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2" r:id="rId3"/>
    <p:sldId id="266" r:id="rId4"/>
    <p:sldId id="276" r:id="rId5"/>
    <p:sldId id="272" r:id="rId6"/>
    <p:sldId id="271" r:id="rId7"/>
    <p:sldId id="279" r:id="rId8"/>
    <p:sldId id="267" r:id="rId9"/>
    <p:sldId id="278" r:id="rId10"/>
    <p:sldId id="260" r:id="rId11"/>
    <p:sldId id="277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AD1B8E-6844-4A96-B700-13C1153E8CB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592EAB-E257-4D78-8BA3-5B11B063BAEC}">
      <dgm:prSet phldrT="[Text]"/>
      <dgm:spPr/>
      <dgm:t>
        <a:bodyPr/>
        <a:lstStyle/>
        <a:p>
          <a:r>
            <a:rPr lang="en-US" dirty="0" smtClean="0"/>
            <a:t>Adolescent </a:t>
          </a:r>
          <a:endParaRPr lang="en-GB" dirty="0"/>
        </a:p>
      </dgm:t>
    </dgm:pt>
    <dgm:pt modelId="{CA69EB50-6A63-4C15-9256-BD7475E06B36}" type="parTrans" cxnId="{924A4D90-D5F8-42DE-BC16-526A173AA37A}">
      <dgm:prSet/>
      <dgm:spPr/>
      <dgm:t>
        <a:bodyPr/>
        <a:lstStyle/>
        <a:p>
          <a:endParaRPr lang="en-GB"/>
        </a:p>
      </dgm:t>
    </dgm:pt>
    <dgm:pt modelId="{B862F08C-9ABF-40F2-91E2-C9937B40AA69}" type="sibTrans" cxnId="{924A4D90-D5F8-42DE-BC16-526A173AA37A}">
      <dgm:prSet/>
      <dgm:spPr/>
      <dgm:t>
        <a:bodyPr/>
        <a:lstStyle/>
        <a:p>
          <a:endParaRPr lang="en-GB"/>
        </a:p>
      </dgm:t>
    </dgm:pt>
    <dgm:pt modelId="{26DD3ED3-3E17-428C-8775-7DD64DA2CFC0}">
      <dgm:prSet phldrT="[Text]"/>
      <dgm:spPr/>
      <dgm:t>
        <a:bodyPr/>
        <a:lstStyle/>
        <a:p>
          <a:r>
            <a:rPr lang="en-US" smtClean="0"/>
            <a:t>Adult (Pregnancy)</a:t>
          </a:r>
          <a:endParaRPr lang="en-GB" dirty="0"/>
        </a:p>
      </dgm:t>
    </dgm:pt>
    <dgm:pt modelId="{4D9D4C3B-E394-483E-86FA-00D67E00B458}" type="parTrans" cxnId="{DE53DCBF-8D6F-4600-8E9A-52192D278CE9}">
      <dgm:prSet/>
      <dgm:spPr/>
      <dgm:t>
        <a:bodyPr/>
        <a:lstStyle/>
        <a:p>
          <a:endParaRPr lang="en-GB"/>
        </a:p>
      </dgm:t>
    </dgm:pt>
    <dgm:pt modelId="{802656B6-607D-4908-93CB-3CFC41718C41}" type="sibTrans" cxnId="{DE53DCBF-8D6F-4600-8E9A-52192D278CE9}">
      <dgm:prSet/>
      <dgm:spPr/>
      <dgm:t>
        <a:bodyPr/>
        <a:lstStyle/>
        <a:p>
          <a:endParaRPr lang="en-GB"/>
        </a:p>
      </dgm:t>
    </dgm:pt>
    <dgm:pt modelId="{28AC7992-68E4-4B91-8395-8B50FEBF1008}">
      <dgm:prSet phldrT="[Text]"/>
      <dgm:spPr/>
      <dgm:t>
        <a:bodyPr/>
        <a:lstStyle/>
        <a:p>
          <a:r>
            <a:rPr lang="en-US" dirty="0" smtClean="0"/>
            <a:t>Birth</a:t>
          </a:r>
          <a:endParaRPr lang="en-GB" dirty="0"/>
        </a:p>
      </dgm:t>
    </dgm:pt>
    <dgm:pt modelId="{F9F85B27-01BE-4266-9D89-C2928FE14B24}" type="parTrans" cxnId="{F78B7FB4-B2DB-4BCE-AD00-68026D50D3C8}">
      <dgm:prSet/>
      <dgm:spPr/>
      <dgm:t>
        <a:bodyPr/>
        <a:lstStyle/>
        <a:p>
          <a:endParaRPr lang="en-GB"/>
        </a:p>
      </dgm:t>
    </dgm:pt>
    <dgm:pt modelId="{E0EAE15E-0A02-4A24-AD29-11D1468BF345}" type="sibTrans" cxnId="{F78B7FB4-B2DB-4BCE-AD00-68026D50D3C8}">
      <dgm:prSet/>
      <dgm:spPr/>
      <dgm:t>
        <a:bodyPr/>
        <a:lstStyle/>
        <a:p>
          <a:endParaRPr lang="en-GB"/>
        </a:p>
      </dgm:t>
    </dgm:pt>
    <dgm:pt modelId="{903376AF-8795-461F-8F15-CCA2FE8C02EA}">
      <dgm:prSet phldrT="[Text]"/>
      <dgm:spPr/>
      <dgm:t>
        <a:bodyPr/>
        <a:lstStyle/>
        <a:p>
          <a:r>
            <a:rPr lang="en-US" dirty="0" smtClean="0"/>
            <a:t>Post natal (Mother and Newborn) </a:t>
          </a:r>
          <a:endParaRPr lang="en-GB" dirty="0"/>
        </a:p>
      </dgm:t>
    </dgm:pt>
    <dgm:pt modelId="{34209802-59C2-4AAD-8C86-E7364ED3A36C}" type="parTrans" cxnId="{CDCB6C0B-5877-46ED-85C4-28766079EC46}">
      <dgm:prSet/>
      <dgm:spPr/>
      <dgm:t>
        <a:bodyPr/>
        <a:lstStyle/>
        <a:p>
          <a:endParaRPr lang="en-GB"/>
        </a:p>
      </dgm:t>
    </dgm:pt>
    <dgm:pt modelId="{FFDABD24-C5BD-4B36-8931-D1290522804C}" type="sibTrans" cxnId="{CDCB6C0B-5877-46ED-85C4-28766079EC46}">
      <dgm:prSet/>
      <dgm:spPr/>
      <dgm:t>
        <a:bodyPr/>
        <a:lstStyle/>
        <a:p>
          <a:endParaRPr lang="en-GB"/>
        </a:p>
      </dgm:t>
    </dgm:pt>
    <dgm:pt modelId="{63E73477-A12A-4FF3-A4D5-1885EBD4D87A}">
      <dgm:prSet phldrT="[Text]"/>
      <dgm:spPr/>
      <dgm:t>
        <a:bodyPr/>
        <a:lstStyle/>
        <a:p>
          <a:r>
            <a:rPr lang="en-US" dirty="0" smtClean="0"/>
            <a:t>Infant</a:t>
          </a:r>
          <a:endParaRPr lang="en-GB" dirty="0"/>
        </a:p>
      </dgm:t>
    </dgm:pt>
    <dgm:pt modelId="{29F5DE4B-05B1-44BD-9C5C-84514F853F58}" type="parTrans" cxnId="{24FC38BC-3B40-4D2C-A985-6388676A07AF}">
      <dgm:prSet/>
      <dgm:spPr/>
      <dgm:t>
        <a:bodyPr/>
        <a:lstStyle/>
        <a:p>
          <a:endParaRPr lang="en-GB"/>
        </a:p>
      </dgm:t>
    </dgm:pt>
    <dgm:pt modelId="{679ACFDB-16DD-446C-9B81-3B4BE8E6EC09}" type="sibTrans" cxnId="{24FC38BC-3B40-4D2C-A985-6388676A07AF}">
      <dgm:prSet/>
      <dgm:spPr/>
      <dgm:t>
        <a:bodyPr/>
        <a:lstStyle/>
        <a:p>
          <a:endParaRPr lang="en-GB"/>
        </a:p>
      </dgm:t>
    </dgm:pt>
    <dgm:pt modelId="{9AEBDF6D-08D0-4EEC-AB07-EE8200D6FB62}">
      <dgm:prSet/>
      <dgm:spPr/>
      <dgm:t>
        <a:bodyPr/>
        <a:lstStyle/>
        <a:p>
          <a:r>
            <a:rPr lang="en-US" dirty="0" smtClean="0"/>
            <a:t>Child </a:t>
          </a:r>
          <a:endParaRPr lang="en-GB" dirty="0"/>
        </a:p>
      </dgm:t>
    </dgm:pt>
    <dgm:pt modelId="{688577B3-80E7-406C-9E80-FFD44AF793A0}" type="parTrans" cxnId="{E99FE738-6B17-4C10-B855-C4028BAC7165}">
      <dgm:prSet/>
      <dgm:spPr/>
      <dgm:t>
        <a:bodyPr/>
        <a:lstStyle/>
        <a:p>
          <a:endParaRPr lang="en-GB"/>
        </a:p>
      </dgm:t>
    </dgm:pt>
    <dgm:pt modelId="{ECCA0320-D7E7-4F11-9A3A-162D2DCE8294}" type="sibTrans" cxnId="{E99FE738-6B17-4C10-B855-C4028BAC7165}">
      <dgm:prSet/>
      <dgm:spPr/>
      <dgm:t>
        <a:bodyPr/>
        <a:lstStyle/>
        <a:p>
          <a:endParaRPr lang="en-GB"/>
        </a:p>
      </dgm:t>
    </dgm:pt>
    <dgm:pt modelId="{59805595-6F63-41CB-9CEB-B98B9103F5AE}" type="pres">
      <dgm:prSet presAssocID="{0CAD1B8E-6844-4A96-B700-13C1153E8CBF}" presName="cycle" presStyleCnt="0">
        <dgm:presLayoutVars>
          <dgm:dir/>
          <dgm:resizeHandles val="exact"/>
        </dgm:presLayoutVars>
      </dgm:prSet>
      <dgm:spPr/>
    </dgm:pt>
    <dgm:pt modelId="{E42FC25A-4435-4D7C-95A6-8AE76C5BEB72}" type="pres">
      <dgm:prSet presAssocID="{CF592EAB-E257-4D78-8BA3-5B11B063BAE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74BAA4-3966-452B-BC8C-9F052BC4719E}" type="pres">
      <dgm:prSet presAssocID="{B862F08C-9ABF-40F2-91E2-C9937B40AA69}" presName="sibTrans" presStyleLbl="sibTrans2D1" presStyleIdx="0" presStyleCnt="6"/>
      <dgm:spPr/>
    </dgm:pt>
    <dgm:pt modelId="{B7A82109-C74A-461A-B273-75655641D19E}" type="pres">
      <dgm:prSet presAssocID="{B862F08C-9ABF-40F2-91E2-C9937B40AA69}" presName="connectorText" presStyleLbl="sibTrans2D1" presStyleIdx="0" presStyleCnt="6"/>
      <dgm:spPr/>
    </dgm:pt>
    <dgm:pt modelId="{1CE5EA19-555B-42BD-91AC-49A479C6BF8B}" type="pres">
      <dgm:prSet presAssocID="{26DD3ED3-3E17-428C-8775-7DD64DA2CFC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CF48385-7CA4-43D0-B12F-48F1C9924D69}" type="pres">
      <dgm:prSet presAssocID="{802656B6-607D-4908-93CB-3CFC41718C41}" presName="sibTrans" presStyleLbl="sibTrans2D1" presStyleIdx="1" presStyleCnt="6"/>
      <dgm:spPr/>
    </dgm:pt>
    <dgm:pt modelId="{4DD7C883-7CE5-4531-9B52-893CB5DB2F3D}" type="pres">
      <dgm:prSet presAssocID="{802656B6-607D-4908-93CB-3CFC41718C41}" presName="connectorText" presStyleLbl="sibTrans2D1" presStyleIdx="1" presStyleCnt="6"/>
      <dgm:spPr/>
    </dgm:pt>
    <dgm:pt modelId="{02F5AB96-6D8F-48B5-ADD2-6314A28181B0}" type="pres">
      <dgm:prSet presAssocID="{28AC7992-68E4-4B91-8395-8B50FEBF100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7E716-5C36-4695-B11B-A287FF66D153}" type="pres">
      <dgm:prSet presAssocID="{E0EAE15E-0A02-4A24-AD29-11D1468BF345}" presName="sibTrans" presStyleLbl="sibTrans2D1" presStyleIdx="2" presStyleCnt="6"/>
      <dgm:spPr/>
    </dgm:pt>
    <dgm:pt modelId="{34E97131-F9F6-466D-9EF3-F9DE84D1EF1F}" type="pres">
      <dgm:prSet presAssocID="{E0EAE15E-0A02-4A24-AD29-11D1468BF345}" presName="connectorText" presStyleLbl="sibTrans2D1" presStyleIdx="2" presStyleCnt="6"/>
      <dgm:spPr/>
    </dgm:pt>
    <dgm:pt modelId="{232B4F49-40B8-4916-A5B6-0A92AE37F728}" type="pres">
      <dgm:prSet presAssocID="{903376AF-8795-461F-8F15-CCA2FE8C02E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CE3931-46EB-460A-9225-40332C0414BE}" type="pres">
      <dgm:prSet presAssocID="{FFDABD24-C5BD-4B36-8931-D1290522804C}" presName="sibTrans" presStyleLbl="sibTrans2D1" presStyleIdx="3" presStyleCnt="6"/>
      <dgm:spPr/>
    </dgm:pt>
    <dgm:pt modelId="{FF4C9A77-64BF-4F89-B9E3-7AE7F50E96FF}" type="pres">
      <dgm:prSet presAssocID="{FFDABD24-C5BD-4B36-8931-D1290522804C}" presName="connectorText" presStyleLbl="sibTrans2D1" presStyleIdx="3" presStyleCnt="6"/>
      <dgm:spPr/>
    </dgm:pt>
    <dgm:pt modelId="{59132388-51AB-4957-A2FB-EE6BA215887C}" type="pres">
      <dgm:prSet presAssocID="{63E73477-A12A-4FF3-A4D5-1885EBD4D87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FF24F6-62F1-47F9-A29A-94558CFEBE9F}" type="pres">
      <dgm:prSet presAssocID="{679ACFDB-16DD-446C-9B81-3B4BE8E6EC09}" presName="sibTrans" presStyleLbl="sibTrans2D1" presStyleIdx="4" presStyleCnt="6"/>
      <dgm:spPr/>
    </dgm:pt>
    <dgm:pt modelId="{D72D72A1-35DD-416E-A78F-15FF32851E8A}" type="pres">
      <dgm:prSet presAssocID="{679ACFDB-16DD-446C-9B81-3B4BE8E6EC09}" presName="connectorText" presStyleLbl="sibTrans2D1" presStyleIdx="4" presStyleCnt="6"/>
      <dgm:spPr/>
    </dgm:pt>
    <dgm:pt modelId="{E4F91C06-CB1A-4048-900B-389BED20D2E0}" type="pres">
      <dgm:prSet presAssocID="{9AEBDF6D-08D0-4EEC-AB07-EE8200D6FB62}" presName="node" presStyleLbl="node1" presStyleIdx="5" presStyleCnt="6">
        <dgm:presLayoutVars>
          <dgm:bulletEnabled val="1"/>
        </dgm:presLayoutVars>
      </dgm:prSet>
      <dgm:spPr/>
    </dgm:pt>
    <dgm:pt modelId="{BE688DB9-6BA7-4E85-8FA2-3450E68BB31D}" type="pres">
      <dgm:prSet presAssocID="{ECCA0320-D7E7-4F11-9A3A-162D2DCE8294}" presName="sibTrans" presStyleLbl="sibTrans2D1" presStyleIdx="5" presStyleCnt="6"/>
      <dgm:spPr/>
    </dgm:pt>
    <dgm:pt modelId="{21D24BB5-B357-4BFC-984A-747B9E6BFE99}" type="pres">
      <dgm:prSet presAssocID="{ECCA0320-D7E7-4F11-9A3A-162D2DCE8294}" presName="connectorText" presStyleLbl="sibTrans2D1" presStyleIdx="5" presStyleCnt="6"/>
      <dgm:spPr/>
    </dgm:pt>
  </dgm:ptLst>
  <dgm:cxnLst>
    <dgm:cxn modelId="{924A4D90-D5F8-42DE-BC16-526A173AA37A}" srcId="{0CAD1B8E-6844-4A96-B700-13C1153E8CBF}" destId="{CF592EAB-E257-4D78-8BA3-5B11B063BAEC}" srcOrd="0" destOrd="0" parTransId="{CA69EB50-6A63-4C15-9256-BD7475E06B36}" sibTransId="{B862F08C-9ABF-40F2-91E2-C9937B40AA69}"/>
    <dgm:cxn modelId="{50EECC09-330B-43B3-9AB2-5DCDC690FBED}" type="presOf" srcId="{679ACFDB-16DD-446C-9B81-3B4BE8E6EC09}" destId="{D72D72A1-35DD-416E-A78F-15FF32851E8A}" srcOrd="1" destOrd="0" presId="urn:microsoft.com/office/officeart/2005/8/layout/cycle2"/>
    <dgm:cxn modelId="{F78B7FB4-B2DB-4BCE-AD00-68026D50D3C8}" srcId="{0CAD1B8E-6844-4A96-B700-13C1153E8CBF}" destId="{28AC7992-68E4-4B91-8395-8B50FEBF1008}" srcOrd="2" destOrd="0" parTransId="{F9F85B27-01BE-4266-9D89-C2928FE14B24}" sibTransId="{E0EAE15E-0A02-4A24-AD29-11D1468BF345}"/>
    <dgm:cxn modelId="{5E643A0A-625B-4AB7-94FD-4EA3EA4FAC7B}" type="presOf" srcId="{26DD3ED3-3E17-428C-8775-7DD64DA2CFC0}" destId="{1CE5EA19-555B-42BD-91AC-49A479C6BF8B}" srcOrd="0" destOrd="0" presId="urn:microsoft.com/office/officeart/2005/8/layout/cycle2"/>
    <dgm:cxn modelId="{3548A58F-07B7-4C98-8904-03D26D0ABA83}" type="presOf" srcId="{CF592EAB-E257-4D78-8BA3-5B11B063BAEC}" destId="{E42FC25A-4435-4D7C-95A6-8AE76C5BEB72}" srcOrd="0" destOrd="0" presId="urn:microsoft.com/office/officeart/2005/8/layout/cycle2"/>
    <dgm:cxn modelId="{90F61576-4E07-4835-A828-0CFD5C910490}" type="presOf" srcId="{802656B6-607D-4908-93CB-3CFC41718C41}" destId="{BCF48385-7CA4-43D0-B12F-48F1C9924D69}" srcOrd="0" destOrd="0" presId="urn:microsoft.com/office/officeart/2005/8/layout/cycle2"/>
    <dgm:cxn modelId="{33E3A175-5B33-4A04-9C16-A4A0BA33B630}" type="presOf" srcId="{63E73477-A12A-4FF3-A4D5-1885EBD4D87A}" destId="{59132388-51AB-4957-A2FB-EE6BA215887C}" srcOrd="0" destOrd="0" presId="urn:microsoft.com/office/officeart/2005/8/layout/cycle2"/>
    <dgm:cxn modelId="{1636D936-12C7-4317-891B-07AF86911D82}" type="presOf" srcId="{FFDABD24-C5BD-4B36-8931-D1290522804C}" destId="{FF4C9A77-64BF-4F89-B9E3-7AE7F50E96FF}" srcOrd="1" destOrd="0" presId="urn:microsoft.com/office/officeart/2005/8/layout/cycle2"/>
    <dgm:cxn modelId="{D2685D9A-B3CA-42A2-931E-0DA3E9DA5597}" type="presOf" srcId="{28AC7992-68E4-4B91-8395-8B50FEBF1008}" destId="{02F5AB96-6D8F-48B5-ADD2-6314A28181B0}" srcOrd="0" destOrd="0" presId="urn:microsoft.com/office/officeart/2005/8/layout/cycle2"/>
    <dgm:cxn modelId="{671FFE0F-79EB-44AD-BF3E-6D135AC998EB}" type="presOf" srcId="{E0EAE15E-0A02-4A24-AD29-11D1468BF345}" destId="{37C7E716-5C36-4695-B11B-A287FF66D153}" srcOrd="0" destOrd="0" presId="urn:microsoft.com/office/officeart/2005/8/layout/cycle2"/>
    <dgm:cxn modelId="{AB32FE3D-4904-4B4B-BFBD-544963EC1F88}" type="presOf" srcId="{ECCA0320-D7E7-4F11-9A3A-162D2DCE8294}" destId="{BE688DB9-6BA7-4E85-8FA2-3450E68BB31D}" srcOrd="0" destOrd="0" presId="urn:microsoft.com/office/officeart/2005/8/layout/cycle2"/>
    <dgm:cxn modelId="{CDCB6C0B-5877-46ED-85C4-28766079EC46}" srcId="{0CAD1B8E-6844-4A96-B700-13C1153E8CBF}" destId="{903376AF-8795-461F-8F15-CCA2FE8C02EA}" srcOrd="3" destOrd="0" parTransId="{34209802-59C2-4AAD-8C86-E7364ED3A36C}" sibTransId="{FFDABD24-C5BD-4B36-8931-D1290522804C}"/>
    <dgm:cxn modelId="{24FC38BC-3B40-4D2C-A985-6388676A07AF}" srcId="{0CAD1B8E-6844-4A96-B700-13C1153E8CBF}" destId="{63E73477-A12A-4FF3-A4D5-1885EBD4D87A}" srcOrd="4" destOrd="0" parTransId="{29F5DE4B-05B1-44BD-9C5C-84514F853F58}" sibTransId="{679ACFDB-16DD-446C-9B81-3B4BE8E6EC09}"/>
    <dgm:cxn modelId="{E6195A9A-DBC3-4F1B-9AF6-EC42ADBF9EF4}" type="presOf" srcId="{FFDABD24-C5BD-4B36-8931-D1290522804C}" destId="{58CE3931-46EB-460A-9225-40332C0414BE}" srcOrd="0" destOrd="0" presId="urn:microsoft.com/office/officeart/2005/8/layout/cycle2"/>
    <dgm:cxn modelId="{E223585D-BAF2-4D9B-A175-BD22D95B350F}" type="presOf" srcId="{B862F08C-9ABF-40F2-91E2-C9937B40AA69}" destId="{EA74BAA4-3966-452B-BC8C-9F052BC4719E}" srcOrd="0" destOrd="0" presId="urn:microsoft.com/office/officeart/2005/8/layout/cycle2"/>
    <dgm:cxn modelId="{E99FE738-6B17-4C10-B855-C4028BAC7165}" srcId="{0CAD1B8E-6844-4A96-B700-13C1153E8CBF}" destId="{9AEBDF6D-08D0-4EEC-AB07-EE8200D6FB62}" srcOrd="5" destOrd="0" parTransId="{688577B3-80E7-406C-9E80-FFD44AF793A0}" sibTransId="{ECCA0320-D7E7-4F11-9A3A-162D2DCE8294}"/>
    <dgm:cxn modelId="{C14F6C18-1DDD-4392-B9DB-3B135D8FDF3E}" type="presOf" srcId="{B862F08C-9ABF-40F2-91E2-C9937B40AA69}" destId="{B7A82109-C74A-461A-B273-75655641D19E}" srcOrd="1" destOrd="0" presId="urn:microsoft.com/office/officeart/2005/8/layout/cycle2"/>
    <dgm:cxn modelId="{1221932C-3F4B-420F-90F5-3001021D36F1}" type="presOf" srcId="{903376AF-8795-461F-8F15-CCA2FE8C02EA}" destId="{232B4F49-40B8-4916-A5B6-0A92AE37F728}" srcOrd="0" destOrd="0" presId="urn:microsoft.com/office/officeart/2005/8/layout/cycle2"/>
    <dgm:cxn modelId="{80552DEE-9209-499A-9E0B-EF1BD198B30C}" type="presOf" srcId="{679ACFDB-16DD-446C-9B81-3B4BE8E6EC09}" destId="{52FF24F6-62F1-47F9-A29A-94558CFEBE9F}" srcOrd="0" destOrd="0" presId="urn:microsoft.com/office/officeart/2005/8/layout/cycle2"/>
    <dgm:cxn modelId="{DE53DCBF-8D6F-4600-8E9A-52192D278CE9}" srcId="{0CAD1B8E-6844-4A96-B700-13C1153E8CBF}" destId="{26DD3ED3-3E17-428C-8775-7DD64DA2CFC0}" srcOrd="1" destOrd="0" parTransId="{4D9D4C3B-E394-483E-86FA-00D67E00B458}" sibTransId="{802656B6-607D-4908-93CB-3CFC41718C41}"/>
    <dgm:cxn modelId="{6A8FE25E-C177-42BD-9C80-DC822914AA62}" type="presOf" srcId="{9AEBDF6D-08D0-4EEC-AB07-EE8200D6FB62}" destId="{E4F91C06-CB1A-4048-900B-389BED20D2E0}" srcOrd="0" destOrd="0" presId="urn:microsoft.com/office/officeart/2005/8/layout/cycle2"/>
    <dgm:cxn modelId="{DB26B696-25E2-4DA7-9DEB-265C03242473}" type="presOf" srcId="{ECCA0320-D7E7-4F11-9A3A-162D2DCE8294}" destId="{21D24BB5-B357-4BFC-984A-747B9E6BFE99}" srcOrd="1" destOrd="0" presId="urn:microsoft.com/office/officeart/2005/8/layout/cycle2"/>
    <dgm:cxn modelId="{CDDE09FF-8879-46E2-B339-D2A33B1F054D}" type="presOf" srcId="{0CAD1B8E-6844-4A96-B700-13C1153E8CBF}" destId="{59805595-6F63-41CB-9CEB-B98B9103F5AE}" srcOrd="0" destOrd="0" presId="urn:microsoft.com/office/officeart/2005/8/layout/cycle2"/>
    <dgm:cxn modelId="{663C5FB7-8809-4BBE-8381-F67C6440EBFD}" type="presOf" srcId="{E0EAE15E-0A02-4A24-AD29-11D1468BF345}" destId="{34E97131-F9F6-466D-9EF3-F9DE84D1EF1F}" srcOrd="1" destOrd="0" presId="urn:microsoft.com/office/officeart/2005/8/layout/cycle2"/>
    <dgm:cxn modelId="{26D1C9EF-DF9E-49DA-8D9D-61392AB71139}" type="presOf" srcId="{802656B6-607D-4908-93CB-3CFC41718C41}" destId="{4DD7C883-7CE5-4531-9B52-893CB5DB2F3D}" srcOrd="1" destOrd="0" presId="urn:microsoft.com/office/officeart/2005/8/layout/cycle2"/>
    <dgm:cxn modelId="{EFB59D2D-DE8C-4948-B07A-3FDFACE8CC29}" type="presParOf" srcId="{59805595-6F63-41CB-9CEB-B98B9103F5AE}" destId="{E42FC25A-4435-4D7C-95A6-8AE76C5BEB72}" srcOrd="0" destOrd="0" presId="urn:microsoft.com/office/officeart/2005/8/layout/cycle2"/>
    <dgm:cxn modelId="{129E4A9D-69EA-4CE5-A1DB-F7536119663E}" type="presParOf" srcId="{59805595-6F63-41CB-9CEB-B98B9103F5AE}" destId="{EA74BAA4-3966-452B-BC8C-9F052BC4719E}" srcOrd="1" destOrd="0" presId="urn:microsoft.com/office/officeart/2005/8/layout/cycle2"/>
    <dgm:cxn modelId="{2A8DDFBD-1C02-4B93-B3EC-3E9A826537D3}" type="presParOf" srcId="{EA74BAA4-3966-452B-BC8C-9F052BC4719E}" destId="{B7A82109-C74A-461A-B273-75655641D19E}" srcOrd="0" destOrd="0" presId="urn:microsoft.com/office/officeart/2005/8/layout/cycle2"/>
    <dgm:cxn modelId="{4F365BDB-64DB-4579-8E7D-3CF6E99D6F0C}" type="presParOf" srcId="{59805595-6F63-41CB-9CEB-B98B9103F5AE}" destId="{1CE5EA19-555B-42BD-91AC-49A479C6BF8B}" srcOrd="2" destOrd="0" presId="urn:microsoft.com/office/officeart/2005/8/layout/cycle2"/>
    <dgm:cxn modelId="{0FFDAB6C-F62F-4738-AA26-4BF48C0A3BF2}" type="presParOf" srcId="{59805595-6F63-41CB-9CEB-B98B9103F5AE}" destId="{BCF48385-7CA4-43D0-B12F-48F1C9924D69}" srcOrd="3" destOrd="0" presId="urn:microsoft.com/office/officeart/2005/8/layout/cycle2"/>
    <dgm:cxn modelId="{A803ED39-55D3-4646-A931-DCAE095F6BD1}" type="presParOf" srcId="{BCF48385-7CA4-43D0-B12F-48F1C9924D69}" destId="{4DD7C883-7CE5-4531-9B52-893CB5DB2F3D}" srcOrd="0" destOrd="0" presId="urn:microsoft.com/office/officeart/2005/8/layout/cycle2"/>
    <dgm:cxn modelId="{A0EA4218-F13F-4B84-9EF3-484906BC5877}" type="presParOf" srcId="{59805595-6F63-41CB-9CEB-B98B9103F5AE}" destId="{02F5AB96-6D8F-48B5-ADD2-6314A28181B0}" srcOrd="4" destOrd="0" presId="urn:microsoft.com/office/officeart/2005/8/layout/cycle2"/>
    <dgm:cxn modelId="{C121C79C-A275-4060-B487-A6E168FAD14C}" type="presParOf" srcId="{59805595-6F63-41CB-9CEB-B98B9103F5AE}" destId="{37C7E716-5C36-4695-B11B-A287FF66D153}" srcOrd="5" destOrd="0" presId="urn:microsoft.com/office/officeart/2005/8/layout/cycle2"/>
    <dgm:cxn modelId="{5846FEEF-4985-4D39-B453-B446CE1785AE}" type="presParOf" srcId="{37C7E716-5C36-4695-B11B-A287FF66D153}" destId="{34E97131-F9F6-466D-9EF3-F9DE84D1EF1F}" srcOrd="0" destOrd="0" presId="urn:microsoft.com/office/officeart/2005/8/layout/cycle2"/>
    <dgm:cxn modelId="{6D233F53-023B-407F-816D-A9271E430243}" type="presParOf" srcId="{59805595-6F63-41CB-9CEB-B98B9103F5AE}" destId="{232B4F49-40B8-4916-A5B6-0A92AE37F728}" srcOrd="6" destOrd="0" presId="urn:microsoft.com/office/officeart/2005/8/layout/cycle2"/>
    <dgm:cxn modelId="{2CBF5BE3-572B-442E-BF6E-BFDD669D3293}" type="presParOf" srcId="{59805595-6F63-41CB-9CEB-B98B9103F5AE}" destId="{58CE3931-46EB-460A-9225-40332C0414BE}" srcOrd="7" destOrd="0" presId="urn:microsoft.com/office/officeart/2005/8/layout/cycle2"/>
    <dgm:cxn modelId="{A7A82B28-A525-4AE3-83C8-D04BA47753B5}" type="presParOf" srcId="{58CE3931-46EB-460A-9225-40332C0414BE}" destId="{FF4C9A77-64BF-4F89-B9E3-7AE7F50E96FF}" srcOrd="0" destOrd="0" presId="urn:microsoft.com/office/officeart/2005/8/layout/cycle2"/>
    <dgm:cxn modelId="{478C53FE-0D57-400A-B380-4F40ED0B8D31}" type="presParOf" srcId="{59805595-6F63-41CB-9CEB-B98B9103F5AE}" destId="{59132388-51AB-4957-A2FB-EE6BA215887C}" srcOrd="8" destOrd="0" presId="urn:microsoft.com/office/officeart/2005/8/layout/cycle2"/>
    <dgm:cxn modelId="{7E0E766F-F4AC-4306-8F7E-A5FD61418C37}" type="presParOf" srcId="{59805595-6F63-41CB-9CEB-B98B9103F5AE}" destId="{52FF24F6-62F1-47F9-A29A-94558CFEBE9F}" srcOrd="9" destOrd="0" presId="urn:microsoft.com/office/officeart/2005/8/layout/cycle2"/>
    <dgm:cxn modelId="{2FF9393B-95AA-44EA-9FA3-80E5298DFF76}" type="presParOf" srcId="{52FF24F6-62F1-47F9-A29A-94558CFEBE9F}" destId="{D72D72A1-35DD-416E-A78F-15FF32851E8A}" srcOrd="0" destOrd="0" presId="urn:microsoft.com/office/officeart/2005/8/layout/cycle2"/>
    <dgm:cxn modelId="{9A3848A2-B435-437B-90E0-CC345554A730}" type="presParOf" srcId="{59805595-6F63-41CB-9CEB-B98B9103F5AE}" destId="{E4F91C06-CB1A-4048-900B-389BED20D2E0}" srcOrd="10" destOrd="0" presId="urn:microsoft.com/office/officeart/2005/8/layout/cycle2"/>
    <dgm:cxn modelId="{7A3DED60-2EF1-4C98-8AFD-967625787804}" type="presParOf" srcId="{59805595-6F63-41CB-9CEB-B98B9103F5AE}" destId="{BE688DB9-6BA7-4E85-8FA2-3450E68BB31D}" srcOrd="11" destOrd="0" presId="urn:microsoft.com/office/officeart/2005/8/layout/cycle2"/>
    <dgm:cxn modelId="{EABD2D51-9277-4873-B522-B8410D0CEE44}" type="presParOf" srcId="{BE688DB9-6BA7-4E85-8FA2-3450E68BB31D}" destId="{21D24BB5-B357-4BFC-984A-747B9E6BFE9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FC25A-4435-4D7C-95A6-8AE76C5BEB72}">
      <dsp:nvSpPr>
        <dsp:cNvPr id="0" name=""/>
        <dsp:cNvSpPr/>
      </dsp:nvSpPr>
      <dsp:spPr>
        <a:xfrm>
          <a:off x="4934856" y="2468"/>
          <a:ext cx="1356708" cy="135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Adolescent </a:t>
          </a:r>
          <a:endParaRPr lang="en-GB" sz="1500" kern="1200" dirty="0"/>
        </a:p>
      </dsp:txBody>
      <dsp:txXfrm>
        <a:off x="5133541" y="201153"/>
        <a:ext cx="959338" cy="959338"/>
      </dsp:txXfrm>
    </dsp:sp>
    <dsp:sp modelId="{EA74BAA4-3966-452B-BC8C-9F052BC4719E}">
      <dsp:nvSpPr>
        <dsp:cNvPr id="0" name=""/>
        <dsp:cNvSpPr/>
      </dsp:nvSpPr>
      <dsp:spPr>
        <a:xfrm rot="1800000">
          <a:off x="6305846" y="955561"/>
          <a:ext cx="359537" cy="457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6313071" y="1020174"/>
        <a:ext cx="251676" cy="274733"/>
      </dsp:txXfrm>
    </dsp:sp>
    <dsp:sp modelId="{1CE5EA19-555B-42BD-91AC-49A479C6BF8B}">
      <dsp:nvSpPr>
        <dsp:cNvPr id="0" name=""/>
        <dsp:cNvSpPr/>
      </dsp:nvSpPr>
      <dsp:spPr>
        <a:xfrm>
          <a:off x="6697288" y="1020009"/>
          <a:ext cx="1356708" cy="135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Adult (Pregnancy)</a:t>
          </a:r>
          <a:endParaRPr lang="en-GB" sz="1500" kern="1200" dirty="0"/>
        </a:p>
      </dsp:txBody>
      <dsp:txXfrm>
        <a:off x="6895973" y="1218694"/>
        <a:ext cx="959338" cy="959338"/>
      </dsp:txXfrm>
    </dsp:sp>
    <dsp:sp modelId="{BCF48385-7CA4-43D0-B12F-48F1C9924D69}">
      <dsp:nvSpPr>
        <dsp:cNvPr id="0" name=""/>
        <dsp:cNvSpPr/>
      </dsp:nvSpPr>
      <dsp:spPr>
        <a:xfrm rot="5400000">
          <a:off x="7195874" y="2476784"/>
          <a:ext cx="359537" cy="457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7249805" y="2514432"/>
        <a:ext cx="251676" cy="274733"/>
      </dsp:txXfrm>
    </dsp:sp>
    <dsp:sp modelId="{02F5AB96-6D8F-48B5-ADD2-6314A28181B0}">
      <dsp:nvSpPr>
        <dsp:cNvPr id="0" name=""/>
        <dsp:cNvSpPr/>
      </dsp:nvSpPr>
      <dsp:spPr>
        <a:xfrm>
          <a:off x="6697288" y="3055090"/>
          <a:ext cx="1356708" cy="135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Birth</a:t>
          </a:r>
          <a:endParaRPr lang="en-GB" sz="1500" kern="1200" dirty="0"/>
        </a:p>
      </dsp:txBody>
      <dsp:txXfrm>
        <a:off x="6895973" y="3253775"/>
        <a:ext cx="959338" cy="959338"/>
      </dsp:txXfrm>
    </dsp:sp>
    <dsp:sp modelId="{37C7E716-5C36-4695-B11B-A287FF66D153}">
      <dsp:nvSpPr>
        <dsp:cNvPr id="0" name=""/>
        <dsp:cNvSpPr/>
      </dsp:nvSpPr>
      <dsp:spPr>
        <a:xfrm rot="9000000">
          <a:off x="6323470" y="4008183"/>
          <a:ext cx="359537" cy="457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6424106" y="4072796"/>
        <a:ext cx="251676" cy="274733"/>
      </dsp:txXfrm>
    </dsp:sp>
    <dsp:sp modelId="{232B4F49-40B8-4916-A5B6-0A92AE37F728}">
      <dsp:nvSpPr>
        <dsp:cNvPr id="0" name=""/>
        <dsp:cNvSpPr/>
      </dsp:nvSpPr>
      <dsp:spPr>
        <a:xfrm>
          <a:off x="4934856" y="4072631"/>
          <a:ext cx="1356708" cy="135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Post natal (Mother and Newborn) </a:t>
          </a:r>
          <a:endParaRPr lang="en-GB" sz="1500" kern="1200" dirty="0"/>
        </a:p>
      </dsp:txBody>
      <dsp:txXfrm>
        <a:off x="5133541" y="4271316"/>
        <a:ext cx="959338" cy="959338"/>
      </dsp:txXfrm>
    </dsp:sp>
    <dsp:sp modelId="{58CE3931-46EB-460A-9225-40332C0414BE}">
      <dsp:nvSpPr>
        <dsp:cNvPr id="0" name=""/>
        <dsp:cNvSpPr/>
      </dsp:nvSpPr>
      <dsp:spPr>
        <a:xfrm rot="12600000">
          <a:off x="4561038" y="4018358"/>
          <a:ext cx="359537" cy="457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 rot="10800000">
        <a:off x="4661674" y="4136901"/>
        <a:ext cx="251676" cy="274733"/>
      </dsp:txXfrm>
    </dsp:sp>
    <dsp:sp modelId="{59132388-51AB-4957-A2FB-EE6BA215887C}">
      <dsp:nvSpPr>
        <dsp:cNvPr id="0" name=""/>
        <dsp:cNvSpPr/>
      </dsp:nvSpPr>
      <dsp:spPr>
        <a:xfrm>
          <a:off x="3172424" y="3055090"/>
          <a:ext cx="1356708" cy="135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Infant</a:t>
          </a:r>
          <a:endParaRPr lang="en-GB" sz="1500" kern="1200" dirty="0"/>
        </a:p>
      </dsp:txBody>
      <dsp:txXfrm>
        <a:off x="3371109" y="3253775"/>
        <a:ext cx="959338" cy="959338"/>
      </dsp:txXfrm>
    </dsp:sp>
    <dsp:sp modelId="{52FF24F6-62F1-47F9-A29A-94558CFEBE9F}">
      <dsp:nvSpPr>
        <dsp:cNvPr id="0" name=""/>
        <dsp:cNvSpPr/>
      </dsp:nvSpPr>
      <dsp:spPr>
        <a:xfrm rot="16200000">
          <a:off x="3671010" y="2497135"/>
          <a:ext cx="359537" cy="457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3724941" y="2642644"/>
        <a:ext cx="251676" cy="274733"/>
      </dsp:txXfrm>
    </dsp:sp>
    <dsp:sp modelId="{E4F91C06-CB1A-4048-900B-389BED20D2E0}">
      <dsp:nvSpPr>
        <dsp:cNvPr id="0" name=""/>
        <dsp:cNvSpPr/>
      </dsp:nvSpPr>
      <dsp:spPr>
        <a:xfrm>
          <a:off x="3172424" y="1020009"/>
          <a:ext cx="1356708" cy="1356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Child </a:t>
          </a:r>
          <a:endParaRPr lang="en-GB" sz="1500" kern="1200" dirty="0"/>
        </a:p>
      </dsp:txBody>
      <dsp:txXfrm>
        <a:off x="3371109" y="1218694"/>
        <a:ext cx="959338" cy="959338"/>
      </dsp:txXfrm>
    </dsp:sp>
    <dsp:sp modelId="{BE688DB9-6BA7-4E85-8FA2-3450E68BB31D}">
      <dsp:nvSpPr>
        <dsp:cNvPr id="0" name=""/>
        <dsp:cNvSpPr/>
      </dsp:nvSpPr>
      <dsp:spPr>
        <a:xfrm rot="19800000">
          <a:off x="4543413" y="965736"/>
          <a:ext cx="359537" cy="4578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/>
        </a:p>
      </dsp:txBody>
      <dsp:txXfrm>
        <a:off x="4550638" y="1084279"/>
        <a:ext cx="251676" cy="274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A034-C92C-44D4-9F2C-0A6A8B4DC51B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FBA24-2A5A-487C-A0BB-701FF527BD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23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Ministry</a:t>
            </a:r>
            <a:r>
              <a:rPr lang="en-US" baseline="0" dirty="0" smtClean="0"/>
              <a:t> of Health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FBA24-2A5A-487C-A0BB-701FF527BD4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898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structure</a:t>
            </a:r>
            <a:r>
              <a:rPr lang="en-US" baseline="0" dirty="0" smtClean="0"/>
              <a:t> </a:t>
            </a:r>
            <a:r>
              <a:rPr lang="en-US" dirty="0" smtClean="0"/>
              <a:t>has changed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FBA24-2A5A-487C-A0BB-701FF527BD4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68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FBA24-2A5A-487C-A0BB-701FF527BD4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62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FBA24-2A5A-487C-A0BB-701FF527BD4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87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84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27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0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4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0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2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16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6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04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12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78AF-2CE1-45A8-8BDC-86B8D5D65019}" type="datetimeFigureOut">
              <a:rPr lang="en-GB" smtClean="0"/>
              <a:t>05/10/2017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C1E6-AA5F-4B0F-8D2D-0EF7AC13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00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251" y="1122362"/>
            <a:ext cx="11559653" cy="1634485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en-US" sz="4000" b="1" i="1" dirty="0"/>
              <a:t/>
            </a:r>
            <a:br>
              <a:rPr lang="en-US" sz="4000" b="1" i="1" dirty="0"/>
            </a:br>
            <a:r>
              <a:rPr lang="en-US" sz="4000" b="1" dirty="0" smtClean="0"/>
              <a:t>Addressing </a:t>
            </a:r>
            <a:r>
              <a:rPr lang="en-US" sz="4000" b="1" dirty="0"/>
              <a:t>TB along the lifecycle – lessons from Uganda</a:t>
            </a:r>
            <a:r>
              <a:rPr lang="en-US" sz="4000" dirty="0"/>
              <a:t/>
            </a:r>
            <a:br>
              <a:rPr lang="en-US" sz="4000" dirty="0"/>
            </a:b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077" y="3125337"/>
            <a:ext cx="9144000" cy="1146412"/>
          </a:xfrm>
        </p:spPr>
        <p:txBody>
          <a:bodyPr>
            <a:noAutofit/>
          </a:bodyPr>
          <a:lstStyle/>
          <a:p>
            <a:r>
              <a:rPr lang="en-US" dirty="0" smtClean="0"/>
              <a:t>Moorine Sekadde, National TB </a:t>
            </a:r>
            <a:r>
              <a:rPr lang="en-US" dirty="0" err="1" smtClean="0"/>
              <a:t>Programme</a:t>
            </a:r>
            <a:r>
              <a:rPr lang="en-US" dirty="0" smtClean="0"/>
              <a:t>, Uganda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October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2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3237"/>
            <a:ext cx="10515600" cy="876821"/>
          </a:xfrm>
        </p:spPr>
        <p:txBody>
          <a:bodyPr/>
          <a:lstStyle/>
          <a:p>
            <a:r>
              <a:rPr lang="en-US" b="1" dirty="0" smtClean="0"/>
              <a:t>Opportunities to reinforce interventions 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537721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Policy and guidance</a:t>
            </a:r>
          </a:p>
          <a:p>
            <a:pPr marL="0" indent="0">
              <a:buNone/>
            </a:pPr>
            <a:r>
              <a:rPr lang="en-US" dirty="0" smtClean="0"/>
              <a:t>  - Inter program collaborations (bi-direction policy adaptation)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Pre-service </a:t>
            </a:r>
            <a:r>
              <a:rPr lang="en-US" dirty="0"/>
              <a:t>training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Multi sector collaboration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 </a:t>
            </a:r>
            <a:endParaRPr lang="en-US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ervice delivery </a:t>
            </a:r>
          </a:p>
          <a:p>
            <a:pPr>
              <a:buFontTx/>
              <a:buChar char="-"/>
            </a:pPr>
            <a:r>
              <a:rPr lang="en-US" dirty="0" smtClean="0"/>
              <a:t>IMCI </a:t>
            </a:r>
          </a:p>
          <a:p>
            <a:pPr>
              <a:buFontTx/>
              <a:buChar char="-"/>
            </a:pPr>
            <a:r>
              <a:rPr lang="en-US" dirty="0" smtClean="0"/>
              <a:t>ICCM</a:t>
            </a:r>
          </a:p>
          <a:p>
            <a:pPr>
              <a:buFontTx/>
              <a:buChar char="-"/>
            </a:pPr>
            <a:r>
              <a:rPr lang="en-US" dirty="0" smtClean="0"/>
              <a:t>School health </a:t>
            </a:r>
          </a:p>
          <a:p>
            <a:pPr marL="0" indent="0">
              <a:buNone/>
            </a:pPr>
            <a:r>
              <a:rPr lang="en-US" dirty="0" smtClean="0"/>
              <a:t>- Focused Antenatal Care </a:t>
            </a:r>
          </a:p>
          <a:p>
            <a:pPr>
              <a:buFontTx/>
              <a:buChar char="-"/>
            </a:pPr>
            <a:r>
              <a:rPr lang="en-US" dirty="0" smtClean="0"/>
              <a:t>Adolescent friendly services </a:t>
            </a:r>
          </a:p>
          <a:p>
            <a:pPr>
              <a:buFontTx/>
              <a:buChar char="-"/>
            </a:pPr>
            <a:r>
              <a:rPr lang="en-US" dirty="0" smtClean="0"/>
              <a:t>Contact tracing </a:t>
            </a:r>
          </a:p>
          <a:p>
            <a:pPr>
              <a:buFontTx/>
              <a:buChar char="-"/>
            </a:pPr>
            <a:r>
              <a:rPr lang="en-US" dirty="0" smtClean="0"/>
              <a:t>Community outreach programs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002060"/>
                </a:solidFill>
              </a:rPr>
              <a:t>Continuous Quality Improvement Approach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7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Acknowledgements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G.o.U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Stakeholders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Community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04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2685245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/>
              <a:t>THANK YOU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4397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75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Addressing TB along the lifecycle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195377"/>
              </p:ext>
            </p:extLst>
          </p:nvPr>
        </p:nvGraphicFramePr>
        <p:xfrm>
          <a:off x="838199" y="1241946"/>
          <a:ext cx="11226422" cy="5431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8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49"/>
            <a:ext cx="10515600" cy="68575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Multi </a:t>
            </a:r>
            <a:r>
              <a:rPr lang="en-US" sz="3600" b="1" dirty="0"/>
              <a:t>pronged approach – </a:t>
            </a:r>
            <a:r>
              <a:rPr lang="en-US" sz="3600" b="1" dirty="0">
                <a:solidFill>
                  <a:srgbClr val="C00000"/>
                </a:solidFill>
              </a:rPr>
              <a:t>Childhood TB as an entry point </a:t>
            </a:r>
            <a:br>
              <a:rPr lang="en-US" sz="3600" b="1" dirty="0">
                <a:solidFill>
                  <a:srgbClr val="C00000"/>
                </a:solidFill>
              </a:rPr>
            </a:b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050878"/>
            <a:ext cx="11778018" cy="56501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i="1" dirty="0" smtClean="0">
                <a:solidFill>
                  <a:srgbClr val="0070C0"/>
                </a:solidFill>
              </a:rPr>
              <a:t>Starts with recognizing the problem – Use of data</a:t>
            </a:r>
          </a:p>
          <a:p>
            <a:pPr marL="0" indent="0">
              <a:buNone/>
            </a:pPr>
            <a:r>
              <a:rPr lang="en-US" sz="3200" b="1" i="1" dirty="0" smtClean="0"/>
              <a:t>A: Multi-level coordination</a:t>
            </a:r>
          </a:p>
          <a:p>
            <a:pPr marL="914400" lvl="2" indent="0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  - Focal Point at NTP</a:t>
            </a:r>
          </a:p>
          <a:p>
            <a:pPr marL="914400" lvl="2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 - Established MoH structure</a:t>
            </a:r>
          </a:p>
          <a:p>
            <a:pPr marL="914400" lvl="2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 </a:t>
            </a:r>
            <a:r>
              <a:rPr lang="en-US" sz="3000" dirty="0" smtClean="0">
                <a:solidFill>
                  <a:srgbClr val="002060"/>
                </a:solidFill>
              </a:rPr>
              <a:t> - Stakeholders (different programs)</a:t>
            </a:r>
          </a:p>
          <a:p>
            <a:pPr marL="457200" lvl="1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457200" lvl="1" indent="0"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3200" b="1" i="1" dirty="0"/>
              <a:t>B: </a:t>
            </a:r>
            <a:r>
              <a:rPr lang="en-US" sz="3200" b="1" i="1" dirty="0" smtClean="0"/>
              <a:t>Multi-level stakeholder collaboration </a:t>
            </a:r>
            <a:r>
              <a:rPr lang="en-US" sz="3200" i="1" dirty="0" smtClean="0">
                <a:solidFill>
                  <a:srgbClr val="002060"/>
                </a:solidFill>
              </a:rPr>
              <a:t>(e.g. NTP, ACP, Child Health)</a:t>
            </a: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Consultations </a:t>
            </a: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Policy development </a:t>
            </a: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Planning  </a:t>
            </a: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Implementation</a:t>
            </a: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Resource mobilization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5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>
            <a:stCxn id="4" idx="2"/>
          </p:cNvCxnSpPr>
          <p:nvPr/>
        </p:nvCxnSpPr>
        <p:spPr>
          <a:xfrm flipH="1">
            <a:off x="6062663" y="534988"/>
            <a:ext cx="0" cy="1193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5014913" y="222250"/>
            <a:ext cx="2095500" cy="31273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Office of the Minister</a:t>
            </a:r>
            <a:endParaRPr lang="en-GB" sz="1600" dirty="0"/>
          </a:p>
        </p:txBody>
      </p:sp>
      <p:sp>
        <p:nvSpPr>
          <p:cNvPr id="5" name="Rounded Rectangle 4"/>
          <p:cNvSpPr/>
          <p:nvPr/>
        </p:nvSpPr>
        <p:spPr>
          <a:xfrm>
            <a:off x="5014913" y="685800"/>
            <a:ext cx="2095500" cy="293688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Permanent Secretary</a:t>
            </a:r>
            <a:endParaRPr lang="en-GB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8450264" y="306389"/>
            <a:ext cx="1539875" cy="55562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Health Services Commission</a:t>
            </a:r>
            <a:endParaRPr lang="en-GB" sz="1600" dirty="0"/>
          </a:p>
        </p:txBody>
      </p:sp>
      <p:sp>
        <p:nvSpPr>
          <p:cNvPr id="7" name="Rounded Rectangle 6"/>
          <p:cNvSpPr/>
          <p:nvPr/>
        </p:nvSpPr>
        <p:spPr>
          <a:xfrm>
            <a:off x="5014913" y="1211264"/>
            <a:ext cx="2095500" cy="33337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Director General</a:t>
            </a:r>
            <a:endParaRPr lang="en-GB" sz="1600" dirty="0"/>
          </a:p>
        </p:txBody>
      </p:sp>
      <p:sp>
        <p:nvSpPr>
          <p:cNvPr id="8" name="Rounded Rectangle 7"/>
          <p:cNvSpPr/>
          <p:nvPr/>
        </p:nvSpPr>
        <p:spPr>
          <a:xfrm>
            <a:off x="8447089" y="1973264"/>
            <a:ext cx="1303337" cy="511175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Policy analysis unit</a:t>
            </a:r>
            <a:endParaRPr lang="en-GB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3973513" y="2357438"/>
            <a:ext cx="1338262" cy="7620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Directorate Community Services</a:t>
            </a:r>
            <a:endParaRPr lang="en-GB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492376" y="1966913"/>
            <a:ext cx="1133475" cy="525462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Resource Centre</a:t>
            </a:r>
            <a:endParaRPr lang="en-GB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1639889" y="2851151"/>
            <a:ext cx="1419225" cy="538163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Commissioner Nursing</a:t>
            </a:r>
            <a:endParaRPr lang="en-GB" sz="1600" dirty="0"/>
          </a:p>
        </p:txBody>
      </p:sp>
      <p:sp>
        <p:nvSpPr>
          <p:cNvPr id="12" name="Rounded Rectangle 11"/>
          <p:cNvSpPr/>
          <p:nvPr/>
        </p:nvSpPr>
        <p:spPr>
          <a:xfrm>
            <a:off x="6775451" y="2357438"/>
            <a:ext cx="1450975" cy="76200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Directorate Planning &amp; Development</a:t>
            </a:r>
            <a:endParaRPr lang="en-GB" sz="1600" dirty="0"/>
          </a:p>
        </p:txBody>
      </p:sp>
      <p:sp>
        <p:nvSpPr>
          <p:cNvPr id="13" name="Rounded Rectangle 12"/>
          <p:cNvSpPr/>
          <p:nvPr/>
        </p:nvSpPr>
        <p:spPr>
          <a:xfrm>
            <a:off x="2439988" y="3584575"/>
            <a:ext cx="1403350" cy="736600"/>
          </a:xfrm>
          <a:prstGeom prst="roundRect">
            <a:avLst/>
          </a:prstGeom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National Disease Control</a:t>
            </a:r>
            <a:endParaRPr lang="en-GB" sz="1600" dirty="0"/>
          </a:p>
        </p:txBody>
      </p:sp>
      <p:sp>
        <p:nvSpPr>
          <p:cNvPr id="14" name="Rounded Rectangle 13"/>
          <p:cNvSpPr/>
          <p:nvPr/>
        </p:nvSpPr>
        <p:spPr>
          <a:xfrm>
            <a:off x="3984626" y="3584576"/>
            <a:ext cx="1323975" cy="722313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Community Health</a:t>
            </a:r>
            <a:endParaRPr lang="en-GB" sz="1600" dirty="0"/>
          </a:p>
        </p:txBody>
      </p:sp>
      <p:sp>
        <p:nvSpPr>
          <p:cNvPr id="15" name="Rounded Rectangle 14"/>
          <p:cNvSpPr/>
          <p:nvPr/>
        </p:nvSpPr>
        <p:spPr>
          <a:xfrm>
            <a:off x="5434013" y="3587750"/>
            <a:ext cx="1293812" cy="53975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Clinical Services</a:t>
            </a:r>
            <a:endParaRPr lang="en-GB" sz="1600" dirty="0"/>
          </a:p>
        </p:txBody>
      </p:sp>
      <p:sp>
        <p:nvSpPr>
          <p:cNvPr id="16" name="Rounded Rectangle 15"/>
          <p:cNvSpPr/>
          <p:nvPr/>
        </p:nvSpPr>
        <p:spPr>
          <a:xfrm>
            <a:off x="6854825" y="3584575"/>
            <a:ext cx="1030288" cy="539750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Planning</a:t>
            </a:r>
            <a:endParaRPr lang="en-GB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8010525" y="3592513"/>
            <a:ext cx="1168400" cy="728662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Quality Assurance</a:t>
            </a:r>
            <a:endParaRPr lang="en-GB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9304339" y="3584576"/>
            <a:ext cx="1209675" cy="728663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Finance &amp; Admin</a:t>
            </a:r>
            <a:endParaRPr lang="en-GB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8081964" y="4786313"/>
            <a:ext cx="1292225" cy="538162"/>
          </a:xfrm>
          <a:prstGeom prst="round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Vector born diseases</a:t>
            </a:r>
            <a:endParaRPr lang="en-GB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6646863" y="4694239"/>
            <a:ext cx="1293812" cy="65563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Health Education Promotion</a:t>
            </a:r>
            <a:endParaRPr lang="en-GB" sz="1400" dirty="0"/>
          </a:p>
        </p:txBody>
      </p:sp>
      <p:sp>
        <p:nvSpPr>
          <p:cNvPr id="21" name="Rounded Rectangle 20"/>
          <p:cNvSpPr/>
          <p:nvPr/>
        </p:nvSpPr>
        <p:spPr>
          <a:xfrm>
            <a:off x="5575301" y="4810125"/>
            <a:ext cx="930275" cy="53975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Child Health</a:t>
            </a:r>
            <a:endParaRPr lang="en-GB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3984625" y="4810125"/>
            <a:ext cx="1449388" cy="539750"/>
          </a:xfrm>
          <a:prstGeom prst="roundRect">
            <a:avLst/>
          </a:prstGeom>
          <a:solidFill>
            <a:srgbClr val="AC75D5"/>
          </a:solidFill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Reproductive Health</a:t>
            </a:r>
            <a:endParaRPr lang="en-GB" sz="1600" dirty="0"/>
          </a:p>
        </p:txBody>
      </p:sp>
      <p:sp>
        <p:nvSpPr>
          <p:cNvPr id="23" name="Rounded Rectangle 22"/>
          <p:cNvSpPr/>
          <p:nvPr/>
        </p:nvSpPr>
        <p:spPr>
          <a:xfrm>
            <a:off x="4306889" y="5502276"/>
            <a:ext cx="1127125" cy="538163"/>
          </a:xfrm>
          <a:prstGeom prst="roundRect">
            <a:avLst/>
          </a:prstGeom>
          <a:solidFill>
            <a:srgbClr val="C7A1E3"/>
          </a:solidFill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FP, ADH, cancers, SGBV</a:t>
            </a:r>
            <a:endParaRPr lang="en-GB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4306889" y="6192838"/>
            <a:ext cx="1127125" cy="539750"/>
          </a:xfrm>
          <a:prstGeom prst="roundRect">
            <a:avLst/>
          </a:prstGeom>
          <a:solidFill>
            <a:srgbClr val="DCC4EE"/>
          </a:solidFill>
          <a:ln w="28575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Maternal Health</a:t>
            </a:r>
            <a:endParaRPr lang="en-GB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5849938" y="5502276"/>
            <a:ext cx="1008062" cy="53816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Child, Newborn, school, ADH</a:t>
            </a:r>
            <a:endParaRPr lang="en-GB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849939" y="6192838"/>
            <a:ext cx="1004887" cy="53975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Nutrition</a:t>
            </a:r>
            <a:endParaRPr lang="en-GB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2889250" y="6192838"/>
            <a:ext cx="954088" cy="539750"/>
          </a:xfrm>
          <a:prstGeom prst="roundRect">
            <a:avLst/>
          </a:prstGeom>
          <a:solidFill>
            <a:srgbClr val="FFE1E1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Malaria</a:t>
            </a:r>
            <a:endParaRPr lang="en-GB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2889251" y="5508626"/>
            <a:ext cx="962025" cy="538163"/>
          </a:xfrm>
          <a:prstGeom prst="roundRect">
            <a:avLst/>
          </a:prstGeom>
          <a:solidFill>
            <a:srgbClr val="FFB9B9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ACP</a:t>
            </a:r>
            <a:endParaRPr lang="en-GB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2889250" y="4810125"/>
            <a:ext cx="954088" cy="539750"/>
          </a:xfrm>
          <a:prstGeom prst="roundRect">
            <a:avLst/>
          </a:prstGeom>
          <a:solidFill>
            <a:srgbClr val="FF6D6D"/>
          </a:solidFill>
          <a:ln w="28575"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NTLP</a:t>
            </a:r>
            <a:endParaRPr lang="en-GB" sz="16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613026" y="4313239"/>
            <a:ext cx="9525" cy="21494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108451" y="5349876"/>
            <a:ext cx="3175" cy="110966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699125" y="5372100"/>
            <a:ext cx="0" cy="108743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9971089" y="1069975"/>
            <a:ext cx="22225" cy="25146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114551" y="1701800"/>
            <a:ext cx="6981825" cy="206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6040439" y="1082676"/>
            <a:ext cx="3952875" cy="1111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306889" y="4516439"/>
            <a:ext cx="4421187" cy="158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300539" y="4503739"/>
            <a:ext cx="1587" cy="3016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034088" y="4516438"/>
            <a:ext cx="6350" cy="30321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19" idx="0"/>
          </p:cNvCxnSpPr>
          <p:nvPr/>
        </p:nvCxnSpPr>
        <p:spPr>
          <a:xfrm>
            <a:off x="8728075" y="4516439"/>
            <a:ext cx="0" cy="2698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20" idx="0"/>
          </p:cNvCxnSpPr>
          <p:nvPr/>
        </p:nvCxnSpPr>
        <p:spPr>
          <a:xfrm>
            <a:off x="7294563" y="4516438"/>
            <a:ext cx="0" cy="1778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687888" y="4294188"/>
            <a:ext cx="0" cy="22225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2114550" y="1711326"/>
            <a:ext cx="1588" cy="11398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9" idx="0"/>
          </p:cNvCxnSpPr>
          <p:nvPr/>
        </p:nvCxnSpPr>
        <p:spPr>
          <a:xfrm>
            <a:off x="4641850" y="1714500"/>
            <a:ext cx="0" cy="64293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0" idx="0"/>
          </p:cNvCxnSpPr>
          <p:nvPr/>
        </p:nvCxnSpPr>
        <p:spPr>
          <a:xfrm flipH="1">
            <a:off x="3059114" y="1714501"/>
            <a:ext cx="3175" cy="25241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endCxn id="12" idx="0"/>
          </p:cNvCxnSpPr>
          <p:nvPr/>
        </p:nvCxnSpPr>
        <p:spPr>
          <a:xfrm>
            <a:off x="7500938" y="1693864"/>
            <a:ext cx="0" cy="6635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8" idx="0"/>
          </p:cNvCxnSpPr>
          <p:nvPr/>
        </p:nvCxnSpPr>
        <p:spPr>
          <a:xfrm>
            <a:off x="9096375" y="1693863"/>
            <a:ext cx="1588" cy="2794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141663" y="3382435"/>
            <a:ext cx="2940050" cy="222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15" idx="0"/>
          </p:cNvCxnSpPr>
          <p:nvPr/>
        </p:nvCxnSpPr>
        <p:spPr>
          <a:xfrm>
            <a:off x="6081713" y="3365500"/>
            <a:ext cx="0" cy="22225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9" idx="2"/>
            <a:endCxn id="14" idx="0"/>
          </p:cNvCxnSpPr>
          <p:nvPr/>
        </p:nvCxnSpPr>
        <p:spPr>
          <a:xfrm>
            <a:off x="4641851" y="3119439"/>
            <a:ext cx="4763" cy="46513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endCxn id="13" idx="0"/>
          </p:cNvCxnSpPr>
          <p:nvPr/>
        </p:nvCxnSpPr>
        <p:spPr>
          <a:xfrm>
            <a:off x="3141663" y="3389313"/>
            <a:ext cx="0" cy="195262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9" idx="1"/>
          </p:cNvCxnSpPr>
          <p:nvPr/>
        </p:nvCxnSpPr>
        <p:spPr>
          <a:xfrm flipH="1">
            <a:off x="2613026" y="5080000"/>
            <a:ext cx="27622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27" idx="1"/>
          </p:cNvCxnSpPr>
          <p:nvPr/>
        </p:nvCxnSpPr>
        <p:spPr>
          <a:xfrm flipH="1" flipV="1">
            <a:off x="2613026" y="6459539"/>
            <a:ext cx="276225" cy="31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28" idx="1"/>
          </p:cNvCxnSpPr>
          <p:nvPr/>
        </p:nvCxnSpPr>
        <p:spPr>
          <a:xfrm flipH="1" flipV="1">
            <a:off x="2613026" y="5772151"/>
            <a:ext cx="276225" cy="47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24" idx="1"/>
          </p:cNvCxnSpPr>
          <p:nvPr/>
        </p:nvCxnSpPr>
        <p:spPr>
          <a:xfrm flipH="1" flipV="1">
            <a:off x="4111626" y="6459539"/>
            <a:ext cx="195263" cy="317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 flipV="1">
            <a:off x="4111626" y="5780089"/>
            <a:ext cx="195263" cy="317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H="1" flipV="1">
            <a:off x="5699126" y="6459539"/>
            <a:ext cx="138113" cy="317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25" idx="1"/>
          </p:cNvCxnSpPr>
          <p:nvPr/>
        </p:nvCxnSpPr>
        <p:spPr>
          <a:xfrm flipH="1">
            <a:off x="5691188" y="5772150"/>
            <a:ext cx="158750" cy="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7221539" y="5456238"/>
            <a:ext cx="719137" cy="3238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VHT</a:t>
            </a:r>
            <a:endParaRPr lang="en-GB" sz="1600" dirty="0"/>
          </a:p>
        </p:txBody>
      </p:sp>
      <p:sp>
        <p:nvSpPr>
          <p:cNvPr id="116" name="Rounded Rectangle 115"/>
          <p:cNvSpPr/>
          <p:nvPr/>
        </p:nvSpPr>
        <p:spPr>
          <a:xfrm>
            <a:off x="7246939" y="5915025"/>
            <a:ext cx="719137" cy="3238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HP</a:t>
            </a:r>
            <a:endParaRPr lang="en-GB" sz="1600" dirty="0"/>
          </a:p>
        </p:txBody>
      </p:sp>
      <p:sp>
        <p:nvSpPr>
          <p:cNvPr id="117" name="Rounded Rectangle 116"/>
          <p:cNvSpPr/>
          <p:nvPr/>
        </p:nvSpPr>
        <p:spPr>
          <a:xfrm>
            <a:off x="7261225" y="6362700"/>
            <a:ext cx="719138" cy="3238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PR</a:t>
            </a:r>
            <a:endParaRPr lang="en-GB" sz="1600" dirty="0"/>
          </a:p>
        </p:txBody>
      </p:sp>
      <p:cxnSp>
        <p:nvCxnSpPr>
          <p:cNvPr id="118" name="Straight Connector 117"/>
          <p:cNvCxnSpPr/>
          <p:nvPr/>
        </p:nvCxnSpPr>
        <p:spPr>
          <a:xfrm flipH="1">
            <a:off x="7023101" y="5349875"/>
            <a:ext cx="4763" cy="117475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15" idx="1"/>
          </p:cNvCxnSpPr>
          <p:nvPr/>
        </p:nvCxnSpPr>
        <p:spPr>
          <a:xfrm flipH="1">
            <a:off x="7023100" y="5618163"/>
            <a:ext cx="198438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16" idx="1"/>
          </p:cNvCxnSpPr>
          <p:nvPr/>
        </p:nvCxnSpPr>
        <p:spPr>
          <a:xfrm flipH="1">
            <a:off x="7051676" y="6076950"/>
            <a:ext cx="19526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>
            <a:stCxn id="117" idx="1"/>
          </p:cNvCxnSpPr>
          <p:nvPr/>
        </p:nvCxnSpPr>
        <p:spPr>
          <a:xfrm flipH="1">
            <a:off x="7023101" y="6524625"/>
            <a:ext cx="23812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V="1">
            <a:off x="7110413" y="3386139"/>
            <a:ext cx="1484312" cy="952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endCxn id="17" idx="0"/>
          </p:cNvCxnSpPr>
          <p:nvPr/>
        </p:nvCxnSpPr>
        <p:spPr>
          <a:xfrm>
            <a:off x="8594725" y="3386139"/>
            <a:ext cx="0" cy="20637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7110413" y="3397251"/>
            <a:ext cx="0" cy="195263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2" idx="2"/>
          </p:cNvCxnSpPr>
          <p:nvPr/>
        </p:nvCxnSpPr>
        <p:spPr>
          <a:xfrm flipH="1">
            <a:off x="7500938" y="3119439"/>
            <a:ext cx="0" cy="25558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7-Point Star 137"/>
          <p:cNvSpPr/>
          <p:nvPr/>
        </p:nvSpPr>
        <p:spPr>
          <a:xfrm>
            <a:off x="2492298" y="4378090"/>
            <a:ext cx="756771" cy="652786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39" name="7-Point Star 138"/>
          <p:cNvSpPr/>
          <p:nvPr/>
        </p:nvSpPr>
        <p:spPr>
          <a:xfrm rot="620115">
            <a:off x="1947989" y="364386"/>
            <a:ext cx="540835" cy="452190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0" name="7-Point Star 139"/>
          <p:cNvSpPr/>
          <p:nvPr/>
        </p:nvSpPr>
        <p:spPr>
          <a:xfrm rot="807282">
            <a:off x="4083803" y="6296051"/>
            <a:ext cx="540835" cy="452190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1" name="7-Point Star 140"/>
          <p:cNvSpPr/>
          <p:nvPr/>
        </p:nvSpPr>
        <p:spPr>
          <a:xfrm rot="595409">
            <a:off x="2569254" y="5491336"/>
            <a:ext cx="594130" cy="565160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2" name="7-Point Star 141"/>
          <p:cNvSpPr/>
          <p:nvPr/>
        </p:nvSpPr>
        <p:spPr>
          <a:xfrm rot="21245283">
            <a:off x="6136496" y="4530455"/>
            <a:ext cx="540835" cy="452190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3" name="7-Point Star 142"/>
          <p:cNvSpPr/>
          <p:nvPr/>
        </p:nvSpPr>
        <p:spPr>
          <a:xfrm>
            <a:off x="6676488" y="6209067"/>
            <a:ext cx="303766" cy="288456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4" name="7-Point Star 143"/>
          <p:cNvSpPr/>
          <p:nvPr/>
        </p:nvSpPr>
        <p:spPr>
          <a:xfrm>
            <a:off x="6569927" y="5372847"/>
            <a:ext cx="540835" cy="452190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5" name="7-Point Star 144"/>
          <p:cNvSpPr/>
          <p:nvPr/>
        </p:nvSpPr>
        <p:spPr>
          <a:xfrm>
            <a:off x="7822875" y="5807025"/>
            <a:ext cx="376694" cy="317481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146" name="Rounded Rectangle 145"/>
          <p:cNvSpPr/>
          <p:nvPr/>
        </p:nvSpPr>
        <p:spPr>
          <a:xfrm>
            <a:off x="1825626" y="246063"/>
            <a:ext cx="2073275" cy="722312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b="1" dirty="0">
                <a:solidFill>
                  <a:srgbClr val="C00000"/>
                </a:solidFill>
              </a:rPr>
              <a:t>Childhood TB </a:t>
            </a:r>
          </a:p>
          <a:p>
            <a:pPr algn="r">
              <a:defRPr/>
            </a:pPr>
            <a:r>
              <a:rPr lang="en-US" b="1" dirty="0">
                <a:solidFill>
                  <a:srgbClr val="C00000"/>
                </a:solidFill>
              </a:rPr>
              <a:t>in the MOH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147" name="7-Point Star 146"/>
          <p:cNvSpPr/>
          <p:nvPr/>
        </p:nvSpPr>
        <p:spPr>
          <a:xfrm rot="21245283">
            <a:off x="6293219" y="3972326"/>
            <a:ext cx="540835" cy="452190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  <p:sp>
        <p:nvSpPr>
          <p:cNvPr id="78" name="7-Point Star 77"/>
          <p:cNvSpPr/>
          <p:nvPr/>
        </p:nvSpPr>
        <p:spPr>
          <a:xfrm>
            <a:off x="7767457" y="5363679"/>
            <a:ext cx="376694" cy="317481"/>
          </a:xfrm>
          <a:prstGeom prst="star7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19050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59130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821"/>
          </a:xfrm>
        </p:spPr>
        <p:txBody>
          <a:bodyPr/>
          <a:lstStyle/>
          <a:p>
            <a:r>
              <a:rPr lang="en-US" b="1" dirty="0" smtClean="0"/>
              <a:t>Approaches…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241946"/>
            <a:ext cx="11846256" cy="53226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i="1" dirty="0" smtClean="0"/>
              <a:t>C: Phased </a:t>
            </a:r>
            <a:r>
              <a:rPr lang="en-US" sz="3200" b="1" i="1" dirty="0"/>
              <a:t>implementation</a:t>
            </a: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Baseline </a:t>
            </a:r>
            <a:r>
              <a:rPr lang="en-US" sz="3000" dirty="0">
                <a:solidFill>
                  <a:srgbClr val="002060"/>
                </a:solidFill>
              </a:rPr>
              <a:t>assessment </a:t>
            </a:r>
            <a:r>
              <a:rPr lang="en-US" sz="3000" dirty="0" smtClean="0">
                <a:solidFill>
                  <a:srgbClr val="002060"/>
                </a:solidFill>
              </a:rPr>
              <a:t>to:-</a:t>
            </a:r>
          </a:p>
          <a:p>
            <a:pPr lvl="3"/>
            <a:r>
              <a:rPr lang="en-US" sz="2800" dirty="0" smtClean="0">
                <a:solidFill>
                  <a:srgbClr val="002060"/>
                </a:solidFill>
              </a:rPr>
              <a:t> Document gaps in TB service delivery – </a:t>
            </a:r>
            <a:r>
              <a:rPr lang="en-US" sz="2800" dirty="0" smtClean="0">
                <a:solidFill>
                  <a:srgbClr val="C00000"/>
                </a:solidFill>
              </a:rPr>
              <a:t>Evidence is key in driving the agenda</a:t>
            </a:r>
          </a:p>
          <a:p>
            <a:pPr lvl="3"/>
            <a:r>
              <a:rPr lang="en-US" sz="2800" dirty="0">
                <a:solidFill>
                  <a:srgbClr val="002060"/>
                </a:solidFill>
              </a:rPr>
              <a:t> I</a:t>
            </a:r>
            <a:r>
              <a:rPr lang="en-US" sz="2800" dirty="0" smtClean="0">
                <a:solidFill>
                  <a:srgbClr val="002060"/>
                </a:solidFill>
              </a:rPr>
              <a:t>nform the road map</a:t>
            </a:r>
          </a:p>
          <a:p>
            <a:pPr marL="914400" lvl="2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lvl="2">
              <a:buFontTx/>
              <a:buChar char="-"/>
            </a:pPr>
            <a:r>
              <a:rPr lang="en-US" sz="3000" dirty="0">
                <a:solidFill>
                  <a:srgbClr val="002060"/>
                </a:solidFill>
              </a:rPr>
              <a:t>National policy and </a:t>
            </a:r>
            <a:r>
              <a:rPr lang="en-US" sz="3000" dirty="0" smtClean="0">
                <a:solidFill>
                  <a:srgbClr val="002060"/>
                </a:solidFill>
              </a:rPr>
              <a:t>guidance (including integration at the different care points)</a:t>
            </a:r>
          </a:p>
          <a:p>
            <a:pPr marL="914400" lvl="2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In – service onsite capacity </a:t>
            </a:r>
            <a:r>
              <a:rPr lang="en-US" sz="3000" dirty="0">
                <a:solidFill>
                  <a:srgbClr val="002060"/>
                </a:solidFill>
              </a:rPr>
              <a:t>building </a:t>
            </a:r>
            <a:r>
              <a:rPr lang="en-US" sz="3000" dirty="0" smtClean="0">
                <a:solidFill>
                  <a:srgbClr val="002060"/>
                </a:solidFill>
              </a:rPr>
              <a:t>(including integrated TB prevention, screening, diagnosis, treatment) </a:t>
            </a:r>
          </a:p>
          <a:p>
            <a:pPr marL="914400" lvl="2" indent="0">
              <a:buNone/>
            </a:pPr>
            <a:endParaRPr lang="en-US" sz="3000" dirty="0">
              <a:solidFill>
                <a:srgbClr val="002060"/>
              </a:solidFill>
            </a:endParaRPr>
          </a:p>
          <a:p>
            <a:pPr lvl="2">
              <a:buFontTx/>
              <a:buChar char="-"/>
            </a:pPr>
            <a:r>
              <a:rPr lang="en-US" sz="3000" dirty="0" smtClean="0">
                <a:solidFill>
                  <a:srgbClr val="002060"/>
                </a:solidFill>
              </a:rPr>
              <a:t>M&amp;E (Documentation tools review/update)</a:t>
            </a:r>
            <a:endParaRPr lang="en-US" sz="3000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6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0594"/>
          </a:xfrm>
        </p:spPr>
        <p:txBody>
          <a:bodyPr/>
          <a:lstStyle/>
          <a:p>
            <a:r>
              <a:rPr lang="en-US" b="1" dirty="0" smtClean="0"/>
              <a:t>Approaches…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05720"/>
            <a:ext cx="10967113" cy="5090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i="1" dirty="0" smtClean="0"/>
              <a:t>D: Integration </a:t>
            </a:r>
            <a:r>
              <a:rPr lang="en-US" sz="3200" dirty="0"/>
              <a:t>– </a:t>
            </a:r>
            <a:r>
              <a:rPr lang="en-US" sz="3200" dirty="0" smtClean="0">
                <a:solidFill>
                  <a:srgbClr val="C00000"/>
                </a:solidFill>
              </a:rPr>
              <a:t>Using lessons </a:t>
            </a:r>
            <a:r>
              <a:rPr lang="en-US" sz="3200" dirty="0">
                <a:solidFill>
                  <a:srgbClr val="C00000"/>
                </a:solidFill>
              </a:rPr>
              <a:t>learned from TB/HIV integration</a:t>
            </a: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</a:rPr>
              <a:t>Services (Prevention, Screening, diagnosis, treatment, </a:t>
            </a:r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002060"/>
                </a:solidFill>
              </a:rPr>
              <a:t>   follow-up, recording &amp; reporting) 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</a:rPr>
              <a:t>Health </a:t>
            </a:r>
            <a:r>
              <a:rPr lang="en-US" sz="3200" dirty="0">
                <a:solidFill>
                  <a:srgbClr val="002060"/>
                </a:solidFill>
              </a:rPr>
              <a:t>care entry points (Health facility and Community</a:t>
            </a:r>
            <a:r>
              <a:rPr lang="en-US" sz="3200" dirty="0" smtClean="0">
                <a:solidFill>
                  <a:srgbClr val="002060"/>
                </a:solidFill>
              </a:rPr>
              <a:t>)</a:t>
            </a:r>
          </a:p>
          <a:p>
            <a:pPr marL="457200" lvl="1" indent="0">
              <a:buNone/>
            </a:pPr>
            <a:endParaRPr lang="en-US" sz="3200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r>
              <a:rPr lang="en-US" sz="3200" dirty="0" smtClean="0">
                <a:solidFill>
                  <a:srgbClr val="002060"/>
                </a:solidFill>
              </a:rPr>
              <a:t>Innovations</a:t>
            </a:r>
          </a:p>
          <a:p>
            <a:pPr marL="1371600" lvl="3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(</a:t>
            </a:r>
            <a:r>
              <a:rPr lang="en-US" sz="2800" dirty="0" err="1" smtClean="0">
                <a:solidFill>
                  <a:srgbClr val="002060"/>
                </a:solidFill>
              </a:rPr>
              <a:t>i</a:t>
            </a:r>
            <a:r>
              <a:rPr lang="en-US" sz="2800" dirty="0" smtClean="0">
                <a:solidFill>
                  <a:srgbClr val="002060"/>
                </a:solidFill>
              </a:rPr>
              <a:t>) DETECT Child TB </a:t>
            </a:r>
          </a:p>
          <a:p>
            <a:pPr marL="1371600" lvl="3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(ii) iCCM/TB/HIV</a:t>
            </a:r>
          </a:p>
          <a:p>
            <a:pPr marL="1371600" lvl="3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 (iii) </a:t>
            </a:r>
            <a:r>
              <a:rPr lang="en-US" sz="2800" smtClean="0">
                <a:solidFill>
                  <a:srgbClr val="002060"/>
                </a:solidFill>
              </a:rPr>
              <a:t>HOP Project</a:t>
            </a:r>
            <a:endParaRPr lang="en-GB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590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007" y="0"/>
            <a:ext cx="96979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044" y="105816"/>
            <a:ext cx="10515600" cy="68575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Challenges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7" y="873458"/>
            <a:ext cx="11245755" cy="58139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2060"/>
                </a:solidFill>
              </a:rPr>
              <a:t>Health system related </a:t>
            </a: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- Competing disease program priorities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Not </a:t>
            </a:r>
            <a:r>
              <a:rPr lang="en-US" dirty="0"/>
              <a:t>all Health facilities are TB diagnostic </a:t>
            </a:r>
            <a:r>
              <a:rPr lang="en-US" dirty="0" smtClean="0"/>
              <a:t>units (HC IIs)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- </a:t>
            </a:r>
            <a:r>
              <a:rPr lang="en-US" dirty="0"/>
              <a:t>Weak referral, linkage, and feed back </a:t>
            </a:r>
            <a:r>
              <a:rPr lang="en-US" dirty="0" smtClean="0"/>
              <a:t>mechanisms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- Recording and reporting does not fully facilitate tracking of integrated TB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services (at all levels)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/>
              <a:t> - Limited resources 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65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0"/>
            <a:ext cx="10515600" cy="808582"/>
          </a:xfrm>
        </p:spPr>
        <p:txBody>
          <a:bodyPr/>
          <a:lstStyle/>
          <a:p>
            <a:r>
              <a:rPr lang="en-US" b="1" dirty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3708"/>
            <a:ext cx="10515600" cy="55546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rgbClr val="002060"/>
                </a:solidFill>
              </a:rPr>
              <a:t>Service Provider related</a:t>
            </a:r>
          </a:p>
          <a:p>
            <a:pPr>
              <a:buFontTx/>
              <a:buChar char="-"/>
            </a:pPr>
            <a:r>
              <a:rPr lang="en-US" sz="3300" dirty="0" smtClean="0"/>
              <a:t>Health </a:t>
            </a:r>
            <a:r>
              <a:rPr lang="en-US" sz="3300" dirty="0"/>
              <a:t>worker attitude </a:t>
            </a:r>
            <a:r>
              <a:rPr lang="en-US" sz="3300" dirty="0" smtClean="0"/>
              <a:t>which </a:t>
            </a:r>
            <a:r>
              <a:rPr lang="en-US" sz="3300" dirty="0"/>
              <a:t>impacts </a:t>
            </a:r>
            <a:r>
              <a:rPr lang="en-US" sz="3300" dirty="0" smtClean="0"/>
              <a:t>on TB </a:t>
            </a:r>
            <a:r>
              <a:rPr lang="en-US" sz="3300" dirty="0"/>
              <a:t>screening </a:t>
            </a: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>
              <a:buFontTx/>
              <a:buChar char="-"/>
            </a:pPr>
            <a:r>
              <a:rPr lang="en-US" sz="3300" dirty="0" smtClean="0"/>
              <a:t>Limited </a:t>
            </a:r>
            <a:r>
              <a:rPr lang="en-US" sz="3300" dirty="0"/>
              <a:t>health worker knowledge, skills/confidence in </a:t>
            </a:r>
            <a:r>
              <a:rPr lang="en-US" sz="3300" dirty="0" smtClean="0"/>
              <a:t>identifying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</a:t>
            </a:r>
            <a:r>
              <a:rPr lang="en-US" sz="3300" dirty="0"/>
              <a:t>patients </a:t>
            </a:r>
            <a:r>
              <a:rPr lang="en-US" sz="3300" dirty="0" smtClean="0"/>
              <a:t>with or at </a:t>
            </a:r>
            <a:r>
              <a:rPr lang="en-US" sz="3300" dirty="0"/>
              <a:t>risk </a:t>
            </a:r>
            <a:r>
              <a:rPr lang="en-US" sz="3300" dirty="0" smtClean="0"/>
              <a:t>for TB</a:t>
            </a:r>
          </a:p>
          <a:p>
            <a:pPr marL="0" indent="0">
              <a:buNone/>
            </a:pPr>
            <a:endParaRPr lang="en-US" sz="3300" dirty="0" smtClean="0"/>
          </a:p>
          <a:p>
            <a:pPr>
              <a:buFontTx/>
              <a:buChar char="-"/>
            </a:pPr>
            <a:r>
              <a:rPr lang="en-US" sz="3300" dirty="0" smtClean="0"/>
              <a:t>Documentation </a:t>
            </a:r>
            <a:r>
              <a:rPr lang="en-US" sz="3300" dirty="0"/>
              <a:t>and reporting errors </a:t>
            </a:r>
            <a:endParaRPr lang="en-US" sz="3300" dirty="0" smtClean="0"/>
          </a:p>
          <a:p>
            <a:pPr marL="0" indent="0">
              <a:buNone/>
            </a:pPr>
            <a:endParaRPr lang="en-US" sz="33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300" b="1" dirty="0" smtClean="0">
                <a:solidFill>
                  <a:srgbClr val="002060"/>
                </a:solidFill>
              </a:rPr>
              <a:t>Patient/ Caregiver related </a:t>
            </a:r>
            <a:endParaRPr lang="en-US" sz="3300" b="1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en-US" sz="3300" dirty="0" smtClean="0"/>
              <a:t>Limited awareness</a:t>
            </a:r>
          </a:p>
          <a:p>
            <a:pPr marL="0" indent="0">
              <a:buNone/>
            </a:pPr>
            <a:endParaRPr lang="en-US" sz="3300" dirty="0" smtClean="0"/>
          </a:p>
          <a:p>
            <a:pPr>
              <a:buFontTx/>
              <a:buChar char="-"/>
            </a:pPr>
            <a:r>
              <a:rPr lang="en-US" sz="3300" dirty="0" smtClean="0"/>
              <a:t>Health seeking behavior 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7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9950</TotalTime>
  <Words>445</Words>
  <Application>Microsoft Office PowerPoint</Application>
  <PresentationFormat>Widescreen</PresentationFormat>
  <Paragraphs>131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                              Addressing TB along the lifecycle – lessons from Uganda </vt:lpstr>
      <vt:lpstr>Addressing TB along the lifecycle</vt:lpstr>
      <vt:lpstr> Multi pronged approach – Childhood TB as an entry point  </vt:lpstr>
      <vt:lpstr>PowerPoint Presentation</vt:lpstr>
      <vt:lpstr>Approaches…</vt:lpstr>
      <vt:lpstr>Approaches…</vt:lpstr>
      <vt:lpstr>PowerPoint Presentation</vt:lpstr>
      <vt:lpstr>Challenges </vt:lpstr>
      <vt:lpstr>Challenges</vt:lpstr>
      <vt:lpstr>Opportunities to reinforce interventions  </vt:lpstr>
      <vt:lpstr>Acknowledgements </vt:lpstr>
      <vt:lpstr>THANK YOU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TB along the lifecycle – lessons from Uganda</dc:title>
  <dc:creator>Moorine P. Sekadde Kasirye</dc:creator>
  <cp:lastModifiedBy>Moorine P. Sekadde Kasirye</cp:lastModifiedBy>
  <cp:revision>195</cp:revision>
  <dcterms:created xsi:type="dcterms:W3CDTF">2017-09-22T08:06:07Z</dcterms:created>
  <dcterms:modified xsi:type="dcterms:W3CDTF">2017-10-05T11:52:03Z</dcterms:modified>
</cp:coreProperties>
</file>