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782" r:id="rId3"/>
    <p:sldId id="732" r:id="rId4"/>
    <p:sldId id="735" r:id="rId5"/>
    <p:sldId id="790" r:id="rId6"/>
    <p:sldId id="784" r:id="rId7"/>
    <p:sldId id="785" r:id="rId8"/>
    <p:sldId id="787" r:id="rId9"/>
    <p:sldId id="789" r:id="rId10"/>
    <p:sldId id="724" r:id="rId11"/>
    <p:sldId id="878" r:id="rId12"/>
    <p:sldId id="883" r:id="rId13"/>
    <p:sldId id="893" r:id="rId14"/>
    <p:sldId id="892" r:id="rId15"/>
    <p:sldId id="829" r:id="rId16"/>
    <p:sldId id="760" r:id="rId17"/>
    <p:sldId id="849" r:id="rId18"/>
    <p:sldId id="864" r:id="rId19"/>
    <p:sldId id="725" r:id="rId20"/>
    <p:sldId id="834" r:id="rId21"/>
    <p:sldId id="752" r:id="rId22"/>
    <p:sldId id="857" r:id="rId23"/>
    <p:sldId id="626" r:id="rId24"/>
    <p:sldId id="858" r:id="rId25"/>
    <p:sldId id="642" r:id="rId26"/>
    <p:sldId id="836" r:id="rId27"/>
    <p:sldId id="835" r:id="rId28"/>
    <p:sldId id="728" r:id="rId29"/>
    <p:sldId id="681" r:id="rId30"/>
    <p:sldId id="685" r:id="rId31"/>
    <p:sldId id="687" r:id="rId32"/>
    <p:sldId id="824" r:id="rId33"/>
    <p:sldId id="825" r:id="rId34"/>
    <p:sldId id="833" r:id="rId35"/>
    <p:sldId id="826" r:id="rId36"/>
    <p:sldId id="793" r:id="rId37"/>
    <p:sldId id="794" r:id="rId38"/>
    <p:sldId id="797" r:id="rId39"/>
    <p:sldId id="865" r:id="rId40"/>
    <p:sldId id="866" r:id="rId41"/>
    <p:sldId id="867" r:id="rId42"/>
    <p:sldId id="868" r:id="rId43"/>
    <p:sldId id="869" r:id="rId44"/>
    <p:sldId id="870" r:id="rId45"/>
    <p:sldId id="871" r:id="rId46"/>
    <p:sldId id="872" r:id="rId47"/>
    <p:sldId id="873" r:id="rId48"/>
    <p:sldId id="874" r:id="rId49"/>
    <p:sldId id="860" r:id="rId50"/>
    <p:sldId id="884" r:id="rId51"/>
    <p:sldId id="862" r:id="rId52"/>
    <p:sldId id="863" r:id="rId53"/>
    <p:sldId id="861" r:id="rId54"/>
    <p:sldId id="891" r:id="rId55"/>
    <p:sldId id="885" r:id="rId56"/>
    <p:sldId id="886" r:id="rId57"/>
    <p:sldId id="887" r:id="rId58"/>
    <p:sldId id="888" r:id="rId59"/>
    <p:sldId id="88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33"/>
    <a:srgbClr val="FF6600"/>
    <a:srgbClr val="FF00FF"/>
    <a:srgbClr val="00CC99"/>
    <a:srgbClr val="99CC00"/>
    <a:srgbClr val="7D3AC6"/>
    <a:srgbClr val="9966FF"/>
    <a:srgbClr val="A3A3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5676" autoAdjust="0"/>
  </p:normalViewPr>
  <p:slideViewPr>
    <p:cSldViewPr snapToGrid="0">
      <p:cViewPr varScale="1">
        <p:scale>
          <a:sx n="70" d="100"/>
          <a:sy n="70" d="100"/>
        </p:scale>
        <p:origin x="48" y="168"/>
      </p:cViewPr>
      <p:guideLst/>
    </p:cSldViewPr>
  </p:slideViewPr>
  <p:notesTextViewPr>
    <p:cViewPr>
      <p:scale>
        <a:sx n="1" d="1"/>
        <a:sy n="1" d="1"/>
      </p:scale>
      <p:origin x="0" y="0"/>
    </p:cViewPr>
  </p:notesTextViewPr>
  <p:sorterViewPr>
    <p:cViewPr>
      <p:scale>
        <a:sx n="100" d="100"/>
        <a:sy n="100" d="100"/>
      </p:scale>
      <p:origin x="0" y="-26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0258568990173"/>
          <c:y val="0.16951784239455472"/>
          <c:w val="0.81047252814328441"/>
          <c:h val="0.5486684592197737"/>
        </c:manualLayout>
      </c:layout>
      <c:barChart>
        <c:barDir val="col"/>
        <c:grouping val="stacked"/>
        <c:varyColors val="0"/>
        <c:ser>
          <c:idx val="0"/>
          <c:order val="0"/>
          <c:tx>
            <c:strRef>
              <c:f>Sheet1!$B$1</c:f>
              <c:strCache>
                <c:ptCount val="1"/>
                <c:pt idx="0">
                  <c:v>PrEP Accepted</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95	</a:t>
                    </a:r>
                    <a:endParaRPr lang="en-US" b="1"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7-4087-B6F0-68F913762154}"/>
                </c:ext>
              </c:extLst>
            </c:dLbl>
            <c:dLbl>
              <c:idx val="1"/>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92</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97-4087-B6F0-68F913762154}"/>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99</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97-4087-B6F0-68F913762154}"/>
                </c:ext>
              </c:extLst>
            </c:dLbl>
            <c:dLbl>
              <c:idx val="3"/>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solidFill>
                          <a:schemeClr val="bg1"/>
                        </a:solidFill>
                      </a:rPr>
                      <a:t>88</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97-4087-B6F0-68F91376215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Harare</c:v>
                </c:pt>
                <c:pt idx="2">
                  <c:v>Cape Town</c:v>
                </c:pt>
                <c:pt idx="3">
                  <c:v>Joburg</c:v>
                </c:pt>
              </c:strCache>
            </c:strRef>
          </c:cat>
          <c:val>
            <c:numRef>
              <c:f>Sheet1!$B$2:$B$5</c:f>
              <c:numCache>
                <c:formatCode>0.00</c:formatCode>
                <c:ptCount val="4"/>
                <c:pt idx="0">
                  <c:v>95</c:v>
                </c:pt>
                <c:pt idx="1">
                  <c:v>92</c:v>
                </c:pt>
                <c:pt idx="2">
                  <c:v>99</c:v>
                </c:pt>
                <c:pt idx="3">
                  <c:v>88</c:v>
                </c:pt>
              </c:numCache>
            </c:numRef>
          </c:val>
          <c:extLst>
            <c:ext xmlns:c16="http://schemas.microsoft.com/office/drawing/2014/chart" uri="{C3380CC4-5D6E-409C-BE32-E72D297353CC}">
              <c16:uniqueId val="{00000000-5B97-4087-B6F0-68F913762154}"/>
            </c:ext>
          </c:extLst>
        </c:ser>
        <c:ser>
          <c:idx val="1"/>
          <c:order val="1"/>
          <c:tx>
            <c:strRef>
              <c:f>Sheet1!$C$1</c:f>
              <c:strCache>
                <c:ptCount val="1"/>
                <c:pt idx="0">
                  <c:v>PrEP NOT accepted</c:v>
                </c:pt>
              </c:strCache>
            </c:strRef>
          </c:tx>
          <c:spPr>
            <a:solidFill>
              <a:schemeClr val="accent2"/>
            </a:solidFill>
            <a:ln>
              <a:noFill/>
            </a:ln>
            <a:effectLst/>
          </c:spPr>
          <c:invertIfNegative val="0"/>
          <c:dLbls>
            <c:delete val="1"/>
          </c:dLbls>
          <c:cat>
            <c:strRef>
              <c:f>Sheet1!$A$2:$A$5</c:f>
              <c:strCache>
                <c:ptCount val="4"/>
                <c:pt idx="0">
                  <c:v>Overall</c:v>
                </c:pt>
                <c:pt idx="1">
                  <c:v>Harare</c:v>
                </c:pt>
                <c:pt idx="2">
                  <c:v>Cape Town</c:v>
                </c:pt>
                <c:pt idx="3">
                  <c:v>Joburg</c:v>
                </c:pt>
              </c:strCache>
            </c:strRef>
          </c:cat>
          <c:val>
            <c:numRef>
              <c:f>Sheet1!$C$2:$C$5</c:f>
              <c:numCache>
                <c:formatCode>0.00</c:formatCode>
                <c:ptCount val="4"/>
                <c:pt idx="0">
                  <c:v>5</c:v>
                </c:pt>
                <c:pt idx="1">
                  <c:v>3</c:v>
                </c:pt>
                <c:pt idx="2">
                  <c:v>1</c:v>
                </c:pt>
                <c:pt idx="3">
                  <c:v>12</c:v>
                </c:pt>
              </c:numCache>
            </c:numRef>
          </c:val>
          <c:extLst>
            <c:ext xmlns:c16="http://schemas.microsoft.com/office/drawing/2014/chart" uri="{C3380CC4-5D6E-409C-BE32-E72D297353CC}">
              <c16:uniqueId val="{00000001-5B97-4087-B6F0-68F913762154}"/>
            </c:ext>
          </c:extLst>
        </c:ser>
        <c:dLbls>
          <c:dLblPos val="ctr"/>
          <c:showLegendKey val="0"/>
          <c:showVal val="1"/>
          <c:showCatName val="0"/>
          <c:showSerName val="0"/>
          <c:showPercent val="0"/>
          <c:showBubbleSize val="0"/>
        </c:dLbls>
        <c:gapWidth val="219"/>
        <c:overlap val="100"/>
        <c:axId val="351496792"/>
        <c:axId val="351497184"/>
      </c:barChart>
      <c:catAx>
        <c:axId val="35149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1497184"/>
        <c:crosses val="autoZero"/>
        <c:auto val="1"/>
        <c:lblAlgn val="ctr"/>
        <c:lblOffset val="100"/>
        <c:noMultiLvlLbl val="0"/>
      </c:catAx>
      <c:valAx>
        <c:axId val="351497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1496792"/>
        <c:crosses val="autoZero"/>
        <c:crossBetween val="between"/>
        <c:majorUnit val="20"/>
      </c:valAx>
      <c:spPr>
        <a:noFill/>
        <a:ln w="3175">
          <a:solidFill>
            <a:srgbClr val="0070C0"/>
          </a:solid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7947482903396"/>
          <c:y val="0.16769157322593339"/>
          <c:w val="0.87095686025076413"/>
          <c:h val="0.78287462327117341"/>
        </c:manualLayout>
      </c:layout>
      <c:barChart>
        <c:barDir val="col"/>
        <c:grouping val="clustered"/>
        <c:varyColors val="0"/>
        <c:ser>
          <c:idx val="0"/>
          <c:order val="0"/>
          <c:tx>
            <c:strRef>
              <c:f>Sheet1!$B$1</c:f>
              <c:strCache>
                <c:ptCount val="1"/>
                <c:pt idx="0">
                  <c:v>Immediate</c:v>
                </c:pt>
              </c:strCache>
            </c:strRef>
          </c:tx>
          <c:spPr>
            <a:solidFill>
              <a:schemeClr val="accent1"/>
            </a:solidFill>
            <a:ln>
              <a:noFill/>
            </a:ln>
            <a:effectLst/>
            <a:scene3d>
              <a:camera prst="orthographicFront"/>
              <a:lightRig rig="threePt" dir="t"/>
            </a:scene3d>
            <a:sp3d>
              <a:bevelT/>
            </a:sp3d>
          </c:spPr>
          <c:invertIfNegative val="0"/>
          <c:dLbls>
            <c:dLbl>
              <c:idx val="2"/>
              <c:layout>
                <c:manualLayout>
                  <c:x val="-2.113527022275077E-2"/>
                  <c:y val="0"/>
                </c:manualLayout>
              </c:layout>
              <c:tx>
                <c:rich>
                  <a:bodyPr/>
                  <a:lstStyle/>
                  <a:p>
                    <a:r>
                      <a:rPr lang="en-US" dirty="0"/>
                      <a:t>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B9-4B24-B73C-92B4B602F59D}"/>
                </c:ext>
              </c:extLst>
            </c:dLbl>
            <c:dLbl>
              <c:idx val="3"/>
              <c:layout>
                <c:manualLayout>
                  <c:x val="-1.1725294988110367E-2"/>
                  <c:y val="5.2112291730352809E-3"/>
                </c:manualLayout>
              </c:layout>
              <c:tx>
                <c:rich>
                  <a:bodyPr/>
                  <a:lstStyle/>
                  <a:p>
                    <a:r>
                      <a:rPr lang="en-US"/>
                      <a:t>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B9-4B24-B73C-92B4B602F5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3 LFT</c:v>
                </c:pt>
                <c:pt idx="1">
                  <c:v>Grade 4 LFT</c:v>
                </c:pt>
                <c:pt idx="2">
                  <c:v>Bili</c:v>
                </c:pt>
                <c:pt idx="3">
                  <c:v>ALT</c:v>
                </c:pt>
                <c:pt idx="4">
                  <c:v>Any hepatic</c:v>
                </c:pt>
              </c:strCache>
            </c:strRef>
          </c:cat>
          <c:val>
            <c:numRef>
              <c:f>Sheet1!$B$2:$B$6</c:f>
              <c:numCache>
                <c:formatCode>0%</c:formatCode>
                <c:ptCount val="5"/>
                <c:pt idx="0">
                  <c:v>0.04</c:v>
                </c:pt>
                <c:pt idx="1">
                  <c:v>0.02</c:v>
                </c:pt>
                <c:pt idx="2" formatCode="0.00%">
                  <c:v>4.0000000000000001E-3</c:v>
                </c:pt>
                <c:pt idx="3" formatCode="0.00%">
                  <c:v>6.0000000000000001E-3</c:v>
                </c:pt>
                <c:pt idx="4">
                  <c:v>0.06</c:v>
                </c:pt>
              </c:numCache>
            </c:numRef>
          </c:val>
          <c:extLst>
            <c:ext xmlns:c16="http://schemas.microsoft.com/office/drawing/2014/chart" uri="{C3380CC4-5D6E-409C-BE32-E72D297353CC}">
              <c16:uniqueId val="{00000002-66B9-4B24-B73C-92B4B602F59D}"/>
            </c:ext>
          </c:extLst>
        </c:ser>
        <c:ser>
          <c:idx val="1"/>
          <c:order val="1"/>
          <c:tx>
            <c:strRef>
              <c:f>Sheet1!$C$1</c:f>
              <c:strCache>
                <c:ptCount val="1"/>
                <c:pt idx="0">
                  <c:v>Deferred</c:v>
                </c:pt>
              </c:strCache>
            </c:strRef>
          </c:tx>
          <c:spPr>
            <a:solidFill>
              <a:schemeClr val="accent2"/>
            </a:solidFill>
            <a:ln>
              <a:noFill/>
            </a:ln>
            <a:effectLst/>
            <a:scene3d>
              <a:camera prst="orthographicFront"/>
              <a:lightRig rig="threePt" dir="t"/>
            </a:scene3d>
            <a:sp3d>
              <a:bevelT/>
            </a:sp3d>
          </c:spPr>
          <c:invertIfNegative val="0"/>
          <c:dLbls>
            <c:dLbl>
              <c:idx val="2"/>
              <c:layout>
                <c:manualLayout>
                  <c:x val="1.479468915592554E-2"/>
                  <c:y val="0"/>
                </c:manualLayout>
              </c:layout>
              <c:tx>
                <c:rich>
                  <a:bodyPr/>
                  <a:lstStyle/>
                  <a:p>
                    <a:r>
                      <a:rPr lang="en-US"/>
                      <a:t>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B9-4B24-B73C-92B4B602F59D}"/>
                </c:ext>
              </c:extLst>
            </c:dLbl>
            <c:dLbl>
              <c:idx val="3"/>
              <c:layout>
                <c:manualLayout>
                  <c:x val="8.4541080891003088E-3"/>
                  <c:y val="0"/>
                </c:manualLayout>
              </c:layout>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B9-4B24-B73C-92B4B602F5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3 LFT</c:v>
                </c:pt>
                <c:pt idx="1">
                  <c:v>Grade 4 LFT</c:v>
                </c:pt>
                <c:pt idx="2">
                  <c:v>Bili</c:v>
                </c:pt>
                <c:pt idx="3">
                  <c:v>ALT</c:v>
                </c:pt>
                <c:pt idx="4">
                  <c:v>Any hepatic</c:v>
                </c:pt>
              </c:strCache>
            </c:strRef>
          </c:cat>
          <c:val>
            <c:numRef>
              <c:f>Sheet1!$C$2:$C$6</c:f>
              <c:numCache>
                <c:formatCode>0%</c:formatCode>
                <c:ptCount val="5"/>
                <c:pt idx="0">
                  <c:v>0.04</c:v>
                </c:pt>
                <c:pt idx="1">
                  <c:v>0.03</c:v>
                </c:pt>
                <c:pt idx="2" formatCode="0.00%">
                  <c:v>6.0000000000000001E-3</c:v>
                </c:pt>
                <c:pt idx="3" formatCode="0.00%">
                  <c:v>0.02</c:v>
                </c:pt>
                <c:pt idx="4">
                  <c:v>7.0000000000000007E-2</c:v>
                </c:pt>
              </c:numCache>
            </c:numRef>
          </c:val>
          <c:extLst>
            <c:ext xmlns:c16="http://schemas.microsoft.com/office/drawing/2014/chart" uri="{C3380CC4-5D6E-409C-BE32-E72D297353CC}">
              <c16:uniqueId val="{00000005-66B9-4B24-B73C-92B4B602F59D}"/>
            </c:ext>
          </c:extLst>
        </c:ser>
        <c:dLbls>
          <c:dLblPos val="outEnd"/>
          <c:showLegendKey val="0"/>
          <c:showVal val="1"/>
          <c:showCatName val="0"/>
          <c:showSerName val="0"/>
          <c:showPercent val="0"/>
          <c:showBubbleSize val="0"/>
        </c:dLbls>
        <c:gapWidth val="219"/>
        <c:overlap val="-27"/>
        <c:axId val="347208160"/>
        <c:axId val="319431656"/>
      </c:barChart>
      <c:catAx>
        <c:axId val="347208160"/>
        <c:scaling>
          <c:orientation val="minMax"/>
        </c:scaling>
        <c:delete val="1"/>
        <c:axPos val="b"/>
        <c:numFmt formatCode="General" sourceLinked="1"/>
        <c:majorTickMark val="none"/>
        <c:minorTickMark val="none"/>
        <c:tickLblPos val="nextTo"/>
        <c:crossAx val="319431656"/>
        <c:crosses val="autoZero"/>
        <c:auto val="1"/>
        <c:lblAlgn val="ctr"/>
        <c:lblOffset val="100"/>
        <c:noMultiLvlLbl val="0"/>
      </c:catAx>
      <c:valAx>
        <c:axId val="31943165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dirty="0"/>
                  <a:t>Percentage of Women</a:t>
                </a:r>
              </a:p>
            </c:rich>
          </c:tx>
          <c:layout>
            <c:manualLayout>
              <c:xMode val="edge"/>
              <c:yMode val="edge"/>
              <c:x val="6.0112287891089244E-3"/>
              <c:y val="0.31248582779856743"/>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208160"/>
        <c:crosses val="autoZero"/>
        <c:crossBetween val="between"/>
      </c:valAx>
      <c:spPr>
        <a:noFill/>
        <a:ln>
          <a:noFill/>
        </a:ln>
        <a:effectLst/>
      </c:spPr>
    </c:plotArea>
    <c:legend>
      <c:legendPos val="t"/>
      <c:layout>
        <c:manualLayout>
          <c:xMode val="edge"/>
          <c:yMode val="edge"/>
          <c:x val="0.11132662429960294"/>
          <c:y val="0.16547656490630053"/>
          <c:w val="0.47583416738261053"/>
          <c:h val="9.4672441419834261E-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14234896348781E-2"/>
          <c:y val="9.0769452455636279E-2"/>
          <c:w val="0.905817733532989"/>
          <c:h val="0.62665947489432694"/>
        </c:manualLayout>
      </c:layout>
      <c:barChart>
        <c:barDir val="col"/>
        <c:grouping val="clustered"/>
        <c:varyColors val="0"/>
        <c:ser>
          <c:idx val="0"/>
          <c:order val="0"/>
          <c:tx>
            <c:strRef>
              <c:f>Sheet1!$B$1</c:f>
              <c:strCache>
                <c:ptCount val="1"/>
                <c:pt idx="0">
                  <c:v>Immediate</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5.4200542005419889E-3"/>
                  <c:y val="3.8205037108522463E-3"/>
                </c:manualLayout>
              </c:layout>
              <c:tx>
                <c:rich>
                  <a:bodyPr/>
                  <a:lstStyle/>
                  <a:p>
                    <a:fld id="{CC5C4DFA-E4BF-4B06-B937-38A243D4BB4A}" type="VALUE">
                      <a:rPr lang="en-US" smtClean="0"/>
                      <a:pPr/>
                      <a:t>[VALUE]</a:t>
                    </a:fld>
                    <a:endParaRPr lang="en-US"/>
                  </a:p>
                  <a:p>
                    <a:r>
                      <a:rPr lang="en-US" sz="1100"/>
                      <a:t>n=106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2E-4C89-AFEC-476063BCB7D3}"/>
                </c:ext>
              </c:extLst>
            </c:dLbl>
            <c:dLbl>
              <c:idx val="1"/>
              <c:tx>
                <c:rich>
                  <a:bodyPr/>
                  <a:lstStyle/>
                  <a:p>
                    <a:fld id="{D24BEA31-A0DA-44FF-9122-187664276396}" type="VALUE">
                      <a:rPr lang="en-US" smtClean="0"/>
                      <a:pPr/>
                      <a:t>[VALUE]</a:t>
                    </a:fld>
                    <a:endParaRPr lang="en-US" dirty="0"/>
                  </a:p>
                  <a:p>
                    <a:r>
                      <a:rPr lang="en-US" sz="1100" dirty="0"/>
                      <a:t>n=17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2E-4C89-AFEC-476063BCB7D3}"/>
                </c:ext>
              </c:extLst>
            </c:dLbl>
            <c:dLbl>
              <c:idx val="2"/>
              <c:tx>
                <c:rich>
                  <a:bodyPr/>
                  <a:lstStyle/>
                  <a:p>
                    <a:fld id="{C195A1A5-1E57-4374-BA78-6F837ED7FFD1}" type="VALUE">
                      <a:rPr lang="en-US" smtClean="0"/>
                      <a:pPr/>
                      <a:t>[VALUE]</a:t>
                    </a:fld>
                    <a:endParaRPr lang="en-US"/>
                  </a:p>
                  <a:p>
                    <a:r>
                      <a:rPr lang="en-US" sz="1100"/>
                      <a:t>N=62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22E-4C89-AFEC-476063BCB7D3}"/>
                </c:ext>
              </c:extLst>
            </c:dLbl>
            <c:dLbl>
              <c:idx val="3"/>
              <c:tx>
                <c:rich>
                  <a:bodyPr/>
                  <a:lstStyle/>
                  <a:p>
                    <a:fld id="{277E0F89-515F-48E1-B655-B2D50B842530}" type="VALUE">
                      <a:rPr lang="en-US" smtClean="0"/>
                      <a:pPr/>
                      <a:t>[VALUE]</a:t>
                    </a:fld>
                    <a:endParaRPr lang="en-US"/>
                  </a:p>
                  <a:p>
                    <a:r>
                      <a:rPr lang="en-US" sz="1100"/>
                      <a:t>n=48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22E-4C89-AFEC-476063BCB7D3}"/>
                </c:ext>
              </c:extLst>
            </c:dLbl>
            <c:dLbl>
              <c:idx val="4"/>
              <c:tx>
                <c:rich>
                  <a:bodyPr/>
                  <a:lstStyle/>
                  <a:p>
                    <a:fld id="{CAA1669E-2750-479C-8434-307E9EBF0A15}" type="VALUE">
                      <a:rPr lang="en-US" smtClean="0"/>
                      <a:pPr/>
                      <a:t>[VALUE]</a:t>
                    </a:fld>
                    <a:endParaRPr lang="en-US"/>
                  </a:p>
                  <a:p>
                    <a:r>
                      <a:rPr lang="en-US" sz="1100"/>
                      <a:t>n=10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22E-4C89-AFEC-476063BCB7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outcome</c:v>
                </c:pt>
                <c:pt idx="1">
                  <c:v>Fetal death</c:v>
                </c:pt>
                <c:pt idx="2">
                  <c:v>Low birth weight &lt;2500 g</c:v>
                </c:pt>
                <c:pt idx="3">
                  <c:v>Preterm &lt;37 wk</c:v>
                </c:pt>
                <c:pt idx="4">
                  <c:v>Birth defect</c:v>
                </c:pt>
              </c:strCache>
            </c:strRef>
          </c:cat>
          <c:val>
            <c:numRef>
              <c:f>Sheet1!$B$2:$B$6</c:f>
              <c:numCache>
                <c:formatCode>0%</c:formatCode>
                <c:ptCount val="5"/>
                <c:pt idx="0">
                  <c:v>0.23</c:v>
                </c:pt>
                <c:pt idx="1">
                  <c:v>0.04</c:v>
                </c:pt>
                <c:pt idx="2">
                  <c:v>0.14000000000000001</c:v>
                </c:pt>
                <c:pt idx="3">
                  <c:v>0.11</c:v>
                </c:pt>
                <c:pt idx="4">
                  <c:v>0.02</c:v>
                </c:pt>
              </c:numCache>
            </c:numRef>
          </c:val>
          <c:extLst>
            <c:ext xmlns:c16="http://schemas.microsoft.com/office/drawing/2014/chart" uri="{C3380CC4-5D6E-409C-BE32-E72D297353CC}">
              <c16:uniqueId val="{00000000-922E-4C89-AFEC-476063BCB7D3}"/>
            </c:ext>
          </c:extLst>
        </c:ser>
        <c:ser>
          <c:idx val="1"/>
          <c:order val="1"/>
          <c:tx>
            <c:strRef>
              <c:f>Sheet1!$C$1</c:f>
              <c:strCache>
                <c:ptCount val="1"/>
                <c:pt idx="0">
                  <c:v>Deferred</c:v>
                </c:pt>
              </c:strCache>
            </c:strRef>
          </c:tx>
          <c:spPr>
            <a:solidFill>
              <a:schemeClr val="accent2"/>
            </a:solidFill>
            <a:ln>
              <a:noFill/>
            </a:ln>
            <a:effectLst/>
            <a:scene3d>
              <a:camera prst="orthographicFront"/>
              <a:lightRig rig="threePt" dir="t"/>
            </a:scene3d>
            <a:sp3d>
              <a:bevelT/>
            </a:sp3d>
          </c:spPr>
          <c:invertIfNegative val="0"/>
          <c:dLbls>
            <c:dLbl>
              <c:idx val="0"/>
              <c:layout>
                <c:manualLayout>
                  <c:x val="1.0840108401083978E-2"/>
                  <c:y val="-1.1461511132556756E-2"/>
                </c:manualLayout>
              </c:layout>
              <c:tx>
                <c:rich>
                  <a:bodyPr/>
                  <a:lstStyle/>
                  <a:p>
                    <a:fld id="{550A6F94-068D-442D-B668-E7BA257D5D03}" type="VALUE">
                      <a:rPr lang="en-US" smtClean="0"/>
                      <a:pPr/>
                      <a:t>[VALUE]</a:t>
                    </a:fld>
                    <a:endParaRPr lang="en-US"/>
                  </a:p>
                  <a:p>
                    <a:r>
                      <a:rPr lang="en-US" sz="1100"/>
                      <a:t>n=77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22E-4C89-AFEC-476063BCB7D3}"/>
                </c:ext>
              </c:extLst>
            </c:dLbl>
            <c:dLbl>
              <c:idx val="1"/>
              <c:layout>
                <c:manualLayout>
                  <c:x val="7.226738934055941E-3"/>
                  <c:y val="-3.3615880989193693E-2"/>
                </c:manualLayout>
              </c:layout>
              <c:tx>
                <c:rich>
                  <a:bodyPr/>
                  <a:lstStyle/>
                  <a:p>
                    <a:fld id="{1E46C61F-3FB6-4738-89BA-11BAA29127DE}" type="VALUE">
                      <a:rPr lang="en-US" smtClean="0"/>
                      <a:pPr/>
                      <a:t>[VALUE]</a:t>
                    </a:fld>
                    <a:endParaRPr lang="en-US" dirty="0"/>
                  </a:p>
                  <a:p>
                    <a:r>
                      <a:rPr lang="en-US" sz="1100" dirty="0"/>
                      <a:t>n=9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2E-4C89-AFEC-476063BCB7D3}"/>
                </c:ext>
              </c:extLst>
            </c:dLbl>
            <c:dLbl>
              <c:idx val="2"/>
              <c:tx>
                <c:rich>
                  <a:bodyPr/>
                  <a:lstStyle/>
                  <a:p>
                    <a:fld id="{8C096800-2D22-4F49-81D6-BB5CC859976A}" type="VALUE">
                      <a:rPr lang="en-US" smtClean="0"/>
                      <a:pPr/>
                      <a:t>[VALUE]</a:t>
                    </a:fld>
                    <a:endParaRPr lang="en-US"/>
                  </a:p>
                  <a:p>
                    <a:r>
                      <a:rPr lang="en-US" sz="1100"/>
                      <a:t>n=46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E-4C89-AFEC-476063BCB7D3}"/>
                </c:ext>
              </c:extLst>
            </c:dLbl>
            <c:dLbl>
              <c:idx val="3"/>
              <c:layout>
                <c:manualLayout>
                  <c:x val="5.4200542005420054E-3"/>
                  <c:y val="-7.6410074217044925E-3"/>
                </c:manualLayout>
              </c:layout>
              <c:tx>
                <c:rich>
                  <a:bodyPr/>
                  <a:lstStyle/>
                  <a:p>
                    <a:fld id="{0EFEEC5A-E279-46C0-AF46-789D4277AB3F}" type="VALUE">
                      <a:rPr lang="en-US" smtClean="0"/>
                      <a:pPr/>
                      <a:t>[VALUE]</a:t>
                    </a:fld>
                    <a:endParaRPr lang="en-US"/>
                  </a:p>
                  <a:p>
                    <a:r>
                      <a:rPr lang="en-US" sz="1100"/>
                      <a:t>n=40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2E-4C89-AFEC-476063BCB7D3}"/>
                </c:ext>
              </c:extLst>
            </c:dLbl>
            <c:dLbl>
              <c:idx val="4"/>
              <c:tx>
                <c:rich>
                  <a:bodyPr/>
                  <a:lstStyle/>
                  <a:p>
                    <a:fld id="{A141C1B2-8A4A-4DBF-A622-898B73907AFC}" type="VALUE">
                      <a:rPr lang="en-US" smtClean="0"/>
                      <a:pPr/>
                      <a:t>[VALUE]</a:t>
                    </a:fld>
                    <a:endParaRPr lang="en-US"/>
                  </a:p>
                  <a:p>
                    <a:r>
                      <a:rPr lang="en-US" sz="1100"/>
                      <a:t>n=6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22E-4C89-AFEC-476063BCB7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outcome</c:v>
                </c:pt>
                <c:pt idx="1">
                  <c:v>Fetal death</c:v>
                </c:pt>
                <c:pt idx="2">
                  <c:v>Low birth weight &lt;2500 g</c:v>
                </c:pt>
                <c:pt idx="3">
                  <c:v>Preterm &lt;37 wk</c:v>
                </c:pt>
                <c:pt idx="4">
                  <c:v>Birth defect</c:v>
                </c:pt>
              </c:strCache>
            </c:strRef>
          </c:cat>
          <c:val>
            <c:numRef>
              <c:f>Sheet1!$C$2:$C$6</c:f>
              <c:numCache>
                <c:formatCode>0%</c:formatCode>
                <c:ptCount val="5"/>
                <c:pt idx="0">
                  <c:v>0.17</c:v>
                </c:pt>
                <c:pt idx="1">
                  <c:v>0.02</c:v>
                </c:pt>
                <c:pt idx="2">
                  <c:v>0.1</c:v>
                </c:pt>
                <c:pt idx="3">
                  <c:v>0.09</c:v>
                </c:pt>
                <c:pt idx="4">
                  <c:v>0.01</c:v>
                </c:pt>
              </c:numCache>
            </c:numRef>
          </c:val>
          <c:extLst>
            <c:ext xmlns:c16="http://schemas.microsoft.com/office/drawing/2014/chart" uri="{C3380CC4-5D6E-409C-BE32-E72D297353CC}">
              <c16:uniqueId val="{00000001-922E-4C89-AFEC-476063BCB7D3}"/>
            </c:ext>
          </c:extLst>
        </c:ser>
        <c:dLbls>
          <c:dLblPos val="outEnd"/>
          <c:showLegendKey val="0"/>
          <c:showVal val="1"/>
          <c:showCatName val="0"/>
          <c:showSerName val="0"/>
          <c:showPercent val="0"/>
          <c:showBubbleSize val="0"/>
        </c:dLbls>
        <c:gapWidth val="219"/>
        <c:overlap val="-27"/>
        <c:axId val="353730408"/>
        <c:axId val="353730800"/>
      </c:barChart>
      <c:catAx>
        <c:axId val="35373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3730800"/>
        <c:crosses val="autoZero"/>
        <c:auto val="1"/>
        <c:lblAlgn val="ctr"/>
        <c:lblOffset val="100"/>
        <c:noMultiLvlLbl val="0"/>
      </c:catAx>
      <c:valAx>
        <c:axId val="3537308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3730408"/>
        <c:crosses val="autoZero"/>
        <c:crossBetween val="between"/>
      </c:valAx>
      <c:spPr>
        <a:noFill/>
        <a:ln>
          <a:noFill/>
        </a:ln>
        <a:effectLst/>
      </c:spPr>
    </c:plotArea>
    <c:legend>
      <c:legendPos val="t"/>
      <c:layout>
        <c:manualLayout>
          <c:xMode val="edge"/>
          <c:yMode val="edge"/>
          <c:x val="0.34510580486382292"/>
          <c:y val="1.6039196563110959E-2"/>
          <c:w val="0.32078569447111793"/>
          <c:h val="8.20782577540431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AE412A-B7F6-4060-9CBA-2BFAFAA29352}" type="datetimeFigureOut">
              <a:rPr lang="en-US" smtClean="0"/>
              <a:t>3/29/2018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DFB185-FE3C-4AEC-A51F-B147DE167E07}" type="slidenum">
              <a:rPr lang="en-US" smtClean="0"/>
              <a:t>‹#›</a:t>
            </a:fld>
            <a:endParaRPr lang="en-US"/>
          </a:p>
        </p:txBody>
      </p:sp>
    </p:spTree>
    <p:extLst>
      <p:ext uri="{BB962C8B-B14F-4D97-AF65-F5344CB8AC3E}">
        <p14:creationId xmlns:p14="http://schemas.microsoft.com/office/powerpoint/2010/main" val="412381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B9C901-0679-4AC0-B4DF-3F14C5FC8330}" type="datetimeFigureOut">
              <a:rPr lang="en-US" smtClean="0"/>
              <a:t>3/29/2018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E52658-74F6-49D8-91A0-07621B30EF9D}" type="slidenum">
              <a:rPr lang="en-US" smtClean="0"/>
              <a:t>‹#›</a:t>
            </a:fld>
            <a:endParaRPr lang="en-US"/>
          </a:p>
        </p:txBody>
      </p:sp>
    </p:spTree>
    <p:extLst>
      <p:ext uri="{BB962C8B-B14F-4D97-AF65-F5344CB8AC3E}">
        <p14:creationId xmlns:p14="http://schemas.microsoft.com/office/powerpoint/2010/main" val="256075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Abstract Number: </a:t>
            </a:r>
          </a:p>
          <a:p>
            <a:pPr fontAlgn="base"/>
            <a:r>
              <a:rPr lang="en-US" dirty="0"/>
              <a:t>841 PHARMACOKINETICS AND SAFETY OF LOPINAVIR/RITONAVIR SOLUTION IN HIV-INFECTED NEWBORNS</a:t>
            </a:r>
          </a:p>
          <a:p>
            <a:pPr fontAlgn="base"/>
            <a:r>
              <a:rPr lang="en-US" b="1" dirty="0"/>
              <a:t>Author(s): </a:t>
            </a:r>
          </a:p>
          <a:p>
            <a:pPr fontAlgn="base"/>
            <a:r>
              <a:rPr lang="en-US" dirty="0" err="1"/>
              <a:t>Adrie</a:t>
            </a:r>
            <a:r>
              <a:rPr lang="en-US" dirty="0"/>
              <a:t> Bekker</a:t>
            </a:r>
            <a:r>
              <a:rPr lang="en-US" baseline="30000" dirty="0"/>
              <a:t>1</a:t>
            </a:r>
            <a:r>
              <a:rPr lang="en-US" dirty="0"/>
              <a:t>, Nathan Hanan</a:t>
            </a:r>
            <a:r>
              <a:rPr lang="en-US" baseline="30000" dirty="0"/>
              <a:t>2</a:t>
            </a:r>
            <a:r>
              <a:rPr lang="en-US" dirty="0"/>
              <a:t>, Mae Cababasay</a:t>
            </a:r>
            <a:r>
              <a:rPr lang="en-US" baseline="30000" dirty="0"/>
              <a:t>3</a:t>
            </a:r>
            <a:r>
              <a:rPr lang="en-US" dirty="0"/>
              <a:t>, </a:t>
            </a:r>
            <a:r>
              <a:rPr lang="en-US" dirty="0" err="1"/>
              <a:t>Jiajia</a:t>
            </a:r>
            <a:r>
              <a:rPr lang="en-US" dirty="0"/>
              <a:t> Wang</a:t>
            </a:r>
            <a:r>
              <a:rPr lang="en-US" baseline="30000" dirty="0"/>
              <a:t>3</a:t>
            </a:r>
            <a:r>
              <a:rPr lang="en-US" dirty="0"/>
              <a:t>, </a:t>
            </a:r>
            <a:r>
              <a:rPr lang="en-US" dirty="0" err="1"/>
              <a:t>Firdose</a:t>
            </a:r>
            <a:r>
              <a:rPr lang="en-US" dirty="0"/>
              <a:t> Nakwa</a:t>
            </a:r>
            <a:r>
              <a:rPr lang="en-US" baseline="30000" dirty="0"/>
              <a:t>4</a:t>
            </a:r>
            <a:r>
              <a:rPr lang="en-US" dirty="0"/>
              <a:t>, Elizabeth Smith</a:t>
            </a:r>
            <a:r>
              <a:rPr lang="en-US" baseline="30000" dirty="0"/>
              <a:t>5</a:t>
            </a:r>
            <a:r>
              <a:rPr lang="en-US" dirty="0"/>
              <a:t>, Jack Moye</a:t>
            </a:r>
            <a:r>
              <a:rPr lang="en-US" baseline="30000" dirty="0"/>
              <a:t>6</a:t>
            </a:r>
            <a:r>
              <a:rPr lang="en-US" dirty="0"/>
              <a:t>, </a:t>
            </a:r>
            <a:r>
              <a:rPr lang="en-US" dirty="0" err="1"/>
              <a:t>Avy</a:t>
            </a:r>
            <a:r>
              <a:rPr lang="en-US" dirty="0"/>
              <a:t> Violari</a:t>
            </a:r>
            <a:r>
              <a:rPr lang="en-US" baseline="30000" dirty="0"/>
              <a:t>4</a:t>
            </a:r>
            <a:r>
              <a:rPr lang="en-US" dirty="0"/>
              <a:t>, Mark Cotton</a:t>
            </a:r>
            <a:r>
              <a:rPr lang="en-US" baseline="30000" dirty="0"/>
              <a:t>1</a:t>
            </a:r>
            <a:r>
              <a:rPr lang="en-US" dirty="0"/>
              <a:t>, </a:t>
            </a:r>
            <a:r>
              <a:rPr lang="en-US" dirty="0" err="1"/>
              <a:t>Lubbe</a:t>
            </a:r>
            <a:r>
              <a:rPr lang="en-US" dirty="0"/>
              <a:t> Wiesner</a:t>
            </a:r>
            <a:r>
              <a:rPr lang="en-US" baseline="30000" dirty="0"/>
              <a:t>7</a:t>
            </a:r>
            <a:r>
              <a:rPr lang="en-US" dirty="0"/>
              <a:t>, Jennifer Norman</a:t>
            </a:r>
            <a:r>
              <a:rPr lang="en-US" baseline="30000" dirty="0"/>
              <a:t>7</a:t>
            </a:r>
            <a:r>
              <a:rPr lang="en-US" dirty="0"/>
              <a:t>, </a:t>
            </a:r>
            <a:r>
              <a:rPr lang="en-US" dirty="0" err="1"/>
              <a:t>Barend</a:t>
            </a:r>
            <a:r>
              <a:rPr lang="en-US" dirty="0"/>
              <a:t> Fourie</a:t>
            </a:r>
            <a:r>
              <a:rPr lang="en-US" baseline="30000" dirty="0"/>
              <a:t>1</a:t>
            </a:r>
            <a:r>
              <a:rPr lang="en-US" dirty="0"/>
              <a:t>, Edmund V. Capparelli</a:t>
            </a:r>
            <a:r>
              <a:rPr lang="en-US" baseline="30000" dirty="0"/>
              <a:t>2</a:t>
            </a:r>
            <a:r>
              <a:rPr lang="en-US" dirty="0"/>
              <a:t>, Mark Mirochnick</a:t>
            </a:r>
            <a:r>
              <a:rPr lang="en-US" baseline="30000" dirty="0"/>
              <a:t>8</a:t>
            </a:r>
            <a:endParaRPr lang="en-US" dirty="0"/>
          </a:p>
          <a:p>
            <a:pPr fontAlgn="base"/>
            <a:r>
              <a:rPr lang="en-US" baseline="30000" dirty="0"/>
              <a:t>1</a:t>
            </a:r>
            <a:r>
              <a:rPr lang="en-US" dirty="0"/>
              <a:t>Stellenbosch University, Cape Town, South Africa,</a:t>
            </a:r>
            <a:r>
              <a:rPr lang="en-US" baseline="30000" dirty="0"/>
              <a:t>2</a:t>
            </a:r>
            <a:r>
              <a:rPr lang="en-US" dirty="0"/>
              <a:t>University of California San Diego, La Jolla, CA, USA,</a:t>
            </a:r>
            <a:r>
              <a:rPr lang="en-US" baseline="30000" dirty="0"/>
              <a:t>3</a:t>
            </a:r>
            <a:r>
              <a:rPr lang="en-US" dirty="0"/>
              <a:t>Harvard University, Cambridge, MA, USA,</a:t>
            </a:r>
            <a:r>
              <a:rPr lang="en-US" baseline="30000" dirty="0"/>
              <a:t>4</a:t>
            </a:r>
            <a:r>
              <a:rPr lang="en-US" dirty="0"/>
              <a:t>University of the Witwatersrand, Johannesburg, South Africa,</a:t>
            </a:r>
            <a:r>
              <a:rPr lang="en-US" baseline="30000" dirty="0"/>
              <a:t>5</a:t>
            </a:r>
            <a:r>
              <a:rPr lang="en-US" dirty="0"/>
              <a:t>DAIDS, NIAID, Bethesda, MD, USA,</a:t>
            </a:r>
            <a:r>
              <a:rPr lang="en-US" baseline="30000" dirty="0"/>
              <a:t>6</a:t>
            </a:r>
            <a:r>
              <a:rPr lang="en-US" dirty="0"/>
              <a:t>NIH, Bethesda, MD, USA,</a:t>
            </a:r>
            <a:r>
              <a:rPr lang="en-US" baseline="30000" dirty="0"/>
              <a:t>7</a:t>
            </a:r>
            <a:r>
              <a:rPr lang="en-US" dirty="0"/>
              <a:t>University of Cape Town, Cape Town, South Africa,</a:t>
            </a:r>
            <a:r>
              <a:rPr lang="en-US" baseline="30000" dirty="0"/>
              <a:t>8</a:t>
            </a:r>
            <a:r>
              <a:rPr lang="en-US" dirty="0"/>
              <a:t>Boston University, Boston, MA, USA</a:t>
            </a:r>
          </a:p>
          <a:p>
            <a:pPr fontAlgn="base"/>
            <a:r>
              <a:rPr lang="en-US" b="1" dirty="0"/>
              <a:t>Abstract Body: </a:t>
            </a:r>
          </a:p>
          <a:p>
            <a:pPr fontAlgn="base"/>
            <a:r>
              <a:rPr lang="en-US" dirty="0"/>
              <a:t>Reports of life-threatening cardiac, metabolic, renal and CNS dysfunction in newborns receiving </a:t>
            </a:r>
            <a:r>
              <a:rPr lang="en-US" dirty="0" err="1"/>
              <a:t>lopinavir</a:t>
            </a:r>
            <a:r>
              <a:rPr lang="en-US" dirty="0"/>
              <a:t>/ritonavir (LPV/r) in the first weeks of life have led to a recommendation that LPV/r should not be used in newborns &lt;2 weeks postnatal and &lt;42 weeks postconceptional age. Due to limited treatment options, however, clinicians may initiate LPV/r in newborns if benefit outweighs risk. Data on pharmacokinetics (PK) and safety of LPV/r in newborns are few.</a:t>
            </a:r>
          </a:p>
          <a:p>
            <a:pPr fontAlgn="base"/>
            <a:r>
              <a:rPr lang="en-US" dirty="0"/>
              <a:t>IMPAACT P1106 is a multi-arm Phase IV study of PK/safety in newborns on antiretroviral and </a:t>
            </a:r>
            <a:r>
              <a:rPr lang="en-US" dirty="0" err="1"/>
              <a:t>antituberculosis</a:t>
            </a:r>
            <a:r>
              <a:rPr lang="en-US" dirty="0"/>
              <a:t> medicines received for clinical care at two South African sites. HIV-infected newborns in whom LPV/r was initiated at 1 </a:t>
            </a:r>
            <a:r>
              <a:rPr lang="en-US" dirty="0" err="1"/>
              <a:t>μg</a:t>
            </a:r>
            <a:r>
              <a:rPr lang="en-US" dirty="0"/>
              <a:t>/</a:t>
            </a:r>
            <a:r>
              <a:rPr lang="en-US" dirty="0" err="1"/>
              <a:t>mL.</a:t>
            </a:r>
            <a:r>
              <a:rPr lang="en-US" dirty="0"/>
              <a:t> Safety evaluations included echocardiograms (ECHOs) at baseline and weeks 1 and 6, and electrocardiograms at baseline, day 5, and weeks 1, 2, and 6. Adverse events (AE) were classified as expected (associated with prematurity) or unexpected.</a:t>
            </a:r>
          </a:p>
          <a:p>
            <a:pPr fontAlgn="base"/>
            <a:r>
              <a:rPr lang="en-US" dirty="0"/>
              <a:t>Twenty-five newborns were enrolled;13 (52%) male and 22 (88%) black African. The median (interquartile range (IQR)) birth weight and gestational age were 2130 (1775, 2630) grams and 35 (32, 37) weeks, respectively. The median (IQR) age at enrollment was 45 (35, 61) days old. As of August 2017, 22 newborns contributed to 124 LPV concentrations. Median C0 was 4.7 (IQR 1.5, 7.4) µg/mL, with 1.5 and 4 hour levels approximately 1.5-2 times higher, similar to adults. LPV C0 was above target in 41/50 samples (figure 1). Of the 24 newborns with safety data, 11 had Grade 3/4 unexpected AEs (none treatment related) and four newborns had Grade 3/4 expected AEs. Most AEs were infection related (n=11). One infant died from presumed sepsis on day 2 of LPV/r. Infant ECHOs were normal except for two with mild abnormalities. No abnormal PR or </a:t>
            </a:r>
            <a:r>
              <a:rPr lang="en-US" dirty="0" err="1"/>
              <a:t>QTc</a:t>
            </a:r>
            <a:r>
              <a:rPr lang="en-US" dirty="0"/>
              <a:t> interval prolongation was observed. Median serum osmolality post LPV/r initiation was 289 (IQR 287, 291) </a:t>
            </a:r>
            <a:r>
              <a:rPr lang="en-US" dirty="0" err="1"/>
              <a:t>mOsm</a:t>
            </a:r>
            <a:r>
              <a:rPr lang="en-US" dirty="0"/>
              <a:t>/kg.</a:t>
            </a:r>
          </a:p>
          <a:p>
            <a:pPr fontAlgn="base"/>
            <a:r>
              <a:rPr lang="en-US" dirty="0"/>
              <a:t>No treatment related adverse events were observed in this study of LPV/r safety and PK in newborns and very young infants. LPV concentrations were similar to adult levels, with most C0 &gt;1 </a:t>
            </a:r>
            <a:r>
              <a:rPr lang="en-US" dirty="0" err="1"/>
              <a:t>μg</a:t>
            </a:r>
            <a:r>
              <a:rPr lang="en-US" dirty="0"/>
              <a:t>/</a:t>
            </a:r>
            <a:r>
              <a:rPr lang="en-US" dirty="0" err="1"/>
              <a:t>mL.</a:t>
            </a:r>
            <a:endParaRPr lang="en-US" dirty="0"/>
          </a:p>
          <a:p>
            <a:pPr fontAlgn="base"/>
            <a:r>
              <a:rPr lang="en-US" b="1" dirty="0"/>
              <a:t>Session Number: </a:t>
            </a:r>
          </a:p>
          <a:p>
            <a:pPr fontAlgn="base"/>
            <a:r>
              <a:rPr lang="en-US" dirty="0"/>
              <a:t>P-Q2</a:t>
            </a:r>
          </a:p>
          <a:p>
            <a:pPr fontAlgn="base"/>
            <a:r>
              <a:rPr lang="en-US" b="1" dirty="0"/>
              <a:t>Session Title: </a:t>
            </a:r>
          </a:p>
          <a:p>
            <a:pPr fontAlgn="base"/>
            <a:r>
              <a:rPr lang="en-US" dirty="0"/>
              <a:t>SOMETHING OLD, SOMETHING NEW: PHARMACOKINETICS AND SAFETY OF ARVs FOR INFANTS, CHILDREN, AND ADOLESCENTS</a:t>
            </a:r>
          </a:p>
          <a:p>
            <a:pPr fontAlgn="base"/>
            <a:r>
              <a:rPr lang="en-US" b="1" dirty="0"/>
              <a:t>Presenting Author: </a:t>
            </a:r>
          </a:p>
          <a:p>
            <a:pPr fontAlgn="base"/>
            <a:r>
              <a:rPr lang="en-US" dirty="0" err="1"/>
              <a:t>Adrie</a:t>
            </a:r>
            <a:r>
              <a:rPr lang="en-US" dirty="0"/>
              <a:t> </a:t>
            </a:r>
            <a:r>
              <a:rPr lang="en-US" dirty="0" err="1"/>
              <a:t>Bekker</a:t>
            </a:r>
            <a:endParaRPr lang="en-US" dirty="0"/>
          </a:p>
          <a:p>
            <a:pPr fontAlgn="base"/>
            <a:r>
              <a:rPr lang="en-US" b="1" dirty="0"/>
              <a:t>Presenter Institution: </a:t>
            </a:r>
          </a:p>
          <a:p>
            <a:pPr fontAlgn="base"/>
            <a:r>
              <a:rPr lang="en-US" dirty="0"/>
              <a:t>Stellenbosch University</a:t>
            </a:r>
          </a:p>
          <a:p>
            <a:pPr fontAlgn="base"/>
            <a:r>
              <a:rPr lang="en-US" b="1" dirty="0"/>
              <a:t>Poster: </a:t>
            </a:r>
          </a:p>
          <a:p>
            <a:endParaRPr lang="en-US" dirty="0"/>
          </a:p>
        </p:txBody>
      </p:sp>
      <p:sp>
        <p:nvSpPr>
          <p:cNvPr id="4" name="Slide Number Placeholder 3"/>
          <p:cNvSpPr>
            <a:spLocks noGrp="1"/>
          </p:cNvSpPr>
          <p:nvPr>
            <p:ph type="sldNum" sz="quarter" idx="10"/>
          </p:nvPr>
        </p:nvSpPr>
        <p:spPr/>
        <p:txBody>
          <a:bodyPr/>
          <a:lstStyle/>
          <a:p>
            <a:fld id="{4E6F299C-F050-4ECB-91FC-AEA15519060B}" type="slidenum">
              <a:rPr lang="en-US" smtClean="0"/>
              <a:t>17</a:t>
            </a:fld>
            <a:endParaRPr lang="en-US"/>
          </a:p>
        </p:txBody>
      </p:sp>
    </p:spTree>
    <p:extLst>
      <p:ext uri="{BB962C8B-B14F-4D97-AF65-F5344CB8AC3E}">
        <p14:creationId xmlns:p14="http://schemas.microsoft.com/office/powerpoint/2010/main" val="50975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Current antiretroviral (ARV) treatment options for children co-infected with TB and HIV-infection are limited. RIF induces UDP-glucuronosyltransferase activity accelerating the clearance of </a:t>
            </a:r>
            <a:r>
              <a:rPr lang="en-US" dirty="0" err="1"/>
              <a:t>raltegravir</a:t>
            </a:r>
            <a:r>
              <a:rPr lang="en-US" dirty="0"/>
              <a:t> (RAL). In adults, doubling the RAL dose partially overcame this PK interaction with no safety concerns. We sought to determine the optimal and safe dose of RAL when administered with RIF-containing anti-TB therapy in HIV-infected children.</a:t>
            </a:r>
          </a:p>
          <a:p>
            <a:pPr fontAlgn="base"/>
            <a:r>
              <a:rPr lang="en-US" dirty="0"/>
              <a:t>P1101 is a dose finding study for RAL for HIV-infected children receiving RIF-containing TB therapy for at least one week, with three age cohorts: Cohort 1: 2 to &lt;6 years (closed), Cohort 2: 6 to &lt;12 years of age and Cohort 3: 4 weeks to &lt;2 years, aiming to enroll 12 evaluable children for PK and safety in each cohort. At enrollment children start 3 ARVs, including chewable RAL formulation at 12 mg/kg/dose twice daily (twice the recommended pediatric dose). Intensive RAL PK sampling is done 1 week after ARV therapy is initiated and then a 4th ARV is added. Clinical and lab assessments are routinely completed. RAL is stopped at TB treatment completion and children are followed for additional 3 mos. PK targets are a geometric mean (GM) AUC12h of 14-45 (µM-h) and GM C12h ≥75 </a:t>
            </a:r>
            <a:r>
              <a:rPr lang="en-US" dirty="0" err="1"/>
              <a:t>nM</a:t>
            </a:r>
            <a:r>
              <a:rPr lang="en-US" dirty="0"/>
              <a:t>. Here we report the results from Cohort 1.</a:t>
            </a:r>
          </a:p>
          <a:p>
            <a:pPr fontAlgn="base"/>
            <a:r>
              <a:rPr lang="en-US" dirty="0"/>
              <a:t>Among 12 children, 7 (58%) were male, median age 3 years (IQR 2-5), baseline Log10 RNA median 4.91 (IQR 4.42-5.42), median CD4 count 559 cells/mL (IQR 390-1185), median CD4 percent 15% (IQR 9-24). PK at Week 1 showed GM AUC12h (%CV) of 28.8 </a:t>
            </a:r>
            <a:r>
              <a:rPr lang="en-US" dirty="0" err="1"/>
              <a:t>mMxh</a:t>
            </a:r>
            <a:r>
              <a:rPr lang="en-US" dirty="0"/>
              <a:t> (50%); the GM C12h was 229 </a:t>
            </a:r>
            <a:r>
              <a:rPr lang="en-US" dirty="0" err="1"/>
              <a:t>nM</a:t>
            </a:r>
            <a:r>
              <a:rPr lang="en-US" dirty="0"/>
              <a:t> (76%). 1/12 (8% with 95% CI [0%,34%]) had a grade 3 elevation of ALT at Week 4 deemed possibly related to RAL. RAL/ART were temporarily withheld for 21 days and then restarted, with no subsequent recurrence. While RAL was held temporarily, this child did not achieve </a:t>
            </a:r>
            <a:r>
              <a:rPr lang="en-US" dirty="0" err="1"/>
              <a:t>virologic</a:t>
            </a:r>
            <a:r>
              <a:rPr lang="en-US" dirty="0"/>
              <a:t> success (&gt;1 log10 drop from baseline at Week 8 or HIV RNA ≤400 copies/mL). 11/12 (92%), were </a:t>
            </a:r>
            <a:r>
              <a:rPr lang="en-US" dirty="0" err="1"/>
              <a:t>virologically</a:t>
            </a:r>
            <a:r>
              <a:rPr lang="en-US" dirty="0"/>
              <a:t> suppressed by Week 8, with 95% CI (62%, 100%). For n=12 at Week 8, median log10RNA change from baseline was -3.16 (IQR -3.79, -2.55), median CD4 change from baseline was 101 cells/mL (IQR -70 to 230], median CD4 percent change from baseline was 6.1% (IQR 1.9-9.7).</a:t>
            </a:r>
          </a:p>
          <a:p>
            <a:pPr fontAlgn="base"/>
            <a:r>
              <a:rPr lang="en-US" dirty="0"/>
              <a:t>A 12mg/kg dose twice daily of the oral chewable formulation of RAL safely achieved PK targets in HIV-infected children 2 to &lt;6 years with TB</a:t>
            </a:r>
          </a:p>
          <a:p>
            <a:endParaRPr lang="en-US" dirty="0"/>
          </a:p>
        </p:txBody>
      </p:sp>
      <p:sp>
        <p:nvSpPr>
          <p:cNvPr id="4" name="Slide Number Placeholder 3"/>
          <p:cNvSpPr>
            <a:spLocks noGrp="1"/>
          </p:cNvSpPr>
          <p:nvPr>
            <p:ph type="sldNum" sz="quarter" idx="10"/>
          </p:nvPr>
        </p:nvSpPr>
        <p:spPr/>
        <p:txBody>
          <a:bodyPr/>
          <a:lstStyle/>
          <a:p>
            <a:fld id="{4E6F299C-F050-4ECB-91FC-AEA15519060B}" type="slidenum">
              <a:rPr lang="en-US" smtClean="0"/>
              <a:t>18</a:t>
            </a:fld>
            <a:endParaRPr lang="en-US"/>
          </a:p>
        </p:txBody>
      </p:sp>
    </p:spTree>
    <p:extLst>
      <p:ext uri="{BB962C8B-B14F-4D97-AF65-F5344CB8AC3E}">
        <p14:creationId xmlns:p14="http://schemas.microsoft.com/office/powerpoint/2010/main" val="42230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7975531-B8F5-4F34-B626-2DB487361E5B}"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229467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75531-B8F5-4F34-B626-2DB487361E5B}"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40080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75531-B8F5-4F34-B626-2DB487361E5B}"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193794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800">
                <a:solidFill>
                  <a:srgbClr val="C00000"/>
                </a:solidFill>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sz="2000" i="1" dirty="0">
                <a:solidFill>
                  <a:schemeClr val="tx1"/>
                </a:solidFill>
              </a:rPr>
              <a:t>Author</a:t>
            </a:r>
            <a:endParaRPr lang="en-US" dirty="0"/>
          </a:p>
        </p:txBody>
      </p:sp>
      <p:sp>
        <p:nvSpPr>
          <p:cNvPr id="3" name="Content Placeholder 2"/>
          <p:cNvSpPr>
            <a:spLocks noGrp="1"/>
          </p:cNvSpPr>
          <p:nvPr>
            <p:ph idx="1"/>
          </p:nvPr>
        </p:nvSpPr>
        <p:spPr/>
        <p:txBody>
          <a:bodyPr/>
          <a:lstStyle>
            <a:lvl1pPr marL="2286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685800" indent="-228600">
              <a:buClr>
                <a:srgbClr val="C0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rgbClr val="C0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buClr>
                <a:srgbClr val="C00000"/>
              </a:buClr>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975531-B8F5-4F34-B626-2DB487361E5B}"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112111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75531-B8F5-4F34-B626-2DB487361E5B}"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203601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286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685800" indent="-228600">
              <a:buClr>
                <a:srgbClr val="C0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457200" indent="-4572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800100" indent="-342900">
              <a:buClr>
                <a:srgbClr val="C0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257300" indent="-34290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57350" indent="-28575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14550" indent="-285750">
              <a:buClr>
                <a:srgbClr val="C000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975531-B8F5-4F34-B626-2DB487361E5B}"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22884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975531-B8F5-4F34-B626-2DB487361E5B}"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404466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rgbClr val="C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975531-B8F5-4F34-B626-2DB487361E5B}"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48469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75531-B8F5-4F34-B626-2DB487361E5B}"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422337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975531-B8F5-4F34-B626-2DB487361E5B}"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269662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975531-B8F5-4F34-B626-2DB487361E5B}"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8932-7CF8-4834-B3DF-3C2F717A5170}" type="slidenum">
              <a:rPr lang="en-US" smtClean="0"/>
              <a:t>‹#›</a:t>
            </a:fld>
            <a:endParaRPr lang="en-US"/>
          </a:p>
        </p:txBody>
      </p:sp>
    </p:spTree>
    <p:extLst>
      <p:ext uri="{BB962C8B-B14F-4D97-AF65-F5344CB8AC3E}">
        <p14:creationId xmlns:p14="http://schemas.microsoft.com/office/powerpoint/2010/main" val="390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75531-B8F5-4F34-B626-2DB487361E5B}" type="datetimeFigureOut">
              <a:rPr lang="en-US" smtClean="0"/>
              <a:t>3/29/2018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8932-7CF8-4834-B3DF-3C2F717A5170}" type="slidenum">
              <a:rPr lang="en-US" smtClean="0"/>
              <a:t>‹#›</a:t>
            </a:fld>
            <a:endParaRPr lang="en-US"/>
          </a:p>
        </p:txBody>
      </p:sp>
    </p:spTree>
    <p:extLst>
      <p:ext uri="{BB962C8B-B14F-4D97-AF65-F5344CB8AC3E}">
        <p14:creationId xmlns:p14="http://schemas.microsoft.com/office/powerpoint/2010/main" val="182936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4.png"/><Relationship Id="rId7"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2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93.jpe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3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4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34.png"/></Relationships>
</file>

<file path=ppt/slides/_rels/slide4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5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5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632" y="1521304"/>
            <a:ext cx="7772400" cy="4106783"/>
          </a:xfrm>
        </p:spPr>
        <p:txBody>
          <a:bodyPr>
            <a:noAutofit/>
          </a:bodyPr>
          <a:lstStyle/>
          <a:p>
            <a:r>
              <a:rPr lang="en-US" dirty="0"/>
              <a:t>CROI 2018</a:t>
            </a:r>
            <a:br>
              <a:rPr lang="en-US" dirty="0"/>
            </a:br>
            <a:br>
              <a:rPr lang="en-US" dirty="0"/>
            </a:br>
            <a:r>
              <a:rPr lang="en-US" dirty="0"/>
              <a:t>UNICEF Webinar:</a:t>
            </a:r>
            <a:br>
              <a:rPr lang="en-US" dirty="0"/>
            </a:br>
            <a:r>
              <a:rPr lang="en-US" sz="3800" dirty="0"/>
              <a:t>Selected PMTCT, </a:t>
            </a:r>
            <a:br>
              <a:rPr lang="en-US" sz="3800" dirty="0"/>
            </a:br>
            <a:r>
              <a:rPr lang="en-US" sz="3800" dirty="0"/>
              <a:t>Pediatric, Adolescent, </a:t>
            </a:r>
            <a:br>
              <a:rPr lang="en-US" sz="3800" dirty="0"/>
            </a:br>
            <a:r>
              <a:rPr lang="en-US" sz="3800" dirty="0"/>
              <a:t>and Maternal</a:t>
            </a:r>
            <a:br>
              <a:rPr lang="en-US" sz="3800" dirty="0"/>
            </a:br>
            <a:r>
              <a:rPr lang="en-US" sz="3800" dirty="0"/>
              <a:t>Abstracts</a:t>
            </a:r>
          </a:p>
        </p:txBody>
      </p:sp>
      <p:sp>
        <p:nvSpPr>
          <p:cNvPr id="3" name="Subtitle 2"/>
          <p:cNvSpPr>
            <a:spLocks noGrp="1"/>
          </p:cNvSpPr>
          <p:nvPr>
            <p:ph type="subTitle" idx="1"/>
          </p:nvPr>
        </p:nvSpPr>
        <p:spPr>
          <a:xfrm>
            <a:off x="-416285" y="4865667"/>
            <a:ext cx="3964459" cy="665162"/>
          </a:xfrm>
        </p:spPr>
        <p:txBody>
          <a:bodyPr>
            <a:normAutofit/>
          </a:bodyPr>
          <a:lstStyle/>
          <a:p>
            <a:r>
              <a:rPr lang="en-US" sz="2000" i="1" dirty="0"/>
              <a:t>Lynne M. Mofenson MD</a:t>
            </a:r>
          </a:p>
        </p:txBody>
      </p:sp>
      <p:pic>
        <p:nvPicPr>
          <p:cNvPr id="8" name="Picture 2" descr="https://tse3.mm.bing.net/th?id=OIP.Z_0wL0gA8hjR491yjMXnQQEsEG&amp;pid=15.1&amp;P=0&amp;w=199&amp;h=175">
            <a:extLst>
              <a:ext uri="{FF2B5EF4-FFF2-40B4-BE49-F238E27FC236}">
                <a16:creationId xmlns:a16="http://schemas.microsoft.com/office/drawing/2014/main" id="{CA7381A9-4178-48E2-BE14-7C618F1DD62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2006" y="5360740"/>
            <a:ext cx="1023938" cy="895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1" descr="kidsglobe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067" y="2372425"/>
            <a:ext cx="1129877" cy="1803389"/>
          </a:xfrm>
          <a:prstGeom prst="rect">
            <a:avLst/>
          </a:prstGeom>
          <a:ln>
            <a:noFill/>
          </a:ln>
          <a:effectLst>
            <a:outerShdw blurRad="292100" dist="139700" dir="2700000" algn="tl" rotWithShape="0">
              <a:srgbClr val="333333">
                <a:alpha val="65000"/>
              </a:srgbClr>
            </a:outerShdw>
          </a:effectLst>
        </p:spPr>
      </p:pic>
      <p:pic>
        <p:nvPicPr>
          <p:cNvPr id="10" name="Picture 12" descr="http://hab.hrsa.gov/livinghistory/images/timeline/mother_and_chil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3711" y="759781"/>
            <a:ext cx="1538321" cy="1542730"/>
          </a:xfrm>
          <a:prstGeom prst="rect">
            <a:avLst/>
          </a:prstGeom>
          <a:ln>
            <a:noFill/>
          </a:ln>
          <a:effectLst>
            <a:outerShdw blurRad="292100" dist="139700" dir="2700000" algn="tl" rotWithShape="0">
              <a:srgbClr val="333333">
                <a:alpha val="65000"/>
              </a:srgbClr>
            </a:outerShdw>
          </a:effectLst>
        </p:spPr>
      </p:pic>
      <p:pic>
        <p:nvPicPr>
          <p:cNvPr id="11" name="Picture 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5096" y="371477"/>
            <a:ext cx="1330806" cy="132619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184649" y="227508"/>
            <a:ext cx="2607977" cy="1505867"/>
            <a:chOff x="4245904" y="576649"/>
            <a:chExt cx="2413688" cy="1404083"/>
          </a:xfrm>
        </p:grpSpPr>
        <p:pic>
          <p:nvPicPr>
            <p:cNvPr id="4" name="Picture 3"/>
            <p:cNvPicPr>
              <a:picLocks noChangeAspect="1"/>
            </p:cNvPicPr>
            <p:nvPr/>
          </p:nvPicPr>
          <p:blipFill>
            <a:blip r:embed="rId6"/>
            <a:stretch>
              <a:fillRect/>
            </a:stretch>
          </p:blipFill>
          <p:spPr>
            <a:xfrm>
              <a:off x="4245905" y="646533"/>
              <a:ext cx="2413687" cy="1334199"/>
            </a:xfrm>
            <a:prstGeom prst="rect">
              <a:avLst/>
            </a:prstGeom>
          </p:spPr>
        </p:pic>
        <p:pic>
          <p:nvPicPr>
            <p:cNvPr id="16" name="Picture 15"/>
            <p:cNvPicPr>
              <a:picLocks noChangeAspect="1"/>
            </p:cNvPicPr>
            <p:nvPr/>
          </p:nvPicPr>
          <p:blipFill>
            <a:blip r:embed="rId7"/>
            <a:stretch>
              <a:fillRect/>
            </a:stretch>
          </p:blipFill>
          <p:spPr>
            <a:xfrm>
              <a:off x="4245904" y="576649"/>
              <a:ext cx="2138847" cy="231442"/>
            </a:xfrm>
            <a:prstGeom prst="rect">
              <a:avLst/>
            </a:prstGeom>
          </p:spPr>
        </p:pic>
      </p:grpSp>
      <p:sp>
        <p:nvSpPr>
          <p:cNvPr id="5" name="Rectangle 4"/>
          <p:cNvSpPr/>
          <p:nvPr/>
        </p:nvSpPr>
        <p:spPr>
          <a:xfrm>
            <a:off x="247770" y="6416445"/>
            <a:ext cx="2026517" cy="246221"/>
          </a:xfrm>
          <a:prstGeom prst="rect">
            <a:avLst/>
          </a:prstGeom>
        </p:spPr>
        <p:txBody>
          <a:bodyPr wrap="none">
            <a:spAutoFit/>
          </a:bodyPr>
          <a:lstStyle/>
          <a:p>
            <a:r>
              <a:rPr lang="en-US" sz="1000" i="1" dirty="0">
                <a:latin typeface="Arial" panose="020B0604020202020204" pitchFamily="34" charset="0"/>
                <a:cs typeface="Arial" panose="020B0604020202020204" pitchFamily="34" charset="0"/>
              </a:rPr>
              <a:t>March 27 2018 (abbreviated set)</a:t>
            </a:r>
          </a:p>
        </p:txBody>
      </p:sp>
      <p:pic>
        <p:nvPicPr>
          <p:cNvPr id="12" name="Picture 10">
            <a:extLst>
              <a:ext uri="{FF2B5EF4-FFF2-40B4-BE49-F238E27FC236}">
                <a16:creationId xmlns:a16="http://schemas.microsoft.com/office/drawing/2014/main" id="{53B88509-99E2-4FEC-ABB6-E1C23E2BB61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25538" y="4498942"/>
            <a:ext cx="1465205" cy="1917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Artist's impression">
            <a:extLst>
              <a:ext uri="{FF2B5EF4-FFF2-40B4-BE49-F238E27FC236}">
                <a16:creationId xmlns:a16="http://schemas.microsoft.com/office/drawing/2014/main" id="{CDADE28C-104A-4D6D-B5CA-774B8092FE5F}"/>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598596" y="450244"/>
            <a:ext cx="984077" cy="1025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10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00DC-103A-4E0F-A58C-FA1831CF03D9}"/>
              </a:ext>
            </a:extLst>
          </p:cNvPr>
          <p:cNvSpPr>
            <a:spLocks noGrp="1"/>
          </p:cNvSpPr>
          <p:nvPr>
            <p:ph type="title"/>
          </p:nvPr>
        </p:nvSpPr>
        <p:spPr>
          <a:xfrm>
            <a:off x="365620" y="1905000"/>
            <a:ext cx="8229600" cy="2895600"/>
          </a:xfrm>
        </p:spPr>
        <p:txBody>
          <a:bodyPr>
            <a:normAutofit/>
          </a:bodyPr>
          <a:lstStyle/>
          <a:p>
            <a:r>
              <a:rPr lang="en-US" sz="4800" dirty="0"/>
              <a:t>Pregnancy</a:t>
            </a:r>
            <a:br>
              <a:rPr lang="en-US" sz="4800" dirty="0"/>
            </a:br>
            <a:r>
              <a:rPr lang="en-US" sz="4800" dirty="0"/>
              <a:t>and ARV</a:t>
            </a:r>
            <a:br>
              <a:rPr lang="en-US" sz="4800" dirty="0"/>
            </a:br>
            <a:r>
              <a:rPr lang="en-US" sz="4800" dirty="0"/>
              <a:t>Drugs</a:t>
            </a:r>
          </a:p>
        </p:txBody>
      </p:sp>
      <p:pic>
        <p:nvPicPr>
          <p:cNvPr id="4" name="Picture 3" descr="Pregnant woman.">
            <a:extLst>
              <a:ext uri="{FF2B5EF4-FFF2-40B4-BE49-F238E27FC236}">
                <a16:creationId xmlns:a16="http://schemas.microsoft.com/office/drawing/2014/main" id="{A0466E8F-D4DC-454C-804B-1B53D259A6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8787" y="228600"/>
            <a:ext cx="1272956"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http://www.blogcdn.com/www.bvwellness.com/media/2009/07/woman-taking-pill-450ms063009.jpg">
            <a:extLst>
              <a:ext uri="{FF2B5EF4-FFF2-40B4-BE49-F238E27FC236}">
                <a16:creationId xmlns:a16="http://schemas.microsoft.com/office/drawing/2014/main" id="{90D60213-5682-40F1-998C-490A21DF85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2717" y="427979"/>
            <a:ext cx="1824137" cy="1657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s3.amazonaws.com/hmidrugcms-drugimages/PROD/US/244c01e27de044e984e0048f904f1d8d-tivicay_435546.jpg">
            <a:extLst>
              <a:ext uri="{FF2B5EF4-FFF2-40B4-BE49-F238E27FC236}">
                <a16:creationId xmlns:a16="http://schemas.microsoft.com/office/drawing/2014/main" id="{D34415EE-D784-4A8A-AAF4-D493466994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0975" y="4772492"/>
            <a:ext cx="1498889" cy="149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http://www.medicalook.com/reviews/Efavirenz.jpg">
            <a:extLst>
              <a:ext uri="{FF2B5EF4-FFF2-40B4-BE49-F238E27FC236}">
                <a16:creationId xmlns:a16="http://schemas.microsoft.com/office/drawing/2014/main" id="{08298F00-E5C3-4781-8C95-F0043C25806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0782" y="3878919"/>
            <a:ext cx="1396210" cy="1787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https://31.media.tumblr.com/6e89c3018ae16f0880b7c4e4557edeaa/tumblr_inline_ndwezhLCfe1s0kayn.gif">
            <a:extLst>
              <a:ext uri="{FF2B5EF4-FFF2-40B4-BE49-F238E27FC236}">
                <a16:creationId xmlns:a16="http://schemas.microsoft.com/office/drawing/2014/main" id="{2B2DF22B-4703-4079-B2BC-2EBA2529400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0762" y="3907026"/>
            <a:ext cx="1111280" cy="1787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photo of cells">
            <a:extLst>
              <a:ext uri="{FF2B5EF4-FFF2-40B4-BE49-F238E27FC236}">
                <a16:creationId xmlns:a16="http://schemas.microsoft.com/office/drawing/2014/main" id="{E490C19C-D565-4C02-9179-B8D7F11FA8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7297" y="427979"/>
            <a:ext cx="3109135" cy="1036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80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9B2EEEE-6E7B-4F18-BCBC-819AEB54869A}"/>
              </a:ext>
            </a:extLst>
          </p:cNvPr>
          <p:cNvSpPr txBox="1">
            <a:spLocks/>
          </p:cNvSpPr>
          <p:nvPr/>
        </p:nvSpPr>
        <p:spPr>
          <a:xfrm>
            <a:off x="644558" y="850165"/>
            <a:ext cx="8523403" cy="1403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i="1" dirty="0" err="1"/>
              <a:t>Sconza</a:t>
            </a:r>
            <a:r>
              <a:rPr lang="en-US" sz="2000" i="1" dirty="0"/>
              <a:t> R et al.  CROI Boston 2018 Abs. 806: </a:t>
            </a:r>
          </a:p>
          <a:p>
            <a:pPr lvl="1">
              <a:lnSpc>
                <a:spcPct val="100000"/>
              </a:lnSpc>
            </a:pPr>
            <a:r>
              <a:rPr lang="en-US" sz="2000" dirty="0"/>
              <a:t>RAL used in 7% (n=709) of pregnancies in NSHPC; no difference pregnancy outcome with preconception vs during pregnancy start</a:t>
            </a:r>
          </a:p>
          <a:p>
            <a:pPr lvl="1">
              <a:lnSpc>
                <a:spcPct val="100000"/>
              </a:lnSpc>
            </a:pPr>
            <a:r>
              <a:rPr lang="en-US" sz="2000" dirty="0"/>
              <a:t>Birth defect rate similar general population 3.1%</a:t>
            </a:r>
          </a:p>
        </p:txBody>
      </p:sp>
      <p:sp>
        <p:nvSpPr>
          <p:cNvPr id="8" name="Title 1">
            <a:extLst>
              <a:ext uri="{FF2B5EF4-FFF2-40B4-BE49-F238E27FC236}">
                <a16:creationId xmlns:a16="http://schemas.microsoft.com/office/drawing/2014/main" id="{FD76CC08-DCFF-451A-8699-153BAACFFF19}"/>
              </a:ext>
            </a:extLst>
          </p:cNvPr>
          <p:cNvSpPr>
            <a:spLocks noGrp="1"/>
          </p:cNvSpPr>
          <p:nvPr>
            <p:ph type="title"/>
          </p:nvPr>
        </p:nvSpPr>
        <p:spPr>
          <a:xfrm>
            <a:off x="644558" y="-190053"/>
            <a:ext cx="7886700" cy="1325563"/>
          </a:xfrm>
        </p:spPr>
        <p:txBody>
          <a:bodyPr/>
          <a:lstStyle/>
          <a:p>
            <a:r>
              <a:rPr lang="en-US" dirty="0"/>
              <a:t>ARV Drugs in Pregnancy</a:t>
            </a:r>
            <a:br>
              <a:rPr lang="en-US" dirty="0"/>
            </a:br>
            <a:r>
              <a:rPr lang="en-US" sz="2400" i="1" dirty="0">
                <a:solidFill>
                  <a:schemeClr val="tx1"/>
                </a:solidFill>
              </a:rPr>
              <a:t>CROI Boston 2018</a:t>
            </a:r>
          </a:p>
        </p:txBody>
      </p:sp>
      <p:pic>
        <p:nvPicPr>
          <p:cNvPr id="9" name="Picture 8">
            <a:extLst>
              <a:ext uri="{FF2B5EF4-FFF2-40B4-BE49-F238E27FC236}">
                <a16:creationId xmlns:a16="http://schemas.microsoft.com/office/drawing/2014/main" id="{675DBBB2-EE45-46BE-8347-AB9C2A834689}"/>
              </a:ext>
            </a:extLst>
          </p:cNvPr>
          <p:cNvPicPr>
            <a:picLocks noChangeAspect="1"/>
          </p:cNvPicPr>
          <p:nvPr/>
        </p:nvPicPr>
        <p:blipFill>
          <a:blip r:embed="rId2"/>
          <a:stretch>
            <a:fillRect/>
          </a:stretch>
        </p:blipFill>
        <p:spPr>
          <a:xfrm>
            <a:off x="122814" y="1213296"/>
            <a:ext cx="877006" cy="478367"/>
          </a:xfrm>
          <a:prstGeom prst="rect">
            <a:avLst/>
          </a:prstGeom>
        </p:spPr>
      </p:pic>
      <p:pic>
        <p:nvPicPr>
          <p:cNvPr id="10" name="Picture 9">
            <a:extLst>
              <a:ext uri="{FF2B5EF4-FFF2-40B4-BE49-F238E27FC236}">
                <a16:creationId xmlns:a16="http://schemas.microsoft.com/office/drawing/2014/main" id="{7A081691-5D3F-444F-B329-7A40B488E8A7}"/>
              </a:ext>
            </a:extLst>
          </p:cNvPr>
          <p:cNvPicPr>
            <a:picLocks noChangeAspect="1"/>
          </p:cNvPicPr>
          <p:nvPr/>
        </p:nvPicPr>
        <p:blipFill>
          <a:blip r:embed="rId3"/>
          <a:stretch>
            <a:fillRect/>
          </a:stretch>
        </p:blipFill>
        <p:spPr>
          <a:xfrm>
            <a:off x="122814" y="4798716"/>
            <a:ext cx="1122634" cy="407794"/>
          </a:xfrm>
          <a:prstGeom prst="rect">
            <a:avLst/>
          </a:prstGeom>
        </p:spPr>
      </p:pic>
      <p:cxnSp>
        <p:nvCxnSpPr>
          <p:cNvPr id="11" name="Straight Connector 10">
            <a:extLst>
              <a:ext uri="{FF2B5EF4-FFF2-40B4-BE49-F238E27FC236}">
                <a16:creationId xmlns:a16="http://schemas.microsoft.com/office/drawing/2014/main" id="{957FFD05-44B9-4D8F-95BF-9C820C9DB450}"/>
              </a:ext>
            </a:extLst>
          </p:cNvPr>
          <p:cNvCxnSpPr>
            <a:cxnSpLocks/>
          </p:cNvCxnSpPr>
          <p:nvPr/>
        </p:nvCxnSpPr>
        <p:spPr>
          <a:xfrm>
            <a:off x="0" y="88743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7FD804BC-E06B-44AD-AEDF-EBF616C1CFB4}"/>
              </a:ext>
            </a:extLst>
          </p:cNvPr>
          <p:cNvPicPr>
            <a:picLocks noChangeAspect="1"/>
          </p:cNvPicPr>
          <p:nvPr/>
        </p:nvPicPr>
        <p:blipFill>
          <a:blip r:embed="rId4"/>
          <a:stretch>
            <a:fillRect/>
          </a:stretch>
        </p:blipFill>
        <p:spPr>
          <a:xfrm>
            <a:off x="283464" y="2285117"/>
            <a:ext cx="1849618" cy="2124042"/>
          </a:xfrm>
          <a:prstGeom prst="rect">
            <a:avLst/>
          </a:prstGeom>
        </p:spPr>
      </p:pic>
      <p:sp>
        <p:nvSpPr>
          <p:cNvPr id="14" name="Content Placeholder 2">
            <a:extLst>
              <a:ext uri="{FF2B5EF4-FFF2-40B4-BE49-F238E27FC236}">
                <a16:creationId xmlns:a16="http://schemas.microsoft.com/office/drawing/2014/main" id="{52E09003-70BA-41C0-B935-B3571C1C3599}"/>
              </a:ext>
            </a:extLst>
          </p:cNvPr>
          <p:cNvSpPr txBox="1">
            <a:spLocks/>
          </p:cNvSpPr>
          <p:nvPr/>
        </p:nvSpPr>
        <p:spPr>
          <a:xfrm>
            <a:off x="691702" y="4446867"/>
            <a:ext cx="8452297" cy="2713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i="1" dirty="0" err="1"/>
              <a:t>Waitt</a:t>
            </a:r>
            <a:r>
              <a:rPr lang="en-US" sz="2000" i="1" dirty="0"/>
              <a:t> CJ et al.  CROI 2018 Boston Abs. 807</a:t>
            </a:r>
          </a:p>
          <a:p>
            <a:pPr lvl="1">
              <a:lnSpc>
                <a:spcPct val="100000"/>
              </a:lnSpc>
              <a:spcBef>
                <a:spcPts val="600"/>
              </a:spcBef>
            </a:pPr>
            <a:r>
              <a:rPr lang="en-US" sz="2000" dirty="0"/>
              <a:t>Randomized to DTG vs EFV ART in women presenting at 28-36  </a:t>
            </a:r>
            <a:r>
              <a:rPr lang="en-US" sz="2000" dirty="0" err="1"/>
              <a:t>wk</a:t>
            </a:r>
            <a:r>
              <a:rPr lang="en-US" sz="2000" dirty="0"/>
              <a:t> gestation; analysis on 1</a:t>
            </a:r>
            <a:r>
              <a:rPr lang="en-US" sz="2000" baseline="30000" dirty="0"/>
              <a:t>st</a:t>
            </a:r>
            <a:r>
              <a:rPr lang="en-US" sz="2000" dirty="0"/>
              <a:t> 16 </a:t>
            </a:r>
            <a:r>
              <a:rPr lang="en-US" sz="2000" dirty="0" err="1"/>
              <a:t>pt</a:t>
            </a:r>
            <a:r>
              <a:rPr lang="en-US" sz="2000" dirty="0"/>
              <a:t> for PK, safety, VL</a:t>
            </a:r>
          </a:p>
          <a:p>
            <a:pPr lvl="1">
              <a:lnSpc>
                <a:spcPct val="100000"/>
              </a:lnSpc>
              <a:spcBef>
                <a:spcPts val="600"/>
              </a:spcBef>
            </a:pPr>
            <a:r>
              <a:rPr lang="en-US" sz="2000" dirty="0"/>
              <a:t>2 AE/arm (</a:t>
            </a:r>
            <a:r>
              <a:rPr lang="en-US" sz="2000" dirty="0">
                <a:solidFill>
                  <a:srgbClr val="5B9BD5"/>
                </a:solidFill>
              </a:rPr>
              <a:t>DTG</a:t>
            </a:r>
            <a:r>
              <a:rPr lang="en-US" sz="2000" dirty="0"/>
              <a:t> LFT ↑, stillbirth nuchal cord; </a:t>
            </a:r>
            <a:r>
              <a:rPr lang="en-US" sz="2000" dirty="0">
                <a:solidFill>
                  <a:schemeClr val="accent6">
                    <a:lumMod val="75000"/>
                  </a:schemeClr>
                </a:solidFill>
              </a:rPr>
              <a:t>EFV</a:t>
            </a:r>
            <a:r>
              <a:rPr lang="en-US" sz="2000" dirty="0"/>
              <a:t> ↑BP, </a:t>
            </a:r>
            <a:r>
              <a:rPr lang="en-US" sz="2000" dirty="0" err="1"/>
              <a:t>polydactaly</a:t>
            </a:r>
            <a:r>
              <a:rPr lang="en-US" sz="2000" dirty="0"/>
              <a:t>)</a:t>
            </a:r>
          </a:p>
          <a:p>
            <a:pPr lvl="1">
              <a:lnSpc>
                <a:spcPct val="100000"/>
              </a:lnSpc>
              <a:spcBef>
                <a:spcPts val="600"/>
              </a:spcBef>
            </a:pPr>
            <a:r>
              <a:rPr lang="en-US" sz="2000" dirty="0"/>
              <a:t>Modest ↓ in DTG in 3</a:t>
            </a:r>
            <a:r>
              <a:rPr lang="en-US" sz="2000" baseline="30000" dirty="0"/>
              <a:t>rd</a:t>
            </a:r>
            <a:r>
              <a:rPr lang="en-US" sz="2000" dirty="0"/>
              <a:t> trimester not warranting dose increase</a:t>
            </a:r>
          </a:p>
          <a:p>
            <a:pPr lvl="1">
              <a:lnSpc>
                <a:spcPct val="100000"/>
              </a:lnSpc>
              <a:spcBef>
                <a:spcPts val="600"/>
              </a:spcBef>
            </a:pPr>
            <a:r>
              <a:rPr lang="en-US" sz="2000" dirty="0"/>
              <a:t>2 viral failure in </a:t>
            </a:r>
            <a:r>
              <a:rPr lang="en-US" sz="2000" dirty="0">
                <a:solidFill>
                  <a:srgbClr val="0070C0"/>
                </a:solidFill>
              </a:rPr>
              <a:t>DTG</a:t>
            </a:r>
            <a:r>
              <a:rPr lang="en-US" sz="2000" dirty="0"/>
              <a:t> , 3 in </a:t>
            </a:r>
            <a:r>
              <a:rPr lang="en-US" sz="2000" dirty="0">
                <a:solidFill>
                  <a:srgbClr val="339933"/>
                </a:solidFill>
              </a:rPr>
              <a:t>EFV</a:t>
            </a:r>
            <a:r>
              <a:rPr lang="en-US" sz="2000" dirty="0"/>
              <a:t>; issues adherence for both ARV</a:t>
            </a:r>
          </a:p>
          <a:p>
            <a:pPr>
              <a:lnSpc>
                <a:spcPct val="100000"/>
              </a:lnSpc>
              <a:spcBef>
                <a:spcPts val="600"/>
              </a:spcBef>
            </a:pPr>
            <a:endParaRPr lang="en-US" sz="2000" dirty="0"/>
          </a:p>
          <a:p>
            <a:pPr>
              <a:lnSpc>
                <a:spcPct val="100000"/>
              </a:lnSpc>
            </a:pPr>
            <a:endParaRPr lang="en-US" sz="2000" dirty="0"/>
          </a:p>
        </p:txBody>
      </p:sp>
      <p:sp>
        <p:nvSpPr>
          <p:cNvPr id="15" name="Content Placeholder 2">
            <a:extLst>
              <a:ext uri="{FF2B5EF4-FFF2-40B4-BE49-F238E27FC236}">
                <a16:creationId xmlns:a16="http://schemas.microsoft.com/office/drawing/2014/main" id="{5B2C2275-BD2A-4DB1-88CF-8FAF60B4F8F0}"/>
              </a:ext>
            </a:extLst>
          </p:cNvPr>
          <p:cNvSpPr txBox="1">
            <a:spLocks/>
          </p:cNvSpPr>
          <p:nvPr/>
        </p:nvSpPr>
        <p:spPr>
          <a:xfrm>
            <a:off x="2024185" y="2401218"/>
            <a:ext cx="6836351" cy="17615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i="1" dirty="0" err="1"/>
              <a:t>Crawels</a:t>
            </a:r>
            <a:r>
              <a:rPr lang="en-US" sz="2000" i="1" dirty="0"/>
              <a:t> H et. Women and HIV, Boston 2018 Abs. 36  </a:t>
            </a:r>
          </a:p>
          <a:p>
            <a:pPr lvl="1">
              <a:lnSpc>
                <a:spcPct val="100000"/>
              </a:lnSpc>
            </a:pPr>
            <a:r>
              <a:rPr lang="en-US" sz="2000" dirty="0"/>
              <a:t>DRV/COBI PK in 6 pregnant women: decrease in DRV exposure with COBI, more pronounced than observed with DRV/</a:t>
            </a:r>
            <a:r>
              <a:rPr lang="en-US" sz="2000" dirty="0" err="1"/>
              <a:t>rtv</a:t>
            </a:r>
            <a:r>
              <a:rPr lang="en-US" sz="2000" dirty="0"/>
              <a:t>, and similar to observed for </a:t>
            </a:r>
            <a:r>
              <a:rPr lang="en-US" sz="2000" dirty="0" err="1"/>
              <a:t>elvitegravir</a:t>
            </a:r>
            <a:r>
              <a:rPr lang="en-US" sz="2000" dirty="0"/>
              <a:t>/ COBI; viral suppression only 83%</a:t>
            </a:r>
          </a:p>
        </p:txBody>
      </p:sp>
    </p:spTree>
    <p:extLst>
      <p:ext uri="{BB962C8B-B14F-4D97-AF65-F5344CB8AC3E}">
        <p14:creationId xmlns:p14="http://schemas.microsoft.com/office/powerpoint/2010/main" val="31945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88" y="1269379"/>
            <a:ext cx="8861663" cy="3130183"/>
          </a:xfrm>
        </p:spPr>
        <p:txBody>
          <a:bodyPr>
            <a:normAutofit/>
          </a:bodyPr>
          <a:lstStyle/>
          <a:p>
            <a:pPr>
              <a:lnSpc>
                <a:spcPct val="105000"/>
              </a:lnSpc>
              <a:spcBef>
                <a:spcPts val="0"/>
              </a:spcBef>
            </a:pPr>
            <a:r>
              <a:rPr lang="en-US" sz="2400" dirty="0"/>
              <a:t>Assessment of </a:t>
            </a:r>
            <a:r>
              <a:rPr lang="en-US" sz="2400" b="1" dirty="0"/>
              <a:t>ethinyl estradiol (EE) and </a:t>
            </a:r>
            <a:r>
              <a:rPr lang="en-US" sz="2400" b="1" dirty="0" err="1"/>
              <a:t>etonogestrel</a:t>
            </a:r>
            <a:r>
              <a:rPr lang="en-US" sz="2400" b="1" dirty="0"/>
              <a:t> (ENG) administered via vaginal ring </a:t>
            </a:r>
            <a:r>
              <a:rPr lang="en-US" sz="2400" dirty="0"/>
              <a:t>in women receiving no ARV (N=25), EFV-ART (N=25) or ATV/r-ART (N=24)</a:t>
            </a:r>
          </a:p>
        </p:txBody>
      </p:sp>
      <p:cxnSp>
        <p:nvCxnSpPr>
          <p:cNvPr id="4" name="Straight Connector 3">
            <a:extLst>
              <a:ext uri="{FF2B5EF4-FFF2-40B4-BE49-F238E27FC236}">
                <a16:creationId xmlns:a16="http://schemas.microsoft.com/office/drawing/2014/main" id="{4554BA82-FCE7-48D0-BA65-C190CC9C3FEE}"/>
              </a:ext>
            </a:extLst>
          </p:cNvPr>
          <p:cNvCxnSpPr>
            <a:cxnSpLocks/>
          </p:cNvCxnSpPr>
          <p:nvPr/>
        </p:nvCxnSpPr>
        <p:spPr>
          <a:xfrm>
            <a:off x="-6805" y="133317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8B286DA4-BC91-47F2-A0E2-BE00343A0C9B}"/>
              </a:ext>
            </a:extLst>
          </p:cNvPr>
          <p:cNvPicPr>
            <a:picLocks noChangeAspect="1"/>
          </p:cNvPicPr>
          <p:nvPr/>
        </p:nvPicPr>
        <p:blipFill>
          <a:blip r:embed="rId2"/>
          <a:stretch>
            <a:fillRect/>
          </a:stretch>
        </p:blipFill>
        <p:spPr>
          <a:xfrm>
            <a:off x="133392" y="506923"/>
            <a:ext cx="792493" cy="634895"/>
          </a:xfrm>
          <a:prstGeom prst="rect">
            <a:avLst/>
          </a:prstGeom>
        </p:spPr>
      </p:pic>
      <p:sp>
        <p:nvSpPr>
          <p:cNvPr id="15" name="Title 1">
            <a:extLst>
              <a:ext uri="{FF2B5EF4-FFF2-40B4-BE49-F238E27FC236}">
                <a16:creationId xmlns:a16="http://schemas.microsoft.com/office/drawing/2014/main" id="{42679B8A-1EA9-4E07-94EB-417912FFBF65}"/>
              </a:ext>
            </a:extLst>
          </p:cNvPr>
          <p:cNvSpPr>
            <a:spLocks noGrp="1"/>
          </p:cNvSpPr>
          <p:nvPr>
            <p:ph type="title"/>
          </p:nvPr>
        </p:nvSpPr>
        <p:spPr>
          <a:xfrm>
            <a:off x="529638" y="126366"/>
            <a:ext cx="7886700" cy="1325563"/>
          </a:xfrm>
        </p:spPr>
        <p:txBody>
          <a:bodyPr>
            <a:normAutofit/>
          </a:bodyPr>
          <a:lstStyle/>
          <a:p>
            <a:r>
              <a:rPr lang="en-US" dirty="0"/>
              <a:t>Interaction Vaginal Contraceptive Hormonal Exposure by EFV and ATV-Based ART</a:t>
            </a:r>
            <a:br>
              <a:rPr lang="en-US" dirty="0"/>
            </a:br>
            <a:r>
              <a:rPr lang="en-US" sz="2000" i="1" dirty="0">
                <a:solidFill>
                  <a:schemeClr val="tx1"/>
                </a:solidFill>
              </a:rPr>
              <a:t> </a:t>
            </a:r>
            <a:r>
              <a:rPr lang="en-US" sz="2000" i="1" dirty="0" err="1">
                <a:solidFill>
                  <a:schemeClr val="tx1"/>
                </a:solidFill>
              </a:rPr>
              <a:t>Scarsi</a:t>
            </a:r>
            <a:r>
              <a:rPr lang="en-US" sz="2000" i="1" dirty="0">
                <a:solidFill>
                  <a:schemeClr val="tx1"/>
                </a:solidFill>
              </a:rPr>
              <a:t> KK et al.  CROI 2018 Boston Abs. 141</a:t>
            </a:r>
            <a:endParaRPr lang="en-US" dirty="0"/>
          </a:p>
        </p:txBody>
      </p:sp>
      <p:pic>
        <p:nvPicPr>
          <p:cNvPr id="16" name="Picture 15">
            <a:extLst>
              <a:ext uri="{FF2B5EF4-FFF2-40B4-BE49-F238E27FC236}">
                <a16:creationId xmlns:a16="http://schemas.microsoft.com/office/drawing/2014/main" id="{B7F92194-8C79-4041-99CD-98AE5C4AB6E9}"/>
              </a:ext>
            </a:extLst>
          </p:cNvPr>
          <p:cNvPicPr>
            <a:picLocks noChangeAspect="1"/>
          </p:cNvPicPr>
          <p:nvPr/>
        </p:nvPicPr>
        <p:blipFill>
          <a:blip r:embed="rId3"/>
          <a:stretch>
            <a:fillRect/>
          </a:stretch>
        </p:blipFill>
        <p:spPr>
          <a:xfrm>
            <a:off x="7826829" y="789148"/>
            <a:ext cx="1120559" cy="439714"/>
          </a:xfrm>
          <a:prstGeom prst="rect">
            <a:avLst/>
          </a:prstGeom>
        </p:spPr>
      </p:pic>
      <p:grpSp>
        <p:nvGrpSpPr>
          <p:cNvPr id="5" name="Group 4">
            <a:extLst>
              <a:ext uri="{FF2B5EF4-FFF2-40B4-BE49-F238E27FC236}">
                <a16:creationId xmlns:a16="http://schemas.microsoft.com/office/drawing/2014/main" id="{B2F57DB4-AB26-4830-AC7F-23FEF384E6A5}"/>
              </a:ext>
            </a:extLst>
          </p:cNvPr>
          <p:cNvGrpSpPr/>
          <p:nvPr/>
        </p:nvGrpSpPr>
        <p:grpSpPr>
          <a:xfrm>
            <a:off x="173489" y="2534178"/>
            <a:ext cx="4041228" cy="3224096"/>
            <a:chOff x="173488" y="2746820"/>
            <a:chExt cx="4246789" cy="3370980"/>
          </a:xfrm>
        </p:grpSpPr>
        <p:sp>
          <p:nvSpPr>
            <p:cNvPr id="9" name="Content Placeholder 2">
              <a:extLst>
                <a:ext uri="{FF2B5EF4-FFF2-40B4-BE49-F238E27FC236}">
                  <a16:creationId xmlns:a16="http://schemas.microsoft.com/office/drawing/2014/main" id="{10BE880B-CD3C-4AC9-B936-D0457ED1D470}"/>
                </a:ext>
              </a:extLst>
            </p:cNvPr>
            <p:cNvSpPr txBox="1">
              <a:spLocks/>
            </p:cNvSpPr>
            <p:nvPr/>
          </p:nvSpPr>
          <p:spPr>
            <a:xfrm>
              <a:off x="173488" y="2746820"/>
              <a:ext cx="4246789" cy="10753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0"/>
                </a:spcBef>
              </a:pPr>
              <a:r>
                <a:rPr lang="en-US" sz="2400" dirty="0"/>
                <a:t>EE exposure </a:t>
              </a:r>
              <a:r>
                <a:rPr lang="en-US" sz="2400" b="1" dirty="0">
                  <a:solidFill>
                    <a:srgbClr val="C00000"/>
                  </a:solidFill>
                </a:rPr>
                <a:t>↓</a:t>
              </a:r>
              <a:r>
                <a:rPr lang="en-US" sz="2400" dirty="0">
                  <a:solidFill>
                    <a:srgbClr val="C00000"/>
                  </a:solidFill>
                </a:rPr>
                <a:t> 53-57% with EFV</a:t>
              </a:r>
              <a:r>
                <a:rPr lang="en-US" sz="2400" dirty="0"/>
                <a:t> and </a:t>
              </a:r>
              <a:r>
                <a:rPr lang="en-US" sz="2400" b="1" dirty="0">
                  <a:solidFill>
                    <a:srgbClr val="0070C0"/>
                  </a:solidFill>
                </a:rPr>
                <a:t>↓</a:t>
              </a:r>
              <a:r>
                <a:rPr lang="en-US" sz="2400" dirty="0">
                  <a:solidFill>
                    <a:srgbClr val="0070C0"/>
                  </a:solidFill>
                </a:rPr>
                <a:t> 29-35% by ATV/r</a:t>
              </a:r>
            </a:p>
          </p:txBody>
        </p:sp>
        <p:pic>
          <p:nvPicPr>
            <p:cNvPr id="10" name="Picture 9">
              <a:extLst>
                <a:ext uri="{FF2B5EF4-FFF2-40B4-BE49-F238E27FC236}">
                  <a16:creationId xmlns:a16="http://schemas.microsoft.com/office/drawing/2014/main" id="{E6415913-731B-436C-9737-DB0A5A6C5001}"/>
                </a:ext>
              </a:extLst>
            </p:cNvPr>
            <p:cNvPicPr>
              <a:picLocks noChangeAspect="1"/>
            </p:cNvPicPr>
            <p:nvPr/>
          </p:nvPicPr>
          <p:blipFill>
            <a:blip r:embed="rId4"/>
            <a:stretch>
              <a:fillRect/>
            </a:stretch>
          </p:blipFill>
          <p:spPr>
            <a:xfrm>
              <a:off x="602262" y="3491762"/>
              <a:ext cx="3028569" cy="2626038"/>
            </a:xfrm>
            <a:prstGeom prst="rect">
              <a:avLst/>
            </a:prstGeom>
          </p:spPr>
        </p:pic>
        <p:pic>
          <p:nvPicPr>
            <p:cNvPr id="2" name="Picture 1">
              <a:extLst>
                <a:ext uri="{FF2B5EF4-FFF2-40B4-BE49-F238E27FC236}">
                  <a16:creationId xmlns:a16="http://schemas.microsoft.com/office/drawing/2014/main" id="{EA01DEA3-0D8C-4653-BBD7-C289CE005FD1}"/>
                </a:ext>
              </a:extLst>
            </p:cNvPr>
            <p:cNvPicPr>
              <a:picLocks noChangeAspect="1"/>
            </p:cNvPicPr>
            <p:nvPr/>
          </p:nvPicPr>
          <p:blipFill>
            <a:blip r:embed="rId5"/>
            <a:stretch>
              <a:fillRect/>
            </a:stretch>
          </p:blipFill>
          <p:spPr>
            <a:xfrm>
              <a:off x="901751" y="3923996"/>
              <a:ext cx="1057275" cy="504825"/>
            </a:xfrm>
            <a:prstGeom prst="rect">
              <a:avLst/>
            </a:prstGeom>
          </p:spPr>
        </p:pic>
      </p:grpSp>
      <p:grpSp>
        <p:nvGrpSpPr>
          <p:cNvPr id="7" name="Group 6">
            <a:extLst>
              <a:ext uri="{FF2B5EF4-FFF2-40B4-BE49-F238E27FC236}">
                <a16:creationId xmlns:a16="http://schemas.microsoft.com/office/drawing/2014/main" id="{B2BB732D-9C96-4DD1-A0FD-10B37E82F959}"/>
              </a:ext>
            </a:extLst>
          </p:cNvPr>
          <p:cNvGrpSpPr/>
          <p:nvPr/>
        </p:nvGrpSpPr>
        <p:grpSpPr>
          <a:xfrm>
            <a:off x="4454186" y="2569221"/>
            <a:ext cx="4232613" cy="3246785"/>
            <a:chOff x="4454185" y="2781862"/>
            <a:chExt cx="4447909" cy="3394702"/>
          </a:xfrm>
        </p:grpSpPr>
        <p:pic>
          <p:nvPicPr>
            <p:cNvPr id="13" name="Picture 12">
              <a:extLst>
                <a:ext uri="{FF2B5EF4-FFF2-40B4-BE49-F238E27FC236}">
                  <a16:creationId xmlns:a16="http://schemas.microsoft.com/office/drawing/2014/main" id="{FF6F37BC-39B8-484B-8935-C86E9E6295B8}"/>
                </a:ext>
              </a:extLst>
            </p:cNvPr>
            <p:cNvPicPr>
              <a:picLocks noChangeAspect="1"/>
            </p:cNvPicPr>
            <p:nvPr/>
          </p:nvPicPr>
          <p:blipFill>
            <a:blip r:embed="rId6"/>
            <a:stretch>
              <a:fillRect/>
            </a:stretch>
          </p:blipFill>
          <p:spPr>
            <a:xfrm>
              <a:off x="4849051" y="3550526"/>
              <a:ext cx="3267665" cy="2626038"/>
            </a:xfrm>
            <a:prstGeom prst="rect">
              <a:avLst/>
            </a:prstGeom>
          </p:spPr>
        </p:pic>
        <p:sp>
          <p:nvSpPr>
            <p:cNvPr id="14" name="Content Placeholder 2">
              <a:extLst>
                <a:ext uri="{FF2B5EF4-FFF2-40B4-BE49-F238E27FC236}">
                  <a16:creationId xmlns:a16="http://schemas.microsoft.com/office/drawing/2014/main" id="{3EB68C26-5396-4641-8583-21688FEC4E88}"/>
                </a:ext>
              </a:extLst>
            </p:cNvPr>
            <p:cNvSpPr txBox="1">
              <a:spLocks/>
            </p:cNvSpPr>
            <p:nvPr/>
          </p:nvSpPr>
          <p:spPr>
            <a:xfrm>
              <a:off x="4454185" y="2781862"/>
              <a:ext cx="4447909" cy="10753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0"/>
                </a:spcBef>
              </a:pPr>
              <a:r>
                <a:rPr lang="en-US" sz="2400" dirty="0"/>
                <a:t>ENG exposure </a:t>
              </a:r>
              <a:r>
                <a:rPr lang="en-US" sz="2400" b="1" dirty="0">
                  <a:solidFill>
                    <a:srgbClr val="C00000"/>
                  </a:solidFill>
                </a:rPr>
                <a:t>↓</a:t>
              </a:r>
              <a:r>
                <a:rPr lang="en-US" sz="2400" dirty="0">
                  <a:solidFill>
                    <a:srgbClr val="C00000"/>
                  </a:solidFill>
                </a:rPr>
                <a:t> 76-79% with EFV</a:t>
              </a:r>
              <a:r>
                <a:rPr lang="en-US" sz="2400" dirty="0"/>
                <a:t> and</a:t>
              </a:r>
              <a:r>
                <a:rPr lang="en-US" sz="2400" b="1" dirty="0"/>
                <a:t> </a:t>
              </a:r>
              <a:r>
                <a:rPr lang="en-US" sz="2400" b="1" dirty="0">
                  <a:solidFill>
                    <a:srgbClr val="0070C0"/>
                  </a:solidFill>
                </a:rPr>
                <a:t>↑ </a:t>
              </a:r>
              <a:r>
                <a:rPr lang="en-US" sz="2400" dirty="0">
                  <a:solidFill>
                    <a:srgbClr val="0070C0"/>
                  </a:solidFill>
                </a:rPr>
                <a:t>71-79% by ATV/r</a:t>
              </a:r>
            </a:p>
          </p:txBody>
        </p:sp>
        <p:pic>
          <p:nvPicPr>
            <p:cNvPr id="19" name="Picture 18">
              <a:extLst>
                <a:ext uri="{FF2B5EF4-FFF2-40B4-BE49-F238E27FC236}">
                  <a16:creationId xmlns:a16="http://schemas.microsoft.com/office/drawing/2014/main" id="{C3CCE489-7EE7-4150-B7D8-AEE308CB1411}"/>
                </a:ext>
              </a:extLst>
            </p:cNvPr>
            <p:cNvPicPr>
              <a:picLocks noChangeAspect="1"/>
            </p:cNvPicPr>
            <p:nvPr/>
          </p:nvPicPr>
          <p:blipFill>
            <a:blip r:embed="rId5"/>
            <a:stretch>
              <a:fillRect/>
            </a:stretch>
          </p:blipFill>
          <p:spPr>
            <a:xfrm>
              <a:off x="5158320" y="3940089"/>
              <a:ext cx="1057275" cy="504826"/>
            </a:xfrm>
            <a:prstGeom prst="rect">
              <a:avLst/>
            </a:prstGeom>
          </p:spPr>
        </p:pic>
      </p:grpSp>
      <p:sp>
        <p:nvSpPr>
          <p:cNvPr id="21" name="Content Placeholder 2">
            <a:extLst>
              <a:ext uri="{FF2B5EF4-FFF2-40B4-BE49-F238E27FC236}">
                <a16:creationId xmlns:a16="http://schemas.microsoft.com/office/drawing/2014/main" id="{A25D6737-E9D8-4CEA-BD10-A7074E7058C2}"/>
              </a:ext>
            </a:extLst>
          </p:cNvPr>
          <p:cNvSpPr txBox="1">
            <a:spLocks/>
          </p:cNvSpPr>
          <p:nvPr/>
        </p:nvSpPr>
        <p:spPr>
          <a:xfrm>
            <a:off x="173487" y="5794978"/>
            <a:ext cx="8861663" cy="1328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600"/>
              </a:spcBef>
            </a:pPr>
            <a:r>
              <a:rPr lang="en-US" sz="2400" dirty="0">
                <a:solidFill>
                  <a:srgbClr val="0070C0"/>
                </a:solidFill>
              </a:rPr>
              <a:t>ATV/r unlikely to impact efficacy </a:t>
            </a:r>
            <a:r>
              <a:rPr lang="en-US" sz="2400" dirty="0"/>
              <a:t>but </a:t>
            </a:r>
            <a:r>
              <a:rPr lang="en-US" sz="2400" b="1" dirty="0">
                <a:solidFill>
                  <a:srgbClr val="C00000"/>
                </a:solidFill>
              </a:rPr>
              <a:t>EFV</a:t>
            </a:r>
            <a:r>
              <a:rPr lang="en-US" sz="2400" dirty="0">
                <a:solidFill>
                  <a:srgbClr val="C00000"/>
                </a:solidFill>
              </a:rPr>
              <a:t> </a:t>
            </a:r>
            <a:r>
              <a:rPr lang="en-US" sz="2400" dirty="0"/>
              <a:t>↓ EE (&gt;50%) &amp; ENG (&gt;75%) &amp; </a:t>
            </a:r>
            <a:r>
              <a:rPr lang="en-US" sz="2400" b="1" dirty="0">
                <a:solidFill>
                  <a:srgbClr val="C00000"/>
                </a:solidFill>
              </a:rPr>
              <a:t>may ↓ vaginal contraceptive efficacy</a:t>
            </a:r>
          </a:p>
        </p:txBody>
      </p:sp>
    </p:spTree>
    <p:extLst>
      <p:ext uri="{BB962C8B-B14F-4D97-AF65-F5344CB8AC3E}">
        <p14:creationId xmlns:p14="http://schemas.microsoft.com/office/powerpoint/2010/main" val="5414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34" y="-101105"/>
            <a:ext cx="8915400" cy="1325563"/>
          </a:xfrm>
        </p:spPr>
        <p:txBody>
          <a:bodyPr/>
          <a:lstStyle/>
          <a:p>
            <a:r>
              <a:rPr lang="en-US" dirty="0"/>
              <a:t>Pregnancy/BF &amp; Bone in Option B+ ART, Uganda</a:t>
            </a:r>
            <a:br>
              <a:rPr lang="en-US" dirty="0"/>
            </a:br>
            <a:r>
              <a:rPr lang="en-US" sz="2000" i="1" dirty="0" err="1">
                <a:solidFill>
                  <a:schemeClr val="tx1"/>
                </a:solidFill>
              </a:rPr>
              <a:t>Nabwire</a:t>
            </a:r>
            <a:r>
              <a:rPr lang="en-US" sz="2000" i="1" dirty="0">
                <a:solidFill>
                  <a:schemeClr val="tx1"/>
                </a:solidFill>
              </a:rPr>
              <a:t> F et al.  CROI 2018 Boston Abs. 721</a:t>
            </a:r>
            <a:endParaRPr lang="en-US" dirty="0"/>
          </a:p>
        </p:txBody>
      </p:sp>
      <p:sp>
        <p:nvSpPr>
          <p:cNvPr id="3" name="Content Placeholder 2"/>
          <p:cNvSpPr>
            <a:spLocks noGrp="1"/>
          </p:cNvSpPr>
          <p:nvPr>
            <p:ph idx="1"/>
          </p:nvPr>
        </p:nvSpPr>
        <p:spPr>
          <a:xfrm>
            <a:off x="114300" y="1011799"/>
            <a:ext cx="8901769" cy="5756903"/>
          </a:xfrm>
        </p:spPr>
        <p:txBody>
          <a:bodyPr>
            <a:normAutofit/>
          </a:bodyPr>
          <a:lstStyle/>
          <a:p>
            <a:pPr>
              <a:lnSpc>
                <a:spcPct val="105000"/>
              </a:lnSpc>
              <a:spcBef>
                <a:spcPts val="1200"/>
              </a:spcBef>
              <a:spcAft>
                <a:spcPts val="600"/>
              </a:spcAft>
            </a:pPr>
            <a:r>
              <a:rPr lang="en-US" sz="2300" dirty="0"/>
              <a:t>Pregnancy/lactation are associated with physiological ↓ in  bone mineral density (BMD) up to -4.5% in HIV- women, with recovery post weaning. Minimal data on BMD in PP HIV+ women</a:t>
            </a:r>
          </a:p>
          <a:p>
            <a:pPr>
              <a:lnSpc>
                <a:spcPct val="105000"/>
              </a:lnSpc>
              <a:spcBef>
                <a:spcPts val="1200"/>
              </a:spcBef>
              <a:spcAft>
                <a:spcPts val="600"/>
              </a:spcAft>
            </a:pPr>
            <a:r>
              <a:rPr lang="en-US" sz="2300" dirty="0"/>
              <a:t>Assessed whole body, LS, &amp; total hip DXA and bone turnover markers (BTM) at 36 </a:t>
            </a:r>
            <a:r>
              <a:rPr lang="en-US" sz="2300" dirty="0" err="1"/>
              <a:t>wks</a:t>
            </a:r>
            <a:r>
              <a:rPr lang="en-US" sz="2300" dirty="0"/>
              <a:t> gestation &amp; PP </a:t>
            </a:r>
            <a:r>
              <a:rPr lang="en-US" sz="2300" dirty="0" err="1"/>
              <a:t>wk</a:t>
            </a:r>
            <a:r>
              <a:rPr lang="en-US" sz="2300" dirty="0"/>
              <a:t> 2/14 in breastfeeding </a:t>
            </a:r>
            <a:r>
              <a:rPr lang="en-US" sz="2300" dirty="0">
                <a:solidFill>
                  <a:srgbClr val="0070C0"/>
                </a:solidFill>
              </a:rPr>
              <a:t>95 HIV+ women on TDF-ART </a:t>
            </a:r>
            <a:r>
              <a:rPr lang="en-US" sz="2300" dirty="0"/>
              <a:t>&amp; </a:t>
            </a:r>
            <a:r>
              <a:rPr lang="en-US" sz="2300" dirty="0">
                <a:solidFill>
                  <a:schemeClr val="accent6">
                    <a:lumMod val="75000"/>
                  </a:schemeClr>
                </a:solidFill>
              </a:rPr>
              <a:t>96 HIV- women</a:t>
            </a:r>
          </a:p>
          <a:p>
            <a:pPr>
              <a:lnSpc>
                <a:spcPct val="105000"/>
              </a:lnSpc>
              <a:spcBef>
                <a:spcPts val="1200"/>
              </a:spcBef>
              <a:spcAft>
                <a:spcPts val="600"/>
              </a:spcAft>
            </a:pPr>
            <a:r>
              <a:rPr lang="en-US" sz="2300" dirty="0"/>
              <a:t>Primary comparison change in BMD and BTM from PP week 2          to PP week 14, comparing </a:t>
            </a:r>
            <a:r>
              <a:rPr lang="en-US" sz="2300" dirty="0">
                <a:solidFill>
                  <a:srgbClr val="0070C0"/>
                </a:solidFill>
              </a:rPr>
              <a:t>HIV+</a:t>
            </a:r>
            <a:r>
              <a:rPr lang="en-US" sz="2300" dirty="0"/>
              <a:t> and </a:t>
            </a:r>
            <a:r>
              <a:rPr lang="en-US" sz="2300" dirty="0">
                <a:solidFill>
                  <a:schemeClr val="accent6">
                    <a:lumMod val="75000"/>
                  </a:schemeClr>
                </a:solidFill>
              </a:rPr>
              <a:t>HIV-</a:t>
            </a:r>
            <a:r>
              <a:rPr lang="en-US" sz="2300" dirty="0"/>
              <a:t> women </a:t>
            </a:r>
          </a:p>
          <a:p>
            <a:pPr>
              <a:lnSpc>
                <a:spcPct val="105000"/>
              </a:lnSpc>
              <a:spcBef>
                <a:spcPts val="1200"/>
              </a:spcBef>
              <a:spcAft>
                <a:spcPts val="600"/>
              </a:spcAft>
            </a:pPr>
            <a:r>
              <a:rPr lang="en-US" sz="2400" dirty="0"/>
              <a:t>DXA: BMD↓ in </a:t>
            </a:r>
            <a:r>
              <a:rPr lang="en-US" sz="2400" u="sng" dirty="0"/>
              <a:t>both</a:t>
            </a:r>
            <a:r>
              <a:rPr lang="en-US" sz="2400" dirty="0"/>
              <a:t> HIV+/HIV- PP wk2-wk14; </a:t>
            </a:r>
            <a:r>
              <a:rPr lang="en-US" sz="2400" dirty="0">
                <a:solidFill>
                  <a:srgbClr val="C00000"/>
                </a:solidFill>
              </a:rPr>
              <a:t>hip BMD ↓ greater </a:t>
            </a:r>
            <a:r>
              <a:rPr lang="en-US" sz="2400" dirty="0"/>
              <a:t>in</a:t>
            </a:r>
            <a:r>
              <a:rPr lang="en-US" sz="2400" dirty="0">
                <a:solidFill>
                  <a:srgbClr val="0070C0"/>
                </a:solidFill>
              </a:rPr>
              <a:t> HIV+ </a:t>
            </a:r>
            <a:r>
              <a:rPr lang="en-US" sz="2400" dirty="0"/>
              <a:t>than </a:t>
            </a:r>
            <a:r>
              <a:rPr lang="en-US" sz="2400" dirty="0">
                <a:solidFill>
                  <a:schemeClr val="accent6">
                    <a:lumMod val="75000"/>
                  </a:schemeClr>
                </a:solidFill>
              </a:rPr>
              <a:t>HIV-</a:t>
            </a:r>
            <a:r>
              <a:rPr lang="en-US" sz="2400" dirty="0"/>
              <a:t>; whole body/lumbar spine not differ</a:t>
            </a:r>
          </a:p>
          <a:p>
            <a:pPr>
              <a:lnSpc>
                <a:spcPct val="105000"/>
              </a:lnSpc>
              <a:spcBef>
                <a:spcPts val="1200"/>
              </a:spcBef>
              <a:spcAft>
                <a:spcPts val="600"/>
              </a:spcAft>
            </a:pPr>
            <a:r>
              <a:rPr lang="en-US" sz="2400" dirty="0"/>
              <a:t>BTM: Increase in markers of bone turnover higher were seen in both HIV+ and HIV- but were </a:t>
            </a:r>
            <a:r>
              <a:rPr lang="en-US" sz="2400" dirty="0">
                <a:solidFill>
                  <a:srgbClr val="0070C0"/>
                </a:solidFill>
              </a:rPr>
              <a:t>greater in HIV+ </a:t>
            </a:r>
            <a:r>
              <a:rPr lang="en-US" sz="2400" dirty="0"/>
              <a:t>than </a:t>
            </a:r>
            <a:r>
              <a:rPr lang="en-US" sz="2400" dirty="0">
                <a:solidFill>
                  <a:schemeClr val="accent6">
                    <a:lumMod val="75000"/>
                  </a:schemeClr>
                </a:solidFill>
              </a:rPr>
              <a:t>HIV-</a:t>
            </a:r>
          </a:p>
          <a:p>
            <a:pPr>
              <a:lnSpc>
                <a:spcPct val="105000"/>
              </a:lnSpc>
              <a:spcBef>
                <a:spcPts val="1200"/>
              </a:spcBef>
              <a:spcAft>
                <a:spcPts val="600"/>
              </a:spcAft>
            </a:pPr>
            <a:endParaRPr lang="en-US" sz="2300" dirty="0"/>
          </a:p>
          <a:p>
            <a:pPr lvl="1">
              <a:lnSpc>
                <a:spcPct val="105000"/>
              </a:lnSpc>
              <a:spcBef>
                <a:spcPts val="1200"/>
              </a:spcBef>
              <a:spcAft>
                <a:spcPts val="600"/>
              </a:spcAft>
            </a:pPr>
            <a:endParaRPr lang="en-US" sz="2300" dirty="0"/>
          </a:p>
          <a:p>
            <a:pPr>
              <a:lnSpc>
                <a:spcPct val="105000"/>
              </a:lnSpc>
              <a:spcBef>
                <a:spcPts val="1200"/>
              </a:spcBef>
              <a:spcAft>
                <a:spcPts val="600"/>
              </a:spcAft>
            </a:pPr>
            <a:endParaRPr lang="en-US" sz="2300" dirty="0"/>
          </a:p>
        </p:txBody>
      </p:sp>
      <p:cxnSp>
        <p:nvCxnSpPr>
          <p:cNvPr id="4" name="Straight Connector 3">
            <a:extLst>
              <a:ext uri="{FF2B5EF4-FFF2-40B4-BE49-F238E27FC236}">
                <a16:creationId xmlns:a16="http://schemas.microsoft.com/office/drawing/2014/main" id="{A6CCD9FB-C509-417C-A390-CF9B24D9591E}"/>
              </a:ext>
            </a:extLst>
          </p:cNvPr>
          <p:cNvCxnSpPr>
            <a:cxnSpLocks/>
          </p:cNvCxnSpPr>
          <p:nvPr/>
        </p:nvCxnSpPr>
        <p:spPr>
          <a:xfrm>
            <a:off x="0" y="94141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0D31EE55-46E4-4506-8A98-8D5C429EB798}"/>
              </a:ext>
            </a:extLst>
          </p:cNvPr>
          <p:cNvPicPr>
            <a:picLocks noChangeAspect="1"/>
          </p:cNvPicPr>
          <p:nvPr/>
        </p:nvPicPr>
        <p:blipFill>
          <a:blip r:embed="rId2"/>
          <a:stretch>
            <a:fillRect/>
          </a:stretch>
        </p:blipFill>
        <p:spPr>
          <a:xfrm>
            <a:off x="8215884" y="114361"/>
            <a:ext cx="692279" cy="756677"/>
          </a:xfrm>
          <a:prstGeom prst="rect">
            <a:avLst/>
          </a:prstGeom>
        </p:spPr>
      </p:pic>
    </p:spTree>
    <p:extLst>
      <p:ext uri="{BB962C8B-B14F-4D97-AF65-F5344CB8AC3E}">
        <p14:creationId xmlns:p14="http://schemas.microsoft.com/office/powerpoint/2010/main" val="218656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47" y="50971"/>
            <a:ext cx="8310714" cy="1325563"/>
          </a:xfrm>
        </p:spPr>
        <p:txBody>
          <a:bodyPr>
            <a:normAutofit/>
          </a:bodyPr>
          <a:lstStyle/>
          <a:p>
            <a:r>
              <a:rPr lang="en-US" sz="2600" dirty="0"/>
              <a:t>Effect TDF Exposure on Maternal and Infant BMD:</a:t>
            </a:r>
            <a:br>
              <a:rPr lang="en-US" sz="2600" dirty="0"/>
            </a:br>
            <a:r>
              <a:rPr lang="en-US" sz="2600" dirty="0" err="1"/>
              <a:t>iTAP</a:t>
            </a:r>
            <a:r>
              <a:rPr lang="en-US" sz="2600" dirty="0"/>
              <a:t> Trial of TDF Prophylaxis for HBV</a:t>
            </a:r>
            <a:br>
              <a:rPr lang="en-US" sz="2600" dirty="0"/>
            </a:br>
            <a:r>
              <a:rPr lang="en-US" sz="2000" i="1" dirty="0" err="1">
                <a:solidFill>
                  <a:schemeClr val="tx1"/>
                </a:solidFill>
              </a:rPr>
              <a:t>Salvadori</a:t>
            </a:r>
            <a:r>
              <a:rPr lang="en-US" sz="2000" i="1" dirty="0">
                <a:solidFill>
                  <a:schemeClr val="tx1"/>
                </a:solidFill>
              </a:rPr>
              <a:t> R et al.  CROI 2018 Boston Abs. 720</a:t>
            </a:r>
            <a:endParaRPr lang="en-US" dirty="0"/>
          </a:p>
        </p:txBody>
      </p:sp>
      <p:sp>
        <p:nvSpPr>
          <p:cNvPr id="3" name="Content Placeholder 2">
            <a:extLst>
              <a:ext uri="{FF2B5EF4-FFF2-40B4-BE49-F238E27FC236}">
                <a16:creationId xmlns:a16="http://schemas.microsoft.com/office/drawing/2014/main" id="{38AE2147-FC40-4712-9156-3BEF88AEC6FD}"/>
              </a:ext>
            </a:extLst>
          </p:cNvPr>
          <p:cNvSpPr>
            <a:spLocks noGrp="1"/>
          </p:cNvSpPr>
          <p:nvPr>
            <p:ph idx="1"/>
          </p:nvPr>
        </p:nvSpPr>
        <p:spPr>
          <a:xfrm>
            <a:off x="250369" y="1273146"/>
            <a:ext cx="8485415" cy="1776412"/>
          </a:xfrm>
        </p:spPr>
        <p:txBody>
          <a:bodyPr>
            <a:normAutofit/>
          </a:bodyPr>
          <a:lstStyle/>
          <a:p>
            <a:pPr>
              <a:lnSpc>
                <a:spcPct val="103000"/>
              </a:lnSpc>
              <a:spcBef>
                <a:spcPts val="600"/>
              </a:spcBef>
            </a:pPr>
            <a:r>
              <a:rPr lang="en-US" sz="2600" dirty="0"/>
              <a:t>Maternal hip and lumbar spine (LS) BMD and infant LS BMD were measured at 12 </a:t>
            </a:r>
            <a:r>
              <a:rPr lang="en-US" sz="2600" dirty="0" err="1"/>
              <a:t>mos</a:t>
            </a:r>
            <a:r>
              <a:rPr lang="en-US" sz="2600" dirty="0"/>
              <a:t> after delivery/ birth using dual-energy X-ray absorptiometry (DXA) at 3 participating sites, with central blinded review</a:t>
            </a:r>
          </a:p>
        </p:txBody>
      </p:sp>
      <p:cxnSp>
        <p:nvCxnSpPr>
          <p:cNvPr id="4" name="Straight Connector 3">
            <a:extLst>
              <a:ext uri="{FF2B5EF4-FFF2-40B4-BE49-F238E27FC236}">
                <a16:creationId xmlns:a16="http://schemas.microsoft.com/office/drawing/2014/main" id="{8C64EE1B-AC3F-4089-B80B-92D722918435}"/>
              </a:ext>
            </a:extLst>
          </p:cNvPr>
          <p:cNvCxnSpPr>
            <a:cxnSpLocks/>
          </p:cNvCxnSpPr>
          <p:nvPr/>
        </p:nvCxnSpPr>
        <p:spPr>
          <a:xfrm>
            <a:off x="-38099" y="1229762"/>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2CE66E72-A7BC-44A6-957F-66715B735FC1}"/>
              </a:ext>
            </a:extLst>
          </p:cNvPr>
          <p:cNvSpPr txBox="1">
            <a:spLocks/>
          </p:cNvSpPr>
          <p:nvPr/>
        </p:nvSpPr>
        <p:spPr>
          <a:xfrm>
            <a:off x="386440" y="5179879"/>
            <a:ext cx="8485415" cy="1460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600"/>
              </a:spcBef>
            </a:pPr>
            <a:r>
              <a:rPr lang="en-US" sz="2600" dirty="0"/>
              <a:t>No significant differences in maternal hip/LS BMD or infant LS BMD between arms at 12 </a:t>
            </a:r>
            <a:r>
              <a:rPr lang="en-US" sz="2600" dirty="0" err="1"/>
              <a:t>mos</a:t>
            </a:r>
            <a:r>
              <a:rPr lang="en-US" sz="2600" dirty="0"/>
              <a:t> postpartum (</a:t>
            </a:r>
            <a:r>
              <a:rPr lang="en-US" sz="2600" u="sng" dirty="0"/>
              <a:t>10 </a:t>
            </a:r>
            <a:r>
              <a:rPr lang="en-US" sz="2600" u="sng" dirty="0" err="1"/>
              <a:t>mos</a:t>
            </a:r>
            <a:r>
              <a:rPr lang="en-US" sz="2600" u="sng" dirty="0"/>
              <a:t> after</a:t>
            </a:r>
            <a:r>
              <a:rPr lang="en-US" sz="2600" dirty="0"/>
              <a:t> HBV+ mother stopped study treatment) </a:t>
            </a:r>
          </a:p>
        </p:txBody>
      </p:sp>
      <p:grpSp>
        <p:nvGrpSpPr>
          <p:cNvPr id="10" name="Group 9">
            <a:extLst>
              <a:ext uri="{FF2B5EF4-FFF2-40B4-BE49-F238E27FC236}">
                <a16:creationId xmlns:a16="http://schemas.microsoft.com/office/drawing/2014/main" id="{639C9848-8ED9-48EC-B7B8-8EB2ABB63A74}"/>
              </a:ext>
            </a:extLst>
          </p:cNvPr>
          <p:cNvGrpSpPr/>
          <p:nvPr/>
        </p:nvGrpSpPr>
        <p:grpSpPr>
          <a:xfrm>
            <a:off x="437883" y="3092941"/>
            <a:ext cx="8110385" cy="2083216"/>
            <a:chOff x="437883" y="3092941"/>
            <a:chExt cx="8110385" cy="2083216"/>
          </a:xfrm>
        </p:grpSpPr>
        <p:pic>
          <p:nvPicPr>
            <p:cNvPr id="5" name="Picture 4">
              <a:extLst>
                <a:ext uri="{FF2B5EF4-FFF2-40B4-BE49-F238E27FC236}">
                  <a16:creationId xmlns:a16="http://schemas.microsoft.com/office/drawing/2014/main" id="{654CC806-1895-4142-ABA0-BA691FBC71C2}"/>
                </a:ext>
              </a:extLst>
            </p:cNvPr>
            <p:cNvPicPr>
              <a:picLocks noChangeAspect="1"/>
            </p:cNvPicPr>
            <p:nvPr/>
          </p:nvPicPr>
          <p:blipFill>
            <a:blip r:embed="rId2"/>
            <a:stretch>
              <a:fillRect/>
            </a:stretch>
          </p:blipFill>
          <p:spPr>
            <a:xfrm>
              <a:off x="437883" y="3092941"/>
              <a:ext cx="8110385" cy="2083216"/>
            </a:xfrm>
            <a:prstGeom prst="rect">
              <a:avLst/>
            </a:prstGeom>
          </p:spPr>
        </p:pic>
        <p:sp>
          <p:nvSpPr>
            <p:cNvPr id="9" name="Oval 8">
              <a:extLst>
                <a:ext uri="{FF2B5EF4-FFF2-40B4-BE49-F238E27FC236}">
                  <a16:creationId xmlns:a16="http://schemas.microsoft.com/office/drawing/2014/main" id="{99BB40B0-3AFA-4329-828C-4807BA93ACE6}"/>
                </a:ext>
              </a:extLst>
            </p:cNvPr>
            <p:cNvSpPr/>
            <p:nvPr/>
          </p:nvSpPr>
          <p:spPr>
            <a:xfrm>
              <a:off x="7500256" y="3659285"/>
              <a:ext cx="1048011" cy="14187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2DFD4BD-2A25-4B9A-819B-11D2CD9FEC12}"/>
              </a:ext>
            </a:extLst>
          </p:cNvPr>
          <p:cNvPicPr>
            <a:picLocks noChangeAspect="1"/>
          </p:cNvPicPr>
          <p:nvPr/>
        </p:nvPicPr>
        <p:blipFill>
          <a:blip r:embed="rId3"/>
          <a:stretch>
            <a:fillRect/>
          </a:stretch>
        </p:blipFill>
        <p:spPr>
          <a:xfrm>
            <a:off x="8224849" y="233297"/>
            <a:ext cx="692279" cy="756677"/>
          </a:xfrm>
          <a:prstGeom prst="rect">
            <a:avLst/>
          </a:prstGeom>
        </p:spPr>
      </p:pic>
      <p:pic>
        <p:nvPicPr>
          <p:cNvPr id="8" name="Picture 7">
            <a:extLst>
              <a:ext uri="{FF2B5EF4-FFF2-40B4-BE49-F238E27FC236}">
                <a16:creationId xmlns:a16="http://schemas.microsoft.com/office/drawing/2014/main" id="{D56F5629-3351-4A9F-8BDD-28F9DF5D7D3F}"/>
              </a:ext>
            </a:extLst>
          </p:cNvPr>
          <p:cNvPicPr>
            <a:picLocks noChangeAspect="1"/>
          </p:cNvPicPr>
          <p:nvPr/>
        </p:nvPicPr>
        <p:blipFill>
          <a:blip r:embed="rId4"/>
          <a:stretch>
            <a:fillRect/>
          </a:stretch>
        </p:blipFill>
        <p:spPr>
          <a:xfrm>
            <a:off x="250369" y="108535"/>
            <a:ext cx="400050" cy="419100"/>
          </a:xfrm>
          <a:prstGeom prst="rect">
            <a:avLst/>
          </a:prstGeom>
        </p:spPr>
      </p:pic>
    </p:spTree>
    <p:extLst>
      <p:ext uri="{BB962C8B-B14F-4D97-AF65-F5344CB8AC3E}">
        <p14:creationId xmlns:p14="http://schemas.microsoft.com/office/powerpoint/2010/main" val="21976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273754"/>
            <a:ext cx="7772400" cy="3397384"/>
          </a:xfrm>
        </p:spPr>
        <p:txBody>
          <a:bodyPr>
            <a:noAutofit/>
          </a:bodyPr>
          <a:lstStyle/>
          <a:p>
            <a:br>
              <a:rPr lang="en-US" altLang="en-US" sz="4800" b="0" dirty="0"/>
            </a:br>
            <a:br>
              <a:rPr lang="en-US" altLang="en-US" sz="4800" b="0" dirty="0"/>
            </a:br>
            <a:r>
              <a:rPr lang="en-US" altLang="en-US" sz="4800" b="0" dirty="0"/>
              <a:t>Testing, Treatment and Retention for Children and Adolescents</a:t>
            </a:r>
            <a:br>
              <a:rPr lang="en-US" altLang="en-US" sz="4800" b="0" dirty="0"/>
            </a:br>
            <a:r>
              <a:rPr lang="en-US" altLang="en-US" sz="4800" b="0" dirty="0"/>
              <a:t> </a:t>
            </a:r>
            <a:br>
              <a:rPr lang="en-US" altLang="en-US" sz="4800" b="0" dirty="0"/>
            </a:br>
            <a:endParaRPr lang="en-US" altLang="en-US" sz="4800" b="0" dirty="0"/>
          </a:p>
        </p:txBody>
      </p:sp>
      <p:sp>
        <p:nvSpPr>
          <p:cNvPr id="65539" name="Picture 5" descr="youcanhelp_image1"/>
          <p:cNvSpPr>
            <a:spLocks noChangeAspect="1" noChangeArrowheads="1"/>
          </p:cNvSpPr>
          <p:nvPr/>
        </p:nvSpPr>
        <p:spPr bwMode="auto">
          <a:xfrm>
            <a:off x="7620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endParaRPr lang="en-US" altLang="en-US" dirty="0"/>
          </a:p>
        </p:txBody>
      </p:sp>
      <p:pic>
        <p:nvPicPr>
          <p:cNvPr id="191494" name="Picture 6" descr="administering"/>
          <p:cNvPicPr>
            <a:picLocks noChangeAspect="1" noChangeArrowheads="1"/>
          </p:cNvPicPr>
          <p:nvPr/>
        </p:nvPicPr>
        <p:blipFill>
          <a:blip r:embed="rId2"/>
          <a:srcRect/>
          <a:stretch>
            <a:fillRect/>
          </a:stretch>
        </p:blipFill>
        <p:spPr bwMode="auto">
          <a:xfrm>
            <a:off x="511629" y="4638675"/>
            <a:ext cx="2349500" cy="1762125"/>
          </a:xfrm>
          <a:prstGeom prst="rect">
            <a:avLst/>
          </a:prstGeom>
          <a:noFill/>
          <a:ln w="38100">
            <a:solidFill>
              <a:srgbClr val="000000"/>
            </a:solidFill>
            <a:miter lim="800000"/>
            <a:headEnd/>
            <a:tailEnd/>
          </a:ln>
          <a:effectLst>
            <a:outerShdw dist="107763" dir="2700000" algn="ctr" rotWithShape="0">
              <a:srgbClr val="808080"/>
            </a:outerShdw>
          </a:effectLst>
        </p:spPr>
      </p:pic>
      <p:pic>
        <p:nvPicPr>
          <p:cNvPr id="8" name="Picture 26" descr="The image “http://www.boehringer-ingelheim.com/corporate/news/img/download/05_300dpi.jpg” cannot be displayed, because it contains err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7822" y="369559"/>
            <a:ext cx="1758917" cy="1374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856" y="457200"/>
            <a:ext cx="1899701" cy="156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s://tse4.mm.bing.net/th?id=OIP.bYqjeppxXUI7Khufqd0o8AHaFj&amp;pid=15.1&amp;P=0&amp;w=216&amp;h=163">
            <a:extLst>
              <a:ext uri="{FF2B5EF4-FFF2-40B4-BE49-F238E27FC236}">
                <a16:creationId xmlns:a16="http://schemas.microsoft.com/office/drawing/2014/main" id="{5B346C05-4C2E-47D4-A3A2-F30D3EA3FC9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56236" y="4924341"/>
            <a:ext cx="2023735" cy="151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609600" y="2232412"/>
            <a:ext cx="7772400" cy="33973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kern="1200">
                <a:solidFill>
                  <a:srgbClr val="C00000"/>
                </a:solidFill>
                <a:latin typeface="Arial" panose="020B0604020202020204" pitchFamily="34" charset="0"/>
                <a:ea typeface="+mj-ea"/>
                <a:cs typeface="Arial" panose="020B0604020202020204" pitchFamily="34" charset="0"/>
              </a:defRPr>
            </a:lvl1pPr>
          </a:lstStyle>
          <a:p>
            <a:br>
              <a:rPr lang="en-US" altLang="en-US" sz="4800"/>
            </a:br>
            <a:br>
              <a:rPr lang="en-US" altLang="en-US" sz="4800"/>
            </a:br>
            <a:r>
              <a:rPr lang="en-US" altLang="en-US" sz="4800"/>
              <a:t>Testing, Treatment and Retention for Children and Adolescents</a:t>
            </a:r>
            <a:br>
              <a:rPr lang="en-US" altLang="en-US" sz="4800"/>
            </a:br>
            <a:r>
              <a:rPr lang="en-US" altLang="en-US" sz="4800"/>
              <a:t> </a:t>
            </a:r>
            <a:br>
              <a:rPr lang="en-US" altLang="en-US" sz="4800"/>
            </a:br>
            <a:endParaRPr lang="en-US" altLang="en-US" sz="4800" dirty="0"/>
          </a:p>
        </p:txBody>
      </p:sp>
      <p:pic>
        <p:nvPicPr>
          <p:cNvPr id="11" name="Picture 6" descr="administer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629" y="4597333"/>
            <a:ext cx="2349500" cy="1762125"/>
          </a:xfrm>
          <a:prstGeom prst="rect">
            <a:avLst/>
          </a:prstGeom>
          <a:noFill/>
          <a:ln w="38100">
            <a:solidFill>
              <a:srgbClr val="000000"/>
            </a:solidFill>
            <a:miter lim="800000"/>
            <a:headEnd/>
            <a:tailEnd/>
          </a:ln>
          <a:effectLst>
            <a:outerShdw dist="107763" dir="2700000" algn="ctr" rotWithShape="0">
              <a:srgbClr val="808080"/>
            </a:outerShdw>
          </a:effectLst>
        </p:spPr>
      </p:pic>
      <p:pic>
        <p:nvPicPr>
          <p:cNvPr id="13"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856" y="415858"/>
            <a:ext cx="1899701" cy="156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s://tse4.mm.bing.net/th?id=OIP.bYqjeppxXUI7Khufqd0o8AHaFj&amp;pid=15.1&amp;P=0&amp;w=216&amp;h=163">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6236" y="4882999"/>
            <a:ext cx="2023735" cy="151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4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37" y="116648"/>
            <a:ext cx="7886700" cy="1325563"/>
          </a:xfrm>
        </p:spPr>
        <p:txBody>
          <a:bodyPr/>
          <a:lstStyle/>
          <a:p>
            <a:r>
              <a:rPr lang="en-US" dirty="0"/>
              <a:t>High Burden in Children in Lesotho: </a:t>
            </a:r>
            <a:br>
              <a:rPr lang="en-US" dirty="0"/>
            </a:br>
            <a:r>
              <a:rPr lang="en-US" dirty="0"/>
              <a:t>Population-Based HIV Impact </a:t>
            </a:r>
            <a:r>
              <a:rPr lang="en-US" dirty="0" err="1"/>
              <a:t>Asessment</a:t>
            </a:r>
            <a:br>
              <a:rPr lang="en-US" dirty="0"/>
            </a:br>
            <a:r>
              <a:rPr lang="en-US" sz="2000" i="1" dirty="0" err="1">
                <a:solidFill>
                  <a:schemeClr val="tx1"/>
                </a:solidFill>
              </a:rPr>
              <a:t>Frederix</a:t>
            </a:r>
            <a:r>
              <a:rPr lang="en-US" sz="2000" i="1" dirty="0">
                <a:solidFill>
                  <a:schemeClr val="tx1"/>
                </a:solidFill>
              </a:rPr>
              <a:t> K et al.  CROI 2018 Boston Abs. 824</a:t>
            </a:r>
            <a:endParaRPr lang="en-US" dirty="0"/>
          </a:p>
        </p:txBody>
      </p:sp>
      <p:sp>
        <p:nvSpPr>
          <p:cNvPr id="3" name="Content Placeholder 2">
            <a:extLst>
              <a:ext uri="{FF2B5EF4-FFF2-40B4-BE49-F238E27FC236}">
                <a16:creationId xmlns:a16="http://schemas.microsoft.com/office/drawing/2014/main" id="{CDB12A46-0C63-47FE-85B2-CA380483FB3A}"/>
              </a:ext>
            </a:extLst>
          </p:cNvPr>
          <p:cNvSpPr>
            <a:spLocks noGrp="1"/>
          </p:cNvSpPr>
          <p:nvPr>
            <p:ph idx="1"/>
          </p:nvPr>
        </p:nvSpPr>
        <p:spPr>
          <a:xfrm>
            <a:off x="186316" y="1442211"/>
            <a:ext cx="8940800" cy="1254348"/>
          </a:xfrm>
        </p:spPr>
        <p:txBody>
          <a:bodyPr>
            <a:normAutofit/>
          </a:bodyPr>
          <a:lstStyle/>
          <a:p>
            <a:pPr>
              <a:lnSpc>
                <a:spcPct val="103000"/>
              </a:lnSpc>
              <a:spcBef>
                <a:spcPts val="0"/>
              </a:spcBef>
            </a:pPr>
            <a:r>
              <a:rPr lang="en-US" sz="2400" dirty="0"/>
              <a:t>Nationally representative sample children &lt;15 years underwent household-based rapid HIV testing Nov 2016-May 2017.  Children &lt;18 </a:t>
            </a:r>
            <a:r>
              <a:rPr lang="en-US" sz="2400" dirty="0" err="1"/>
              <a:t>mo</a:t>
            </a:r>
            <a:r>
              <a:rPr lang="en-US" sz="2400" dirty="0"/>
              <a:t> with +Ab tested with DNA PCR</a:t>
            </a:r>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1301703"/>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1A558C08-479F-4BE2-9EF2-3533604AA085}"/>
              </a:ext>
            </a:extLst>
          </p:cNvPr>
          <p:cNvPicPr>
            <a:picLocks noChangeAspect="1"/>
          </p:cNvPicPr>
          <p:nvPr/>
        </p:nvPicPr>
        <p:blipFill>
          <a:blip r:embed="rId2"/>
          <a:stretch>
            <a:fillRect/>
          </a:stretch>
        </p:blipFill>
        <p:spPr>
          <a:xfrm>
            <a:off x="5475025" y="2671106"/>
            <a:ext cx="3482659" cy="2029028"/>
          </a:xfrm>
          <a:prstGeom prst="rect">
            <a:avLst/>
          </a:prstGeom>
        </p:spPr>
      </p:pic>
      <p:sp>
        <p:nvSpPr>
          <p:cNvPr id="6" name="Content Placeholder 2">
            <a:extLst>
              <a:ext uri="{FF2B5EF4-FFF2-40B4-BE49-F238E27FC236}">
                <a16:creationId xmlns:a16="http://schemas.microsoft.com/office/drawing/2014/main" id="{52700858-9E6B-4DDD-8CBE-926D5F376175}"/>
              </a:ext>
            </a:extLst>
          </p:cNvPr>
          <p:cNvSpPr txBox="1">
            <a:spLocks/>
          </p:cNvSpPr>
          <p:nvPr/>
        </p:nvSpPr>
        <p:spPr>
          <a:xfrm>
            <a:off x="186315" y="2632031"/>
            <a:ext cx="5713741" cy="409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spcBef>
                <a:spcPts val="300"/>
              </a:spcBef>
              <a:spcAft>
                <a:spcPts val="600"/>
              </a:spcAft>
            </a:pPr>
            <a:r>
              <a:rPr lang="en-US" sz="2300" dirty="0"/>
              <a:t>3966 tested; overall prevalence 2.1%</a:t>
            </a:r>
          </a:p>
          <a:p>
            <a:pPr>
              <a:lnSpc>
                <a:spcPct val="113000"/>
              </a:lnSpc>
              <a:spcBef>
                <a:spcPts val="300"/>
              </a:spcBef>
              <a:spcAft>
                <a:spcPts val="600"/>
              </a:spcAft>
            </a:pPr>
            <a:r>
              <a:rPr lang="en-US" sz="2300" dirty="0"/>
              <a:t>Highest 10-14 (3.2%) vs 0-4 </a:t>
            </a:r>
            <a:r>
              <a:rPr lang="en-US" sz="2300" dirty="0" err="1"/>
              <a:t>yr</a:t>
            </a:r>
            <a:r>
              <a:rPr lang="en-US" sz="2300" dirty="0"/>
              <a:t> (1.0%)</a:t>
            </a:r>
          </a:p>
          <a:p>
            <a:pPr>
              <a:lnSpc>
                <a:spcPct val="113000"/>
              </a:lnSpc>
              <a:spcBef>
                <a:spcPts val="300"/>
              </a:spcBef>
              <a:spcAft>
                <a:spcPts val="600"/>
              </a:spcAft>
            </a:pPr>
            <a:r>
              <a:rPr lang="en-US" sz="2300" dirty="0"/>
              <a:t>Corresponds to 13,300 children LWH</a:t>
            </a:r>
          </a:p>
          <a:p>
            <a:pPr>
              <a:lnSpc>
                <a:spcPct val="113000"/>
              </a:lnSpc>
              <a:spcBef>
                <a:spcPts val="300"/>
              </a:spcBef>
              <a:spcAft>
                <a:spcPts val="600"/>
              </a:spcAft>
            </a:pPr>
            <a:r>
              <a:rPr lang="en-US" sz="2300" dirty="0"/>
              <a:t>Female 2.6%, male 1.5%</a:t>
            </a:r>
          </a:p>
          <a:p>
            <a:pPr>
              <a:lnSpc>
                <a:spcPct val="113000"/>
              </a:lnSpc>
              <a:spcBef>
                <a:spcPts val="300"/>
              </a:spcBef>
              <a:spcAft>
                <a:spcPts val="600"/>
              </a:spcAft>
            </a:pPr>
            <a:r>
              <a:rPr lang="en-US" sz="2300" dirty="0"/>
              <a:t>Sexual activity reported in 9.3% 10-14 </a:t>
            </a:r>
            <a:r>
              <a:rPr lang="en-US" sz="2300" dirty="0" err="1"/>
              <a:t>yr</a:t>
            </a:r>
            <a:r>
              <a:rPr lang="en-US" sz="2300" dirty="0"/>
              <a:t>/o (15.3%♂,  3.3%♀)</a:t>
            </a:r>
          </a:p>
          <a:p>
            <a:pPr>
              <a:lnSpc>
                <a:spcPct val="113000"/>
              </a:lnSpc>
              <a:spcBef>
                <a:spcPts val="300"/>
              </a:spcBef>
              <a:spcAft>
                <a:spcPts val="600"/>
              </a:spcAft>
            </a:pPr>
            <a:r>
              <a:rPr lang="en-US" sz="2300" dirty="0"/>
              <a:t>Varied across districts, highest in </a:t>
            </a:r>
            <a:r>
              <a:rPr lang="en-US" sz="2300" dirty="0" err="1"/>
              <a:t>Mokhotolong</a:t>
            </a:r>
            <a:r>
              <a:rPr lang="en-US" sz="2300" dirty="0"/>
              <a:t> (4.8%), lowest Brea (0.5%)</a:t>
            </a:r>
          </a:p>
          <a:p>
            <a:pPr lvl="1">
              <a:lnSpc>
                <a:spcPct val="113000"/>
              </a:lnSpc>
              <a:spcBef>
                <a:spcPts val="300"/>
              </a:spcBef>
              <a:spcAft>
                <a:spcPts val="600"/>
              </a:spcAft>
            </a:pPr>
            <a:endParaRPr lang="en-US" sz="2300" dirty="0"/>
          </a:p>
        </p:txBody>
      </p:sp>
      <p:pic>
        <p:nvPicPr>
          <p:cNvPr id="7" name="Picture 6">
            <a:extLst>
              <a:ext uri="{FF2B5EF4-FFF2-40B4-BE49-F238E27FC236}">
                <a16:creationId xmlns:a16="http://schemas.microsoft.com/office/drawing/2014/main" id="{20C71692-57AA-4345-9E81-8A8038FCBB06}"/>
              </a:ext>
            </a:extLst>
          </p:cNvPr>
          <p:cNvPicPr>
            <a:picLocks noChangeAspect="1"/>
          </p:cNvPicPr>
          <p:nvPr/>
        </p:nvPicPr>
        <p:blipFill>
          <a:blip r:embed="rId3"/>
          <a:stretch>
            <a:fillRect/>
          </a:stretch>
        </p:blipFill>
        <p:spPr>
          <a:xfrm>
            <a:off x="5709444" y="4656984"/>
            <a:ext cx="3084499" cy="1996868"/>
          </a:xfrm>
          <a:prstGeom prst="rect">
            <a:avLst/>
          </a:prstGeom>
        </p:spPr>
      </p:pic>
      <p:pic>
        <p:nvPicPr>
          <p:cNvPr id="10" name="Picture 9">
            <a:extLst>
              <a:ext uri="{FF2B5EF4-FFF2-40B4-BE49-F238E27FC236}">
                <a16:creationId xmlns:a16="http://schemas.microsoft.com/office/drawing/2014/main" id="{A11E57C3-366A-4292-A27E-1DE1B2F2C747}"/>
              </a:ext>
            </a:extLst>
          </p:cNvPr>
          <p:cNvPicPr>
            <a:picLocks noChangeAspect="1"/>
          </p:cNvPicPr>
          <p:nvPr/>
        </p:nvPicPr>
        <p:blipFill>
          <a:blip r:embed="rId4"/>
          <a:stretch>
            <a:fillRect/>
          </a:stretch>
        </p:blipFill>
        <p:spPr>
          <a:xfrm>
            <a:off x="186316" y="193275"/>
            <a:ext cx="979403" cy="938350"/>
          </a:xfrm>
          <a:prstGeom prst="rect">
            <a:avLst/>
          </a:prstGeom>
        </p:spPr>
      </p:pic>
      <p:pic>
        <p:nvPicPr>
          <p:cNvPr id="11" name="Picture 10">
            <a:extLst>
              <a:ext uri="{FF2B5EF4-FFF2-40B4-BE49-F238E27FC236}">
                <a16:creationId xmlns:a16="http://schemas.microsoft.com/office/drawing/2014/main" id="{E62275DD-35D6-4E00-9743-F699D6D6C437}"/>
              </a:ext>
            </a:extLst>
          </p:cNvPr>
          <p:cNvPicPr>
            <a:picLocks noChangeAspect="1"/>
          </p:cNvPicPr>
          <p:nvPr/>
        </p:nvPicPr>
        <p:blipFill>
          <a:blip r:embed="rId5"/>
          <a:stretch>
            <a:fillRect/>
          </a:stretch>
        </p:blipFill>
        <p:spPr>
          <a:xfrm>
            <a:off x="7813995" y="303778"/>
            <a:ext cx="1101570" cy="827846"/>
          </a:xfrm>
          <a:prstGeom prst="rect">
            <a:avLst/>
          </a:prstGeom>
        </p:spPr>
      </p:pic>
      <p:sp>
        <p:nvSpPr>
          <p:cNvPr id="8" name="Rectangle 7">
            <a:extLst>
              <a:ext uri="{FF2B5EF4-FFF2-40B4-BE49-F238E27FC236}">
                <a16:creationId xmlns:a16="http://schemas.microsoft.com/office/drawing/2014/main" id="{A51AE24D-32D8-49C1-B26F-545A749338A2}"/>
              </a:ext>
            </a:extLst>
          </p:cNvPr>
          <p:cNvSpPr/>
          <p:nvPr/>
        </p:nvSpPr>
        <p:spPr>
          <a:xfrm>
            <a:off x="7581309" y="3092049"/>
            <a:ext cx="854528" cy="14799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5" y="-17886"/>
            <a:ext cx="9079445" cy="1272531"/>
          </a:xfrm>
        </p:spPr>
        <p:txBody>
          <a:bodyPr>
            <a:noAutofit/>
          </a:bodyPr>
          <a:lstStyle/>
          <a:p>
            <a:r>
              <a:rPr lang="en-US" dirty="0"/>
              <a:t>LPV-r:  PK Solution in LBW &amp; Normal BW Newborns;</a:t>
            </a:r>
            <a:br>
              <a:rPr lang="en-US" dirty="0"/>
            </a:br>
            <a:r>
              <a:rPr lang="en-US" dirty="0"/>
              <a:t>Pellet Formulation Viral Efficacy and Safety Children</a:t>
            </a:r>
            <a:br>
              <a:rPr lang="en-US" dirty="0"/>
            </a:br>
            <a:r>
              <a:rPr lang="en-US" sz="2400" i="1" dirty="0">
                <a:solidFill>
                  <a:schemeClr val="tx1"/>
                </a:solidFill>
              </a:rPr>
              <a:t>CROI 2018 Boston </a:t>
            </a:r>
            <a:endParaRPr lang="en-US" sz="2400" dirty="0"/>
          </a:p>
        </p:txBody>
      </p:sp>
      <p:sp>
        <p:nvSpPr>
          <p:cNvPr id="3" name="Content Placeholder 2"/>
          <p:cNvSpPr>
            <a:spLocks noGrp="1"/>
          </p:cNvSpPr>
          <p:nvPr>
            <p:ph idx="1"/>
          </p:nvPr>
        </p:nvSpPr>
        <p:spPr>
          <a:xfrm>
            <a:off x="64555" y="1188729"/>
            <a:ext cx="6393998" cy="1129275"/>
          </a:xfrm>
        </p:spPr>
        <p:txBody>
          <a:bodyPr>
            <a:noAutofit/>
          </a:bodyPr>
          <a:lstStyle/>
          <a:p>
            <a:pPr>
              <a:lnSpc>
                <a:spcPct val="103000"/>
              </a:lnSpc>
            </a:pPr>
            <a:r>
              <a:rPr lang="en-US" sz="2000" i="1" dirty="0"/>
              <a:t>Bekker A et al.  CROI 2018 Boston Abs. 841</a:t>
            </a:r>
            <a:r>
              <a:rPr lang="en-US" sz="2000" dirty="0"/>
              <a:t> </a:t>
            </a:r>
          </a:p>
          <a:p>
            <a:pPr lvl="1">
              <a:lnSpc>
                <a:spcPct val="103000"/>
              </a:lnSpc>
            </a:pPr>
            <a:r>
              <a:rPr lang="en-US" sz="2200" dirty="0"/>
              <a:t>P1106 PK &amp; safety LPV-r (300/75mg BID) in low &amp; normal BW newborns</a:t>
            </a:r>
          </a:p>
        </p:txBody>
      </p:sp>
      <p:cxnSp>
        <p:nvCxnSpPr>
          <p:cNvPr id="6" name="Straight Connector 5">
            <a:extLst>
              <a:ext uri="{FF2B5EF4-FFF2-40B4-BE49-F238E27FC236}">
                <a16:creationId xmlns:a16="http://schemas.microsoft.com/office/drawing/2014/main" id="{D4400CB5-6D14-4662-973B-220C2B96E611}"/>
              </a:ext>
            </a:extLst>
          </p:cNvPr>
          <p:cNvCxnSpPr>
            <a:cxnSpLocks/>
          </p:cNvCxnSpPr>
          <p:nvPr/>
        </p:nvCxnSpPr>
        <p:spPr>
          <a:xfrm>
            <a:off x="0" y="115022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E9A3BDC-F289-4DFB-9BA3-04D6C5CDF4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3682" y="1197422"/>
            <a:ext cx="822586" cy="398696"/>
          </a:xfrm>
          <a:prstGeom prst="rect">
            <a:avLst/>
          </a:prstGeom>
        </p:spPr>
      </p:pic>
      <p:sp>
        <p:nvSpPr>
          <p:cNvPr id="10" name="Content Placeholder 2">
            <a:extLst>
              <a:ext uri="{FF2B5EF4-FFF2-40B4-BE49-F238E27FC236}">
                <a16:creationId xmlns:a16="http://schemas.microsoft.com/office/drawing/2014/main" id="{2CDD2173-BDB5-4997-9875-9F23251BED33}"/>
              </a:ext>
            </a:extLst>
          </p:cNvPr>
          <p:cNvSpPr txBox="1">
            <a:spLocks/>
          </p:cNvSpPr>
          <p:nvPr/>
        </p:nvSpPr>
        <p:spPr>
          <a:xfrm>
            <a:off x="64555" y="3729223"/>
            <a:ext cx="7766413" cy="468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i="1" dirty="0" err="1"/>
              <a:t>Andrieux</a:t>
            </a:r>
            <a:r>
              <a:rPr lang="en-US" sz="2000" i="1" dirty="0"/>
              <a:t>-Meyer I et al.  CROI 2018 Boston Abs. 842</a:t>
            </a:r>
            <a:endParaRPr lang="en-US" sz="2000" dirty="0"/>
          </a:p>
        </p:txBody>
      </p:sp>
      <p:sp>
        <p:nvSpPr>
          <p:cNvPr id="12" name="Content Placeholder 2">
            <a:extLst>
              <a:ext uri="{FF2B5EF4-FFF2-40B4-BE49-F238E27FC236}">
                <a16:creationId xmlns:a16="http://schemas.microsoft.com/office/drawing/2014/main" id="{492050D2-0C21-4ECA-9F71-C408C3ABA49E}"/>
              </a:ext>
            </a:extLst>
          </p:cNvPr>
          <p:cNvSpPr txBox="1">
            <a:spLocks/>
          </p:cNvSpPr>
          <p:nvPr/>
        </p:nvSpPr>
        <p:spPr>
          <a:xfrm>
            <a:off x="519576" y="3012335"/>
            <a:ext cx="5926139" cy="66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0"/>
              </a:spcBef>
              <a:buFont typeface="Arial" panose="020B0604020202020204" pitchFamily="34" charset="0"/>
              <a:buChar char="−"/>
            </a:pPr>
            <a:r>
              <a:rPr lang="en-US" sz="2200" dirty="0"/>
              <a:t>No treatment-related AE; all Gr 3/4 events unrelated to LPV/r</a:t>
            </a:r>
          </a:p>
        </p:txBody>
      </p:sp>
      <p:grpSp>
        <p:nvGrpSpPr>
          <p:cNvPr id="13" name="Group 12">
            <a:extLst>
              <a:ext uri="{FF2B5EF4-FFF2-40B4-BE49-F238E27FC236}">
                <a16:creationId xmlns:a16="http://schemas.microsoft.com/office/drawing/2014/main" id="{79D5D9F7-FCED-414F-93CC-A7654B1AEF0D}"/>
              </a:ext>
            </a:extLst>
          </p:cNvPr>
          <p:cNvGrpSpPr/>
          <p:nvPr/>
        </p:nvGrpSpPr>
        <p:grpSpPr>
          <a:xfrm>
            <a:off x="6385331" y="1281399"/>
            <a:ext cx="2626578" cy="2185665"/>
            <a:chOff x="10886" y="2364466"/>
            <a:chExt cx="2626578" cy="2185665"/>
          </a:xfrm>
        </p:grpSpPr>
        <p:pic>
          <p:nvPicPr>
            <p:cNvPr id="4" name="Picture 3">
              <a:extLst>
                <a:ext uri="{FF2B5EF4-FFF2-40B4-BE49-F238E27FC236}">
                  <a16:creationId xmlns:a16="http://schemas.microsoft.com/office/drawing/2014/main" id="{A94BA42F-0116-44EB-BC54-E8247B5A4FFA}"/>
                </a:ext>
              </a:extLst>
            </p:cNvPr>
            <p:cNvPicPr>
              <a:picLocks noChangeAspect="1"/>
            </p:cNvPicPr>
            <p:nvPr/>
          </p:nvPicPr>
          <p:blipFill>
            <a:blip r:embed="rId4"/>
            <a:stretch>
              <a:fillRect/>
            </a:stretch>
          </p:blipFill>
          <p:spPr>
            <a:xfrm>
              <a:off x="10886" y="2633275"/>
              <a:ext cx="2626578" cy="1916856"/>
            </a:xfrm>
            <a:prstGeom prst="rect">
              <a:avLst/>
            </a:prstGeom>
          </p:spPr>
        </p:pic>
        <p:sp>
          <p:nvSpPr>
            <p:cNvPr id="15" name="Rectangle 14">
              <a:extLst>
                <a:ext uri="{FF2B5EF4-FFF2-40B4-BE49-F238E27FC236}">
                  <a16:creationId xmlns:a16="http://schemas.microsoft.com/office/drawing/2014/main" id="{D7CCA9A3-DEB8-4C8E-9152-94DFD8B4C315}"/>
                </a:ext>
              </a:extLst>
            </p:cNvPr>
            <p:cNvSpPr/>
            <p:nvPr/>
          </p:nvSpPr>
          <p:spPr>
            <a:xfrm>
              <a:off x="591896" y="2364466"/>
              <a:ext cx="1584087" cy="338554"/>
            </a:xfrm>
            <a:prstGeom prst="rect">
              <a:avLst/>
            </a:prstGeom>
            <a:solidFill>
              <a:schemeClr val="bg1"/>
            </a:solidFill>
            <a:ln w="6350">
              <a:solidFill>
                <a:schemeClr val="tx1"/>
              </a:solidFill>
            </a:ln>
          </p:spPr>
          <p:txBody>
            <a:bodyPr wrap="none">
              <a:spAutoFit/>
            </a:bodyPr>
            <a:lstStyle/>
            <a:p>
              <a:pPr algn="ctr"/>
              <a:r>
                <a:rPr lang="en-US" sz="800" dirty="0">
                  <a:latin typeface="Arial" panose="020B0604020202020204" pitchFamily="34" charset="0"/>
                  <a:cs typeface="Arial" panose="020B0604020202020204" pitchFamily="34" charset="0"/>
                </a:rPr>
                <a:t>LPV/r levels by time after dose</a:t>
              </a:r>
            </a:p>
            <a:p>
              <a:pPr algn="ctr"/>
              <a:r>
                <a:rPr lang="en-US" sz="800" dirty="0">
                  <a:latin typeface="Arial" panose="020B0604020202020204" pitchFamily="34" charset="0"/>
                  <a:cs typeface="Arial" panose="020B0604020202020204" pitchFamily="34" charset="0"/>
                </a:rPr>
                <a:t>P1106 vs adults</a:t>
              </a:r>
            </a:p>
          </p:txBody>
        </p:sp>
      </p:grpSp>
      <p:sp>
        <p:nvSpPr>
          <p:cNvPr id="17" name="Content Placeholder 2">
            <a:extLst>
              <a:ext uri="{FF2B5EF4-FFF2-40B4-BE49-F238E27FC236}">
                <a16:creationId xmlns:a16="http://schemas.microsoft.com/office/drawing/2014/main" id="{2049AA55-37F9-49B4-9256-7AD7C85785D5}"/>
              </a:ext>
            </a:extLst>
          </p:cNvPr>
          <p:cNvSpPr txBox="1">
            <a:spLocks/>
          </p:cNvSpPr>
          <p:nvPr/>
        </p:nvSpPr>
        <p:spPr>
          <a:xfrm>
            <a:off x="527242" y="2281261"/>
            <a:ext cx="6151787" cy="994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0"/>
              </a:spcBef>
              <a:buFont typeface="Arial" panose="020B0604020202020204" pitchFamily="34" charset="0"/>
              <a:buChar char="−"/>
            </a:pPr>
            <a:r>
              <a:rPr lang="en-US" sz="2200" dirty="0"/>
              <a:t>Levels similar to adults, most &gt;</a:t>
            </a:r>
            <a:r>
              <a:rPr lang="en-US" sz="2200" dirty="0">
                <a:solidFill>
                  <a:srgbClr val="C00000"/>
                </a:solidFill>
              </a:rPr>
              <a:t>C</a:t>
            </a:r>
            <a:r>
              <a:rPr lang="en-US" sz="2200" baseline="-25000" dirty="0">
                <a:solidFill>
                  <a:srgbClr val="C00000"/>
                </a:solidFill>
              </a:rPr>
              <a:t>trough </a:t>
            </a:r>
            <a:r>
              <a:rPr lang="en-US" sz="2200" dirty="0">
                <a:solidFill>
                  <a:srgbClr val="C00000"/>
                </a:solidFill>
              </a:rPr>
              <a:t>1</a:t>
            </a:r>
            <a:r>
              <a:rPr lang="el-GR" sz="2200" dirty="0">
                <a:solidFill>
                  <a:srgbClr val="C00000"/>
                </a:solidFill>
              </a:rPr>
              <a:t>μ</a:t>
            </a:r>
            <a:r>
              <a:rPr lang="en-US" sz="2200" dirty="0">
                <a:solidFill>
                  <a:srgbClr val="C00000"/>
                </a:solidFill>
              </a:rPr>
              <a:t>g/mL target </a:t>
            </a:r>
            <a:r>
              <a:rPr lang="en-US" sz="2200" dirty="0"/>
              <a:t>including LBW, SGA &amp; &lt;42 </a:t>
            </a:r>
            <a:r>
              <a:rPr lang="en-US" sz="2200" dirty="0" err="1"/>
              <a:t>wk</a:t>
            </a:r>
            <a:r>
              <a:rPr lang="en-US" sz="2200" dirty="0"/>
              <a:t> GA</a:t>
            </a:r>
          </a:p>
          <a:p>
            <a:pPr>
              <a:lnSpc>
                <a:spcPct val="103000"/>
              </a:lnSpc>
              <a:spcBef>
                <a:spcPts val="0"/>
              </a:spcBef>
            </a:pPr>
            <a:endParaRPr lang="en-US" sz="2200" dirty="0"/>
          </a:p>
        </p:txBody>
      </p:sp>
      <p:sp>
        <p:nvSpPr>
          <p:cNvPr id="20" name="Rectangle 19">
            <a:extLst>
              <a:ext uri="{FF2B5EF4-FFF2-40B4-BE49-F238E27FC236}">
                <a16:creationId xmlns:a16="http://schemas.microsoft.com/office/drawing/2014/main" id="{B74146D2-FC3B-4C24-9912-C493634C9078}"/>
              </a:ext>
            </a:extLst>
          </p:cNvPr>
          <p:cNvSpPr/>
          <p:nvPr/>
        </p:nvSpPr>
        <p:spPr>
          <a:xfrm>
            <a:off x="340401" y="4103645"/>
            <a:ext cx="8210027" cy="2963119"/>
          </a:xfrm>
          <a:prstGeom prst="rect">
            <a:avLst/>
          </a:prstGeom>
        </p:spPr>
        <p:txBody>
          <a:bodyPr wrap="square">
            <a:spAutoFit/>
          </a:bodyPr>
          <a:lstStyle/>
          <a:p>
            <a:pPr marL="342900" indent="-342900" fontAlgn="base">
              <a:lnSpc>
                <a:spcPct val="103000"/>
              </a:lnSpc>
              <a:spcBef>
                <a:spcPts val="300"/>
              </a:spcBef>
              <a:spcAft>
                <a:spcPts val="600"/>
              </a:spcAft>
              <a:buClr>
                <a:srgbClr val="C00000"/>
              </a:buClr>
              <a:buFont typeface="Arial" panose="020B0604020202020204" pitchFamily="34" charset="0"/>
              <a:buChar char="−"/>
            </a:pPr>
            <a:r>
              <a:rPr lang="en-US" sz="2200" dirty="0">
                <a:latin typeface="Arial" panose="020B0604020202020204" pitchFamily="34" charset="0"/>
                <a:cs typeface="Arial" panose="020B0604020202020204" pitchFamily="34" charset="0"/>
              </a:rPr>
              <a:t>48 </a:t>
            </a:r>
            <a:r>
              <a:rPr lang="en-US" sz="2200" dirty="0" err="1">
                <a:latin typeface="Arial" panose="020B0604020202020204" pitchFamily="34" charset="0"/>
                <a:cs typeface="Arial" panose="020B0604020202020204" pitchFamily="34" charset="0"/>
              </a:rPr>
              <a:t>wk</a:t>
            </a:r>
            <a:r>
              <a:rPr lang="en-US" sz="2200" dirty="0">
                <a:latin typeface="Arial" panose="020B0604020202020204" pitchFamily="34" charset="0"/>
                <a:cs typeface="Arial" panose="020B0604020202020204" pitchFamily="34" charset="0"/>
              </a:rPr>
              <a:t> FU LIVING study in Kenya/Uganda efficacy/                 safety of LPV-r </a:t>
            </a:r>
            <a:r>
              <a:rPr lang="en-US" sz="2200" dirty="0" err="1">
                <a:latin typeface="Arial" panose="020B0604020202020204" pitchFamily="34" charset="0"/>
                <a:cs typeface="Arial" panose="020B0604020202020204" pitchFamily="34" charset="0"/>
              </a:rPr>
              <a:t>pellets+AZT</a:t>
            </a:r>
            <a:r>
              <a:rPr lang="en-US" sz="2200" dirty="0">
                <a:latin typeface="Arial" panose="020B0604020202020204" pitchFamily="34" charset="0"/>
                <a:cs typeface="Arial" panose="020B0604020202020204" pitchFamily="34" charset="0"/>
              </a:rPr>
              <a:t> or ABC/3TC in 610 </a:t>
            </a:r>
            <a:r>
              <a:rPr lang="en-US" sz="2200" dirty="0" err="1">
                <a:latin typeface="Arial" panose="020B0604020202020204" pitchFamily="34" charset="0"/>
                <a:cs typeface="Arial" panose="020B0604020202020204" pitchFamily="34" charset="0"/>
              </a:rPr>
              <a:t>pt</a:t>
            </a: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(522 ART-</a:t>
            </a:r>
            <a:r>
              <a:rPr lang="en-US" sz="2000" dirty="0" err="1">
                <a:latin typeface="Arial" panose="020B0604020202020204" pitchFamily="34" charset="0"/>
                <a:cs typeface="Arial" panose="020B0604020202020204" pitchFamily="34" charset="0"/>
              </a:rPr>
              <a:t>exp</a:t>
            </a:r>
            <a:r>
              <a:rPr lang="en-US" sz="2000" dirty="0">
                <a:latin typeface="Arial" panose="020B0604020202020204" pitchFamily="34" charset="0"/>
                <a:cs typeface="Arial" panose="020B0604020202020204" pitchFamily="34" charset="0"/>
              </a:rPr>
              <a:t> switch, med age 20 </a:t>
            </a:r>
            <a:r>
              <a:rPr lang="en-US" sz="2000" dirty="0" err="1">
                <a:latin typeface="Arial" panose="020B0604020202020204" pitchFamily="34" charset="0"/>
                <a:cs typeface="Arial" panose="020B0604020202020204" pitchFamily="34" charset="0"/>
              </a:rPr>
              <a:t>mo</a:t>
            </a:r>
            <a:r>
              <a:rPr lang="en-US" sz="2000" dirty="0">
                <a:latin typeface="Arial" panose="020B0604020202020204" pitchFamily="34" charset="0"/>
                <a:cs typeface="Arial" panose="020B0604020202020204" pitchFamily="34" charset="0"/>
              </a:rPr>
              <a:t>; 58 naïve, med age 47 </a:t>
            </a:r>
            <a:r>
              <a:rPr lang="en-US" sz="2000" dirty="0" err="1">
                <a:latin typeface="Arial" panose="020B0604020202020204" pitchFamily="34" charset="0"/>
                <a:cs typeface="Arial" panose="020B0604020202020204" pitchFamily="34" charset="0"/>
              </a:rPr>
              <a:t>mo</a:t>
            </a:r>
            <a:r>
              <a:rPr lang="en-US" sz="2000" dirty="0">
                <a:latin typeface="Arial" panose="020B0604020202020204" pitchFamily="34" charset="0"/>
                <a:cs typeface="Arial" panose="020B0604020202020204" pitchFamily="34" charset="0"/>
              </a:rPr>
              <a:t>) </a:t>
            </a:r>
          </a:p>
          <a:p>
            <a:pPr marL="342900" indent="-342900" fontAlgn="base">
              <a:lnSpc>
                <a:spcPct val="103000"/>
              </a:lnSpc>
              <a:spcBef>
                <a:spcPts val="300"/>
              </a:spcBef>
              <a:spcAft>
                <a:spcPts val="600"/>
              </a:spcAft>
              <a:buClr>
                <a:srgbClr val="C00000"/>
              </a:buClr>
              <a:buFont typeface="Arial" panose="020B0604020202020204" pitchFamily="34" charset="0"/>
              <a:buChar char="−"/>
            </a:pPr>
            <a:r>
              <a:rPr lang="en-US" sz="2200" dirty="0">
                <a:latin typeface="Arial" panose="020B0604020202020204" pitchFamily="34" charset="0"/>
                <a:cs typeface="Arial" panose="020B0604020202020204" pitchFamily="34" charset="0"/>
              </a:rPr>
              <a:t>Baseline/</a:t>
            </a:r>
            <a:r>
              <a:rPr lang="en-US" sz="2200" dirty="0" err="1">
                <a:latin typeface="Arial" panose="020B0604020202020204" pitchFamily="34" charset="0"/>
                <a:cs typeface="Arial" panose="020B0604020202020204" pitchFamily="34" charset="0"/>
              </a:rPr>
              <a:t>wk</a:t>
            </a:r>
            <a:r>
              <a:rPr lang="en-US" sz="2200" dirty="0">
                <a:latin typeface="Arial" panose="020B0604020202020204" pitchFamily="34" charset="0"/>
                <a:cs typeface="Arial" panose="020B0604020202020204" pitchFamily="34" charset="0"/>
              </a:rPr>
              <a:t> 48 VL available for 220 children</a:t>
            </a:r>
          </a:p>
          <a:p>
            <a:pPr marL="342900" indent="-342900" fontAlgn="base">
              <a:lnSpc>
                <a:spcPct val="103000"/>
              </a:lnSpc>
              <a:spcBef>
                <a:spcPts val="300"/>
              </a:spcBef>
              <a:spcAft>
                <a:spcPts val="600"/>
              </a:spcAft>
              <a:buClr>
                <a:srgbClr val="C00000"/>
              </a:buClr>
              <a:buFont typeface="Arial" panose="020B0604020202020204" pitchFamily="34" charset="0"/>
              <a:buChar char="−"/>
            </a:pPr>
            <a:r>
              <a:rPr lang="en-US" sz="2200" dirty="0">
                <a:latin typeface="Arial" panose="020B0604020202020204" pitchFamily="34" charset="0"/>
                <a:cs typeface="Arial" panose="020B0604020202020204" pitchFamily="34" charset="0"/>
              </a:rPr>
              <a:t>Good viral efficacy in </a:t>
            </a:r>
            <a:r>
              <a:rPr lang="en-US" sz="2200" dirty="0" err="1">
                <a:latin typeface="Arial" panose="020B0604020202020204" pitchFamily="34" charset="0"/>
                <a:cs typeface="Arial" panose="020B0604020202020204" pitchFamily="34" charset="0"/>
              </a:rPr>
              <a:t>exp</a:t>
            </a:r>
            <a:r>
              <a:rPr lang="en-US" sz="2200" dirty="0">
                <a:latin typeface="Arial" panose="020B0604020202020204" pitchFamily="34" charset="0"/>
                <a:cs typeface="Arial" panose="020B0604020202020204" pitchFamily="34" charset="0"/>
              </a:rPr>
              <a:t> and naïve </a:t>
            </a:r>
            <a:r>
              <a:rPr lang="en-US" sz="2200" dirty="0" err="1">
                <a:latin typeface="Arial" panose="020B0604020202020204" pitchFamily="34" charset="0"/>
                <a:cs typeface="Arial" panose="020B0604020202020204" pitchFamily="34" charset="0"/>
              </a:rPr>
              <a:t>pt</a:t>
            </a:r>
            <a:endParaRPr lang="en-US" sz="2200" dirty="0">
              <a:latin typeface="Arial" panose="020B0604020202020204" pitchFamily="34" charset="0"/>
              <a:cs typeface="Arial" panose="020B0604020202020204" pitchFamily="34" charset="0"/>
            </a:endParaRPr>
          </a:p>
          <a:p>
            <a:pPr marL="342900" indent="-342900" fontAlgn="base">
              <a:lnSpc>
                <a:spcPct val="103000"/>
              </a:lnSpc>
              <a:spcBef>
                <a:spcPts val="300"/>
              </a:spcBef>
              <a:spcAft>
                <a:spcPts val="600"/>
              </a:spcAft>
              <a:buClr>
                <a:srgbClr val="C00000"/>
              </a:buClr>
              <a:buFont typeface="Arial" panose="020B0604020202020204" pitchFamily="34" charset="0"/>
              <a:buChar char="−"/>
            </a:pPr>
            <a:r>
              <a:rPr lang="en-US" sz="2200" dirty="0">
                <a:latin typeface="Arial" panose="020B0604020202020204" pitchFamily="34" charset="0"/>
                <a:cs typeface="Arial" panose="020B0604020202020204" pitchFamily="34" charset="0"/>
              </a:rPr>
              <a:t>21 with 67 AE Gr 3-4; only 2 led to ART d/c</a:t>
            </a:r>
          </a:p>
          <a:p>
            <a:pPr marL="342900" indent="-342900" fontAlgn="base">
              <a:lnSpc>
                <a:spcPct val="103000"/>
              </a:lnSpc>
              <a:spcBef>
                <a:spcPts val="300"/>
              </a:spcBef>
              <a:spcAft>
                <a:spcPts val="600"/>
              </a:spcAft>
              <a:buClr>
                <a:srgbClr val="C00000"/>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372B665-74A9-48A8-8FF3-D922895D7BFC}"/>
              </a:ext>
            </a:extLst>
          </p:cNvPr>
          <p:cNvPicPr>
            <a:picLocks noChangeAspect="1"/>
          </p:cNvPicPr>
          <p:nvPr/>
        </p:nvPicPr>
        <p:blipFill>
          <a:blip r:embed="rId5"/>
          <a:stretch>
            <a:fillRect/>
          </a:stretch>
        </p:blipFill>
        <p:spPr>
          <a:xfrm>
            <a:off x="7508413" y="3875445"/>
            <a:ext cx="752748" cy="801001"/>
          </a:xfrm>
          <a:prstGeom prst="rect">
            <a:avLst/>
          </a:prstGeom>
          <a:ln>
            <a:noFill/>
          </a:ln>
          <a:effectLst>
            <a:outerShdw blurRad="292100" dist="139700" dir="2700000" algn="tl" rotWithShape="0">
              <a:srgbClr val="333333">
                <a:alpha val="65000"/>
              </a:srgbClr>
            </a:outerShdw>
          </a:effectLst>
        </p:spPr>
      </p:pic>
      <p:graphicFrame>
        <p:nvGraphicFramePr>
          <p:cNvPr id="22" name="Table 21">
            <a:extLst>
              <a:ext uri="{FF2B5EF4-FFF2-40B4-BE49-F238E27FC236}">
                <a16:creationId xmlns:a16="http://schemas.microsoft.com/office/drawing/2014/main" id="{F521FF4B-829B-4A36-8852-EE4049D042C5}"/>
              </a:ext>
            </a:extLst>
          </p:cNvPr>
          <p:cNvGraphicFramePr>
            <a:graphicFrameLocks noGrp="1"/>
          </p:cNvGraphicFramePr>
          <p:nvPr>
            <p:extLst>
              <p:ext uri="{D42A27DB-BD31-4B8C-83A1-F6EECF244321}">
                <p14:modId xmlns:p14="http://schemas.microsoft.com/office/powerpoint/2010/main" val="2777644669"/>
              </p:ext>
            </p:extLst>
          </p:nvPr>
        </p:nvGraphicFramePr>
        <p:xfrm>
          <a:off x="6306268" y="5160074"/>
          <a:ext cx="2765114" cy="1463040"/>
        </p:xfrm>
        <a:graphic>
          <a:graphicData uri="http://schemas.openxmlformats.org/drawingml/2006/table">
            <a:tbl>
              <a:tblPr firstRow="1" bandRow="1">
                <a:tableStyleId>{5C22544A-7EE6-4342-B048-85BDC9FD1C3A}</a:tableStyleId>
              </a:tblPr>
              <a:tblGrid>
                <a:gridCol w="1362697">
                  <a:extLst>
                    <a:ext uri="{9D8B030D-6E8A-4147-A177-3AD203B41FA5}">
                      <a16:colId xmlns:a16="http://schemas.microsoft.com/office/drawing/2014/main" val="1163496370"/>
                    </a:ext>
                  </a:extLst>
                </a:gridCol>
                <a:gridCol w="1402417">
                  <a:extLst>
                    <a:ext uri="{9D8B030D-6E8A-4147-A177-3AD203B41FA5}">
                      <a16:colId xmlns:a16="http://schemas.microsoft.com/office/drawing/2014/main" val="1008109012"/>
                    </a:ext>
                  </a:extLst>
                </a:gridCol>
              </a:tblGrid>
              <a:tr h="515926">
                <a:tc>
                  <a:txBody>
                    <a:bodyPr/>
                    <a:lstStyle/>
                    <a:p>
                      <a:pPr algn="ctr"/>
                      <a:r>
                        <a:rPr lang="en-US" sz="1400" dirty="0">
                          <a:latin typeface="Arial" panose="020B0604020202020204" pitchFamily="34" charset="0"/>
                          <a:cs typeface="Arial" panose="020B0604020202020204" pitchFamily="34" charset="0"/>
                        </a:rPr>
                        <a:t>Overall baseline</a:t>
                      </a:r>
                    </a:p>
                  </a:txBody>
                  <a:tcPr/>
                </a:tc>
                <a:tc>
                  <a:txBody>
                    <a:bodyPr/>
                    <a:lstStyle/>
                    <a:p>
                      <a:pPr algn="ctr"/>
                      <a:r>
                        <a:rPr lang="en-US" sz="1400" dirty="0">
                          <a:latin typeface="Arial" panose="020B0604020202020204" pitchFamily="34" charset="0"/>
                          <a:cs typeface="Arial" panose="020B0604020202020204" pitchFamily="34" charset="0"/>
                        </a:rPr>
                        <a:t>Overall </a:t>
                      </a:r>
                    </a:p>
                    <a:p>
                      <a:pPr algn="ctr"/>
                      <a:r>
                        <a:rPr lang="en-US" sz="1400" dirty="0">
                          <a:latin typeface="Arial" panose="020B0604020202020204" pitchFamily="34" charset="0"/>
                          <a:cs typeface="Arial" panose="020B0604020202020204" pitchFamily="34" charset="0"/>
                        </a:rPr>
                        <a:t>Week 48</a:t>
                      </a:r>
                    </a:p>
                  </a:txBody>
                  <a:tcPr/>
                </a:tc>
                <a:extLst>
                  <a:ext uri="{0D108BD9-81ED-4DB2-BD59-A6C34878D82A}">
                    <a16:rowId xmlns:a16="http://schemas.microsoft.com/office/drawing/2014/main" val="1990562997"/>
                  </a:ext>
                </a:extLst>
              </a:tr>
              <a:tr h="756605">
                <a:tc>
                  <a:txBody>
                    <a:bodyPr/>
                    <a:lstStyle/>
                    <a:p>
                      <a:pPr algn="ctr"/>
                      <a:r>
                        <a:rPr lang="en-US" sz="1400" b="1" dirty="0">
                          <a:latin typeface="Arial" panose="020B0604020202020204" pitchFamily="34" charset="0"/>
                          <a:cs typeface="Arial" panose="020B0604020202020204" pitchFamily="34" charset="0"/>
                        </a:rPr>
                        <a:t>VL Median 2.5 </a:t>
                      </a:r>
                      <a:endParaRPr lang="en-US" sz="1400" b="1" baseline="-25000" dirty="0">
                        <a:latin typeface="Arial" panose="020B0604020202020204" pitchFamily="34" charset="0"/>
                        <a:cs typeface="Arial" panose="020B0604020202020204" pitchFamily="34" charset="0"/>
                      </a:endParaRPr>
                    </a:p>
                    <a:p>
                      <a:pPr algn="ctr"/>
                      <a:r>
                        <a:rPr lang="en-US" sz="1400" b="1" baseline="0" dirty="0">
                          <a:latin typeface="Arial" panose="020B0604020202020204" pitchFamily="34" charset="0"/>
                          <a:cs typeface="Arial" panose="020B0604020202020204" pitchFamily="34" charset="0"/>
                        </a:rPr>
                        <a:t>25.5% &lt;50</a:t>
                      </a:r>
                    </a:p>
                    <a:p>
                      <a:pPr algn="ctr"/>
                      <a:r>
                        <a:rPr lang="en-US" sz="1400" b="1" baseline="0" dirty="0">
                          <a:latin typeface="Arial" panose="020B0604020202020204" pitchFamily="34" charset="0"/>
                          <a:cs typeface="Arial" panose="020B0604020202020204" pitchFamily="34" charset="0"/>
                        </a:rPr>
                        <a:t>50.3% &lt;400</a:t>
                      </a:r>
                    </a:p>
                    <a:p>
                      <a:pPr algn="ctr"/>
                      <a:r>
                        <a:rPr lang="en-US" sz="1400" b="1" baseline="0" dirty="0">
                          <a:latin typeface="Arial" panose="020B0604020202020204" pitchFamily="34" charset="0"/>
                          <a:cs typeface="Arial" panose="020B0604020202020204" pitchFamily="34" charset="0"/>
                        </a:rPr>
                        <a:t>55.2% &lt;1000</a:t>
                      </a:r>
                    </a:p>
                  </a:txBody>
                  <a:tcPr/>
                </a:tc>
                <a:tc>
                  <a:txBody>
                    <a:bodyPr/>
                    <a:lstStyle/>
                    <a:p>
                      <a:pPr algn="ctr"/>
                      <a:r>
                        <a:rPr lang="en-US" sz="1400" b="1" dirty="0">
                          <a:latin typeface="Arial" panose="020B0604020202020204" pitchFamily="34" charset="0"/>
                          <a:cs typeface="Arial" panose="020B0604020202020204" pitchFamily="34" charset="0"/>
                        </a:rPr>
                        <a:t>VL Median 1.6</a:t>
                      </a:r>
                      <a:endParaRPr lang="en-US" sz="1400" b="1" baseline="-25000" dirty="0">
                        <a:latin typeface="Arial" panose="020B0604020202020204" pitchFamily="34" charset="0"/>
                        <a:cs typeface="Arial" panose="020B0604020202020204" pitchFamily="34" charset="0"/>
                      </a:endParaRPr>
                    </a:p>
                    <a:p>
                      <a:pPr algn="ctr"/>
                      <a:r>
                        <a:rPr lang="en-US" sz="1400" b="1" baseline="0" dirty="0">
                          <a:latin typeface="Arial" panose="020B0604020202020204" pitchFamily="34" charset="0"/>
                          <a:cs typeface="Arial" panose="020B0604020202020204" pitchFamily="34" charset="0"/>
                        </a:rPr>
                        <a:t>55.4% &lt;50</a:t>
                      </a:r>
                    </a:p>
                    <a:p>
                      <a:pPr algn="ctr"/>
                      <a:r>
                        <a:rPr lang="en-US" sz="1400" b="1" baseline="0" dirty="0">
                          <a:latin typeface="Arial" panose="020B0604020202020204" pitchFamily="34" charset="0"/>
                          <a:cs typeface="Arial" panose="020B0604020202020204" pitchFamily="34" charset="0"/>
                        </a:rPr>
                        <a:t>80.0% &lt;400</a:t>
                      </a:r>
                    </a:p>
                    <a:p>
                      <a:pPr algn="ctr"/>
                      <a:r>
                        <a:rPr lang="en-US" sz="1400" b="1" baseline="0" dirty="0">
                          <a:latin typeface="Arial" panose="020B0604020202020204" pitchFamily="34" charset="0"/>
                          <a:cs typeface="Arial" panose="020B0604020202020204" pitchFamily="34" charset="0"/>
                        </a:rPr>
                        <a:t>83.2% &lt;1000</a:t>
                      </a:r>
                    </a:p>
                  </a:txBody>
                  <a:tcPr/>
                </a:tc>
                <a:extLst>
                  <a:ext uri="{0D108BD9-81ED-4DB2-BD59-A6C34878D82A}">
                    <a16:rowId xmlns:a16="http://schemas.microsoft.com/office/drawing/2014/main" val="3309280653"/>
                  </a:ext>
                </a:extLst>
              </a:tr>
            </a:tbl>
          </a:graphicData>
        </a:graphic>
      </p:graphicFrame>
    </p:spTree>
    <p:extLst>
      <p:ext uri="{BB962C8B-B14F-4D97-AF65-F5344CB8AC3E}">
        <p14:creationId xmlns:p14="http://schemas.microsoft.com/office/powerpoint/2010/main" val="353112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Effect transition="in" filter="fade">
                                      <p:cBhvr>
                                        <p:cTn id="35" dur="500"/>
                                        <p:tgtEl>
                                          <p:spTgt spid="20">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6" y="60754"/>
            <a:ext cx="8074479" cy="1143000"/>
          </a:xfrm>
        </p:spPr>
        <p:txBody>
          <a:bodyPr>
            <a:noAutofit/>
          </a:bodyPr>
          <a:lstStyle/>
          <a:p>
            <a:r>
              <a:rPr lang="en-US" dirty="0"/>
              <a:t>HIV/TB Coinfection in Children</a:t>
            </a:r>
            <a:br>
              <a:rPr lang="en-US" sz="2600" dirty="0"/>
            </a:br>
            <a:r>
              <a:rPr lang="en-US" sz="2400" i="1" dirty="0">
                <a:solidFill>
                  <a:schemeClr val="tx1"/>
                </a:solidFill>
              </a:rPr>
              <a:t>CROI 2018 Boston</a:t>
            </a:r>
            <a:endParaRPr lang="en-US" sz="2400" dirty="0"/>
          </a:p>
        </p:txBody>
      </p:sp>
      <p:cxnSp>
        <p:nvCxnSpPr>
          <p:cNvPr id="4" name="Straight Connector 3">
            <a:extLst>
              <a:ext uri="{FF2B5EF4-FFF2-40B4-BE49-F238E27FC236}">
                <a16:creationId xmlns:a16="http://schemas.microsoft.com/office/drawing/2014/main" id="{5CFB99D9-2892-45AD-90B0-79023EDB5D70}"/>
              </a:ext>
            </a:extLst>
          </p:cNvPr>
          <p:cNvCxnSpPr>
            <a:cxnSpLocks/>
          </p:cNvCxnSpPr>
          <p:nvPr/>
        </p:nvCxnSpPr>
        <p:spPr>
          <a:xfrm>
            <a:off x="0" y="101552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0BF671C-6AF5-489A-B03A-7C853486FE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5418" y="1037098"/>
            <a:ext cx="822586" cy="398696"/>
          </a:xfrm>
          <a:prstGeom prst="rect">
            <a:avLst/>
          </a:prstGeom>
        </p:spPr>
      </p:pic>
      <p:grpSp>
        <p:nvGrpSpPr>
          <p:cNvPr id="21" name="Group 20">
            <a:extLst>
              <a:ext uri="{FF2B5EF4-FFF2-40B4-BE49-F238E27FC236}">
                <a16:creationId xmlns:a16="http://schemas.microsoft.com/office/drawing/2014/main" id="{1FEFBF0F-929E-485C-A594-24BCF04C9BF6}"/>
              </a:ext>
            </a:extLst>
          </p:cNvPr>
          <p:cNvGrpSpPr/>
          <p:nvPr/>
        </p:nvGrpSpPr>
        <p:grpSpPr>
          <a:xfrm>
            <a:off x="6505744" y="1102195"/>
            <a:ext cx="2429344" cy="2441132"/>
            <a:chOff x="6308238" y="2933173"/>
            <a:chExt cx="2605801" cy="2563834"/>
          </a:xfrm>
        </p:grpSpPr>
        <p:pic>
          <p:nvPicPr>
            <p:cNvPr id="19" name="Picture 18">
              <a:extLst>
                <a:ext uri="{FF2B5EF4-FFF2-40B4-BE49-F238E27FC236}">
                  <a16:creationId xmlns:a16="http://schemas.microsoft.com/office/drawing/2014/main" id="{7335C30F-60E4-4CF7-BCD5-95661ACAC0C5}"/>
                </a:ext>
              </a:extLst>
            </p:cNvPr>
            <p:cNvPicPr>
              <a:picLocks noChangeAspect="1"/>
            </p:cNvPicPr>
            <p:nvPr/>
          </p:nvPicPr>
          <p:blipFill>
            <a:blip r:embed="rId4"/>
            <a:stretch>
              <a:fillRect/>
            </a:stretch>
          </p:blipFill>
          <p:spPr>
            <a:xfrm>
              <a:off x="6308238" y="2933173"/>
              <a:ext cx="2573791" cy="2302866"/>
            </a:xfrm>
            <a:prstGeom prst="rect">
              <a:avLst/>
            </a:prstGeom>
          </p:spPr>
        </p:pic>
        <p:sp>
          <p:nvSpPr>
            <p:cNvPr id="20" name="Rectangle 19">
              <a:extLst>
                <a:ext uri="{FF2B5EF4-FFF2-40B4-BE49-F238E27FC236}">
                  <a16:creationId xmlns:a16="http://schemas.microsoft.com/office/drawing/2014/main" id="{B243D1BF-B308-4DB5-A3E5-73AFF1795CA3}"/>
                </a:ext>
              </a:extLst>
            </p:cNvPr>
            <p:cNvSpPr/>
            <p:nvPr/>
          </p:nvSpPr>
          <p:spPr>
            <a:xfrm>
              <a:off x="6415121" y="5158453"/>
              <a:ext cx="2498918" cy="338554"/>
            </a:xfrm>
            <a:prstGeom prst="rect">
              <a:avLst/>
            </a:prstGeom>
          </p:spPr>
          <p:txBody>
            <a:bodyPr wrap="square">
              <a:spAutoFit/>
            </a:bodyPr>
            <a:lstStyle/>
            <a:p>
              <a:r>
                <a:rPr lang="en-US" sz="800" dirty="0"/>
                <a:t>*1 </a:t>
              </a:r>
              <a:r>
                <a:rPr lang="en-US" sz="800" dirty="0" err="1"/>
                <a:t>pt</a:t>
              </a:r>
              <a:r>
                <a:rPr lang="en-US" sz="800" dirty="0"/>
                <a:t> who did not meet the VL success criterion had RAL held temporarily x3 </a:t>
              </a:r>
              <a:r>
                <a:rPr lang="en-US" sz="800" dirty="0" err="1"/>
                <a:t>wk</a:t>
              </a:r>
              <a:r>
                <a:rPr lang="en-US" sz="800" dirty="0"/>
                <a:t> due to an AE. </a:t>
              </a:r>
            </a:p>
          </p:txBody>
        </p:sp>
      </p:grpSp>
      <p:sp>
        <p:nvSpPr>
          <p:cNvPr id="8" name="Content Placeholder 2">
            <a:extLst>
              <a:ext uri="{FF2B5EF4-FFF2-40B4-BE49-F238E27FC236}">
                <a16:creationId xmlns:a16="http://schemas.microsoft.com/office/drawing/2014/main" id="{FF95C466-3A2E-4B21-9589-7F48DE66CC88}"/>
              </a:ext>
            </a:extLst>
          </p:cNvPr>
          <p:cNvSpPr txBox="1">
            <a:spLocks/>
          </p:cNvSpPr>
          <p:nvPr/>
        </p:nvSpPr>
        <p:spPr>
          <a:xfrm>
            <a:off x="313710" y="2074823"/>
            <a:ext cx="6067925" cy="1041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US" sz="2200" b="1" dirty="0"/>
              <a:t>Doubling RAL dose </a:t>
            </a:r>
            <a:r>
              <a:rPr lang="en-US" sz="2200" dirty="0"/>
              <a:t>for TB-HIV co-infected </a:t>
            </a:r>
            <a:r>
              <a:rPr lang="en-US" sz="2200" dirty="0" err="1"/>
              <a:t>pt</a:t>
            </a:r>
            <a:r>
              <a:rPr lang="en-US" sz="2200" dirty="0"/>
              <a:t> on RIF achieved adequate PK levels, good viral response &amp; was safe</a:t>
            </a:r>
          </a:p>
        </p:txBody>
      </p:sp>
      <p:sp>
        <p:nvSpPr>
          <p:cNvPr id="23" name="Content Placeholder 2">
            <a:extLst>
              <a:ext uri="{FF2B5EF4-FFF2-40B4-BE49-F238E27FC236}">
                <a16:creationId xmlns:a16="http://schemas.microsoft.com/office/drawing/2014/main" id="{F10F8123-6CD6-490A-BC25-3F41702D37D0}"/>
              </a:ext>
            </a:extLst>
          </p:cNvPr>
          <p:cNvSpPr txBox="1">
            <a:spLocks/>
          </p:cNvSpPr>
          <p:nvPr/>
        </p:nvSpPr>
        <p:spPr>
          <a:xfrm>
            <a:off x="119404" y="1013882"/>
            <a:ext cx="6067925" cy="424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pPr>
            <a:r>
              <a:rPr lang="en-US" sz="2000" i="1" dirty="0"/>
              <a:t>Krogstad P et al. Abs. 845</a:t>
            </a:r>
          </a:p>
          <a:p>
            <a:pPr marL="0" indent="0">
              <a:lnSpc>
                <a:spcPct val="100000"/>
              </a:lnSpc>
              <a:spcBef>
                <a:spcPts val="200"/>
              </a:spcBef>
              <a:buNone/>
            </a:pPr>
            <a:r>
              <a:rPr lang="en-US" sz="2200" dirty="0"/>
              <a:t> </a:t>
            </a:r>
          </a:p>
        </p:txBody>
      </p:sp>
      <p:sp>
        <p:nvSpPr>
          <p:cNvPr id="13" name="Content Placeholder 2">
            <a:extLst>
              <a:ext uri="{FF2B5EF4-FFF2-40B4-BE49-F238E27FC236}">
                <a16:creationId xmlns:a16="http://schemas.microsoft.com/office/drawing/2014/main" id="{DCCA0EC9-C3FF-49E6-9F1C-EC62EC0918E4}"/>
              </a:ext>
            </a:extLst>
          </p:cNvPr>
          <p:cNvSpPr>
            <a:spLocks noGrp="1"/>
          </p:cNvSpPr>
          <p:nvPr>
            <p:ph idx="1"/>
          </p:nvPr>
        </p:nvSpPr>
        <p:spPr>
          <a:xfrm>
            <a:off x="220384" y="3240074"/>
            <a:ext cx="5594379" cy="494428"/>
          </a:xfrm>
        </p:spPr>
        <p:txBody>
          <a:bodyPr>
            <a:normAutofit/>
          </a:bodyPr>
          <a:lstStyle/>
          <a:p>
            <a:pPr>
              <a:lnSpc>
                <a:spcPct val="105000"/>
              </a:lnSpc>
              <a:spcBef>
                <a:spcPts val="600"/>
              </a:spcBef>
            </a:pPr>
            <a:r>
              <a:rPr lang="en-US" sz="2000" i="1" dirty="0"/>
              <a:t>Salazar-Austin N al. Abs. 32 </a:t>
            </a:r>
          </a:p>
        </p:txBody>
      </p:sp>
      <p:grpSp>
        <p:nvGrpSpPr>
          <p:cNvPr id="7" name="Group 6">
            <a:extLst>
              <a:ext uri="{FF2B5EF4-FFF2-40B4-BE49-F238E27FC236}">
                <a16:creationId xmlns:a16="http://schemas.microsoft.com/office/drawing/2014/main" id="{04945A1C-9AAC-4923-AC3D-8568F68AB1BE}"/>
              </a:ext>
            </a:extLst>
          </p:cNvPr>
          <p:cNvGrpSpPr/>
          <p:nvPr/>
        </p:nvGrpSpPr>
        <p:grpSpPr>
          <a:xfrm>
            <a:off x="5412405" y="3941680"/>
            <a:ext cx="3623236" cy="2347963"/>
            <a:chOff x="5443796" y="4213081"/>
            <a:chExt cx="3623236" cy="2347963"/>
          </a:xfrm>
        </p:grpSpPr>
        <p:grpSp>
          <p:nvGrpSpPr>
            <p:cNvPr id="22" name="Group 21">
              <a:extLst>
                <a:ext uri="{FF2B5EF4-FFF2-40B4-BE49-F238E27FC236}">
                  <a16:creationId xmlns:a16="http://schemas.microsoft.com/office/drawing/2014/main" id="{6E15F3A2-B76A-4B83-B51D-E368BB81B624}"/>
                </a:ext>
              </a:extLst>
            </p:cNvPr>
            <p:cNvGrpSpPr/>
            <p:nvPr/>
          </p:nvGrpSpPr>
          <p:grpSpPr>
            <a:xfrm>
              <a:off x="5597840" y="4213081"/>
              <a:ext cx="3348415" cy="2069165"/>
              <a:chOff x="4450996" y="3561270"/>
              <a:chExt cx="4383819" cy="2490229"/>
            </a:xfrm>
          </p:grpSpPr>
          <p:grpSp>
            <p:nvGrpSpPr>
              <p:cNvPr id="25" name="Group 24">
                <a:extLst>
                  <a:ext uri="{FF2B5EF4-FFF2-40B4-BE49-F238E27FC236}">
                    <a16:creationId xmlns:a16="http://schemas.microsoft.com/office/drawing/2014/main" id="{F930AE9E-4185-4544-BC28-98925270A6BA}"/>
                  </a:ext>
                </a:extLst>
              </p:cNvPr>
              <p:cNvGrpSpPr/>
              <p:nvPr/>
            </p:nvGrpSpPr>
            <p:grpSpPr>
              <a:xfrm>
                <a:off x="4450996" y="3561270"/>
                <a:ext cx="4383819" cy="2404791"/>
                <a:chOff x="4419506" y="3924257"/>
                <a:chExt cx="4383819" cy="2195401"/>
              </a:xfrm>
            </p:grpSpPr>
            <p:pic>
              <p:nvPicPr>
                <p:cNvPr id="29" name="Picture 28">
                  <a:extLst>
                    <a:ext uri="{FF2B5EF4-FFF2-40B4-BE49-F238E27FC236}">
                      <a16:creationId xmlns:a16="http://schemas.microsoft.com/office/drawing/2014/main" id="{4DB70B1C-0937-47E4-88A7-D38807EBC222}"/>
                    </a:ext>
                  </a:extLst>
                </p:cNvPr>
                <p:cNvPicPr>
                  <a:picLocks noChangeAspect="1"/>
                </p:cNvPicPr>
                <p:nvPr/>
              </p:nvPicPr>
              <p:blipFill>
                <a:blip r:embed="rId5"/>
                <a:stretch>
                  <a:fillRect/>
                </a:stretch>
              </p:blipFill>
              <p:spPr>
                <a:xfrm>
                  <a:off x="4419506" y="3961048"/>
                  <a:ext cx="4383819" cy="2158610"/>
                </a:xfrm>
                <a:prstGeom prst="rect">
                  <a:avLst/>
                </a:prstGeom>
              </p:spPr>
            </p:pic>
            <p:sp>
              <p:nvSpPr>
                <p:cNvPr id="30" name="Rectangle 29">
                  <a:extLst>
                    <a:ext uri="{FF2B5EF4-FFF2-40B4-BE49-F238E27FC236}">
                      <a16:creationId xmlns:a16="http://schemas.microsoft.com/office/drawing/2014/main" id="{4D8ADFA3-FC74-418C-9A87-56E5B65B272B}"/>
                    </a:ext>
                  </a:extLst>
                </p:cNvPr>
                <p:cNvSpPr/>
                <p:nvPr/>
              </p:nvSpPr>
              <p:spPr>
                <a:xfrm>
                  <a:off x="5957708" y="3924257"/>
                  <a:ext cx="2190024" cy="257762"/>
                </a:xfrm>
                <a:prstGeom prst="rect">
                  <a:avLst/>
                </a:prstGeom>
                <a:solidFill>
                  <a:schemeClr val="bg1">
                    <a:lumMod val="95000"/>
                  </a:schemeClr>
                </a:solidFill>
              </p:spPr>
              <p:txBody>
                <a:bodyPr wrap="none">
                  <a:spAutoFit/>
                </a:bodyPr>
                <a:lstStyle/>
                <a:p>
                  <a:pPr>
                    <a:lnSpc>
                      <a:spcPct val="105000"/>
                    </a:lnSpc>
                    <a:spcBef>
                      <a:spcPts val="600"/>
                    </a:spcBef>
                    <a:spcAft>
                      <a:spcPts val="600"/>
                    </a:spcAft>
                  </a:pPr>
                  <a:r>
                    <a:rPr lang="en-US" sz="1100" b="1" dirty="0">
                      <a:latin typeface="Arial" panose="020B0604020202020204" pitchFamily="34" charset="0"/>
                      <a:cs typeface="Arial" panose="020B0604020202020204" pitchFamily="34" charset="0"/>
                    </a:rPr>
                    <a:t>Pediatric TB Cascade of Care </a:t>
                  </a:r>
                </a:p>
              </p:txBody>
            </p:sp>
          </p:grpSp>
          <p:pic>
            <p:nvPicPr>
              <p:cNvPr id="27" name="Picture 26">
                <a:extLst>
                  <a:ext uri="{FF2B5EF4-FFF2-40B4-BE49-F238E27FC236}">
                    <a16:creationId xmlns:a16="http://schemas.microsoft.com/office/drawing/2014/main" id="{325CDA5C-F0E5-42B7-82A4-3001960C2D75}"/>
                  </a:ext>
                </a:extLst>
              </p:cNvPr>
              <p:cNvPicPr>
                <a:picLocks noChangeAspect="1"/>
              </p:cNvPicPr>
              <p:nvPr/>
            </p:nvPicPr>
            <p:blipFill>
              <a:blip r:embed="rId6"/>
              <a:stretch>
                <a:fillRect/>
              </a:stretch>
            </p:blipFill>
            <p:spPr>
              <a:xfrm>
                <a:off x="4884517" y="5855375"/>
                <a:ext cx="2916820" cy="196124"/>
              </a:xfrm>
              <a:prstGeom prst="rect">
                <a:avLst/>
              </a:prstGeom>
            </p:spPr>
          </p:pic>
        </p:grpSp>
        <p:sp>
          <p:nvSpPr>
            <p:cNvPr id="3" name="TextBox 2">
              <a:extLst>
                <a:ext uri="{FF2B5EF4-FFF2-40B4-BE49-F238E27FC236}">
                  <a16:creationId xmlns:a16="http://schemas.microsoft.com/office/drawing/2014/main" id="{47652095-3283-4977-9447-F7C06273E329}"/>
                </a:ext>
              </a:extLst>
            </p:cNvPr>
            <p:cNvSpPr txBox="1"/>
            <p:nvPr/>
          </p:nvSpPr>
          <p:spPr>
            <a:xfrm>
              <a:off x="5443796" y="6191712"/>
              <a:ext cx="3623236" cy="369332"/>
            </a:xfrm>
            <a:prstGeom prst="rect">
              <a:avLst/>
            </a:prstGeom>
            <a:noFill/>
          </p:spPr>
          <p:txBody>
            <a:bodyPr wrap="none" rtlCol="0">
              <a:spAutoFit/>
            </a:bodyPr>
            <a:lstStyle/>
            <a:p>
              <a:r>
                <a:rPr lang="en-US" b="1" dirty="0"/>
                <a:t>9%  </a:t>
              </a:r>
              <a:r>
                <a:rPr lang="en-US" dirty="0"/>
                <a:t>estimated contacts complete IPT</a:t>
              </a:r>
            </a:p>
          </p:txBody>
        </p:sp>
      </p:grpSp>
      <p:pic>
        <p:nvPicPr>
          <p:cNvPr id="24" name="Picture 12" descr="RODM01-20040706-01-SCANN-03-LAB-H">
            <a:extLst>
              <a:ext uri="{FF2B5EF4-FFF2-40B4-BE49-F238E27FC236}">
                <a16:creationId xmlns:a16="http://schemas.microsoft.com/office/drawing/2014/main" id="{C609C5A7-66CC-4F3A-AF73-324B609A2E9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4650" y="128523"/>
            <a:ext cx="1035290" cy="799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2">
            <a:extLst>
              <a:ext uri="{FF2B5EF4-FFF2-40B4-BE49-F238E27FC236}">
                <a16:creationId xmlns:a16="http://schemas.microsoft.com/office/drawing/2014/main" id="{2C978E21-5B68-4EA8-98FE-7150C39A5A6B}"/>
              </a:ext>
            </a:extLst>
          </p:cNvPr>
          <p:cNvSpPr txBox="1">
            <a:spLocks/>
          </p:cNvSpPr>
          <p:nvPr/>
        </p:nvSpPr>
        <p:spPr>
          <a:xfrm>
            <a:off x="449654" y="3573219"/>
            <a:ext cx="5350279" cy="12485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buFont typeface="Arial" panose="020B0604020202020204" pitchFamily="34" charset="0"/>
              <a:buChar char="−"/>
            </a:pPr>
            <a:r>
              <a:rPr lang="en-US" sz="2200" dirty="0"/>
              <a:t>Cluster-randomized trial </a:t>
            </a:r>
            <a:r>
              <a:rPr lang="en-US" sz="2200" dirty="0" err="1"/>
              <a:t>Sx</a:t>
            </a:r>
            <a:r>
              <a:rPr lang="en-US" sz="2200" dirty="0"/>
              <a:t>- vs TST-based screening household contacts     &lt;5 y/o to see if improve IPT in S Africa</a:t>
            </a:r>
          </a:p>
        </p:txBody>
      </p:sp>
      <p:sp>
        <p:nvSpPr>
          <p:cNvPr id="31" name="Content Placeholder 2">
            <a:extLst>
              <a:ext uri="{FF2B5EF4-FFF2-40B4-BE49-F238E27FC236}">
                <a16:creationId xmlns:a16="http://schemas.microsoft.com/office/drawing/2014/main" id="{EB53DA64-41D4-4827-822A-D420CF6C7270}"/>
              </a:ext>
            </a:extLst>
          </p:cNvPr>
          <p:cNvSpPr txBox="1">
            <a:spLocks/>
          </p:cNvSpPr>
          <p:nvPr/>
        </p:nvSpPr>
        <p:spPr>
          <a:xfrm>
            <a:off x="463280" y="4701775"/>
            <a:ext cx="5762776" cy="1964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600"/>
              </a:spcBef>
              <a:buFont typeface="Arial" panose="020B0604020202020204" pitchFamily="34" charset="0"/>
              <a:buChar char="−"/>
            </a:pPr>
            <a:r>
              <a:rPr lang="en-US" sz="2200" dirty="0"/>
              <a:t>IPT 51.4% in 550 contacts </a:t>
            </a:r>
            <a:r>
              <a:rPr lang="en-US" sz="2200" dirty="0" err="1"/>
              <a:t>Sx</a:t>
            </a:r>
            <a:r>
              <a:rPr lang="en-US" sz="2200" dirty="0"/>
              <a:t>-based        vs 56.5% in 467 contacts with TST screening (p=0.55) </a:t>
            </a:r>
            <a:r>
              <a:rPr lang="en-US" sz="2000" dirty="0"/>
              <a:t>(non-inferior)</a:t>
            </a:r>
          </a:p>
          <a:p>
            <a:pPr>
              <a:lnSpc>
                <a:spcPct val="105000"/>
              </a:lnSpc>
              <a:spcBef>
                <a:spcPts val="600"/>
              </a:spcBef>
              <a:buFont typeface="Arial" panose="020B0604020202020204" pitchFamily="34" charset="0"/>
              <a:buChar char="−"/>
            </a:pPr>
            <a:r>
              <a:rPr lang="en-US" sz="2200" dirty="0"/>
              <a:t>Entry into &amp; retention in pediatric TB preventive care was abysmal for both</a:t>
            </a:r>
          </a:p>
        </p:txBody>
      </p:sp>
      <p:sp>
        <p:nvSpPr>
          <p:cNvPr id="32" name="Content Placeholder 2">
            <a:extLst>
              <a:ext uri="{FF2B5EF4-FFF2-40B4-BE49-F238E27FC236}">
                <a16:creationId xmlns:a16="http://schemas.microsoft.com/office/drawing/2014/main" id="{F767483B-CCFC-4F7F-AF92-D6168BE4B1E9}"/>
              </a:ext>
            </a:extLst>
          </p:cNvPr>
          <p:cNvSpPr txBox="1">
            <a:spLocks/>
          </p:cNvSpPr>
          <p:nvPr/>
        </p:nvSpPr>
        <p:spPr>
          <a:xfrm>
            <a:off x="321535" y="1370017"/>
            <a:ext cx="6067925" cy="1026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buFont typeface="Arial" panose="020B0604020202020204" pitchFamily="34" charset="0"/>
              <a:buChar char="−"/>
            </a:pPr>
            <a:r>
              <a:rPr lang="en-US" sz="2200" dirty="0"/>
              <a:t>RAL given with RIF-containing anti-TB </a:t>
            </a:r>
            <a:r>
              <a:rPr lang="en-US" sz="2200" dirty="0" err="1"/>
              <a:t>rx</a:t>
            </a:r>
            <a:r>
              <a:rPr lang="en-US" sz="2200" dirty="0"/>
              <a:t> in               12 HIV+ children age </a:t>
            </a:r>
            <a:r>
              <a:rPr lang="en-US" sz="2200" u="sng" dirty="0"/>
              <a:t>&gt;</a:t>
            </a:r>
            <a:r>
              <a:rPr lang="en-US" sz="2200" dirty="0"/>
              <a:t>2-&lt;6 </a:t>
            </a:r>
            <a:r>
              <a:rPr lang="en-US" sz="2200" dirty="0" err="1"/>
              <a:t>yrs</a:t>
            </a:r>
            <a:r>
              <a:rPr lang="en-US" sz="2200" dirty="0"/>
              <a:t> (median 3 </a:t>
            </a:r>
            <a:r>
              <a:rPr lang="en-US" sz="2200" dirty="0" err="1"/>
              <a:t>yr</a:t>
            </a:r>
            <a:r>
              <a:rPr lang="en-US" sz="2200" dirty="0"/>
              <a:t>) </a:t>
            </a:r>
          </a:p>
        </p:txBody>
      </p:sp>
      <p:pic>
        <p:nvPicPr>
          <p:cNvPr id="33" name="Picture 3" descr="Artist's impression">
            <a:extLst>
              <a:ext uri="{FF2B5EF4-FFF2-40B4-BE49-F238E27FC236}">
                <a16:creationId xmlns:a16="http://schemas.microsoft.com/office/drawing/2014/main" id="{C3E12791-6719-486D-AD75-AD711EAB310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900463" y="109712"/>
            <a:ext cx="752117" cy="783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4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xEl>
                                              <p:pRg st="1" end="1"/>
                                            </p:txEl>
                                          </p:spTgt>
                                        </p:tgtEl>
                                        <p:attrNameLst>
                                          <p:attrName>style.visibility</p:attrName>
                                        </p:attrNameLst>
                                      </p:cBhvr>
                                      <p:to>
                                        <p:strVal val="visible"/>
                                      </p:to>
                                    </p:set>
                                    <p:animEffect transition="in" filter="fade">
                                      <p:cBhvr>
                                        <p:cTn id="27" dur="500"/>
                                        <p:tgtEl>
                                          <p:spTgt spid="3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uild="p"/>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92035" y="2002971"/>
            <a:ext cx="5959929"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C00000"/>
                </a:solidFill>
                <a:latin typeface="Arial" panose="020B0604020202020204" pitchFamily="34" charset="0"/>
                <a:cs typeface="Arial" panose="020B0604020202020204" pitchFamily="34" charset="0"/>
              </a:rPr>
              <a:t>Early Treatment</a:t>
            </a:r>
          </a:p>
          <a:p>
            <a:r>
              <a:rPr lang="en-US" sz="4800" dirty="0">
                <a:solidFill>
                  <a:srgbClr val="C00000"/>
                </a:solidFill>
                <a:latin typeface="Arial" panose="020B0604020202020204" pitchFamily="34" charset="0"/>
                <a:cs typeface="Arial" panose="020B0604020202020204" pitchFamily="34" charset="0"/>
              </a:rPr>
              <a:t>and</a:t>
            </a:r>
          </a:p>
          <a:p>
            <a:r>
              <a:rPr lang="en-US" sz="4800" dirty="0">
                <a:solidFill>
                  <a:srgbClr val="C00000"/>
                </a:solidFill>
                <a:latin typeface="Arial" panose="020B0604020202020204" pitchFamily="34" charset="0"/>
                <a:cs typeface="Arial" panose="020B0604020202020204" pitchFamily="34" charset="0"/>
              </a:rPr>
              <a:t>Viral Remission</a:t>
            </a:r>
          </a:p>
        </p:txBody>
      </p:sp>
      <p:pic>
        <p:nvPicPr>
          <p:cNvPr id="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385396"/>
            <a:ext cx="1768929" cy="1029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1964" y="1507671"/>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4630724"/>
            <a:ext cx="2718032" cy="177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6" descr="The image “http://www.boehringer-ingelheim.com/corporate/news/img/download/05_300dpi.jpg” cannot be displayed, because it contains erro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28600"/>
            <a:ext cx="1864438" cy="145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A baby sleeps in her mother's arms next to the anti-AIDS drug nevirap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5257800"/>
            <a:ext cx="1371600" cy="92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00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11" y="2683778"/>
            <a:ext cx="8229600" cy="1143000"/>
          </a:xfrm>
        </p:spPr>
        <p:txBody>
          <a:bodyPr>
            <a:noAutofit/>
          </a:bodyPr>
          <a:lstStyle/>
          <a:p>
            <a:r>
              <a:rPr lang="en-US" sz="4400" dirty="0"/>
              <a:t>PMTCT </a:t>
            </a:r>
            <a:r>
              <a:rPr lang="en-US" sz="4800" dirty="0"/>
              <a:t>Cascade</a:t>
            </a:r>
            <a:r>
              <a:rPr lang="en-US" sz="4400" dirty="0"/>
              <a:t> </a:t>
            </a:r>
          </a:p>
        </p:txBody>
      </p:sp>
      <p:pic>
        <p:nvPicPr>
          <p:cNvPr id="5" name="Picture 12" descr="http://hab.hrsa.gov/livinghistory/images/timeline/mother_and_chil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1" y="4547778"/>
            <a:ext cx="1661459" cy="1666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tse2.mm.bing.net/th?id=OIP.cXHkWDYg8-d4ROhwhEN1wgEyDM&amp;pid=15.1&amp;P=0&amp;w=288&amp;h=193">
            <a:extLst>
              <a:ext uri="{FF2B5EF4-FFF2-40B4-BE49-F238E27FC236}">
                <a16:creationId xmlns:a16="http://schemas.microsoft.com/office/drawing/2014/main" id="{FBADFF0F-6168-4114-B0ED-E436ABCC5E3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84962" y="400864"/>
            <a:ext cx="2095500" cy="139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s://sbfphc.files.wordpress.com/2012/03/pmtct-flow-diagram1.jpg">
            <a:extLst>
              <a:ext uri="{FF2B5EF4-FFF2-40B4-BE49-F238E27FC236}">
                <a16:creationId xmlns:a16="http://schemas.microsoft.com/office/drawing/2014/main" id="{13388FDB-362F-4618-9CA2-C74843F903C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79901" y="4996823"/>
            <a:ext cx="4267200"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0">
            <a:extLst>
              <a:ext uri="{FF2B5EF4-FFF2-40B4-BE49-F238E27FC236}">
                <a16:creationId xmlns:a16="http://schemas.microsoft.com/office/drawing/2014/main" id="{88F70FE8-A3A3-4826-A48B-C018850B68D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82936" y="672140"/>
            <a:ext cx="1581150" cy="1290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tse2.mm.bing.net/th?id=OIP.HE1hOt_GaEsjXS8Tcpui_AEgDY&amp;pid=15.1&amp;P=0&amp;w=222&amp;h=168">
            <a:extLst>
              <a:ext uri="{FF2B5EF4-FFF2-40B4-BE49-F238E27FC236}">
                <a16:creationId xmlns:a16="http://schemas.microsoft.com/office/drawing/2014/main" id="{E5778E4D-A0A5-42C8-A85A-FB973FBD4AF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2023" y="342844"/>
            <a:ext cx="1899192" cy="1428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0"/>
            <a:ext cx="8845826" cy="1325563"/>
          </a:xfrm>
        </p:spPr>
        <p:txBody>
          <a:bodyPr/>
          <a:lstStyle/>
          <a:p>
            <a:r>
              <a:rPr lang="en-US" dirty="0"/>
              <a:t>Maternal Antepartum ART and HIV-Infected </a:t>
            </a:r>
            <a:br>
              <a:rPr lang="en-US" dirty="0"/>
            </a:br>
            <a:r>
              <a:rPr lang="en-US" dirty="0"/>
              <a:t>Infant Pre-Treatment VL, South Africa</a:t>
            </a:r>
            <a:br>
              <a:rPr lang="en-US" dirty="0"/>
            </a:br>
            <a:r>
              <a:rPr lang="en-US" sz="2000" i="1" dirty="0">
                <a:solidFill>
                  <a:schemeClr val="tx1"/>
                </a:solidFill>
              </a:rPr>
              <a:t>Patel F et al.  CROI 2018 Boston Abs. 862</a:t>
            </a:r>
            <a:endParaRPr lang="en-US" dirty="0"/>
          </a:p>
        </p:txBody>
      </p:sp>
      <p:sp>
        <p:nvSpPr>
          <p:cNvPr id="3" name="Content Placeholder 2"/>
          <p:cNvSpPr>
            <a:spLocks noGrp="1"/>
          </p:cNvSpPr>
          <p:nvPr>
            <p:ph idx="1"/>
          </p:nvPr>
        </p:nvSpPr>
        <p:spPr>
          <a:xfrm>
            <a:off x="234892" y="1146737"/>
            <a:ext cx="8699383" cy="2375569"/>
          </a:xfrm>
        </p:spPr>
        <p:txBody>
          <a:bodyPr>
            <a:normAutofit/>
          </a:bodyPr>
          <a:lstStyle/>
          <a:p>
            <a:pPr>
              <a:lnSpc>
                <a:spcPct val="103000"/>
              </a:lnSpc>
              <a:spcBef>
                <a:spcPts val="300"/>
              </a:spcBef>
              <a:spcAft>
                <a:spcPts val="300"/>
              </a:spcAft>
            </a:pPr>
            <a:r>
              <a:rPr lang="en-US" sz="2300" dirty="0"/>
              <a:t>Evaluated maternal VL &amp; pre-ART VL in 91 infants with IU HIV from universal birth testing program </a:t>
            </a:r>
            <a:r>
              <a:rPr lang="en-US" sz="2200" dirty="0"/>
              <a:t>(17 had mothers with no ART until delivery, 74 mothers on ART, 53% for &gt;12 weeks)</a:t>
            </a:r>
          </a:p>
        </p:txBody>
      </p:sp>
      <p:cxnSp>
        <p:nvCxnSpPr>
          <p:cNvPr id="4" name="Straight Connector 3">
            <a:extLst>
              <a:ext uri="{FF2B5EF4-FFF2-40B4-BE49-F238E27FC236}">
                <a16:creationId xmlns:a16="http://schemas.microsoft.com/office/drawing/2014/main" id="{CAE23B48-4841-47EE-A335-3237EB539433}"/>
              </a:ext>
            </a:extLst>
          </p:cNvPr>
          <p:cNvCxnSpPr>
            <a:cxnSpLocks/>
          </p:cNvCxnSpPr>
          <p:nvPr/>
        </p:nvCxnSpPr>
        <p:spPr>
          <a:xfrm>
            <a:off x="0" y="116696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B8D8FC7-F66A-4EC0-B61C-D2BFC74C0E12}"/>
              </a:ext>
            </a:extLst>
          </p:cNvPr>
          <p:cNvPicPr>
            <a:picLocks noChangeAspect="1"/>
          </p:cNvPicPr>
          <p:nvPr/>
        </p:nvPicPr>
        <p:blipFill>
          <a:blip r:embed="rId2"/>
          <a:stretch>
            <a:fillRect/>
          </a:stretch>
        </p:blipFill>
        <p:spPr>
          <a:xfrm>
            <a:off x="120759" y="293574"/>
            <a:ext cx="993110" cy="575667"/>
          </a:xfrm>
          <a:prstGeom prst="rect">
            <a:avLst/>
          </a:prstGeom>
        </p:spPr>
      </p:pic>
      <p:grpSp>
        <p:nvGrpSpPr>
          <p:cNvPr id="17" name="Group 16">
            <a:extLst>
              <a:ext uri="{FF2B5EF4-FFF2-40B4-BE49-F238E27FC236}">
                <a16:creationId xmlns:a16="http://schemas.microsoft.com/office/drawing/2014/main" id="{7EEEBEAB-8CB5-4E78-88D8-244702C961B7}"/>
              </a:ext>
            </a:extLst>
          </p:cNvPr>
          <p:cNvGrpSpPr/>
          <p:nvPr/>
        </p:nvGrpSpPr>
        <p:grpSpPr>
          <a:xfrm>
            <a:off x="174254" y="3348135"/>
            <a:ext cx="5538412" cy="3371342"/>
            <a:chOff x="1147377" y="3617681"/>
            <a:chExt cx="5538412" cy="3371342"/>
          </a:xfrm>
        </p:grpSpPr>
        <p:grpSp>
          <p:nvGrpSpPr>
            <p:cNvPr id="15" name="Group 14">
              <a:extLst>
                <a:ext uri="{FF2B5EF4-FFF2-40B4-BE49-F238E27FC236}">
                  <a16:creationId xmlns:a16="http://schemas.microsoft.com/office/drawing/2014/main" id="{D5B8F36A-58A7-430B-BB34-014720BCA07E}"/>
                </a:ext>
              </a:extLst>
            </p:cNvPr>
            <p:cNvGrpSpPr/>
            <p:nvPr/>
          </p:nvGrpSpPr>
          <p:grpSpPr>
            <a:xfrm>
              <a:off x="1182848" y="3617681"/>
              <a:ext cx="5502941" cy="3371342"/>
              <a:chOff x="1182848" y="3617681"/>
              <a:chExt cx="5502941" cy="3371342"/>
            </a:xfrm>
          </p:grpSpPr>
          <p:pic>
            <p:nvPicPr>
              <p:cNvPr id="6" name="Picture 5">
                <a:extLst>
                  <a:ext uri="{FF2B5EF4-FFF2-40B4-BE49-F238E27FC236}">
                    <a16:creationId xmlns:a16="http://schemas.microsoft.com/office/drawing/2014/main" id="{F718775E-9A7A-4A70-9481-158F2FBF2DC4}"/>
                  </a:ext>
                </a:extLst>
              </p:cNvPr>
              <p:cNvPicPr>
                <a:picLocks noChangeAspect="1"/>
              </p:cNvPicPr>
              <p:nvPr/>
            </p:nvPicPr>
            <p:blipFill>
              <a:blip r:embed="rId3"/>
              <a:stretch>
                <a:fillRect/>
              </a:stretch>
            </p:blipFill>
            <p:spPr>
              <a:xfrm>
                <a:off x="1182848" y="3617681"/>
                <a:ext cx="5463937" cy="2980329"/>
              </a:xfrm>
              <a:prstGeom prst="rect">
                <a:avLst/>
              </a:prstGeom>
            </p:spPr>
          </p:pic>
          <p:sp>
            <p:nvSpPr>
              <p:cNvPr id="8" name="TextBox 7">
                <a:extLst>
                  <a:ext uri="{FF2B5EF4-FFF2-40B4-BE49-F238E27FC236}">
                    <a16:creationId xmlns:a16="http://schemas.microsoft.com/office/drawing/2014/main" id="{BC495933-D135-4BA5-BEBC-6DFD7EE43917}"/>
                  </a:ext>
                </a:extLst>
              </p:cNvPr>
              <p:cNvSpPr txBox="1"/>
              <p:nvPr/>
            </p:nvSpPr>
            <p:spPr>
              <a:xfrm>
                <a:off x="5496041" y="4162772"/>
                <a:ext cx="950901" cy="523220"/>
              </a:xfrm>
              <a:prstGeom prst="rect">
                <a:avLst/>
              </a:prstGeom>
              <a:noFill/>
            </p:spPr>
            <p:txBody>
              <a:bodyPr wrap="none" rtlCol="0">
                <a:spAutoFit/>
              </a:bodyPr>
              <a:lstStyle/>
              <a:p>
                <a:pPr algn="ctr"/>
                <a:r>
                  <a:rPr lang="en-US" sz="1400" b="1" dirty="0">
                    <a:solidFill>
                      <a:srgbClr val="C00000"/>
                    </a:solidFill>
                    <a:latin typeface="Arial" panose="020B0604020202020204" pitchFamily="34" charset="0"/>
                    <a:cs typeface="Arial" panose="020B0604020202020204" pitchFamily="34" charset="0"/>
                  </a:rPr>
                  <a:t>Median </a:t>
                </a:r>
              </a:p>
              <a:p>
                <a:pPr algn="ctr"/>
                <a:r>
                  <a:rPr lang="en-US" sz="1400" b="1" dirty="0">
                    <a:solidFill>
                      <a:srgbClr val="C00000"/>
                    </a:solidFill>
                    <a:latin typeface="Arial" panose="020B0604020202020204" pitchFamily="34" charset="0"/>
                    <a:cs typeface="Arial" panose="020B0604020202020204" pitchFamily="34" charset="0"/>
                  </a:rPr>
                  <a:t>801 c/mL</a:t>
                </a:r>
              </a:p>
            </p:txBody>
          </p:sp>
          <p:sp>
            <p:nvSpPr>
              <p:cNvPr id="9" name="TextBox 8">
                <a:extLst>
                  <a:ext uri="{FF2B5EF4-FFF2-40B4-BE49-F238E27FC236}">
                    <a16:creationId xmlns:a16="http://schemas.microsoft.com/office/drawing/2014/main" id="{6014F56A-5B7C-4AD7-8CC8-0DEABA50B7CD}"/>
                  </a:ext>
                </a:extLst>
              </p:cNvPr>
              <p:cNvSpPr txBox="1"/>
              <p:nvPr/>
            </p:nvSpPr>
            <p:spPr>
              <a:xfrm>
                <a:off x="2332272" y="3729662"/>
                <a:ext cx="1199367" cy="523220"/>
              </a:xfrm>
              <a:prstGeom prst="rect">
                <a:avLst/>
              </a:prstGeom>
              <a:noFill/>
            </p:spPr>
            <p:txBody>
              <a:bodyPr wrap="none" rtlCol="0">
                <a:spAutoFit/>
              </a:bodyPr>
              <a:lstStyle/>
              <a:p>
                <a:pPr algn="ctr"/>
                <a:r>
                  <a:rPr lang="en-US" sz="1400" b="1" dirty="0">
                    <a:solidFill>
                      <a:srgbClr val="0070C0"/>
                    </a:solidFill>
                    <a:latin typeface="Arial" panose="020B0604020202020204" pitchFamily="34" charset="0"/>
                    <a:cs typeface="Arial" panose="020B0604020202020204" pitchFamily="34" charset="0"/>
                  </a:rPr>
                  <a:t>Median </a:t>
                </a:r>
              </a:p>
              <a:p>
                <a:pPr algn="ctr"/>
                <a:r>
                  <a:rPr lang="en-US" sz="1400" b="1" dirty="0">
                    <a:solidFill>
                      <a:srgbClr val="0070C0"/>
                    </a:solidFill>
                    <a:latin typeface="Arial" panose="020B0604020202020204" pitchFamily="34" charset="0"/>
                    <a:cs typeface="Arial" panose="020B0604020202020204" pitchFamily="34" charset="0"/>
                  </a:rPr>
                  <a:t>48,905 c/mL</a:t>
                </a:r>
              </a:p>
            </p:txBody>
          </p:sp>
          <p:sp>
            <p:nvSpPr>
              <p:cNvPr id="10" name="TextBox 9">
                <a:extLst>
                  <a:ext uri="{FF2B5EF4-FFF2-40B4-BE49-F238E27FC236}">
                    <a16:creationId xmlns:a16="http://schemas.microsoft.com/office/drawing/2014/main" id="{FDC5BF28-05B2-49DE-B50B-EC08CB719997}"/>
                  </a:ext>
                </a:extLst>
              </p:cNvPr>
              <p:cNvSpPr txBox="1"/>
              <p:nvPr/>
            </p:nvSpPr>
            <p:spPr>
              <a:xfrm>
                <a:off x="4123318" y="3743001"/>
                <a:ext cx="1199367" cy="523220"/>
              </a:xfrm>
              <a:prstGeom prst="rect">
                <a:avLst/>
              </a:prstGeom>
              <a:noFill/>
            </p:spPr>
            <p:txBody>
              <a:bodyPr wrap="none" rtlCol="0">
                <a:spAutoFit/>
              </a:bodyPr>
              <a:lstStyle/>
              <a:p>
                <a:pPr algn="ctr"/>
                <a:r>
                  <a:rPr lang="en-US" sz="1400" b="1" dirty="0">
                    <a:solidFill>
                      <a:schemeClr val="accent6">
                        <a:lumMod val="75000"/>
                      </a:schemeClr>
                    </a:solidFill>
                    <a:latin typeface="Arial" panose="020B0604020202020204" pitchFamily="34" charset="0"/>
                    <a:cs typeface="Arial" panose="020B0604020202020204" pitchFamily="34" charset="0"/>
                  </a:rPr>
                  <a:t>Median </a:t>
                </a:r>
              </a:p>
              <a:p>
                <a:pPr algn="ctr"/>
                <a:r>
                  <a:rPr lang="en-US" sz="1400" b="1" dirty="0">
                    <a:solidFill>
                      <a:schemeClr val="accent6">
                        <a:lumMod val="75000"/>
                      </a:schemeClr>
                    </a:solidFill>
                    <a:latin typeface="Arial" panose="020B0604020202020204" pitchFamily="34" charset="0"/>
                    <a:cs typeface="Arial" panose="020B0604020202020204" pitchFamily="34" charset="0"/>
                  </a:rPr>
                  <a:t>35,071 c/mL</a:t>
                </a:r>
              </a:p>
            </p:txBody>
          </p:sp>
          <p:grpSp>
            <p:nvGrpSpPr>
              <p:cNvPr id="14" name="Group 13">
                <a:extLst>
                  <a:ext uri="{FF2B5EF4-FFF2-40B4-BE49-F238E27FC236}">
                    <a16:creationId xmlns:a16="http://schemas.microsoft.com/office/drawing/2014/main" id="{11CE52BE-EB83-4C0D-9213-38EA740B8075}"/>
                  </a:ext>
                </a:extLst>
              </p:cNvPr>
              <p:cNvGrpSpPr/>
              <p:nvPr/>
            </p:nvGrpSpPr>
            <p:grpSpPr>
              <a:xfrm>
                <a:off x="1652438" y="5973359"/>
                <a:ext cx="5033351" cy="1015664"/>
                <a:chOff x="1652438" y="5973359"/>
                <a:chExt cx="5033351" cy="1015664"/>
              </a:xfrm>
            </p:grpSpPr>
            <p:sp>
              <p:nvSpPr>
                <p:cNvPr id="11" name="TextBox 10">
                  <a:extLst>
                    <a:ext uri="{FF2B5EF4-FFF2-40B4-BE49-F238E27FC236}">
                      <a16:creationId xmlns:a16="http://schemas.microsoft.com/office/drawing/2014/main" id="{3BA3F426-086E-4EA9-BEE2-AE2993ECD938}"/>
                    </a:ext>
                  </a:extLst>
                </p:cNvPr>
                <p:cNvSpPr txBox="1"/>
                <p:nvPr/>
              </p:nvSpPr>
              <p:spPr>
                <a:xfrm>
                  <a:off x="1652438" y="5973360"/>
                  <a:ext cx="1359668" cy="646331"/>
                </a:xfrm>
                <a:prstGeom prst="rect">
                  <a:avLst/>
                </a:prstGeom>
                <a:solidFill>
                  <a:schemeClr val="bg1"/>
                </a:solidFill>
              </p:spPr>
              <p:txBody>
                <a:bodyPr wrap="none" rtlCol="0">
                  <a:spAutoFit/>
                </a:bodyPr>
                <a:lstStyle/>
                <a:p>
                  <a:pPr algn="ctr"/>
                  <a:r>
                    <a:rPr lang="en-US" sz="1200" dirty="0">
                      <a:solidFill>
                        <a:srgbClr val="0070C0"/>
                      </a:solidFill>
                      <a:latin typeface="Arial" panose="020B0604020202020204" pitchFamily="34" charset="0"/>
                      <a:cs typeface="Arial" panose="020B0604020202020204" pitchFamily="34" charset="0"/>
                    </a:rPr>
                    <a:t>No maternal ART</a:t>
                  </a:r>
                </a:p>
                <a:p>
                  <a:pPr algn="ctr"/>
                  <a:r>
                    <a:rPr lang="en-US" sz="1200" dirty="0">
                      <a:solidFill>
                        <a:srgbClr val="0070C0"/>
                      </a:solidFill>
                      <a:latin typeface="Arial" panose="020B0604020202020204" pitchFamily="34" charset="0"/>
                      <a:cs typeface="Arial" panose="020B0604020202020204" pitchFamily="34" charset="0"/>
                    </a:rPr>
                    <a:t>up to delivery</a:t>
                  </a:r>
                </a:p>
                <a:p>
                  <a:pPr algn="ctr"/>
                  <a:r>
                    <a:rPr lang="en-US" sz="1200" dirty="0">
                      <a:solidFill>
                        <a:srgbClr val="0070C0"/>
                      </a:solidFill>
                      <a:latin typeface="Arial" panose="020B0604020202020204" pitchFamily="34" charset="0"/>
                      <a:cs typeface="Arial" panose="020B0604020202020204" pitchFamily="34" charset="0"/>
                    </a:rPr>
                    <a:t>(N=17)</a:t>
                  </a:r>
                </a:p>
              </p:txBody>
            </p:sp>
            <p:sp>
              <p:nvSpPr>
                <p:cNvPr id="12" name="TextBox 11">
                  <a:extLst>
                    <a:ext uri="{FF2B5EF4-FFF2-40B4-BE49-F238E27FC236}">
                      <a16:creationId xmlns:a16="http://schemas.microsoft.com/office/drawing/2014/main" id="{7D3B063C-DA52-41B0-A266-6CAFCB42C3DE}"/>
                    </a:ext>
                  </a:extLst>
                </p:cNvPr>
                <p:cNvSpPr txBox="1"/>
                <p:nvPr/>
              </p:nvSpPr>
              <p:spPr>
                <a:xfrm>
                  <a:off x="3409020" y="5973360"/>
                  <a:ext cx="1428596" cy="1015663"/>
                </a:xfrm>
                <a:prstGeom prst="rect">
                  <a:avLst/>
                </a:prstGeom>
                <a:solidFill>
                  <a:schemeClr val="bg1"/>
                </a:solidFill>
              </p:spPr>
              <p:txBody>
                <a:bodyPr wrap="none" rtlCol="0">
                  <a:spAutoFit/>
                </a:bodyPr>
                <a:lstStyle/>
                <a:p>
                  <a:pPr algn="ctr"/>
                  <a:r>
                    <a:rPr lang="en-US" sz="1200" dirty="0">
                      <a:solidFill>
                        <a:schemeClr val="accent6">
                          <a:lumMod val="75000"/>
                        </a:schemeClr>
                      </a:solidFill>
                      <a:latin typeface="Arial" panose="020B0604020202020204" pitchFamily="34" charset="0"/>
                      <a:cs typeface="Arial" panose="020B0604020202020204" pitchFamily="34" charset="0"/>
                    </a:rPr>
                    <a:t>Any maternal ART</a:t>
                  </a:r>
                </a:p>
                <a:p>
                  <a:pPr algn="ctr"/>
                  <a:r>
                    <a:rPr lang="en-US" sz="1200" dirty="0">
                      <a:solidFill>
                        <a:schemeClr val="accent6">
                          <a:lumMod val="75000"/>
                        </a:schemeClr>
                      </a:solidFill>
                      <a:latin typeface="Arial" panose="020B0604020202020204" pitchFamily="34" charset="0"/>
                      <a:cs typeface="Arial" panose="020B0604020202020204" pitchFamily="34" charset="0"/>
                    </a:rPr>
                    <a:t>&amp; maternal VL</a:t>
                  </a:r>
                </a:p>
                <a:p>
                  <a:pPr algn="ctr"/>
                  <a:r>
                    <a:rPr lang="en-US" sz="1200" u="sng" dirty="0">
                      <a:solidFill>
                        <a:schemeClr val="accent6">
                          <a:lumMod val="75000"/>
                        </a:schemeClr>
                      </a:solidFill>
                      <a:latin typeface="Arial" panose="020B0604020202020204" pitchFamily="34" charset="0"/>
                      <a:cs typeface="Arial" panose="020B0604020202020204" pitchFamily="34" charset="0"/>
                    </a:rPr>
                    <a:t>&gt;</a:t>
                  </a:r>
                  <a:r>
                    <a:rPr lang="en-US" sz="1200" dirty="0">
                      <a:solidFill>
                        <a:schemeClr val="accent6">
                          <a:lumMod val="75000"/>
                        </a:schemeClr>
                      </a:solidFill>
                      <a:latin typeface="Arial" panose="020B0604020202020204" pitchFamily="34" charset="0"/>
                      <a:cs typeface="Arial" panose="020B0604020202020204" pitchFamily="34" charset="0"/>
                    </a:rPr>
                    <a:t>1000 c/mL</a:t>
                  </a:r>
                </a:p>
                <a:p>
                  <a:pPr algn="ctr"/>
                  <a:r>
                    <a:rPr lang="en-US" sz="1200" dirty="0">
                      <a:solidFill>
                        <a:schemeClr val="accent6">
                          <a:lumMod val="75000"/>
                        </a:schemeClr>
                      </a:solidFill>
                      <a:latin typeface="Arial" panose="020B0604020202020204" pitchFamily="34" charset="0"/>
                      <a:cs typeface="Arial" panose="020B0604020202020204" pitchFamily="34" charset="0"/>
                    </a:rPr>
                    <a:t>(N=54)</a:t>
                  </a:r>
                </a:p>
                <a:p>
                  <a:pPr algn="ctr"/>
                  <a:endParaRPr lang="en-US" sz="1200" dirty="0">
                    <a:solidFill>
                      <a:schemeClr val="accent6">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F7F5603-33C6-4CAE-8957-00ED7EA30294}"/>
                    </a:ext>
                  </a:extLst>
                </p:cNvPr>
                <p:cNvSpPr txBox="1"/>
                <p:nvPr/>
              </p:nvSpPr>
              <p:spPr>
                <a:xfrm>
                  <a:off x="5257193" y="5973359"/>
                  <a:ext cx="1428596" cy="1015663"/>
                </a:xfrm>
                <a:prstGeom prst="rect">
                  <a:avLst/>
                </a:prstGeom>
                <a:solidFill>
                  <a:schemeClr val="bg1"/>
                </a:solidFill>
              </p:spPr>
              <p:txBody>
                <a:bodyPr wrap="none" rtlCol="0">
                  <a:spAutoFit/>
                </a:bodyPr>
                <a:lstStyle/>
                <a:p>
                  <a:pPr algn="ctr"/>
                  <a:r>
                    <a:rPr lang="en-US" sz="1200" dirty="0">
                      <a:solidFill>
                        <a:srgbClr val="C00000"/>
                      </a:solidFill>
                      <a:latin typeface="Arial" panose="020B0604020202020204" pitchFamily="34" charset="0"/>
                      <a:cs typeface="Arial" panose="020B0604020202020204" pitchFamily="34" charset="0"/>
                    </a:rPr>
                    <a:t>Any maternal ART</a:t>
                  </a:r>
                </a:p>
                <a:p>
                  <a:pPr algn="ctr"/>
                  <a:r>
                    <a:rPr lang="en-US" sz="1200" dirty="0">
                      <a:solidFill>
                        <a:srgbClr val="C00000"/>
                      </a:solidFill>
                      <a:latin typeface="Arial" panose="020B0604020202020204" pitchFamily="34" charset="0"/>
                      <a:cs typeface="Arial" panose="020B0604020202020204" pitchFamily="34" charset="0"/>
                    </a:rPr>
                    <a:t>&amp; maternal VL</a:t>
                  </a:r>
                </a:p>
                <a:p>
                  <a:pPr algn="ctr"/>
                  <a:r>
                    <a:rPr lang="en-US" sz="1200" dirty="0">
                      <a:solidFill>
                        <a:srgbClr val="C00000"/>
                      </a:solidFill>
                      <a:latin typeface="Arial" panose="020B0604020202020204" pitchFamily="34" charset="0"/>
                      <a:cs typeface="Arial" panose="020B0604020202020204" pitchFamily="34" charset="0"/>
                    </a:rPr>
                    <a:t>&lt;1,000 c/mL</a:t>
                  </a:r>
                </a:p>
                <a:p>
                  <a:pPr algn="ctr"/>
                  <a:r>
                    <a:rPr lang="en-US" sz="1200" dirty="0">
                      <a:solidFill>
                        <a:srgbClr val="C00000"/>
                      </a:solidFill>
                      <a:latin typeface="Arial" panose="020B0604020202020204" pitchFamily="34" charset="0"/>
                      <a:cs typeface="Arial" panose="020B0604020202020204" pitchFamily="34" charset="0"/>
                    </a:rPr>
                    <a:t>(N=20)</a:t>
                  </a:r>
                </a:p>
                <a:p>
                  <a:pPr algn="ctr"/>
                  <a:endParaRPr lang="en-US" sz="1200" dirty="0">
                    <a:solidFill>
                      <a:srgbClr val="C00000"/>
                    </a:solidFill>
                    <a:latin typeface="Arial" panose="020B0604020202020204" pitchFamily="34" charset="0"/>
                    <a:cs typeface="Arial" panose="020B0604020202020204" pitchFamily="34" charset="0"/>
                  </a:endParaRPr>
                </a:p>
              </p:txBody>
            </p:sp>
          </p:grpSp>
        </p:grpSp>
        <p:sp>
          <p:nvSpPr>
            <p:cNvPr id="16" name="TextBox 15">
              <a:extLst>
                <a:ext uri="{FF2B5EF4-FFF2-40B4-BE49-F238E27FC236}">
                  <a16:creationId xmlns:a16="http://schemas.microsoft.com/office/drawing/2014/main" id="{6D32CFD2-EB47-4C98-94B8-8FBB610B37EC}"/>
                </a:ext>
              </a:extLst>
            </p:cNvPr>
            <p:cNvSpPr txBox="1"/>
            <p:nvPr/>
          </p:nvSpPr>
          <p:spPr>
            <a:xfrm rot="16200000">
              <a:off x="122737" y="4642321"/>
              <a:ext cx="2326279" cy="276999"/>
            </a:xfrm>
            <a:prstGeom prst="rect">
              <a:avLst/>
            </a:prstGeom>
            <a:solidFill>
              <a:schemeClr val="bg1"/>
            </a:solidFill>
          </p:spPr>
          <p:txBody>
            <a:bodyPr wrap="none" rtlCol="0">
              <a:spAutoFit/>
            </a:bodyPr>
            <a:lstStyle/>
            <a:p>
              <a:pPr algn="ctr"/>
              <a:r>
                <a:rPr lang="en-US" sz="1200" dirty="0">
                  <a:latin typeface="Arial" panose="020B0604020202020204" pitchFamily="34" charset="0"/>
                  <a:cs typeface="Arial" panose="020B0604020202020204" pitchFamily="34" charset="0"/>
                </a:rPr>
                <a:t>Pre-ART Infant VL (log10 c/mL)</a:t>
              </a:r>
            </a:p>
          </p:txBody>
        </p:sp>
      </p:grpSp>
      <p:pic>
        <p:nvPicPr>
          <p:cNvPr id="18" name="Picture 17">
            <a:extLst>
              <a:ext uri="{FF2B5EF4-FFF2-40B4-BE49-F238E27FC236}">
                <a16:creationId xmlns:a16="http://schemas.microsoft.com/office/drawing/2014/main" id="{4BE30A5E-F302-44CA-B840-4365AAF99476}"/>
              </a:ext>
            </a:extLst>
          </p:cNvPr>
          <p:cNvPicPr>
            <a:picLocks noChangeAspect="1"/>
          </p:cNvPicPr>
          <p:nvPr/>
        </p:nvPicPr>
        <p:blipFill>
          <a:blip r:embed="rId4"/>
          <a:stretch>
            <a:fillRect/>
          </a:stretch>
        </p:blipFill>
        <p:spPr>
          <a:xfrm>
            <a:off x="5580803" y="4660732"/>
            <a:ext cx="3563198" cy="1093723"/>
          </a:xfrm>
          <a:prstGeom prst="rect">
            <a:avLst/>
          </a:prstGeom>
        </p:spPr>
      </p:pic>
      <p:pic>
        <p:nvPicPr>
          <p:cNvPr id="21" name="Picture 20">
            <a:extLst>
              <a:ext uri="{FF2B5EF4-FFF2-40B4-BE49-F238E27FC236}">
                <a16:creationId xmlns:a16="http://schemas.microsoft.com/office/drawing/2014/main" id="{2E31DFC4-0298-445D-B0A0-F50B2E622591}"/>
              </a:ext>
            </a:extLst>
          </p:cNvPr>
          <p:cNvPicPr>
            <a:picLocks noChangeAspect="1"/>
          </p:cNvPicPr>
          <p:nvPr/>
        </p:nvPicPr>
        <p:blipFill>
          <a:blip r:embed="rId5"/>
          <a:stretch>
            <a:fillRect/>
          </a:stretch>
        </p:blipFill>
        <p:spPr>
          <a:xfrm>
            <a:off x="339901" y="2206621"/>
            <a:ext cx="3242266" cy="989522"/>
          </a:xfrm>
          <a:prstGeom prst="rect">
            <a:avLst/>
          </a:prstGeom>
        </p:spPr>
      </p:pic>
      <p:sp>
        <p:nvSpPr>
          <p:cNvPr id="19" name="Content Placeholder 2">
            <a:extLst>
              <a:ext uri="{FF2B5EF4-FFF2-40B4-BE49-F238E27FC236}">
                <a16:creationId xmlns:a16="http://schemas.microsoft.com/office/drawing/2014/main" id="{E315D430-41F8-4B18-8D8D-E9EBA7344DB5}"/>
              </a:ext>
            </a:extLst>
          </p:cNvPr>
          <p:cNvSpPr txBox="1">
            <a:spLocks/>
          </p:cNvSpPr>
          <p:nvPr/>
        </p:nvSpPr>
        <p:spPr>
          <a:xfrm>
            <a:off x="3687534" y="2209709"/>
            <a:ext cx="5551947" cy="2475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spcBef>
                <a:spcPts val="300"/>
              </a:spcBef>
              <a:spcAft>
                <a:spcPts val="300"/>
              </a:spcAft>
            </a:pPr>
            <a:r>
              <a:rPr lang="en-US" sz="2300" dirty="0"/>
              <a:t>HIV+ infant pre-ART VL significantly lower when mother </a:t>
            </a:r>
            <a:r>
              <a:rPr lang="en-US" sz="2300" dirty="0">
                <a:solidFill>
                  <a:srgbClr val="C00000"/>
                </a:solidFill>
              </a:rPr>
              <a:t>reported being on ART &amp; had maternal VL &lt;1,000 </a:t>
            </a:r>
            <a:r>
              <a:rPr lang="en-US" sz="2300" dirty="0"/>
              <a:t>than 		   when </a:t>
            </a:r>
            <a:r>
              <a:rPr lang="en-US" sz="2300" dirty="0">
                <a:solidFill>
                  <a:schemeClr val="accent6">
                    <a:lumMod val="75000"/>
                  </a:schemeClr>
                </a:solidFill>
              </a:rPr>
              <a:t>mothers on ART 	              but had VL &gt;1,000 </a:t>
            </a:r>
            <a:r>
              <a:rPr lang="en-US" sz="2300" dirty="0"/>
              <a:t>or                   		   </a:t>
            </a:r>
            <a:r>
              <a:rPr lang="en-US" sz="2300" dirty="0">
                <a:solidFill>
                  <a:srgbClr val="0070C0"/>
                </a:solidFill>
              </a:rPr>
              <a:t>mothers on no ART</a:t>
            </a:r>
            <a:endParaRPr lang="en-US" sz="2300" dirty="0"/>
          </a:p>
        </p:txBody>
      </p:sp>
    </p:spTree>
    <p:extLst>
      <p:ext uri="{BB962C8B-B14F-4D97-AF65-F5344CB8AC3E}">
        <p14:creationId xmlns:p14="http://schemas.microsoft.com/office/powerpoint/2010/main" val="2682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0"/>
            <a:ext cx="8845826" cy="1325563"/>
          </a:xfrm>
        </p:spPr>
        <p:txBody>
          <a:bodyPr/>
          <a:lstStyle/>
          <a:p>
            <a:r>
              <a:rPr lang="en-US" dirty="0"/>
              <a:t>Maternal Antepartum ART and HIV-Infected </a:t>
            </a:r>
            <a:br>
              <a:rPr lang="en-US" dirty="0"/>
            </a:br>
            <a:r>
              <a:rPr lang="en-US" dirty="0"/>
              <a:t>Infant Pre-Treatment VL, South Africa</a:t>
            </a:r>
            <a:br>
              <a:rPr lang="en-US" dirty="0"/>
            </a:br>
            <a:r>
              <a:rPr lang="en-US" sz="2000" i="1" dirty="0">
                <a:solidFill>
                  <a:schemeClr val="tx1"/>
                </a:solidFill>
              </a:rPr>
              <a:t>Patel F et al.  CROI 2018 Boston Abs. 862</a:t>
            </a:r>
            <a:endParaRPr lang="en-US" dirty="0"/>
          </a:p>
        </p:txBody>
      </p:sp>
      <p:sp>
        <p:nvSpPr>
          <p:cNvPr id="3" name="Content Placeholder 2"/>
          <p:cNvSpPr>
            <a:spLocks noGrp="1"/>
          </p:cNvSpPr>
          <p:nvPr>
            <p:ph idx="1"/>
          </p:nvPr>
        </p:nvSpPr>
        <p:spPr>
          <a:xfrm>
            <a:off x="295530" y="1152632"/>
            <a:ext cx="8699383" cy="2216287"/>
          </a:xfrm>
        </p:spPr>
        <p:txBody>
          <a:bodyPr>
            <a:normAutofit/>
          </a:bodyPr>
          <a:lstStyle/>
          <a:p>
            <a:pPr>
              <a:lnSpc>
                <a:spcPct val="103000"/>
              </a:lnSpc>
              <a:spcBef>
                <a:spcPts val="300"/>
              </a:spcBef>
              <a:spcAft>
                <a:spcPts val="300"/>
              </a:spcAft>
            </a:pPr>
            <a:r>
              <a:rPr lang="en-US" sz="2400" dirty="0"/>
              <a:t>Among infants with low pre-ART VL &lt;1,000, 55.6% had mothers on ART compared to 13.7% among infants with pre-ART VL &gt;1,000 (p=0.0001)</a:t>
            </a:r>
          </a:p>
          <a:p>
            <a:pPr>
              <a:lnSpc>
                <a:spcPct val="103000"/>
              </a:lnSpc>
              <a:spcBef>
                <a:spcPts val="600"/>
              </a:spcBef>
              <a:spcAft>
                <a:spcPts val="300"/>
              </a:spcAft>
            </a:pPr>
            <a:r>
              <a:rPr lang="en-US" sz="2400" dirty="0"/>
              <a:t>Infant pre-ART VL was significantly correlated with maternal VL </a:t>
            </a:r>
            <a:r>
              <a:rPr lang="en-US" sz="2400" dirty="0">
                <a:solidFill>
                  <a:srgbClr val="C00000"/>
                </a:solidFill>
              </a:rPr>
              <a:t>if mother was on ART </a:t>
            </a:r>
            <a:r>
              <a:rPr lang="en-US" sz="2400" dirty="0"/>
              <a:t>but not when mother </a:t>
            </a:r>
            <a:r>
              <a:rPr lang="en-US" sz="2400" dirty="0">
                <a:solidFill>
                  <a:srgbClr val="0070C0"/>
                </a:solidFill>
              </a:rPr>
              <a:t>not on ART</a:t>
            </a:r>
            <a:r>
              <a:rPr lang="en-US" sz="2400" dirty="0"/>
              <a:t> </a:t>
            </a:r>
          </a:p>
        </p:txBody>
      </p:sp>
      <p:cxnSp>
        <p:nvCxnSpPr>
          <p:cNvPr id="4" name="Straight Connector 3">
            <a:extLst>
              <a:ext uri="{FF2B5EF4-FFF2-40B4-BE49-F238E27FC236}">
                <a16:creationId xmlns:a16="http://schemas.microsoft.com/office/drawing/2014/main" id="{CAE23B48-4841-47EE-A335-3237EB539433}"/>
              </a:ext>
            </a:extLst>
          </p:cNvPr>
          <p:cNvCxnSpPr>
            <a:cxnSpLocks/>
          </p:cNvCxnSpPr>
          <p:nvPr/>
        </p:nvCxnSpPr>
        <p:spPr>
          <a:xfrm>
            <a:off x="0" y="116696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B8D8FC7-F66A-4EC0-B61C-D2BFC74C0E12}"/>
              </a:ext>
            </a:extLst>
          </p:cNvPr>
          <p:cNvPicPr>
            <a:picLocks noChangeAspect="1"/>
          </p:cNvPicPr>
          <p:nvPr/>
        </p:nvPicPr>
        <p:blipFill>
          <a:blip r:embed="rId2"/>
          <a:stretch>
            <a:fillRect/>
          </a:stretch>
        </p:blipFill>
        <p:spPr>
          <a:xfrm>
            <a:off x="120759" y="293574"/>
            <a:ext cx="993110" cy="575667"/>
          </a:xfrm>
          <a:prstGeom prst="rect">
            <a:avLst/>
          </a:prstGeom>
        </p:spPr>
      </p:pic>
      <p:grpSp>
        <p:nvGrpSpPr>
          <p:cNvPr id="25" name="Group 24">
            <a:extLst>
              <a:ext uri="{FF2B5EF4-FFF2-40B4-BE49-F238E27FC236}">
                <a16:creationId xmlns:a16="http://schemas.microsoft.com/office/drawing/2014/main" id="{9F14156A-8C02-4F3F-A14F-72E13FF61375}"/>
              </a:ext>
            </a:extLst>
          </p:cNvPr>
          <p:cNvGrpSpPr/>
          <p:nvPr/>
        </p:nvGrpSpPr>
        <p:grpSpPr>
          <a:xfrm>
            <a:off x="243313" y="3501623"/>
            <a:ext cx="8629298" cy="2799405"/>
            <a:chOff x="243313" y="3501623"/>
            <a:chExt cx="8629298" cy="2799405"/>
          </a:xfrm>
        </p:grpSpPr>
        <p:pic>
          <p:nvPicPr>
            <p:cNvPr id="18" name="Picture 17">
              <a:extLst>
                <a:ext uri="{FF2B5EF4-FFF2-40B4-BE49-F238E27FC236}">
                  <a16:creationId xmlns:a16="http://schemas.microsoft.com/office/drawing/2014/main" id="{43777984-1AFC-465B-A0FA-5A4B79BFCF1E}"/>
                </a:ext>
              </a:extLst>
            </p:cNvPr>
            <p:cNvPicPr>
              <a:picLocks noChangeAspect="1"/>
            </p:cNvPicPr>
            <p:nvPr/>
          </p:nvPicPr>
          <p:blipFill>
            <a:blip r:embed="rId3"/>
            <a:stretch>
              <a:fillRect/>
            </a:stretch>
          </p:blipFill>
          <p:spPr>
            <a:xfrm>
              <a:off x="4621160" y="4129543"/>
              <a:ext cx="4251451" cy="2171485"/>
            </a:xfrm>
            <a:prstGeom prst="rect">
              <a:avLst/>
            </a:prstGeom>
          </p:spPr>
        </p:pic>
        <p:pic>
          <p:nvPicPr>
            <p:cNvPr id="19" name="Picture 18">
              <a:extLst>
                <a:ext uri="{FF2B5EF4-FFF2-40B4-BE49-F238E27FC236}">
                  <a16:creationId xmlns:a16="http://schemas.microsoft.com/office/drawing/2014/main" id="{80D971C3-C679-4347-9996-93A06E9E3AD4}"/>
                </a:ext>
              </a:extLst>
            </p:cNvPr>
            <p:cNvPicPr>
              <a:picLocks noChangeAspect="1"/>
            </p:cNvPicPr>
            <p:nvPr/>
          </p:nvPicPr>
          <p:blipFill>
            <a:blip r:embed="rId4"/>
            <a:stretch>
              <a:fillRect/>
            </a:stretch>
          </p:blipFill>
          <p:spPr>
            <a:xfrm>
              <a:off x="243313" y="4001040"/>
              <a:ext cx="4328687" cy="2216288"/>
            </a:xfrm>
            <a:prstGeom prst="rect">
              <a:avLst/>
            </a:prstGeom>
          </p:spPr>
        </p:pic>
        <p:sp>
          <p:nvSpPr>
            <p:cNvPr id="20" name="TextBox 19">
              <a:extLst>
                <a:ext uri="{FF2B5EF4-FFF2-40B4-BE49-F238E27FC236}">
                  <a16:creationId xmlns:a16="http://schemas.microsoft.com/office/drawing/2014/main" id="{9D06E4B0-68CC-4BF4-8394-5D2CD97D813A}"/>
                </a:ext>
              </a:extLst>
            </p:cNvPr>
            <p:cNvSpPr txBox="1"/>
            <p:nvPr/>
          </p:nvSpPr>
          <p:spPr>
            <a:xfrm>
              <a:off x="4877316" y="3556198"/>
              <a:ext cx="3739137" cy="523220"/>
            </a:xfrm>
            <a:prstGeom prst="rect">
              <a:avLst/>
            </a:prstGeom>
            <a:noFill/>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Neonatal Pre-ART VL &amp; Maternal VL</a:t>
              </a:r>
            </a:p>
            <a:p>
              <a:pPr algn="ctr"/>
              <a:r>
                <a:rPr lang="en-US" sz="1400" b="1" dirty="0">
                  <a:solidFill>
                    <a:srgbClr val="0070C0"/>
                  </a:solidFill>
                  <a:latin typeface="Arial" panose="020B0604020202020204" pitchFamily="34" charset="0"/>
                  <a:cs typeface="Arial" panose="020B0604020202020204" pitchFamily="34" charset="0"/>
                </a:rPr>
                <a:t>No Maternal ART Group</a:t>
              </a:r>
            </a:p>
          </p:txBody>
        </p:sp>
        <p:sp>
          <p:nvSpPr>
            <p:cNvPr id="21" name="TextBox 20">
              <a:extLst>
                <a:ext uri="{FF2B5EF4-FFF2-40B4-BE49-F238E27FC236}">
                  <a16:creationId xmlns:a16="http://schemas.microsoft.com/office/drawing/2014/main" id="{631E2554-B96A-406E-B65E-FE1764B6BAB0}"/>
                </a:ext>
              </a:extLst>
            </p:cNvPr>
            <p:cNvSpPr txBox="1"/>
            <p:nvPr/>
          </p:nvSpPr>
          <p:spPr>
            <a:xfrm>
              <a:off x="538087" y="3501623"/>
              <a:ext cx="3739137" cy="523220"/>
            </a:xfrm>
            <a:prstGeom prst="rect">
              <a:avLst/>
            </a:prstGeom>
            <a:noFill/>
          </p:spPr>
          <p:txBody>
            <a:bodyPr wrap="square" rtlCol="0">
              <a:spAutoFit/>
            </a:bodyPr>
            <a:lstStyle/>
            <a:p>
              <a:pPr algn="ctr"/>
              <a:r>
                <a:rPr lang="en-US" sz="1400" b="1" dirty="0">
                  <a:solidFill>
                    <a:srgbClr val="C00000"/>
                  </a:solidFill>
                  <a:latin typeface="Arial" panose="020B0604020202020204" pitchFamily="34" charset="0"/>
                  <a:cs typeface="Arial" panose="020B0604020202020204" pitchFamily="34" charset="0"/>
                </a:rPr>
                <a:t>Neonatal Pre-ART VL &amp; Maternal VL</a:t>
              </a:r>
            </a:p>
            <a:p>
              <a:pPr algn="ctr"/>
              <a:r>
                <a:rPr lang="en-US" sz="1400" b="1" dirty="0">
                  <a:solidFill>
                    <a:srgbClr val="C00000"/>
                  </a:solidFill>
                  <a:latin typeface="Arial" panose="020B0604020202020204" pitchFamily="34" charset="0"/>
                  <a:cs typeface="Arial" panose="020B0604020202020204" pitchFamily="34" charset="0"/>
                </a:rPr>
                <a:t>Any Maternal ART Group</a:t>
              </a:r>
            </a:p>
          </p:txBody>
        </p:sp>
        <p:sp>
          <p:nvSpPr>
            <p:cNvPr id="23" name="TextBox 22">
              <a:extLst>
                <a:ext uri="{FF2B5EF4-FFF2-40B4-BE49-F238E27FC236}">
                  <a16:creationId xmlns:a16="http://schemas.microsoft.com/office/drawing/2014/main" id="{996FE742-626A-4783-9172-E7FB308F8EC1}"/>
                </a:ext>
              </a:extLst>
            </p:cNvPr>
            <p:cNvSpPr txBox="1"/>
            <p:nvPr/>
          </p:nvSpPr>
          <p:spPr>
            <a:xfrm>
              <a:off x="7586234" y="5465425"/>
              <a:ext cx="1114408" cy="430887"/>
            </a:xfrm>
            <a:prstGeom prst="rect">
              <a:avLst/>
            </a:prstGeom>
            <a:solidFill>
              <a:schemeClr val="bg1"/>
            </a:solidFill>
          </p:spPr>
          <p:txBody>
            <a:bodyPr wrap="none" rtlCol="0">
              <a:spAutoFit/>
            </a:bodyPr>
            <a:lstStyle/>
            <a:p>
              <a:pPr algn="ctr"/>
              <a:r>
                <a:rPr lang="en-US" sz="1100" b="1" dirty="0">
                  <a:solidFill>
                    <a:srgbClr val="0070C0"/>
                  </a:solidFill>
                  <a:latin typeface="Arial" panose="020B0604020202020204" pitchFamily="34" charset="0"/>
                  <a:cs typeface="Arial" panose="020B0604020202020204" pitchFamily="34" charset="0"/>
                </a:rPr>
                <a:t>Correlation</a:t>
              </a:r>
            </a:p>
            <a:p>
              <a:pPr algn="ctr"/>
              <a:r>
                <a:rPr lang="en-US" sz="1100" b="1" dirty="0">
                  <a:solidFill>
                    <a:srgbClr val="0070C0"/>
                  </a:solidFill>
                  <a:latin typeface="Arial" panose="020B0604020202020204" pitchFamily="34" charset="0"/>
                  <a:cs typeface="Arial" panose="020B0604020202020204" pitchFamily="34" charset="0"/>
                </a:rPr>
                <a:t>r=0.19, p=0.47</a:t>
              </a:r>
            </a:p>
          </p:txBody>
        </p:sp>
        <p:sp>
          <p:nvSpPr>
            <p:cNvPr id="24" name="TextBox 23">
              <a:extLst>
                <a:ext uri="{FF2B5EF4-FFF2-40B4-BE49-F238E27FC236}">
                  <a16:creationId xmlns:a16="http://schemas.microsoft.com/office/drawing/2014/main" id="{F7D66C60-3E6A-4F8C-BC45-1349296BA4DB}"/>
                </a:ext>
              </a:extLst>
            </p:cNvPr>
            <p:cNvSpPr txBox="1"/>
            <p:nvPr/>
          </p:nvSpPr>
          <p:spPr>
            <a:xfrm>
              <a:off x="3169066" y="5412837"/>
              <a:ext cx="1271502" cy="430887"/>
            </a:xfrm>
            <a:prstGeom prst="rect">
              <a:avLst/>
            </a:prstGeom>
            <a:solidFill>
              <a:schemeClr val="bg1"/>
            </a:solidFill>
          </p:spPr>
          <p:txBody>
            <a:bodyPr wrap="none" rtlCol="0">
              <a:spAutoFit/>
            </a:bodyPr>
            <a:lstStyle/>
            <a:p>
              <a:pPr algn="ctr"/>
              <a:r>
                <a:rPr lang="en-US" sz="1100" b="1" dirty="0">
                  <a:solidFill>
                    <a:srgbClr val="C00000"/>
                  </a:solidFill>
                  <a:latin typeface="Arial" panose="020B0604020202020204" pitchFamily="34" charset="0"/>
                  <a:cs typeface="Arial" panose="020B0604020202020204" pitchFamily="34" charset="0"/>
                </a:rPr>
                <a:t>Correlation</a:t>
              </a:r>
            </a:p>
            <a:p>
              <a:pPr algn="ctr"/>
              <a:r>
                <a:rPr lang="en-US" sz="1100" b="1" dirty="0">
                  <a:solidFill>
                    <a:srgbClr val="C00000"/>
                  </a:solidFill>
                  <a:latin typeface="Arial" panose="020B0604020202020204" pitchFamily="34" charset="0"/>
                  <a:cs typeface="Arial" panose="020B0604020202020204" pitchFamily="34" charset="0"/>
                </a:rPr>
                <a:t>r=0.63, p&lt;0.0001</a:t>
              </a:r>
            </a:p>
          </p:txBody>
        </p:sp>
      </p:grpSp>
    </p:spTree>
    <p:extLst>
      <p:ext uri="{BB962C8B-B14F-4D97-AF65-F5344CB8AC3E}">
        <p14:creationId xmlns:p14="http://schemas.microsoft.com/office/powerpoint/2010/main" val="33693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71" y="0"/>
            <a:ext cx="7886700" cy="1325563"/>
          </a:xfrm>
        </p:spPr>
        <p:txBody>
          <a:bodyPr/>
          <a:lstStyle/>
          <a:p>
            <a:r>
              <a:rPr lang="en-US" dirty="0"/>
              <a:t>ARV Prophylaxis/ART at Birth Limits               Reservoir Size in Children</a:t>
            </a:r>
            <a:br>
              <a:rPr lang="en-US" dirty="0"/>
            </a:br>
            <a:r>
              <a:rPr lang="en-US" sz="2000" i="1" dirty="0" err="1">
                <a:solidFill>
                  <a:schemeClr val="tx1"/>
                </a:solidFill>
              </a:rPr>
              <a:t>Massanella</a:t>
            </a:r>
            <a:r>
              <a:rPr lang="en-US" sz="2000" i="1" dirty="0">
                <a:solidFill>
                  <a:schemeClr val="tx1"/>
                </a:solidFill>
              </a:rPr>
              <a:t> M et al.  CROI 2018 Boston Abs. 135</a:t>
            </a:r>
            <a:endParaRPr lang="en-US" dirty="0"/>
          </a:p>
        </p:txBody>
      </p:sp>
      <p:cxnSp>
        <p:nvCxnSpPr>
          <p:cNvPr id="4" name="Straight Connector 3">
            <a:extLst>
              <a:ext uri="{FF2B5EF4-FFF2-40B4-BE49-F238E27FC236}">
                <a16:creationId xmlns:a16="http://schemas.microsoft.com/office/drawing/2014/main" id="{271DD75E-7B8A-423D-B0D7-D052803B97EB}"/>
              </a:ext>
            </a:extLst>
          </p:cNvPr>
          <p:cNvCxnSpPr>
            <a:cxnSpLocks/>
          </p:cNvCxnSpPr>
          <p:nvPr/>
        </p:nvCxnSpPr>
        <p:spPr>
          <a:xfrm>
            <a:off x="0" y="120172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722027C6-7BD6-407C-AC1C-B016289FA774}"/>
              </a:ext>
            </a:extLst>
          </p:cNvPr>
          <p:cNvPicPr>
            <a:picLocks noChangeAspect="1"/>
          </p:cNvPicPr>
          <p:nvPr/>
        </p:nvPicPr>
        <p:blipFill>
          <a:blip r:embed="rId2"/>
          <a:stretch>
            <a:fillRect/>
          </a:stretch>
        </p:blipFill>
        <p:spPr>
          <a:xfrm>
            <a:off x="3618336" y="5032357"/>
            <a:ext cx="4692360" cy="1782099"/>
          </a:xfrm>
          <a:prstGeom prst="rect">
            <a:avLst/>
          </a:prstGeom>
        </p:spPr>
      </p:pic>
      <p:sp>
        <p:nvSpPr>
          <p:cNvPr id="19" name="Content Placeholder 2">
            <a:extLst>
              <a:ext uri="{FF2B5EF4-FFF2-40B4-BE49-F238E27FC236}">
                <a16:creationId xmlns:a16="http://schemas.microsoft.com/office/drawing/2014/main" id="{4403F110-56BD-439D-A495-2A5B6B369C84}"/>
              </a:ext>
            </a:extLst>
          </p:cNvPr>
          <p:cNvSpPr txBox="1">
            <a:spLocks/>
          </p:cNvSpPr>
          <p:nvPr/>
        </p:nvSpPr>
        <p:spPr>
          <a:xfrm>
            <a:off x="162420" y="5542763"/>
            <a:ext cx="6404587" cy="55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Reservoir measurements:</a:t>
            </a:r>
          </a:p>
        </p:txBody>
      </p:sp>
      <p:sp>
        <p:nvSpPr>
          <p:cNvPr id="22" name="Content Placeholder 2">
            <a:extLst>
              <a:ext uri="{FF2B5EF4-FFF2-40B4-BE49-F238E27FC236}">
                <a16:creationId xmlns:a16="http://schemas.microsoft.com/office/drawing/2014/main" id="{D1F6112B-1087-485A-AC41-AD42E3819A51}"/>
              </a:ext>
            </a:extLst>
          </p:cNvPr>
          <p:cNvSpPr txBox="1">
            <a:spLocks/>
          </p:cNvSpPr>
          <p:nvPr/>
        </p:nvSpPr>
        <p:spPr>
          <a:xfrm>
            <a:off x="186712" y="1239657"/>
            <a:ext cx="8848431" cy="2232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2500" dirty="0"/>
              <a:t>Evaluation of reservoir in longitudinal cohort (</a:t>
            </a:r>
            <a:r>
              <a:rPr lang="en-US" sz="2500" dirty="0">
                <a:solidFill>
                  <a:srgbClr val="92D050"/>
                </a:solidFill>
              </a:rPr>
              <a:t>HIVNAT 209</a:t>
            </a:r>
            <a:r>
              <a:rPr lang="en-US" sz="2500" dirty="0"/>
              <a:t>) of children receiving 3-drug ARV prophylaxis (</a:t>
            </a:r>
            <a:r>
              <a:rPr lang="en-US" sz="2500" dirty="0" err="1"/>
              <a:t>proARV</a:t>
            </a:r>
            <a:r>
              <a:rPr lang="en-US" sz="2500" dirty="0"/>
              <a:t>), which was either </a:t>
            </a:r>
            <a:r>
              <a:rPr lang="en-US" sz="2500" dirty="0">
                <a:solidFill>
                  <a:srgbClr val="003FBC"/>
                </a:solidFill>
              </a:rPr>
              <a:t>continuous</a:t>
            </a:r>
            <a:r>
              <a:rPr lang="en-US" sz="2500" dirty="0"/>
              <a:t> or </a:t>
            </a:r>
            <a:r>
              <a:rPr lang="en-US" sz="2500" dirty="0">
                <a:solidFill>
                  <a:schemeClr val="accent4">
                    <a:lumMod val="75000"/>
                  </a:schemeClr>
                </a:solidFill>
              </a:rPr>
              <a:t>interrupted &amp; ART restarted </a:t>
            </a:r>
            <a:r>
              <a:rPr lang="en-US" sz="2500" dirty="0"/>
              <a:t>when found HIV+ vs cross-sectional cohort (</a:t>
            </a:r>
            <a:r>
              <a:rPr lang="en-US" sz="2500" dirty="0">
                <a:solidFill>
                  <a:srgbClr val="6600CC"/>
                </a:solidFill>
              </a:rPr>
              <a:t>HIVNAT 194</a:t>
            </a:r>
            <a:r>
              <a:rPr lang="en-US" sz="2500" dirty="0"/>
              <a:t>) of children starting ART at &lt;6 </a:t>
            </a:r>
            <a:r>
              <a:rPr lang="en-US" sz="2500" dirty="0" err="1"/>
              <a:t>mo</a:t>
            </a:r>
            <a:r>
              <a:rPr lang="en-US" sz="2500" dirty="0"/>
              <a:t> (range 3-26 </a:t>
            </a:r>
            <a:r>
              <a:rPr lang="en-US" sz="2500" dirty="0" err="1"/>
              <a:t>wk</a:t>
            </a:r>
            <a:r>
              <a:rPr lang="en-US" sz="2500" dirty="0"/>
              <a:t>)</a:t>
            </a:r>
          </a:p>
        </p:txBody>
      </p:sp>
      <p:sp>
        <p:nvSpPr>
          <p:cNvPr id="29" name="Rectangle 28">
            <a:extLst>
              <a:ext uri="{FF2B5EF4-FFF2-40B4-BE49-F238E27FC236}">
                <a16:creationId xmlns:a16="http://schemas.microsoft.com/office/drawing/2014/main" id="{811CAA9B-2F3C-4B15-8FC3-C11CE6B497C2}"/>
              </a:ext>
            </a:extLst>
          </p:cNvPr>
          <p:cNvSpPr/>
          <p:nvPr/>
        </p:nvSpPr>
        <p:spPr>
          <a:xfrm>
            <a:off x="5272803" y="3321472"/>
            <a:ext cx="2941126" cy="1200329"/>
          </a:xfrm>
          <a:prstGeom prst="rect">
            <a:avLst/>
          </a:prstGeom>
        </p:spPr>
        <p:txBody>
          <a:bodyPr wrap="none">
            <a:spAutoFit/>
          </a:bodyPr>
          <a:lstStyle/>
          <a:p>
            <a:pPr algn="ctr"/>
            <a:r>
              <a:rPr lang="en-US" sz="1200" b="1" dirty="0">
                <a:solidFill>
                  <a:srgbClr val="6600CC"/>
                </a:solidFill>
                <a:latin typeface="Arial" panose="020B0604020202020204" pitchFamily="34" charset="0"/>
                <a:cs typeface="Arial" panose="020B0604020202020204" pitchFamily="34" charset="0"/>
              </a:rPr>
              <a:t>HIVNAT 194</a:t>
            </a:r>
          </a:p>
          <a:p>
            <a:pPr algn="ctr"/>
            <a:r>
              <a:rPr lang="en-US" sz="1200" b="1" dirty="0">
                <a:solidFill>
                  <a:srgbClr val="6600CC"/>
                </a:solidFill>
                <a:latin typeface="Arial" panose="020B0604020202020204" pitchFamily="34" charset="0"/>
                <a:cs typeface="Arial" panose="020B0604020202020204" pitchFamily="34" charset="0"/>
              </a:rPr>
              <a:t>Cross-sectional cohort</a:t>
            </a:r>
          </a:p>
          <a:p>
            <a:pPr algn="ctr"/>
            <a:r>
              <a:rPr lang="en-US" sz="1200" b="1" dirty="0">
                <a:solidFill>
                  <a:srgbClr val="6600CC"/>
                </a:solidFill>
                <a:latin typeface="Arial" panose="020B0604020202020204" pitchFamily="34" charset="0"/>
                <a:cs typeface="Arial" panose="020B0604020202020204" pitchFamily="34" charset="0"/>
              </a:rPr>
              <a:t>N=46</a:t>
            </a:r>
          </a:p>
          <a:p>
            <a:pPr algn="ctr"/>
            <a:r>
              <a:rPr lang="en-US" sz="1200" dirty="0">
                <a:solidFill>
                  <a:srgbClr val="6600CC"/>
                </a:solidFill>
                <a:latin typeface="Arial" panose="020B0604020202020204" pitchFamily="34" charset="0"/>
                <a:cs typeface="Arial" panose="020B0604020202020204" pitchFamily="34" charset="0"/>
              </a:rPr>
              <a:t>ART initiation age &lt;6 </a:t>
            </a:r>
            <a:r>
              <a:rPr lang="en-US" sz="1200" dirty="0" err="1">
                <a:solidFill>
                  <a:srgbClr val="6600CC"/>
                </a:solidFill>
                <a:latin typeface="Arial" panose="020B0604020202020204" pitchFamily="34" charset="0"/>
                <a:cs typeface="Arial" panose="020B0604020202020204" pitchFamily="34" charset="0"/>
              </a:rPr>
              <a:t>mos</a:t>
            </a:r>
            <a:r>
              <a:rPr lang="en-US" sz="1200" dirty="0">
                <a:solidFill>
                  <a:srgbClr val="6600CC"/>
                </a:solidFill>
                <a:latin typeface="Arial" panose="020B0604020202020204" pitchFamily="34" charset="0"/>
                <a:cs typeface="Arial" panose="020B0604020202020204" pitchFamily="34" charset="0"/>
              </a:rPr>
              <a:t> (med 3.9 </a:t>
            </a:r>
            <a:r>
              <a:rPr lang="en-US" sz="1200" dirty="0" err="1">
                <a:solidFill>
                  <a:srgbClr val="6600CC"/>
                </a:solidFill>
                <a:latin typeface="Arial" panose="020B0604020202020204" pitchFamily="34" charset="0"/>
                <a:cs typeface="Arial" panose="020B0604020202020204" pitchFamily="34" charset="0"/>
              </a:rPr>
              <a:t>mo</a:t>
            </a:r>
            <a:r>
              <a:rPr lang="en-US" sz="1200" dirty="0">
                <a:solidFill>
                  <a:srgbClr val="6600CC"/>
                </a:solidFill>
                <a:latin typeface="Arial" panose="020B0604020202020204" pitchFamily="34" charset="0"/>
                <a:cs typeface="Arial" panose="020B0604020202020204" pitchFamily="34" charset="0"/>
              </a:rPr>
              <a:t>) </a:t>
            </a:r>
          </a:p>
          <a:p>
            <a:pPr algn="ctr"/>
            <a:r>
              <a:rPr lang="en-US" sz="1200" dirty="0">
                <a:solidFill>
                  <a:srgbClr val="6600CC"/>
                </a:solidFill>
                <a:latin typeface="Arial" panose="020B0604020202020204" pitchFamily="34" charset="0"/>
                <a:cs typeface="Arial" panose="020B0604020202020204" pitchFamily="34" charset="0"/>
              </a:rPr>
              <a:t>Med age at evaluation on ART</a:t>
            </a:r>
          </a:p>
          <a:p>
            <a:pPr algn="ctr"/>
            <a:r>
              <a:rPr lang="en-US" sz="1200" dirty="0">
                <a:solidFill>
                  <a:srgbClr val="6600CC"/>
                </a:solidFill>
                <a:latin typeface="Arial" panose="020B0604020202020204" pitchFamily="34" charset="0"/>
                <a:cs typeface="Arial" panose="020B0604020202020204" pitchFamily="34" charset="0"/>
              </a:rPr>
              <a:t> 5.1 (3.5-7.1) years</a:t>
            </a:r>
          </a:p>
        </p:txBody>
      </p:sp>
      <p:grpSp>
        <p:nvGrpSpPr>
          <p:cNvPr id="49" name="Group 48">
            <a:extLst>
              <a:ext uri="{FF2B5EF4-FFF2-40B4-BE49-F238E27FC236}">
                <a16:creationId xmlns:a16="http://schemas.microsoft.com/office/drawing/2014/main" id="{ED41F5DD-8A78-49F2-9EEF-D5FDFDE6F775}"/>
              </a:ext>
            </a:extLst>
          </p:cNvPr>
          <p:cNvGrpSpPr/>
          <p:nvPr/>
        </p:nvGrpSpPr>
        <p:grpSpPr>
          <a:xfrm>
            <a:off x="107676" y="3317128"/>
            <a:ext cx="8161307" cy="2217995"/>
            <a:chOff x="107676" y="3317128"/>
            <a:chExt cx="8161307" cy="2217995"/>
          </a:xfrm>
        </p:grpSpPr>
        <p:grpSp>
          <p:nvGrpSpPr>
            <p:cNvPr id="28" name="Group 27">
              <a:extLst>
                <a:ext uri="{FF2B5EF4-FFF2-40B4-BE49-F238E27FC236}">
                  <a16:creationId xmlns:a16="http://schemas.microsoft.com/office/drawing/2014/main" id="{B778DD6F-5479-4636-ACBD-00BD41B5CF39}"/>
                </a:ext>
              </a:extLst>
            </p:cNvPr>
            <p:cNvGrpSpPr/>
            <p:nvPr/>
          </p:nvGrpSpPr>
          <p:grpSpPr>
            <a:xfrm>
              <a:off x="107676" y="3317128"/>
              <a:ext cx="4577445" cy="2217995"/>
              <a:chOff x="3024" y="3121435"/>
              <a:chExt cx="4577445" cy="2217995"/>
            </a:xfrm>
          </p:grpSpPr>
          <p:pic>
            <p:nvPicPr>
              <p:cNvPr id="20" name="Picture 19">
                <a:extLst>
                  <a:ext uri="{FF2B5EF4-FFF2-40B4-BE49-F238E27FC236}">
                    <a16:creationId xmlns:a16="http://schemas.microsoft.com/office/drawing/2014/main" id="{A66031DA-A071-4B30-9209-B7D2355FF763}"/>
                  </a:ext>
                </a:extLst>
              </p:cNvPr>
              <p:cNvPicPr>
                <a:picLocks noChangeAspect="1"/>
              </p:cNvPicPr>
              <p:nvPr/>
            </p:nvPicPr>
            <p:blipFill>
              <a:blip r:embed="rId3"/>
              <a:stretch>
                <a:fillRect/>
              </a:stretch>
            </p:blipFill>
            <p:spPr>
              <a:xfrm>
                <a:off x="70824" y="3427475"/>
                <a:ext cx="1468892" cy="486146"/>
              </a:xfrm>
              <a:prstGeom prst="rect">
                <a:avLst/>
              </a:prstGeom>
            </p:spPr>
          </p:pic>
          <p:pic>
            <p:nvPicPr>
              <p:cNvPr id="21" name="Picture 20">
                <a:extLst>
                  <a:ext uri="{FF2B5EF4-FFF2-40B4-BE49-F238E27FC236}">
                    <a16:creationId xmlns:a16="http://schemas.microsoft.com/office/drawing/2014/main" id="{A4568905-DB0D-4CE2-899E-C90608BE9D8A}"/>
                  </a:ext>
                </a:extLst>
              </p:cNvPr>
              <p:cNvPicPr>
                <a:picLocks noChangeAspect="1"/>
              </p:cNvPicPr>
              <p:nvPr/>
            </p:nvPicPr>
            <p:blipFill>
              <a:blip r:embed="rId4"/>
              <a:stretch>
                <a:fillRect/>
              </a:stretch>
            </p:blipFill>
            <p:spPr>
              <a:xfrm>
                <a:off x="1524349" y="3423552"/>
                <a:ext cx="1690362" cy="498374"/>
              </a:xfrm>
              <a:prstGeom prst="rect">
                <a:avLst/>
              </a:prstGeom>
            </p:spPr>
          </p:pic>
          <p:sp>
            <p:nvSpPr>
              <p:cNvPr id="23" name="Rectangle 22">
                <a:extLst>
                  <a:ext uri="{FF2B5EF4-FFF2-40B4-BE49-F238E27FC236}">
                    <a16:creationId xmlns:a16="http://schemas.microsoft.com/office/drawing/2014/main" id="{9C6E292B-0759-4D6D-A801-C39D30BC707A}"/>
                  </a:ext>
                </a:extLst>
              </p:cNvPr>
              <p:cNvSpPr/>
              <p:nvPr/>
            </p:nvSpPr>
            <p:spPr>
              <a:xfrm>
                <a:off x="3024" y="3801214"/>
                <a:ext cx="1462068" cy="523220"/>
              </a:xfrm>
              <a:prstGeom prst="rect">
                <a:avLst/>
              </a:prstGeom>
            </p:spPr>
            <p:txBody>
              <a:bodyPr wrap="none">
                <a:spAutoFit/>
              </a:bodyPr>
              <a:lstStyle/>
              <a:p>
                <a:pPr algn="ctr"/>
                <a:r>
                  <a:rPr lang="en-US" sz="1400" dirty="0">
                    <a:solidFill>
                      <a:srgbClr val="003FBC"/>
                    </a:solidFill>
                    <a:latin typeface="Arial" panose="020B0604020202020204" pitchFamily="34" charset="0"/>
                    <a:cs typeface="Arial" panose="020B0604020202020204" pitchFamily="34" charset="0"/>
                  </a:rPr>
                  <a:t>Continuous</a:t>
                </a:r>
              </a:p>
              <a:p>
                <a:pPr algn="ctr"/>
                <a:r>
                  <a:rPr lang="en-US" sz="1400" dirty="0">
                    <a:solidFill>
                      <a:srgbClr val="003FBC"/>
                    </a:solidFill>
                    <a:latin typeface="Arial" panose="020B0604020202020204" pitchFamily="34" charset="0"/>
                    <a:cs typeface="Arial" panose="020B0604020202020204" pitchFamily="34" charset="0"/>
                  </a:rPr>
                  <a:t> 3-ARV/ART </a:t>
                </a:r>
                <a:r>
                  <a:rPr lang="en-US" sz="1100" dirty="0">
                    <a:solidFill>
                      <a:srgbClr val="003FBC"/>
                    </a:solidFill>
                    <a:latin typeface="Arial" panose="020B0604020202020204" pitchFamily="34" charset="0"/>
                    <a:cs typeface="Arial" panose="020B0604020202020204" pitchFamily="34" charset="0"/>
                  </a:rPr>
                  <a:t>(24)</a:t>
                </a:r>
              </a:p>
            </p:txBody>
          </p:sp>
          <p:sp>
            <p:nvSpPr>
              <p:cNvPr id="24" name="Rectangle 23">
                <a:extLst>
                  <a:ext uri="{FF2B5EF4-FFF2-40B4-BE49-F238E27FC236}">
                    <a16:creationId xmlns:a16="http://schemas.microsoft.com/office/drawing/2014/main" id="{12FB6183-3913-4EEB-8E8C-88090DDBC54A}"/>
                  </a:ext>
                </a:extLst>
              </p:cNvPr>
              <p:cNvSpPr/>
              <p:nvPr/>
            </p:nvSpPr>
            <p:spPr>
              <a:xfrm>
                <a:off x="1561846" y="3831713"/>
                <a:ext cx="1566390" cy="523220"/>
              </a:xfrm>
              <a:prstGeom prst="rect">
                <a:avLst/>
              </a:prstGeom>
            </p:spPr>
            <p:txBody>
              <a:bodyPr wrap="none">
                <a:spAutoFit/>
              </a:bodyPr>
              <a:lstStyle/>
              <a:p>
                <a:pPr algn="ctr"/>
                <a:r>
                  <a:rPr lang="en-US" sz="1400" dirty="0" err="1">
                    <a:solidFill>
                      <a:schemeClr val="accent4">
                        <a:lumMod val="75000"/>
                      </a:schemeClr>
                    </a:solidFill>
                    <a:latin typeface="Arial" panose="020B0604020202020204" pitchFamily="34" charset="0"/>
                    <a:cs typeface="Arial" panose="020B0604020202020204" pitchFamily="34" charset="0"/>
                  </a:rPr>
                  <a:t>ProARV</a:t>
                </a:r>
                <a:r>
                  <a:rPr lang="en-US" sz="1400" dirty="0">
                    <a:solidFill>
                      <a:schemeClr val="accent4">
                        <a:lumMod val="75000"/>
                      </a:schemeClr>
                    </a:solidFill>
                    <a:latin typeface="Arial" panose="020B0604020202020204" pitchFamily="34" charset="0"/>
                    <a:cs typeface="Arial" panose="020B0604020202020204" pitchFamily="34" charset="0"/>
                  </a:rPr>
                  <a:t> stopped </a:t>
                </a:r>
              </a:p>
              <a:p>
                <a:pPr algn="ctr"/>
                <a:r>
                  <a:rPr lang="en-US" sz="1400" dirty="0">
                    <a:solidFill>
                      <a:schemeClr val="accent4">
                        <a:lumMod val="75000"/>
                      </a:schemeClr>
                    </a:solidFill>
                    <a:latin typeface="Arial" panose="020B0604020202020204" pitchFamily="34" charset="0"/>
                    <a:cs typeface="Arial" panose="020B0604020202020204" pitchFamily="34" charset="0"/>
                  </a:rPr>
                  <a:t>then →ART </a:t>
                </a:r>
                <a:r>
                  <a:rPr lang="en-US" sz="1100" dirty="0">
                    <a:solidFill>
                      <a:schemeClr val="accent4">
                        <a:lumMod val="75000"/>
                      </a:schemeClr>
                    </a:solidFill>
                    <a:latin typeface="Arial" panose="020B0604020202020204" pitchFamily="34" charset="0"/>
                    <a:cs typeface="Arial" panose="020B0604020202020204" pitchFamily="34" charset="0"/>
                  </a:rPr>
                  <a:t>(31)</a:t>
                </a:r>
              </a:p>
            </p:txBody>
          </p:sp>
          <p:pic>
            <p:nvPicPr>
              <p:cNvPr id="25" name="Picture 24">
                <a:extLst>
                  <a:ext uri="{FF2B5EF4-FFF2-40B4-BE49-F238E27FC236}">
                    <a16:creationId xmlns:a16="http://schemas.microsoft.com/office/drawing/2014/main" id="{7111DBBF-D568-4516-8A48-E45742D4DF1E}"/>
                  </a:ext>
                </a:extLst>
              </p:cNvPr>
              <p:cNvPicPr>
                <a:picLocks noChangeAspect="1"/>
              </p:cNvPicPr>
              <p:nvPr/>
            </p:nvPicPr>
            <p:blipFill>
              <a:blip r:embed="rId5"/>
              <a:stretch>
                <a:fillRect/>
              </a:stretch>
            </p:blipFill>
            <p:spPr>
              <a:xfrm>
                <a:off x="82060" y="4341496"/>
                <a:ext cx="3191864" cy="997934"/>
              </a:xfrm>
              <a:prstGeom prst="rect">
                <a:avLst/>
              </a:prstGeom>
            </p:spPr>
          </p:pic>
          <p:pic>
            <p:nvPicPr>
              <p:cNvPr id="26" name="Picture 25">
                <a:extLst>
                  <a:ext uri="{FF2B5EF4-FFF2-40B4-BE49-F238E27FC236}">
                    <a16:creationId xmlns:a16="http://schemas.microsoft.com/office/drawing/2014/main" id="{3599AB36-F338-4A2F-B9DD-7F758881F28F}"/>
                  </a:ext>
                </a:extLst>
              </p:cNvPr>
              <p:cNvPicPr>
                <a:picLocks noChangeAspect="1"/>
              </p:cNvPicPr>
              <p:nvPr/>
            </p:nvPicPr>
            <p:blipFill>
              <a:blip r:embed="rId6"/>
              <a:stretch>
                <a:fillRect/>
              </a:stretch>
            </p:blipFill>
            <p:spPr>
              <a:xfrm>
                <a:off x="508862" y="3121435"/>
                <a:ext cx="1109900" cy="253135"/>
              </a:xfrm>
              <a:prstGeom prst="rect">
                <a:avLst/>
              </a:prstGeom>
            </p:spPr>
          </p:pic>
          <p:pic>
            <p:nvPicPr>
              <p:cNvPr id="27" name="Picture 26">
                <a:extLst>
                  <a:ext uri="{FF2B5EF4-FFF2-40B4-BE49-F238E27FC236}">
                    <a16:creationId xmlns:a16="http://schemas.microsoft.com/office/drawing/2014/main" id="{B4DE9C39-D92A-40BA-91A6-7A0FF95A4BE6}"/>
                  </a:ext>
                </a:extLst>
              </p:cNvPr>
              <p:cNvPicPr>
                <a:picLocks noChangeAspect="1"/>
              </p:cNvPicPr>
              <p:nvPr/>
            </p:nvPicPr>
            <p:blipFill>
              <a:blip r:embed="rId7"/>
              <a:stretch>
                <a:fillRect/>
              </a:stretch>
            </p:blipFill>
            <p:spPr>
              <a:xfrm>
                <a:off x="3199344" y="3181166"/>
                <a:ext cx="1381125" cy="704850"/>
              </a:xfrm>
              <a:prstGeom prst="rect">
                <a:avLst/>
              </a:prstGeom>
            </p:spPr>
          </p:pic>
        </p:grpSp>
        <p:grpSp>
          <p:nvGrpSpPr>
            <p:cNvPr id="46" name="Group 45">
              <a:extLst>
                <a:ext uri="{FF2B5EF4-FFF2-40B4-BE49-F238E27FC236}">
                  <a16:creationId xmlns:a16="http://schemas.microsoft.com/office/drawing/2014/main" id="{B678E792-2592-43FB-95FD-2E6B558ED733}"/>
                </a:ext>
              </a:extLst>
            </p:cNvPr>
            <p:cNvGrpSpPr/>
            <p:nvPr/>
          </p:nvGrpSpPr>
          <p:grpSpPr>
            <a:xfrm>
              <a:off x="3268346" y="3459097"/>
              <a:ext cx="5000637" cy="1712563"/>
              <a:chOff x="3268346" y="3459097"/>
              <a:chExt cx="5000637" cy="1712563"/>
            </a:xfrm>
          </p:grpSpPr>
          <p:sp>
            <p:nvSpPr>
              <p:cNvPr id="40" name="TextBox 39">
                <a:extLst>
                  <a:ext uri="{FF2B5EF4-FFF2-40B4-BE49-F238E27FC236}">
                    <a16:creationId xmlns:a16="http://schemas.microsoft.com/office/drawing/2014/main" id="{6F0084CB-E169-4A55-88CF-3D4242B9BBAD}"/>
                  </a:ext>
                </a:extLst>
              </p:cNvPr>
              <p:cNvSpPr txBox="1"/>
              <p:nvPr/>
            </p:nvSpPr>
            <p:spPr>
              <a:xfrm>
                <a:off x="3268346" y="3459097"/>
                <a:ext cx="1994433" cy="646331"/>
              </a:xfrm>
              <a:prstGeom prst="rect">
                <a:avLst/>
              </a:prstGeom>
              <a:solidFill>
                <a:schemeClr val="bg1"/>
              </a:solidFill>
            </p:spPr>
            <p:txBody>
              <a:bodyPr wrap="square" rtlCol="0">
                <a:spAutoFit/>
              </a:bodyPr>
              <a:lstStyle/>
              <a:p>
                <a:pPr algn="ctr"/>
                <a:r>
                  <a:rPr lang="en-US" sz="1200" b="1" dirty="0">
                    <a:solidFill>
                      <a:srgbClr val="82C836"/>
                    </a:solidFill>
                    <a:latin typeface="Arial" panose="020B0604020202020204" pitchFamily="34" charset="0"/>
                    <a:cs typeface="Arial" panose="020B0604020202020204" pitchFamily="34" charset="0"/>
                  </a:rPr>
                  <a:t>HIVNAT 209</a:t>
                </a:r>
              </a:p>
              <a:p>
                <a:pPr algn="ctr"/>
                <a:r>
                  <a:rPr lang="en-US" sz="1200" b="1" dirty="0">
                    <a:solidFill>
                      <a:srgbClr val="82C836"/>
                    </a:solidFill>
                    <a:latin typeface="Arial" panose="020B0604020202020204" pitchFamily="34" charset="0"/>
                    <a:cs typeface="Arial" panose="020B0604020202020204" pitchFamily="34" charset="0"/>
                  </a:rPr>
                  <a:t>Longitudinal cohort</a:t>
                </a:r>
              </a:p>
              <a:p>
                <a:pPr algn="ctr"/>
                <a:r>
                  <a:rPr lang="en-US" sz="1200" dirty="0">
                    <a:solidFill>
                      <a:srgbClr val="82C836"/>
                    </a:solidFill>
                    <a:latin typeface="Arial" panose="020B0604020202020204" pitchFamily="34" charset="0"/>
                    <a:cs typeface="Arial" panose="020B0604020202020204" pitchFamily="34" charset="0"/>
                  </a:rPr>
                  <a:t>ART initiation med 2.4 </a:t>
                </a:r>
                <a:r>
                  <a:rPr lang="en-US" sz="1200" dirty="0" err="1">
                    <a:solidFill>
                      <a:srgbClr val="82C836"/>
                    </a:solidFill>
                    <a:latin typeface="Arial" panose="020B0604020202020204" pitchFamily="34" charset="0"/>
                    <a:cs typeface="Arial" panose="020B0604020202020204" pitchFamily="34" charset="0"/>
                  </a:rPr>
                  <a:t>mo</a:t>
                </a:r>
                <a:endParaRPr lang="en-US" sz="1200" dirty="0">
                  <a:solidFill>
                    <a:srgbClr val="82C836"/>
                  </a:solidFill>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8E38C392-03B7-42BF-9E82-6CAFA64F5580}"/>
                  </a:ext>
                </a:extLst>
              </p:cNvPr>
              <p:cNvGrpSpPr/>
              <p:nvPr/>
            </p:nvGrpSpPr>
            <p:grpSpPr>
              <a:xfrm>
                <a:off x="5634332" y="4477993"/>
                <a:ext cx="2634651" cy="693667"/>
                <a:chOff x="5634332" y="4477993"/>
                <a:chExt cx="2634651" cy="693667"/>
              </a:xfrm>
            </p:grpSpPr>
            <p:pic>
              <p:nvPicPr>
                <p:cNvPr id="33" name="Picture 32">
                  <a:extLst>
                    <a:ext uri="{FF2B5EF4-FFF2-40B4-BE49-F238E27FC236}">
                      <a16:creationId xmlns:a16="http://schemas.microsoft.com/office/drawing/2014/main" id="{06A5B38D-8FDE-4AC3-8997-E536E9982B2E}"/>
                    </a:ext>
                  </a:extLst>
                </p:cNvPr>
                <p:cNvPicPr>
                  <a:picLocks noChangeAspect="1"/>
                </p:cNvPicPr>
                <p:nvPr/>
              </p:nvPicPr>
              <p:blipFill>
                <a:blip r:embed="rId8"/>
                <a:stretch>
                  <a:fillRect/>
                </a:stretch>
              </p:blipFill>
              <p:spPr>
                <a:xfrm>
                  <a:off x="5634332" y="4612979"/>
                  <a:ext cx="1929990" cy="558681"/>
                </a:xfrm>
                <a:prstGeom prst="rect">
                  <a:avLst/>
                </a:prstGeom>
              </p:spPr>
            </p:pic>
            <p:sp>
              <p:nvSpPr>
                <p:cNvPr id="34" name="Isosceles Triangle 33">
                  <a:extLst>
                    <a:ext uri="{FF2B5EF4-FFF2-40B4-BE49-F238E27FC236}">
                      <a16:creationId xmlns:a16="http://schemas.microsoft.com/office/drawing/2014/main" id="{79FA3CFD-6497-4610-B331-C96FAE0211FF}"/>
                    </a:ext>
                  </a:extLst>
                </p:cNvPr>
                <p:cNvSpPr/>
                <p:nvPr/>
              </p:nvSpPr>
              <p:spPr>
                <a:xfrm rot="10800000">
                  <a:off x="7138590" y="4707353"/>
                  <a:ext cx="131882" cy="104731"/>
                </a:xfrm>
                <a:prstGeom prst="triangle">
                  <a:avLst/>
                </a:prstGeom>
                <a:solidFill>
                  <a:srgbClr val="66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28E8019-4D63-4E52-9426-7AC998685A4C}"/>
                    </a:ext>
                  </a:extLst>
                </p:cNvPr>
                <p:cNvSpPr txBox="1"/>
                <p:nvPr/>
              </p:nvSpPr>
              <p:spPr>
                <a:xfrm>
                  <a:off x="7234726" y="4485288"/>
                  <a:ext cx="1034257" cy="400110"/>
                </a:xfrm>
                <a:prstGeom prst="rect">
                  <a:avLst/>
                </a:prstGeom>
                <a:noFill/>
              </p:spPr>
              <p:txBody>
                <a:bodyPr wrap="none" rtlCol="0">
                  <a:spAutoFit/>
                </a:bodyPr>
                <a:lstStyle/>
                <a:p>
                  <a:pPr algn="ctr"/>
                  <a:r>
                    <a:rPr lang="en-US" sz="1000" dirty="0">
                      <a:solidFill>
                        <a:srgbClr val="6600CC"/>
                      </a:solidFill>
                      <a:latin typeface="Arial" panose="020B0604020202020204" pitchFamily="34" charset="0"/>
                      <a:cs typeface="Arial" panose="020B0604020202020204" pitchFamily="34" charset="0"/>
                    </a:rPr>
                    <a:t>N=46</a:t>
                  </a:r>
                </a:p>
                <a:p>
                  <a:pPr algn="ctr"/>
                  <a:r>
                    <a:rPr lang="en-US" sz="1000" dirty="0">
                      <a:solidFill>
                        <a:srgbClr val="6600CC"/>
                      </a:solidFill>
                      <a:latin typeface="Arial" panose="020B0604020202020204" pitchFamily="34" charset="0"/>
                      <a:cs typeface="Arial" panose="020B0604020202020204" pitchFamily="34" charset="0"/>
                    </a:rPr>
                    <a:t>Med age 5.1 </a:t>
                  </a:r>
                  <a:r>
                    <a:rPr lang="en-US" sz="1000" dirty="0" err="1">
                      <a:solidFill>
                        <a:srgbClr val="6600CC"/>
                      </a:solidFill>
                      <a:latin typeface="Arial" panose="020B0604020202020204" pitchFamily="34" charset="0"/>
                      <a:cs typeface="Arial" panose="020B0604020202020204" pitchFamily="34" charset="0"/>
                    </a:rPr>
                    <a:t>yr</a:t>
                  </a:r>
                  <a:endParaRPr lang="en-US" sz="1000" dirty="0">
                    <a:solidFill>
                      <a:srgbClr val="6600CC"/>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54115E1-7A2B-49F4-88D7-4FBF55A4860C}"/>
                    </a:ext>
                  </a:extLst>
                </p:cNvPr>
                <p:cNvSpPr txBox="1"/>
                <p:nvPr/>
              </p:nvSpPr>
              <p:spPr>
                <a:xfrm>
                  <a:off x="5861080" y="4477993"/>
                  <a:ext cx="1063112" cy="400110"/>
                </a:xfrm>
                <a:prstGeom prst="rect">
                  <a:avLst/>
                </a:prstGeom>
                <a:noFill/>
              </p:spPr>
              <p:txBody>
                <a:bodyPr wrap="none" rtlCol="0">
                  <a:spAutoFit/>
                </a:bodyPr>
                <a:lstStyle/>
                <a:p>
                  <a:pPr algn="ctr"/>
                  <a:r>
                    <a:rPr lang="en-US" sz="1000" b="1" dirty="0">
                      <a:solidFill>
                        <a:srgbClr val="82C836"/>
                      </a:solidFill>
                      <a:latin typeface="Arial" panose="020B0604020202020204" pitchFamily="34" charset="0"/>
                      <a:cs typeface="Arial" panose="020B0604020202020204" pitchFamily="34" charset="0"/>
                    </a:rPr>
                    <a:t>N=42</a:t>
                  </a:r>
                </a:p>
                <a:p>
                  <a:pPr algn="ctr"/>
                  <a:r>
                    <a:rPr lang="en-US" sz="1000" b="1" dirty="0">
                      <a:solidFill>
                        <a:srgbClr val="82C836"/>
                      </a:solidFill>
                      <a:latin typeface="Arial" panose="020B0604020202020204" pitchFamily="34" charset="0"/>
                      <a:cs typeface="Arial" panose="020B0604020202020204" pitchFamily="34" charset="0"/>
                    </a:rPr>
                    <a:t>Med age 1.2 </a:t>
                  </a:r>
                  <a:r>
                    <a:rPr lang="en-US" sz="1000" b="1" dirty="0" err="1">
                      <a:solidFill>
                        <a:srgbClr val="82C836"/>
                      </a:solidFill>
                      <a:latin typeface="Arial" panose="020B0604020202020204" pitchFamily="34" charset="0"/>
                      <a:cs typeface="Arial" panose="020B0604020202020204" pitchFamily="34" charset="0"/>
                    </a:rPr>
                    <a:t>yr</a:t>
                  </a:r>
                  <a:endParaRPr lang="en-US" sz="1000" b="1" dirty="0">
                    <a:solidFill>
                      <a:srgbClr val="82C836"/>
                    </a:solidFill>
                    <a:latin typeface="Arial" panose="020B0604020202020204" pitchFamily="34" charset="0"/>
                    <a:cs typeface="Arial" panose="020B0604020202020204" pitchFamily="34" charset="0"/>
                  </a:endParaRPr>
                </a:p>
              </p:txBody>
            </p:sp>
            <p:sp>
              <p:nvSpPr>
                <p:cNvPr id="44" name="Isosceles Triangle 43">
                  <a:extLst>
                    <a:ext uri="{FF2B5EF4-FFF2-40B4-BE49-F238E27FC236}">
                      <a16:creationId xmlns:a16="http://schemas.microsoft.com/office/drawing/2014/main" id="{CD5A6876-F7FD-4A2D-8B37-30667A0C8515}"/>
                    </a:ext>
                  </a:extLst>
                </p:cNvPr>
                <p:cNvSpPr/>
                <p:nvPr/>
              </p:nvSpPr>
              <p:spPr>
                <a:xfrm rot="10800000">
                  <a:off x="6899508" y="4710386"/>
                  <a:ext cx="131882" cy="104731"/>
                </a:xfrm>
                <a:prstGeom prst="triangle">
                  <a:avLst/>
                </a:prstGeom>
                <a:solidFill>
                  <a:srgbClr val="82C836"/>
                </a:solidFill>
                <a:ln>
                  <a:solidFill>
                    <a:srgbClr val="82C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47">
              <a:extLst>
                <a:ext uri="{FF2B5EF4-FFF2-40B4-BE49-F238E27FC236}">
                  <a16:creationId xmlns:a16="http://schemas.microsoft.com/office/drawing/2014/main" id="{6BC81621-0DBB-417D-8EC6-A2324E59F1CF}"/>
                </a:ext>
              </a:extLst>
            </p:cNvPr>
            <p:cNvSpPr/>
            <p:nvPr/>
          </p:nvSpPr>
          <p:spPr>
            <a:xfrm>
              <a:off x="519627" y="3321934"/>
              <a:ext cx="1043683" cy="276999"/>
            </a:xfrm>
            <a:prstGeom prst="rect">
              <a:avLst/>
            </a:prstGeom>
            <a:solidFill>
              <a:schemeClr val="bg1"/>
            </a:solidFill>
          </p:spPr>
          <p:txBody>
            <a:bodyPr wrap="none">
              <a:spAutoFit/>
            </a:bodyPr>
            <a:lstStyle/>
            <a:p>
              <a:pPr algn="ctr"/>
              <a:r>
                <a:rPr lang="en-US" sz="1200" b="1" dirty="0">
                  <a:solidFill>
                    <a:srgbClr val="82C836"/>
                  </a:solidFill>
                  <a:latin typeface="Arial" panose="020B0604020202020204" pitchFamily="34" charset="0"/>
                  <a:cs typeface="Arial" panose="020B0604020202020204" pitchFamily="34" charset="0"/>
                </a:rPr>
                <a:t>HIVNAT 209</a:t>
              </a:r>
            </a:p>
          </p:txBody>
        </p:sp>
      </p:grpSp>
      <p:cxnSp>
        <p:nvCxnSpPr>
          <p:cNvPr id="50" name="Straight Arrow Connector 49">
            <a:extLst>
              <a:ext uri="{FF2B5EF4-FFF2-40B4-BE49-F238E27FC236}">
                <a16:creationId xmlns:a16="http://schemas.microsoft.com/office/drawing/2014/main" id="{C99B6385-C817-4D61-BA17-76B06232C6DD}"/>
              </a:ext>
            </a:extLst>
          </p:cNvPr>
          <p:cNvCxnSpPr>
            <a:cxnSpLocks/>
          </p:cNvCxnSpPr>
          <p:nvPr/>
        </p:nvCxnSpPr>
        <p:spPr>
          <a:xfrm>
            <a:off x="3994559" y="4081709"/>
            <a:ext cx="1866521" cy="596339"/>
          </a:xfrm>
          <a:prstGeom prst="straightConnector1">
            <a:avLst/>
          </a:prstGeom>
          <a:ln>
            <a:solidFill>
              <a:srgbClr val="82C836"/>
            </a:solidFill>
            <a:tailEnd type="triangle"/>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A53BE4A9-2A8C-41FD-8A54-C4FB4AEA6301}"/>
              </a:ext>
            </a:extLst>
          </p:cNvPr>
          <p:cNvPicPr>
            <a:picLocks noChangeAspect="1"/>
          </p:cNvPicPr>
          <p:nvPr/>
        </p:nvPicPr>
        <p:blipFill>
          <a:blip r:embed="rId9"/>
          <a:stretch>
            <a:fillRect/>
          </a:stretch>
        </p:blipFill>
        <p:spPr>
          <a:xfrm>
            <a:off x="186712" y="543392"/>
            <a:ext cx="962575" cy="506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42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71" y="0"/>
            <a:ext cx="7886700" cy="1325563"/>
          </a:xfrm>
        </p:spPr>
        <p:txBody>
          <a:bodyPr/>
          <a:lstStyle/>
          <a:p>
            <a:r>
              <a:rPr lang="en-US" dirty="0"/>
              <a:t>ARV Prophylaxis/ART at Birth Limits               Reservoir Size in Children</a:t>
            </a:r>
            <a:br>
              <a:rPr lang="en-US" dirty="0"/>
            </a:br>
            <a:r>
              <a:rPr lang="en-US" sz="2000" i="1" dirty="0" err="1">
                <a:solidFill>
                  <a:schemeClr val="tx1"/>
                </a:solidFill>
              </a:rPr>
              <a:t>Massanella</a:t>
            </a:r>
            <a:r>
              <a:rPr lang="en-US" sz="2000" i="1" dirty="0">
                <a:solidFill>
                  <a:schemeClr val="tx1"/>
                </a:solidFill>
              </a:rPr>
              <a:t> M et al.  CROI 2018 Boston Abs. 135</a:t>
            </a:r>
            <a:endParaRPr lang="en-US" dirty="0"/>
          </a:p>
        </p:txBody>
      </p:sp>
      <p:cxnSp>
        <p:nvCxnSpPr>
          <p:cNvPr id="4" name="Straight Connector 3">
            <a:extLst>
              <a:ext uri="{FF2B5EF4-FFF2-40B4-BE49-F238E27FC236}">
                <a16:creationId xmlns:a16="http://schemas.microsoft.com/office/drawing/2014/main" id="{271DD75E-7B8A-423D-B0D7-D052803B97EB}"/>
              </a:ext>
            </a:extLst>
          </p:cNvPr>
          <p:cNvCxnSpPr>
            <a:cxnSpLocks/>
          </p:cNvCxnSpPr>
          <p:nvPr/>
        </p:nvCxnSpPr>
        <p:spPr>
          <a:xfrm>
            <a:off x="0" y="120172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A53BE4A9-2A8C-41FD-8A54-C4FB4AEA6301}"/>
              </a:ext>
            </a:extLst>
          </p:cNvPr>
          <p:cNvPicPr>
            <a:picLocks noChangeAspect="1"/>
          </p:cNvPicPr>
          <p:nvPr/>
        </p:nvPicPr>
        <p:blipFill>
          <a:blip r:embed="rId2"/>
          <a:stretch>
            <a:fillRect/>
          </a:stretch>
        </p:blipFill>
        <p:spPr>
          <a:xfrm>
            <a:off x="226242" y="409349"/>
            <a:ext cx="962575" cy="506863"/>
          </a:xfrm>
          <a:prstGeom prst="rect">
            <a:avLst/>
          </a:prstGeom>
          <a:ln>
            <a:noFill/>
          </a:ln>
          <a:effectLst>
            <a:outerShdw blurRad="292100" dist="139700" dir="2700000" algn="tl" rotWithShape="0">
              <a:srgbClr val="333333">
                <a:alpha val="65000"/>
              </a:srgbClr>
            </a:outerShdw>
          </a:effectLst>
        </p:spPr>
      </p:pic>
      <p:sp>
        <p:nvSpPr>
          <p:cNvPr id="30" name="Content Placeholder 2">
            <a:extLst>
              <a:ext uri="{FF2B5EF4-FFF2-40B4-BE49-F238E27FC236}">
                <a16:creationId xmlns:a16="http://schemas.microsoft.com/office/drawing/2014/main" id="{9AC7416C-1EB2-4AA1-98AC-4BEAF4E70B9B}"/>
              </a:ext>
            </a:extLst>
          </p:cNvPr>
          <p:cNvSpPr txBox="1">
            <a:spLocks/>
          </p:cNvSpPr>
          <p:nvPr/>
        </p:nvSpPr>
        <p:spPr>
          <a:xfrm>
            <a:off x="106503" y="1145548"/>
            <a:ext cx="8770575" cy="5555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300"/>
              </a:spcAft>
            </a:pPr>
            <a:r>
              <a:rPr lang="en-US" sz="2200" u="sng" dirty="0"/>
              <a:t>Before</a:t>
            </a:r>
            <a:r>
              <a:rPr lang="en-US" sz="2200" dirty="0"/>
              <a:t> ART, baseline VL correlated with total/integrated DNA and frequency of productively infected cells</a:t>
            </a:r>
          </a:p>
          <a:p>
            <a:pPr>
              <a:lnSpc>
                <a:spcPct val="100000"/>
              </a:lnSpc>
              <a:spcBef>
                <a:spcPts val="200"/>
              </a:spcBef>
              <a:spcAft>
                <a:spcPts val="300"/>
              </a:spcAft>
            </a:pPr>
            <a:r>
              <a:rPr lang="en-US" sz="2200" dirty="0"/>
              <a:t>Compared to </a:t>
            </a:r>
            <a:r>
              <a:rPr lang="en-US" sz="2200" dirty="0">
                <a:solidFill>
                  <a:schemeClr val="accent4">
                    <a:lumMod val="75000"/>
                  </a:schemeClr>
                </a:solidFill>
              </a:rPr>
              <a:t>interrupted </a:t>
            </a:r>
            <a:r>
              <a:rPr lang="en-US" sz="2200" dirty="0" err="1">
                <a:solidFill>
                  <a:schemeClr val="accent4">
                    <a:lumMod val="75000"/>
                  </a:schemeClr>
                </a:solidFill>
              </a:rPr>
              <a:t>proARV→ART</a:t>
            </a:r>
            <a:r>
              <a:rPr lang="en-US" sz="2200" dirty="0"/>
              <a:t>, </a:t>
            </a:r>
            <a:r>
              <a:rPr lang="en-US" sz="2200" dirty="0">
                <a:solidFill>
                  <a:srgbClr val="003FBC"/>
                </a:solidFill>
              </a:rPr>
              <a:t>continuous ARV/ART </a:t>
            </a:r>
            <a:r>
              <a:rPr lang="en-US" sz="2200" dirty="0"/>
              <a:t>significantly ↓ VL, number cells with total/integrated DNA &amp; size of inducible reservoir</a:t>
            </a:r>
          </a:p>
          <a:p>
            <a:pPr>
              <a:lnSpc>
                <a:spcPct val="100000"/>
              </a:lnSpc>
              <a:spcBef>
                <a:spcPts val="200"/>
              </a:spcBef>
              <a:spcAft>
                <a:spcPts val="300"/>
              </a:spcAft>
            </a:pPr>
            <a:r>
              <a:rPr lang="en-US" sz="2200" u="sng" dirty="0"/>
              <a:t>After</a:t>
            </a:r>
            <a:r>
              <a:rPr lang="en-US" sz="2200" dirty="0"/>
              <a:t> ART, total/integrated HIV DNA ↓ but remained detectable in almost all; integrated DNA stable on 1-4.7 </a:t>
            </a:r>
            <a:r>
              <a:rPr lang="en-US" sz="2200" dirty="0" err="1"/>
              <a:t>yrs</a:t>
            </a:r>
            <a:r>
              <a:rPr lang="en-US" sz="2200" dirty="0"/>
              <a:t> on ART</a:t>
            </a:r>
          </a:p>
          <a:p>
            <a:pPr>
              <a:lnSpc>
                <a:spcPct val="100000"/>
              </a:lnSpc>
              <a:spcBef>
                <a:spcPts val="200"/>
              </a:spcBef>
              <a:spcAft>
                <a:spcPts val="300"/>
              </a:spcAft>
            </a:pPr>
            <a:r>
              <a:rPr lang="en-US" sz="2200" dirty="0"/>
              <a:t>Age at ART start correlates with integrated DNA/inducible reservoir on ART (lowest when younger start); infants starting ART at age &lt;6 </a:t>
            </a:r>
            <a:r>
              <a:rPr lang="en-US" sz="2200" dirty="0" err="1"/>
              <a:t>wks</a:t>
            </a:r>
            <a:r>
              <a:rPr lang="en-US" sz="2200" dirty="0"/>
              <a:t> lowest reservoir in all markers</a:t>
            </a:r>
          </a:p>
          <a:p>
            <a:pPr>
              <a:lnSpc>
                <a:spcPct val="100000"/>
              </a:lnSpc>
              <a:spcBef>
                <a:spcPts val="200"/>
              </a:spcBef>
              <a:spcAft>
                <a:spcPts val="300"/>
              </a:spcAft>
            </a:pPr>
            <a:r>
              <a:rPr lang="en-US" sz="2200" dirty="0"/>
              <a:t>Comparing infants with </a:t>
            </a:r>
            <a:r>
              <a:rPr lang="en-US" sz="2200" dirty="0">
                <a:solidFill>
                  <a:srgbClr val="003FBC"/>
                </a:solidFill>
              </a:rPr>
              <a:t>continuous </a:t>
            </a:r>
            <a:r>
              <a:rPr lang="en-US" sz="2200" dirty="0" err="1">
                <a:solidFill>
                  <a:srgbClr val="003FBC"/>
                </a:solidFill>
              </a:rPr>
              <a:t>proARV</a:t>
            </a:r>
            <a:r>
              <a:rPr lang="en-US" sz="2200" dirty="0">
                <a:solidFill>
                  <a:srgbClr val="003FBC"/>
                </a:solidFill>
              </a:rPr>
              <a:t> from birth </a:t>
            </a:r>
            <a:r>
              <a:rPr lang="en-US" sz="2200" dirty="0"/>
              <a:t>(ART med 1.2 </a:t>
            </a:r>
            <a:r>
              <a:rPr lang="en-US" sz="2200" dirty="0" err="1"/>
              <a:t>yr</a:t>
            </a:r>
            <a:r>
              <a:rPr lang="en-US" sz="2200" dirty="0"/>
              <a:t>)</a:t>
            </a:r>
            <a:r>
              <a:rPr lang="en-US" sz="2200" dirty="0">
                <a:solidFill>
                  <a:srgbClr val="92D050"/>
                </a:solidFill>
              </a:rPr>
              <a:t> </a:t>
            </a:r>
            <a:r>
              <a:rPr lang="en-US" sz="2200" dirty="0"/>
              <a:t>to </a:t>
            </a:r>
            <a:r>
              <a:rPr lang="en-US" sz="2200" dirty="0">
                <a:solidFill>
                  <a:srgbClr val="7030A0"/>
                </a:solidFill>
              </a:rPr>
              <a:t>delayed starting ART </a:t>
            </a:r>
            <a:r>
              <a:rPr lang="en-US" sz="2200" dirty="0"/>
              <a:t>(med age 16 </a:t>
            </a:r>
            <a:r>
              <a:rPr lang="en-US" sz="2200" dirty="0" err="1"/>
              <a:t>wks</a:t>
            </a:r>
            <a:r>
              <a:rPr lang="en-US" sz="2200" dirty="0"/>
              <a:t>, ART med 5.1 </a:t>
            </a:r>
            <a:r>
              <a:rPr lang="en-US" sz="2200" dirty="0" err="1"/>
              <a:t>yr</a:t>
            </a:r>
            <a:r>
              <a:rPr lang="en-US" sz="2200" dirty="0"/>
              <a:t>):</a:t>
            </a:r>
          </a:p>
          <a:p>
            <a:pPr lvl="1">
              <a:lnSpc>
                <a:spcPct val="100000"/>
              </a:lnSpc>
              <a:spcBef>
                <a:spcPts val="200"/>
              </a:spcBef>
              <a:spcAft>
                <a:spcPts val="300"/>
              </a:spcAft>
            </a:pPr>
            <a:r>
              <a:rPr lang="en-US" sz="2200" dirty="0"/>
              <a:t>VL significantly lower (p&lt;0.001)</a:t>
            </a:r>
          </a:p>
          <a:p>
            <a:pPr lvl="1">
              <a:lnSpc>
                <a:spcPct val="100000"/>
              </a:lnSpc>
              <a:spcBef>
                <a:spcPts val="200"/>
              </a:spcBef>
              <a:spcAft>
                <a:spcPts val="300"/>
              </a:spcAft>
            </a:pPr>
            <a:r>
              <a:rPr lang="en-US" sz="2200" dirty="0"/>
              <a:t>Total DNA and integrated DNA levels significantly lower</a:t>
            </a:r>
          </a:p>
          <a:p>
            <a:pPr lvl="1">
              <a:lnSpc>
                <a:spcPct val="100000"/>
              </a:lnSpc>
              <a:spcBef>
                <a:spcPts val="200"/>
              </a:spcBef>
              <a:spcAft>
                <a:spcPts val="300"/>
              </a:spcAft>
            </a:pPr>
            <a:r>
              <a:rPr lang="en-US" sz="2200" dirty="0"/>
              <a:t>Trend toward lower inducible reservoir</a:t>
            </a:r>
          </a:p>
          <a:p>
            <a:pPr>
              <a:lnSpc>
                <a:spcPct val="100000"/>
              </a:lnSpc>
              <a:spcBef>
                <a:spcPts val="200"/>
              </a:spcBef>
              <a:spcAft>
                <a:spcPts val="300"/>
              </a:spcAft>
            </a:pPr>
            <a:endParaRPr lang="en-US" sz="2200" dirty="0"/>
          </a:p>
          <a:p>
            <a:pPr lvl="1">
              <a:lnSpc>
                <a:spcPct val="100000"/>
              </a:lnSpc>
              <a:spcBef>
                <a:spcPts val="200"/>
              </a:spcBef>
              <a:spcAft>
                <a:spcPts val="300"/>
              </a:spcAft>
            </a:pPr>
            <a:endParaRPr lang="en-US" sz="2200" dirty="0"/>
          </a:p>
          <a:p>
            <a:pPr lvl="1">
              <a:lnSpc>
                <a:spcPct val="100000"/>
              </a:lnSpc>
              <a:spcBef>
                <a:spcPts val="200"/>
              </a:spcBef>
              <a:spcAft>
                <a:spcPts val="300"/>
              </a:spcAft>
            </a:pPr>
            <a:endParaRPr lang="en-US" sz="2200" dirty="0"/>
          </a:p>
          <a:p>
            <a:pPr lvl="1">
              <a:lnSpc>
                <a:spcPct val="100000"/>
              </a:lnSpc>
              <a:spcBef>
                <a:spcPts val="200"/>
              </a:spcBef>
              <a:spcAft>
                <a:spcPts val="300"/>
              </a:spcAft>
            </a:pPr>
            <a:endParaRPr lang="en-US" sz="2200" dirty="0"/>
          </a:p>
        </p:txBody>
      </p:sp>
      <p:sp>
        <p:nvSpPr>
          <p:cNvPr id="5" name="Rectangle 4">
            <a:extLst>
              <a:ext uri="{FF2B5EF4-FFF2-40B4-BE49-F238E27FC236}">
                <a16:creationId xmlns:a16="http://schemas.microsoft.com/office/drawing/2014/main" id="{747735F7-69DB-471B-BAC1-218DEBFB6A6D}"/>
              </a:ext>
            </a:extLst>
          </p:cNvPr>
          <p:cNvSpPr/>
          <p:nvPr/>
        </p:nvSpPr>
        <p:spPr>
          <a:xfrm>
            <a:off x="1026383" y="4768389"/>
            <a:ext cx="8465419" cy="367280"/>
          </a:xfrm>
          <a:prstGeom prst="rect">
            <a:avLst/>
          </a:prstGeom>
        </p:spPr>
        <p:txBody>
          <a:bodyPr wrap="square">
            <a:spAutoFit/>
          </a:bodyPr>
          <a:lstStyle/>
          <a:p>
            <a:pPr>
              <a:lnSpc>
                <a:spcPct val="103000"/>
              </a:lnSpc>
            </a:pPr>
            <a:endParaRPr lang="en-US" dirty="0"/>
          </a:p>
        </p:txBody>
      </p:sp>
    </p:spTree>
    <p:extLst>
      <p:ext uri="{BB962C8B-B14F-4D97-AF65-F5344CB8AC3E}">
        <p14:creationId xmlns:p14="http://schemas.microsoft.com/office/powerpoint/2010/main" val="19547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animEffect transition="in" filter="fade">
                                      <p:cBhvr>
                                        <p:cTn id="7" dur="500"/>
                                        <p:tgtEl>
                                          <p:spTgt spid="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3" end="3"/>
                                            </p:txEl>
                                          </p:spTgt>
                                        </p:tgtEl>
                                        <p:attrNameLst>
                                          <p:attrName>style.visibility</p:attrName>
                                        </p:attrNameLst>
                                      </p:cBhvr>
                                      <p:to>
                                        <p:strVal val="visible"/>
                                      </p:to>
                                    </p:set>
                                    <p:animEffect transition="in" filter="fade">
                                      <p:cBhvr>
                                        <p:cTn id="12" dur="500"/>
                                        <p:tgtEl>
                                          <p:spTgt spid="3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fade">
                                      <p:cBhvr>
                                        <p:cTn id="17" dur="500"/>
                                        <p:tgtEl>
                                          <p:spTgt spid="3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xEl>
                                              <p:pRg st="5" end="5"/>
                                            </p:txEl>
                                          </p:spTgt>
                                        </p:tgtEl>
                                        <p:attrNameLst>
                                          <p:attrName>style.visibility</p:attrName>
                                        </p:attrNameLst>
                                      </p:cBhvr>
                                      <p:to>
                                        <p:strVal val="visible"/>
                                      </p:to>
                                    </p:set>
                                    <p:animEffect transition="in" filter="fade">
                                      <p:cBhvr>
                                        <p:cTn id="20" dur="500"/>
                                        <p:tgtEl>
                                          <p:spTgt spid="3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xEl>
                                              <p:pRg st="6" end="6"/>
                                            </p:txEl>
                                          </p:spTgt>
                                        </p:tgtEl>
                                        <p:attrNameLst>
                                          <p:attrName>style.visibility</p:attrName>
                                        </p:attrNameLst>
                                      </p:cBhvr>
                                      <p:to>
                                        <p:strVal val="visible"/>
                                      </p:to>
                                    </p:set>
                                    <p:animEffect transition="in" filter="fade">
                                      <p:cBhvr>
                                        <p:cTn id="23" dur="500"/>
                                        <p:tgtEl>
                                          <p:spTgt spid="3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xEl>
                                              <p:pRg st="7" end="7"/>
                                            </p:txEl>
                                          </p:spTgt>
                                        </p:tgtEl>
                                        <p:attrNameLst>
                                          <p:attrName>style.visibility</p:attrName>
                                        </p:attrNameLst>
                                      </p:cBhvr>
                                      <p:to>
                                        <p:strVal val="visible"/>
                                      </p:to>
                                    </p:set>
                                    <p:animEffect transition="in" filter="fade">
                                      <p:cBhvr>
                                        <p:cTn id="2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33" y="7701"/>
            <a:ext cx="7886700" cy="1325563"/>
          </a:xfrm>
        </p:spPr>
        <p:txBody>
          <a:bodyPr/>
          <a:lstStyle/>
          <a:p>
            <a:r>
              <a:rPr lang="en-US" dirty="0"/>
              <a:t>Low HIV Reservoir at 84 Weeks in                        Very Early Treated Children Botswana</a:t>
            </a:r>
            <a:br>
              <a:rPr lang="en-US" dirty="0"/>
            </a:br>
            <a:r>
              <a:rPr lang="en-US" sz="2000" i="1" dirty="0">
                <a:solidFill>
                  <a:schemeClr val="tx1"/>
                </a:solidFill>
              </a:rPr>
              <a:t>Shapiro R et al.  CROI 2018 Boston Abs. 136</a:t>
            </a:r>
            <a:endParaRPr lang="en-US" dirty="0"/>
          </a:p>
        </p:txBody>
      </p:sp>
      <p:sp>
        <p:nvSpPr>
          <p:cNvPr id="3" name="Content Placeholder 2"/>
          <p:cNvSpPr>
            <a:spLocks noGrp="1"/>
          </p:cNvSpPr>
          <p:nvPr>
            <p:ph idx="1"/>
          </p:nvPr>
        </p:nvSpPr>
        <p:spPr>
          <a:xfrm>
            <a:off x="200024" y="1199296"/>
            <a:ext cx="8743952" cy="3248698"/>
          </a:xfrm>
        </p:spPr>
        <p:txBody>
          <a:bodyPr>
            <a:normAutofit/>
          </a:bodyPr>
          <a:lstStyle/>
          <a:p>
            <a:pPr>
              <a:lnSpc>
                <a:spcPct val="103000"/>
              </a:lnSpc>
              <a:spcBef>
                <a:spcPts val="600"/>
              </a:spcBef>
              <a:spcAft>
                <a:spcPts val="200"/>
              </a:spcAft>
            </a:pPr>
            <a:r>
              <a:rPr lang="en-US" sz="2400" b="1" dirty="0"/>
              <a:t>Early Infant Treatment (EIT) study </a:t>
            </a:r>
            <a:r>
              <a:rPr lang="en-US" sz="2400" dirty="0"/>
              <a:t>diagnoses HIV in </a:t>
            </a:r>
            <a:r>
              <a:rPr lang="en-US" sz="2400" dirty="0" err="1"/>
              <a:t>nb</a:t>
            </a:r>
            <a:r>
              <a:rPr lang="en-US" sz="2400" dirty="0"/>
              <a:t> &amp; starts ART 1</a:t>
            </a:r>
            <a:r>
              <a:rPr lang="en-US" sz="2400" baseline="30000" dirty="0"/>
              <a:t>st</a:t>
            </a:r>
            <a:r>
              <a:rPr lang="en-US" sz="2400" dirty="0"/>
              <a:t> </a:t>
            </a:r>
            <a:r>
              <a:rPr lang="en-US" sz="2400" dirty="0" err="1"/>
              <a:t>wk</a:t>
            </a:r>
            <a:r>
              <a:rPr lang="en-US" sz="2400" dirty="0"/>
              <a:t> life; screened 8,815; MTCT 0.4% (n=35)</a:t>
            </a:r>
          </a:p>
          <a:p>
            <a:pPr>
              <a:lnSpc>
                <a:spcPct val="103000"/>
              </a:lnSpc>
              <a:spcBef>
                <a:spcPts val="600"/>
              </a:spcBef>
              <a:spcAft>
                <a:spcPts val="200"/>
              </a:spcAft>
            </a:pPr>
            <a:r>
              <a:rPr lang="en-US" sz="2400" dirty="0"/>
              <a:t>33 children enrolled in EIT, started immediate ART (1 death, gastroenteritis)</a:t>
            </a:r>
          </a:p>
          <a:p>
            <a:pPr lvl="1">
              <a:lnSpc>
                <a:spcPct val="103000"/>
              </a:lnSpc>
              <a:spcBef>
                <a:spcPts val="600"/>
              </a:spcBef>
              <a:spcAft>
                <a:spcPts val="200"/>
              </a:spcAft>
            </a:pPr>
            <a:r>
              <a:rPr lang="en-US" dirty="0"/>
              <a:t>11 &gt;84 weeks on ART </a:t>
            </a:r>
            <a:r>
              <a:rPr lang="en-US" sz="2200" dirty="0"/>
              <a:t>(9 with complete testing for </a:t>
            </a:r>
            <a:r>
              <a:rPr lang="en-US" sz="2200" u="sng" dirty="0"/>
              <a:t>this report</a:t>
            </a:r>
            <a:r>
              <a:rPr lang="en-US" sz="2200" dirty="0"/>
              <a:t>)</a:t>
            </a:r>
          </a:p>
          <a:p>
            <a:pPr lvl="1">
              <a:lnSpc>
                <a:spcPct val="103000"/>
              </a:lnSpc>
              <a:spcBef>
                <a:spcPts val="600"/>
              </a:spcBef>
              <a:spcAft>
                <a:spcPts val="200"/>
              </a:spcAft>
            </a:pPr>
            <a:r>
              <a:rPr lang="en-US" dirty="0"/>
              <a:t>21 &lt;84 weeks on ART</a:t>
            </a:r>
          </a:p>
        </p:txBody>
      </p:sp>
      <p:cxnSp>
        <p:nvCxnSpPr>
          <p:cNvPr id="4" name="Straight Connector 3">
            <a:extLst>
              <a:ext uri="{FF2B5EF4-FFF2-40B4-BE49-F238E27FC236}">
                <a16:creationId xmlns:a16="http://schemas.microsoft.com/office/drawing/2014/main" id="{F0085DD9-A3AD-4F84-B533-143AEF6575F9}"/>
              </a:ext>
            </a:extLst>
          </p:cNvPr>
          <p:cNvCxnSpPr>
            <a:cxnSpLocks/>
          </p:cNvCxnSpPr>
          <p:nvPr/>
        </p:nvCxnSpPr>
        <p:spPr>
          <a:xfrm>
            <a:off x="0" y="121516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13BAF55-EAAB-4B97-A7F1-F0435DF34C86}"/>
              </a:ext>
            </a:extLst>
          </p:cNvPr>
          <p:cNvPicPr>
            <a:picLocks noChangeAspect="1"/>
          </p:cNvPicPr>
          <p:nvPr/>
        </p:nvPicPr>
        <p:blipFill>
          <a:blip r:embed="rId2"/>
          <a:stretch>
            <a:fillRect/>
          </a:stretch>
        </p:blipFill>
        <p:spPr>
          <a:xfrm>
            <a:off x="7956473" y="198048"/>
            <a:ext cx="909443" cy="826766"/>
          </a:xfrm>
          <a:prstGeom prst="rect">
            <a:avLst/>
          </a:prstGeom>
        </p:spPr>
      </p:pic>
      <p:sp>
        <p:nvSpPr>
          <p:cNvPr id="8" name="Content Placeholder 5">
            <a:extLst>
              <a:ext uri="{FF2B5EF4-FFF2-40B4-BE49-F238E27FC236}">
                <a16:creationId xmlns:a16="http://schemas.microsoft.com/office/drawing/2014/main" id="{9B5FB313-A844-4E80-9631-D7A789BA0625}"/>
              </a:ext>
            </a:extLst>
          </p:cNvPr>
          <p:cNvSpPr txBox="1">
            <a:spLocks/>
          </p:cNvSpPr>
          <p:nvPr/>
        </p:nvSpPr>
        <p:spPr>
          <a:xfrm>
            <a:off x="75414" y="3965931"/>
            <a:ext cx="8868562" cy="2051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2400" dirty="0"/>
              <a:t>On 9 with 84 </a:t>
            </a:r>
            <a:r>
              <a:rPr lang="en-US" sz="2400" dirty="0" err="1"/>
              <a:t>wk</a:t>
            </a:r>
            <a:r>
              <a:rPr lang="en-US" sz="2400" dirty="0"/>
              <a:t> data on ART, significant ↓ in cell-associated DNA on ART (to lower levels than in other early ART cohorts):</a:t>
            </a:r>
          </a:p>
          <a:p>
            <a:pPr lvl="1">
              <a:lnSpc>
                <a:spcPct val="105000"/>
              </a:lnSpc>
            </a:pPr>
            <a:r>
              <a:rPr lang="en-US" dirty="0"/>
              <a:t>Entry: med 154 copies/10</a:t>
            </a:r>
            <a:r>
              <a:rPr lang="en-US" baseline="30000" dirty="0"/>
              <a:t>6</a:t>
            </a:r>
            <a:r>
              <a:rPr lang="en-US" dirty="0"/>
              <a:t> PBMC</a:t>
            </a:r>
          </a:p>
          <a:p>
            <a:pPr lvl="1">
              <a:lnSpc>
                <a:spcPct val="105000"/>
              </a:lnSpc>
            </a:pPr>
            <a:r>
              <a:rPr lang="en-US" dirty="0"/>
              <a:t>84 </a:t>
            </a:r>
            <a:r>
              <a:rPr lang="en-US" dirty="0" err="1"/>
              <a:t>wks</a:t>
            </a:r>
            <a:r>
              <a:rPr lang="en-US" dirty="0"/>
              <a:t>: med 5.3 copies/10</a:t>
            </a:r>
            <a:r>
              <a:rPr lang="en-US" baseline="30000" dirty="0"/>
              <a:t>6 </a:t>
            </a:r>
            <a:r>
              <a:rPr lang="en-US" dirty="0"/>
              <a:t>PBMC</a:t>
            </a:r>
          </a:p>
        </p:txBody>
      </p:sp>
      <p:grpSp>
        <p:nvGrpSpPr>
          <p:cNvPr id="10" name="Group 9">
            <a:extLst>
              <a:ext uri="{FF2B5EF4-FFF2-40B4-BE49-F238E27FC236}">
                <a16:creationId xmlns:a16="http://schemas.microsoft.com/office/drawing/2014/main" id="{581170C2-624D-4B35-81A3-F907A78F5C38}"/>
              </a:ext>
            </a:extLst>
          </p:cNvPr>
          <p:cNvGrpSpPr/>
          <p:nvPr/>
        </p:nvGrpSpPr>
        <p:grpSpPr>
          <a:xfrm>
            <a:off x="5634583" y="4732223"/>
            <a:ext cx="3231333" cy="1852961"/>
            <a:chOff x="5413468" y="1219073"/>
            <a:chExt cx="3457474" cy="2019165"/>
          </a:xfrm>
        </p:grpSpPr>
        <p:pic>
          <p:nvPicPr>
            <p:cNvPr id="11" name="Picture 10">
              <a:extLst>
                <a:ext uri="{FF2B5EF4-FFF2-40B4-BE49-F238E27FC236}">
                  <a16:creationId xmlns:a16="http://schemas.microsoft.com/office/drawing/2014/main" id="{D323B01E-CFCB-4E63-8BD9-A111EEC8C585}"/>
                </a:ext>
              </a:extLst>
            </p:cNvPr>
            <p:cNvPicPr>
              <a:picLocks noChangeAspect="1"/>
            </p:cNvPicPr>
            <p:nvPr/>
          </p:nvPicPr>
          <p:blipFill>
            <a:blip r:embed="rId3"/>
            <a:stretch>
              <a:fillRect/>
            </a:stretch>
          </p:blipFill>
          <p:spPr>
            <a:xfrm>
              <a:off x="5413468" y="1219073"/>
              <a:ext cx="3457474" cy="2019165"/>
            </a:xfrm>
            <a:prstGeom prst="rect">
              <a:avLst/>
            </a:prstGeom>
          </p:spPr>
        </p:pic>
        <p:sp>
          <p:nvSpPr>
            <p:cNvPr id="12" name="Rectangle 11">
              <a:extLst>
                <a:ext uri="{FF2B5EF4-FFF2-40B4-BE49-F238E27FC236}">
                  <a16:creationId xmlns:a16="http://schemas.microsoft.com/office/drawing/2014/main" id="{1B74C438-394A-4A01-86C5-BBD18460960C}"/>
                </a:ext>
              </a:extLst>
            </p:cNvPr>
            <p:cNvSpPr/>
            <p:nvPr/>
          </p:nvSpPr>
          <p:spPr>
            <a:xfrm>
              <a:off x="5567988" y="2933886"/>
              <a:ext cx="527709" cy="215444"/>
            </a:xfrm>
            <a:prstGeom prst="rect">
              <a:avLst/>
            </a:prstGeom>
          </p:spPr>
          <p:txBody>
            <a:bodyPr wrap="none">
              <a:spAutoFit/>
            </a:bodyPr>
            <a:lstStyle/>
            <a:p>
              <a:r>
                <a:rPr lang="en-US" sz="800" b="1" dirty="0">
                  <a:latin typeface="Arial" panose="020B0604020202020204" pitchFamily="34" charset="0"/>
                  <a:cs typeface="Arial" panose="020B0604020202020204" pitchFamily="34" charset="0"/>
                </a:rPr>
                <a:t>Patient</a:t>
              </a:r>
            </a:p>
          </p:txBody>
        </p:sp>
      </p:grpSp>
    </p:spTree>
    <p:extLst>
      <p:ext uri="{BB962C8B-B14F-4D97-AF65-F5344CB8AC3E}">
        <p14:creationId xmlns:p14="http://schemas.microsoft.com/office/powerpoint/2010/main" val="808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47" y="-48109"/>
            <a:ext cx="7886700" cy="1325563"/>
          </a:xfrm>
        </p:spPr>
        <p:txBody>
          <a:bodyPr/>
          <a:lstStyle/>
          <a:p>
            <a:r>
              <a:rPr lang="en-US" dirty="0"/>
              <a:t>Low HIV Reservoir at 84 Weeks                                        in Very Early Treated Children Botswana</a:t>
            </a:r>
            <a:br>
              <a:rPr lang="en-US" dirty="0"/>
            </a:br>
            <a:r>
              <a:rPr lang="en-US" sz="2000" i="1" dirty="0">
                <a:solidFill>
                  <a:schemeClr val="tx1"/>
                </a:solidFill>
              </a:rPr>
              <a:t>Shapiro R et al.  CROI 2018 Boston Abs. 136</a:t>
            </a:r>
            <a:endParaRPr lang="en-US" dirty="0"/>
          </a:p>
        </p:txBody>
      </p:sp>
      <p:sp>
        <p:nvSpPr>
          <p:cNvPr id="3" name="Content Placeholder 2"/>
          <p:cNvSpPr>
            <a:spLocks noGrp="1"/>
          </p:cNvSpPr>
          <p:nvPr>
            <p:ph idx="1"/>
          </p:nvPr>
        </p:nvSpPr>
        <p:spPr>
          <a:xfrm>
            <a:off x="160565" y="1180777"/>
            <a:ext cx="8743949" cy="3857790"/>
          </a:xfrm>
        </p:spPr>
        <p:txBody>
          <a:bodyPr>
            <a:normAutofit/>
          </a:bodyPr>
          <a:lstStyle/>
          <a:p>
            <a:pPr>
              <a:lnSpc>
                <a:spcPct val="103000"/>
              </a:lnSpc>
            </a:pPr>
            <a:r>
              <a:rPr lang="en-US" sz="2400" dirty="0"/>
              <a:t>9 with complete testing at 84 </a:t>
            </a:r>
            <a:r>
              <a:rPr lang="en-US" sz="2400" dirty="0" err="1"/>
              <a:t>wks</a:t>
            </a:r>
            <a:r>
              <a:rPr lang="en-US" sz="2400" dirty="0"/>
              <a:t> (med baseline RNA 3,145 [&lt;40 to &gt;10 million], med age ART start 2d [1-5d])</a:t>
            </a:r>
          </a:p>
          <a:p>
            <a:pPr lvl="1">
              <a:lnSpc>
                <a:spcPct val="103000"/>
              </a:lnSpc>
            </a:pPr>
            <a:r>
              <a:rPr lang="en-US" dirty="0"/>
              <a:t>4 (44%) had </a:t>
            </a:r>
            <a:r>
              <a:rPr lang="en-US" dirty="0">
                <a:solidFill>
                  <a:srgbClr val="FF6600"/>
                </a:solidFill>
              </a:rPr>
              <a:t>RNA &gt;40 c/mL </a:t>
            </a:r>
            <a:r>
              <a:rPr lang="en-US" dirty="0"/>
              <a:t>at </a:t>
            </a:r>
            <a:r>
              <a:rPr lang="en-US" u="sng" dirty="0"/>
              <a:t>&gt;</a:t>
            </a:r>
            <a:r>
              <a:rPr lang="en-US" dirty="0"/>
              <a:t>1 visit (almost all re-suppressed with improved adherence)</a:t>
            </a:r>
          </a:p>
          <a:p>
            <a:pPr lvl="1">
              <a:lnSpc>
                <a:spcPct val="103000"/>
              </a:lnSpc>
            </a:pPr>
            <a:r>
              <a:rPr lang="en-US" dirty="0"/>
              <a:t>8 (89%) have </a:t>
            </a:r>
            <a:r>
              <a:rPr lang="en-US" dirty="0">
                <a:solidFill>
                  <a:srgbClr val="008000"/>
                </a:solidFill>
              </a:rPr>
              <a:t>RNA &lt;40 </a:t>
            </a:r>
            <a:r>
              <a:rPr lang="en-US" dirty="0"/>
              <a:t>at 84 </a:t>
            </a:r>
            <a:r>
              <a:rPr lang="en-US" dirty="0" err="1"/>
              <a:t>wks</a:t>
            </a:r>
            <a:r>
              <a:rPr lang="en-US" dirty="0"/>
              <a:t>, 6 (67%) at 96 </a:t>
            </a:r>
            <a:r>
              <a:rPr lang="en-US" dirty="0" err="1"/>
              <a:t>wk</a:t>
            </a:r>
            <a:endParaRPr lang="en-US" dirty="0"/>
          </a:p>
          <a:p>
            <a:pPr lvl="1">
              <a:lnSpc>
                <a:spcPct val="103000"/>
              </a:lnSpc>
            </a:pPr>
            <a:r>
              <a:rPr lang="en-US" dirty="0"/>
              <a:t>6 (67%) have qualitative </a:t>
            </a:r>
            <a:r>
              <a:rPr lang="en-US" dirty="0">
                <a:solidFill>
                  <a:schemeClr val="accent2">
                    <a:lumMod val="40000"/>
                    <a:lumOff val="60000"/>
                  </a:schemeClr>
                </a:solidFill>
              </a:rPr>
              <a:t>DNA PCR-</a:t>
            </a:r>
            <a:r>
              <a:rPr lang="en-US" dirty="0"/>
              <a:t>; 5 (56%) </a:t>
            </a:r>
            <a:r>
              <a:rPr lang="en-US" dirty="0">
                <a:solidFill>
                  <a:schemeClr val="accent2">
                    <a:lumMod val="40000"/>
                    <a:lumOff val="60000"/>
                  </a:schemeClr>
                </a:solidFill>
              </a:rPr>
              <a:t>EIA -</a:t>
            </a:r>
          </a:p>
          <a:p>
            <a:pPr lvl="1">
              <a:lnSpc>
                <a:spcPct val="103000"/>
              </a:lnSpc>
            </a:pPr>
            <a:r>
              <a:rPr lang="en-US" dirty="0"/>
              <a:t>All 4 with </a:t>
            </a:r>
            <a:r>
              <a:rPr lang="en-US" dirty="0">
                <a:solidFill>
                  <a:srgbClr val="008000"/>
                </a:solidFill>
              </a:rPr>
              <a:t>consistent RNA &lt;40 </a:t>
            </a:r>
            <a:r>
              <a:rPr lang="en-US" dirty="0"/>
              <a:t>have </a:t>
            </a:r>
            <a:r>
              <a:rPr lang="en-US" dirty="0">
                <a:solidFill>
                  <a:schemeClr val="accent2">
                    <a:lumMod val="40000"/>
                    <a:lumOff val="60000"/>
                  </a:schemeClr>
                </a:solidFill>
              </a:rPr>
              <a:t>negative DNA and EIA</a:t>
            </a:r>
          </a:p>
          <a:p>
            <a:pPr lvl="1">
              <a:lnSpc>
                <a:spcPct val="103000"/>
              </a:lnSpc>
            </a:pPr>
            <a:endParaRPr lang="en-US" dirty="0"/>
          </a:p>
        </p:txBody>
      </p:sp>
      <p:cxnSp>
        <p:nvCxnSpPr>
          <p:cNvPr id="4" name="Straight Connector 3">
            <a:extLst>
              <a:ext uri="{FF2B5EF4-FFF2-40B4-BE49-F238E27FC236}">
                <a16:creationId xmlns:a16="http://schemas.microsoft.com/office/drawing/2014/main" id="{F0085DD9-A3AD-4F84-B533-143AEF6575F9}"/>
              </a:ext>
            </a:extLst>
          </p:cNvPr>
          <p:cNvCxnSpPr>
            <a:cxnSpLocks/>
          </p:cNvCxnSpPr>
          <p:nvPr/>
        </p:nvCxnSpPr>
        <p:spPr>
          <a:xfrm>
            <a:off x="31297" y="1180777"/>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41709874-E820-4CDE-9139-99CAE4438156}"/>
              </a:ext>
            </a:extLst>
          </p:cNvPr>
          <p:cNvGrpSpPr/>
          <p:nvPr/>
        </p:nvGrpSpPr>
        <p:grpSpPr>
          <a:xfrm>
            <a:off x="2139043" y="4320125"/>
            <a:ext cx="2808514" cy="253916"/>
            <a:chOff x="2139043" y="4320125"/>
            <a:chExt cx="2808514" cy="253916"/>
          </a:xfrm>
        </p:grpSpPr>
        <p:sp>
          <p:nvSpPr>
            <p:cNvPr id="5" name="Rectangle 4">
              <a:extLst>
                <a:ext uri="{FF2B5EF4-FFF2-40B4-BE49-F238E27FC236}">
                  <a16:creationId xmlns:a16="http://schemas.microsoft.com/office/drawing/2014/main" id="{DFC61CCC-DB26-44AD-B765-3A8F14D7C1F9}"/>
                </a:ext>
              </a:extLst>
            </p:cNvPr>
            <p:cNvSpPr/>
            <p:nvPr/>
          </p:nvSpPr>
          <p:spPr>
            <a:xfrm>
              <a:off x="3826329" y="4320125"/>
              <a:ext cx="335348" cy="253916"/>
            </a:xfrm>
            <a:prstGeom prst="rect">
              <a:avLst/>
            </a:prstGeom>
            <a:solidFill>
              <a:schemeClr val="bg1"/>
            </a:solidFill>
          </p:spPr>
          <p:txBody>
            <a:bodyPr wrap="none">
              <a:spAutoFit/>
            </a:bodyPr>
            <a:lstStyle/>
            <a:p>
              <a:r>
                <a:rPr lang="en-US" sz="1050" b="1" dirty="0">
                  <a:latin typeface="Arial" panose="020B0604020202020204" pitchFamily="34" charset="0"/>
                  <a:cs typeface="Arial" panose="020B0604020202020204" pitchFamily="34" charset="0"/>
                </a:rPr>
                <a:t>84</a:t>
              </a:r>
            </a:p>
          </p:txBody>
        </p:sp>
        <p:sp>
          <p:nvSpPr>
            <p:cNvPr id="8" name="Rectangle 7">
              <a:extLst>
                <a:ext uri="{FF2B5EF4-FFF2-40B4-BE49-F238E27FC236}">
                  <a16:creationId xmlns:a16="http://schemas.microsoft.com/office/drawing/2014/main" id="{E4FA17A7-D3DB-4760-AA28-33C86A9FC356}"/>
                </a:ext>
              </a:extLst>
            </p:cNvPr>
            <p:cNvSpPr/>
            <p:nvPr/>
          </p:nvSpPr>
          <p:spPr>
            <a:xfrm>
              <a:off x="4478792" y="4320125"/>
              <a:ext cx="335348" cy="253916"/>
            </a:xfrm>
            <a:prstGeom prst="rect">
              <a:avLst/>
            </a:prstGeom>
            <a:solidFill>
              <a:schemeClr val="bg1"/>
            </a:solidFill>
          </p:spPr>
          <p:txBody>
            <a:bodyPr wrap="none">
              <a:spAutoFit/>
            </a:bodyPr>
            <a:lstStyle/>
            <a:p>
              <a:r>
                <a:rPr lang="en-US" sz="1050" b="1" dirty="0">
                  <a:latin typeface="Arial" panose="020B0604020202020204" pitchFamily="34" charset="0"/>
                  <a:cs typeface="Arial" panose="020B0604020202020204" pitchFamily="34" charset="0"/>
                </a:rPr>
                <a:t>96</a:t>
              </a:r>
            </a:p>
          </p:txBody>
        </p:sp>
        <p:cxnSp>
          <p:nvCxnSpPr>
            <p:cNvPr id="11" name="Straight Connector 10">
              <a:extLst>
                <a:ext uri="{FF2B5EF4-FFF2-40B4-BE49-F238E27FC236}">
                  <a16:creationId xmlns:a16="http://schemas.microsoft.com/office/drawing/2014/main" id="{9C2CFA2B-3C25-4D1D-B4AF-0C8B60E2D25E}"/>
                </a:ext>
              </a:extLst>
            </p:cNvPr>
            <p:cNvCxnSpPr/>
            <p:nvPr/>
          </p:nvCxnSpPr>
          <p:spPr>
            <a:xfrm>
              <a:off x="2139043" y="4370614"/>
              <a:ext cx="2808514"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22" name="Group 21">
            <a:extLst>
              <a:ext uri="{FF2B5EF4-FFF2-40B4-BE49-F238E27FC236}">
                <a16:creationId xmlns:a16="http://schemas.microsoft.com/office/drawing/2014/main" id="{E6E7DFA0-E9A6-412B-B91E-AA5D1E7691D1}"/>
              </a:ext>
            </a:extLst>
          </p:cNvPr>
          <p:cNvGrpSpPr/>
          <p:nvPr/>
        </p:nvGrpSpPr>
        <p:grpSpPr>
          <a:xfrm>
            <a:off x="4944224" y="4185008"/>
            <a:ext cx="2043795" cy="383590"/>
            <a:chOff x="4944224" y="4185008"/>
            <a:chExt cx="2043795" cy="383590"/>
          </a:xfrm>
        </p:grpSpPr>
        <p:grpSp>
          <p:nvGrpSpPr>
            <p:cNvPr id="19" name="Group 18">
              <a:extLst>
                <a:ext uri="{FF2B5EF4-FFF2-40B4-BE49-F238E27FC236}">
                  <a16:creationId xmlns:a16="http://schemas.microsoft.com/office/drawing/2014/main" id="{C2F42EAF-60CC-49A7-8B97-0F6AF55237F1}"/>
                </a:ext>
              </a:extLst>
            </p:cNvPr>
            <p:cNvGrpSpPr/>
            <p:nvPr/>
          </p:nvGrpSpPr>
          <p:grpSpPr>
            <a:xfrm>
              <a:off x="4944224" y="4190451"/>
              <a:ext cx="2043795" cy="338554"/>
              <a:chOff x="-64633" y="5344112"/>
              <a:chExt cx="2043795" cy="338554"/>
            </a:xfrm>
          </p:grpSpPr>
          <p:sp>
            <p:nvSpPr>
              <p:cNvPr id="17" name="Rectangle 16">
                <a:extLst>
                  <a:ext uri="{FF2B5EF4-FFF2-40B4-BE49-F238E27FC236}">
                    <a16:creationId xmlns:a16="http://schemas.microsoft.com/office/drawing/2014/main" id="{C2C8DD5A-2C98-47DB-8601-E4E39AEB0397}"/>
                  </a:ext>
                </a:extLst>
              </p:cNvPr>
              <p:cNvSpPr/>
              <p:nvPr/>
            </p:nvSpPr>
            <p:spPr>
              <a:xfrm>
                <a:off x="-64633" y="5344112"/>
                <a:ext cx="987876" cy="338554"/>
              </a:xfrm>
              <a:prstGeom prst="rect">
                <a:avLst/>
              </a:prstGeom>
              <a:solidFill>
                <a:schemeClr val="bg1"/>
              </a:solidFill>
            </p:spPr>
            <p:txBody>
              <a:bodyPr wrap="square">
                <a:spAutoFit/>
              </a:bodyPr>
              <a:lstStyle/>
              <a:p>
                <a:pPr algn="ctr"/>
                <a:r>
                  <a:rPr lang="en-US" sz="800" b="1" dirty="0">
                    <a:latin typeface="Arial" panose="020B0604020202020204" pitchFamily="34" charset="0"/>
                    <a:cs typeface="Arial" panose="020B0604020202020204" pitchFamily="34" charset="0"/>
                  </a:rPr>
                  <a:t>Week 84</a:t>
                </a:r>
              </a:p>
              <a:p>
                <a:pPr algn="ctr"/>
                <a:r>
                  <a:rPr lang="en-US" sz="800" b="1" dirty="0">
                    <a:latin typeface="Arial" panose="020B0604020202020204" pitchFamily="34" charset="0"/>
                    <a:cs typeface="Arial" panose="020B0604020202020204" pitchFamily="34" charset="0"/>
                  </a:rPr>
                  <a:t>Qualitative DNA</a:t>
                </a:r>
              </a:p>
            </p:txBody>
          </p:sp>
          <p:sp>
            <p:nvSpPr>
              <p:cNvPr id="18" name="Rectangle 17">
                <a:extLst>
                  <a:ext uri="{FF2B5EF4-FFF2-40B4-BE49-F238E27FC236}">
                    <a16:creationId xmlns:a16="http://schemas.microsoft.com/office/drawing/2014/main" id="{8311F933-F92F-4608-A3A4-49C5A5B1FD44}"/>
                  </a:ext>
                </a:extLst>
              </p:cNvPr>
              <p:cNvSpPr/>
              <p:nvPr/>
            </p:nvSpPr>
            <p:spPr>
              <a:xfrm>
                <a:off x="923243" y="5344112"/>
                <a:ext cx="1055919" cy="338554"/>
              </a:xfrm>
              <a:prstGeom prst="rect">
                <a:avLst/>
              </a:prstGeom>
              <a:solidFill>
                <a:schemeClr val="bg1"/>
              </a:solidFill>
            </p:spPr>
            <p:txBody>
              <a:bodyPr wrap="square">
                <a:spAutoFit/>
              </a:bodyPr>
              <a:lstStyle/>
              <a:p>
                <a:pPr algn="ctr"/>
                <a:r>
                  <a:rPr lang="en-US" sz="800" b="1" dirty="0">
                    <a:latin typeface="Arial" panose="020B0604020202020204" pitchFamily="34" charset="0"/>
                    <a:cs typeface="Arial" panose="020B0604020202020204" pitchFamily="34" charset="0"/>
                  </a:rPr>
                  <a:t>Week 84</a:t>
                </a:r>
              </a:p>
              <a:p>
                <a:pPr algn="ctr"/>
                <a:r>
                  <a:rPr lang="en-US" sz="800" b="1" dirty="0">
                    <a:latin typeface="Arial" panose="020B0604020202020204" pitchFamily="34" charset="0"/>
                    <a:cs typeface="Arial" panose="020B0604020202020204" pitchFamily="34" charset="0"/>
                  </a:rPr>
                  <a:t>EIA Antibody</a:t>
                </a:r>
              </a:p>
            </p:txBody>
          </p:sp>
        </p:grpSp>
        <p:cxnSp>
          <p:nvCxnSpPr>
            <p:cNvPr id="21" name="Straight Connector 20">
              <a:extLst>
                <a:ext uri="{FF2B5EF4-FFF2-40B4-BE49-F238E27FC236}">
                  <a16:creationId xmlns:a16="http://schemas.microsoft.com/office/drawing/2014/main" id="{FBA99B6D-9284-4149-93AB-B5AEBABC38E8}"/>
                </a:ext>
              </a:extLst>
            </p:cNvPr>
            <p:cNvCxnSpPr/>
            <p:nvPr/>
          </p:nvCxnSpPr>
          <p:spPr>
            <a:xfrm>
              <a:off x="5899442" y="4185008"/>
              <a:ext cx="0" cy="383590"/>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4" name="Straight Arrow Connector 23">
            <a:extLst>
              <a:ext uri="{FF2B5EF4-FFF2-40B4-BE49-F238E27FC236}">
                <a16:creationId xmlns:a16="http://schemas.microsoft.com/office/drawing/2014/main" id="{A69C7B13-7704-491F-A9C5-21F01D80F1B9}"/>
              </a:ext>
            </a:extLst>
          </p:cNvPr>
          <p:cNvCxnSpPr>
            <a:cxnSpLocks/>
          </p:cNvCxnSpPr>
          <p:nvPr/>
        </p:nvCxnSpPr>
        <p:spPr>
          <a:xfrm flipH="1">
            <a:off x="7151915" y="4675414"/>
            <a:ext cx="555170" cy="0"/>
          </a:xfrm>
          <a:prstGeom prst="straightConnector1">
            <a:avLst/>
          </a:prstGeom>
          <a:ln w="28575">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CBCCA8-B196-4031-8796-2078FBC7D523}"/>
              </a:ext>
            </a:extLst>
          </p:cNvPr>
          <p:cNvCxnSpPr>
            <a:cxnSpLocks/>
          </p:cNvCxnSpPr>
          <p:nvPr/>
        </p:nvCxnSpPr>
        <p:spPr>
          <a:xfrm flipH="1">
            <a:off x="7151915" y="6564085"/>
            <a:ext cx="555170" cy="0"/>
          </a:xfrm>
          <a:prstGeom prst="straightConnector1">
            <a:avLst/>
          </a:prstGeom>
          <a:ln w="28575">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4423BA-EAD1-4EE5-BC37-76168DEDC7C8}"/>
              </a:ext>
            </a:extLst>
          </p:cNvPr>
          <p:cNvCxnSpPr>
            <a:cxnSpLocks/>
          </p:cNvCxnSpPr>
          <p:nvPr/>
        </p:nvCxnSpPr>
        <p:spPr>
          <a:xfrm flipH="1">
            <a:off x="7151915" y="5867399"/>
            <a:ext cx="555170" cy="0"/>
          </a:xfrm>
          <a:prstGeom prst="straightConnector1">
            <a:avLst/>
          </a:prstGeom>
          <a:ln w="28575">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99640C-95C8-45F6-8FD7-BAEB2A7AC6EA}"/>
              </a:ext>
            </a:extLst>
          </p:cNvPr>
          <p:cNvCxnSpPr>
            <a:cxnSpLocks/>
          </p:cNvCxnSpPr>
          <p:nvPr/>
        </p:nvCxnSpPr>
        <p:spPr>
          <a:xfrm flipH="1">
            <a:off x="7151915" y="6090557"/>
            <a:ext cx="555170" cy="0"/>
          </a:xfrm>
          <a:prstGeom prst="straightConnector1">
            <a:avLst/>
          </a:prstGeom>
          <a:ln w="28575">
            <a:solidFill>
              <a:srgbClr val="339933"/>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F71874B-F324-4718-84EF-DBEC281598E1}"/>
              </a:ext>
            </a:extLst>
          </p:cNvPr>
          <p:cNvGrpSpPr/>
          <p:nvPr/>
        </p:nvGrpSpPr>
        <p:grpSpPr>
          <a:xfrm>
            <a:off x="1517196" y="4092064"/>
            <a:ext cx="5580289" cy="2642589"/>
            <a:chOff x="1517196" y="4092064"/>
            <a:chExt cx="5580289" cy="2642589"/>
          </a:xfrm>
        </p:grpSpPr>
        <p:pic>
          <p:nvPicPr>
            <p:cNvPr id="7" name="Picture 6">
              <a:extLst>
                <a:ext uri="{FF2B5EF4-FFF2-40B4-BE49-F238E27FC236}">
                  <a16:creationId xmlns:a16="http://schemas.microsoft.com/office/drawing/2014/main" id="{31547656-2C4D-4042-B52C-255C18B33062}"/>
                </a:ext>
              </a:extLst>
            </p:cNvPr>
            <p:cNvPicPr>
              <a:picLocks noChangeAspect="1"/>
            </p:cNvPicPr>
            <p:nvPr/>
          </p:nvPicPr>
          <p:blipFill>
            <a:blip r:embed="rId2"/>
            <a:stretch>
              <a:fillRect/>
            </a:stretch>
          </p:blipFill>
          <p:spPr>
            <a:xfrm>
              <a:off x="1517196" y="4092064"/>
              <a:ext cx="5580289" cy="2642589"/>
            </a:xfrm>
            <a:prstGeom prst="rect">
              <a:avLst/>
            </a:prstGeom>
          </p:spPr>
        </p:pic>
        <p:sp>
          <p:nvSpPr>
            <p:cNvPr id="29" name="Rectangle 28">
              <a:extLst>
                <a:ext uri="{FF2B5EF4-FFF2-40B4-BE49-F238E27FC236}">
                  <a16:creationId xmlns:a16="http://schemas.microsoft.com/office/drawing/2014/main" id="{C45CAEB3-90A0-435A-8D8C-8D184C464E1C}"/>
                </a:ext>
              </a:extLst>
            </p:cNvPr>
            <p:cNvSpPr/>
            <p:nvPr/>
          </p:nvSpPr>
          <p:spPr>
            <a:xfrm>
              <a:off x="1563016" y="4255198"/>
              <a:ext cx="623889"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Patient</a:t>
              </a:r>
            </a:p>
          </p:txBody>
        </p:sp>
      </p:grpSp>
    </p:spTree>
    <p:extLst>
      <p:ext uri="{BB962C8B-B14F-4D97-AF65-F5344CB8AC3E}">
        <p14:creationId xmlns:p14="http://schemas.microsoft.com/office/powerpoint/2010/main" val="12539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2" presetClass="entr" presetSubtype="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1+#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177688"/>
            <a:ext cx="7886700" cy="1325563"/>
          </a:xfrm>
        </p:spPr>
        <p:txBody>
          <a:bodyPr/>
          <a:lstStyle/>
          <a:p>
            <a:r>
              <a:rPr lang="en-US" dirty="0"/>
              <a:t>Time to Viral Rebound After Starting ART                        in Children Treated from Infancy in CHER</a:t>
            </a:r>
            <a:br>
              <a:rPr lang="en-US" dirty="0"/>
            </a:br>
            <a:r>
              <a:rPr lang="en-US" sz="2000" i="1" dirty="0">
                <a:solidFill>
                  <a:schemeClr val="tx1"/>
                </a:solidFill>
              </a:rPr>
              <a:t>Violari A al.  CROI 2018 Boston Abs. 137</a:t>
            </a:r>
            <a:endParaRPr lang="en-US" dirty="0"/>
          </a:p>
        </p:txBody>
      </p:sp>
      <p:sp>
        <p:nvSpPr>
          <p:cNvPr id="6" name="Rectangle 5">
            <a:extLst>
              <a:ext uri="{FF2B5EF4-FFF2-40B4-BE49-F238E27FC236}">
                <a16:creationId xmlns:a16="http://schemas.microsoft.com/office/drawing/2014/main" id="{AA954836-1368-4CB8-83AF-C579E61D6442}"/>
              </a:ext>
            </a:extLst>
          </p:cNvPr>
          <p:cNvSpPr/>
          <p:nvPr/>
        </p:nvSpPr>
        <p:spPr>
          <a:xfrm>
            <a:off x="3065701" y="1739047"/>
            <a:ext cx="2969484" cy="910514"/>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Deferred ART</a:t>
            </a:r>
          </a:p>
          <a:p>
            <a:pPr algn="ctr"/>
            <a:r>
              <a:rPr lang="en-US" sz="1300" dirty="0">
                <a:solidFill>
                  <a:schemeClr val="tx1"/>
                </a:solidFill>
                <a:latin typeface="Arial" panose="020B0604020202020204" pitchFamily="34" charset="0"/>
                <a:cs typeface="Arial" panose="020B0604020202020204" pitchFamily="34" charset="0"/>
              </a:rPr>
              <a:t>(ART started when met WHO 2006 CD4 or clinical criteria)</a:t>
            </a:r>
          </a:p>
          <a:p>
            <a:pPr algn="ctr"/>
            <a:r>
              <a:rPr lang="en-US" sz="1300" dirty="0">
                <a:solidFill>
                  <a:schemeClr val="tx1"/>
                </a:solidFill>
                <a:latin typeface="Arial" panose="020B0604020202020204" pitchFamily="34" charset="0"/>
                <a:cs typeface="Arial" panose="020B0604020202020204" pitchFamily="34" charset="0"/>
              </a:rPr>
              <a:t>N=125</a:t>
            </a:r>
          </a:p>
        </p:txBody>
      </p:sp>
      <p:sp>
        <p:nvSpPr>
          <p:cNvPr id="7" name="Rectangle 6">
            <a:extLst>
              <a:ext uri="{FF2B5EF4-FFF2-40B4-BE49-F238E27FC236}">
                <a16:creationId xmlns:a16="http://schemas.microsoft.com/office/drawing/2014/main" id="{A2CCB260-0173-47E6-B119-0D845D49A7E5}"/>
              </a:ext>
            </a:extLst>
          </p:cNvPr>
          <p:cNvSpPr/>
          <p:nvPr/>
        </p:nvSpPr>
        <p:spPr>
          <a:xfrm>
            <a:off x="3089692" y="2735432"/>
            <a:ext cx="2969484" cy="910514"/>
          </a:xfrm>
          <a:prstGeom prst="rect">
            <a:avLst/>
          </a:prstGeom>
          <a:solidFill>
            <a:schemeClr val="accent2">
              <a:lumMod val="20000"/>
              <a:lumOff val="80000"/>
            </a:schemeClr>
          </a:solidFill>
          <a:ln>
            <a:solidFill>
              <a:schemeClr val="accent4">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Early Time-Limited ART for 40 </a:t>
            </a:r>
            <a:r>
              <a:rPr lang="en-US" sz="1300" b="1" dirty="0" err="1">
                <a:solidFill>
                  <a:schemeClr val="tx1"/>
                </a:solidFill>
                <a:latin typeface="Arial" panose="020B0604020202020204" pitchFamily="34" charset="0"/>
                <a:cs typeface="Arial" panose="020B0604020202020204" pitchFamily="34" charset="0"/>
              </a:rPr>
              <a:t>Wks</a:t>
            </a:r>
            <a:endParaRPr lang="en-US" sz="1300" b="1" dirty="0">
              <a:solidFill>
                <a:schemeClr val="tx1"/>
              </a:solidFill>
              <a:latin typeface="Arial" panose="020B0604020202020204" pitchFamily="34" charset="0"/>
              <a:cs typeface="Arial" panose="020B0604020202020204" pitchFamily="34" charset="0"/>
            </a:endParaRPr>
          </a:p>
          <a:p>
            <a:pPr algn="ctr"/>
            <a:r>
              <a:rPr lang="en-US" sz="1300" dirty="0">
                <a:solidFill>
                  <a:schemeClr val="tx1"/>
                </a:solidFill>
                <a:latin typeface="Arial" panose="020B0604020202020204" pitchFamily="34" charset="0"/>
                <a:cs typeface="Arial" panose="020B0604020202020204" pitchFamily="34" charset="0"/>
              </a:rPr>
              <a:t>(ART started immediately, continued for 40 weeks then stopped)</a:t>
            </a:r>
          </a:p>
          <a:p>
            <a:pPr algn="ctr"/>
            <a:r>
              <a:rPr lang="en-US" sz="1300" dirty="0">
                <a:solidFill>
                  <a:schemeClr val="tx1"/>
                </a:solidFill>
                <a:latin typeface="Arial" panose="020B0604020202020204" pitchFamily="34" charset="0"/>
                <a:cs typeface="Arial" panose="020B0604020202020204" pitchFamily="34" charset="0"/>
              </a:rPr>
              <a:t>N=163</a:t>
            </a:r>
          </a:p>
        </p:txBody>
      </p:sp>
      <p:sp>
        <p:nvSpPr>
          <p:cNvPr id="8" name="Rectangle 7">
            <a:extLst>
              <a:ext uri="{FF2B5EF4-FFF2-40B4-BE49-F238E27FC236}">
                <a16:creationId xmlns:a16="http://schemas.microsoft.com/office/drawing/2014/main" id="{B55BF806-3DE3-449E-AE5B-EDC7308BB1D6}"/>
              </a:ext>
            </a:extLst>
          </p:cNvPr>
          <p:cNvSpPr/>
          <p:nvPr/>
        </p:nvSpPr>
        <p:spPr>
          <a:xfrm>
            <a:off x="3137272" y="3740420"/>
            <a:ext cx="2969484" cy="910514"/>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Early Time-Limited ART for 96 </a:t>
            </a:r>
            <a:r>
              <a:rPr lang="en-US" sz="1300" b="1" dirty="0" err="1">
                <a:solidFill>
                  <a:schemeClr val="tx1"/>
                </a:solidFill>
                <a:latin typeface="Arial" panose="020B0604020202020204" pitchFamily="34" charset="0"/>
                <a:cs typeface="Arial" panose="020B0604020202020204" pitchFamily="34" charset="0"/>
              </a:rPr>
              <a:t>Wks</a:t>
            </a:r>
            <a:endParaRPr lang="en-US" sz="1300" b="1" dirty="0">
              <a:solidFill>
                <a:schemeClr val="tx1"/>
              </a:solidFill>
              <a:latin typeface="Arial" panose="020B0604020202020204" pitchFamily="34" charset="0"/>
              <a:cs typeface="Arial" panose="020B0604020202020204" pitchFamily="34" charset="0"/>
            </a:endParaRPr>
          </a:p>
          <a:p>
            <a:pPr algn="ctr"/>
            <a:r>
              <a:rPr lang="en-US" sz="1300" dirty="0">
                <a:solidFill>
                  <a:schemeClr val="tx1"/>
                </a:solidFill>
                <a:latin typeface="Arial" panose="020B0604020202020204" pitchFamily="34" charset="0"/>
                <a:cs typeface="Arial" panose="020B0604020202020204" pitchFamily="34" charset="0"/>
              </a:rPr>
              <a:t>(ART started immediately, continued for4 96 weeks then stopped)</a:t>
            </a:r>
          </a:p>
          <a:p>
            <a:pPr algn="ctr"/>
            <a:r>
              <a:rPr lang="en-US" sz="1300" dirty="0">
                <a:solidFill>
                  <a:schemeClr val="tx1"/>
                </a:solidFill>
                <a:latin typeface="Arial" panose="020B0604020202020204" pitchFamily="34" charset="0"/>
                <a:cs typeface="Arial" panose="020B0604020202020204" pitchFamily="34" charset="0"/>
              </a:rPr>
              <a:t>N=163</a:t>
            </a:r>
          </a:p>
        </p:txBody>
      </p:sp>
      <p:sp>
        <p:nvSpPr>
          <p:cNvPr id="13" name="Rectangle 12">
            <a:extLst>
              <a:ext uri="{FF2B5EF4-FFF2-40B4-BE49-F238E27FC236}">
                <a16:creationId xmlns:a16="http://schemas.microsoft.com/office/drawing/2014/main" id="{707F6D94-A6E7-40AC-9CE2-4F0F4290A68D}"/>
              </a:ext>
            </a:extLst>
          </p:cNvPr>
          <p:cNvSpPr/>
          <p:nvPr/>
        </p:nvSpPr>
        <p:spPr>
          <a:xfrm>
            <a:off x="227235" y="4866315"/>
            <a:ext cx="2198038" cy="369332"/>
          </a:xfrm>
          <a:prstGeom prst="rect">
            <a:avLst/>
          </a:prstGeom>
        </p:spPr>
        <p:txBody>
          <a:bodyPr wrap="none">
            <a:spAutoFit/>
          </a:bodyPr>
          <a:lstStyle/>
          <a:p>
            <a:pPr>
              <a:spcAft>
                <a:spcPct val="50000"/>
              </a:spcAft>
            </a:pPr>
            <a:r>
              <a:rPr lang="en-US" dirty="0">
                <a:latin typeface="Arial" panose="020B0604020202020204" pitchFamily="34" charset="0"/>
                <a:cs typeface="Arial" panose="020B0604020202020204" pitchFamily="34" charset="0"/>
              </a:rPr>
              <a:t>Enrolled 2005-2008</a:t>
            </a:r>
          </a:p>
        </p:txBody>
      </p:sp>
      <p:pic>
        <p:nvPicPr>
          <p:cNvPr id="16" name="Picture 15">
            <a:extLst>
              <a:ext uri="{FF2B5EF4-FFF2-40B4-BE49-F238E27FC236}">
                <a16:creationId xmlns:a16="http://schemas.microsoft.com/office/drawing/2014/main" id="{852ED71F-863D-4A02-AB1E-F4076147B21B}"/>
              </a:ext>
            </a:extLst>
          </p:cNvPr>
          <p:cNvPicPr>
            <a:picLocks noChangeAspect="1"/>
          </p:cNvPicPr>
          <p:nvPr/>
        </p:nvPicPr>
        <p:blipFill>
          <a:blip r:embed="rId2"/>
          <a:stretch>
            <a:fillRect/>
          </a:stretch>
        </p:blipFill>
        <p:spPr>
          <a:xfrm>
            <a:off x="290035" y="1421443"/>
            <a:ext cx="1402995" cy="902279"/>
          </a:xfrm>
          <a:prstGeom prst="rect">
            <a:avLst/>
          </a:prstGeom>
        </p:spPr>
      </p:pic>
      <p:sp>
        <p:nvSpPr>
          <p:cNvPr id="17" name="Rectangle 16">
            <a:extLst>
              <a:ext uri="{FF2B5EF4-FFF2-40B4-BE49-F238E27FC236}">
                <a16:creationId xmlns:a16="http://schemas.microsoft.com/office/drawing/2014/main" id="{C7AFB6D4-64C2-47F1-AC26-6DDE839F69B6}"/>
              </a:ext>
            </a:extLst>
          </p:cNvPr>
          <p:cNvSpPr/>
          <p:nvPr/>
        </p:nvSpPr>
        <p:spPr>
          <a:xfrm>
            <a:off x="270075" y="5235647"/>
            <a:ext cx="2019592" cy="307777"/>
          </a:xfrm>
          <a:prstGeom prst="rect">
            <a:avLst/>
          </a:prstGeom>
        </p:spPr>
        <p:txBody>
          <a:bodyPr wrap="none">
            <a:spAutoFit/>
          </a:bodyPr>
          <a:lstStyle/>
          <a:p>
            <a:pPr>
              <a:spcAft>
                <a:spcPct val="50000"/>
              </a:spcAft>
            </a:pPr>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line: AZT/3TC/LPV-r</a:t>
            </a:r>
          </a:p>
        </p:txBody>
      </p:sp>
      <p:cxnSp>
        <p:nvCxnSpPr>
          <p:cNvPr id="19" name="Straight Arrow Connector 18">
            <a:extLst>
              <a:ext uri="{FF2B5EF4-FFF2-40B4-BE49-F238E27FC236}">
                <a16:creationId xmlns:a16="http://schemas.microsoft.com/office/drawing/2014/main" id="{B9D5BAEA-46C8-43A1-BDDD-B53FA91CF61E}"/>
              </a:ext>
            </a:extLst>
          </p:cNvPr>
          <p:cNvCxnSpPr>
            <a:cxnSpLocks/>
          </p:cNvCxnSpPr>
          <p:nvPr/>
        </p:nvCxnSpPr>
        <p:spPr>
          <a:xfrm flipV="1">
            <a:off x="2619463" y="2346547"/>
            <a:ext cx="446238" cy="7642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F75A805-FBAD-4F97-8E34-7F4474602F43}"/>
              </a:ext>
            </a:extLst>
          </p:cNvPr>
          <p:cNvCxnSpPr>
            <a:cxnSpLocks/>
            <a:endCxn id="7" idx="1"/>
          </p:cNvCxnSpPr>
          <p:nvPr/>
        </p:nvCxnSpPr>
        <p:spPr>
          <a:xfrm flipV="1">
            <a:off x="2374114" y="3190689"/>
            <a:ext cx="715578" cy="187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A11303-71A2-4729-84A3-F0FDAAB9ECFD}"/>
              </a:ext>
            </a:extLst>
          </p:cNvPr>
          <p:cNvCxnSpPr>
            <a:cxnSpLocks/>
          </p:cNvCxnSpPr>
          <p:nvPr/>
        </p:nvCxnSpPr>
        <p:spPr>
          <a:xfrm>
            <a:off x="2601176" y="3253407"/>
            <a:ext cx="526850" cy="6083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CF74AAE-EA64-484A-B941-BCF73DA010FB}"/>
              </a:ext>
            </a:extLst>
          </p:cNvPr>
          <p:cNvGrpSpPr/>
          <p:nvPr/>
        </p:nvGrpSpPr>
        <p:grpSpPr>
          <a:xfrm>
            <a:off x="374777" y="3942128"/>
            <a:ext cx="1999337" cy="826599"/>
            <a:chOff x="152400" y="62410"/>
            <a:chExt cx="1999337" cy="826599"/>
          </a:xfrm>
        </p:grpSpPr>
        <p:pic>
          <p:nvPicPr>
            <p:cNvPr id="25" name="Picture 3">
              <a:extLst>
                <a:ext uri="{FF2B5EF4-FFF2-40B4-BE49-F238E27FC236}">
                  <a16:creationId xmlns:a16="http://schemas.microsoft.com/office/drawing/2014/main" id="{866924A7-5E42-4F34-99CF-0165386AB57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62410"/>
              <a:ext cx="1999337" cy="699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8">
              <a:extLst>
                <a:ext uri="{FF2B5EF4-FFF2-40B4-BE49-F238E27FC236}">
                  <a16:creationId xmlns:a16="http://schemas.microsoft.com/office/drawing/2014/main" id="{C01C50E0-2CCE-4366-9CB0-1DBC17A9895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411" y="762000"/>
              <a:ext cx="1298389" cy="12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FB984C91-5C65-4E35-9B6D-08DA791D3073}"/>
              </a:ext>
            </a:extLst>
          </p:cNvPr>
          <p:cNvGrpSpPr/>
          <p:nvPr/>
        </p:nvGrpSpPr>
        <p:grpSpPr>
          <a:xfrm>
            <a:off x="7228528" y="219864"/>
            <a:ext cx="1744663" cy="490538"/>
            <a:chOff x="3817937" y="2514600"/>
            <a:chExt cx="2592388" cy="719138"/>
          </a:xfrm>
        </p:grpSpPr>
        <p:grpSp>
          <p:nvGrpSpPr>
            <p:cNvPr id="28" name="Group 7">
              <a:extLst>
                <a:ext uri="{FF2B5EF4-FFF2-40B4-BE49-F238E27FC236}">
                  <a16:creationId xmlns:a16="http://schemas.microsoft.com/office/drawing/2014/main" id="{54FD3B39-5E29-43D6-8C84-BCB1D090336A}"/>
                </a:ext>
              </a:extLst>
            </p:cNvPr>
            <p:cNvGrpSpPr>
              <a:grpSpLocks/>
            </p:cNvGrpSpPr>
            <p:nvPr/>
          </p:nvGrpSpPr>
          <p:grpSpPr bwMode="auto">
            <a:xfrm>
              <a:off x="5257800" y="2514600"/>
              <a:ext cx="1152525" cy="719138"/>
              <a:chOff x="2592" y="3702"/>
              <a:chExt cx="726" cy="453"/>
            </a:xfrm>
          </p:grpSpPr>
          <p:sp>
            <p:nvSpPr>
              <p:cNvPr id="30" name="Rectangle 8">
                <a:extLst>
                  <a:ext uri="{FF2B5EF4-FFF2-40B4-BE49-F238E27FC236}">
                    <a16:creationId xmlns:a16="http://schemas.microsoft.com/office/drawing/2014/main" id="{ACF72320-80D4-4713-AC25-5D1DB9062FD8}"/>
                  </a:ext>
                </a:extLst>
              </p:cNvPr>
              <p:cNvSpPr>
                <a:spLocks noChangeArrowheads="1"/>
              </p:cNvSpPr>
              <p:nvPr/>
            </p:nvSpPr>
            <p:spPr bwMode="auto">
              <a:xfrm>
                <a:off x="2592" y="3702"/>
                <a:ext cx="726" cy="45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1" name="Picture 9" descr="Kid-Cru">
                <a:extLst>
                  <a:ext uri="{FF2B5EF4-FFF2-40B4-BE49-F238E27FC236}">
                    <a16:creationId xmlns:a16="http://schemas.microsoft.com/office/drawing/2014/main" id="{6CAFDEB5-3124-4846-B451-88CF45954533}"/>
                  </a:ext>
                </a:extLst>
              </p:cNvPr>
              <p:cNvPicPr preferRelativeResize="0">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3702"/>
                <a:ext cx="726" cy="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9" name="Picture 11" descr="phru logo">
              <a:extLst>
                <a:ext uri="{FF2B5EF4-FFF2-40B4-BE49-F238E27FC236}">
                  <a16:creationId xmlns:a16="http://schemas.microsoft.com/office/drawing/2014/main" id="{CA8D15E8-94C8-4542-BFBC-59EBFBE6E94D}"/>
                </a:ext>
              </a:extLst>
            </p:cNvPr>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17937" y="2514600"/>
              <a:ext cx="1439863" cy="71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5" name="Rectangle 44">
            <a:extLst>
              <a:ext uri="{FF2B5EF4-FFF2-40B4-BE49-F238E27FC236}">
                <a16:creationId xmlns:a16="http://schemas.microsoft.com/office/drawing/2014/main" id="{0B6C8633-CC12-42E2-8962-E4A071F2ADF4}"/>
              </a:ext>
            </a:extLst>
          </p:cNvPr>
          <p:cNvSpPr/>
          <p:nvPr/>
        </p:nvSpPr>
        <p:spPr>
          <a:xfrm>
            <a:off x="290035" y="2346547"/>
            <a:ext cx="2329428" cy="1468499"/>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ART-Naïve HIV+ Infants</a:t>
            </a:r>
          </a:p>
          <a:p>
            <a:pPr algn="ctr"/>
            <a:r>
              <a:rPr lang="en-US" sz="1400" b="1" dirty="0">
                <a:solidFill>
                  <a:schemeClr val="tx1"/>
                </a:solidFill>
                <a:latin typeface="Arial" panose="020B0604020202020204" pitchFamily="34" charset="0"/>
                <a:cs typeface="Arial" panose="020B0604020202020204" pitchFamily="34" charset="0"/>
              </a:rPr>
              <a:t>Age 6 to </a:t>
            </a:r>
            <a:r>
              <a:rPr lang="en-US" sz="1400" b="1" u="sng" dirty="0">
                <a:solidFill>
                  <a:schemeClr val="tx1"/>
                </a:solidFill>
                <a:latin typeface="Arial" panose="020B0604020202020204" pitchFamily="34" charset="0"/>
                <a:cs typeface="Arial" panose="020B0604020202020204" pitchFamily="34" charset="0"/>
              </a:rPr>
              <a:t>&lt;</a:t>
            </a:r>
            <a:r>
              <a:rPr lang="en-US" sz="1400" b="1" dirty="0">
                <a:solidFill>
                  <a:schemeClr val="tx1"/>
                </a:solidFill>
                <a:latin typeface="Arial" panose="020B0604020202020204" pitchFamily="34" charset="0"/>
                <a:cs typeface="Arial" panose="020B0604020202020204" pitchFamily="34" charset="0"/>
              </a:rPr>
              <a:t>12 weeks</a:t>
            </a:r>
          </a:p>
          <a:p>
            <a:pPr algn="ctr"/>
            <a:r>
              <a:rPr lang="en-US" sz="1400" dirty="0">
                <a:solidFill>
                  <a:schemeClr val="tx1"/>
                </a:solidFill>
                <a:latin typeface="Arial" panose="020B0604020202020204" pitchFamily="34" charset="0"/>
                <a:cs typeface="Arial" panose="020B0604020202020204" pitchFamily="34" charset="0"/>
              </a:rPr>
              <a:t>CD4 </a:t>
            </a:r>
            <a:r>
              <a:rPr lang="en-US" sz="1400" u="sng" dirty="0">
                <a:solidFill>
                  <a:schemeClr val="tx1"/>
                </a:solidFill>
                <a:latin typeface="Arial" panose="020B0604020202020204" pitchFamily="34" charset="0"/>
                <a:cs typeface="Arial" panose="020B0604020202020204" pitchFamily="34" charset="0"/>
              </a:rPr>
              <a:t>&gt;</a:t>
            </a:r>
            <a:r>
              <a:rPr lang="en-US" sz="1400" dirty="0">
                <a:solidFill>
                  <a:schemeClr val="tx1"/>
                </a:solidFill>
                <a:latin typeface="Arial" panose="020B0604020202020204" pitchFamily="34" charset="0"/>
                <a:cs typeface="Arial" panose="020B0604020202020204" pitchFamily="34" charset="0"/>
              </a:rPr>
              <a:t>25% (N=411)</a:t>
            </a:r>
          </a:p>
          <a:p>
            <a:pPr algn="ctr">
              <a:spcBef>
                <a:spcPts val="400"/>
              </a:spcBef>
            </a:pPr>
            <a:r>
              <a:rPr lang="en-US" sz="1400" dirty="0">
                <a:solidFill>
                  <a:schemeClr val="tx1"/>
                </a:solidFill>
                <a:latin typeface="Arial" panose="020B0604020202020204" pitchFamily="34" charset="0"/>
                <a:cs typeface="Arial" panose="020B0604020202020204" pitchFamily="34" charset="0"/>
              </a:rPr>
              <a:t>After stop ART, restart when  CD4&lt;25% (N=40)</a:t>
            </a:r>
          </a:p>
          <a:p>
            <a:pPr algn="ctr"/>
            <a:r>
              <a:rPr lang="en-US" sz="1400" dirty="0">
                <a:solidFill>
                  <a:schemeClr val="tx1"/>
                </a:solidFill>
                <a:latin typeface="Arial" panose="020B0604020202020204" pitchFamily="34" charset="0"/>
                <a:cs typeface="Arial" panose="020B0604020202020204" pitchFamily="34" charset="0"/>
              </a:rPr>
              <a:t>N=451</a:t>
            </a:r>
          </a:p>
        </p:txBody>
      </p:sp>
      <p:sp>
        <p:nvSpPr>
          <p:cNvPr id="46" name="Content Placeholder 2">
            <a:extLst>
              <a:ext uri="{FF2B5EF4-FFF2-40B4-BE49-F238E27FC236}">
                <a16:creationId xmlns:a16="http://schemas.microsoft.com/office/drawing/2014/main" id="{8754CC45-CD74-4232-A689-FE75AF6086E5}"/>
              </a:ext>
            </a:extLst>
          </p:cNvPr>
          <p:cNvSpPr>
            <a:spLocks noGrp="1"/>
          </p:cNvSpPr>
          <p:nvPr>
            <p:ph idx="1"/>
          </p:nvPr>
        </p:nvSpPr>
        <p:spPr>
          <a:xfrm>
            <a:off x="3193143" y="4866315"/>
            <a:ext cx="5780048" cy="1570324"/>
          </a:xfrm>
        </p:spPr>
        <p:txBody>
          <a:bodyPr>
            <a:noAutofit/>
          </a:bodyPr>
          <a:lstStyle/>
          <a:p>
            <a:pPr>
              <a:lnSpc>
                <a:spcPct val="103000"/>
              </a:lnSpc>
              <a:spcBef>
                <a:spcPts val="600"/>
              </a:spcBef>
            </a:pPr>
            <a:r>
              <a:rPr lang="en-US" sz="1800" dirty="0"/>
              <a:t>Suppressed: 2 consecutive VL &lt;400 c/mL</a:t>
            </a:r>
          </a:p>
          <a:p>
            <a:pPr>
              <a:lnSpc>
                <a:spcPct val="103000"/>
              </a:lnSpc>
              <a:spcBef>
                <a:spcPts val="600"/>
              </a:spcBef>
            </a:pPr>
            <a:r>
              <a:rPr lang="en-US" sz="1800" dirty="0"/>
              <a:t>Rebound:  2 consecutive VL &gt;400 c/mL</a:t>
            </a:r>
          </a:p>
          <a:p>
            <a:pPr>
              <a:lnSpc>
                <a:spcPct val="103000"/>
              </a:lnSpc>
              <a:spcBef>
                <a:spcPts val="600"/>
              </a:spcBef>
            </a:pPr>
            <a:r>
              <a:rPr lang="en-US" sz="1800" dirty="0"/>
              <a:t>Time to rebound: date of 1</a:t>
            </a:r>
            <a:r>
              <a:rPr lang="en-US" sz="1800" baseline="30000" dirty="0"/>
              <a:t>st</a:t>
            </a:r>
            <a:r>
              <a:rPr lang="en-US" sz="1800" dirty="0"/>
              <a:t> of VL &gt;400 c/mL</a:t>
            </a:r>
          </a:p>
          <a:p>
            <a:pPr>
              <a:lnSpc>
                <a:spcPct val="103000"/>
              </a:lnSpc>
              <a:spcBef>
                <a:spcPts val="600"/>
              </a:spcBef>
            </a:pPr>
            <a:r>
              <a:rPr lang="en-US" sz="1800" dirty="0"/>
              <a:t>FU censored at ART re-initiation date if rebound or last VL measured if  not rebounded</a:t>
            </a:r>
          </a:p>
        </p:txBody>
      </p:sp>
      <p:sp>
        <p:nvSpPr>
          <p:cNvPr id="47" name="Content Placeholder 2">
            <a:extLst>
              <a:ext uri="{FF2B5EF4-FFF2-40B4-BE49-F238E27FC236}">
                <a16:creationId xmlns:a16="http://schemas.microsoft.com/office/drawing/2014/main" id="{42ADF778-8A24-42D4-9B39-AE953775CA6D}"/>
              </a:ext>
            </a:extLst>
          </p:cNvPr>
          <p:cNvSpPr txBox="1">
            <a:spLocks/>
          </p:cNvSpPr>
          <p:nvPr/>
        </p:nvSpPr>
        <p:spPr>
          <a:xfrm>
            <a:off x="6321184" y="3060253"/>
            <a:ext cx="2628707" cy="15703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5000"/>
              </a:lnSpc>
              <a:spcAft>
                <a:spcPts val="600"/>
              </a:spcAft>
              <a:buNone/>
            </a:pPr>
            <a:r>
              <a:rPr lang="en-US" sz="2000" dirty="0"/>
              <a:t>RNA from stored samples measured   at 8 </a:t>
            </a:r>
            <a:r>
              <a:rPr lang="en-US" sz="2000" dirty="0" err="1"/>
              <a:t>wks</a:t>
            </a:r>
            <a:r>
              <a:rPr lang="en-US" sz="2000" dirty="0"/>
              <a:t> post interruption and              then q 12 </a:t>
            </a:r>
            <a:r>
              <a:rPr lang="en-US" sz="2000" dirty="0" err="1"/>
              <a:t>wks</a:t>
            </a:r>
            <a:endParaRPr lang="en-US" sz="2000" dirty="0"/>
          </a:p>
        </p:txBody>
      </p:sp>
      <p:sp>
        <p:nvSpPr>
          <p:cNvPr id="48" name="Right Brace 47">
            <a:extLst>
              <a:ext uri="{FF2B5EF4-FFF2-40B4-BE49-F238E27FC236}">
                <a16:creationId xmlns:a16="http://schemas.microsoft.com/office/drawing/2014/main" id="{B02A38A2-1024-48A3-B7D9-40B5B628E52D}"/>
              </a:ext>
            </a:extLst>
          </p:cNvPr>
          <p:cNvSpPr/>
          <p:nvPr/>
        </p:nvSpPr>
        <p:spPr>
          <a:xfrm>
            <a:off x="6297193" y="2735431"/>
            <a:ext cx="150398" cy="196363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Oval 48">
            <a:extLst>
              <a:ext uri="{FF2B5EF4-FFF2-40B4-BE49-F238E27FC236}">
                <a16:creationId xmlns:a16="http://schemas.microsoft.com/office/drawing/2014/main" id="{D364B4DC-6EB2-4146-98C7-0CB99EF34051}"/>
              </a:ext>
            </a:extLst>
          </p:cNvPr>
          <p:cNvSpPr/>
          <p:nvPr/>
        </p:nvSpPr>
        <p:spPr>
          <a:xfrm>
            <a:off x="2954653" y="2560029"/>
            <a:ext cx="3342540" cy="2255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FF93691-FFC1-4C70-B3CC-32E7EBC96D9C}"/>
              </a:ext>
            </a:extLst>
          </p:cNvPr>
          <p:cNvCxnSpPr>
            <a:cxnSpLocks/>
          </p:cNvCxnSpPr>
          <p:nvPr/>
        </p:nvCxnSpPr>
        <p:spPr>
          <a:xfrm>
            <a:off x="0" y="1427195"/>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F73CBF76-094B-4B2E-B5F4-C7770DEF5BF4}"/>
              </a:ext>
            </a:extLst>
          </p:cNvPr>
          <p:cNvGrpSpPr/>
          <p:nvPr/>
        </p:nvGrpSpPr>
        <p:grpSpPr>
          <a:xfrm>
            <a:off x="6372392" y="1421442"/>
            <a:ext cx="2628707" cy="1570328"/>
            <a:chOff x="6372392" y="1421442"/>
            <a:chExt cx="2628707" cy="1570328"/>
          </a:xfrm>
        </p:grpSpPr>
        <p:sp>
          <p:nvSpPr>
            <p:cNvPr id="33" name="Content Placeholder 2">
              <a:extLst>
                <a:ext uri="{FF2B5EF4-FFF2-40B4-BE49-F238E27FC236}">
                  <a16:creationId xmlns:a16="http://schemas.microsoft.com/office/drawing/2014/main" id="{18CF2B03-59DD-4EE9-A69D-CDE406609079}"/>
                </a:ext>
              </a:extLst>
            </p:cNvPr>
            <p:cNvSpPr txBox="1">
              <a:spLocks/>
            </p:cNvSpPr>
            <p:nvPr/>
          </p:nvSpPr>
          <p:spPr>
            <a:xfrm>
              <a:off x="6372392" y="1421442"/>
              <a:ext cx="2628707" cy="15703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5000"/>
                </a:lnSpc>
                <a:spcBef>
                  <a:spcPts val="0"/>
                </a:spcBef>
                <a:buNone/>
              </a:pPr>
              <a:r>
                <a:rPr lang="en-US" sz="1400" dirty="0"/>
                <a:t>326 interruption arms </a:t>
              </a:r>
            </a:p>
            <a:p>
              <a:pPr marL="0" indent="0" algn="ctr">
                <a:lnSpc>
                  <a:spcPct val="105000"/>
                </a:lnSpc>
                <a:spcBef>
                  <a:spcPts val="0"/>
                </a:spcBef>
                <a:buNone/>
              </a:pPr>
              <a:r>
                <a:rPr lang="en-US" sz="1000" dirty="0"/>
                <a:t>[81 not interrupt death, LTFU, CD4, </a:t>
              </a:r>
              <a:r>
                <a:rPr lang="en-US" sz="1000" dirty="0" err="1"/>
                <a:t>etc</a:t>
              </a:r>
              <a:r>
                <a:rPr lang="en-US" sz="1000" dirty="0"/>
                <a:t>] </a:t>
              </a:r>
            </a:p>
            <a:p>
              <a:pPr marL="0" indent="0" algn="ctr">
                <a:lnSpc>
                  <a:spcPct val="105000"/>
                </a:lnSpc>
                <a:spcBef>
                  <a:spcPts val="600"/>
                </a:spcBef>
                <a:buNone/>
              </a:pPr>
              <a:r>
                <a:rPr lang="en-US" sz="1400" dirty="0"/>
                <a:t>245 interrupted ART</a:t>
              </a:r>
            </a:p>
            <a:p>
              <a:pPr marL="0" indent="0" algn="ctr">
                <a:lnSpc>
                  <a:spcPct val="105000"/>
                </a:lnSpc>
                <a:spcBef>
                  <a:spcPts val="0"/>
                </a:spcBef>
                <a:buNone/>
              </a:pPr>
              <a:r>
                <a:rPr lang="en-US" sz="1000" dirty="0"/>
                <a:t>[57 not suppressed at interruption]</a:t>
              </a:r>
            </a:p>
            <a:p>
              <a:pPr marL="0" indent="0" algn="ctr">
                <a:lnSpc>
                  <a:spcPct val="105000"/>
                </a:lnSpc>
                <a:spcBef>
                  <a:spcPts val="600"/>
                </a:spcBef>
                <a:buNone/>
              </a:pPr>
              <a:r>
                <a:rPr lang="en-US" sz="1400" dirty="0"/>
                <a:t>188 suppressed at interruption</a:t>
              </a:r>
            </a:p>
            <a:p>
              <a:pPr marL="0" indent="0" algn="ctr">
                <a:lnSpc>
                  <a:spcPct val="105000"/>
                </a:lnSpc>
                <a:spcBef>
                  <a:spcPts val="0"/>
                </a:spcBef>
                <a:buNone/>
              </a:pPr>
              <a:r>
                <a:rPr lang="en-US" sz="1000" dirty="0"/>
                <a:t>[3 LTFU, 2 VL gap &gt;12 </a:t>
              </a:r>
              <a:r>
                <a:rPr lang="en-US" sz="1000" dirty="0" err="1"/>
                <a:t>mo</a:t>
              </a:r>
              <a:r>
                <a:rPr lang="en-US" sz="1000" dirty="0"/>
                <a:t>]</a:t>
              </a:r>
            </a:p>
            <a:p>
              <a:pPr marL="0" indent="0" algn="ctr">
                <a:lnSpc>
                  <a:spcPct val="105000"/>
                </a:lnSpc>
                <a:spcBef>
                  <a:spcPts val="600"/>
                </a:spcBef>
                <a:buNone/>
              </a:pPr>
              <a:r>
                <a:rPr lang="en-US" sz="1400" dirty="0"/>
                <a:t>183 suppressed &amp; in analysis</a:t>
              </a:r>
            </a:p>
          </p:txBody>
        </p:sp>
        <p:cxnSp>
          <p:nvCxnSpPr>
            <p:cNvPr id="5" name="Straight Arrow Connector 4">
              <a:extLst>
                <a:ext uri="{FF2B5EF4-FFF2-40B4-BE49-F238E27FC236}">
                  <a16:creationId xmlns:a16="http://schemas.microsoft.com/office/drawing/2014/main" id="{52DA9913-33A3-4025-978B-C63660B65481}"/>
                </a:ext>
              </a:extLst>
            </p:cNvPr>
            <p:cNvCxnSpPr/>
            <p:nvPr/>
          </p:nvCxnSpPr>
          <p:spPr>
            <a:xfrm>
              <a:off x="7645076" y="1787564"/>
              <a:ext cx="0" cy="16361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81DCF00-AB84-4E92-AB60-F784E1EF9DDC}"/>
                </a:ext>
              </a:extLst>
            </p:cNvPr>
            <p:cNvCxnSpPr/>
            <p:nvPr/>
          </p:nvCxnSpPr>
          <p:spPr>
            <a:xfrm>
              <a:off x="7670156" y="2211967"/>
              <a:ext cx="0" cy="16361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B9F3586-0D26-4664-881E-F1E61BFA1335}"/>
                </a:ext>
              </a:extLst>
            </p:cNvPr>
            <p:cNvCxnSpPr/>
            <p:nvPr/>
          </p:nvCxnSpPr>
          <p:spPr>
            <a:xfrm>
              <a:off x="7670154" y="2642109"/>
              <a:ext cx="0" cy="16361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2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xEl>
                                              <p:pRg st="1" end="1"/>
                                            </p:txEl>
                                          </p:spTgt>
                                        </p:tgtEl>
                                        <p:attrNameLst>
                                          <p:attrName>style.visibility</p:attrName>
                                        </p:attrNameLst>
                                      </p:cBhvr>
                                      <p:to>
                                        <p:strVal val="visible"/>
                                      </p:to>
                                    </p:set>
                                    <p:animEffect transition="in" filter="fade">
                                      <p:cBhvr>
                                        <p:cTn id="21" dur="500"/>
                                        <p:tgtEl>
                                          <p:spTgt spid="4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xEl>
                                              <p:pRg st="2" end="2"/>
                                            </p:txEl>
                                          </p:spTgt>
                                        </p:tgtEl>
                                        <p:attrNameLst>
                                          <p:attrName>style.visibility</p:attrName>
                                        </p:attrNameLst>
                                      </p:cBhvr>
                                      <p:to>
                                        <p:strVal val="visible"/>
                                      </p:to>
                                    </p:set>
                                    <p:animEffect transition="in" filter="fade">
                                      <p:cBhvr>
                                        <p:cTn id="24" dur="500"/>
                                        <p:tgtEl>
                                          <p:spTgt spid="46">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xEl>
                                              <p:pRg st="3" end="3"/>
                                            </p:txEl>
                                          </p:spTgt>
                                        </p:tgtEl>
                                        <p:attrNameLst>
                                          <p:attrName>style.visibility</p:attrName>
                                        </p:attrNameLst>
                                      </p:cBhvr>
                                      <p:to>
                                        <p:strVal val="visible"/>
                                      </p:to>
                                    </p:set>
                                    <p:animEffect transition="in" filter="fade">
                                      <p:cBhvr>
                                        <p:cTn id="27" dur="500"/>
                                        <p:tgtEl>
                                          <p:spTgt spid="46">
                                            <p:txEl>
                                              <p:pRg st="3" end="3"/>
                                            </p:txEl>
                                          </p:spTgt>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47" grpId="0"/>
      <p:bldP spid="48"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50" y="47619"/>
            <a:ext cx="7886700" cy="1325563"/>
          </a:xfrm>
        </p:spPr>
        <p:txBody>
          <a:bodyPr/>
          <a:lstStyle/>
          <a:p>
            <a:r>
              <a:rPr lang="en-US" dirty="0"/>
              <a:t>Time to Viral Rebound After Starting ART              in Children Treated from Infancy in CHER</a:t>
            </a:r>
            <a:br>
              <a:rPr lang="en-US" dirty="0"/>
            </a:br>
            <a:r>
              <a:rPr lang="en-US" sz="2000" i="1" dirty="0">
                <a:solidFill>
                  <a:schemeClr val="tx1"/>
                </a:solidFill>
              </a:rPr>
              <a:t>Violari A al.  CROI 2018 Boston Abs. 137</a:t>
            </a:r>
            <a:endParaRPr lang="en-US" dirty="0"/>
          </a:p>
        </p:txBody>
      </p:sp>
      <p:sp>
        <p:nvSpPr>
          <p:cNvPr id="3" name="Content Placeholder 2"/>
          <p:cNvSpPr>
            <a:spLocks noGrp="1"/>
          </p:cNvSpPr>
          <p:nvPr>
            <p:ph idx="1"/>
          </p:nvPr>
        </p:nvSpPr>
        <p:spPr>
          <a:xfrm>
            <a:off x="452555" y="3926789"/>
            <a:ext cx="3127459" cy="271227"/>
          </a:xfrm>
        </p:spPr>
        <p:txBody>
          <a:bodyPr>
            <a:normAutofit lnSpcReduction="10000"/>
          </a:bodyPr>
          <a:lstStyle/>
          <a:p>
            <a:pPr marL="0" indent="0">
              <a:buNone/>
            </a:pPr>
            <a:r>
              <a:rPr lang="en-US" sz="1400" b="1" dirty="0"/>
              <a:t>Estimated Probability of Rebound</a:t>
            </a:r>
          </a:p>
        </p:txBody>
      </p:sp>
      <p:cxnSp>
        <p:nvCxnSpPr>
          <p:cNvPr id="4" name="Straight Connector 3">
            <a:extLst>
              <a:ext uri="{FF2B5EF4-FFF2-40B4-BE49-F238E27FC236}">
                <a16:creationId xmlns:a16="http://schemas.microsoft.com/office/drawing/2014/main" id="{38E21275-1B54-4BD2-953C-975A35FDD823}"/>
              </a:ext>
            </a:extLst>
          </p:cNvPr>
          <p:cNvCxnSpPr>
            <a:cxnSpLocks/>
          </p:cNvCxnSpPr>
          <p:nvPr/>
        </p:nvCxnSpPr>
        <p:spPr>
          <a:xfrm>
            <a:off x="0" y="1197106"/>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Content Placeholder 4">
            <a:extLst>
              <a:ext uri="{FF2B5EF4-FFF2-40B4-BE49-F238E27FC236}">
                <a16:creationId xmlns:a16="http://schemas.microsoft.com/office/drawing/2014/main" id="{50E6AD88-D14F-42FB-B175-7E3AD134C959}"/>
              </a:ext>
            </a:extLst>
          </p:cNvPr>
          <p:cNvGraphicFramePr>
            <a:graphicFrameLocks/>
          </p:cNvGraphicFramePr>
          <p:nvPr>
            <p:extLst>
              <p:ext uri="{D42A27DB-BD31-4B8C-83A1-F6EECF244321}">
                <p14:modId xmlns:p14="http://schemas.microsoft.com/office/powerpoint/2010/main" val="102891758"/>
              </p:ext>
            </p:extLst>
          </p:nvPr>
        </p:nvGraphicFramePr>
        <p:xfrm>
          <a:off x="568779" y="1265300"/>
          <a:ext cx="8112578" cy="2438400"/>
        </p:xfrm>
        <a:graphic>
          <a:graphicData uri="http://schemas.openxmlformats.org/drawingml/2006/table">
            <a:tbl>
              <a:tblPr firstRow="1" bandRow="1">
                <a:tableStyleId>{93296810-A885-4BE3-A3E7-6D5BEEA58F35}</a:tableStyleId>
              </a:tblPr>
              <a:tblGrid>
                <a:gridCol w="3910692">
                  <a:extLst>
                    <a:ext uri="{9D8B030D-6E8A-4147-A177-3AD203B41FA5}">
                      <a16:colId xmlns:a16="http://schemas.microsoft.com/office/drawing/2014/main" val="3338574348"/>
                    </a:ext>
                  </a:extLst>
                </a:gridCol>
                <a:gridCol w="4201886">
                  <a:extLst>
                    <a:ext uri="{9D8B030D-6E8A-4147-A177-3AD203B41FA5}">
                      <a16:colId xmlns:a16="http://schemas.microsoft.com/office/drawing/2014/main" val="720253797"/>
                    </a:ext>
                  </a:extLst>
                </a:gridCol>
              </a:tblGrid>
              <a:tr h="253614">
                <a:tc>
                  <a:txBody>
                    <a:bodyPr/>
                    <a:lstStyle/>
                    <a:p>
                      <a:r>
                        <a:rPr lang="en-US" sz="1200" dirty="0">
                          <a:latin typeface="Arial" panose="020B0604020202020204" pitchFamily="34" charset="0"/>
                          <a:cs typeface="Arial" panose="020B0604020202020204" pitchFamily="34" charset="0"/>
                        </a:rPr>
                        <a:t>N=183 suppressed at interruption</a:t>
                      </a:r>
                    </a:p>
                  </a:txBody>
                  <a:tcPr/>
                </a:tc>
                <a:tc>
                  <a:txBody>
                    <a:bodyPr/>
                    <a:lstStyle/>
                    <a:p>
                      <a:pPr algn="ctr"/>
                      <a:r>
                        <a:rPr lang="en-US" sz="1200" dirty="0">
                          <a:latin typeface="Arial" panose="020B0604020202020204" pitchFamily="34" charset="0"/>
                          <a:cs typeface="Arial" panose="020B0604020202020204" pitchFamily="34" charset="0"/>
                        </a:rPr>
                        <a:t>Median (IQR) or N (%)</a:t>
                      </a:r>
                    </a:p>
                  </a:txBody>
                  <a:tcPr/>
                </a:tc>
                <a:extLst>
                  <a:ext uri="{0D108BD9-81ED-4DB2-BD59-A6C34878D82A}">
                    <a16:rowId xmlns:a16="http://schemas.microsoft.com/office/drawing/2014/main" val="1295713907"/>
                  </a:ext>
                </a:extLst>
              </a:tr>
              <a:tr h="253614">
                <a:tc>
                  <a:txBody>
                    <a:bodyPr/>
                    <a:lstStyle/>
                    <a:p>
                      <a:r>
                        <a:rPr lang="en-US" sz="1400" dirty="0">
                          <a:latin typeface="Arial" panose="020B0604020202020204" pitchFamily="34" charset="0"/>
                          <a:cs typeface="Arial" panose="020B0604020202020204" pitchFamily="34" charset="0"/>
                        </a:rPr>
                        <a:t>Viral load had suppressed within 40 </a:t>
                      </a:r>
                      <a:r>
                        <a:rPr lang="en-US" sz="1400" dirty="0" err="1">
                          <a:latin typeface="Arial" panose="020B0604020202020204" pitchFamily="34" charset="0"/>
                          <a:cs typeface="Arial" panose="020B0604020202020204" pitchFamily="34" charset="0"/>
                        </a:rPr>
                        <a:t>wks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157 (86%)</a:t>
                      </a:r>
                    </a:p>
                  </a:txBody>
                  <a:tcPr/>
                </a:tc>
                <a:extLst>
                  <a:ext uri="{0D108BD9-81ED-4DB2-BD59-A6C34878D82A}">
                    <a16:rowId xmlns:a16="http://schemas.microsoft.com/office/drawing/2014/main" val="2575828752"/>
                  </a:ext>
                </a:extLst>
              </a:tr>
              <a:tr h="253614">
                <a:tc>
                  <a:txBody>
                    <a:bodyPr/>
                    <a:lstStyle/>
                    <a:p>
                      <a:r>
                        <a:rPr lang="en-US" sz="1400" dirty="0">
                          <a:latin typeface="Arial" panose="020B0604020202020204" pitchFamily="34" charset="0"/>
                          <a:cs typeface="Arial" panose="020B0604020202020204" pitchFamily="34" charset="0"/>
                        </a:rPr>
                        <a:t>Had viral rebound after stopping ART</a:t>
                      </a:r>
                    </a:p>
                  </a:txBody>
                  <a:tcPr/>
                </a:tc>
                <a:tc>
                  <a:txBody>
                    <a:bodyPr/>
                    <a:lstStyle/>
                    <a:p>
                      <a:pPr algn="ctr"/>
                      <a:r>
                        <a:rPr lang="en-US" sz="1400" dirty="0">
                          <a:latin typeface="Arial" panose="020B0604020202020204" pitchFamily="34" charset="0"/>
                          <a:cs typeface="Arial" panose="020B0604020202020204" pitchFamily="34" charset="0"/>
                        </a:rPr>
                        <a:t>177 (96%)</a:t>
                      </a:r>
                    </a:p>
                  </a:txBody>
                  <a:tcPr/>
                </a:tc>
                <a:extLst>
                  <a:ext uri="{0D108BD9-81ED-4DB2-BD59-A6C34878D82A}">
                    <a16:rowId xmlns:a16="http://schemas.microsoft.com/office/drawing/2014/main" val="362178219"/>
                  </a:ext>
                </a:extLst>
              </a:tr>
              <a:tr h="253614">
                <a:tc>
                  <a:txBody>
                    <a:bodyPr/>
                    <a:lstStyle/>
                    <a:p>
                      <a:r>
                        <a:rPr lang="en-US" sz="1400" dirty="0">
                          <a:latin typeface="Arial" panose="020B0604020202020204" pitchFamily="34" charset="0"/>
                          <a:cs typeface="Arial" panose="020B0604020202020204" pitchFamily="34" charset="0"/>
                        </a:rPr>
                        <a:t>Time to rebound (months)</a:t>
                      </a:r>
                    </a:p>
                  </a:txBody>
                  <a:tcPr/>
                </a:tc>
                <a:tc>
                  <a:txBody>
                    <a:bodyPr/>
                    <a:lstStyle/>
                    <a:p>
                      <a:pPr algn="ctr"/>
                      <a:r>
                        <a:rPr lang="en-US" sz="1400" dirty="0">
                          <a:latin typeface="Arial" panose="020B0604020202020204" pitchFamily="34" charset="0"/>
                          <a:cs typeface="Arial" panose="020B0604020202020204" pitchFamily="34" charset="0"/>
                        </a:rPr>
                        <a:t>1.8 (0.8-13.1) </a:t>
                      </a:r>
                      <a:r>
                        <a:rPr lang="en-US" sz="1400" dirty="0" err="1">
                          <a:latin typeface="Arial" panose="020B0604020202020204" pitchFamily="34" charset="0"/>
                          <a:cs typeface="Arial" panose="020B0604020202020204" pitchFamily="34" charset="0"/>
                        </a:rPr>
                        <a:t>mo</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594595"/>
                  </a:ext>
                </a:extLst>
              </a:tr>
              <a:tr h="776546">
                <a:tc>
                  <a:txBody>
                    <a:bodyPr/>
                    <a:lstStyle/>
                    <a:p>
                      <a:r>
                        <a:rPr lang="en-US" sz="1400" dirty="0">
                          <a:latin typeface="Arial" panose="020B0604020202020204" pitchFamily="34" charset="0"/>
                          <a:cs typeface="Arial" panose="020B0604020202020204" pitchFamily="34" charset="0"/>
                        </a:rPr>
                        <a:t>VL at rebound</a:t>
                      </a:r>
                    </a:p>
                    <a:p>
                      <a:r>
                        <a:rPr lang="en-US" sz="1400" dirty="0">
                          <a:latin typeface="Arial" panose="020B0604020202020204" pitchFamily="34" charset="0"/>
                          <a:cs typeface="Arial" panose="020B0604020202020204" pitchFamily="34" charset="0"/>
                        </a:rPr>
                        <a:t>  - ART-40 weeks</a:t>
                      </a:r>
                    </a:p>
                    <a:p>
                      <a:r>
                        <a:rPr lang="en-US" sz="1400" dirty="0">
                          <a:latin typeface="Arial" panose="020B0604020202020204" pitchFamily="34" charset="0"/>
                          <a:cs typeface="Arial" panose="020B0604020202020204" pitchFamily="34" charset="0"/>
                        </a:rPr>
                        <a:t>  - ART-96 weeks</a:t>
                      </a:r>
                    </a:p>
                  </a:txBody>
                  <a:tcPr/>
                </a:tc>
                <a:tc>
                  <a:txBody>
                    <a:bodyPr/>
                    <a:lstStyle/>
                    <a:p>
                      <a:pPr algn="ctr"/>
                      <a:r>
                        <a:rPr lang="en-US" sz="1400" dirty="0">
                          <a:latin typeface="Arial" panose="020B0604020202020204" pitchFamily="34" charset="0"/>
                          <a:cs typeface="Arial" panose="020B0604020202020204" pitchFamily="34" charset="0"/>
                        </a:rPr>
                        <a:t>354,615 (91,040, 750,000)</a:t>
                      </a:r>
                    </a:p>
                    <a:p>
                      <a:pPr algn="ctr"/>
                      <a:r>
                        <a:rPr lang="en-US" sz="1400" dirty="0">
                          <a:latin typeface="Arial" panose="020B0604020202020204" pitchFamily="34" charset="0"/>
                          <a:cs typeface="Arial" panose="020B0604020202020204" pitchFamily="34" charset="0"/>
                        </a:rPr>
                        <a:t>  418,760 (100,001, 750,000)</a:t>
                      </a:r>
                    </a:p>
                    <a:p>
                      <a:pPr algn="ctr"/>
                      <a:r>
                        <a:rPr lang="en-US" sz="1400" dirty="0">
                          <a:latin typeface="Arial" panose="020B0604020202020204" pitchFamily="34" charset="0"/>
                          <a:cs typeface="Arial" panose="020B0604020202020204" pitchFamily="34" charset="0"/>
                        </a:rPr>
                        <a:t>325,000 (78,000-642,000)</a:t>
                      </a:r>
                    </a:p>
                    <a:p>
                      <a:pPr algn="ctr"/>
                      <a:r>
                        <a:rPr lang="en-US" sz="1400" dirty="0">
                          <a:latin typeface="Arial" panose="020B0604020202020204" pitchFamily="34" charset="0"/>
                          <a:cs typeface="Arial" panose="020B0604020202020204" pitchFamily="34" charset="0"/>
                        </a:rPr>
                        <a:t> (p value ART-40 vs ART-96 </a:t>
                      </a:r>
                      <a:r>
                        <a:rPr lang="en-US" sz="1400" dirty="0" err="1">
                          <a:latin typeface="Arial" panose="020B0604020202020204" pitchFamily="34" charset="0"/>
                          <a:cs typeface="Arial" panose="020B0604020202020204" pitchFamily="34" charset="0"/>
                        </a:rPr>
                        <a:t>wk</a:t>
                      </a:r>
                      <a:r>
                        <a:rPr lang="en-US" sz="1400" dirty="0">
                          <a:latin typeface="Arial" panose="020B0604020202020204" pitchFamily="34" charset="0"/>
                          <a:cs typeface="Arial" panose="020B0604020202020204" pitchFamily="34" charset="0"/>
                        </a:rPr>
                        <a:t>: 0.19)</a:t>
                      </a:r>
                    </a:p>
                  </a:txBody>
                  <a:tcPr/>
                </a:tc>
                <a:extLst>
                  <a:ext uri="{0D108BD9-81ED-4DB2-BD59-A6C34878D82A}">
                    <a16:rowId xmlns:a16="http://schemas.microsoft.com/office/drawing/2014/main" val="1075246415"/>
                  </a:ext>
                </a:extLst>
              </a:tr>
              <a:tr h="0">
                <a:tc>
                  <a:txBody>
                    <a:bodyPr/>
                    <a:lstStyle/>
                    <a:p>
                      <a:r>
                        <a:rPr lang="en-US" sz="1400" dirty="0">
                          <a:latin typeface="Arial" panose="020B0604020202020204" pitchFamily="34" charset="0"/>
                          <a:cs typeface="Arial" panose="020B0604020202020204" pitchFamily="34" charset="0"/>
                        </a:rPr>
                        <a:t>ART restarted</a:t>
                      </a:r>
                    </a:p>
                  </a:txBody>
                  <a:tcPr/>
                </a:tc>
                <a:tc>
                  <a:txBody>
                    <a:bodyPr/>
                    <a:lstStyle/>
                    <a:p>
                      <a:pPr algn="ctr"/>
                      <a:r>
                        <a:rPr lang="en-US" sz="1400" dirty="0">
                          <a:latin typeface="Arial" panose="020B0604020202020204" pitchFamily="34" charset="0"/>
                          <a:cs typeface="Arial" panose="020B0604020202020204" pitchFamily="34" charset="0"/>
                        </a:rPr>
                        <a:t>131 (72%)</a:t>
                      </a:r>
                    </a:p>
                  </a:txBody>
                  <a:tcPr/>
                </a:tc>
                <a:extLst>
                  <a:ext uri="{0D108BD9-81ED-4DB2-BD59-A6C34878D82A}">
                    <a16:rowId xmlns:a16="http://schemas.microsoft.com/office/drawing/2014/main" val="1019323167"/>
                  </a:ext>
                </a:extLst>
              </a:tr>
            </a:tbl>
          </a:graphicData>
        </a:graphic>
      </p:graphicFrame>
      <p:grpSp>
        <p:nvGrpSpPr>
          <p:cNvPr id="15" name="Group 14">
            <a:extLst>
              <a:ext uri="{FF2B5EF4-FFF2-40B4-BE49-F238E27FC236}">
                <a16:creationId xmlns:a16="http://schemas.microsoft.com/office/drawing/2014/main" id="{CA803EAF-CA92-4979-9275-F78AEEC63715}"/>
              </a:ext>
            </a:extLst>
          </p:cNvPr>
          <p:cNvGrpSpPr/>
          <p:nvPr/>
        </p:nvGrpSpPr>
        <p:grpSpPr>
          <a:xfrm>
            <a:off x="296787" y="4169734"/>
            <a:ext cx="3199040" cy="2384253"/>
            <a:chOff x="659945" y="4400573"/>
            <a:chExt cx="3199040" cy="2384253"/>
          </a:xfrm>
        </p:grpSpPr>
        <p:pic>
          <p:nvPicPr>
            <p:cNvPr id="6" name="Picture 5">
              <a:extLst>
                <a:ext uri="{FF2B5EF4-FFF2-40B4-BE49-F238E27FC236}">
                  <a16:creationId xmlns:a16="http://schemas.microsoft.com/office/drawing/2014/main" id="{0CB37392-8AD7-433E-9D0F-77D86E79F088}"/>
                </a:ext>
              </a:extLst>
            </p:cNvPr>
            <p:cNvPicPr>
              <a:picLocks noChangeAspect="1"/>
            </p:cNvPicPr>
            <p:nvPr/>
          </p:nvPicPr>
          <p:blipFill>
            <a:blip r:embed="rId2"/>
            <a:stretch>
              <a:fillRect/>
            </a:stretch>
          </p:blipFill>
          <p:spPr>
            <a:xfrm>
              <a:off x="659945" y="4400573"/>
              <a:ext cx="3199040" cy="2384253"/>
            </a:xfrm>
            <a:prstGeom prst="rect">
              <a:avLst/>
            </a:prstGeom>
          </p:spPr>
        </p:pic>
        <p:sp>
          <p:nvSpPr>
            <p:cNvPr id="10" name="TextBox 9">
              <a:extLst>
                <a:ext uri="{FF2B5EF4-FFF2-40B4-BE49-F238E27FC236}">
                  <a16:creationId xmlns:a16="http://schemas.microsoft.com/office/drawing/2014/main" id="{7E0B475B-37FF-4B71-B449-9A781B841B7E}"/>
                </a:ext>
              </a:extLst>
            </p:cNvPr>
            <p:cNvSpPr txBox="1"/>
            <p:nvPr/>
          </p:nvSpPr>
          <p:spPr>
            <a:xfrm>
              <a:off x="1665513" y="4991412"/>
              <a:ext cx="2193472" cy="1277273"/>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Estimated cumulative probability </a:t>
              </a:r>
            </a:p>
            <a:p>
              <a:r>
                <a:rPr lang="en-US" sz="1100" dirty="0">
                  <a:latin typeface="Arial" panose="020B0604020202020204" pitchFamily="34" charset="0"/>
                  <a:cs typeface="Arial" panose="020B0604020202020204" pitchFamily="34" charset="0"/>
                </a:rPr>
                <a:t>rebound after ART interruption</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2 months:   70% (63, 76)</a:t>
              </a:r>
            </a:p>
            <a:p>
              <a:r>
                <a:rPr lang="en-US" sz="1100" b="1" dirty="0">
                  <a:latin typeface="Arial" panose="020B0604020202020204" pitchFamily="34" charset="0"/>
                  <a:cs typeface="Arial" panose="020B0604020202020204" pitchFamily="34" charset="0"/>
                </a:rPr>
                <a:t>4 months:   80% (74, 85)</a:t>
              </a:r>
            </a:p>
            <a:p>
              <a:r>
                <a:rPr lang="en-US" sz="1100" b="1" dirty="0">
                  <a:latin typeface="Arial" panose="020B0604020202020204" pitchFamily="34" charset="0"/>
                  <a:cs typeface="Arial" panose="020B0604020202020204" pitchFamily="34" charset="0"/>
                </a:rPr>
                <a:t>6 months:   94% (90, 97)</a:t>
              </a:r>
            </a:p>
            <a:p>
              <a:r>
                <a:rPr lang="en-US" sz="1100" b="1" dirty="0">
                  <a:latin typeface="Arial" panose="020B0604020202020204" pitchFamily="34" charset="0"/>
                  <a:cs typeface="Arial" panose="020B0604020202020204" pitchFamily="34" charset="0"/>
                </a:rPr>
                <a:t>8 months:   99% (96, 100)</a:t>
              </a:r>
            </a:p>
          </p:txBody>
        </p:sp>
      </p:grpSp>
      <p:grpSp>
        <p:nvGrpSpPr>
          <p:cNvPr id="9" name="Group 8">
            <a:extLst>
              <a:ext uri="{FF2B5EF4-FFF2-40B4-BE49-F238E27FC236}">
                <a16:creationId xmlns:a16="http://schemas.microsoft.com/office/drawing/2014/main" id="{C6C6F275-126E-4688-AFDB-97C4533F60AC}"/>
              </a:ext>
            </a:extLst>
          </p:cNvPr>
          <p:cNvGrpSpPr/>
          <p:nvPr/>
        </p:nvGrpSpPr>
        <p:grpSpPr>
          <a:xfrm>
            <a:off x="7720314" y="347240"/>
            <a:ext cx="1252877" cy="363161"/>
            <a:chOff x="3817937" y="2514600"/>
            <a:chExt cx="2592388" cy="719138"/>
          </a:xfrm>
        </p:grpSpPr>
        <p:grpSp>
          <p:nvGrpSpPr>
            <p:cNvPr id="11" name="Group 7">
              <a:extLst>
                <a:ext uri="{FF2B5EF4-FFF2-40B4-BE49-F238E27FC236}">
                  <a16:creationId xmlns:a16="http://schemas.microsoft.com/office/drawing/2014/main" id="{E43EA323-CBFB-41C1-9B22-8EFDE9C6542D}"/>
                </a:ext>
              </a:extLst>
            </p:cNvPr>
            <p:cNvGrpSpPr>
              <a:grpSpLocks/>
            </p:cNvGrpSpPr>
            <p:nvPr/>
          </p:nvGrpSpPr>
          <p:grpSpPr bwMode="auto">
            <a:xfrm>
              <a:off x="5257800" y="2514600"/>
              <a:ext cx="1152525" cy="719138"/>
              <a:chOff x="2592" y="3702"/>
              <a:chExt cx="726" cy="453"/>
            </a:xfrm>
          </p:grpSpPr>
          <p:sp>
            <p:nvSpPr>
              <p:cNvPr id="13" name="Rectangle 8">
                <a:extLst>
                  <a:ext uri="{FF2B5EF4-FFF2-40B4-BE49-F238E27FC236}">
                    <a16:creationId xmlns:a16="http://schemas.microsoft.com/office/drawing/2014/main" id="{F9B55F5F-0419-40F9-828B-AEFB06B46BB8}"/>
                  </a:ext>
                </a:extLst>
              </p:cNvPr>
              <p:cNvSpPr>
                <a:spLocks noChangeArrowheads="1"/>
              </p:cNvSpPr>
              <p:nvPr/>
            </p:nvSpPr>
            <p:spPr bwMode="auto">
              <a:xfrm>
                <a:off x="2592" y="3702"/>
                <a:ext cx="726" cy="45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4" name="Picture 9" descr="Kid-Cru">
                <a:extLst>
                  <a:ext uri="{FF2B5EF4-FFF2-40B4-BE49-F238E27FC236}">
                    <a16:creationId xmlns:a16="http://schemas.microsoft.com/office/drawing/2014/main" id="{20B3B934-D1BF-41E2-A88F-09699431F941}"/>
                  </a:ext>
                </a:extLst>
              </p:cNvPr>
              <p:cNvPicPr preferRelativeResize="0">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3702"/>
                <a:ext cx="726" cy="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2" name="Picture 11" descr="phru logo">
              <a:extLst>
                <a:ext uri="{FF2B5EF4-FFF2-40B4-BE49-F238E27FC236}">
                  <a16:creationId xmlns:a16="http://schemas.microsoft.com/office/drawing/2014/main" id="{F1029C05-3614-4FDC-97F6-F64521686A03}"/>
                </a:ext>
              </a:extLst>
            </p:cNvPr>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7937" y="2514600"/>
              <a:ext cx="1439863" cy="719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2" name="Content Placeholder 2">
            <a:extLst>
              <a:ext uri="{FF2B5EF4-FFF2-40B4-BE49-F238E27FC236}">
                <a16:creationId xmlns:a16="http://schemas.microsoft.com/office/drawing/2014/main" id="{A65D5021-FF21-42FD-BFA5-9515D9011F1F}"/>
              </a:ext>
            </a:extLst>
          </p:cNvPr>
          <p:cNvSpPr txBox="1">
            <a:spLocks/>
          </p:cNvSpPr>
          <p:nvPr/>
        </p:nvSpPr>
        <p:spPr>
          <a:xfrm>
            <a:off x="3529045" y="3794811"/>
            <a:ext cx="5444146" cy="3015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2200" dirty="0"/>
              <a:t>In multivariate model, longer time to rebound associated with:</a:t>
            </a:r>
          </a:p>
          <a:p>
            <a:pPr lvl="1">
              <a:lnSpc>
                <a:spcPct val="100000"/>
              </a:lnSpc>
              <a:spcBef>
                <a:spcPts val="300"/>
              </a:spcBef>
            </a:pPr>
            <a:r>
              <a:rPr lang="en-US" sz="2200" dirty="0"/>
              <a:t>Higher baseline CD4%</a:t>
            </a:r>
          </a:p>
          <a:p>
            <a:pPr lvl="1">
              <a:lnSpc>
                <a:spcPct val="100000"/>
              </a:lnSpc>
              <a:spcBef>
                <a:spcPts val="300"/>
              </a:spcBef>
            </a:pPr>
            <a:r>
              <a:rPr lang="en-US" sz="2200" dirty="0"/>
              <a:t>Higher birth weight</a:t>
            </a:r>
          </a:p>
          <a:p>
            <a:pPr lvl="1">
              <a:lnSpc>
                <a:spcPct val="100000"/>
              </a:lnSpc>
              <a:spcBef>
                <a:spcPts val="300"/>
              </a:spcBef>
            </a:pPr>
            <a:r>
              <a:rPr lang="en-US" sz="2200" dirty="0"/>
              <a:t>Faster viral suppression (within 40 </a:t>
            </a:r>
            <a:r>
              <a:rPr lang="en-US" sz="2200" dirty="0" err="1"/>
              <a:t>wk</a:t>
            </a:r>
            <a:r>
              <a:rPr lang="en-US" sz="2200" dirty="0"/>
              <a:t> ART start)</a:t>
            </a:r>
          </a:p>
          <a:p>
            <a:pPr marL="0" indent="0">
              <a:lnSpc>
                <a:spcPct val="100000"/>
              </a:lnSpc>
              <a:spcBef>
                <a:spcPts val="300"/>
              </a:spcBef>
              <a:buNone/>
            </a:pPr>
            <a:r>
              <a:rPr lang="en-US" sz="2200" i="1" dirty="0"/>
              <a:t>But not age ART start (all start 6-12 </a:t>
            </a:r>
            <a:r>
              <a:rPr lang="en-US" sz="2200" i="1" dirty="0" err="1"/>
              <a:t>wk</a:t>
            </a:r>
            <a:r>
              <a:rPr lang="en-US" sz="2200" i="1" dirty="0"/>
              <a:t>) or duration  ART</a:t>
            </a:r>
          </a:p>
          <a:p>
            <a:pPr marL="0" indent="0">
              <a:lnSpc>
                <a:spcPct val="100000"/>
              </a:lnSpc>
              <a:spcBef>
                <a:spcPts val="300"/>
              </a:spcBef>
              <a:buFont typeface="Wingdings" panose="05000000000000000000" pitchFamily="2" charset="2"/>
              <a:buNone/>
            </a:pPr>
            <a:endParaRPr lang="en-US" sz="2200" dirty="0"/>
          </a:p>
        </p:txBody>
      </p:sp>
    </p:spTree>
    <p:extLst>
      <p:ext uri="{BB962C8B-B14F-4D97-AF65-F5344CB8AC3E}">
        <p14:creationId xmlns:p14="http://schemas.microsoft.com/office/powerpoint/2010/main" val="10093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544638" y="2540212"/>
            <a:ext cx="7772400" cy="1470025"/>
          </a:xfrm>
        </p:spPr>
        <p:txBody>
          <a:bodyPr>
            <a:noAutofit/>
          </a:bodyPr>
          <a:lstStyle/>
          <a:p>
            <a:br>
              <a:rPr lang="en-US" altLang="en-US" sz="4800" b="0" dirty="0"/>
            </a:br>
            <a:br>
              <a:rPr lang="en-US" altLang="en-US" sz="4800" b="0" dirty="0"/>
            </a:br>
            <a:r>
              <a:rPr lang="en-US" altLang="en-US" sz="4800" b="0" dirty="0"/>
              <a:t>Adolescents and HIV Risk</a:t>
            </a:r>
            <a:br>
              <a:rPr lang="en-US" altLang="en-US" sz="4800" b="0" dirty="0"/>
            </a:br>
            <a:endParaRPr lang="en-US" altLang="en-US" sz="4800" b="0" dirty="0"/>
          </a:p>
        </p:txBody>
      </p:sp>
      <p:sp>
        <p:nvSpPr>
          <p:cNvPr id="65539" name="Picture 5" descr="youcanhelp_image1"/>
          <p:cNvSpPr>
            <a:spLocks noChangeAspect="1" noChangeArrowheads="1"/>
          </p:cNvSpPr>
          <p:nvPr/>
        </p:nvSpPr>
        <p:spPr bwMode="auto">
          <a:xfrm>
            <a:off x="7620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endParaRPr lang="en-US" altLang="en-US"/>
          </a:p>
        </p:txBody>
      </p:sp>
      <p:pic>
        <p:nvPicPr>
          <p:cNvPr id="8" name="Picture 12" descr="Page 28">
            <a:extLst>
              <a:ext uri="{FF2B5EF4-FFF2-40B4-BE49-F238E27FC236}">
                <a16:creationId xmlns:a16="http://schemas.microsoft.com/office/drawing/2014/main" id="{2D56033C-614B-4E71-AB02-4529DA87AC2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6138" y="4311920"/>
            <a:ext cx="1600200" cy="2164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 group of HIV/AIDS peer educators on the playground of the Moussabougou School outside of Bamako, Mali.">
            <a:extLst>
              <a:ext uri="{FF2B5EF4-FFF2-40B4-BE49-F238E27FC236}">
                <a16:creationId xmlns:a16="http://schemas.microsoft.com/office/drawing/2014/main" id="{644628A5-F3DA-4E82-991D-DB833D9517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2474" y="420827"/>
            <a:ext cx="2059397" cy="1441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Pj04026260000[1]">
            <a:extLst>
              <a:ext uri="{FF2B5EF4-FFF2-40B4-BE49-F238E27FC236}">
                <a16:creationId xmlns:a16="http://schemas.microsoft.com/office/drawing/2014/main" id="{97AEE96A-9CF8-402E-935C-1B60DAF22B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0184" y="4742182"/>
            <a:ext cx="1946275" cy="147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5661EA4E-0ED0-4310-AAB1-91BB36C371E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638" y="381104"/>
            <a:ext cx="1371600" cy="1427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age 28">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3997" y="4311920"/>
            <a:ext cx="1600200" cy="2164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497" y="381104"/>
            <a:ext cx="1371600" cy="1427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67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C10-C12F-4191-9281-047AE2326CF5}"/>
              </a:ext>
            </a:extLst>
          </p:cNvPr>
          <p:cNvSpPr>
            <a:spLocks noGrp="1"/>
          </p:cNvSpPr>
          <p:nvPr>
            <p:ph type="title"/>
          </p:nvPr>
        </p:nvSpPr>
        <p:spPr>
          <a:xfrm>
            <a:off x="59871" y="18255"/>
            <a:ext cx="8975272" cy="1325563"/>
          </a:xfrm>
        </p:spPr>
        <p:txBody>
          <a:bodyPr/>
          <a:lstStyle/>
          <a:p>
            <a:r>
              <a:rPr lang="en-US" dirty="0"/>
              <a:t>Factors Associated with HIV in Women Aged 15-24 </a:t>
            </a:r>
            <a:r>
              <a:rPr lang="en-US" dirty="0" err="1"/>
              <a:t>Yr</a:t>
            </a:r>
            <a:r>
              <a:rPr lang="en-US" dirty="0"/>
              <a:t> Zambia</a:t>
            </a:r>
            <a:br>
              <a:rPr lang="en-US" dirty="0"/>
            </a:br>
            <a:r>
              <a:rPr lang="en-US" sz="2000" i="1" dirty="0">
                <a:solidFill>
                  <a:schemeClr val="tx1"/>
                </a:solidFill>
              </a:rPr>
              <a:t> Cai H et al CROI 2018 Boston Abs. 918</a:t>
            </a:r>
            <a:endParaRPr lang="en-US" dirty="0"/>
          </a:p>
        </p:txBody>
      </p:sp>
      <p:cxnSp>
        <p:nvCxnSpPr>
          <p:cNvPr id="11" name="Straight Connector 10">
            <a:extLst>
              <a:ext uri="{FF2B5EF4-FFF2-40B4-BE49-F238E27FC236}">
                <a16:creationId xmlns:a16="http://schemas.microsoft.com/office/drawing/2014/main" id="{B600D561-6E5C-4707-BA5F-DC4AD6BDF144}"/>
              </a:ext>
            </a:extLst>
          </p:cNvPr>
          <p:cNvCxnSpPr>
            <a:cxnSpLocks/>
          </p:cNvCxnSpPr>
          <p:nvPr/>
        </p:nvCxnSpPr>
        <p:spPr>
          <a:xfrm>
            <a:off x="0" y="116381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73CD23BA-8372-45DA-9564-947C882C69BA}"/>
              </a:ext>
            </a:extLst>
          </p:cNvPr>
          <p:cNvPicPr>
            <a:picLocks noChangeAspect="1"/>
          </p:cNvPicPr>
          <p:nvPr/>
        </p:nvPicPr>
        <p:blipFill>
          <a:blip r:embed="rId2"/>
          <a:stretch>
            <a:fillRect/>
          </a:stretch>
        </p:blipFill>
        <p:spPr>
          <a:xfrm>
            <a:off x="272574" y="2804824"/>
            <a:ext cx="4111630" cy="3092388"/>
          </a:xfrm>
          <a:prstGeom prst="rect">
            <a:avLst/>
          </a:prstGeom>
        </p:spPr>
      </p:pic>
      <p:graphicFrame>
        <p:nvGraphicFramePr>
          <p:cNvPr id="14" name="Table 13">
            <a:extLst>
              <a:ext uri="{FF2B5EF4-FFF2-40B4-BE49-F238E27FC236}">
                <a16:creationId xmlns:a16="http://schemas.microsoft.com/office/drawing/2014/main" id="{AFAFE898-C810-40D6-B1AB-4DA09C37D6E0}"/>
              </a:ext>
            </a:extLst>
          </p:cNvPr>
          <p:cNvGraphicFramePr>
            <a:graphicFrameLocks noGrp="1"/>
          </p:cNvGraphicFramePr>
          <p:nvPr>
            <p:extLst>
              <p:ext uri="{D42A27DB-BD31-4B8C-83A1-F6EECF244321}">
                <p14:modId xmlns:p14="http://schemas.microsoft.com/office/powerpoint/2010/main" val="715517759"/>
              </p:ext>
            </p:extLst>
          </p:nvPr>
        </p:nvGraphicFramePr>
        <p:xfrm>
          <a:off x="5186368" y="2705493"/>
          <a:ext cx="3644121" cy="3992880"/>
        </p:xfrm>
        <a:graphic>
          <a:graphicData uri="http://schemas.openxmlformats.org/drawingml/2006/table">
            <a:tbl>
              <a:tblPr firstRow="1" bandRow="1">
                <a:tableStyleId>{5C22544A-7EE6-4342-B048-85BDC9FD1C3A}</a:tableStyleId>
              </a:tblPr>
              <a:tblGrid>
                <a:gridCol w="1648470">
                  <a:extLst>
                    <a:ext uri="{9D8B030D-6E8A-4147-A177-3AD203B41FA5}">
                      <a16:colId xmlns:a16="http://schemas.microsoft.com/office/drawing/2014/main" val="3477232388"/>
                    </a:ext>
                  </a:extLst>
                </a:gridCol>
                <a:gridCol w="664706">
                  <a:extLst>
                    <a:ext uri="{9D8B030D-6E8A-4147-A177-3AD203B41FA5}">
                      <a16:colId xmlns:a16="http://schemas.microsoft.com/office/drawing/2014/main" val="1327756326"/>
                    </a:ext>
                  </a:extLst>
                </a:gridCol>
                <a:gridCol w="1330945">
                  <a:extLst>
                    <a:ext uri="{9D8B030D-6E8A-4147-A177-3AD203B41FA5}">
                      <a16:colId xmlns:a16="http://schemas.microsoft.com/office/drawing/2014/main" val="3322013001"/>
                    </a:ext>
                  </a:extLst>
                </a:gridCol>
              </a:tblGrid>
              <a:tr h="126253">
                <a:tc>
                  <a:txBody>
                    <a:bodyPr/>
                    <a:lstStyle/>
                    <a:p>
                      <a:r>
                        <a:rPr lang="en-US" sz="1000" dirty="0">
                          <a:latin typeface="Arial" panose="020B0604020202020204" pitchFamily="34" charset="0"/>
                          <a:cs typeface="Arial" panose="020B0604020202020204" pitchFamily="34" charset="0"/>
                        </a:rPr>
                        <a:t>Factor</a:t>
                      </a:r>
                    </a:p>
                  </a:txBody>
                  <a:tcPr/>
                </a:tc>
                <a:tc>
                  <a:txBody>
                    <a:bodyPr/>
                    <a:lstStyle/>
                    <a:p>
                      <a:pPr algn="ctr"/>
                      <a:r>
                        <a:rPr lang="en-US" sz="1000" dirty="0">
                          <a:latin typeface="Arial" panose="020B0604020202020204" pitchFamily="34" charset="0"/>
                          <a:cs typeface="Arial" panose="020B0604020202020204" pitchFamily="34" charset="0"/>
                        </a:rPr>
                        <a:t>%</a:t>
                      </a:r>
                    </a:p>
                  </a:txBody>
                  <a:tcPr/>
                </a:tc>
                <a:tc>
                  <a:txBody>
                    <a:bodyPr/>
                    <a:lstStyle/>
                    <a:p>
                      <a:pPr algn="ctr"/>
                      <a:r>
                        <a:rPr lang="en-US" sz="1000" dirty="0">
                          <a:latin typeface="Arial" panose="020B0604020202020204" pitchFamily="34" charset="0"/>
                          <a:cs typeface="Arial" panose="020B0604020202020204" pitchFamily="34" charset="0"/>
                        </a:rPr>
                        <a:t>Adjust OR, 95% CI</a:t>
                      </a:r>
                    </a:p>
                  </a:txBody>
                  <a:tcPr/>
                </a:tc>
                <a:extLst>
                  <a:ext uri="{0D108BD9-81ED-4DB2-BD59-A6C34878D82A}">
                    <a16:rowId xmlns:a16="http://schemas.microsoft.com/office/drawing/2014/main" val="4195638883"/>
                  </a:ext>
                </a:extLst>
              </a:tr>
              <a:tr h="575623">
                <a:tc>
                  <a:txBody>
                    <a:bodyPr/>
                    <a:lstStyle/>
                    <a:p>
                      <a:r>
                        <a:rPr lang="en-US" sz="1200" dirty="0">
                          <a:latin typeface="Arial" panose="020B0604020202020204" pitchFamily="34" charset="0"/>
                          <a:cs typeface="Arial" panose="020B0604020202020204" pitchFamily="34" charset="0"/>
                        </a:rPr>
                        <a:t>Age group</a:t>
                      </a:r>
                    </a:p>
                    <a:p>
                      <a:r>
                        <a:rPr lang="en-US" sz="1200" dirty="0">
                          <a:latin typeface="Arial" panose="020B0604020202020204" pitchFamily="34" charset="0"/>
                          <a:cs typeface="Arial" panose="020B0604020202020204" pitchFamily="34" charset="0"/>
                        </a:rPr>
                        <a:t>  15-19</a:t>
                      </a:r>
                    </a:p>
                    <a:p>
                      <a:r>
                        <a:rPr lang="en-US" sz="1200" dirty="0">
                          <a:latin typeface="Arial" panose="020B0604020202020204" pitchFamily="34" charset="0"/>
                          <a:cs typeface="Arial" panose="020B0604020202020204" pitchFamily="34" charset="0"/>
                        </a:rPr>
                        <a:t>   20-24</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34.3%</a:t>
                      </a:r>
                    </a:p>
                    <a:p>
                      <a:pPr algn="ctr"/>
                      <a:r>
                        <a:rPr lang="en-US" sz="1200" dirty="0">
                          <a:latin typeface="Arial" panose="020B0604020202020204" pitchFamily="34" charset="0"/>
                          <a:cs typeface="Arial" panose="020B0604020202020204" pitchFamily="34" charset="0"/>
                        </a:rPr>
                        <a:t>65.7%</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Referent</a:t>
                      </a:r>
                    </a:p>
                    <a:p>
                      <a:pPr algn="ctr"/>
                      <a:r>
                        <a:rPr lang="en-US" sz="1200" dirty="0">
                          <a:latin typeface="Arial" panose="020B0604020202020204" pitchFamily="34" charset="0"/>
                          <a:cs typeface="Arial" panose="020B0604020202020204" pitchFamily="34" charset="0"/>
                        </a:rPr>
                        <a:t>2.23 (1.5, 3.5)</a:t>
                      </a:r>
                    </a:p>
                  </a:txBody>
                  <a:tcPr/>
                </a:tc>
                <a:extLst>
                  <a:ext uri="{0D108BD9-81ED-4DB2-BD59-A6C34878D82A}">
                    <a16:rowId xmlns:a16="http://schemas.microsoft.com/office/drawing/2014/main" val="3972351829"/>
                  </a:ext>
                </a:extLst>
              </a:tr>
              <a:tr h="575623">
                <a:tc>
                  <a:txBody>
                    <a:bodyPr/>
                    <a:lstStyle/>
                    <a:p>
                      <a:r>
                        <a:rPr lang="en-US" sz="1200" dirty="0">
                          <a:latin typeface="Arial" panose="020B0604020202020204" pitchFamily="34" charset="0"/>
                          <a:cs typeface="Arial" panose="020B0604020202020204" pitchFamily="34" charset="0"/>
                        </a:rPr>
                        <a:t>Residence</a:t>
                      </a:r>
                    </a:p>
                    <a:p>
                      <a:r>
                        <a:rPr lang="en-US" sz="1200" dirty="0">
                          <a:latin typeface="Arial" panose="020B0604020202020204" pitchFamily="34" charset="0"/>
                          <a:cs typeface="Arial" panose="020B0604020202020204" pitchFamily="34" charset="0"/>
                        </a:rPr>
                        <a:t>   Rural</a:t>
                      </a:r>
                    </a:p>
                    <a:p>
                      <a:r>
                        <a:rPr lang="en-US" sz="1200" dirty="0">
                          <a:latin typeface="Arial" panose="020B0604020202020204" pitchFamily="34" charset="0"/>
                          <a:cs typeface="Arial" panose="020B0604020202020204" pitchFamily="34" charset="0"/>
                        </a:rPr>
                        <a:t>   Urban</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42.3%</a:t>
                      </a:r>
                    </a:p>
                    <a:p>
                      <a:pPr algn="ctr"/>
                      <a:r>
                        <a:rPr lang="en-US" sz="1200" dirty="0">
                          <a:latin typeface="Arial" panose="020B0604020202020204" pitchFamily="34" charset="0"/>
                          <a:cs typeface="Arial" panose="020B0604020202020204" pitchFamily="34" charset="0"/>
                        </a:rPr>
                        <a:t>57.7%</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Referent</a:t>
                      </a:r>
                    </a:p>
                    <a:p>
                      <a:pPr algn="ctr"/>
                      <a:r>
                        <a:rPr lang="en-US" sz="1200" dirty="0">
                          <a:latin typeface="Arial" panose="020B0604020202020204" pitchFamily="34" charset="0"/>
                          <a:cs typeface="Arial" panose="020B0604020202020204" pitchFamily="34" charset="0"/>
                        </a:rPr>
                        <a:t>2.29 (1.6, 3.4)</a:t>
                      </a:r>
                    </a:p>
                  </a:txBody>
                  <a:tcPr/>
                </a:tc>
                <a:extLst>
                  <a:ext uri="{0D108BD9-81ED-4DB2-BD59-A6C34878D82A}">
                    <a16:rowId xmlns:a16="http://schemas.microsoft.com/office/drawing/2014/main" val="3355039836"/>
                  </a:ext>
                </a:extLst>
              </a:tr>
              <a:tr h="904551">
                <a:tc>
                  <a:txBody>
                    <a:bodyPr/>
                    <a:lstStyle/>
                    <a:p>
                      <a:r>
                        <a:rPr lang="en-US" sz="1200" dirty="0">
                          <a:latin typeface="Arial" panose="020B0604020202020204" pitchFamily="34" charset="0"/>
                          <a:cs typeface="Arial" panose="020B0604020202020204" pitchFamily="34" charset="0"/>
                        </a:rPr>
                        <a:t>Syphilis</a:t>
                      </a:r>
                    </a:p>
                    <a:p>
                      <a:r>
                        <a:rPr lang="en-US" sz="1200" dirty="0">
                          <a:latin typeface="Arial" panose="020B0604020202020204" pitchFamily="34" charset="0"/>
                          <a:cs typeface="Arial" panose="020B0604020202020204" pitchFamily="34" charset="0"/>
                        </a:rPr>
                        <a:t>   Tested negative</a:t>
                      </a:r>
                    </a:p>
                    <a:p>
                      <a:r>
                        <a:rPr lang="en-US" sz="1200" dirty="0">
                          <a:latin typeface="Arial" panose="020B0604020202020204" pitchFamily="34" charset="0"/>
                          <a:cs typeface="Arial" panose="020B0604020202020204" pitchFamily="34" charset="0"/>
                        </a:rPr>
                        <a:t>   Tested + </a:t>
                      </a:r>
                    </a:p>
                    <a:p>
                      <a:r>
                        <a:rPr lang="en-US" sz="1200" dirty="0">
                          <a:latin typeface="Arial" panose="020B0604020202020204" pitchFamily="34" charset="0"/>
                          <a:cs typeface="Arial" panose="020B0604020202020204" pitchFamily="34" charset="0"/>
                        </a:rPr>
                        <a:t>      Past infection</a:t>
                      </a:r>
                    </a:p>
                    <a:p>
                      <a:r>
                        <a:rPr lang="en-US" sz="1200" dirty="0">
                          <a:latin typeface="Arial" panose="020B0604020202020204" pitchFamily="34" charset="0"/>
                          <a:cs typeface="Arial" panose="020B0604020202020204" pitchFamily="34" charset="0"/>
                        </a:rPr>
                        <a:t>      Recent infection</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94.7%</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2.42%</a:t>
                      </a:r>
                    </a:p>
                    <a:p>
                      <a:pPr algn="ctr"/>
                      <a:r>
                        <a:rPr lang="en-US" sz="1200" dirty="0">
                          <a:latin typeface="Arial" panose="020B0604020202020204" pitchFamily="34" charset="0"/>
                          <a:cs typeface="Arial" panose="020B0604020202020204" pitchFamily="34" charset="0"/>
                        </a:rPr>
                        <a:t>2.91%</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Referent</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2.42 (1.1, 5.2)</a:t>
                      </a:r>
                    </a:p>
                    <a:p>
                      <a:pPr algn="ctr"/>
                      <a:r>
                        <a:rPr lang="en-US" sz="1200" dirty="0">
                          <a:latin typeface="Arial" panose="020B0604020202020204" pitchFamily="34" charset="0"/>
                          <a:cs typeface="Arial" panose="020B0604020202020204" pitchFamily="34" charset="0"/>
                        </a:rPr>
                        <a:t>3.41 (1.9, 6.28</a:t>
                      </a:r>
                    </a:p>
                  </a:txBody>
                  <a:tcPr/>
                </a:tc>
                <a:extLst>
                  <a:ext uri="{0D108BD9-81ED-4DB2-BD59-A6C34878D82A}">
                    <a16:rowId xmlns:a16="http://schemas.microsoft.com/office/drawing/2014/main" val="2230666877"/>
                  </a:ext>
                </a:extLst>
              </a:tr>
              <a:tr h="1445359">
                <a:tc gridSpan="3">
                  <a:txBody>
                    <a:bodyPr/>
                    <a:lstStyle/>
                    <a:p>
                      <a:pPr algn="ctr"/>
                      <a:r>
                        <a:rPr lang="en-US" sz="1000" u="sng" dirty="0">
                          <a:latin typeface="Arial" panose="020B0604020202020204" pitchFamily="34" charset="0"/>
                          <a:cs typeface="Arial" panose="020B0604020202020204" pitchFamily="34" charset="0"/>
                        </a:rPr>
                        <a:t>Not significant in model </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Marital status</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Education</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Age 1</a:t>
                      </a:r>
                      <a:r>
                        <a:rPr lang="en-US" sz="1000" baseline="30000" dirty="0">
                          <a:latin typeface="Arial" panose="020B0604020202020204" pitchFamily="34" charset="0"/>
                          <a:cs typeface="Arial" panose="020B0604020202020204" pitchFamily="34" charset="0"/>
                        </a:rPr>
                        <a:t>st</a:t>
                      </a:r>
                      <a:r>
                        <a:rPr lang="en-US" sz="1000" dirty="0">
                          <a:latin typeface="Arial" panose="020B0604020202020204" pitchFamily="34" charset="0"/>
                          <a:cs typeface="Arial" panose="020B0604020202020204" pitchFamily="34" charset="0"/>
                        </a:rPr>
                        <a:t> sex</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 partners past 12 </a:t>
                      </a:r>
                      <a:r>
                        <a:rPr lang="en-US" sz="1000" dirty="0" err="1">
                          <a:latin typeface="Arial" panose="020B0604020202020204" pitchFamily="34" charset="0"/>
                          <a:cs typeface="Arial" panose="020B0604020202020204" pitchFamily="34" charset="0"/>
                        </a:rPr>
                        <a:t>mo</a:t>
                      </a:r>
                      <a:endParaRPr lang="en-US" sz="1000" dirty="0">
                        <a:latin typeface="Arial" panose="020B0604020202020204" pitchFamily="34" charset="0"/>
                        <a:cs typeface="Arial" panose="020B0604020202020204" pitchFamily="34" charset="0"/>
                      </a:endParaRP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Sex with non-marital, non-cohabiting partner</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Condom use last sex </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Transactional sex</a:t>
                      </a:r>
                    </a:p>
                    <a:p>
                      <a:pPr marL="285750" indent="-285750" algn="l">
                        <a:buClr>
                          <a:srgbClr val="C00000"/>
                        </a:buClr>
                        <a:buFont typeface="Arial" panose="020B0604020202020204" pitchFamily="34" charset="0"/>
                        <a:buChar char="−"/>
                      </a:pPr>
                      <a:r>
                        <a:rPr lang="en-US" sz="1000" dirty="0">
                          <a:latin typeface="Arial" panose="020B0604020202020204" pitchFamily="34" charset="0"/>
                          <a:cs typeface="Arial" panose="020B0604020202020204" pitchFamily="34" charset="0"/>
                        </a:rPr>
                        <a:t>HBV infection</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0023627"/>
                  </a:ext>
                </a:extLst>
              </a:tr>
            </a:tbl>
          </a:graphicData>
        </a:graphic>
      </p:graphicFrame>
      <p:sp>
        <p:nvSpPr>
          <p:cNvPr id="17" name="Rectangle 16">
            <a:extLst>
              <a:ext uri="{FF2B5EF4-FFF2-40B4-BE49-F238E27FC236}">
                <a16:creationId xmlns:a16="http://schemas.microsoft.com/office/drawing/2014/main" id="{14AC524E-F55E-4506-890E-A7DC8CB7319D}"/>
              </a:ext>
            </a:extLst>
          </p:cNvPr>
          <p:cNvSpPr/>
          <p:nvPr/>
        </p:nvSpPr>
        <p:spPr>
          <a:xfrm>
            <a:off x="4753654" y="2270379"/>
            <a:ext cx="4509547" cy="43088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Multivariate Logistic Regression Model</a:t>
            </a:r>
          </a:p>
          <a:p>
            <a:pPr algn="ctr"/>
            <a:r>
              <a:rPr lang="en-US" sz="1000" dirty="0">
                <a:latin typeface="Arial" panose="020B0604020202020204" pitchFamily="34" charset="0"/>
                <a:cs typeface="Arial" panose="020B0604020202020204" pitchFamily="34" charset="0"/>
              </a:rPr>
              <a:t>2,189 Young ♀♀ Age 15-24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with</a:t>
            </a:r>
            <a:r>
              <a:rPr lang="en-US" sz="1000" u="sng" dirty="0">
                <a:latin typeface="Arial" panose="020B0604020202020204" pitchFamily="34" charset="0"/>
                <a:cs typeface="Arial" panose="020B0604020202020204" pitchFamily="34" charset="0"/>
              </a:rPr>
              <a:t> &gt;</a:t>
            </a:r>
            <a:r>
              <a:rPr lang="en-US" sz="1000" dirty="0">
                <a:latin typeface="Arial" panose="020B0604020202020204" pitchFamily="34" charset="0"/>
                <a:cs typeface="Arial" panose="020B0604020202020204" pitchFamily="34" charset="0"/>
              </a:rPr>
              <a:t>1 Sex Partner Last 12 </a:t>
            </a:r>
            <a:r>
              <a:rPr lang="en-US" sz="1000" dirty="0" err="1">
                <a:latin typeface="Arial" panose="020B0604020202020204" pitchFamily="34" charset="0"/>
                <a:cs typeface="Arial" panose="020B0604020202020204" pitchFamily="34" charset="0"/>
              </a:rPr>
              <a:t>Mos</a:t>
            </a:r>
            <a:endParaRPr lang="en-US" sz="1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3621AE1-B28A-43DA-A0E3-139BB83D5AA4}"/>
              </a:ext>
            </a:extLst>
          </p:cNvPr>
          <p:cNvSpPr/>
          <p:nvPr/>
        </p:nvSpPr>
        <p:spPr>
          <a:xfrm>
            <a:off x="87214" y="2325983"/>
            <a:ext cx="4348338" cy="58477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ZAMPHIA 2016: HIV Prevalence</a:t>
            </a:r>
          </a:p>
          <a:p>
            <a:pPr algn="ctr"/>
            <a:r>
              <a:rPr lang="en-US" sz="1000" dirty="0">
                <a:latin typeface="Arial" panose="020B0604020202020204" pitchFamily="34" charset="0"/>
                <a:cs typeface="Arial" panose="020B0604020202020204" pitchFamily="34" charset="0"/>
              </a:rPr>
              <a:t>2,189 Young ♀ Age 15-24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with </a:t>
            </a:r>
            <a:r>
              <a:rPr lang="en-US" sz="1000" u="sng" dirty="0">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1 Sex Partner Last 12 </a:t>
            </a:r>
            <a:r>
              <a:rPr lang="en-US" sz="1000" dirty="0" err="1">
                <a:latin typeface="Arial" panose="020B0604020202020204" pitchFamily="34" charset="0"/>
                <a:cs typeface="Arial" panose="020B0604020202020204" pitchFamily="34" charset="0"/>
              </a:rPr>
              <a:t>Mos</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 by Associated Characteristics</a:t>
            </a:r>
          </a:p>
        </p:txBody>
      </p:sp>
      <p:pic>
        <p:nvPicPr>
          <p:cNvPr id="20" name="Picture 19">
            <a:extLst>
              <a:ext uri="{FF2B5EF4-FFF2-40B4-BE49-F238E27FC236}">
                <a16:creationId xmlns:a16="http://schemas.microsoft.com/office/drawing/2014/main" id="{403A1A9E-E7CD-4286-84B8-1CA3AB2DFFCB}"/>
              </a:ext>
            </a:extLst>
          </p:cNvPr>
          <p:cNvPicPr>
            <a:picLocks noChangeAspect="1"/>
          </p:cNvPicPr>
          <p:nvPr/>
        </p:nvPicPr>
        <p:blipFill>
          <a:blip r:embed="rId3"/>
          <a:stretch>
            <a:fillRect/>
          </a:stretch>
        </p:blipFill>
        <p:spPr>
          <a:xfrm>
            <a:off x="348342" y="612804"/>
            <a:ext cx="1730828" cy="405662"/>
          </a:xfrm>
          <a:prstGeom prst="rect">
            <a:avLst/>
          </a:prstGeom>
        </p:spPr>
      </p:pic>
      <p:sp>
        <p:nvSpPr>
          <p:cNvPr id="21" name="Oval 20">
            <a:extLst>
              <a:ext uri="{FF2B5EF4-FFF2-40B4-BE49-F238E27FC236}">
                <a16:creationId xmlns:a16="http://schemas.microsoft.com/office/drawing/2014/main" id="{5CD8858C-8740-4444-82B0-86996A182665}"/>
              </a:ext>
            </a:extLst>
          </p:cNvPr>
          <p:cNvSpPr/>
          <p:nvPr/>
        </p:nvSpPr>
        <p:spPr>
          <a:xfrm>
            <a:off x="420950" y="4980005"/>
            <a:ext cx="615043" cy="6640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D3440A-2093-4707-BB26-962913149E46}"/>
              </a:ext>
            </a:extLst>
          </p:cNvPr>
          <p:cNvSpPr/>
          <p:nvPr/>
        </p:nvSpPr>
        <p:spPr>
          <a:xfrm>
            <a:off x="1037842" y="4883566"/>
            <a:ext cx="566058" cy="6640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889BC2D-F830-4449-8322-FF1FE1459890}"/>
              </a:ext>
            </a:extLst>
          </p:cNvPr>
          <p:cNvSpPr/>
          <p:nvPr/>
        </p:nvSpPr>
        <p:spPr>
          <a:xfrm>
            <a:off x="3469064" y="5098287"/>
            <a:ext cx="939146" cy="6640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9525FB1-0C8B-484E-9022-1BA4C3796DE0}"/>
              </a:ext>
            </a:extLst>
          </p:cNvPr>
          <p:cNvSpPr/>
          <p:nvPr/>
        </p:nvSpPr>
        <p:spPr>
          <a:xfrm>
            <a:off x="77985" y="5867470"/>
            <a:ext cx="5131375" cy="830997"/>
          </a:xfrm>
          <a:prstGeom prst="rect">
            <a:avLst/>
          </a:prstGeom>
        </p:spPr>
        <p:txBody>
          <a:bodyPr wrap="square">
            <a:spAutoFit/>
          </a:bodyPr>
          <a:lstStyle/>
          <a:p>
            <a:pPr marL="285750" indent="-285750">
              <a:buClr>
                <a:srgbClr val="C00000"/>
              </a:buClr>
              <a:buFont typeface="Calibri" panose="020F0502020204030204" pitchFamily="34" charset="0"/>
              <a:buChar char="→"/>
            </a:pPr>
            <a:r>
              <a:rPr lang="en-US" sz="1600" dirty="0">
                <a:latin typeface="Arial" panose="020B0604020202020204" pitchFamily="34" charset="0"/>
                <a:cs typeface="Arial" panose="020B0604020202020204" pitchFamily="34" charset="0"/>
              </a:rPr>
              <a:t>On multivariate analysis, age 20-24, urban residence and past or recent syphilis infection independently associated with HIV+</a:t>
            </a:r>
          </a:p>
        </p:txBody>
      </p:sp>
      <p:sp>
        <p:nvSpPr>
          <p:cNvPr id="13" name="Content Placeholder 3">
            <a:extLst>
              <a:ext uri="{FF2B5EF4-FFF2-40B4-BE49-F238E27FC236}">
                <a16:creationId xmlns:a16="http://schemas.microsoft.com/office/drawing/2014/main" id="{2ABE658D-DCAE-4BC1-A278-CD36F433AF94}"/>
              </a:ext>
            </a:extLst>
          </p:cNvPr>
          <p:cNvSpPr>
            <a:spLocks noGrp="1"/>
          </p:cNvSpPr>
          <p:nvPr>
            <p:ph idx="1"/>
          </p:nvPr>
        </p:nvSpPr>
        <p:spPr>
          <a:xfrm>
            <a:off x="151445" y="1173240"/>
            <a:ext cx="8763000" cy="1106563"/>
          </a:xfrm>
        </p:spPr>
        <p:txBody>
          <a:bodyPr>
            <a:noAutofit/>
          </a:bodyPr>
          <a:lstStyle/>
          <a:p>
            <a:pPr>
              <a:lnSpc>
                <a:spcPct val="105000"/>
              </a:lnSpc>
              <a:spcBef>
                <a:spcPts val="300"/>
              </a:spcBef>
              <a:spcAft>
                <a:spcPts val="300"/>
              </a:spcAft>
            </a:pPr>
            <a:r>
              <a:rPr lang="en-US" sz="2000" dirty="0"/>
              <a:t>Household survey 2016: HIV reported 3x &gt; ♀ vs ♂ 15-24 </a:t>
            </a:r>
            <a:r>
              <a:rPr lang="en-US" sz="2000" dirty="0" err="1"/>
              <a:t>yrs</a:t>
            </a:r>
            <a:r>
              <a:rPr lang="en-US" sz="2000" dirty="0"/>
              <a:t> (5.7 vs 1.8%)</a:t>
            </a:r>
          </a:p>
          <a:p>
            <a:pPr>
              <a:lnSpc>
                <a:spcPct val="105000"/>
              </a:lnSpc>
              <a:spcBef>
                <a:spcPts val="300"/>
              </a:spcBef>
              <a:spcAft>
                <a:spcPts val="300"/>
              </a:spcAft>
            </a:pPr>
            <a:r>
              <a:rPr lang="en-US" sz="2000" dirty="0"/>
              <a:t>2,189 young ♀ reported having </a:t>
            </a:r>
            <a:r>
              <a:rPr lang="en-US" sz="2000" u="sng" dirty="0"/>
              <a:t>&gt;</a:t>
            </a:r>
            <a:r>
              <a:rPr lang="en-US" sz="2000" dirty="0"/>
              <a:t>1 sexual partner past 12 months</a:t>
            </a:r>
          </a:p>
          <a:p>
            <a:pPr>
              <a:lnSpc>
                <a:spcPct val="105000"/>
              </a:lnSpc>
              <a:spcBef>
                <a:spcPts val="300"/>
              </a:spcBef>
              <a:spcAft>
                <a:spcPts val="300"/>
              </a:spcAft>
            </a:pPr>
            <a:r>
              <a:rPr lang="en-US" sz="2000" dirty="0"/>
              <a:t>Blood test HIV prevalence in these young ♀ was 7.8% (95% CI 6.5-9.0%)</a:t>
            </a:r>
          </a:p>
        </p:txBody>
      </p:sp>
    </p:spTree>
    <p:extLst>
      <p:ext uri="{BB962C8B-B14F-4D97-AF65-F5344CB8AC3E}">
        <p14:creationId xmlns:p14="http://schemas.microsoft.com/office/powerpoint/2010/main" val="20086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animBg="1"/>
      <p:bldP spid="23" grpId="0" animBg="1"/>
      <p:bldP spid="24"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57" y="-45090"/>
            <a:ext cx="8829675" cy="1325563"/>
          </a:xfrm>
        </p:spPr>
        <p:txBody>
          <a:bodyPr/>
          <a:lstStyle/>
          <a:p>
            <a:r>
              <a:rPr lang="en-US" dirty="0"/>
              <a:t>Economic Evaluation of Repeat HIV Testing in Kenya</a:t>
            </a:r>
            <a:br>
              <a:rPr lang="en-US" dirty="0"/>
            </a:br>
            <a:r>
              <a:rPr lang="en-US" sz="2000" i="1" dirty="0">
                <a:solidFill>
                  <a:schemeClr val="tx1"/>
                </a:solidFill>
              </a:rPr>
              <a:t>Rogers AJ et al.  CROI 2018 Boston Abs. 1147</a:t>
            </a:r>
            <a:endParaRPr lang="en-US" dirty="0"/>
          </a:p>
        </p:txBody>
      </p:sp>
      <p:sp>
        <p:nvSpPr>
          <p:cNvPr id="3" name="Content Placeholder 2"/>
          <p:cNvSpPr>
            <a:spLocks noGrp="1"/>
          </p:cNvSpPr>
          <p:nvPr>
            <p:ph idx="1"/>
          </p:nvPr>
        </p:nvSpPr>
        <p:spPr>
          <a:xfrm>
            <a:off x="223157" y="1088575"/>
            <a:ext cx="8774567" cy="932430"/>
          </a:xfrm>
        </p:spPr>
        <p:txBody>
          <a:bodyPr>
            <a:normAutofit/>
          </a:bodyPr>
          <a:lstStyle/>
          <a:p>
            <a:pPr>
              <a:lnSpc>
                <a:spcPct val="103000"/>
              </a:lnSpc>
              <a:spcBef>
                <a:spcPts val="600"/>
              </a:spcBef>
            </a:pPr>
            <a:r>
              <a:rPr lang="en-US" sz="2200" dirty="0"/>
              <a:t>Evaluated the cost-effectiveness (CE) of repeat HIV testing during late pregnancy in Kenya.</a:t>
            </a:r>
          </a:p>
        </p:txBody>
      </p:sp>
      <p:cxnSp>
        <p:nvCxnSpPr>
          <p:cNvPr id="4" name="Straight Connector 3">
            <a:extLst>
              <a:ext uri="{FF2B5EF4-FFF2-40B4-BE49-F238E27FC236}">
                <a16:creationId xmlns:a16="http://schemas.microsoft.com/office/drawing/2014/main" id="{91CE3532-3E5D-4CD4-8DA3-D2E70BAF18C0}"/>
              </a:ext>
            </a:extLst>
          </p:cNvPr>
          <p:cNvCxnSpPr>
            <a:cxnSpLocks/>
          </p:cNvCxnSpPr>
          <p:nvPr/>
        </p:nvCxnSpPr>
        <p:spPr>
          <a:xfrm>
            <a:off x="-10887" y="98795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0AC445C-8547-40A1-9D3D-0700BF14763B}"/>
              </a:ext>
            </a:extLst>
          </p:cNvPr>
          <p:cNvSpPr txBox="1">
            <a:spLocks/>
          </p:cNvSpPr>
          <p:nvPr/>
        </p:nvSpPr>
        <p:spPr>
          <a:xfrm>
            <a:off x="213650" y="1815732"/>
            <a:ext cx="8829675" cy="3564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300"/>
              </a:spcBef>
              <a:spcAft>
                <a:spcPts val="300"/>
              </a:spcAft>
            </a:pPr>
            <a:r>
              <a:rPr lang="en-US" sz="2200" dirty="0"/>
              <a:t>Repeat testing had incremental CE ratio of $1,098/QALY; cost-effective for the Kenyan setting using a threshold of $1,367/QALY</a:t>
            </a:r>
          </a:p>
          <a:p>
            <a:pPr>
              <a:lnSpc>
                <a:spcPct val="103000"/>
              </a:lnSpc>
              <a:spcBef>
                <a:spcPts val="300"/>
              </a:spcBef>
              <a:spcAft>
                <a:spcPts val="300"/>
              </a:spcAft>
            </a:pPr>
            <a:r>
              <a:rPr lang="en-US" sz="2200" dirty="0"/>
              <a:t>In a hypothetical cohort of 100,000 women:</a:t>
            </a:r>
          </a:p>
          <a:p>
            <a:pPr lvl="1">
              <a:lnSpc>
                <a:spcPct val="103000"/>
              </a:lnSpc>
              <a:spcBef>
                <a:spcPts val="300"/>
              </a:spcBef>
              <a:spcAft>
                <a:spcPts val="300"/>
              </a:spcAft>
            </a:pPr>
            <a:r>
              <a:rPr lang="en-US" sz="1800" dirty="0"/>
              <a:t>504 ↓ infant infections AP &amp; 253 less PP by BF; 93.1% excess if no re-testing</a:t>
            </a:r>
          </a:p>
          <a:p>
            <a:pPr lvl="1">
              <a:lnSpc>
                <a:spcPct val="103000"/>
              </a:lnSpc>
              <a:spcBef>
                <a:spcPts val="300"/>
              </a:spcBef>
              <a:spcAft>
                <a:spcPts val="300"/>
              </a:spcAft>
            </a:pPr>
            <a:r>
              <a:rPr lang="en-US" sz="1800" dirty="0"/>
              <a:t>173 ↓ deaths among mothers and 30 less in children over 10 year period</a:t>
            </a:r>
          </a:p>
          <a:p>
            <a:pPr lvl="1">
              <a:lnSpc>
                <a:spcPct val="103000"/>
              </a:lnSpc>
              <a:spcBef>
                <a:spcPts val="300"/>
              </a:spcBef>
              <a:spcAft>
                <a:spcPts val="300"/>
              </a:spcAft>
            </a:pPr>
            <a:r>
              <a:rPr lang="en-US" sz="1800" dirty="0"/>
              <a:t>Excess cost of repeat HIV testing $16 per woman </a:t>
            </a:r>
          </a:p>
          <a:p>
            <a:pPr lvl="1">
              <a:lnSpc>
                <a:spcPct val="103000"/>
              </a:lnSpc>
              <a:spcBef>
                <a:spcPts val="300"/>
              </a:spcBef>
              <a:spcAft>
                <a:spcPts val="300"/>
              </a:spcAft>
            </a:pPr>
            <a:r>
              <a:rPr lang="en-US" sz="1800" dirty="0"/>
              <a:t>Cost/infant infection averted $2,203; cost/mother/infant death averted $8,018</a:t>
            </a:r>
          </a:p>
        </p:txBody>
      </p:sp>
      <p:pic>
        <p:nvPicPr>
          <p:cNvPr id="16" name="Picture 15">
            <a:extLst>
              <a:ext uri="{FF2B5EF4-FFF2-40B4-BE49-F238E27FC236}">
                <a16:creationId xmlns:a16="http://schemas.microsoft.com/office/drawing/2014/main" id="{14D4291E-F268-4AF2-9B8D-13C5EE6F973D}"/>
              </a:ext>
            </a:extLst>
          </p:cNvPr>
          <p:cNvPicPr>
            <a:picLocks noChangeAspect="1"/>
          </p:cNvPicPr>
          <p:nvPr/>
        </p:nvPicPr>
        <p:blipFill>
          <a:blip r:embed="rId2"/>
          <a:stretch>
            <a:fillRect/>
          </a:stretch>
        </p:blipFill>
        <p:spPr>
          <a:xfrm>
            <a:off x="258520" y="4387576"/>
            <a:ext cx="6718674" cy="2196104"/>
          </a:xfrm>
          <a:prstGeom prst="rect">
            <a:avLst/>
          </a:prstGeom>
        </p:spPr>
      </p:pic>
      <p:sp>
        <p:nvSpPr>
          <p:cNvPr id="21" name="Right Brace 20">
            <a:extLst>
              <a:ext uri="{FF2B5EF4-FFF2-40B4-BE49-F238E27FC236}">
                <a16:creationId xmlns:a16="http://schemas.microsoft.com/office/drawing/2014/main" id="{7C96282E-8CA0-4F1A-AB5C-AD76A9432242}"/>
              </a:ext>
            </a:extLst>
          </p:cNvPr>
          <p:cNvSpPr/>
          <p:nvPr/>
        </p:nvSpPr>
        <p:spPr>
          <a:xfrm>
            <a:off x="6644756" y="4916857"/>
            <a:ext cx="45719" cy="376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A7BFC737-B078-4D32-8306-286227ED785F}"/>
              </a:ext>
            </a:extLst>
          </p:cNvPr>
          <p:cNvSpPr/>
          <p:nvPr/>
        </p:nvSpPr>
        <p:spPr>
          <a:xfrm>
            <a:off x="6482051" y="4750224"/>
            <a:ext cx="2386102" cy="923330"/>
          </a:xfrm>
          <a:prstGeom prst="rect">
            <a:avLst/>
          </a:prstGeom>
        </p:spPr>
        <p:txBody>
          <a:bodyPr wrap="none">
            <a:spAutoFit/>
          </a:bodyPr>
          <a:lstStyle/>
          <a:p>
            <a:pPr algn="ctr"/>
            <a:r>
              <a:rPr lang="en-US" dirty="0">
                <a:latin typeface="Arial" panose="020B0604020202020204" pitchFamily="34" charset="0"/>
                <a:cs typeface="Arial" panose="020B0604020202020204" pitchFamily="34" charset="0"/>
              </a:rPr>
              <a:t>$1,667,909/</a:t>
            </a:r>
          </a:p>
          <a:p>
            <a:pPr algn="ctr"/>
            <a:r>
              <a:rPr lang="en-US" dirty="0">
                <a:latin typeface="Arial" panose="020B0604020202020204" pitchFamily="34" charset="0"/>
                <a:cs typeface="Arial" panose="020B0604020202020204" pitchFamily="34" charset="0"/>
              </a:rPr>
              <a:t>1,518 QALYs =</a:t>
            </a:r>
          </a:p>
          <a:p>
            <a:pPr algn="ctr"/>
            <a:r>
              <a:rPr lang="en-US" dirty="0">
                <a:solidFill>
                  <a:srgbClr val="0070C0"/>
                </a:solidFill>
                <a:latin typeface="Arial" panose="020B0604020202020204" pitchFamily="34" charset="0"/>
                <a:cs typeface="Arial" panose="020B0604020202020204" pitchFamily="34" charset="0"/>
              </a:rPr>
              <a:t>CE ratio $1098/QALY</a:t>
            </a:r>
          </a:p>
        </p:txBody>
      </p:sp>
      <p:sp>
        <p:nvSpPr>
          <p:cNvPr id="26" name="Rectangle 25">
            <a:extLst>
              <a:ext uri="{FF2B5EF4-FFF2-40B4-BE49-F238E27FC236}">
                <a16:creationId xmlns:a16="http://schemas.microsoft.com/office/drawing/2014/main" id="{D3A20474-0721-4C64-BB7B-60E889BA6784}"/>
              </a:ext>
            </a:extLst>
          </p:cNvPr>
          <p:cNvSpPr/>
          <p:nvPr/>
        </p:nvSpPr>
        <p:spPr>
          <a:xfrm>
            <a:off x="6044101" y="5293401"/>
            <a:ext cx="457200" cy="841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7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fade">
                                      <p:cBhvr>
                                        <p:cTn id="13" dur="500"/>
                                        <p:tgtEl>
                                          <p:spTgt spid="1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fade">
                                      <p:cBhvr>
                                        <p:cTn id="16" dur="500"/>
                                        <p:tgtEl>
                                          <p:spTgt spid="1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500"/>
                                        <p:tgtEl>
                                          <p:spTgt spid="14">
                                            <p:txEl>
                                              <p:pRg st="5" end="5"/>
                                            </p:txEl>
                                          </p:spTgt>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C10-C12F-4191-9281-047AE2326CF5}"/>
              </a:ext>
            </a:extLst>
          </p:cNvPr>
          <p:cNvSpPr>
            <a:spLocks noGrp="1"/>
          </p:cNvSpPr>
          <p:nvPr>
            <p:ph type="title"/>
          </p:nvPr>
        </p:nvSpPr>
        <p:spPr>
          <a:xfrm>
            <a:off x="563334" y="0"/>
            <a:ext cx="7886700" cy="1325563"/>
          </a:xfrm>
        </p:spPr>
        <p:txBody>
          <a:bodyPr/>
          <a:lstStyle/>
          <a:p>
            <a:r>
              <a:rPr lang="en-US" dirty="0"/>
              <a:t>Sexual Partner Type and Risk of Incident HIV </a:t>
            </a:r>
            <a:br>
              <a:rPr lang="en-US" dirty="0"/>
            </a:br>
            <a:r>
              <a:rPr lang="en-US" dirty="0"/>
              <a:t>in Adolescent Girls in HPTN 068</a:t>
            </a:r>
            <a:br>
              <a:rPr lang="en-US" dirty="0"/>
            </a:br>
            <a:r>
              <a:rPr lang="en-US" sz="2000" i="1" dirty="0">
                <a:solidFill>
                  <a:schemeClr val="tx1"/>
                </a:solidFill>
              </a:rPr>
              <a:t> Nguyen N  et al CROI 2018 Boston Abs. 923</a:t>
            </a:r>
            <a:endParaRPr lang="en-US" dirty="0"/>
          </a:p>
        </p:txBody>
      </p:sp>
      <p:cxnSp>
        <p:nvCxnSpPr>
          <p:cNvPr id="11" name="Straight Connector 10">
            <a:extLst>
              <a:ext uri="{FF2B5EF4-FFF2-40B4-BE49-F238E27FC236}">
                <a16:creationId xmlns:a16="http://schemas.microsoft.com/office/drawing/2014/main" id="{B600D561-6E5C-4707-BA5F-DC4AD6BDF144}"/>
              </a:ext>
            </a:extLst>
          </p:cNvPr>
          <p:cNvCxnSpPr>
            <a:cxnSpLocks/>
          </p:cNvCxnSpPr>
          <p:nvPr/>
        </p:nvCxnSpPr>
        <p:spPr>
          <a:xfrm>
            <a:off x="0" y="119241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A1226C49-5AF7-4A7A-94E2-D338EFD52E12}"/>
              </a:ext>
            </a:extLst>
          </p:cNvPr>
          <p:cNvSpPr txBox="1">
            <a:spLocks/>
          </p:cNvSpPr>
          <p:nvPr/>
        </p:nvSpPr>
        <p:spPr>
          <a:xfrm>
            <a:off x="-32032" y="2354850"/>
            <a:ext cx="8997912" cy="1228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200"/>
              </a:spcBef>
              <a:spcAft>
                <a:spcPts val="200"/>
              </a:spcAft>
            </a:pPr>
            <a:r>
              <a:rPr lang="en-US" sz="2200" dirty="0"/>
              <a:t>Self-identified partner type not associated; latent analysis type was </a:t>
            </a:r>
          </a:p>
          <a:p>
            <a:pPr>
              <a:lnSpc>
                <a:spcPct val="103000"/>
              </a:lnSpc>
              <a:spcBef>
                <a:spcPts val="200"/>
              </a:spcBef>
              <a:spcAft>
                <a:spcPts val="200"/>
              </a:spcAft>
            </a:pPr>
            <a:r>
              <a:rPr lang="en-US" sz="2200" dirty="0"/>
              <a:t>Older partners associated with incident infection (&gt;3x risk); peer-age partners also risky (unprotected peer partner &gt;2x risk) </a:t>
            </a:r>
          </a:p>
        </p:txBody>
      </p:sp>
      <p:grpSp>
        <p:nvGrpSpPr>
          <p:cNvPr id="13" name="Group 12">
            <a:extLst>
              <a:ext uri="{FF2B5EF4-FFF2-40B4-BE49-F238E27FC236}">
                <a16:creationId xmlns:a16="http://schemas.microsoft.com/office/drawing/2014/main" id="{6D4C1563-B63D-4242-9198-CCB8E34468F2}"/>
              </a:ext>
            </a:extLst>
          </p:cNvPr>
          <p:cNvGrpSpPr/>
          <p:nvPr/>
        </p:nvGrpSpPr>
        <p:grpSpPr>
          <a:xfrm>
            <a:off x="1029903" y="3544996"/>
            <a:ext cx="6112042" cy="3153147"/>
            <a:chOff x="2779899" y="2859121"/>
            <a:chExt cx="6113729" cy="3430165"/>
          </a:xfrm>
        </p:grpSpPr>
        <p:pic>
          <p:nvPicPr>
            <p:cNvPr id="6" name="Picture 5">
              <a:extLst>
                <a:ext uri="{FF2B5EF4-FFF2-40B4-BE49-F238E27FC236}">
                  <a16:creationId xmlns:a16="http://schemas.microsoft.com/office/drawing/2014/main" id="{AEDDF142-1FBF-4608-A293-059A78CF6223}"/>
                </a:ext>
              </a:extLst>
            </p:cNvPr>
            <p:cNvPicPr>
              <a:picLocks noChangeAspect="1"/>
            </p:cNvPicPr>
            <p:nvPr/>
          </p:nvPicPr>
          <p:blipFill>
            <a:blip r:embed="rId2"/>
            <a:stretch>
              <a:fillRect/>
            </a:stretch>
          </p:blipFill>
          <p:spPr>
            <a:xfrm>
              <a:off x="2779899" y="2859121"/>
              <a:ext cx="6069414" cy="3430165"/>
            </a:xfrm>
            <a:prstGeom prst="rect">
              <a:avLst/>
            </a:prstGeom>
          </p:spPr>
        </p:pic>
        <p:grpSp>
          <p:nvGrpSpPr>
            <p:cNvPr id="9" name="Group 8">
              <a:extLst>
                <a:ext uri="{FF2B5EF4-FFF2-40B4-BE49-F238E27FC236}">
                  <a16:creationId xmlns:a16="http://schemas.microsoft.com/office/drawing/2014/main" id="{B05B1C99-ED8F-44A9-BFEC-BB7D5C106FE0}"/>
                </a:ext>
              </a:extLst>
            </p:cNvPr>
            <p:cNvGrpSpPr/>
            <p:nvPr/>
          </p:nvGrpSpPr>
          <p:grpSpPr>
            <a:xfrm>
              <a:off x="6687319" y="4102297"/>
              <a:ext cx="2206309" cy="627547"/>
              <a:chOff x="6687319" y="4102297"/>
              <a:chExt cx="2206309" cy="627547"/>
            </a:xfrm>
          </p:grpSpPr>
          <p:sp>
            <p:nvSpPr>
              <p:cNvPr id="10" name="Oval 9">
                <a:extLst>
                  <a:ext uri="{FF2B5EF4-FFF2-40B4-BE49-F238E27FC236}">
                    <a16:creationId xmlns:a16="http://schemas.microsoft.com/office/drawing/2014/main" id="{08C66F0C-ECB4-4ADE-B7EB-AD8133C2DCE8}"/>
                  </a:ext>
                </a:extLst>
              </p:cNvPr>
              <p:cNvSpPr/>
              <p:nvPr/>
            </p:nvSpPr>
            <p:spPr>
              <a:xfrm>
                <a:off x="7086599" y="4102297"/>
                <a:ext cx="1762714" cy="2939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D79B9C-0B69-4C85-AAF3-08EA9E51AD2A}"/>
                  </a:ext>
                </a:extLst>
              </p:cNvPr>
              <p:cNvSpPr/>
              <p:nvPr/>
            </p:nvSpPr>
            <p:spPr>
              <a:xfrm>
                <a:off x="6687319" y="4435930"/>
                <a:ext cx="2206309" cy="2939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963E4B9C-CDA2-4BDD-A8C0-4685912F7F70}"/>
              </a:ext>
            </a:extLst>
          </p:cNvPr>
          <p:cNvPicPr>
            <a:picLocks noChangeAspect="1"/>
          </p:cNvPicPr>
          <p:nvPr/>
        </p:nvPicPr>
        <p:blipFill>
          <a:blip r:embed="rId3"/>
          <a:stretch>
            <a:fillRect/>
          </a:stretch>
        </p:blipFill>
        <p:spPr>
          <a:xfrm>
            <a:off x="214906" y="556912"/>
            <a:ext cx="958119" cy="451864"/>
          </a:xfrm>
          <a:prstGeom prst="rect">
            <a:avLst/>
          </a:prstGeom>
        </p:spPr>
      </p:pic>
      <p:sp>
        <p:nvSpPr>
          <p:cNvPr id="15" name="Content Placeholder 2">
            <a:extLst>
              <a:ext uri="{FF2B5EF4-FFF2-40B4-BE49-F238E27FC236}">
                <a16:creationId xmlns:a16="http://schemas.microsoft.com/office/drawing/2014/main" id="{BCE901F7-289C-40A9-8444-4E106393345B}"/>
              </a:ext>
            </a:extLst>
          </p:cNvPr>
          <p:cNvSpPr>
            <a:spLocks noGrp="1"/>
          </p:cNvSpPr>
          <p:nvPr>
            <p:ph idx="1"/>
          </p:nvPr>
        </p:nvSpPr>
        <p:spPr>
          <a:xfrm>
            <a:off x="-22406" y="1229004"/>
            <a:ext cx="8997912" cy="972182"/>
          </a:xfrm>
        </p:spPr>
        <p:txBody>
          <a:bodyPr>
            <a:noAutofit/>
          </a:bodyPr>
          <a:lstStyle/>
          <a:p>
            <a:pPr>
              <a:lnSpc>
                <a:spcPct val="103000"/>
              </a:lnSpc>
              <a:spcBef>
                <a:spcPts val="200"/>
              </a:spcBef>
              <a:spcAft>
                <a:spcPts val="200"/>
              </a:spcAft>
            </a:pPr>
            <a:r>
              <a:rPr lang="en-US" sz="2200" dirty="0"/>
              <a:t>Monthly cash </a:t>
            </a:r>
            <a:r>
              <a:rPr lang="en-US" sz="2200" dirty="0" err="1"/>
              <a:t>tx</a:t>
            </a:r>
            <a:r>
              <a:rPr lang="en-US" sz="2200" dirty="0"/>
              <a:t> for 80% school attend in 2,533 S African girls 13-20 </a:t>
            </a:r>
            <a:r>
              <a:rPr lang="en-US" sz="2200" dirty="0" err="1"/>
              <a:t>yrs</a:t>
            </a:r>
            <a:r>
              <a:rPr lang="en-US" sz="2200" dirty="0"/>
              <a:t>, Gr 8-11(neg result); entry 1,034 HIV- with </a:t>
            </a:r>
            <a:r>
              <a:rPr lang="en-US" sz="2200" u="sng" dirty="0"/>
              <a:t>&gt;</a:t>
            </a:r>
            <a:r>
              <a:rPr lang="en-US" sz="2200" dirty="0"/>
              <a:t>1 sexual partner</a:t>
            </a:r>
          </a:p>
          <a:p>
            <a:pPr>
              <a:lnSpc>
                <a:spcPct val="103000"/>
              </a:lnSpc>
              <a:spcBef>
                <a:spcPts val="200"/>
              </a:spcBef>
              <a:spcAft>
                <a:spcPts val="200"/>
              </a:spcAft>
            </a:pPr>
            <a:r>
              <a:rPr lang="en-US" sz="2200" dirty="0"/>
              <a:t>Annual ACASI self-interview and HIV test; 63 incident infections (6%)</a:t>
            </a:r>
          </a:p>
        </p:txBody>
      </p:sp>
    </p:spTree>
    <p:extLst>
      <p:ext uri="{BB962C8B-B14F-4D97-AF65-F5344CB8AC3E}">
        <p14:creationId xmlns:p14="http://schemas.microsoft.com/office/powerpoint/2010/main" val="2964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C10-C12F-4191-9281-047AE2326CF5}"/>
              </a:ext>
            </a:extLst>
          </p:cNvPr>
          <p:cNvSpPr>
            <a:spLocks noGrp="1"/>
          </p:cNvSpPr>
          <p:nvPr>
            <p:ph type="title"/>
          </p:nvPr>
        </p:nvSpPr>
        <p:spPr>
          <a:xfrm>
            <a:off x="563334" y="0"/>
            <a:ext cx="7886700" cy="1325563"/>
          </a:xfrm>
        </p:spPr>
        <p:txBody>
          <a:bodyPr/>
          <a:lstStyle/>
          <a:p>
            <a:r>
              <a:rPr lang="en-US" dirty="0"/>
              <a:t>Self-Reported Risky Sexual Behaviors Adolescent Botswana</a:t>
            </a:r>
            <a:br>
              <a:rPr lang="en-US" dirty="0"/>
            </a:br>
            <a:r>
              <a:rPr lang="en-US" sz="2000" i="1" dirty="0">
                <a:solidFill>
                  <a:schemeClr val="tx1"/>
                </a:solidFill>
              </a:rPr>
              <a:t> </a:t>
            </a:r>
            <a:r>
              <a:rPr lang="en-US" sz="2000" i="1" dirty="0" err="1">
                <a:solidFill>
                  <a:schemeClr val="tx1"/>
                </a:solidFill>
              </a:rPr>
              <a:t>Chakalisa</a:t>
            </a:r>
            <a:r>
              <a:rPr lang="en-US" sz="2000" i="1" dirty="0">
                <a:solidFill>
                  <a:schemeClr val="tx1"/>
                </a:solidFill>
              </a:rPr>
              <a:t> U  et al CROI 2018 Boston Abs. 926</a:t>
            </a:r>
            <a:endParaRPr lang="en-US" dirty="0"/>
          </a:p>
        </p:txBody>
      </p:sp>
      <p:cxnSp>
        <p:nvCxnSpPr>
          <p:cNvPr id="11" name="Straight Connector 10">
            <a:extLst>
              <a:ext uri="{FF2B5EF4-FFF2-40B4-BE49-F238E27FC236}">
                <a16:creationId xmlns:a16="http://schemas.microsoft.com/office/drawing/2014/main" id="{B600D561-6E5C-4707-BA5F-DC4AD6BDF144}"/>
              </a:ext>
            </a:extLst>
          </p:cNvPr>
          <p:cNvCxnSpPr>
            <a:cxnSpLocks/>
          </p:cNvCxnSpPr>
          <p:nvPr/>
        </p:nvCxnSpPr>
        <p:spPr>
          <a:xfrm>
            <a:off x="0" y="1202303"/>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Content Placeholder 4">
            <a:extLst>
              <a:ext uri="{FF2B5EF4-FFF2-40B4-BE49-F238E27FC236}">
                <a16:creationId xmlns:a16="http://schemas.microsoft.com/office/drawing/2014/main" id="{8540FFB0-F545-4462-A194-6EB743F896DB}"/>
              </a:ext>
            </a:extLst>
          </p:cNvPr>
          <p:cNvSpPr>
            <a:spLocks noGrp="1"/>
          </p:cNvSpPr>
          <p:nvPr>
            <p:ph idx="1"/>
          </p:nvPr>
        </p:nvSpPr>
        <p:spPr>
          <a:xfrm>
            <a:off x="225882" y="1234382"/>
            <a:ext cx="8918118" cy="2105651"/>
          </a:xfrm>
          <a:noFill/>
        </p:spPr>
        <p:txBody>
          <a:bodyPr>
            <a:noAutofit/>
          </a:bodyPr>
          <a:lstStyle/>
          <a:p>
            <a:pPr>
              <a:lnSpc>
                <a:spcPct val="103000"/>
              </a:lnSpc>
              <a:spcBef>
                <a:spcPts val="600"/>
              </a:spcBef>
              <a:spcAft>
                <a:spcPts val="600"/>
              </a:spcAft>
            </a:pPr>
            <a:r>
              <a:rPr lang="en-US" sz="2200" dirty="0"/>
              <a:t>Baseline self-report sex behavior in 2,311 16-24 </a:t>
            </a:r>
            <a:r>
              <a:rPr lang="en-US" sz="2200" dirty="0" err="1"/>
              <a:t>yr</a:t>
            </a:r>
            <a:r>
              <a:rPr lang="en-US" sz="2200" dirty="0"/>
              <a:t>/o sexually-active youth (20% household survey 30 peri-urban&amp; rural communities)</a:t>
            </a:r>
          </a:p>
          <a:p>
            <a:pPr>
              <a:lnSpc>
                <a:spcPct val="103000"/>
              </a:lnSpc>
              <a:spcBef>
                <a:spcPts val="600"/>
              </a:spcBef>
              <a:spcAft>
                <a:spcPts val="600"/>
              </a:spcAft>
            </a:pPr>
            <a:r>
              <a:rPr lang="en-US" sz="2200" dirty="0"/>
              <a:t>♀ &gt; ♂ report HIV dx (20% vs 4%) or newly dx in survey (5% vs 2%)</a:t>
            </a:r>
          </a:p>
          <a:p>
            <a:pPr>
              <a:lnSpc>
                <a:spcPct val="103000"/>
              </a:lnSpc>
              <a:spcBef>
                <a:spcPts val="600"/>
              </a:spcBef>
              <a:spcAft>
                <a:spcPts val="600"/>
              </a:spcAft>
            </a:pPr>
            <a:r>
              <a:rPr lang="en-US" sz="2200" dirty="0"/>
              <a:t>Differences in risk behaviors ♀ (red boxes) vs ♂</a:t>
            </a:r>
          </a:p>
        </p:txBody>
      </p:sp>
      <p:sp>
        <p:nvSpPr>
          <p:cNvPr id="8" name="Content Placeholder 4">
            <a:extLst>
              <a:ext uri="{FF2B5EF4-FFF2-40B4-BE49-F238E27FC236}">
                <a16:creationId xmlns:a16="http://schemas.microsoft.com/office/drawing/2014/main" id="{4D866239-F717-468A-BF97-DE16909972BB}"/>
              </a:ext>
            </a:extLst>
          </p:cNvPr>
          <p:cNvSpPr txBox="1">
            <a:spLocks/>
          </p:cNvSpPr>
          <p:nvPr/>
        </p:nvSpPr>
        <p:spPr>
          <a:xfrm>
            <a:off x="225882" y="3034700"/>
            <a:ext cx="4665536" cy="2899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600"/>
              </a:spcBef>
              <a:spcAft>
                <a:spcPts val="600"/>
              </a:spcAft>
            </a:pPr>
            <a:r>
              <a:rPr lang="en-US" sz="2200" dirty="0"/>
              <a:t>Economic stress (</a:t>
            </a:r>
            <a:r>
              <a:rPr lang="en-US" sz="2200" dirty="0" err="1"/>
              <a:t>eg</a:t>
            </a:r>
            <a:r>
              <a:rPr lang="en-US" sz="2200" dirty="0"/>
              <a:t> food</a:t>
            </a:r>
            <a:r>
              <a:rPr lang="en-US" sz="2000" dirty="0"/>
              <a:t> </a:t>
            </a:r>
            <a:r>
              <a:rPr lang="en-US" sz="2200" dirty="0"/>
              <a:t>insecurity) strongly associated with risky behavior in ♀ </a:t>
            </a:r>
          </a:p>
          <a:p>
            <a:pPr>
              <a:lnSpc>
                <a:spcPct val="103000"/>
              </a:lnSpc>
              <a:spcBef>
                <a:spcPts val="600"/>
              </a:spcBef>
              <a:spcAft>
                <a:spcPts val="600"/>
              </a:spcAft>
            </a:pPr>
            <a:r>
              <a:rPr lang="en-US" sz="2200" dirty="0"/>
              <a:t>+ HIV status in young ♀                                            was associated with inter-generational sex (</a:t>
            </a:r>
            <a:r>
              <a:rPr lang="en-US" sz="2200" dirty="0" err="1"/>
              <a:t>aPR</a:t>
            </a:r>
            <a:r>
              <a:rPr lang="en-US" sz="2200" dirty="0"/>
              <a:t> 1.3)</a:t>
            </a:r>
          </a:p>
          <a:p>
            <a:pPr>
              <a:lnSpc>
                <a:spcPct val="103000"/>
              </a:lnSpc>
              <a:spcBef>
                <a:spcPts val="900"/>
              </a:spcBef>
              <a:spcAft>
                <a:spcPts val="600"/>
              </a:spcAft>
            </a:pPr>
            <a:r>
              <a:rPr lang="en-US" sz="2200" dirty="0"/>
              <a:t>+ HIV status in young ♂                                                            was associated with earlier                                                                           sexual debut (</a:t>
            </a:r>
            <a:r>
              <a:rPr lang="en-US" sz="2200" dirty="0" err="1"/>
              <a:t>aPR</a:t>
            </a:r>
            <a:r>
              <a:rPr lang="en-US" sz="2200" dirty="0"/>
              <a:t> 3.3)</a:t>
            </a:r>
          </a:p>
        </p:txBody>
      </p:sp>
      <p:grpSp>
        <p:nvGrpSpPr>
          <p:cNvPr id="4" name="Group 3">
            <a:extLst>
              <a:ext uri="{FF2B5EF4-FFF2-40B4-BE49-F238E27FC236}">
                <a16:creationId xmlns:a16="http://schemas.microsoft.com/office/drawing/2014/main" id="{ABCA4183-EE60-408A-A860-BC2E0F56AC4D}"/>
              </a:ext>
            </a:extLst>
          </p:cNvPr>
          <p:cNvGrpSpPr/>
          <p:nvPr/>
        </p:nvGrpSpPr>
        <p:grpSpPr>
          <a:xfrm>
            <a:off x="4350902" y="3034700"/>
            <a:ext cx="4665536" cy="3636308"/>
            <a:chOff x="4572000" y="3308808"/>
            <a:chExt cx="4340506" cy="3456594"/>
          </a:xfrm>
        </p:grpSpPr>
        <p:pic>
          <p:nvPicPr>
            <p:cNvPr id="15" name="Picture 14">
              <a:extLst>
                <a:ext uri="{FF2B5EF4-FFF2-40B4-BE49-F238E27FC236}">
                  <a16:creationId xmlns:a16="http://schemas.microsoft.com/office/drawing/2014/main" id="{5C507B9C-C532-4204-91FE-FDCAAC2D73A6}"/>
                </a:ext>
              </a:extLst>
            </p:cNvPr>
            <p:cNvPicPr>
              <a:picLocks noChangeAspect="1"/>
            </p:cNvPicPr>
            <p:nvPr/>
          </p:nvPicPr>
          <p:blipFill>
            <a:blip r:embed="rId2"/>
            <a:stretch>
              <a:fillRect/>
            </a:stretch>
          </p:blipFill>
          <p:spPr>
            <a:xfrm>
              <a:off x="4572000" y="3308808"/>
              <a:ext cx="4340506" cy="3456594"/>
            </a:xfrm>
            <a:prstGeom prst="rect">
              <a:avLst/>
            </a:prstGeom>
          </p:spPr>
        </p:pic>
        <p:sp>
          <p:nvSpPr>
            <p:cNvPr id="3" name="Rectangle 2">
              <a:extLst>
                <a:ext uri="{FF2B5EF4-FFF2-40B4-BE49-F238E27FC236}">
                  <a16:creationId xmlns:a16="http://schemas.microsoft.com/office/drawing/2014/main" id="{0471ED62-19E8-4565-A113-7F28413C07DC}"/>
                </a:ext>
              </a:extLst>
            </p:cNvPr>
            <p:cNvSpPr/>
            <p:nvPr/>
          </p:nvSpPr>
          <p:spPr>
            <a:xfrm>
              <a:off x="4650658" y="5721358"/>
              <a:ext cx="953729" cy="6732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5198E3-67DB-42D0-94A7-5C05A8591F25}"/>
                </a:ext>
              </a:extLst>
            </p:cNvPr>
            <p:cNvSpPr/>
            <p:nvPr/>
          </p:nvSpPr>
          <p:spPr>
            <a:xfrm>
              <a:off x="4663310" y="5037105"/>
              <a:ext cx="953729" cy="3436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1A9F93EA-86F8-45CA-B8EF-9F858D03FA12}"/>
              </a:ext>
            </a:extLst>
          </p:cNvPr>
          <p:cNvSpPr/>
          <p:nvPr/>
        </p:nvSpPr>
        <p:spPr>
          <a:xfrm>
            <a:off x="6214986" y="5573878"/>
            <a:ext cx="760505" cy="2910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029F14-830F-4B8A-8900-364ACB48CBD3}"/>
              </a:ext>
            </a:extLst>
          </p:cNvPr>
          <p:cNvSpPr/>
          <p:nvPr/>
        </p:nvSpPr>
        <p:spPr>
          <a:xfrm>
            <a:off x="5528547" y="3771819"/>
            <a:ext cx="605073" cy="24416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0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46" y="2516047"/>
            <a:ext cx="8229600" cy="1143000"/>
          </a:xfrm>
        </p:spPr>
        <p:txBody>
          <a:bodyPr>
            <a:noAutofit/>
          </a:bodyPr>
          <a:lstStyle/>
          <a:p>
            <a:r>
              <a:rPr lang="en-US" sz="4800" dirty="0"/>
              <a:t>PrEP in Adolescents </a:t>
            </a:r>
            <a:br>
              <a:rPr lang="en-US" sz="4800" dirty="0"/>
            </a:br>
            <a:r>
              <a:rPr lang="en-US" sz="4800" dirty="0"/>
              <a:t>and Women</a:t>
            </a:r>
          </a:p>
        </p:txBody>
      </p:sp>
      <p:pic>
        <p:nvPicPr>
          <p:cNvPr id="7" name="Picture 4" descr="https://tse3.mm.bing.net/th?id=OIP.KvoDWCKKCO2sIcmwy-mSMAHaFj&amp;pid=15.1&amp;P=0&amp;w=232&amp;h=174">
            <a:extLst>
              <a:ext uri="{FF2B5EF4-FFF2-40B4-BE49-F238E27FC236}">
                <a16:creationId xmlns:a16="http://schemas.microsoft.com/office/drawing/2014/main" id="{8CCD787B-85AC-4BBF-B7E0-D946E417A5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165" y="389965"/>
            <a:ext cx="2086053" cy="1564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s3.r29static.com/bin/entry/0da/x,80/1629690/image.jpg">
            <a:extLst>
              <a:ext uri="{FF2B5EF4-FFF2-40B4-BE49-F238E27FC236}">
                <a16:creationId xmlns:a16="http://schemas.microsoft.com/office/drawing/2014/main" id="{232FC153-8600-4F54-B457-59B964B0C5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1361" y="3683812"/>
            <a:ext cx="1743075" cy="259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dctakesonhiv.com/assets/uploads/PrEPWebBanner865x300.jpg">
            <a:extLst>
              <a:ext uri="{FF2B5EF4-FFF2-40B4-BE49-F238E27FC236}">
                <a16:creationId xmlns:a16="http://schemas.microsoft.com/office/drawing/2014/main" id="{E2D1CDB8-4095-41F1-ACBD-368F014F53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082" y="4906337"/>
            <a:ext cx="4150659" cy="1438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5" descr="truvadaaproveed">
            <a:extLst>
              <a:ext uri="{FF2B5EF4-FFF2-40B4-BE49-F238E27FC236}">
                <a16:creationId xmlns:a16="http://schemas.microsoft.com/office/drawing/2014/main" id="{26F5872B-35AD-4E94-970B-69D217C9F4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0939" y="271013"/>
            <a:ext cx="1471107" cy="1995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73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36" y="27891"/>
            <a:ext cx="7886700" cy="1325563"/>
          </a:xfrm>
        </p:spPr>
        <p:txBody>
          <a:bodyPr/>
          <a:lstStyle/>
          <a:p>
            <a:r>
              <a:rPr lang="en-US" dirty="0"/>
              <a:t>High PrEP Updated Among Pregnant Women in Antenatal Care in Kisumu, Kenya</a:t>
            </a:r>
            <a:br>
              <a:rPr lang="en-US" dirty="0"/>
            </a:br>
            <a:r>
              <a:rPr lang="en-US" sz="2000" i="1" dirty="0" err="1">
                <a:solidFill>
                  <a:schemeClr val="tx1"/>
                </a:solidFill>
              </a:rPr>
              <a:t>Kinuthia</a:t>
            </a:r>
            <a:r>
              <a:rPr lang="en-US" sz="2000" i="1" dirty="0">
                <a:solidFill>
                  <a:schemeClr val="tx1"/>
                </a:solidFill>
              </a:rPr>
              <a:t> J et al.  CROI 2018 Boston Abs. 1047</a:t>
            </a:r>
            <a:endParaRPr lang="en-US" dirty="0"/>
          </a:p>
        </p:txBody>
      </p:sp>
      <p:pic>
        <p:nvPicPr>
          <p:cNvPr id="5" name="Content Placeholder 4">
            <a:extLst>
              <a:ext uri="{FF2B5EF4-FFF2-40B4-BE49-F238E27FC236}">
                <a16:creationId xmlns:a16="http://schemas.microsoft.com/office/drawing/2014/main" id="{867E19FC-50F4-409C-9A69-17EA3EE72777}"/>
              </a:ext>
            </a:extLst>
          </p:cNvPr>
          <p:cNvPicPr>
            <a:picLocks noGrp="1" noChangeAspect="1"/>
          </p:cNvPicPr>
          <p:nvPr>
            <p:ph idx="1"/>
          </p:nvPr>
        </p:nvPicPr>
        <p:blipFill>
          <a:blip r:embed="rId2"/>
          <a:stretch>
            <a:fillRect/>
          </a:stretch>
        </p:blipFill>
        <p:spPr>
          <a:xfrm>
            <a:off x="7253969" y="562246"/>
            <a:ext cx="1590672" cy="643667"/>
          </a:xfrm>
          <a:prstGeom prst="rect">
            <a:avLst/>
          </a:prstGeom>
        </p:spPr>
      </p:pic>
      <p:cxnSp>
        <p:nvCxnSpPr>
          <p:cNvPr id="4" name="Straight Connector 3">
            <a:extLst>
              <a:ext uri="{FF2B5EF4-FFF2-40B4-BE49-F238E27FC236}">
                <a16:creationId xmlns:a16="http://schemas.microsoft.com/office/drawing/2014/main" id="{671DB51F-3BDB-4624-AD96-E818FA0C3B52}"/>
              </a:ext>
            </a:extLst>
          </p:cNvPr>
          <p:cNvCxnSpPr>
            <a:cxnSpLocks/>
          </p:cNvCxnSpPr>
          <p:nvPr/>
        </p:nvCxnSpPr>
        <p:spPr>
          <a:xfrm>
            <a:off x="-5441" y="1251962"/>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C7D72AE-2ED9-48CB-AA10-71D5F4505CF4}"/>
              </a:ext>
            </a:extLst>
          </p:cNvPr>
          <p:cNvPicPr>
            <a:picLocks noChangeAspect="1"/>
          </p:cNvPicPr>
          <p:nvPr/>
        </p:nvPicPr>
        <p:blipFill>
          <a:blip r:embed="rId3"/>
          <a:stretch>
            <a:fillRect/>
          </a:stretch>
        </p:blipFill>
        <p:spPr>
          <a:xfrm>
            <a:off x="3204655" y="4039739"/>
            <a:ext cx="2243203" cy="2458460"/>
          </a:xfrm>
          <a:prstGeom prst="rect">
            <a:avLst/>
          </a:prstGeom>
        </p:spPr>
      </p:pic>
      <p:pic>
        <p:nvPicPr>
          <p:cNvPr id="7" name="Picture 6">
            <a:extLst>
              <a:ext uri="{FF2B5EF4-FFF2-40B4-BE49-F238E27FC236}">
                <a16:creationId xmlns:a16="http://schemas.microsoft.com/office/drawing/2014/main" id="{16972C4B-CF54-4DB9-AC72-60DE95E81894}"/>
              </a:ext>
            </a:extLst>
          </p:cNvPr>
          <p:cNvPicPr>
            <a:picLocks noChangeAspect="1"/>
          </p:cNvPicPr>
          <p:nvPr/>
        </p:nvPicPr>
        <p:blipFill>
          <a:blip r:embed="rId4"/>
          <a:stretch>
            <a:fillRect/>
          </a:stretch>
        </p:blipFill>
        <p:spPr>
          <a:xfrm>
            <a:off x="292727" y="4039739"/>
            <a:ext cx="2571090" cy="1990947"/>
          </a:xfrm>
          <a:prstGeom prst="rect">
            <a:avLst/>
          </a:prstGeom>
        </p:spPr>
      </p:pic>
      <p:pic>
        <p:nvPicPr>
          <p:cNvPr id="8" name="Picture 7">
            <a:extLst>
              <a:ext uri="{FF2B5EF4-FFF2-40B4-BE49-F238E27FC236}">
                <a16:creationId xmlns:a16="http://schemas.microsoft.com/office/drawing/2014/main" id="{8D4CEB72-3F58-4D65-A5CE-D563FB2C0470}"/>
              </a:ext>
            </a:extLst>
          </p:cNvPr>
          <p:cNvPicPr>
            <a:picLocks noChangeAspect="1"/>
          </p:cNvPicPr>
          <p:nvPr/>
        </p:nvPicPr>
        <p:blipFill>
          <a:blip r:embed="rId5"/>
          <a:stretch>
            <a:fillRect/>
          </a:stretch>
        </p:blipFill>
        <p:spPr>
          <a:xfrm>
            <a:off x="6054364" y="3993279"/>
            <a:ext cx="2758437" cy="1498055"/>
          </a:xfrm>
          <a:prstGeom prst="rect">
            <a:avLst/>
          </a:prstGeom>
        </p:spPr>
      </p:pic>
      <p:sp>
        <p:nvSpPr>
          <p:cNvPr id="10" name="Content Placeholder 2">
            <a:extLst>
              <a:ext uri="{FF2B5EF4-FFF2-40B4-BE49-F238E27FC236}">
                <a16:creationId xmlns:a16="http://schemas.microsoft.com/office/drawing/2014/main" id="{5C28C99A-F261-45CA-822E-3B0730468E23}"/>
              </a:ext>
            </a:extLst>
          </p:cNvPr>
          <p:cNvSpPr txBox="1">
            <a:spLocks/>
          </p:cNvSpPr>
          <p:nvPr/>
        </p:nvSpPr>
        <p:spPr>
          <a:xfrm>
            <a:off x="71370" y="1233817"/>
            <a:ext cx="6498159" cy="295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5,329 HIV-uninfected pregnant women at 16 ANC clinics in Kenya approached re: PrEP June-Dec 2017</a:t>
            </a:r>
          </a:p>
          <a:p>
            <a:r>
              <a:rPr lang="en-US" dirty="0"/>
              <a:t>Screened all for behavioral risk factors</a:t>
            </a:r>
          </a:p>
        </p:txBody>
      </p:sp>
      <p:pic>
        <p:nvPicPr>
          <p:cNvPr id="12" name="Picture 11">
            <a:extLst>
              <a:ext uri="{FF2B5EF4-FFF2-40B4-BE49-F238E27FC236}">
                <a16:creationId xmlns:a16="http://schemas.microsoft.com/office/drawing/2014/main" id="{68E1F67F-BD80-4EFD-A8F7-78D3CC84F3E8}"/>
              </a:ext>
            </a:extLst>
          </p:cNvPr>
          <p:cNvPicPr>
            <a:picLocks noChangeAspect="1"/>
          </p:cNvPicPr>
          <p:nvPr/>
        </p:nvPicPr>
        <p:blipFill>
          <a:blip r:embed="rId6"/>
          <a:stretch>
            <a:fillRect/>
          </a:stretch>
        </p:blipFill>
        <p:spPr>
          <a:xfrm>
            <a:off x="6520067" y="1371600"/>
            <a:ext cx="2324574" cy="1215118"/>
          </a:xfrm>
          <a:prstGeom prst="rect">
            <a:avLst/>
          </a:prstGeom>
        </p:spPr>
      </p:pic>
      <p:sp>
        <p:nvSpPr>
          <p:cNvPr id="13" name="Content Placeholder 2">
            <a:extLst>
              <a:ext uri="{FF2B5EF4-FFF2-40B4-BE49-F238E27FC236}">
                <a16:creationId xmlns:a16="http://schemas.microsoft.com/office/drawing/2014/main" id="{AD3FC55C-E751-4D45-A78A-93333B14EFC8}"/>
              </a:ext>
            </a:extLst>
          </p:cNvPr>
          <p:cNvSpPr txBox="1">
            <a:spLocks/>
          </p:cNvSpPr>
          <p:nvPr/>
        </p:nvSpPr>
        <p:spPr>
          <a:xfrm>
            <a:off x="71370" y="3021613"/>
            <a:ext cx="8904514" cy="97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16% (853) women approached accepted PrEP; those more at risk more likely to initiate PrEP</a:t>
            </a:r>
          </a:p>
        </p:txBody>
      </p:sp>
      <p:sp>
        <p:nvSpPr>
          <p:cNvPr id="14" name="Rectangle 13">
            <a:extLst>
              <a:ext uri="{FF2B5EF4-FFF2-40B4-BE49-F238E27FC236}">
                <a16:creationId xmlns:a16="http://schemas.microsoft.com/office/drawing/2014/main" id="{CC1784E1-6897-444E-AC2D-871D648802C7}"/>
              </a:ext>
            </a:extLst>
          </p:cNvPr>
          <p:cNvSpPr/>
          <p:nvPr/>
        </p:nvSpPr>
        <p:spPr>
          <a:xfrm>
            <a:off x="3204655" y="4185557"/>
            <a:ext cx="2287188" cy="7239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97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867"/>
            <a:ext cx="7886700" cy="1325563"/>
          </a:xfrm>
        </p:spPr>
        <p:txBody>
          <a:bodyPr>
            <a:normAutofit/>
          </a:bodyPr>
          <a:lstStyle/>
          <a:p>
            <a:r>
              <a:rPr lang="en-US" dirty="0"/>
              <a:t>Risk Behavior, Perception and Reasons for PrEP in Young African Women in HPTN 082 </a:t>
            </a:r>
            <a:r>
              <a:rPr lang="en-US" sz="2000" i="1" dirty="0">
                <a:solidFill>
                  <a:schemeClr val="tx1"/>
                </a:solidFill>
              </a:rPr>
              <a:t>Celum C et al.  CROI 2018 Boston Abs. 1049</a:t>
            </a:r>
            <a:endParaRPr lang="en-US" dirty="0"/>
          </a:p>
        </p:txBody>
      </p:sp>
      <p:cxnSp>
        <p:nvCxnSpPr>
          <p:cNvPr id="4" name="Straight Connector 3">
            <a:extLst>
              <a:ext uri="{FF2B5EF4-FFF2-40B4-BE49-F238E27FC236}">
                <a16:creationId xmlns:a16="http://schemas.microsoft.com/office/drawing/2014/main" id="{671DB51F-3BDB-4624-AD96-E818FA0C3B52}"/>
              </a:ext>
            </a:extLst>
          </p:cNvPr>
          <p:cNvCxnSpPr>
            <a:cxnSpLocks/>
          </p:cNvCxnSpPr>
          <p:nvPr/>
        </p:nvCxnSpPr>
        <p:spPr>
          <a:xfrm>
            <a:off x="5761" y="1212119"/>
            <a:ext cx="9144000"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5C28C99A-F261-45CA-822E-3B0730468E23}"/>
              </a:ext>
            </a:extLst>
          </p:cNvPr>
          <p:cNvSpPr txBox="1">
            <a:spLocks/>
          </p:cNvSpPr>
          <p:nvPr/>
        </p:nvSpPr>
        <p:spPr>
          <a:xfrm>
            <a:off x="0" y="1212119"/>
            <a:ext cx="8904514" cy="1333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 HPTN 082 ongoing (in FU) to evaluate PrEP acceptance in young women 16-25 </a:t>
            </a:r>
            <a:r>
              <a:rPr lang="en-US" sz="2400" dirty="0" err="1"/>
              <a:t>yr</a:t>
            </a:r>
            <a:r>
              <a:rPr lang="en-US" sz="2400" dirty="0"/>
              <a:t> and adherence in those who accept</a:t>
            </a:r>
          </a:p>
        </p:txBody>
      </p:sp>
      <p:sp>
        <p:nvSpPr>
          <p:cNvPr id="5" name="Rectangle 4">
            <a:extLst>
              <a:ext uri="{FF2B5EF4-FFF2-40B4-BE49-F238E27FC236}">
                <a16:creationId xmlns:a16="http://schemas.microsoft.com/office/drawing/2014/main" id="{D6F9E20E-FDF5-4C22-93EC-2AE7FAF02BCB}"/>
              </a:ext>
            </a:extLst>
          </p:cNvPr>
          <p:cNvSpPr/>
          <p:nvPr/>
        </p:nvSpPr>
        <p:spPr>
          <a:xfrm>
            <a:off x="339750" y="1985697"/>
            <a:ext cx="1617420" cy="98610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Uninfected women</a:t>
            </a:r>
          </a:p>
          <a:p>
            <a:pPr algn="ctr"/>
            <a:r>
              <a:rPr lang="en-US" sz="1000" b="1" dirty="0">
                <a:latin typeface="Arial" panose="020B0604020202020204" pitchFamily="34" charset="0"/>
                <a:cs typeface="Arial" panose="020B0604020202020204" pitchFamily="34" charset="0"/>
              </a:rPr>
              <a:t>Age 16-25 </a:t>
            </a:r>
            <a:r>
              <a:rPr lang="en-US" sz="1000" b="1" dirty="0" err="1">
                <a:latin typeface="Arial" panose="020B0604020202020204" pitchFamily="34" charset="0"/>
                <a:cs typeface="Arial" panose="020B0604020202020204" pitchFamily="34" charset="0"/>
              </a:rPr>
              <a:t>yr</a:t>
            </a:r>
            <a:endParaRPr lang="en-US" sz="1000" b="1" dirty="0">
              <a:latin typeface="Arial" panose="020B0604020202020204" pitchFamily="34" charset="0"/>
              <a:cs typeface="Arial" panose="020B0604020202020204" pitchFamily="34" charset="0"/>
            </a:endParaRPr>
          </a:p>
          <a:p>
            <a:pPr algn="ctr"/>
            <a:endParaRPr lang="en-US" sz="100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Johannesburg, Cape Town, S Africa</a:t>
            </a:r>
          </a:p>
          <a:p>
            <a:pPr algn="ctr"/>
            <a:r>
              <a:rPr lang="en-US" sz="1000" b="1" dirty="0">
                <a:latin typeface="Arial" panose="020B0604020202020204" pitchFamily="34" charset="0"/>
                <a:cs typeface="Arial" panose="020B0604020202020204" pitchFamily="34" charset="0"/>
              </a:rPr>
              <a:t>Harare, Zimbabwe</a:t>
            </a:r>
          </a:p>
        </p:txBody>
      </p:sp>
      <p:sp>
        <p:nvSpPr>
          <p:cNvPr id="6" name="TextBox 5">
            <a:extLst>
              <a:ext uri="{FF2B5EF4-FFF2-40B4-BE49-F238E27FC236}">
                <a16:creationId xmlns:a16="http://schemas.microsoft.com/office/drawing/2014/main" id="{A64E74F4-9445-4A58-A48D-2AF48130748D}"/>
              </a:ext>
            </a:extLst>
          </p:cNvPr>
          <p:cNvSpPr txBox="1"/>
          <p:nvPr/>
        </p:nvSpPr>
        <p:spPr>
          <a:xfrm>
            <a:off x="1957169" y="1876659"/>
            <a:ext cx="2560719" cy="1169551"/>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Women can accept or decline PrEP at enrollment</a:t>
            </a:r>
          </a:p>
          <a:p>
            <a:pPr marL="285750" indent="-285750">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Target: 400 accepted PrEP and &lt;200 decline</a:t>
            </a:r>
          </a:p>
        </p:txBody>
      </p:sp>
      <p:sp>
        <p:nvSpPr>
          <p:cNvPr id="19" name="TextBox 18">
            <a:extLst>
              <a:ext uri="{FF2B5EF4-FFF2-40B4-BE49-F238E27FC236}">
                <a16:creationId xmlns:a16="http://schemas.microsoft.com/office/drawing/2014/main" id="{5C35D664-C739-4B1B-8178-147EBB2C46C0}"/>
              </a:ext>
            </a:extLst>
          </p:cNvPr>
          <p:cNvSpPr txBox="1"/>
          <p:nvPr/>
        </p:nvSpPr>
        <p:spPr>
          <a:xfrm>
            <a:off x="6875525" y="2156366"/>
            <a:ext cx="226847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High acceptance of PrEP</a:t>
            </a:r>
          </a:p>
        </p:txBody>
      </p:sp>
      <p:pic>
        <p:nvPicPr>
          <p:cNvPr id="7" name="Picture 6">
            <a:extLst>
              <a:ext uri="{FF2B5EF4-FFF2-40B4-BE49-F238E27FC236}">
                <a16:creationId xmlns:a16="http://schemas.microsoft.com/office/drawing/2014/main" id="{90C9715F-91DB-4557-A3E9-AB8D50395D45}"/>
              </a:ext>
            </a:extLst>
          </p:cNvPr>
          <p:cNvPicPr>
            <a:picLocks noChangeAspect="1"/>
          </p:cNvPicPr>
          <p:nvPr/>
        </p:nvPicPr>
        <p:blipFill>
          <a:blip r:embed="rId2"/>
          <a:stretch>
            <a:fillRect/>
          </a:stretch>
        </p:blipFill>
        <p:spPr>
          <a:xfrm>
            <a:off x="161901" y="455679"/>
            <a:ext cx="746400" cy="29054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EE78284-9A63-446C-B84C-C41E9BE35A1C}"/>
              </a:ext>
            </a:extLst>
          </p:cNvPr>
          <p:cNvPicPr>
            <a:picLocks noChangeAspect="1"/>
          </p:cNvPicPr>
          <p:nvPr/>
        </p:nvPicPr>
        <p:blipFill>
          <a:blip r:embed="rId3"/>
          <a:stretch>
            <a:fillRect/>
          </a:stretch>
        </p:blipFill>
        <p:spPr>
          <a:xfrm>
            <a:off x="4796910" y="3425988"/>
            <a:ext cx="2774656" cy="1835925"/>
          </a:xfrm>
          <a:prstGeom prst="rect">
            <a:avLst/>
          </a:prstGeom>
        </p:spPr>
      </p:pic>
      <p:pic>
        <p:nvPicPr>
          <p:cNvPr id="12" name="Picture 11">
            <a:extLst>
              <a:ext uri="{FF2B5EF4-FFF2-40B4-BE49-F238E27FC236}">
                <a16:creationId xmlns:a16="http://schemas.microsoft.com/office/drawing/2014/main" id="{6BE98D24-4418-46B1-9400-724B18499C8B}"/>
              </a:ext>
            </a:extLst>
          </p:cNvPr>
          <p:cNvPicPr>
            <a:picLocks noChangeAspect="1"/>
          </p:cNvPicPr>
          <p:nvPr/>
        </p:nvPicPr>
        <p:blipFill>
          <a:blip r:embed="rId4"/>
          <a:stretch>
            <a:fillRect/>
          </a:stretch>
        </p:blipFill>
        <p:spPr>
          <a:xfrm>
            <a:off x="988705" y="3037116"/>
            <a:ext cx="2663809" cy="2469475"/>
          </a:xfrm>
          <a:prstGeom prst="rect">
            <a:avLst/>
          </a:prstGeom>
        </p:spPr>
      </p:pic>
      <p:graphicFrame>
        <p:nvGraphicFramePr>
          <p:cNvPr id="23" name="Chart 22">
            <a:extLst>
              <a:ext uri="{FF2B5EF4-FFF2-40B4-BE49-F238E27FC236}">
                <a16:creationId xmlns:a16="http://schemas.microsoft.com/office/drawing/2014/main" id="{E3A494BF-0EAB-4454-986C-B7926B364458}"/>
              </a:ext>
            </a:extLst>
          </p:cNvPr>
          <p:cNvGraphicFramePr/>
          <p:nvPr>
            <p:extLst>
              <p:ext uri="{D42A27DB-BD31-4B8C-83A1-F6EECF244321}">
                <p14:modId xmlns:p14="http://schemas.microsoft.com/office/powerpoint/2010/main" val="3718900600"/>
              </p:ext>
            </p:extLst>
          </p:nvPr>
        </p:nvGraphicFramePr>
        <p:xfrm>
          <a:off x="4260919" y="1876659"/>
          <a:ext cx="2774656" cy="1755650"/>
        </p:xfrm>
        <a:graphic>
          <a:graphicData uri="http://schemas.openxmlformats.org/drawingml/2006/chart">
            <c:chart xmlns:c="http://schemas.openxmlformats.org/drawingml/2006/chart" xmlns:r="http://schemas.openxmlformats.org/officeDocument/2006/relationships" r:id="rId5"/>
          </a:graphicData>
        </a:graphic>
      </p:graphicFrame>
      <p:sp>
        <p:nvSpPr>
          <p:cNvPr id="26" name="Content Placeholder 2">
            <a:extLst>
              <a:ext uri="{FF2B5EF4-FFF2-40B4-BE49-F238E27FC236}">
                <a16:creationId xmlns:a16="http://schemas.microsoft.com/office/drawing/2014/main" id="{058B94BB-443D-42E5-91D2-74B2FE09AE57}"/>
              </a:ext>
            </a:extLst>
          </p:cNvPr>
          <p:cNvSpPr txBox="1">
            <a:spLocks/>
          </p:cNvSpPr>
          <p:nvPr/>
        </p:nvSpPr>
        <p:spPr>
          <a:xfrm>
            <a:off x="239486" y="5526009"/>
            <a:ext cx="8539911" cy="1333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Font typeface="Arial" panose="020B0604020202020204" pitchFamily="34" charset="0"/>
              <a:buChar char="→"/>
            </a:pPr>
            <a:r>
              <a:rPr lang="en-US" sz="1800" dirty="0"/>
              <a:t>High uptake (95%) despite reported </a:t>
            </a:r>
            <a:r>
              <a:rPr lang="en-US" sz="1800" dirty="0">
                <a:solidFill>
                  <a:schemeClr val="accent6">
                    <a:lumMod val="75000"/>
                  </a:schemeClr>
                </a:solidFill>
              </a:rPr>
              <a:t>low perceived risk</a:t>
            </a:r>
          </a:p>
          <a:p>
            <a:pPr>
              <a:spcBef>
                <a:spcPts val="300"/>
              </a:spcBef>
              <a:buFont typeface="Arial" panose="020B0604020202020204" pitchFamily="34" charset="0"/>
              <a:buChar char="→"/>
            </a:pPr>
            <a:r>
              <a:rPr lang="en-US" sz="1800" dirty="0">
                <a:solidFill>
                  <a:schemeClr val="accent2">
                    <a:lumMod val="75000"/>
                  </a:schemeClr>
                </a:solidFill>
              </a:rPr>
              <a:t>Risk behavior high</a:t>
            </a:r>
            <a:r>
              <a:rPr lang="en-US" sz="1800" dirty="0"/>
              <a:t> in those accepting PrEP, indicating reaching women at risk</a:t>
            </a:r>
          </a:p>
          <a:p>
            <a:pPr>
              <a:spcBef>
                <a:spcPts val="300"/>
              </a:spcBef>
              <a:buFont typeface="Arial" panose="020B0604020202020204" pitchFamily="34" charset="0"/>
              <a:buChar char="→"/>
            </a:pPr>
            <a:r>
              <a:rPr lang="en-US" sz="1800" dirty="0"/>
              <a:t>High prevalence curable </a:t>
            </a:r>
            <a:r>
              <a:rPr lang="en-US" sz="1800" dirty="0">
                <a:solidFill>
                  <a:srgbClr val="C00000"/>
                </a:solidFill>
              </a:rPr>
              <a:t>STIs</a:t>
            </a:r>
            <a:r>
              <a:rPr lang="en-US" sz="1800" dirty="0"/>
              <a:t> (39%) demonstrating high risk of these women</a:t>
            </a:r>
          </a:p>
          <a:p>
            <a:pPr>
              <a:spcBef>
                <a:spcPts val="300"/>
              </a:spcBef>
              <a:buFont typeface="Arial" panose="020B0604020202020204" pitchFamily="34" charset="0"/>
              <a:buChar char="→"/>
            </a:pPr>
            <a:r>
              <a:rPr lang="en-US" sz="1800" dirty="0"/>
              <a:t>Half had </a:t>
            </a:r>
            <a:r>
              <a:rPr lang="en-US" sz="1800" dirty="0" err="1">
                <a:solidFill>
                  <a:srgbClr val="0070C0"/>
                </a:solidFill>
              </a:rPr>
              <a:t>sx</a:t>
            </a:r>
            <a:r>
              <a:rPr lang="en-US" sz="1800" dirty="0">
                <a:solidFill>
                  <a:srgbClr val="0070C0"/>
                </a:solidFill>
              </a:rPr>
              <a:t> depression and reported IPV </a:t>
            </a:r>
            <a:r>
              <a:rPr lang="en-US" sz="1800" dirty="0"/>
              <a:t>in past year</a:t>
            </a:r>
          </a:p>
        </p:txBody>
      </p:sp>
      <p:sp>
        <p:nvSpPr>
          <p:cNvPr id="28" name="Rectangle 27">
            <a:extLst>
              <a:ext uri="{FF2B5EF4-FFF2-40B4-BE49-F238E27FC236}">
                <a16:creationId xmlns:a16="http://schemas.microsoft.com/office/drawing/2014/main" id="{0B98B1D8-8C44-4617-A473-4E7D2EF3C8AA}"/>
              </a:ext>
            </a:extLst>
          </p:cNvPr>
          <p:cNvSpPr/>
          <p:nvPr/>
        </p:nvSpPr>
        <p:spPr>
          <a:xfrm>
            <a:off x="4815829" y="3587359"/>
            <a:ext cx="2755737" cy="52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50513E-6441-4038-8F75-A3A8EE67C6DD}"/>
              </a:ext>
            </a:extLst>
          </p:cNvPr>
          <p:cNvSpPr/>
          <p:nvPr/>
        </p:nvSpPr>
        <p:spPr>
          <a:xfrm>
            <a:off x="4815830" y="4293784"/>
            <a:ext cx="2711642" cy="34267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876C5B3-108A-45A9-B362-2BC87700039B}"/>
              </a:ext>
            </a:extLst>
          </p:cNvPr>
          <p:cNvSpPr/>
          <p:nvPr/>
        </p:nvSpPr>
        <p:spPr>
          <a:xfrm>
            <a:off x="4806369" y="4839002"/>
            <a:ext cx="2755737" cy="38069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6B9DB1-C1BD-4018-96A3-E58F01D9B812}"/>
              </a:ext>
            </a:extLst>
          </p:cNvPr>
          <p:cNvSpPr/>
          <p:nvPr/>
        </p:nvSpPr>
        <p:spPr>
          <a:xfrm>
            <a:off x="942740" y="3887911"/>
            <a:ext cx="2755737" cy="17054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B92F222-F2BF-41CF-ACB5-B9EEF41CBB12}"/>
              </a:ext>
            </a:extLst>
          </p:cNvPr>
          <p:cNvSpPr/>
          <p:nvPr/>
        </p:nvSpPr>
        <p:spPr>
          <a:xfrm>
            <a:off x="896777" y="4571683"/>
            <a:ext cx="2755737" cy="70627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E3BA59-3CB5-4BD5-A150-B10A3445EB94}"/>
              </a:ext>
            </a:extLst>
          </p:cNvPr>
          <p:cNvSpPr/>
          <p:nvPr/>
        </p:nvSpPr>
        <p:spPr>
          <a:xfrm>
            <a:off x="896777" y="4351315"/>
            <a:ext cx="2755737" cy="22036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12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fade">
                                      <p:cBhvr>
                                        <p:cTn id="30" dur="500"/>
                                        <p:tgtEl>
                                          <p:spTgt spid="26">
                                            <p:txEl>
                                              <p:pRg st="1" end="1"/>
                                            </p:txEl>
                                          </p:spTgt>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2" end="2"/>
                                            </p:txEl>
                                          </p:spTgt>
                                        </p:tgtEl>
                                        <p:attrNameLst>
                                          <p:attrName>style.visibility</p:attrName>
                                        </p:attrNameLst>
                                      </p:cBhvr>
                                      <p:to>
                                        <p:strVal val="visible"/>
                                      </p:to>
                                    </p:set>
                                    <p:animEffect transition="in" filter="fade">
                                      <p:cBhvr>
                                        <p:cTn id="47" dur="500"/>
                                        <p:tgtEl>
                                          <p:spTgt spid="26">
                                            <p:txEl>
                                              <p:pRg st="2" end="2"/>
                                            </p:txEl>
                                          </p:spTgt>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xEl>
                                              <p:pRg st="3" end="3"/>
                                            </p:txEl>
                                          </p:spTgt>
                                        </p:tgtEl>
                                        <p:attrNameLst>
                                          <p:attrName>style.visibility</p:attrName>
                                        </p:attrNameLst>
                                      </p:cBhvr>
                                      <p:to>
                                        <p:strVal val="visible"/>
                                      </p:to>
                                    </p:set>
                                    <p:animEffect transition="in" filter="fade">
                                      <p:cBhvr>
                                        <p:cTn id="56" dur="500"/>
                                        <p:tgtEl>
                                          <p:spTgt spid="26">
                                            <p:txEl>
                                              <p:pRg st="3" end="3"/>
                                            </p:txEl>
                                          </p:spTgt>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23" grpId="0">
        <p:bldAsOne/>
      </p:bldGraphic>
      <p:bldP spid="28" grpId="0" animBg="1"/>
      <p:bldP spid="30" grpId="0" animBg="1"/>
      <p:bldP spid="3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36" y="27891"/>
            <a:ext cx="7886700" cy="1325563"/>
          </a:xfrm>
        </p:spPr>
        <p:txBody>
          <a:bodyPr>
            <a:normAutofit/>
          </a:bodyPr>
          <a:lstStyle/>
          <a:p>
            <a:r>
              <a:rPr lang="en-US" dirty="0"/>
              <a:t>Patterns of Oral PrEP Adherence and                              HIV Risk in East African Women</a:t>
            </a:r>
            <a:br>
              <a:rPr lang="en-US" dirty="0"/>
            </a:br>
            <a:r>
              <a:rPr lang="en-US" sz="2000" i="1" dirty="0" err="1">
                <a:solidFill>
                  <a:schemeClr val="tx1"/>
                </a:solidFill>
              </a:rPr>
              <a:t>Pyra</a:t>
            </a:r>
            <a:r>
              <a:rPr lang="en-US" sz="2000" i="1" dirty="0">
                <a:solidFill>
                  <a:schemeClr val="tx1"/>
                </a:solidFill>
              </a:rPr>
              <a:t> M et al.  CROI 2018 Boston Abs. 1043</a:t>
            </a:r>
            <a:endParaRPr lang="en-US" dirty="0"/>
          </a:p>
        </p:txBody>
      </p:sp>
      <p:cxnSp>
        <p:nvCxnSpPr>
          <p:cNvPr id="4" name="Straight Connector 3">
            <a:extLst>
              <a:ext uri="{FF2B5EF4-FFF2-40B4-BE49-F238E27FC236}">
                <a16:creationId xmlns:a16="http://schemas.microsoft.com/office/drawing/2014/main" id="{671DB51F-3BDB-4624-AD96-E818FA0C3B52}"/>
              </a:ext>
            </a:extLst>
          </p:cNvPr>
          <p:cNvCxnSpPr>
            <a:cxnSpLocks/>
          </p:cNvCxnSpPr>
          <p:nvPr/>
        </p:nvCxnSpPr>
        <p:spPr>
          <a:xfrm>
            <a:off x="0" y="1245001"/>
            <a:ext cx="9144000"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5C28C99A-F261-45CA-822E-3B0730468E23}"/>
              </a:ext>
            </a:extLst>
          </p:cNvPr>
          <p:cNvSpPr txBox="1">
            <a:spLocks/>
          </p:cNvSpPr>
          <p:nvPr/>
        </p:nvSpPr>
        <p:spPr>
          <a:xfrm>
            <a:off x="71370" y="1233817"/>
            <a:ext cx="8904514" cy="1333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233 HIV- women (22% &lt;25 </a:t>
            </a:r>
            <a:r>
              <a:rPr lang="en-US" sz="2400" dirty="0" err="1"/>
              <a:t>yr</a:t>
            </a:r>
            <a:r>
              <a:rPr lang="en-US" sz="2400" dirty="0"/>
              <a:t>) in open-label PrEP demonstration project as part of </a:t>
            </a:r>
            <a:r>
              <a:rPr lang="en-US" sz="2400" dirty="0" err="1"/>
              <a:t>serodiscordant</a:t>
            </a:r>
            <a:r>
              <a:rPr lang="en-US" sz="2400" dirty="0"/>
              <a:t> couples</a:t>
            </a:r>
          </a:p>
        </p:txBody>
      </p:sp>
      <p:sp>
        <p:nvSpPr>
          <p:cNvPr id="13" name="Content Placeholder 2">
            <a:extLst>
              <a:ext uri="{FF2B5EF4-FFF2-40B4-BE49-F238E27FC236}">
                <a16:creationId xmlns:a16="http://schemas.microsoft.com/office/drawing/2014/main" id="{AD3FC55C-E751-4D45-A78A-93333B14EFC8}"/>
              </a:ext>
            </a:extLst>
          </p:cNvPr>
          <p:cNvSpPr txBox="1">
            <a:spLocks/>
          </p:cNvSpPr>
          <p:nvPr/>
        </p:nvSpPr>
        <p:spPr>
          <a:xfrm>
            <a:off x="83890" y="2111556"/>
            <a:ext cx="8891994" cy="513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Adherence and risk trajectory types were identified</a:t>
            </a:r>
          </a:p>
        </p:txBody>
      </p:sp>
      <p:pic>
        <p:nvPicPr>
          <p:cNvPr id="11" name="Picture 10">
            <a:extLst>
              <a:ext uri="{FF2B5EF4-FFF2-40B4-BE49-F238E27FC236}">
                <a16:creationId xmlns:a16="http://schemas.microsoft.com/office/drawing/2014/main" id="{5D16AE80-AA0A-4994-B889-926FEB461261}"/>
              </a:ext>
            </a:extLst>
          </p:cNvPr>
          <p:cNvPicPr>
            <a:picLocks noChangeAspect="1"/>
          </p:cNvPicPr>
          <p:nvPr/>
        </p:nvPicPr>
        <p:blipFill>
          <a:blip r:embed="rId2"/>
          <a:stretch>
            <a:fillRect/>
          </a:stretch>
        </p:blipFill>
        <p:spPr>
          <a:xfrm>
            <a:off x="71370" y="501557"/>
            <a:ext cx="981075" cy="685800"/>
          </a:xfrm>
          <a:prstGeom prst="rect">
            <a:avLst/>
          </a:prstGeom>
        </p:spPr>
      </p:pic>
      <p:sp>
        <p:nvSpPr>
          <p:cNvPr id="12" name="Content Placeholder 2">
            <a:extLst>
              <a:ext uri="{FF2B5EF4-FFF2-40B4-BE49-F238E27FC236}">
                <a16:creationId xmlns:a16="http://schemas.microsoft.com/office/drawing/2014/main" id="{4D688B93-5824-4673-873E-6202E352DE24}"/>
              </a:ext>
            </a:extLst>
          </p:cNvPr>
          <p:cNvSpPr txBox="1">
            <a:spLocks/>
          </p:cNvSpPr>
          <p:nvPr/>
        </p:nvSpPr>
        <p:spPr>
          <a:xfrm>
            <a:off x="114677" y="4406895"/>
            <a:ext cx="4805210" cy="1333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t>Risk &amp; adherence groups significantly associated, p&lt;0.0001</a:t>
            </a:r>
          </a:p>
        </p:txBody>
      </p:sp>
      <p:sp>
        <p:nvSpPr>
          <p:cNvPr id="14" name="Rectangle 13">
            <a:extLst>
              <a:ext uri="{FF2B5EF4-FFF2-40B4-BE49-F238E27FC236}">
                <a16:creationId xmlns:a16="http://schemas.microsoft.com/office/drawing/2014/main" id="{D0A7CC5E-81B4-45D5-B654-0AB043D239C0}"/>
              </a:ext>
            </a:extLst>
          </p:cNvPr>
          <p:cNvSpPr/>
          <p:nvPr/>
        </p:nvSpPr>
        <p:spPr>
          <a:xfrm>
            <a:off x="148225" y="5195932"/>
            <a:ext cx="5093078" cy="1151084"/>
          </a:xfrm>
          <a:prstGeom prst="rect">
            <a:avLst/>
          </a:prstGeom>
        </p:spPr>
        <p:txBody>
          <a:bodyPr wrap="square">
            <a:spAutoFit/>
          </a:bodyPr>
          <a:lstStyle/>
          <a:p>
            <a:pPr marL="285750" indent="-285750">
              <a:lnSpc>
                <a:spcPct val="105000"/>
              </a:lnSpc>
              <a:spcBef>
                <a:spcPts val="600"/>
              </a:spcBef>
              <a:spcAft>
                <a:spcPts val="600"/>
              </a:spcAft>
              <a:buClr>
                <a:srgbClr val="C00000"/>
              </a:buClr>
              <a:buFont typeface="Arial" panose="020B0604020202020204" pitchFamily="34" charset="0"/>
              <a:buChar char="−"/>
            </a:pPr>
            <a:r>
              <a:rPr lang="en-US" sz="1400" b="1" dirty="0">
                <a:solidFill>
                  <a:srgbClr val="A3A3FF"/>
                </a:solidFill>
                <a:latin typeface="Arial" panose="020B0604020202020204" pitchFamily="34" charset="0"/>
                <a:cs typeface="Arial" panose="020B0604020202020204" pitchFamily="34" charset="0"/>
              </a:rPr>
              <a:t>Steady risk group</a:t>
            </a:r>
            <a:r>
              <a:rPr lang="en-US" sz="1400" dirty="0">
                <a:solidFill>
                  <a:srgbClr val="A3A3FF"/>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more likely high steady adherence, compared to declining risk group</a:t>
            </a:r>
          </a:p>
          <a:p>
            <a:pPr marL="285750" indent="-285750">
              <a:lnSpc>
                <a:spcPct val="105000"/>
              </a:lnSpc>
              <a:spcBef>
                <a:spcPts val="600"/>
              </a:spcBef>
              <a:spcAft>
                <a:spcPts val="600"/>
              </a:spcAft>
              <a:buClr>
                <a:srgbClr val="C00000"/>
              </a:buClr>
              <a:buFont typeface="Arial" panose="020B0604020202020204" pitchFamily="34" charset="0"/>
              <a:buChar char="−"/>
            </a:pPr>
            <a:r>
              <a:rPr lang="en-US" sz="1400" b="1" dirty="0">
                <a:solidFill>
                  <a:srgbClr val="7D3AC6"/>
                </a:solidFill>
                <a:latin typeface="Arial" panose="020B0604020202020204" pitchFamily="34" charset="0"/>
                <a:cs typeface="Arial" panose="020B0604020202020204" pitchFamily="34" charset="0"/>
              </a:rPr>
              <a:t>Declining risk group</a:t>
            </a:r>
            <a:r>
              <a:rPr lang="en-US" sz="1400" dirty="0">
                <a:solidFill>
                  <a:srgbClr val="7D3AC6"/>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more likely to have early/late declining adherence, compared to steady risk group</a:t>
            </a:r>
          </a:p>
        </p:txBody>
      </p:sp>
      <p:grpSp>
        <p:nvGrpSpPr>
          <p:cNvPr id="19" name="Group 18">
            <a:extLst>
              <a:ext uri="{FF2B5EF4-FFF2-40B4-BE49-F238E27FC236}">
                <a16:creationId xmlns:a16="http://schemas.microsoft.com/office/drawing/2014/main" id="{F9090F3C-C317-484A-986E-BECEDC4EB433}"/>
              </a:ext>
            </a:extLst>
          </p:cNvPr>
          <p:cNvGrpSpPr/>
          <p:nvPr/>
        </p:nvGrpSpPr>
        <p:grpSpPr>
          <a:xfrm>
            <a:off x="5197685" y="4414037"/>
            <a:ext cx="3748663" cy="2171676"/>
            <a:chOff x="1539521" y="2453823"/>
            <a:chExt cx="4168047" cy="2456170"/>
          </a:xfrm>
        </p:grpSpPr>
        <p:pic>
          <p:nvPicPr>
            <p:cNvPr id="20" name="Picture 19">
              <a:extLst>
                <a:ext uri="{FF2B5EF4-FFF2-40B4-BE49-F238E27FC236}">
                  <a16:creationId xmlns:a16="http://schemas.microsoft.com/office/drawing/2014/main" id="{77F7D6F1-1C6D-44B5-BC9B-6C11A1BB3CA5}"/>
                </a:ext>
              </a:extLst>
            </p:cNvPr>
            <p:cNvPicPr>
              <a:picLocks noChangeAspect="1"/>
            </p:cNvPicPr>
            <p:nvPr/>
          </p:nvPicPr>
          <p:blipFill>
            <a:blip r:embed="rId3"/>
            <a:stretch>
              <a:fillRect/>
            </a:stretch>
          </p:blipFill>
          <p:spPr>
            <a:xfrm>
              <a:off x="1539521" y="2453823"/>
              <a:ext cx="4168047" cy="2456170"/>
            </a:xfrm>
            <a:prstGeom prst="rect">
              <a:avLst/>
            </a:prstGeom>
          </p:spPr>
        </p:pic>
        <p:grpSp>
          <p:nvGrpSpPr>
            <p:cNvPr id="21" name="Group 20">
              <a:extLst>
                <a:ext uri="{FF2B5EF4-FFF2-40B4-BE49-F238E27FC236}">
                  <a16:creationId xmlns:a16="http://schemas.microsoft.com/office/drawing/2014/main" id="{4383848A-F328-42B0-BE41-501A13D07710}"/>
                </a:ext>
              </a:extLst>
            </p:cNvPr>
            <p:cNvGrpSpPr/>
            <p:nvPr/>
          </p:nvGrpSpPr>
          <p:grpSpPr>
            <a:xfrm>
              <a:off x="2293901" y="2538271"/>
              <a:ext cx="2935047" cy="2181451"/>
              <a:chOff x="2293901" y="2538271"/>
              <a:chExt cx="2935047" cy="2181451"/>
            </a:xfrm>
          </p:grpSpPr>
          <p:grpSp>
            <p:nvGrpSpPr>
              <p:cNvPr id="22" name="Group 21">
                <a:extLst>
                  <a:ext uri="{FF2B5EF4-FFF2-40B4-BE49-F238E27FC236}">
                    <a16:creationId xmlns:a16="http://schemas.microsoft.com/office/drawing/2014/main" id="{B8C3678B-908E-4DF3-A937-745F6B2EA2A3}"/>
                  </a:ext>
                </a:extLst>
              </p:cNvPr>
              <p:cNvGrpSpPr/>
              <p:nvPr/>
            </p:nvGrpSpPr>
            <p:grpSpPr>
              <a:xfrm>
                <a:off x="2293901" y="2538271"/>
                <a:ext cx="2377371" cy="420785"/>
                <a:chOff x="2430684" y="2798701"/>
                <a:chExt cx="2377371" cy="420785"/>
              </a:xfrm>
            </p:grpSpPr>
            <p:pic>
              <p:nvPicPr>
                <p:cNvPr id="24" name="Picture 23">
                  <a:extLst>
                    <a:ext uri="{FF2B5EF4-FFF2-40B4-BE49-F238E27FC236}">
                      <a16:creationId xmlns:a16="http://schemas.microsoft.com/office/drawing/2014/main" id="{ADA931CB-F03A-4796-A5C7-01C26F9237AF}"/>
                    </a:ext>
                  </a:extLst>
                </p:cNvPr>
                <p:cNvPicPr>
                  <a:picLocks noChangeAspect="1"/>
                </p:cNvPicPr>
                <p:nvPr/>
              </p:nvPicPr>
              <p:blipFill>
                <a:blip r:embed="rId4"/>
                <a:stretch>
                  <a:fillRect/>
                </a:stretch>
              </p:blipFill>
              <p:spPr>
                <a:xfrm>
                  <a:off x="2430684" y="3025534"/>
                  <a:ext cx="2203290" cy="193952"/>
                </a:xfrm>
                <a:prstGeom prst="rect">
                  <a:avLst/>
                </a:prstGeom>
              </p:spPr>
            </p:pic>
            <p:sp>
              <p:nvSpPr>
                <p:cNvPr id="25" name="Rectangle 24">
                  <a:extLst>
                    <a:ext uri="{FF2B5EF4-FFF2-40B4-BE49-F238E27FC236}">
                      <a16:creationId xmlns:a16="http://schemas.microsoft.com/office/drawing/2014/main" id="{540A3561-238F-412E-8E9D-B71FA619B8EB}"/>
                    </a:ext>
                  </a:extLst>
                </p:cNvPr>
                <p:cNvSpPr/>
                <p:nvPr/>
              </p:nvSpPr>
              <p:spPr>
                <a:xfrm>
                  <a:off x="2435404" y="2798701"/>
                  <a:ext cx="2372651" cy="287180"/>
                </a:xfrm>
                <a:prstGeom prst="rect">
                  <a:avLst/>
                </a:prstGeom>
              </p:spPr>
              <p:txBody>
                <a:bodyPr wrap="none">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rPr>
                    <a:t>Behavioral Risk Trajectory Type </a:t>
                  </a:r>
                  <a:endParaRPr lang="en-US" sz="1050" dirty="0">
                    <a:solidFill>
                      <a:schemeClr val="tx1">
                        <a:lumMod val="65000"/>
                        <a:lumOff val="35000"/>
                      </a:schemeClr>
                    </a:solidFill>
                  </a:endParaRPr>
                </a:p>
              </p:txBody>
            </p:sp>
          </p:grpSp>
          <p:sp>
            <p:nvSpPr>
              <p:cNvPr id="23" name="Rectangle 22">
                <a:extLst>
                  <a:ext uri="{FF2B5EF4-FFF2-40B4-BE49-F238E27FC236}">
                    <a16:creationId xmlns:a16="http://schemas.microsoft.com/office/drawing/2014/main" id="{5D7F2BB5-4428-45D4-B5AC-51EAA4029DE3}"/>
                  </a:ext>
                </a:extLst>
              </p:cNvPr>
              <p:cNvSpPr/>
              <p:nvPr/>
            </p:nvSpPr>
            <p:spPr>
              <a:xfrm>
                <a:off x="2329334" y="4423841"/>
                <a:ext cx="2899614" cy="295881"/>
              </a:xfrm>
              <a:prstGeom prst="rect">
                <a:avLst/>
              </a:prstGeom>
              <a:solidFill>
                <a:schemeClr val="bg1"/>
              </a:solidFill>
            </p:spPr>
            <p:txBody>
              <a:bodyPr wrap="square">
                <a:spAutoFit/>
              </a:bodyPr>
              <a:lstStyle/>
              <a:p>
                <a:r>
                  <a:rPr lang="en-US" sz="1100" dirty="0">
                    <a:solidFill>
                      <a:schemeClr val="tx1">
                        <a:lumMod val="75000"/>
                        <a:lumOff val="25000"/>
                      </a:schemeClr>
                    </a:solidFill>
                    <a:latin typeface="Arial" panose="020B0604020202020204" pitchFamily="34" charset="0"/>
                    <a:cs typeface="Arial" panose="020B0604020202020204" pitchFamily="34" charset="0"/>
                  </a:rPr>
                  <a:t>    Adherence Trajectory Type </a:t>
                </a:r>
                <a:endParaRPr lang="en-US" sz="1100" dirty="0">
                  <a:solidFill>
                    <a:schemeClr val="tx1">
                      <a:lumMod val="75000"/>
                      <a:lumOff val="25000"/>
                    </a:schemeClr>
                  </a:solidFill>
                </a:endParaRPr>
              </a:p>
            </p:txBody>
          </p:sp>
        </p:grpSp>
      </p:grpSp>
      <p:cxnSp>
        <p:nvCxnSpPr>
          <p:cNvPr id="26" name="Straight Arrow Connector 25">
            <a:extLst>
              <a:ext uri="{FF2B5EF4-FFF2-40B4-BE49-F238E27FC236}">
                <a16:creationId xmlns:a16="http://schemas.microsoft.com/office/drawing/2014/main" id="{ADEB0D16-8216-4DB1-B00B-305A34BDF635}"/>
              </a:ext>
            </a:extLst>
          </p:cNvPr>
          <p:cNvCxnSpPr>
            <a:cxnSpLocks/>
          </p:cNvCxnSpPr>
          <p:nvPr/>
        </p:nvCxnSpPr>
        <p:spPr>
          <a:xfrm flipH="1">
            <a:off x="8313839" y="5140327"/>
            <a:ext cx="202047" cy="310031"/>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E700AF-B1EA-4EA6-8C15-6F6248E916EF}"/>
              </a:ext>
            </a:extLst>
          </p:cNvPr>
          <p:cNvCxnSpPr>
            <a:cxnSpLocks/>
          </p:cNvCxnSpPr>
          <p:nvPr/>
        </p:nvCxnSpPr>
        <p:spPr>
          <a:xfrm>
            <a:off x="6134288" y="5627175"/>
            <a:ext cx="216382" cy="234891"/>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4486A9-FDD9-461C-97D8-00E1149F62BB}"/>
              </a:ext>
            </a:extLst>
          </p:cNvPr>
          <p:cNvCxnSpPr>
            <a:cxnSpLocks/>
          </p:cNvCxnSpPr>
          <p:nvPr/>
        </p:nvCxnSpPr>
        <p:spPr>
          <a:xfrm>
            <a:off x="6947364" y="5627175"/>
            <a:ext cx="150620" cy="234891"/>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6939925-A990-4205-96B2-E8EE2CEF0B7A}"/>
              </a:ext>
            </a:extLst>
          </p:cNvPr>
          <p:cNvSpPr/>
          <p:nvPr/>
        </p:nvSpPr>
        <p:spPr>
          <a:xfrm>
            <a:off x="246028" y="2624865"/>
            <a:ext cx="4995275" cy="1531188"/>
          </a:xfrm>
          <a:prstGeom prst="rect">
            <a:avLst/>
          </a:prstGeom>
          <a:solidFill>
            <a:schemeClr val="bg1">
              <a:lumMod val="95000"/>
            </a:schemeClr>
          </a:solidFill>
        </p:spPr>
        <p:txBody>
          <a:bodyPr wrap="square">
            <a:spAutoFit/>
          </a:bodyPr>
          <a:lstStyle/>
          <a:p>
            <a:pPr>
              <a:lnSpc>
                <a:spcPct val="105000"/>
              </a:lnSpc>
              <a:spcAft>
                <a:spcPts val="600"/>
              </a:spcAft>
              <a:buClr>
                <a:srgbClr val="C00000"/>
              </a:buClr>
            </a:pPr>
            <a:r>
              <a:rPr lang="en-US" sz="1400" b="1" dirty="0">
                <a:latin typeface="Arial" panose="020B0604020202020204" pitchFamily="34" charset="0"/>
                <a:cs typeface="Arial" panose="020B0604020202020204" pitchFamily="34" charset="0"/>
              </a:rPr>
              <a:t>ADHERENCE TRAJECTORY TYPE</a:t>
            </a: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Early declining adherence (9%), </a:t>
            </a:r>
            <a:r>
              <a:rPr lang="en-US" sz="1400" dirty="0">
                <a:latin typeface="Arial" panose="020B0604020202020204" pitchFamily="34" charset="0"/>
                <a:cs typeface="Arial" panose="020B0604020202020204" pitchFamily="34" charset="0"/>
              </a:rPr>
              <a:t>mean 1.5 doses/</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Late declining adherence (8%), </a:t>
            </a:r>
            <a:r>
              <a:rPr lang="en-US" sz="1400" dirty="0">
                <a:latin typeface="Arial" panose="020B0604020202020204" pitchFamily="34" charset="0"/>
                <a:cs typeface="Arial" panose="020B0604020202020204" pitchFamily="34" charset="0"/>
              </a:rPr>
              <a:t>mean 4.1/</a:t>
            </a:r>
            <a:r>
              <a:rPr lang="en-US" sz="1400" dirty="0" err="1">
                <a:latin typeface="Arial" panose="020B0604020202020204" pitchFamily="34" charset="0"/>
                <a:cs typeface="Arial" panose="020B0604020202020204" pitchFamily="34" charset="0"/>
              </a:rPr>
              <a:t>wk</a:t>
            </a:r>
            <a:r>
              <a:rPr lang="en-US" sz="1400" dirty="0">
                <a:latin typeface="Arial" panose="020B0604020202020204" pitchFamily="34" charset="0"/>
                <a:cs typeface="Arial" panose="020B0604020202020204" pitchFamily="34" charset="0"/>
              </a:rPr>
              <a:t> </a:t>
            </a: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Moderate steady adherence (29%), </a:t>
            </a:r>
            <a:r>
              <a:rPr lang="en-US" sz="1400" dirty="0">
                <a:latin typeface="Arial" panose="020B0604020202020204" pitchFamily="34" charset="0"/>
                <a:cs typeface="Arial" panose="020B0604020202020204" pitchFamily="34" charset="0"/>
              </a:rPr>
              <a:t>mean 5.4/wk. </a:t>
            </a: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High steady adherence (55%), </a:t>
            </a:r>
            <a:r>
              <a:rPr lang="en-US" sz="1400" dirty="0">
                <a:latin typeface="Arial" panose="020B0604020202020204" pitchFamily="34" charset="0"/>
                <a:cs typeface="Arial" panose="020B0604020202020204" pitchFamily="34" charset="0"/>
              </a:rPr>
              <a:t>mean 6.7/wk. </a:t>
            </a:r>
          </a:p>
        </p:txBody>
      </p:sp>
      <p:sp>
        <p:nvSpPr>
          <p:cNvPr id="30" name="Rectangle 29">
            <a:extLst>
              <a:ext uri="{FF2B5EF4-FFF2-40B4-BE49-F238E27FC236}">
                <a16:creationId xmlns:a16="http://schemas.microsoft.com/office/drawing/2014/main" id="{A24829F2-DC47-4E40-98E8-AF345EC684B5}"/>
              </a:ext>
            </a:extLst>
          </p:cNvPr>
          <p:cNvSpPr/>
          <p:nvPr/>
        </p:nvSpPr>
        <p:spPr>
          <a:xfrm>
            <a:off x="5389147" y="2603277"/>
            <a:ext cx="3508825" cy="924869"/>
          </a:xfrm>
          <a:prstGeom prst="rect">
            <a:avLst/>
          </a:prstGeom>
          <a:solidFill>
            <a:schemeClr val="bg1">
              <a:lumMod val="95000"/>
            </a:schemeClr>
          </a:solidFill>
        </p:spPr>
        <p:txBody>
          <a:bodyPr wrap="square">
            <a:spAutoFit/>
          </a:bodyPr>
          <a:lstStyle/>
          <a:p>
            <a:pPr>
              <a:lnSpc>
                <a:spcPct val="105000"/>
              </a:lnSpc>
              <a:spcAft>
                <a:spcPts val="600"/>
              </a:spcAft>
              <a:buClr>
                <a:srgbClr val="C00000"/>
              </a:buClr>
            </a:pPr>
            <a:r>
              <a:rPr lang="en-US" sz="1400" b="1" dirty="0">
                <a:latin typeface="Arial" panose="020B0604020202020204" pitchFamily="34" charset="0"/>
                <a:cs typeface="Arial" panose="020B0604020202020204" pitchFamily="34" charset="0"/>
              </a:rPr>
              <a:t>RISK TRAJECTORY TYPE</a:t>
            </a: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Declining risk (22%),  </a:t>
            </a:r>
            <a:r>
              <a:rPr lang="en-US" sz="1400" dirty="0">
                <a:latin typeface="Arial" panose="020B0604020202020204" pitchFamily="34" charset="0"/>
                <a:cs typeface="Arial" panose="020B0604020202020204" pitchFamily="34" charset="0"/>
              </a:rPr>
              <a:t>mean 5.1/</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p>
            <a:pPr marL="285750" indent="-285750">
              <a:lnSpc>
                <a:spcPct val="105000"/>
              </a:lnSpc>
              <a:spcAft>
                <a:spcPts val="600"/>
              </a:spcAft>
              <a:buClr>
                <a:srgbClr val="C00000"/>
              </a:buClr>
              <a:buFont typeface="Arial" panose="020B0604020202020204" pitchFamily="34" charset="0"/>
              <a:buChar char="−"/>
            </a:pPr>
            <a:r>
              <a:rPr lang="en-US" sz="1400" b="1" dirty="0">
                <a:latin typeface="Arial" panose="020B0604020202020204" pitchFamily="34" charset="0"/>
                <a:cs typeface="Arial" panose="020B0604020202020204" pitchFamily="34" charset="0"/>
              </a:rPr>
              <a:t>Steady risk (78%), </a:t>
            </a:r>
            <a:r>
              <a:rPr lang="en-US" sz="1400" dirty="0">
                <a:latin typeface="Arial" panose="020B0604020202020204" pitchFamily="34" charset="0"/>
                <a:cs typeface="Arial" panose="020B0604020202020204" pitchFamily="34" charset="0"/>
              </a:rPr>
              <a:t>mean 5.9/</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7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cTn>
                              </p:par>
                              <p:par>
                                <p:cTn id="24" presetID="2" presetClass="entr" presetSubtype="8"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799" y="2231971"/>
            <a:ext cx="7772400" cy="2514613"/>
          </a:xfrm>
        </p:spPr>
        <p:txBody>
          <a:bodyPr>
            <a:noAutofit/>
          </a:bodyPr>
          <a:lstStyle/>
          <a:p>
            <a:br>
              <a:rPr lang="en-US" altLang="en-US" sz="4800" b="0" dirty="0"/>
            </a:br>
            <a:br>
              <a:rPr lang="en-US" altLang="en-US" sz="4800" b="0" dirty="0"/>
            </a:br>
            <a:br>
              <a:rPr lang="en-US" altLang="en-US" sz="4800" b="0" dirty="0"/>
            </a:br>
            <a:r>
              <a:rPr lang="en-US" altLang="en-US" sz="4800" dirty="0"/>
              <a:t>Dapivirine Ring</a:t>
            </a:r>
            <a:br>
              <a:rPr lang="en-US" altLang="en-US" sz="4800" dirty="0"/>
            </a:br>
            <a:r>
              <a:rPr lang="en-US" altLang="en-US" sz="4800" dirty="0"/>
              <a:t>PrEP</a:t>
            </a:r>
            <a:r>
              <a:rPr lang="en-US" altLang="en-US" sz="4800" b="0" dirty="0"/>
              <a:t> </a:t>
            </a:r>
            <a:br>
              <a:rPr lang="en-US" altLang="en-US" sz="4800" b="0" dirty="0"/>
            </a:br>
            <a:endParaRPr lang="en-US" altLang="en-US" sz="4800" b="0" dirty="0"/>
          </a:p>
        </p:txBody>
      </p:sp>
      <p:sp>
        <p:nvSpPr>
          <p:cNvPr id="65539" name="Picture 5" descr="youcanhelp_image1"/>
          <p:cNvSpPr>
            <a:spLocks noChangeAspect="1" noChangeArrowheads="1"/>
          </p:cNvSpPr>
          <p:nvPr/>
        </p:nvSpPr>
        <p:spPr bwMode="auto">
          <a:xfrm>
            <a:off x="7620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endParaRPr lang="en-US" altLang="en-US"/>
          </a:p>
        </p:txBody>
      </p:sp>
      <p:pic>
        <p:nvPicPr>
          <p:cNvPr id="8" name="Picture 7">
            <a:extLst>
              <a:ext uri="{FF2B5EF4-FFF2-40B4-BE49-F238E27FC236}">
                <a16:creationId xmlns:a16="http://schemas.microsoft.com/office/drawing/2014/main" id="{F75D9672-21BD-4720-B04C-494AC2C5C120}"/>
              </a:ext>
            </a:extLst>
          </p:cNvPr>
          <p:cNvPicPr>
            <a:picLocks noChangeAspect="1"/>
          </p:cNvPicPr>
          <p:nvPr/>
        </p:nvPicPr>
        <p:blipFill>
          <a:blip r:embed="rId2"/>
          <a:stretch>
            <a:fillRect/>
          </a:stretch>
        </p:blipFill>
        <p:spPr>
          <a:xfrm>
            <a:off x="3574372" y="4534395"/>
            <a:ext cx="1995253" cy="168923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1D55681-7B51-4C05-91FA-7067DCEB1A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132" y="268014"/>
            <a:ext cx="2511706" cy="1843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3792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49" y="-14031"/>
            <a:ext cx="7886700" cy="1325563"/>
          </a:xfrm>
        </p:spPr>
        <p:txBody>
          <a:bodyPr>
            <a:normAutofit fontScale="90000"/>
          </a:bodyPr>
          <a:lstStyle/>
          <a:p>
            <a:r>
              <a:rPr lang="en-US" dirty="0"/>
              <a:t>Open-Label Dapivirine (DPV) Ring FU Studies: ASPIRE →HOPE; Ring Study → DREAM</a:t>
            </a:r>
            <a:br>
              <a:rPr lang="en-US" dirty="0"/>
            </a:br>
            <a:r>
              <a:rPr lang="en-US" sz="2000" i="1" dirty="0">
                <a:solidFill>
                  <a:schemeClr val="tx1"/>
                </a:solidFill>
              </a:rPr>
              <a:t>Baeten J et al.  CROI 2018 Boston Abs. 143LB</a:t>
            </a:r>
            <a:br>
              <a:rPr lang="en-US" sz="2000" i="1" dirty="0">
                <a:solidFill>
                  <a:schemeClr val="tx1"/>
                </a:solidFill>
              </a:rPr>
            </a:br>
            <a:r>
              <a:rPr lang="en-US" sz="2000" i="1" dirty="0" err="1">
                <a:solidFill>
                  <a:schemeClr val="tx1"/>
                </a:solidFill>
              </a:rPr>
              <a:t>Nel</a:t>
            </a:r>
            <a:r>
              <a:rPr lang="en-US" sz="2000" i="1" dirty="0">
                <a:solidFill>
                  <a:schemeClr val="tx1"/>
                </a:solidFill>
              </a:rPr>
              <a:t> A et al.  CROI 2018 Boston Abs. 144LB</a:t>
            </a:r>
            <a:endParaRPr lang="en-US" sz="2000" dirty="0"/>
          </a:p>
        </p:txBody>
      </p:sp>
      <p:cxnSp>
        <p:nvCxnSpPr>
          <p:cNvPr id="4" name="Straight Connector 3">
            <a:extLst>
              <a:ext uri="{FF2B5EF4-FFF2-40B4-BE49-F238E27FC236}">
                <a16:creationId xmlns:a16="http://schemas.microsoft.com/office/drawing/2014/main" id="{3DB5C6A6-16BB-4D77-AD8E-DB82C96557BB}"/>
              </a:ext>
            </a:extLst>
          </p:cNvPr>
          <p:cNvCxnSpPr>
            <a:cxnSpLocks/>
          </p:cNvCxnSpPr>
          <p:nvPr/>
        </p:nvCxnSpPr>
        <p:spPr>
          <a:xfrm>
            <a:off x="0" y="1311532"/>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3543560" y="3050672"/>
            <a:ext cx="1758128" cy="1488477"/>
          </a:xfrm>
          <a:prstGeom prst="rect">
            <a:avLst/>
          </a:prstGeom>
        </p:spPr>
      </p:pic>
      <p:pic>
        <p:nvPicPr>
          <p:cNvPr id="72"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653" y="49876"/>
            <a:ext cx="632314" cy="47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940E2C54-E97F-4B38-B08F-640B09B061A1}"/>
              </a:ext>
            </a:extLst>
          </p:cNvPr>
          <p:cNvPicPr>
            <a:picLocks noChangeAspect="1"/>
          </p:cNvPicPr>
          <p:nvPr/>
        </p:nvPicPr>
        <p:blipFill>
          <a:blip r:embed="rId4"/>
          <a:stretch>
            <a:fillRect/>
          </a:stretch>
        </p:blipFill>
        <p:spPr>
          <a:xfrm>
            <a:off x="111653" y="552639"/>
            <a:ext cx="930467" cy="447601"/>
          </a:xfrm>
          <a:prstGeom prst="rect">
            <a:avLst/>
          </a:prstGeom>
        </p:spPr>
      </p:pic>
      <p:pic>
        <p:nvPicPr>
          <p:cNvPr id="70" name="Picture 69">
            <a:extLst>
              <a:ext uri="{FF2B5EF4-FFF2-40B4-BE49-F238E27FC236}">
                <a16:creationId xmlns:a16="http://schemas.microsoft.com/office/drawing/2014/main" id="{80D48041-A311-44D2-809A-CF364974CFAE}"/>
              </a:ext>
            </a:extLst>
          </p:cNvPr>
          <p:cNvPicPr>
            <a:picLocks noChangeAspect="1"/>
          </p:cNvPicPr>
          <p:nvPr/>
        </p:nvPicPr>
        <p:blipFill>
          <a:blip r:embed="rId5"/>
          <a:stretch>
            <a:fillRect/>
          </a:stretch>
        </p:blipFill>
        <p:spPr>
          <a:xfrm>
            <a:off x="8453332" y="93938"/>
            <a:ext cx="503669" cy="521936"/>
          </a:xfrm>
          <a:prstGeom prst="rect">
            <a:avLst/>
          </a:prstGeom>
        </p:spPr>
      </p:pic>
      <p:pic>
        <p:nvPicPr>
          <p:cNvPr id="74" name="Picture 73">
            <a:extLst>
              <a:ext uri="{FF2B5EF4-FFF2-40B4-BE49-F238E27FC236}">
                <a16:creationId xmlns:a16="http://schemas.microsoft.com/office/drawing/2014/main" id="{9E4D9D8B-ECC1-4F00-BBAE-F8825E959DDA}"/>
              </a:ext>
            </a:extLst>
          </p:cNvPr>
          <p:cNvPicPr>
            <a:picLocks noChangeAspect="1"/>
          </p:cNvPicPr>
          <p:nvPr/>
        </p:nvPicPr>
        <p:blipFill>
          <a:blip r:embed="rId6"/>
          <a:stretch>
            <a:fillRect/>
          </a:stretch>
        </p:blipFill>
        <p:spPr>
          <a:xfrm>
            <a:off x="8458261" y="618063"/>
            <a:ext cx="466861" cy="373489"/>
          </a:xfrm>
          <a:prstGeom prst="rect">
            <a:avLst/>
          </a:prstGeom>
        </p:spPr>
      </p:pic>
      <p:grpSp>
        <p:nvGrpSpPr>
          <p:cNvPr id="13" name="Group 12">
            <a:extLst>
              <a:ext uri="{FF2B5EF4-FFF2-40B4-BE49-F238E27FC236}">
                <a16:creationId xmlns:a16="http://schemas.microsoft.com/office/drawing/2014/main" id="{A45A20CC-E77F-45E3-8799-B42C64E48228}"/>
              </a:ext>
            </a:extLst>
          </p:cNvPr>
          <p:cNvGrpSpPr/>
          <p:nvPr/>
        </p:nvGrpSpPr>
        <p:grpSpPr>
          <a:xfrm>
            <a:off x="92160" y="1431612"/>
            <a:ext cx="4695333" cy="5274255"/>
            <a:chOff x="92160" y="1431612"/>
            <a:chExt cx="4695333" cy="5274255"/>
          </a:xfrm>
        </p:grpSpPr>
        <p:grpSp>
          <p:nvGrpSpPr>
            <p:cNvPr id="8" name="Group 7">
              <a:extLst>
                <a:ext uri="{FF2B5EF4-FFF2-40B4-BE49-F238E27FC236}">
                  <a16:creationId xmlns:a16="http://schemas.microsoft.com/office/drawing/2014/main" id="{6CB0541E-BE12-4318-9456-7AA0B4FAA199}"/>
                </a:ext>
              </a:extLst>
            </p:cNvPr>
            <p:cNvGrpSpPr/>
            <p:nvPr/>
          </p:nvGrpSpPr>
          <p:grpSpPr>
            <a:xfrm>
              <a:off x="338834" y="4280006"/>
              <a:ext cx="3018776" cy="1087885"/>
              <a:chOff x="-575792" y="9318756"/>
              <a:chExt cx="3437060" cy="1298329"/>
            </a:xfrm>
          </p:grpSpPr>
          <p:pic>
            <p:nvPicPr>
              <p:cNvPr id="9" name="Picture 8">
                <a:extLst>
                  <a:ext uri="{FF2B5EF4-FFF2-40B4-BE49-F238E27FC236}">
                    <a16:creationId xmlns:a16="http://schemas.microsoft.com/office/drawing/2014/main" id="{940E2C54-E97F-4B38-B08F-640B09B061A1}"/>
                  </a:ext>
                </a:extLst>
              </p:cNvPr>
              <p:cNvPicPr>
                <a:picLocks noChangeAspect="1"/>
              </p:cNvPicPr>
              <p:nvPr/>
            </p:nvPicPr>
            <p:blipFill>
              <a:blip r:embed="rId4"/>
              <a:stretch>
                <a:fillRect/>
              </a:stretch>
            </p:blipFill>
            <p:spPr>
              <a:xfrm>
                <a:off x="204599" y="9318756"/>
                <a:ext cx="1887211" cy="951602"/>
              </a:xfrm>
              <a:prstGeom prst="rect">
                <a:avLst/>
              </a:prstGeom>
            </p:spPr>
          </p:pic>
          <p:sp>
            <p:nvSpPr>
              <p:cNvPr id="10" name="TextBox 9">
                <a:extLst>
                  <a:ext uri="{FF2B5EF4-FFF2-40B4-BE49-F238E27FC236}">
                    <a16:creationId xmlns:a16="http://schemas.microsoft.com/office/drawing/2014/main" id="{E5E93E5B-17A6-4461-A767-C75F8A243A07}"/>
                  </a:ext>
                </a:extLst>
              </p:cNvPr>
              <p:cNvSpPr txBox="1"/>
              <p:nvPr/>
            </p:nvSpPr>
            <p:spPr>
              <a:xfrm>
                <a:off x="-575792" y="10176308"/>
                <a:ext cx="3437060" cy="440777"/>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1 year open-label extension</a:t>
                </a:r>
              </a:p>
            </p:txBody>
          </p:sp>
        </p:grpSp>
        <p:grpSp>
          <p:nvGrpSpPr>
            <p:cNvPr id="42" name="Group 41"/>
            <p:cNvGrpSpPr/>
            <p:nvPr/>
          </p:nvGrpSpPr>
          <p:grpSpPr>
            <a:xfrm>
              <a:off x="565561" y="1431612"/>
              <a:ext cx="2651688" cy="2756473"/>
              <a:chOff x="2395346" y="1255082"/>
              <a:chExt cx="2529262" cy="2987322"/>
            </a:xfrm>
          </p:grpSpPr>
          <p:cxnSp>
            <p:nvCxnSpPr>
              <p:cNvPr id="43" name="Straight Connector 42"/>
              <p:cNvCxnSpPr/>
              <p:nvPr/>
            </p:nvCxnSpPr>
            <p:spPr>
              <a:xfrm flipH="1">
                <a:off x="2867977" y="3517249"/>
                <a:ext cx="2" cy="3778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395346" y="1255082"/>
                <a:ext cx="2529262" cy="2987322"/>
                <a:chOff x="2395346" y="1255082"/>
                <a:chExt cx="2529262" cy="2987322"/>
              </a:xfrm>
            </p:grpSpPr>
            <p:grpSp>
              <p:nvGrpSpPr>
                <p:cNvPr id="45" name="Group 44"/>
                <p:cNvGrpSpPr/>
                <p:nvPr/>
              </p:nvGrpSpPr>
              <p:grpSpPr>
                <a:xfrm>
                  <a:off x="2395346" y="1255082"/>
                  <a:ext cx="2529262" cy="2987322"/>
                  <a:chOff x="2931210" y="886513"/>
                  <a:chExt cx="2734003" cy="3283839"/>
                </a:xfrm>
              </p:grpSpPr>
              <p:pic>
                <p:nvPicPr>
                  <p:cNvPr id="47" name="Picture 46"/>
                  <p:cNvPicPr>
                    <a:picLocks noChangeAspect="1"/>
                  </p:cNvPicPr>
                  <p:nvPr/>
                </p:nvPicPr>
                <p:blipFill>
                  <a:blip r:embed="rId7"/>
                  <a:stretch>
                    <a:fillRect/>
                  </a:stretch>
                </p:blipFill>
                <p:spPr>
                  <a:xfrm>
                    <a:off x="4777110" y="1507168"/>
                    <a:ext cx="450775" cy="403185"/>
                  </a:xfrm>
                  <a:prstGeom prst="rect">
                    <a:avLst/>
                  </a:prstGeom>
                </p:spPr>
              </p:pic>
              <p:grpSp>
                <p:nvGrpSpPr>
                  <p:cNvPr id="48" name="Group 47"/>
                  <p:cNvGrpSpPr/>
                  <p:nvPr/>
                </p:nvGrpSpPr>
                <p:grpSpPr>
                  <a:xfrm>
                    <a:off x="2931210" y="1463138"/>
                    <a:ext cx="2598692" cy="2707214"/>
                    <a:chOff x="3481692" y="1323095"/>
                    <a:chExt cx="2598692" cy="2707214"/>
                  </a:xfrm>
                </p:grpSpPr>
                <p:grpSp>
                  <p:nvGrpSpPr>
                    <p:cNvPr id="53" name="Group 52"/>
                    <p:cNvGrpSpPr/>
                    <p:nvPr/>
                  </p:nvGrpSpPr>
                  <p:grpSpPr>
                    <a:xfrm>
                      <a:off x="3916717" y="1323095"/>
                      <a:ext cx="2006337" cy="2350550"/>
                      <a:chOff x="3681367" y="1735636"/>
                      <a:chExt cx="2006337" cy="2350550"/>
                    </a:xfrm>
                  </p:grpSpPr>
                  <p:grpSp>
                    <p:nvGrpSpPr>
                      <p:cNvPr id="58" name="Group 57"/>
                      <p:cNvGrpSpPr/>
                      <p:nvPr/>
                    </p:nvGrpSpPr>
                    <p:grpSpPr>
                      <a:xfrm>
                        <a:off x="3681367" y="1735636"/>
                        <a:ext cx="2006337" cy="1935207"/>
                        <a:chOff x="2396044" y="2304978"/>
                        <a:chExt cx="2006337" cy="1935207"/>
                      </a:xfrm>
                    </p:grpSpPr>
                    <p:pic>
                      <p:nvPicPr>
                        <p:cNvPr id="60" name="Picture 59"/>
                        <p:cNvPicPr>
                          <a:picLocks noChangeAspect="1"/>
                        </p:cNvPicPr>
                        <p:nvPr/>
                      </p:nvPicPr>
                      <p:blipFill>
                        <a:blip r:embed="rId8"/>
                        <a:stretch>
                          <a:fillRect/>
                        </a:stretch>
                      </p:blipFill>
                      <p:spPr>
                        <a:xfrm>
                          <a:off x="2396044" y="3449840"/>
                          <a:ext cx="409925" cy="409925"/>
                        </a:xfrm>
                        <a:prstGeom prst="rect">
                          <a:avLst/>
                        </a:prstGeom>
                        <a:solidFill>
                          <a:schemeClr val="accent4">
                            <a:lumMod val="20000"/>
                            <a:lumOff val="80000"/>
                          </a:schemeClr>
                        </a:solidFill>
                      </p:spPr>
                    </p:pic>
                    <p:grpSp>
                      <p:nvGrpSpPr>
                        <p:cNvPr id="61" name="Group 60"/>
                        <p:cNvGrpSpPr/>
                        <p:nvPr/>
                      </p:nvGrpSpPr>
                      <p:grpSpPr>
                        <a:xfrm>
                          <a:off x="3565293" y="3439352"/>
                          <a:ext cx="837088" cy="800833"/>
                          <a:chOff x="850903" y="3597854"/>
                          <a:chExt cx="837088" cy="800833"/>
                        </a:xfrm>
                        <a:solidFill>
                          <a:schemeClr val="accent3">
                            <a:lumMod val="20000"/>
                            <a:lumOff val="80000"/>
                          </a:schemeClr>
                        </a:solidFill>
                      </p:grpSpPr>
                      <p:sp>
                        <p:nvSpPr>
                          <p:cNvPr id="68" name="TextBox 67"/>
                          <p:cNvSpPr txBox="1"/>
                          <p:nvPr/>
                        </p:nvSpPr>
                        <p:spPr>
                          <a:xfrm>
                            <a:off x="850903" y="4060133"/>
                            <a:ext cx="837088" cy="338554"/>
                          </a:xfrm>
                          <a:prstGeom prst="rect">
                            <a:avLst/>
                          </a:prstGeom>
                          <a:grpFill/>
                          <a:ln>
                            <a:solidFill>
                              <a:schemeClr val="accent3">
                                <a:lumMod val="75000"/>
                              </a:schemeClr>
                            </a:solidFill>
                          </a:ln>
                        </p:spPr>
                        <p:txBody>
                          <a:bodyPr wrap="none" rtlCol="0">
                            <a:spAutoFit/>
                          </a:bodyPr>
                          <a:lstStyle/>
                          <a:p>
                            <a:pPr algn="ctr"/>
                            <a:r>
                              <a:rPr lang="en-US" sz="800" b="1" dirty="0">
                                <a:solidFill>
                                  <a:schemeClr val="accent3">
                                    <a:lumMod val="75000"/>
                                  </a:schemeClr>
                                </a:solidFill>
                                <a:latin typeface="Arial" panose="020B0604020202020204" pitchFamily="34" charset="0"/>
                                <a:cs typeface="Arial" panose="020B0604020202020204" pitchFamily="34" charset="0"/>
                              </a:rPr>
                              <a:t>Placebo Ring</a:t>
                            </a:r>
                          </a:p>
                          <a:p>
                            <a:pPr algn="ctr"/>
                            <a:r>
                              <a:rPr lang="en-US" sz="800" b="1" dirty="0">
                                <a:solidFill>
                                  <a:schemeClr val="accent3">
                                    <a:lumMod val="75000"/>
                                  </a:schemeClr>
                                </a:solidFill>
                                <a:latin typeface="Arial" panose="020B0604020202020204" pitchFamily="34" charset="0"/>
                                <a:cs typeface="Arial" panose="020B0604020202020204" pitchFamily="34" charset="0"/>
                              </a:rPr>
                              <a:t>1,316 women</a:t>
                            </a:r>
                          </a:p>
                        </p:txBody>
                      </p:sp>
                      <p:pic>
                        <p:nvPicPr>
                          <p:cNvPr id="69" name="Picture 68"/>
                          <p:cNvPicPr>
                            <a:picLocks noChangeAspect="1"/>
                          </p:cNvPicPr>
                          <p:nvPr/>
                        </p:nvPicPr>
                        <p:blipFill>
                          <a:blip r:embed="rId8"/>
                          <a:stretch>
                            <a:fillRect/>
                          </a:stretch>
                        </p:blipFill>
                        <p:spPr>
                          <a:xfrm>
                            <a:off x="1179077" y="3597854"/>
                            <a:ext cx="384521" cy="384521"/>
                          </a:xfrm>
                          <a:prstGeom prst="rect">
                            <a:avLst/>
                          </a:prstGeom>
                          <a:grpFill/>
                        </p:spPr>
                      </p:pic>
                    </p:grpSp>
                    <p:grpSp>
                      <p:nvGrpSpPr>
                        <p:cNvPr id="62" name="Group 61"/>
                        <p:cNvGrpSpPr/>
                        <p:nvPr/>
                      </p:nvGrpSpPr>
                      <p:grpSpPr>
                        <a:xfrm>
                          <a:off x="2627581" y="2304978"/>
                          <a:ext cx="1515365" cy="1568155"/>
                          <a:chOff x="2627581" y="2304978"/>
                          <a:chExt cx="1515365" cy="1568155"/>
                        </a:xfrm>
                      </p:grpSpPr>
                      <p:cxnSp>
                        <p:nvCxnSpPr>
                          <p:cNvPr id="63" name="Straight Arrow Connector 62"/>
                          <p:cNvCxnSpPr/>
                          <p:nvPr/>
                        </p:nvCxnSpPr>
                        <p:spPr>
                          <a:xfrm flipH="1">
                            <a:off x="2928355" y="3156137"/>
                            <a:ext cx="467364" cy="7091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p:cNvCxnSpPr>
                          <p:nvPr/>
                        </p:nvCxnSpPr>
                        <p:spPr>
                          <a:xfrm>
                            <a:off x="3363265" y="3099291"/>
                            <a:ext cx="538967" cy="7738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2627581" y="2304978"/>
                            <a:ext cx="1515365" cy="841388"/>
                            <a:chOff x="2359388" y="2434321"/>
                            <a:chExt cx="1515365" cy="841388"/>
                          </a:xfrm>
                          <a:solidFill>
                            <a:schemeClr val="bg1"/>
                          </a:solidFill>
                        </p:grpSpPr>
                        <p:sp>
                          <p:nvSpPr>
                            <p:cNvPr id="66" name="TextBox 65"/>
                            <p:cNvSpPr txBox="1"/>
                            <p:nvPr/>
                          </p:nvSpPr>
                          <p:spPr>
                            <a:xfrm>
                              <a:off x="2359388" y="3038880"/>
                              <a:ext cx="1515365" cy="236829"/>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sz="800" b="1" dirty="0">
                                  <a:solidFill>
                                    <a:srgbClr val="0070C0"/>
                                  </a:solidFill>
                                  <a:latin typeface="Arial" panose="020B0604020202020204" pitchFamily="34" charset="0"/>
                                  <a:cs typeface="Arial" panose="020B0604020202020204" pitchFamily="34" charset="0"/>
                                </a:rPr>
                                <a:t>2,629 women 18-45 </a:t>
                              </a:r>
                              <a:r>
                                <a:rPr lang="en-US" sz="800" b="1" dirty="0" err="1">
                                  <a:solidFill>
                                    <a:srgbClr val="0070C0"/>
                                  </a:solidFill>
                                  <a:latin typeface="Arial" panose="020B0604020202020204" pitchFamily="34" charset="0"/>
                                  <a:cs typeface="Arial" panose="020B0604020202020204" pitchFamily="34" charset="0"/>
                                </a:rPr>
                                <a:t>yrs</a:t>
                              </a:r>
                              <a:endParaRPr lang="en-US" sz="800" b="1" dirty="0">
                                <a:solidFill>
                                  <a:srgbClr val="0070C0"/>
                                </a:solidFill>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9"/>
                            <a:stretch>
                              <a:fillRect/>
                            </a:stretch>
                          </p:blipFill>
                          <p:spPr>
                            <a:xfrm>
                              <a:off x="2874784" y="2434321"/>
                              <a:ext cx="485093" cy="576047"/>
                            </a:xfrm>
                            <a:prstGeom prst="rect">
                              <a:avLst/>
                            </a:prstGeom>
                            <a:grpFill/>
                          </p:spPr>
                        </p:pic>
                      </p:grpSp>
                    </p:grpSp>
                  </p:grpSp>
                  <p:cxnSp>
                    <p:nvCxnSpPr>
                      <p:cNvPr id="59" name="Straight Connector 58"/>
                      <p:cNvCxnSpPr>
                        <a:stCxn id="68" idx="2"/>
                      </p:cNvCxnSpPr>
                      <p:nvPr/>
                    </p:nvCxnSpPr>
                    <p:spPr>
                      <a:xfrm flipH="1">
                        <a:off x="5269156" y="3670844"/>
                        <a:ext cx="2" cy="4153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481692" y="3223224"/>
                      <a:ext cx="2598692" cy="807085"/>
                      <a:chOff x="2666439" y="4969208"/>
                      <a:chExt cx="2598692" cy="807085"/>
                    </a:xfrm>
                  </p:grpSpPr>
                  <p:sp>
                    <p:nvSpPr>
                      <p:cNvPr id="55" name="TextBox 54"/>
                      <p:cNvSpPr txBox="1"/>
                      <p:nvPr/>
                    </p:nvSpPr>
                    <p:spPr>
                      <a:xfrm>
                        <a:off x="2666439" y="5401412"/>
                        <a:ext cx="949210" cy="372158"/>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800" b="1" dirty="0">
                            <a:solidFill>
                              <a:schemeClr val="accent4">
                                <a:lumMod val="75000"/>
                              </a:schemeClr>
                            </a:solidFill>
                            <a:latin typeface="Arial" panose="020B0604020202020204" pitchFamily="34" charset="0"/>
                            <a:cs typeface="Arial" panose="020B0604020202020204" pitchFamily="34" charset="0"/>
                          </a:rPr>
                          <a:t>71 infections</a:t>
                        </a:r>
                      </a:p>
                      <a:p>
                        <a:pPr algn="ctr"/>
                        <a:r>
                          <a:rPr lang="en-US" sz="800" b="1" dirty="0">
                            <a:solidFill>
                              <a:schemeClr val="accent4">
                                <a:lumMod val="75000"/>
                              </a:schemeClr>
                            </a:solidFill>
                            <a:latin typeface="Arial" panose="020B0604020202020204" pitchFamily="34" charset="0"/>
                            <a:cs typeface="Arial" panose="020B0604020202020204" pitchFamily="34" charset="0"/>
                          </a:rPr>
                          <a:t>(3.3/100 p-y)</a:t>
                        </a:r>
                      </a:p>
                    </p:txBody>
                  </p:sp>
                  <p:sp>
                    <p:nvSpPr>
                      <p:cNvPr id="56" name="TextBox 55"/>
                      <p:cNvSpPr txBox="1"/>
                      <p:nvPr/>
                    </p:nvSpPr>
                    <p:spPr>
                      <a:xfrm>
                        <a:off x="4380283" y="5437739"/>
                        <a:ext cx="884848"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b="1" dirty="0">
                            <a:solidFill>
                              <a:schemeClr val="accent3">
                                <a:lumMod val="75000"/>
                              </a:schemeClr>
                            </a:solidFill>
                            <a:latin typeface="Arial" panose="020B0604020202020204" pitchFamily="34" charset="0"/>
                            <a:cs typeface="Arial" panose="020B0604020202020204" pitchFamily="34" charset="0"/>
                          </a:rPr>
                          <a:t>97 infections</a:t>
                        </a:r>
                      </a:p>
                      <a:p>
                        <a:pPr algn="ctr"/>
                        <a:r>
                          <a:rPr lang="en-US" sz="800" b="1" dirty="0">
                            <a:solidFill>
                              <a:schemeClr val="accent3">
                                <a:lumMod val="75000"/>
                              </a:schemeClr>
                            </a:solidFill>
                            <a:latin typeface="Arial" panose="020B0604020202020204" pitchFamily="34" charset="0"/>
                            <a:cs typeface="Arial" panose="020B0604020202020204" pitchFamily="34" charset="0"/>
                          </a:rPr>
                          <a:t>(4.5/100 p-y)</a:t>
                        </a:r>
                      </a:p>
                    </p:txBody>
                  </p:sp>
                  <p:sp>
                    <p:nvSpPr>
                      <p:cNvPr id="57" name="TextBox 56"/>
                      <p:cNvSpPr txBox="1"/>
                      <p:nvPr/>
                    </p:nvSpPr>
                    <p:spPr>
                      <a:xfrm>
                        <a:off x="3283848" y="4969208"/>
                        <a:ext cx="1410139" cy="513324"/>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27% reduction</a:t>
                        </a:r>
                      </a:p>
                      <a:p>
                        <a:pPr algn="ctr"/>
                        <a:r>
                          <a:rPr lang="en-US" sz="1100" b="1" dirty="0">
                            <a:latin typeface="Arial" panose="020B0604020202020204" pitchFamily="34" charset="0"/>
                            <a:cs typeface="Arial" panose="020B0604020202020204" pitchFamily="34" charset="0"/>
                          </a:rPr>
                          <a:t>(CI 1, 46), p=0.046</a:t>
                        </a:r>
                      </a:p>
                    </p:txBody>
                  </p:sp>
                </p:grpSp>
              </p:grpSp>
              <p:sp>
                <p:nvSpPr>
                  <p:cNvPr id="50" name="Rectangle 49">
                    <a:extLst>
                      <a:ext uri="{FF2B5EF4-FFF2-40B4-BE49-F238E27FC236}">
                        <a16:creationId xmlns:a16="http://schemas.microsoft.com/office/drawing/2014/main" id="{0BB41CCC-6D35-4AEF-BE5C-64EA8F45EC97}"/>
                      </a:ext>
                    </a:extLst>
                  </p:cNvPr>
                  <p:cNvSpPr/>
                  <p:nvPr/>
                </p:nvSpPr>
                <p:spPr>
                  <a:xfrm>
                    <a:off x="4339781" y="886513"/>
                    <a:ext cx="1325432" cy="634361"/>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Dapivirine Ring</a:t>
                    </a:r>
                  </a:p>
                  <a:p>
                    <a:pPr algn="ctr"/>
                    <a:r>
                      <a:rPr lang="en-US" sz="1050" dirty="0">
                        <a:latin typeface="Arial" panose="020B0604020202020204" pitchFamily="34" charset="0"/>
                        <a:cs typeface="Arial" panose="020B0604020202020204" pitchFamily="34" charset="0"/>
                      </a:rPr>
                      <a:t>vs</a:t>
                    </a:r>
                  </a:p>
                  <a:p>
                    <a:pPr algn="ctr"/>
                    <a:r>
                      <a:rPr lang="en-US" sz="1050" dirty="0">
                        <a:latin typeface="Arial" panose="020B0604020202020204" pitchFamily="34" charset="0"/>
                        <a:cs typeface="Arial" panose="020B0604020202020204" pitchFamily="34" charset="0"/>
                      </a:rPr>
                      <a:t>Placebo Ring</a:t>
                    </a:r>
                    <a:endParaRPr lang="en-US" sz="1050" i="1" dirty="0"/>
                  </a:p>
                </p:txBody>
              </p:sp>
              <p:pic>
                <p:nvPicPr>
                  <p:cNvPr id="51" name="Picture 7">
                    <a:extLst>
                      <a:ext uri="{FF2B5EF4-FFF2-40B4-BE49-F238E27FC236}">
                        <a16:creationId xmlns:a16="http://schemas.microsoft.com/office/drawing/2014/main" id="{FD6D0174-8DCA-4DF3-BFD3-9A3A2FC23C4D}"/>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264794" y="936464"/>
                    <a:ext cx="1022731" cy="48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Box 45"/>
                <p:cNvSpPr txBox="1"/>
                <p:nvPr/>
              </p:nvSpPr>
              <p:spPr>
                <a:xfrm>
                  <a:off x="2500902" y="3226094"/>
                  <a:ext cx="869311" cy="307984"/>
                </a:xfrm>
                <a:prstGeom prst="rect">
                  <a:avLst/>
                </a:prstGeom>
                <a:solidFill>
                  <a:schemeClr val="accent4">
                    <a:lumMod val="20000"/>
                    <a:lumOff val="80000"/>
                  </a:schemeClr>
                </a:solidFill>
                <a:ln>
                  <a:solidFill>
                    <a:schemeClr val="accent4">
                      <a:lumMod val="75000"/>
                    </a:schemeClr>
                  </a:solidFill>
                </a:ln>
              </p:spPr>
              <p:txBody>
                <a:bodyPr wrap="none" rtlCol="0">
                  <a:spAutoFit/>
                </a:bodyPr>
                <a:lstStyle/>
                <a:p>
                  <a:pPr algn="ctr"/>
                  <a:r>
                    <a:rPr lang="en-US" sz="800" b="1" dirty="0" err="1">
                      <a:solidFill>
                        <a:schemeClr val="accent4">
                          <a:lumMod val="75000"/>
                        </a:schemeClr>
                      </a:solidFill>
                      <a:latin typeface="Arial" panose="020B0604020202020204" pitchFamily="34" charset="0"/>
                      <a:cs typeface="Arial" panose="020B0604020202020204" pitchFamily="34" charset="0"/>
                    </a:rPr>
                    <a:t>Dapivirine</a:t>
                  </a:r>
                  <a:r>
                    <a:rPr lang="en-US" sz="800" b="1" dirty="0">
                      <a:solidFill>
                        <a:schemeClr val="accent4">
                          <a:lumMod val="75000"/>
                        </a:schemeClr>
                      </a:solidFill>
                      <a:latin typeface="Arial" panose="020B0604020202020204" pitchFamily="34" charset="0"/>
                      <a:cs typeface="Arial" panose="020B0604020202020204" pitchFamily="34" charset="0"/>
                    </a:rPr>
                    <a:t> Ring</a:t>
                  </a:r>
                </a:p>
                <a:p>
                  <a:pPr algn="ctr"/>
                  <a:r>
                    <a:rPr lang="en-US" sz="800" b="1" dirty="0">
                      <a:solidFill>
                        <a:schemeClr val="accent4">
                          <a:lumMod val="75000"/>
                        </a:schemeClr>
                      </a:solidFill>
                      <a:latin typeface="Arial" panose="020B0604020202020204" pitchFamily="34" charset="0"/>
                      <a:cs typeface="Arial" panose="020B0604020202020204" pitchFamily="34" charset="0"/>
                    </a:rPr>
                    <a:t>1,313 women</a:t>
                  </a:r>
                </a:p>
              </p:txBody>
            </p:sp>
          </p:grpSp>
        </p:grpSp>
        <p:sp>
          <p:nvSpPr>
            <p:cNvPr id="7" name="Rectangle 6">
              <a:extLst>
                <a:ext uri="{FF2B5EF4-FFF2-40B4-BE49-F238E27FC236}">
                  <a16:creationId xmlns:a16="http://schemas.microsoft.com/office/drawing/2014/main" id="{5627504C-68E8-4C26-AA84-D89C6986527E}"/>
                </a:ext>
              </a:extLst>
            </p:cNvPr>
            <p:cNvSpPr/>
            <p:nvPr/>
          </p:nvSpPr>
          <p:spPr>
            <a:xfrm>
              <a:off x="92160" y="5382428"/>
              <a:ext cx="4695333" cy="1323439"/>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N=1,299 (92%) used open-label ring</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89% DPV ring level </a:t>
              </a:r>
              <a:r>
                <a:rPr lang="en-US" sz="2000" u="sng" dirty="0">
                  <a:latin typeface="Arial" panose="020B0604020202020204" pitchFamily="34" charset="0"/>
                  <a:cs typeface="Arial" panose="020B0604020202020204" pitchFamily="34" charset="0"/>
                </a:rPr>
                <a:t>&lt;</a:t>
              </a:r>
              <a:r>
                <a:rPr lang="en-US" sz="2000" dirty="0">
                  <a:latin typeface="Arial" panose="020B0604020202020204" pitchFamily="34" charset="0"/>
                  <a:cs typeface="Arial" panose="020B0604020202020204" pitchFamily="34" charset="0"/>
                </a:rPr>
                <a:t>23.5 =  adherent</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12 infection in 616 PY FU</a:t>
              </a:r>
              <a:endParaRPr lang="en-US" sz="2000" dirty="0"/>
            </a:p>
          </p:txBody>
        </p:sp>
      </p:grpSp>
      <p:grpSp>
        <p:nvGrpSpPr>
          <p:cNvPr id="11" name="Group 10">
            <a:extLst>
              <a:ext uri="{FF2B5EF4-FFF2-40B4-BE49-F238E27FC236}">
                <a16:creationId xmlns:a16="http://schemas.microsoft.com/office/drawing/2014/main" id="{8885241E-6340-4B0A-A463-952EB20CF709}"/>
              </a:ext>
            </a:extLst>
          </p:cNvPr>
          <p:cNvGrpSpPr/>
          <p:nvPr/>
        </p:nvGrpSpPr>
        <p:grpSpPr>
          <a:xfrm>
            <a:off x="4652650" y="1341005"/>
            <a:ext cx="4501076" cy="5319859"/>
            <a:chOff x="4614754" y="1311532"/>
            <a:chExt cx="4501076" cy="5319859"/>
          </a:xfrm>
        </p:grpSpPr>
        <p:grpSp>
          <p:nvGrpSpPr>
            <p:cNvPr id="75" name="Group 74">
              <a:extLst>
                <a:ext uri="{FF2B5EF4-FFF2-40B4-BE49-F238E27FC236}">
                  <a16:creationId xmlns:a16="http://schemas.microsoft.com/office/drawing/2014/main" id="{D77763A0-641D-45AD-8C0B-E2934077056B}"/>
                </a:ext>
              </a:extLst>
            </p:cNvPr>
            <p:cNvGrpSpPr/>
            <p:nvPr/>
          </p:nvGrpSpPr>
          <p:grpSpPr>
            <a:xfrm>
              <a:off x="5637180" y="1311532"/>
              <a:ext cx="2558030" cy="2938689"/>
              <a:chOff x="2966209" y="2233292"/>
              <a:chExt cx="2529263" cy="3089777"/>
            </a:xfrm>
          </p:grpSpPr>
          <p:grpSp>
            <p:nvGrpSpPr>
              <p:cNvPr id="76" name="Group 75">
                <a:extLst>
                  <a:ext uri="{FF2B5EF4-FFF2-40B4-BE49-F238E27FC236}">
                    <a16:creationId xmlns:a16="http://schemas.microsoft.com/office/drawing/2014/main" id="{11385255-8DE2-49E1-86B6-3EC1519171B5}"/>
                  </a:ext>
                </a:extLst>
              </p:cNvPr>
              <p:cNvGrpSpPr/>
              <p:nvPr/>
            </p:nvGrpSpPr>
            <p:grpSpPr>
              <a:xfrm>
                <a:off x="2966209" y="2299752"/>
                <a:ext cx="2529263" cy="3023317"/>
                <a:chOff x="2395347" y="1255082"/>
                <a:chExt cx="2529263" cy="3023317"/>
              </a:xfrm>
            </p:grpSpPr>
            <p:cxnSp>
              <p:nvCxnSpPr>
                <p:cNvPr id="83" name="Straight Connector 82">
                  <a:extLst>
                    <a:ext uri="{FF2B5EF4-FFF2-40B4-BE49-F238E27FC236}">
                      <a16:creationId xmlns:a16="http://schemas.microsoft.com/office/drawing/2014/main" id="{A6BFE91E-5554-4A55-85A3-691312E4777D}"/>
                    </a:ext>
                  </a:extLst>
                </p:cNvPr>
                <p:cNvCxnSpPr/>
                <p:nvPr/>
              </p:nvCxnSpPr>
              <p:spPr>
                <a:xfrm flipH="1">
                  <a:off x="2867977" y="3517249"/>
                  <a:ext cx="2" cy="3778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DBFB8451-29B0-4524-A5CA-4099747DFA3F}"/>
                    </a:ext>
                  </a:extLst>
                </p:cNvPr>
                <p:cNvGrpSpPr/>
                <p:nvPr/>
              </p:nvGrpSpPr>
              <p:grpSpPr>
                <a:xfrm>
                  <a:off x="2395347" y="1255082"/>
                  <a:ext cx="2529263" cy="3023317"/>
                  <a:chOff x="2395347" y="1255082"/>
                  <a:chExt cx="2529263" cy="3023317"/>
                </a:xfrm>
              </p:grpSpPr>
              <p:grpSp>
                <p:nvGrpSpPr>
                  <p:cNvPr id="85" name="Group 84">
                    <a:extLst>
                      <a:ext uri="{FF2B5EF4-FFF2-40B4-BE49-F238E27FC236}">
                        <a16:creationId xmlns:a16="http://schemas.microsoft.com/office/drawing/2014/main" id="{32F265D7-BFE1-4C24-9158-53EF4A247D9C}"/>
                      </a:ext>
                    </a:extLst>
                  </p:cNvPr>
                  <p:cNvGrpSpPr/>
                  <p:nvPr/>
                </p:nvGrpSpPr>
                <p:grpSpPr>
                  <a:xfrm>
                    <a:off x="2395347" y="1255082"/>
                    <a:ext cx="2529263" cy="3023317"/>
                    <a:chOff x="2931210" y="886513"/>
                    <a:chExt cx="2734003" cy="3323407"/>
                  </a:xfrm>
                </p:grpSpPr>
                <p:pic>
                  <p:nvPicPr>
                    <p:cNvPr id="87" name="Picture 86">
                      <a:extLst>
                        <a:ext uri="{FF2B5EF4-FFF2-40B4-BE49-F238E27FC236}">
                          <a16:creationId xmlns:a16="http://schemas.microsoft.com/office/drawing/2014/main" id="{C5F3CBF1-F3A8-430A-BE98-4B2C36A02D70}"/>
                        </a:ext>
                      </a:extLst>
                    </p:cNvPr>
                    <p:cNvPicPr>
                      <a:picLocks noChangeAspect="1"/>
                    </p:cNvPicPr>
                    <p:nvPr/>
                  </p:nvPicPr>
                  <p:blipFill>
                    <a:blip r:embed="rId7"/>
                    <a:stretch>
                      <a:fillRect/>
                    </a:stretch>
                  </p:blipFill>
                  <p:spPr>
                    <a:xfrm>
                      <a:off x="4777110" y="1507168"/>
                      <a:ext cx="450775" cy="403185"/>
                    </a:xfrm>
                    <a:prstGeom prst="rect">
                      <a:avLst/>
                    </a:prstGeom>
                  </p:spPr>
                </p:pic>
                <p:grpSp>
                  <p:nvGrpSpPr>
                    <p:cNvPr id="88" name="Group 87">
                      <a:extLst>
                        <a:ext uri="{FF2B5EF4-FFF2-40B4-BE49-F238E27FC236}">
                          <a16:creationId xmlns:a16="http://schemas.microsoft.com/office/drawing/2014/main" id="{6DD44EDC-915A-4B3D-8E88-CECF2698ED13}"/>
                        </a:ext>
                      </a:extLst>
                    </p:cNvPr>
                    <p:cNvGrpSpPr/>
                    <p:nvPr/>
                  </p:nvGrpSpPr>
                  <p:grpSpPr>
                    <a:xfrm>
                      <a:off x="2931210" y="1463138"/>
                      <a:ext cx="2540451" cy="2746782"/>
                      <a:chOff x="3481692" y="1323095"/>
                      <a:chExt cx="2540451" cy="2746782"/>
                    </a:xfrm>
                  </p:grpSpPr>
                  <p:grpSp>
                    <p:nvGrpSpPr>
                      <p:cNvPr id="90" name="Group 89">
                        <a:extLst>
                          <a:ext uri="{FF2B5EF4-FFF2-40B4-BE49-F238E27FC236}">
                            <a16:creationId xmlns:a16="http://schemas.microsoft.com/office/drawing/2014/main" id="{0A10136F-DCA3-40BA-B755-EFFB411A47F7}"/>
                          </a:ext>
                        </a:extLst>
                      </p:cNvPr>
                      <p:cNvGrpSpPr/>
                      <p:nvPr/>
                    </p:nvGrpSpPr>
                    <p:grpSpPr>
                      <a:xfrm>
                        <a:off x="3916717" y="1323095"/>
                        <a:ext cx="2040219" cy="2350550"/>
                        <a:chOff x="3681367" y="1735636"/>
                        <a:chExt cx="2040219" cy="2350550"/>
                      </a:xfrm>
                    </p:grpSpPr>
                    <p:grpSp>
                      <p:nvGrpSpPr>
                        <p:cNvPr id="95" name="Group 94">
                          <a:extLst>
                            <a:ext uri="{FF2B5EF4-FFF2-40B4-BE49-F238E27FC236}">
                              <a16:creationId xmlns:a16="http://schemas.microsoft.com/office/drawing/2014/main" id="{CD4E572C-5107-460A-A28C-7B881DF20306}"/>
                            </a:ext>
                          </a:extLst>
                        </p:cNvPr>
                        <p:cNvGrpSpPr/>
                        <p:nvPr/>
                      </p:nvGrpSpPr>
                      <p:grpSpPr>
                        <a:xfrm>
                          <a:off x="3681367" y="1735636"/>
                          <a:ext cx="2040219" cy="1968811"/>
                          <a:chOff x="2396044" y="2304978"/>
                          <a:chExt cx="2040219" cy="1968811"/>
                        </a:xfrm>
                      </p:grpSpPr>
                      <p:pic>
                        <p:nvPicPr>
                          <p:cNvPr id="97" name="Picture 96">
                            <a:extLst>
                              <a:ext uri="{FF2B5EF4-FFF2-40B4-BE49-F238E27FC236}">
                                <a16:creationId xmlns:a16="http://schemas.microsoft.com/office/drawing/2014/main" id="{FEBCC926-6F8A-4E5D-B85A-1D0BE2597B91}"/>
                              </a:ext>
                            </a:extLst>
                          </p:cNvPr>
                          <p:cNvPicPr>
                            <a:picLocks noChangeAspect="1"/>
                          </p:cNvPicPr>
                          <p:nvPr/>
                        </p:nvPicPr>
                        <p:blipFill>
                          <a:blip r:embed="rId8"/>
                          <a:stretch>
                            <a:fillRect/>
                          </a:stretch>
                        </p:blipFill>
                        <p:spPr>
                          <a:xfrm>
                            <a:off x="2396044" y="3449840"/>
                            <a:ext cx="409925" cy="409925"/>
                          </a:xfrm>
                          <a:prstGeom prst="rect">
                            <a:avLst/>
                          </a:prstGeom>
                          <a:solidFill>
                            <a:schemeClr val="accent4">
                              <a:lumMod val="20000"/>
                              <a:lumOff val="80000"/>
                            </a:schemeClr>
                          </a:solidFill>
                        </p:spPr>
                      </p:pic>
                      <p:grpSp>
                        <p:nvGrpSpPr>
                          <p:cNvPr id="98" name="Group 97">
                            <a:extLst>
                              <a:ext uri="{FF2B5EF4-FFF2-40B4-BE49-F238E27FC236}">
                                <a16:creationId xmlns:a16="http://schemas.microsoft.com/office/drawing/2014/main" id="{CA068AA2-9D97-4AF3-A5E7-38852C1B2D97}"/>
                              </a:ext>
                            </a:extLst>
                          </p:cNvPr>
                          <p:cNvGrpSpPr/>
                          <p:nvPr/>
                        </p:nvGrpSpPr>
                        <p:grpSpPr>
                          <a:xfrm>
                            <a:off x="3531412" y="3439352"/>
                            <a:ext cx="904851" cy="834437"/>
                            <a:chOff x="817022" y="3597854"/>
                            <a:chExt cx="904851" cy="834437"/>
                          </a:xfrm>
                          <a:solidFill>
                            <a:schemeClr val="accent3">
                              <a:lumMod val="20000"/>
                              <a:lumOff val="80000"/>
                            </a:schemeClr>
                          </a:solidFill>
                        </p:grpSpPr>
                        <p:sp>
                          <p:nvSpPr>
                            <p:cNvPr id="105" name="TextBox 104">
                              <a:extLst>
                                <a:ext uri="{FF2B5EF4-FFF2-40B4-BE49-F238E27FC236}">
                                  <a16:creationId xmlns:a16="http://schemas.microsoft.com/office/drawing/2014/main" id="{105C023C-60E5-4976-B117-C1EF424D6C7B}"/>
                                </a:ext>
                              </a:extLst>
                            </p:cNvPr>
                            <p:cNvSpPr txBox="1"/>
                            <p:nvPr/>
                          </p:nvSpPr>
                          <p:spPr>
                            <a:xfrm>
                              <a:off x="817022" y="4060133"/>
                              <a:ext cx="904851" cy="372158"/>
                            </a:xfrm>
                            <a:prstGeom prst="rect">
                              <a:avLst/>
                            </a:prstGeom>
                            <a:grpFill/>
                            <a:ln>
                              <a:solidFill>
                                <a:schemeClr val="accent3">
                                  <a:lumMod val="75000"/>
                                </a:schemeClr>
                              </a:solidFill>
                            </a:ln>
                          </p:spPr>
                          <p:txBody>
                            <a:bodyPr wrap="none" rtlCol="0">
                              <a:spAutoFit/>
                            </a:bodyPr>
                            <a:lstStyle/>
                            <a:p>
                              <a:pPr algn="ctr"/>
                              <a:r>
                                <a:rPr lang="en-US" sz="800" b="1" dirty="0">
                                  <a:solidFill>
                                    <a:schemeClr val="accent3">
                                      <a:lumMod val="75000"/>
                                    </a:schemeClr>
                                  </a:solidFill>
                                  <a:latin typeface="Arial" panose="020B0604020202020204" pitchFamily="34" charset="0"/>
                                  <a:cs typeface="Arial" panose="020B0604020202020204" pitchFamily="34" charset="0"/>
                                </a:rPr>
                                <a:t>Placebo Ring</a:t>
                              </a:r>
                            </a:p>
                            <a:p>
                              <a:pPr algn="ctr"/>
                              <a:r>
                                <a:rPr lang="en-US" sz="800" b="1" dirty="0">
                                  <a:solidFill>
                                    <a:schemeClr val="accent3">
                                      <a:lumMod val="75000"/>
                                    </a:schemeClr>
                                  </a:solidFill>
                                  <a:latin typeface="Arial" panose="020B0604020202020204" pitchFamily="34" charset="0"/>
                                  <a:cs typeface="Arial" panose="020B0604020202020204" pitchFamily="34" charset="0"/>
                                </a:rPr>
                                <a:t>650 women</a:t>
                              </a:r>
                            </a:p>
                          </p:txBody>
                        </p:sp>
                        <p:pic>
                          <p:nvPicPr>
                            <p:cNvPr id="106" name="Picture 105">
                              <a:extLst>
                                <a:ext uri="{FF2B5EF4-FFF2-40B4-BE49-F238E27FC236}">
                                  <a16:creationId xmlns:a16="http://schemas.microsoft.com/office/drawing/2014/main" id="{5D89AE18-8BC9-4CD4-BBC3-C9C79C1B7AD2}"/>
                                </a:ext>
                              </a:extLst>
                            </p:cNvPr>
                            <p:cNvPicPr>
                              <a:picLocks noChangeAspect="1"/>
                            </p:cNvPicPr>
                            <p:nvPr/>
                          </p:nvPicPr>
                          <p:blipFill>
                            <a:blip r:embed="rId8"/>
                            <a:stretch>
                              <a:fillRect/>
                            </a:stretch>
                          </p:blipFill>
                          <p:spPr>
                            <a:xfrm>
                              <a:off x="1179077" y="3597854"/>
                              <a:ext cx="384521" cy="384521"/>
                            </a:xfrm>
                            <a:prstGeom prst="rect">
                              <a:avLst/>
                            </a:prstGeom>
                            <a:grpFill/>
                          </p:spPr>
                        </p:pic>
                      </p:grpSp>
                      <p:grpSp>
                        <p:nvGrpSpPr>
                          <p:cNvPr id="99" name="Group 98">
                            <a:extLst>
                              <a:ext uri="{FF2B5EF4-FFF2-40B4-BE49-F238E27FC236}">
                                <a16:creationId xmlns:a16="http://schemas.microsoft.com/office/drawing/2014/main" id="{76F49F54-03BE-4A6D-B5B5-0EE1B3943623}"/>
                              </a:ext>
                            </a:extLst>
                          </p:cNvPr>
                          <p:cNvGrpSpPr/>
                          <p:nvPr/>
                        </p:nvGrpSpPr>
                        <p:grpSpPr>
                          <a:xfrm>
                            <a:off x="2627581" y="2304978"/>
                            <a:ext cx="1515365" cy="1568155"/>
                            <a:chOff x="2627581" y="2304978"/>
                            <a:chExt cx="1515365" cy="1568155"/>
                          </a:xfrm>
                        </p:grpSpPr>
                        <p:cxnSp>
                          <p:nvCxnSpPr>
                            <p:cNvPr id="100" name="Straight Arrow Connector 99">
                              <a:extLst>
                                <a:ext uri="{FF2B5EF4-FFF2-40B4-BE49-F238E27FC236}">
                                  <a16:creationId xmlns:a16="http://schemas.microsoft.com/office/drawing/2014/main" id="{375A3BCE-023D-4D9F-ABFF-D6C2FFE748AD}"/>
                                </a:ext>
                              </a:extLst>
                            </p:cNvPr>
                            <p:cNvCxnSpPr/>
                            <p:nvPr/>
                          </p:nvCxnSpPr>
                          <p:spPr>
                            <a:xfrm flipH="1">
                              <a:off x="2864482" y="3154273"/>
                              <a:ext cx="467364" cy="7091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166E7FF-F7F6-4CD2-BE6D-DB25462B59DE}"/>
                                </a:ext>
                              </a:extLst>
                            </p:cNvPr>
                            <p:cNvCxnSpPr>
                              <a:cxnSpLocks/>
                            </p:cNvCxnSpPr>
                            <p:nvPr/>
                          </p:nvCxnSpPr>
                          <p:spPr>
                            <a:xfrm>
                              <a:off x="3363265" y="3099291"/>
                              <a:ext cx="538967" cy="7738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1F18C53-C66C-4598-BC3E-245D4F30DA73}"/>
                                </a:ext>
                              </a:extLst>
                            </p:cNvPr>
                            <p:cNvGrpSpPr/>
                            <p:nvPr/>
                          </p:nvGrpSpPr>
                          <p:grpSpPr>
                            <a:xfrm>
                              <a:off x="2627581" y="2304978"/>
                              <a:ext cx="1515365" cy="841388"/>
                              <a:chOff x="2359388" y="2434321"/>
                              <a:chExt cx="1515365" cy="841388"/>
                            </a:xfrm>
                            <a:solidFill>
                              <a:schemeClr val="bg1"/>
                            </a:solidFill>
                          </p:grpSpPr>
                          <p:sp>
                            <p:nvSpPr>
                              <p:cNvPr id="103" name="TextBox 102">
                                <a:extLst>
                                  <a:ext uri="{FF2B5EF4-FFF2-40B4-BE49-F238E27FC236}">
                                    <a16:creationId xmlns:a16="http://schemas.microsoft.com/office/drawing/2014/main" id="{2FDADF13-4293-4A00-A981-CCD45452A150}"/>
                                  </a:ext>
                                </a:extLst>
                              </p:cNvPr>
                              <p:cNvSpPr txBox="1"/>
                              <p:nvPr/>
                            </p:nvSpPr>
                            <p:spPr>
                              <a:xfrm>
                                <a:off x="2359388" y="3038880"/>
                                <a:ext cx="1515365" cy="236829"/>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sz="800" b="1" dirty="0">
                                    <a:solidFill>
                                      <a:srgbClr val="0070C0"/>
                                    </a:solidFill>
                                    <a:latin typeface="Arial" panose="020B0604020202020204" pitchFamily="34" charset="0"/>
                                    <a:cs typeface="Arial" panose="020B0604020202020204" pitchFamily="34" charset="0"/>
                                  </a:rPr>
                                  <a:t>1,959 women 18-45 </a:t>
                                </a:r>
                                <a:r>
                                  <a:rPr lang="en-US" sz="800" b="1" dirty="0" err="1">
                                    <a:solidFill>
                                      <a:srgbClr val="0070C0"/>
                                    </a:solidFill>
                                    <a:latin typeface="Arial" panose="020B0604020202020204" pitchFamily="34" charset="0"/>
                                    <a:cs typeface="Arial" panose="020B0604020202020204" pitchFamily="34" charset="0"/>
                                  </a:rPr>
                                  <a:t>yrs</a:t>
                                </a:r>
                                <a:endParaRPr lang="en-US" sz="800" b="1" dirty="0">
                                  <a:solidFill>
                                    <a:srgbClr val="0070C0"/>
                                  </a:solidFill>
                                  <a:latin typeface="Arial" panose="020B0604020202020204" pitchFamily="34" charset="0"/>
                                  <a:cs typeface="Arial" panose="020B0604020202020204" pitchFamily="34" charset="0"/>
                                </a:endParaRPr>
                              </a:p>
                            </p:txBody>
                          </p:sp>
                          <p:pic>
                            <p:nvPicPr>
                              <p:cNvPr id="104" name="Picture 103">
                                <a:extLst>
                                  <a:ext uri="{FF2B5EF4-FFF2-40B4-BE49-F238E27FC236}">
                                    <a16:creationId xmlns:a16="http://schemas.microsoft.com/office/drawing/2014/main" id="{2D7BDBC7-B460-4374-8115-A8F12AF21D45}"/>
                                  </a:ext>
                                </a:extLst>
                              </p:cNvPr>
                              <p:cNvPicPr>
                                <a:picLocks noChangeAspect="1"/>
                              </p:cNvPicPr>
                              <p:nvPr/>
                            </p:nvPicPr>
                            <p:blipFill>
                              <a:blip r:embed="rId9"/>
                              <a:stretch>
                                <a:fillRect/>
                              </a:stretch>
                            </p:blipFill>
                            <p:spPr>
                              <a:xfrm>
                                <a:off x="2874784" y="2434321"/>
                                <a:ext cx="485093" cy="576047"/>
                              </a:xfrm>
                              <a:prstGeom prst="rect">
                                <a:avLst/>
                              </a:prstGeom>
                              <a:grpFill/>
                            </p:spPr>
                          </p:pic>
                        </p:grpSp>
                      </p:grpSp>
                    </p:grpSp>
                    <p:cxnSp>
                      <p:nvCxnSpPr>
                        <p:cNvPr id="96" name="Straight Connector 95">
                          <a:extLst>
                            <a:ext uri="{FF2B5EF4-FFF2-40B4-BE49-F238E27FC236}">
                              <a16:creationId xmlns:a16="http://schemas.microsoft.com/office/drawing/2014/main" id="{D929BFB5-B497-453B-A8CC-EBCF74DF6F15}"/>
                            </a:ext>
                          </a:extLst>
                        </p:cNvPr>
                        <p:cNvCxnSpPr>
                          <a:cxnSpLocks/>
                          <a:stCxn id="105" idx="2"/>
                        </p:cNvCxnSpPr>
                        <p:nvPr/>
                      </p:nvCxnSpPr>
                      <p:spPr>
                        <a:xfrm flipH="1">
                          <a:off x="5269156" y="3704446"/>
                          <a:ext cx="4" cy="3817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E76A90EF-64E3-4FF4-BC16-12902BC7A677}"/>
                          </a:ext>
                        </a:extLst>
                      </p:cNvPr>
                      <p:cNvGrpSpPr/>
                      <p:nvPr/>
                    </p:nvGrpSpPr>
                    <p:grpSpPr>
                      <a:xfrm>
                        <a:off x="3481692" y="3216910"/>
                        <a:ext cx="2540451" cy="852967"/>
                        <a:chOff x="2666439" y="4962894"/>
                        <a:chExt cx="2540451" cy="852967"/>
                      </a:xfrm>
                    </p:grpSpPr>
                    <p:sp>
                      <p:nvSpPr>
                        <p:cNvPr id="92" name="TextBox 91">
                          <a:extLst>
                            <a:ext uri="{FF2B5EF4-FFF2-40B4-BE49-F238E27FC236}">
                              <a16:creationId xmlns:a16="http://schemas.microsoft.com/office/drawing/2014/main" id="{47DC0984-9737-4C58-86E3-69E0A328A191}"/>
                            </a:ext>
                          </a:extLst>
                        </p:cNvPr>
                        <p:cNvSpPr txBox="1"/>
                        <p:nvPr/>
                      </p:nvSpPr>
                      <p:spPr>
                        <a:xfrm>
                          <a:off x="2666439" y="5401412"/>
                          <a:ext cx="949210" cy="41444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050" b="1" dirty="0">
                              <a:solidFill>
                                <a:schemeClr val="accent4">
                                  <a:lumMod val="75000"/>
                                </a:schemeClr>
                              </a:solidFill>
                              <a:latin typeface="Arial" panose="020B0604020202020204" pitchFamily="34" charset="0"/>
                              <a:cs typeface="Arial" panose="020B0604020202020204" pitchFamily="34" charset="0"/>
                            </a:rPr>
                            <a:t>4.1 100 p-y</a:t>
                          </a:r>
                        </a:p>
                        <a:p>
                          <a:pPr algn="ctr"/>
                          <a:r>
                            <a:rPr lang="en-US" sz="800" b="1" dirty="0">
                              <a:solidFill>
                                <a:schemeClr val="accent4">
                                  <a:lumMod val="75000"/>
                                </a:schemeClr>
                              </a:solidFill>
                              <a:latin typeface="Arial" panose="020B0604020202020204" pitchFamily="34" charset="0"/>
                              <a:cs typeface="Arial" panose="020B0604020202020204" pitchFamily="34" charset="0"/>
                            </a:rPr>
                            <a:t>(77/1300)</a:t>
                          </a:r>
                        </a:p>
                      </p:txBody>
                    </p:sp>
                    <p:sp>
                      <p:nvSpPr>
                        <p:cNvPr id="93" name="TextBox 92">
                          <a:extLst>
                            <a:ext uri="{FF2B5EF4-FFF2-40B4-BE49-F238E27FC236}">
                              <a16:creationId xmlns:a16="http://schemas.microsoft.com/office/drawing/2014/main" id="{39331562-2BD2-40CA-9C56-5ADA80843239}"/>
                            </a:ext>
                          </a:extLst>
                        </p:cNvPr>
                        <p:cNvSpPr txBox="1"/>
                        <p:nvPr/>
                      </p:nvSpPr>
                      <p:spPr>
                        <a:xfrm>
                          <a:off x="4285585" y="5402115"/>
                          <a:ext cx="921305" cy="405991"/>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6.1/100 p-y</a:t>
                          </a:r>
                        </a:p>
                        <a:p>
                          <a:pPr algn="ctr"/>
                          <a:r>
                            <a:rPr lang="en-US" sz="800" b="1" dirty="0">
                              <a:solidFill>
                                <a:schemeClr val="accent3">
                                  <a:lumMod val="75000"/>
                                </a:schemeClr>
                              </a:solidFill>
                              <a:latin typeface="Arial" panose="020B0604020202020204" pitchFamily="34" charset="0"/>
                              <a:cs typeface="Arial" panose="020B0604020202020204" pitchFamily="34" charset="0"/>
                            </a:rPr>
                            <a:t>(97/650)</a:t>
                          </a:r>
                        </a:p>
                      </p:txBody>
                    </p:sp>
                    <p:sp>
                      <p:nvSpPr>
                        <p:cNvPr id="94" name="TextBox 93">
                          <a:extLst>
                            <a:ext uri="{FF2B5EF4-FFF2-40B4-BE49-F238E27FC236}">
                              <a16:creationId xmlns:a16="http://schemas.microsoft.com/office/drawing/2014/main" id="{1201F621-061C-402E-929F-59E60B86C34F}"/>
                            </a:ext>
                          </a:extLst>
                        </p:cNvPr>
                        <p:cNvSpPr txBox="1"/>
                        <p:nvPr/>
                      </p:nvSpPr>
                      <p:spPr>
                        <a:xfrm>
                          <a:off x="3286551" y="4962894"/>
                          <a:ext cx="1328133" cy="480222"/>
                        </a:xfrm>
                        <a:prstGeom prst="rect">
                          <a:avLst/>
                        </a:prstGeom>
                        <a:noFill/>
                      </p:spPr>
                      <p:txBody>
                        <a:bodyPr wrap="none" rtlCol="0">
                          <a:spAutoFit/>
                        </a:bodyPr>
                        <a:lstStyle/>
                        <a:p>
                          <a:pPr algn="ctr"/>
                          <a:r>
                            <a:rPr lang="en-US" sz="1050" b="1" dirty="0">
                              <a:latin typeface="Arial" panose="020B0604020202020204" pitchFamily="34" charset="0"/>
                              <a:cs typeface="Arial" panose="020B0604020202020204" pitchFamily="34" charset="0"/>
                            </a:rPr>
                            <a:t>31% reduction</a:t>
                          </a:r>
                        </a:p>
                        <a:p>
                          <a:pPr algn="ctr"/>
                          <a:r>
                            <a:rPr lang="en-US" sz="1050" b="1" dirty="0">
                              <a:latin typeface="Arial" panose="020B0604020202020204" pitchFamily="34" charset="0"/>
                              <a:cs typeface="Arial" panose="020B0604020202020204" pitchFamily="34" charset="0"/>
                            </a:rPr>
                            <a:t>(CI 1, 52), p=0.04</a:t>
                          </a:r>
                        </a:p>
                      </p:txBody>
                    </p:sp>
                  </p:grpSp>
                </p:grpSp>
                <p:sp>
                  <p:nvSpPr>
                    <p:cNvPr id="89" name="Rectangle 88">
                      <a:extLst>
                        <a:ext uri="{FF2B5EF4-FFF2-40B4-BE49-F238E27FC236}">
                          <a16:creationId xmlns:a16="http://schemas.microsoft.com/office/drawing/2014/main" id="{30E08F49-8FCD-4A20-B682-E869D759A0A8}"/>
                        </a:ext>
                      </a:extLst>
                    </p:cNvPr>
                    <p:cNvSpPr/>
                    <p:nvPr/>
                  </p:nvSpPr>
                  <p:spPr>
                    <a:xfrm>
                      <a:off x="4339781" y="886513"/>
                      <a:ext cx="1325432" cy="634361"/>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Dapivirine Ring</a:t>
                      </a:r>
                    </a:p>
                    <a:p>
                      <a:pPr algn="ctr"/>
                      <a:r>
                        <a:rPr lang="en-US" sz="1050" dirty="0">
                          <a:latin typeface="Arial" panose="020B0604020202020204" pitchFamily="34" charset="0"/>
                          <a:cs typeface="Arial" panose="020B0604020202020204" pitchFamily="34" charset="0"/>
                        </a:rPr>
                        <a:t>vs</a:t>
                      </a:r>
                    </a:p>
                    <a:p>
                      <a:pPr algn="ctr"/>
                      <a:r>
                        <a:rPr lang="en-US" sz="1050" dirty="0">
                          <a:latin typeface="Arial" panose="020B0604020202020204" pitchFamily="34" charset="0"/>
                          <a:cs typeface="Arial" panose="020B0604020202020204" pitchFamily="34" charset="0"/>
                        </a:rPr>
                        <a:t>Placebo Ring</a:t>
                      </a:r>
                      <a:endParaRPr lang="en-US" sz="1050" i="1" dirty="0"/>
                    </a:p>
                  </p:txBody>
                </p:sp>
              </p:grpSp>
              <p:sp>
                <p:nvSpPr>
                  <p:cNvPr id="86" name="TextBox 85">
                    <a:extLst>
                      <a:ext uri="{FF2B5EF4-FFF2-40B4-BE49-F238E27FC236}">
                        <a16:creationId xmlns:a16="http://schemas.microsoft.com/office/drawing/2014/main" id="{FE875BF6-960A-4646-A215-A74C0D4E6BE2}"/>
                      </a:ext>
                    </a:extLst>
                  </p:cNvPr>
                  <p:cNvSpPr txBox="1"/>
                  <p:nvPr/>
                </p:nvSpPr>
                <p:spPr>
                  <a:xfrm>
                    <a:off x="2465717" y="3226094"/>
                    <a:ext cx="939681" cy="338554"/>
                  </a:xfrm>
                  <a:prstGeom prst="rect">
                    <a:avLst/>
                  </a:prstGeom>
                  <a:solidFill>
                    <a:schemeClr val="accent4">
                      <a:lumMod val="20000"/>
                      <a:lumOff val="80000"/>
                    </a:schemeClr>
                  </a:solidFill>
                  <a:ln>
                    <a:solidFill>
                      <a:schemeClr val="accent4">
                        <a:lumMod val="75000"/>
                      </a:schemeClr>
                    </a:solidFill>
                  </a:ln>
                </p:spPr>
                <p:txBody>
                  <a:bodyPr wrap="none" rtlCol="0">
                    <a:spAutoFit/>
                  </a:bodyPr>
                  <a:lstStyle/>
                  <a:p>
                    <a:pPr algn="ctr"/>
                    <a:r>
                      <a:rPr lang="en-US" sz="800" b="1" dirty="0" err="1">
                        <a:solidFill>
                          <a:schemeClr val="accent4">
                            <a:lumMod val="75000"/>
                          </a:schemeClr>
                        </a:solidFill>
                        <a:latin typeface="Arial" panose="020B0604020202020204" pitchFamily="34" charset="0"/>
                        <a:cs typeface="Arial" panose="020B0604020202020204" pitchFamily="34" charset="0"/>
                      </a:rPr>
                      <a:t>Dapivirine</a:t>
                    </a:r>
                    <a:r>
                      <a:rPr lang="en-US" sz="800" b="1" dirty="0">
                        <a:solidFill>
                          <a:schemeClr val="accent4">
                            <a:lumMod val="75000"/>
                          </a:schemeClr>
                        </a:solidFill>
                        <a:latin typeface="Arial" panose="020B0604020202020204" pitchFamily="34" charset="0"/>
                        <a:cs typeface="Arial" panose="020B0604020202020204" pitchFamily="34" charset="0"/>
                      </a:rPr>
                      <a:t> Ring</a:t>
                    </a:r>
                  </a:p>
                  <a:p>
                    <a:pPr algn="ctr"/>
                    <a:r>
                      <a:rPr lang="en-US" sz="800" b="1" dirty="0">
                        <a:solidFill>
                          <a:schemeClr val="accent4">
                            <a:lumMod val="75000"/>
                          </a:schemeClr>
                        </a:solidFill>
                        <a:latin typeface="Arial" panose="020B0604020202020204" pitchFamily="34" charset="0"/>
                        <a:cs typeface="Arial" panose="020B0604020202020204" pitchFamily="34" charset="0"/>
                      </a:rPr>
                      <a:t>1,307 women</a:t>
                    </a:r>
                  </a:p>
                </p:txBody>
              </p:sp>
            </p:grpSp>
          </p:grpSp>
          <p:pic>
            <p:nvPicPr>
              <p:cNvPr id="77" name="Picture 76">
                <a:extLst>
                  <a:ext uri="{FF2B5EF4-FFF2-40B4-BE49-F238E27FC236}">
                    <a16:creationId xmlns:a16="http://schemas.microsoft.com/office/drawing/2014/main" id="{D2020FA7-ABD3-4FD9-BAF3-5BA785D2F999}"/>
                  </a:ext>
                </a:extLst>
              </p:cNvPr>
              <p:cNvPicPr>
                <a:picLocks noChangeAspect="1"/>
              </p:cNvPicPr>
              <p:nvPr/>
            </p:nvPicPr>
            <p:blipFill>
              <a:blip r:embed="rId5"/>
              <a:stretch>
                <a:fillRect/>
              </a:stretch>
            </p:blipFill>
            <p:spPr>
              <a:xfrm>
                <a:off x="3268730" y="2233292"/>
                <a:ext cx="728865" cy="755300"/>
              </a:xfrm>
              <a:prstGeom prst="rect">
                <a:avLst/>
              </a:prstGeom>
            </p:spPr>
          </p:pic>
          <p:sp>
            <p:nvSpPr>
              <p:cNvPr id="80" name="TextBox 79">
                <a:extLst>
                  <a:ext uri="{FF2B5EF4-FFF2-40B4-BE49-F238E27FC236}">
                    <a16:creationId xmlns:a16="http://schemas.microsoft.com/office/drawing/2014/main" id="{46EE5397-4E75-4179-9F9C-7FA72EC2C0C5}"/>
                  </a:ext>
                </a:extLst>
              </p:cNvPr>
              <p:cNvSpPr txBox="1"/>
              <p:nvPr/>
            </p:nvSpPr>
            <p:spPr>
              <a:xfrm>
                <a:off x="3867657" y="3860105"/>
                <a:ext cx="832279" cy="33855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2:1 </a:t>
                </a:r>
              </a:p>
              <a:p>
                <a:pPr algn="ctr"/>
                <a:r>
                  <a:rPr lang="en-US" sz="800" dirty="0">
                    <a:latin typeface="Arial" panose="020B0604020202020204" pitchFamily="34" charset="0"/>
                    <a:cs typeface="Arial" panose="020B0604020202020204" pitchFamily="34" charset="0"/>
                  </a:rPr>
                  <a:t>randomization</a:t>
                </a:r>
              </a:p>
            </p:txBody>
          </p:sp>
        </p:grpSp>
        <p:pic>
          <p:nvPicPr>
            <p:cNvPr id="107" name="Picture 106">
              <a:extLst>
                <a:ext uri="{FF2B5EF4-FFF2-40B4-BE49-F238E27FC236}">
                  <a16:creationId xmlns:a16="http://schemas.microsoft.com/office/drawing/2014/main" id="{6FE61C64-BA40-45C9-B634-890EA7A47A5D}"/>
                </a:ext>
              </a:extLst>
            </p:cNvPr>
            <p:cNvPicPr>
              <a:picLocks noChangeAspect="1"/>
            </p:cNvPicPr>
            <p:nvPr/>
          </p:nvPicPr>
          <p:blipFill>
            <a:blip r:embed="rId6"/>
            <a:stretch>
              <a:fillRect/>
            </a:stretch>
          </p:blipFill>
          <p:spPr>
            <a:xfrm>
              <a:off x="6462208" y="4308794"/>
              <a:ext cx="888116" cy="710493"/>
            </a:xfrm>
            <a:prstGeom prst="rect">
              <a:avLst/>
            </a:prstGeom>
          </p:spPr>
        </p:pic>
        <p:sp>
          <p:nvSpPr>
            <p:cNvPr id="108" name="Rectangle 107">
              <a:extLst>
                <a:ext uri="{FF2B5EF4-FFF2-40B4-BE49-F238E27FC236}">
                  <a16:creationId xmlns:a16="http://schemas.microsoft.com/office/drawing/2014/main" id="{84EBE2B8-8072-47C0-9964-851CE028A7F6}"/>
                </a:ext>
              </a:extLst>
            </p:cNvPr>
            <p:cNvSpPr/>
            <p:nvPr/>
          </p:nvSpPr>
          <p:spPr>
            <a:xfrm>
              <a:off x="4614754" y="5307952"/>
              <a:ext cx="4501076" cy="1323439"/>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N=900  (46%) used open-label ring</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96% DPV ring level </a:t>
              </a:r>
              <a:r>
                <a:rPr lang="en-US" sz="2000" u="sng" dirty="0">
                  <a:latin typeface="Arial" panose="020B0604020202020204" pitchFamily="34" charset="0"/>
                  <a:cs typeface="Arial" panose="020B0604020202020204" pitchFamily="34" charset="0"/>
                </a:rPr>
                <a:t>&lt;</a:t>
              </a:r>
              <a:r>
                <a:rPr lang="en-US" sz="2000" dirty="0">
                  <a:latin typeface="Arial" panose="020B0604020202020204" pitchFamily="34" charset="0"/>
                  <a:cs typeface="Arial" panose="020B0604020202020204" pitchFamily="34" charset="0"/>
                </a:rPr>
                <a:t>23.5 = adherent</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11 infections in 623 PY FU</a:t>
              </a:r>
              <a:endParaRPr lang="en-US" sz="2000" dirty="0"/>
            </a:p>
          </p:txBody>
        </p:sp>
        <p:sp>
          <p:nvSpPr>
            <p:cNvPr id="109" name="TextBox 108">
              <a:extLst>
                <a:ext uri="{FF2B5EF4-FFF2-40B4-BE49-F238E27FC236}">
                  <a16:creationId xmlns:a16="http://schemas.microsoft.com/office/drawing/2014/main" id="{215ABB89-0601-4748-96AE-73AF97DDBFA6}"/>
                </a:ext>
              </a:extLst>
            </p:cNvPr>
            <p:cNvSpPr txBox="1"/>
            <p:nvPr/>
          </p:nvSpPr>
          <p:spPr>
            <a:xfrm>
              <a:off x="5165999" y="4983623"/>
              <a:ext cx="334540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 year open-label extension</a:t>
              </a:r>
            </a:p>
          </p:txBody>
        </p:sp>
      </p:grpSp>
    </p:spTree>
    <p:extLst>
      <p:ext uri="{BB962C8B-B14F-4D97-AF65-F5344CB8AC3E}">
        <p14:creationId xmlns:p14="http://schemas.microsoft.com/office/powerpoint/2010/main" val="12444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DB5C6A6-16BB-4D77-AD8E-DB82C96557BB}"/>
              </a:ext>
            </a:extLst>
          </p:cNvPr>
          <p:cNvCxnSpPr>
            <a:cxnSpLocks/>
          </p:cNvCxnSpPr>
          <p:nvPr/>
        </p:nvCxnSpPr>
        <p:spPr>
          <a:xfrm>
            <a:off x="0" y="1177255"/>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13680" y="1190905"/>
            <a:ext cx="9144000" cy="1989647"/>
          </a:xfrm>
          <a:prstGeom prst="rect">
            <a:avLst/>
          </a:prstGeom>
          <a:noFill/>
        </p:spPr>
        <p:txBody>
          <a:bodyPr wrap="square" rtlCol="0">
            <a:spAutoFit/>
          </a:bodyPr>
          <a:lstStyle/>
          <a:p>
            <a:pPr marL="342900" indent="-342900">
              <a:lnSpc>
                <a:spcPct val="103000"/>
              </a:lnSpc>
              <a:spcBef>
                <a:spcPts val="600"/>
              </a:spcBef>
              <a:buClr>
                <a:srgbClr val="C00000"/>
              </a:buClr>
              <a:buFont typeface="Wingdings" panose="05000000000000000000" pitchFamily="2" charset="2"/>
              <a:buChar char="§"/>
            </a:pPr>
            <a:r>
              <a:rPr lang="en-US" sz="2200" dirty="0">
                <a:latin typeface="Arial" panose="020B0604020202020204" pitchFamily="34" charset="0"/>
                <a:cs typeface="Arial" panose="020B0604020202020204" pitchFamily="34" charset="0"/>
              </a:rPr>
              <a:t>Initial trial results similar (27% ASPIRE &amp; 31% Ring Study) ↓ risk</a:t>
            </a:r>
          </a:p>
          <a:p>
            <a:pPr marL="342900" indent="-342900">
              <a:lnSpc>
                <a:spcPct val="103000"/>
              </a:lnSpc>
              <a:spcBef>
                <a:spcPts val="600"/>
              </a:spcBef>
              <a:buClr>
                <a:srgbClr val="C00000"/>
              </a:buClr>
              <a:buFont typeface="Wingdings" panose="05000000000000000000" pitchFamily="2" charset="2"/>
              <a:buChar char="§"/>
            </a:pPr>
            <a:r>
              <a:rPr lang="en-US" sz="2200" dirty="0">
                <a:latin typeface="Arial" panose="020B0604020202020204" pitchFamily="34" charset="0"/>
                <a:cs typeface="Arial" panose="020B0604020202020204" pitchFamily="34" charset="0"/>
              </a:rPr>
              <a:t>1 </a:t>
            </a:r>
            <a:r>
              <a:rPr lang="en-US" sz="2200" dirty="0" err="1">
                <a:latin typeface="Arial" panose="020B0604020202020204" pitchFamily="34" charset="0"/>
                <a:cs typeface="Arial" panose="020B0604020202020204" pitchFamily="34" charset="0"/>
              </a:rPr>
              <a:t>yr</a:t>
            </a:r>
            <a:r>
              <a:rPr lang="en-US" sz="2200" dirty="0">
                <a:latin typeface="Arial" panose="020B0604020202020204" pitchFamily="34" charset="0"/>
                <a:cs typeface="Arial" panose="020B0604020202020204" pitchFamily="34" charset="0"/>
              </a:rPr>
              <a:t> FU incidence similar (12/616 PY HOPE vs 11/623 PY DREAM)</a:t>
            </a:r>
          </a:p>
          <a:p>
            <a:pPr marL="342900" indent="-342900">
              <a:lnSpc>
                <a:spcPct val="103000"/>
              </a:lnSpc>
              <a:spcBef>
                <a:spcPts val="600"/>
              </a:spcBef>
              <a:buClr>
                <a:srgbClr val="C00000"/>
              </a:buClr>
              <a:buFont typeface="Wingdings" panose="05000000000000000000" pitchFamily="2" charset="2"/>
              <a:buChar char="§"/>
            </a:pPr>
            <a:r>
              <a:rPr lang="en-US" sz="2200" dirty="0">
                <a:latin typeface="Arial" panose="020B0604020202020204" pitchFamily="34" charset="0"/>
                <a:cs typeface="Arial" panose="020B0604020202020204" pitchFamily="34" charset="0"/>
              </a:rPr>
              <a:t>Compared to estimated placebo group from the clinical trial/same  PY, in open-label (use of known effective product), ↓ HIV incidence was 46% &amp; 54%</a:t>
            </a:r>
            <a:endParaRPr lang="en-US" sz="2000" dirty="0">
              <a:latin typeface="Arial" panose="020B0604020202020204" pitchFamily="34" charset="0"/>
              <a:cs typeface="Arial" panose="020B0604020202020204" pitchFamily="34" charset="0"/>
            </a:endParaRPr>
          </a:p>
        </p:txBody>
      </p:sp>
      <p:sp>
        <p:nvSpPr>
          <p:cNvPr id="27" name="Title 1"/>
          <p:cNvSpPr>
            <a:spLocks noGrp="1"/>
          </p:cNvSpPr>
          <p:nvPr>
            <p:ph type="title"/>
          </p:nvPr>
        </p:nvSpPr>
        <p:spPr>
          <a:xfrm>
            <a:off x="818839" y="-26704"/>
            <a:ext cx="7886700" cy="1325563"/>
          </a:xfrm>
        </p:spPr>
        <p:txBody>
          <a:bodyPr/>
          <a:lstStyle/>
          <a:p>
            <a:r>
              <a:rPr lang="en-US" dirty="0"/>
              <a:t>HIV Incidence and Adherence in DREAM:            Open-Label Trial of Dapivirine Ring</a:t>
            </a:r>
            <a:br>
              <a:rPr lang="en-US" dirty="0"/>
            </a:br>
            <a:r>
              <a:rPr lang="en-US" sz="2000" i="1" dirty="0" err="1">
                <a:solidFill>
                  <a:schemeClr val="tx1"/>
                </a:solidFill>
              </a:rPr>
              <a:t>Nel</a:t>
            </a:r>
            <a:r>
              <a:rPr lang="en-US" sz="2000" i="1" dirty="0">
                <a:solidFill>
                  <a:schemeClr val="tx1"/>
                </a:solidFill>
              </a:rPr>
              <a:t> A et al.  CROI 2018 Boston Abs. 144LB</a:t>
            </a:r>
            <a:endParaRPr lang="en-US" dirty="0"/>
          </a:p>
        </p:txBody>
      </p:sp>
      <p:grpSp>
        <p:nvGrpSpPr>
          <p:cNvPr id="7" name="Group 6"/>
          <p:cNvGrpSpPr/>
          <p:nvPr/>
        </p:nvGrpSpPr>
        <p:grpSpPr>
          <a:xfrm>
            <a:off x="5086212" y="3065369"/>
            <a:ext cx="3530786" cy="3549360"/>
            <a:chOff x="634313" y="3545736"/>
            <a:chExt cx="3150997" cy="3184176"/>
          </a:xfrm>
        </p:grpSpPr>
        <p:grpSp>
          <p:nvGrpSpPr>
            <p:cNvPr id="16" name="Group 15"/>
            <p:cNvGrpSpPr/>
            <p:nvPr/>
          </p:nvGrpSpPr>
          <p:grpSpPr>
            <a:xfrm>
              <a:off x="634313" y="4295899"/>
              <a:ext cx="3150997" cy="2434013"/>
              <a:chOff x="372975" y="3754276"/>
              <a:chExt cx="2957489" cy="2505977"/>
            </a:xfrm>
          </p:grpSpPr>
          <p:sp>
            <p:nvSpPr>
              <p:cNvPr id="17" name="Rectangle 16"/>
              <p:cNvSpPr/>
              <p:nvPr/>
            </p:nvSpPr>
            <p:spPr>
              <a:xfrm>
                <a:off x="741404" y="3826475"/>
                <a:ext cx="1062681" cy="1923536"/>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HIV incidence</a:t>
                </a:r>
              </a:p>
              <a:p>
                <a:pPr algn="ctr"/>
                <a:r>
                  <a:rPr lang="en-US" sz="1400" b="1" dirty="0">
                    <a:latin typeface="Arial" panose="020B0604020202020204" pitchFamily="34" charset="0"/>
                    <a:cs typeface="Arial" panose="020B0604020202020204" pitchFamily="34" charset="0"/>
                  </a:rPr>
                  <a:t>3.9</a:t>
                </a:r>
              </a:p>
              <a:p>
                <a:pPr algn="ctr"/>
                <a:r>
                  <a:rPr lang="en-US" sz="1100" b="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(95% CI 2,9-4.9)</a:t>
                </a:r>
              </a:p>
            </p:txBody>
          </p:sp>
          <p:sp>
            <p:nvSpPr>
              <p:cNvPr id="18" name="Rectangle 17"/>
              <p:cNvSpPr/>
              <p:nvPr/>
            </p:nvSpPr>
            <p:spPr>
              <a:xfrm>
                <a:off x="1960304" y="4897020"/>
                <a:ext cx="1042258" cy="862402"/>
              </a:xfrm>
              <a:prstGeom prst="rect">
                <a:avLst/>
              </a:prstGeom>
              <a:gradFill flip="none" rotWithShape="1">
                <a:gsLst>
                  <a:gs pos="0">
                    <a:srgbClr val="00D6AD">
                      <a:shade val="30000"/>
                      <a:satMod val="115000"/>
                    </a:srgbClr>
                  </a:gs>
                  <a:gs pos="50000">
                    <a:srgbClr val="00D6AD">
                      <a:shade val="67500"/>
                      <a:satMod val="115000"/>
                    </a:srgbClr>
                  </a:gs>
                  <a:gs pos="100000">
                    <a:srgbClr val="00D6AD">
                      <a:shade val="100000"/>
                      <a:satMod val="115000"/>
                    </a:srgbClr>
                  </a:gs>
                </a:gsLst>
                <a:lin ang="5400000" scaled="1"/>
                <a:tileRect/>
              </a:gra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HIV incidence</a:t>
                </a:r>
              </a:p>
              <a:p>
                <a:pPr algn="ctr"/>
                <a:r>
                  <a:rPr lang="en-US" sz="1400" b="1" dirty="0">
                    <a:latin typeface="Arial" panose="020B0604020202020204" pitchFamily="34" charset="0"/>
                    <a:cs typeface="Arial" panose="020B0604020202020204" pitchFamily="34" charset="0"/>
                  </a:rPr>
                  <a:t>1.8</a:t>
                </a:r>
                <a:br>
                  <a:rPr lang="en-US" sz="14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(95% CI 0.9-3.2)</a:t>
                </a:r>
              </a:p>
            </p:txBody>
          </p:sp>
          <p:grpSp>
            <p:nvGrpSpPr>
              <p:cNvPr id="19" name="Group 18"/>
              <p:cNvGrpSpPr/>
              <p:nvPr/>
            </p:nvGrpSpPr>
            <p:grpSpPr>
              <a:xfrm>
                <a:off x="1701721" y="3754276"/>
                <a:ext cx="1628743" cy="1072860"/>
                <a:chOff x="1701721" y="3754276"/>
                <a:chExt cx="1628743" cy="1072860"/>
              </a:xfrm>
            </p:grpSpPr>
            <p:sp>
              <p:nvSpPr>
                <p:cNvPr id="22" name="Down Arrow 21"/>
                <p:cNvSpPr/>
                <p:nvPr/>
              </p:nvSpPr>
              <p:spPr>
                <a:xfrm>
                  <a:off x="1925575" y="3754276"/>
                  <a:ext cx="1181037" cy="1072860"/>
                </a:xfrm>
                <a:prstGeom prst="downArrow">
                  <a:avLst/>
                </a:prstGeom>
                <a:solidFill>
                  <a:srgbClr val="FFFBFD"/>
                </a:solidFill>
                <a:ln w="285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1701721" y="4101892"/>
                  <a:ext cx="1628743" cy="475314"/>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46%</a:t>
                  </a:r>
                </a:p>
                <a:p>
                  <a:pPr algn="ctr"/>
                  <a:r>
                    <a:rPr lang="en-US" sz="1200" b="1" dirty="0">
                      <a:latin typeface="Arial" panose="020B0604020202020204" pitchFamily="34" charset="0"/>
                      <a:cs typeface="Arial" panose="020B0604020202020204" pitchFamily="34" charset="0"/>
                    </a:rPr>
                    <a:t>reduction</a:t>
                  </a:r>
                </a:p>
              </p:txBody>
            </p:sp>
          </p:grpSp>
          <p:sp>
            <p:nvSpPr>
              <p:cNvPr id="20" name="Rectangle 19"/>
              <p:cNvSpPr/>
              <p:nvPr/>
            </p:nvSpPr>
            <p:spPr>
              <a:xfrm>
                <a:off x="372975" y="5754301"/>
                <a:ext cx="1628743" cy="505952"/>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Placebo</a:t>
                </a:r>
              </a:p>
              <a:p>
                <a:pPr algn="ctr"/>
                <a:r>
                  <a:rPr lang="en-US" sz="1200" b="1" dirty="0">
                    <a:latin typeface="Arial" panose="020B0604020202020204" pitchFamily="34" charset="0"/>
                    <a:cs typeface="Arial" panose="020B0604020202020204" pitchFamily="34" charset="0"/>
                  </a:rPr>
                  <a:t>EXPECTED</a:t>
                </a:r>
              </a:p>
            </p:txBody>
          </p:sp>
          <p:sp>
            <p:nvSpPr>
              <p:cNvPr id="21" name="Rectangle 20"/>
              <p:cNvSpPr/>
              <p:nvPr/>
            </p:nvSpPr>
            <p:spPr>
              <a:xfrm>
                <a:off x="1660232" y="5769260"/>
                <a:ext cx="1628743"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HOPE</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OBSERVED</a:t>
                </a:r>
              </a:p>
            </p:txBody>
          </p:sp>
        </p:grpSp>
        <p:pic>
          <p:nvPicPr>
            <p:cNvPr id="38" name="Picture 37"/>
            <p:cNvPicPr>
              <a:picLocks noChangeAspect="1"/>
            </p:cNvPicPr>
            <p:nvPr/>
          </p:nvPicPr>
          <p:blipFill>
            <a:blip r:embed="rId2"/>
            <a:stretch>
              <a:fillRect/>
            </a:stretch>
          </p:blipFill>
          <p:spPr>
            <a:xfrm>
              <a:off x="2574743" y="3617016"/>
              <a:ext cx="685825" cy="548660"/>
            </a:xfrm>
            <a:prstGeom prst="rect">
              <a:avLst/>
            </a:prstGeom>
          </p:spPr>
        </p:pic>
        <p:pic>
          <p:nvPicPr>
            <p:cNvPr id="39" name="Picture 38"/>
            <p:cNvPicPr>
              <a:picLocks noChangeAspect="1"/>
            </p:cNvPicPr>
            <p:nvPr/>
          </p:nvPicPr>
          <p:blipFill>
            <a:blip r:embed="rId3"/>
            <a:stretch>
              <a:fillRect/>
            </a:stretch>
          </p:blipFill>
          <p:spPr>
            <a:xfrm>
              <a:off x="1140834" y="3545736"/>
              <a:ext cx="658634" cy="682522"/>
            </a:xfrm>
            <a:prstGeom prst="rect">
              <a:avLst/>
            </a:prstGeom>
          </p:spPr>
        </p:pic>
      </p:grpSp>
      <p:grpSp>
        <p:nvGrpSpPr>
          <p:cNvPr id="5" name="Group 4"/>
          <p:cNvGrpSpPr/>
          <p:nvPr/>
        </p:nvGrpSpPr>
        <p:grpSpPr>
          <a:xfrm>
            <a:off x="689539" y="3180552"/>
            <a:ext cx="3699088" cy="3471327"/>
            <a:chOff x="5112588" y="3631521"/>
            <a:chExt cx="3150999" cy="2980483"/>
          </a:xfrm>
        </p:grpSpPr>
        <p:grpSp>
          <p:nvGrpSpPr>
            <p:cNvPr id="30" name="Group 29"/>
            <p:cNvGrpSpPr/>
            <p:nvPr/>
          </p:nvGrpSpPr>
          <p:grpSpPr>
            <a:xfrm>
              <a:off x="5112588" y="4251984"/>
              <a:ext cx="3150999" cy="2360020"/>
              <a:chOff x="372975" y="3673840"/>
              <a:chExt cx="2957491" cy="2586413"/>
            </a:xfrm>
          </p:grpSpPr>
          <p:sp>
            <p:nvSpPr>
              <p:cNvPr id="31" name="Rectangle 30"/>
              <p:cNvSpPr/>
              <p:nvPr/>
            </p:nvSpPr>
            <p:spPr>
              <a:xfrm>
                <a:off x="741404" y="3731741"/>
                <a:ext cx="1062681" cy="2018271"/>
              </a:xfrm>
              <a:prstGeom prst="rect">
                <a:avLst/>
              </a:prstGeom>
              <a:solidFill>
                <a:srgbClr val="6600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HIV incidence</a:t>
                </a:r>
              </a:p>
              <a:p>
                <a:pPr algn="ctr"/>
                <a:r>
                  <a:rPr lang="en-US" sz="1400" b="1" dirty="0">
                    <a:latin typeface="Arial" panose="020B0604020202020204" pitchFamily="34" charset="0"/>
                    <a:cs typeface="Arial" panose="020B0604020202020204" pitchFamily="34" charset="0"/>
                  </a:rPr>
                  <a:t>4.1</a:t>
                </a:r>
                <a:r>
                  <a:rPr lang="en-US" sz="1100" b="1" dirty="0">
                    <a:latin typeface="Arial" panose="020B0604020202020204" pitchFamily="34" charset="0"/>
                    <a:cs typeface="Arial" panose="020B0604020202020204" pitchFamily="34" charset="0"/>
                  </a:rPr>
                  <a:t>         </a:t>
                </a:r>
              </a:p>
              <a:p>
                <a:pPr algn="ctr"/>
                <a:r>
                  <a:rPr lang="en-US" sz="1100" b="1"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(95% CI 3.2-5.1)</a:t>
                </a:r>
              </a:p>
            </p:txBody>
          </p:sp>
          <p:sp>
            <p:nvSpPr>
              <p:cNvPr id="32" name="Rectangle 31"/>
              <p:cNvSpPr/>
              <p:nvPr/>
            </p:nvSpPr>
            <p:spPr>
              <a:xfrm>
                <a:off x="1960304" y="4882721"/>
                <a:ext cx="1042258" cy="876699"/>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HIV incidence</a:t>
                </a:r>
              </a:p>
              <a:p>
                <a:pPr algn="ctr"/>
                <a:r>
                  <a:rPr lang="en-US" sz="1400" b="1" dirty="0">
                    <a:latin typeface="Arial" panose="020B0604020202020204" pitchFamily="34" charset="0"/>
                    <a:cs typeface="Arial" panose="020B0604020202020204" pitchFamily="34" charset="0"/>
                  </a:rPr>
                  <a:t>1.9</a:t>
                </a:r>
                <a:br>
                  <a:rPr lang="en-US" sz="14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(95% CI 1.0-3.4)</a:t>
                </a:r>
              </a:p>
            </p:txBody>
          </p:sp>
          <p:grpSp>
            <p:nvGrpSpPr>
              <p:cNvPr id="33" name="Group 32"/>
              <p:cNvGrpSpPr/>
              <p:nvPr/>
            </p:nvGrpSpPr>
            <p:grpSpPr>
              <a:xfrm>
                <a:off x="1701723" y="3673840"/>
                <a:ext cx="1628743" cy="1153297"/>
                <a:chOff x="1701723" y="3673840"/>
                <a:chExt cx="1628743" cy="1153297"/>
              </a:xfrm>
            </p:grpSpPr>
            <p:sp>
              <p:nvSpPr>
                <p:cNvPr id="36" name="Down Arrow 35"/>
                <p:cNvSpPr/>
                <p:nvPr/>
              </p:nvSpPr>
              <p:spPr>
                <a:xfrm>
                  <a:off x="1925575" y="3673840"/>
                  <a:ext cx="1181037" cy="1153297"/>
                </a:xfrm>
                <a:prstGeom prst="downArrow">
                  <a:avLst/>
                </a:prstGeom>
                <a:solidFill>
                  <a:srgbClr val="FFFBFD"/>
                </a:solidFill>
                <a:ln w="285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1701723" y="4025213"/>
                  <a:ext cx="1628743" cy="646331"/>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54%</a:t>
                  </a:r>
                </a:p>
                <a:p>
                  <a:pPr algn="ctr"/>
                  <a:r>
                    <a:rPr lang="en-US" sz="1200" b="1" dirty="0">
                      <a:latin typeface="Arial" panose="020B0604020202020204" pitchFamily="34" charset="0"/>
                      <a:cs typeface="Arial" panose="020B0604020202020204" pitchFamily="34" charset="0"/>
                    </a:rPr>
                    <a:t>reduction</a:t>
                  </a:r>
                </a:p>
                <a:p>
                  <a:pPr algn="ctr"/>
                  <a:r>
                    <a:rPr lang="en-US" sz="1200" b="1" dirty="0">
                      <a:solidFill>
                        <a:srgbClr val="C00000"/>
                      </a:solidFill>
                      <a:latin typeface="Arial" panose="020B0604020202020204" pitchFamily="34" charset="0"/>
                      <a:cs typeface="Arial" panose="020B0604020202020204" pitchFamily="34" charset="0"/>
                    </a:rPr>
                    <a:t>p=0.01</a:t>
                  </a:r>
                </a:p>
              </p:txBody>
            </p:sp>
          </p:grpSp>
          <p:sp>
            <p:nvSpPr>
              <p:cNvPr id="34" name="Rectangle 33"/>
              <p:cNvSpPr/>
              <p:nvPr/>
            </p:nvSpPr>
            <p:spPr>
              <a:xfrm>
                <a:off x="372975" y="5754301"/>
                <a:ext cx="1628743" cy="505952"/>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Placebo</a:t>
                </a:r>
              </a:p>
              <a:p>
                <a:pPr algn="ctr"/>
                <a:r>
                  <a:rPr lang="en-US" sz="1200" b="1" dirty="0">
                    <a:latin typeface="Arial" panose="020B0604020202020204" pitchFamily="34" charset="0"/>
                    <a:cs typeface="Arial" panose="020B0604020202020204" pitchFamily="34" charset="0"/>
                  </a:rPr>
                  <a:t>EXPECTED</a:t>
                </a:r>
              </a:p>
            </p:txBody>
          </p:sp>
          <p:sp>
            <p:nvSpPr>
              <p:cNvPr id="35" name="Rectangle 34"/>
              <p:cNvSpPr/>
              <p:nvPr/>
            </p:nvSpPr>
            <p:spPr>
              <a:xfrm>
                <a:off x="1660232" y="5769260"/>
                <a:ext cx="1628743"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HOPE</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OBSERVED</a:t>
                </a:r>
              </a:p>
            </p:txBody>
          </p:sp>
        </p:grpSp>
        <p:pic>
          <p:nvPicPr>
            <p:cNvPr id="40" name="Picture 39">
              <a:extLst>
                <a:ext uri="{FF2B5EF4-FFF2-40B4-BE49-F238E27FC236}">
                  <a16:creationId xmlns:a16="http://schemas.microsoft.com/office/drawing/2014/main" id="{940E2C54-E97F-4B38-B08F-640B09B061A1}"/>
                </a:ext>
              </a:extLst>
            </p:cNvPr>
            <p:cNvPicPr>
              <a:picLocks noChangeAspect="1"/>
            </p:cNvPicPr>
            <p:nvPr/>
          </p:nvPicPr>
          <p:blipFill>
            <a:blip r:embed="rId4"/>
            <a:stretch>
              <a:fillRect/>
            </a:stretch>
          </p:blipFill>
          <p:spPr>
            <a:xfrm>
              <a:off x="6803776" y="3631521"/>
              <a:ext cx="975314" cy="543697"/>
            </a:xfrm>
            <a:prstGeom prst="rect">
              <a:avLst/>
            </a:prstGeom>
          </p:spPr>
        </p:pic>
        <p:pic>
          <p:nvPicPr>
            <p:cNvPr id="41" name="Picture 7">
              <a:extLst>
                <a:ext uri="{FF2B5EF4-FFF2-40B4-BE49-F238E27FC236}">
                  <a16:creationId xmlns:a16="http://schemas.microsoft.com/office/drawing/2014/main" id="{FD6D0174-8DCA-4DF3-BFD3-9A3A2FC23C4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41758" y="3707955"/>
              <a:ext cx="1028522" cy="47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41"/>
          <p:cNvPicPr>
            <a:picLocks noChangeAspect="1"/>
          </p:cNvPicPr>
          <p:nvPr/>
        </p:nvPicPr>
        <p:blipFill>
          <a:blip r:embed="rId2"/>
          <a:stretch>
            <a:fillRect/>
          </a:stretch>
        </p:blipFill>
        <p:spPr>
          <a:xfrm>
            <a:off x="8219381" y="522092"/>
            <a:ext cx="685825" cy="548660"/>
          </a:xfrm>
          <a:prstGeom prst="rect">
            <a:avLst/>
          </a:prstGeom>
        </p:spPr>
      </p:pic>
      <p:pic>
        <p:nvPicPr>
          <p:cNvPr id="28" name="Picture 27">
            <a:extLst>
              <a:ext uri="{FF2B5EF4-FFF2-40B4-BE49-F238E27FC236}">
                <a16:creationId xmlns:a16="http://schemas.microsoft.com/office/drawing/2014/main" id="{3C151849-C536-4660-96B0-62C5BAE124C4}"/>
              </a:ext>
            </a:extLst>
          </p:cNvPr>
          <p:cNvPicPr>
            <a:picLocks noChangeAspect="1"/>
          </p:cNvPicPr>
          <p:nvPr/>
        </p:nvPicPr>
        <p:blipFill>
          <a:blip r:embed="rId4"/>
          <a:stretch>
            <a:fillRect/>
          </a:stretch>
        </p:blipFill>
        <p:spPr>
          <a:xfrm>
            <a:off x="238794" y="454610"/>
            <a:ext cx="1144961" cy="633236"/>
          </a:xfrm>
          <a:prstGeom prst="rect">
            <a:avLst/>
          </a:prstGeom>
        </p:spPr>
      </p:pic>
    </p:spTree>
    <p:extLst>
      <p:ext uri="{BB962C8B-B14F-4D97-AF65-F5344CB8AC3E}">
        <p14:creationId xmlns:p14="http://schemas.microsoft.com/office/powerpoint/2010/main" val="17503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87" y="2694930"/>
            <a:ext cx="8229600" cy="1143000"/>
          </a:xfrm>
        </p:spPr>
        <p:txBody>
          <a:bodyPr>
            <a:noAutofit/>
          </a:bodyPr>
          <a:lstStyle/>
          <a:p>
            <a:r>
              <a:rPr lang="en-US" sz="4800" dirty="0"/>
              <a:t>Maternal Health</a:t>
            </a:r>
            <a:br>
              <a:rPr lang="en-US" sz="4800" dirty="0"/>
            </a:br>
            <a:r>
              <a:rPr lang="en-US" sz="4800" dirty="0"/>
              <a:t>Issues</a:t>
            </a:r>
          </a:p>
        </p:txBody>
      </p:sp>
      <p:pic>
        <p:nvPicPr>
          <p:cNvPr id="4" name="Picture 1" descr="MR &amp; 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619" y="334433"/>
            <a:ext cx="1266825" cy="1903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hab.hrsa.gov/livinghistory/images/timeline/mother_and_chi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7718" y="4576981"/>
            <a:ext cx="1769539" cy="1774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womengirls-c-24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4542" y="455036"/>
            <a:ext cx="3390900" cy="1428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1AF-3D9D-4BDA-A861-CAA2282F3E0A}"/>
              </a:ext>
            </a:extLst>
          </p:cNvPr>
          <p:cNvSpPr>
            <a:spLocks noGrp="1"/>
          </p:cNvSpPr>
          <p:nvPr>
            <p:ph type="title"/>
          </p:nvPr>
        </p:nvSpPr>
        <p:spPr>
          <a:xfrm>
            <a:off x="606745" y="0"/>
            <a:ext cx="7886700" cy="1325563"/>
          </a:xfrm>
        </p:spPr>
        <p:txBody>
          <a:bodyPr/>
          <a:lstStyle/>
          <a:p>
            <a:r>
              <a:rPr lang="en-US" dirty="0"/>
              <a:t>Postpartum Mobility and Transfer of Care               of HIV+ Women on ART, South Africa</a:t>
            </a:r>
            <a:br>
              <a:rPr lang="en-US" dirty="0"/>
            </a:br>
            <a:r>
              <a:rPr lang="en-US" sz="2000" i="1" dirty="0">
                <a:solidFill>
                  <a:schemeClr val="tx1"/>
                </a:solidFill>
              </a:rPr>
              <a:t>Phillips TK et al.  CROI 2018 Boston Abs. 1088</a:t>
            </a:r>
            <a:endParaRPr lang="en-US" dirty="0"/>
          </a:p>
        </p:txBody>
      </p:sp>
      <p:pic>
        <p:nvPicPr>
          <p:cNvPr id="10" name="Picture 9">
            <a:extLst>
              <a:ext uri="{FF2B5EF4-FFF2-40B4-BE49-F238E27FC236}">
                <a16:creationId xmlns:a16="http://schemas.microsoft.com/office/drawing/2014/main" id="{58C47518-76B9-4DC6-B4E5-087148E010EA}"/>
              </a:ext>
            </a:extLst>
          </p:cNvPr>
          <p:cNvPicPr>
            <a:picLocks noChangeAspect="1"/>
          </p:cNvPicPr>
          <p:nvPr/>
        </p:nvPicPr>
        <p:blipFill>
          <a:blip r:embed="rId2"/>
          <a:stretch>
            <a:fillRect/>
          </a:stretch>
        </p:blipFill>
        <p:spPr>
          <a:xfrm>
            <a:off x="2956992" y="2789928"/>
            <a:ext cx="5907343" cy="2148125"/>
          </a:xfrm>
          <a:prstGeom prst="rect">
            <a:avLst/>
          </a:prstGeom>
          <a:ln w="57150">
            <a:noFill/>
          </a:ln>
        </p:spPr>
      </p:pic>
      <p:cxnSp>
        <p:nvCxnSpPr>
          <p:cNvPr id="11" name="Straight Connector 10">
            <a:extLst>
              <a:ext uri="{FF2B5EF4-FFF2-40B4-BE49-F238E27FC236}">
                <a16:creationId xmlns:a16="http://schemas.microsoft.com/office/drawing/2014/main" id="{3A514881-2C37-412A-9C0D-D46E3C5A72DD}"/>
              </a:ext>
            </a:extLst>
          </p:cNvPr>
          <p:cNvCxnSpPr>
            <a:cxnSpLocks/>
          </p:cNvCxnSpPr>
          <p:nvPr/>
        </p:nvCxnSpPr>
        <p:spPr>
          <a:xfrm>
            <a:off x="-1" y="11675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2" name="Content Placeholder 2">
            <a:extLst>
              <a:ext uri="{FF2B5EF4-FFF2-40B4-BE49-F238E27FC236}">
                <a16:creationId xmlns:a16="http://schemas.microsoft.com/office/drawing/2014/main" id="{00209ED1-B1F4-481F-BEA1-CC6254BC35ED}"/>
              </a:ext>
            </a:extLst>
          </p:cNvPr>
          <p:cNvSpPr>
            <a:spLocks noGrp="1"/>
          </p:cNvSpPr>
          <p:nvPr>
            <p:ph idx="1"/>
          </p:nvPr>
        </p:nvSpPr>
        <p:spPr>
          <a:xfrm>
            <a:off x="179348" y="1206933"/>
            <a:ext cx="8741493" cy="2148125"/>
          </a:xfrm>
        </p:spPr>
        <p:txBody>
          <a:bodyPr>
            <a:normAutofit/>
          </a:bodyPr>
          <a:lstStyle/>
          <a:p>
            <a:pPr>
              <a:lnSpc>
                <a:spcPct val="103000"/>
              </a:lnSpc>
              <a:spcBef>
                <a:spcPts val="400"/>
              </a:spcBef>
            </a:pPr>
            <a:r>
              <a:rPr lang="en-US" sz="2300" dirty="0"/>
              <a:t>Electronic health data to assess HIV care access &amp; mobility in women pregnant starting ART in Cape Town, 3/2013-6/2014</a:t>
            </a:r>
          </a:p>
          <a:p>
            <a:pPr>
              <a:lnSpc>
                <a:spcPct val="103000"/>
              </a:lnSpc>
              <a:spcBef>
                <a:spcPts val="400"/>
              </a:spcBef>
            </a:pPr>
            <a:r>
              <a:rPr lang="en-US" sz="2300" dirty="0"/>
              <a:t>Transfer to HIV clinic required postpartum; care was accessed at 98 different facilities!</a:t>
            </a:r>
          </a:p>
        </p:txBody>
      </p:sp>
      <p:sp>
        <p:nvSpPr>
          <p:cNvPr id="15" name="Content Placeholder 2">
            <a:extLst>
              <a:ext uri="{FF2B5EF4-FFF2-40B4-BE49-F238E27FC236}">
                <a16:creationId xmlns:a16="http://schemas.microsoft.com/office/drawing/2014/main" id="{71157419-BE1D-4A62-B43D-CC28B104A772}"/>
              </a:ext>
            </a:extLst>
          </p:cNvPr>
          <p:cNvSpPr txBox="1">
            <a:spLocks/>
          </p:cNvSpPr>
          <p:nvPr/>
        </p:nvSpPr>
        <p:spPr>
          <a:xfrm>
            <a:off x="339778" y="4057199"/>
            <a:ext cx="8483091" cy="3199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600"/>
              </a:spcBef>
              <a:buFont typeface="Arial" panose="020B0604020202020204" pitchFamily="34" charset="0"/>
              <a:buChar char="−"/>
            </a:pPr>
            <a:r>
              <a:rPr lang="en-US" sz="2000" dirty="0">
                <a:solidFill>
                  <a:srgbClr val="C00000"/>
                </a:solidFill>
              </a:rPr>
              <a:t>21% never linked to care</a:t>
            </a:r>
          </a:p>
          <a:p>
            <a:pPr>
              <a:lnSpc>
                <a:spcPct val="103000"/>
              </a:lnSpc>
              <a:spcBef>
                <a:spcPts val="600"/>
              </a:spcBef>
              <a:buFont typeface="Arial" panose="020B0604020202020204" pitchFamily="34" charset="0"/>
              <a:buChar char="−"/>
            </a:pPr>
            <a:r>
              <a:rPr lang="en-US" sz="2000" dirty="0"/>
              <a:t>In 485 linked, </a:t>
            </a:r>
            <a:r>
              <a:rPr lang="en-US" sz="2000" dirty="0">
                <a:solidFill>
                  <a:schemeClr val="accent6">
                    <a:lumMod val="75000"/>
                  </a:schemeClr>
                </a:solidFill>
              </a:rPr>
              <a:t>21% attended </a:t>
            </a:r>
            <a:r>
              <a:rPr lang="en-US" sz="2000" u="sng" dirty="0">
                <a:solidFill>
                  <a:schemeClr val="accent6">
                    <a:lumMod val="75000"/>
                  </a:schemeClr>
                </a:solidFill>
              </a:rPr>
              <a:t>&gt;</a:t>
            </a:r>
            <a:r>
              <a:rPr lang="en-US" sz="2000" dirty="0">
                <a:solidFill>
                  <a:schemeClr val="accent6">
                    <a:lumMod val="75000"/>
                  </a:schemeClr>
                </a:solidFill>
              </a:rPr>
              <a:t>2 clinics</a:t>
            </a:r>
          </a:p>
          <a:p>
            <a:pPr>
              <a:lnSpc>
                <a:spcPct val="103000"/>
              </a:lnSpc>
              <a:spcBef>
                <a:spcPts val="600"/>
              </a:spcBef>
              <a:buFont typeface="Arial" panose="020B0604020202020204" pitchFamily="34" charset="0"/>
              <a:buChar char="−"/>
            </a:pPr>
            <a:r>
              <a:rPr lang="en-US" sz="2000" dirty="0"/>
              <a:t>In 485 linked, 90% accessed care at 12 </a:t>
            </a:r>
            <a:r>
              <a:rPr lang="en-US" sz="2000" dirty="0" err="1"/>
              <a:t>mo</a:t>
            </a:r>
            <a:r>
              <a:rPr lang="en-US" sz="2000" dirty="0"/>
              <a:t>, 82% at 24 </a:t>
            </a:r>
            <a:r>
              <a:rPr lang="en-US" sz="2000" dirty="0" err="1"/>
              <a:t>mo</a:t>
            </a:r>
            <a:r>
              <a:rPr lang="en-US" sz="2000" dirty="0"/>
              <a:t>;               </a:t>
            </a:r>
            <a:r>
              <a:rPr lang="en-US" sz="2000" dirty="0">
                <a:solidFill>
                  <a:srgbClr val="7030A0"/>
                </a:solidFill>
              </a:rPr>
              <a:t>75% at both 12 &amp; 24 </a:t>
            </a:r>
            <a:r>
              <a:rPr lang="en-US" sz="2000" dirty="0" err="1">
                <a:solidFill>
                  <a:srgbClr val="7030A0"/>
                </a:solidFill>
              </a:rPr>
              <a:t>mo</a:t>
            </a:r>
            <a:r>
              <a:rPr lang="en-US" sz="2000" dirty="0">
                <a:solidFill>
                  <a:srgbClr val="7030A0"/>
                </a:solidFill>
              </a:rPr>
              <a:t> </a:t>
            </a:r>
            <a:r>
              <a:rPr lang="en-US" sz="2000" dirty="0"/>
              <a:t>(</a:t>
            </a:r>
            <a:r>
              <a:rPr lang="en-US" sz="2000" b="1" dirty="0"/>
              <a:t>only</a:t>
            </a:r>
            <a:r>
              <a:rPr lang="en-US" sz="2000" dirty="0"/>
              <a:t> </a:t>
            </a:r>
            <a:r>
              <a:rPr lang="en-US" sz="2000" b="1" dirty="0"/>
              <a:t>59% all women</a:t>
            </a:r>
            <a:r>
              <a:rPr lang="en-US" sz="2000" dirty="0"/>
              <a:t>)</a:t>
            </a:r>
          </a:p>
          <a:p>
            <a:pPr>
              <a:lnSpc>
                <a:spcPct val="103000"/>
              </a:lnSpc>
              <a:spcBef>
                <a:spcPts val="600"/>
              </a:spcBef>
              <a:buFont typeface="Arial" panose="020B0604020202020204" pitchFamily="34" charset="0"/>
              <a:buChar char="−"/>
            </a:pPr>
            <a:r>
              <a:rPr lang="en-US" sz="2000" dirty="0"/>
              <a:t>Among 338 </a:t>
            </a:r>
            <a:r>
              <a:rPr lang="en-US" sz="2000" i="1" dirty="0"/>
              <a:t>retained</a:t>
            </a:r>
            <a:r>
              <a:rPr lang="en-US" sz="2000" dirty="0"/>
              <a:t> women (55% overall population) with VL available after 12 </a:t>
            </a:r>
            <a:r>
              <a:rPr lang="en-US" sz="2000" dirty="0" err="1"/>
              <a:t>mo</a:t>
            </a:r>
            <a:r>
              <a:rPr lang="en-US" sz="2000" dirty="0"/>
              <a:t> on ART, 87% had viral suppression (49% all women)</a:t>
            </a:r>
          </a:p>
          <a:p>
            <a:pPr>
              <a:lnSpc>
                <a:spcPct val="103000"/>
              </a:lnSpc>
              <a:spcBef>
                <a:spcPts val="600"/>
              </a:spcBef>
              <a:buFont typeface="Arial" panose="020B0604020202020204" pitchFamily="34" charset="0"/>
              <a:buChar char="−"/>
            </a:pPr>
            <a:r>
              <a:rPr lang="en-US" sz="2000" dirty="0"/>
              <a:t>Younger age and unemployment were risk factors at multiple steps</a:t>
            </a:r>
          </a:p>
        </p:txBody>
      </p:sp>
      <p:sp>
        <p:nvSpPr>
          <p:cNvPr id="16" name="Rectangle 15">
            <a:extLst>
              <a:ext uri="{FF2B5EF4-FFF2-40B4-BE49-F238E27FC236}">
                <a16:creationId xmlns:a16="http://schemas.microsoft.com/office/drawing/2014/main" id="{2071672B-3ADC-4E80-8098-CF5196B29E90}"/>
              </a:ext>
            </a:extLst>
          </p:cNvPr>
          <p:cNvSpPr/>
          <p:nvPr/>
        </p:nvSpPr>
        <p:spPr>
          <a:xfrm>
            <a:off x="4490357" y="3415751"/>
            <a:ext cx="1221020" cy="429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BD6C72-8003-4D5E-9592-7F58FBD64CCD}"/>
              </a:ext>
            </a:extLst>
          </p:cNvPr>
          <p:cNvSpPr/>
          <p:nvPr/>
        </p:nvSpPr>
        <p:spPr>
          <a:xfrm>
            <a:off x="5970813" y="2908558"/>
            <a:ext cx="1234969" cy="40614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30BAA04-FE20-4983-A379-067EA70EBF3B}"/>
              </a:ext>
            </a:extLst>
          </p:cNvPr>
          <p:cNvPicPr>
            <a:picLocks noChangeAspect="1"/>
          </p:cNvPicPr>
          <p:nvPr/>
        </p:nvPicPr>
        <p:blipFill>
          <a:blip r:embed="rId3"/>
          <a:stretch>
            <a:fillRect/>
          </a:stretch>
        </p:blipFill>
        <p:spPr>
          <a:xfrm>
            <a:off x="403596" y="2731636"/>
            <a:ext cx="2455704" cy="1325563"/>
          </a:xfrm>
          <a:prstGeom prst="rect">
            <a:avLst/>
          </a:prstGeom>
          <a:ln w="3175">
            <a:solidFill>
              <a:schemeClr val="tx1"/>
            </a:solidFill>
          </a:ln>
        </p:spPr>
      </p:pic>
      <p:sp>
        <p:nvSpPr>
          <p:cNvPr id="13" name="Rectangle 12">
            <a:extLst>
              <a:ext uri="{FF2B5EF4-FFF2-40B4-BE49-F238E27FC236}">
                <a16:creationId xmlns:a16="http://schemas.microsoft.com/office/drawing/2014/main" id="{1E57A60B-BC12-4319-9586-0E6C1656B7EC}"/>
              </a:ext>
            </a:extLst>
          </p:cNvPr>
          <p:cNvSpPr/>
          <p:nvPr/>
        </p:nvSpPr>
        <p:spPr>
          <a:xfrm>
            <a:off x="5977787" y="3409870"/>
            <a:ext cx="1221020" cy="42998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DD764-0209-4154-8408-BFAAB2913360}"/>
              </a:ext>
            </a:extLst>
          </p:cNvPr>
          <p:cNvSpPr/>
          <p:nvPr/>
        </p:nvSpPr>
        <p:spPr>
          <a:xfrm>
            <a:off x="7519383" y="2925071"/>
            <a:ext cx="1303487" cy="113212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7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500"/>
                                        <p:tgtEl>
                                          <p:spTgt spid="15">
                                            <p:txEl>
                                              <p:pRg st="2" end="2"/>
                                            </p:txEl>
                                          </p:spTgt>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Effect transition="in" filter="fade">
                                      <p:cBhvr>
                                        <p:cTn id="43" dur="500"/>
                                        <p:tgtEl>
                                          <p:spTgt spid="15">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xEl>
                                              <p:pRg st="4" end="4"/>
                                            </p:txEl>
                                          </p:spTgt>
                                        </p:tgtEl>
                                        <p:attrNameLst>
                                          <p:attrName>style.visibility</p:attrName>
                                        </p:attrNameLst>
                                      </p:cBhvr>
                                      <p:to>
                                        <p:strVal val="visible"/>
                                      </p:to>
                                    </p:set>
                                    <p:animEffect transition="in" filter="fade">
                                      <p:cBhvr>
                                        <p:cTn id="46"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02" y="-24710"/>
            <a:ext cx="8887958" cy="1325563"/>
          </a:xfrm>
        </p:spPr>
        <p:txBody>
          <a:bodyPr>
            <a:normAutofit/>
          </a:bodyPr>
          <a:lstStyle/>
          <a:p>
            <a:r>
              <a:rPr lang="en-US" dirty="0"/>
              <a:t>HIV Acquisition Risk/Coital Act is Elevated During Pregnancy and First 6 Months Postpartum</a:t>
            </a:r>
            <a:br>
              <a:rPr lang="en-US" dirty="0"/>
            </a:br>
            <a:r>
              <a:rPr lang="en-US" sz="2000" i="1" dirty="0">
                <a:solidFill>
                  <a:schemeClr val="tx1"/>
                </a:solidFill>
              </a:rPr>
              <a:t>Thomson KA et al.  CROI 2018 Boston Abs. 45</a:t>
            </a:r>
            <a:endParaRPr lang="en-US" sz="2000" dirty="0"/>
          </a:p>
        </p:txBody>
      </p:sp>
      <p:cxnSp>
        <p:nvCxnSpPr>
          <p:cNvPr id="7" name="Straight Connector 6">
            <a:extLst>
              <a:ext uri="{FF2B5EF4-FFF2-40B4-BE49-F238E27FC236}">
                <a16:creationId xmlns:a16="http://schemas.microsoft.com/office/drawing/2014/main" id="{03C61911-2A99-4B52-828C-96EA1304DBDE}"/>
              </a:ext>
            </a:extLst>
          </p:cNvPr>
          <p:cNvCxnSpPr>
            <a:cxnSpLocks/>
          </p:cNvCxnSpPr>
          <p:nvPr/>
        </p:nvCxnSpPr>
        <p:spPr>
          <a:xfrm>
            <a:off x="0" y="1138702"/>
            <a:ext cx="9144000" cy="0"/>
          </a:xfrm>
          <a:prstGeom prst="line">
            <a:avLst/>
          </a:prstGeom>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6C9A7DB7-F05B-41A0-9E73-766985E19BF6}"/>
              </a:ext>
            </a:extLst>
          </p:cNvPr>
          <p:cNvSpPr>
            <a:spLocks noGrp="1"/>
          </p:cNvSpPr>
          <p:nvPr>
            <p:ph idx="1"/>
          </p:nvPr>
        </p:nvSpPr>
        <p:spPr>
          <a:xfrm>
            <a:off x="222289" y="1124056"/>
            <a:ext cx="8887958" cy="1262687"/>
          </a:xfrm>
        </p:spPr>
        <p:txBody>
          <a:bodyPr>
            <a:noAutofit/>
          </a:bodyPr>
          <a:lstStyle/>
          <a:p>
            <a:pPr>
              <a:lnSpc>
                <a:spcPct val="105000"/>
              </a:lnSpc>
              <a:spcBef>
                <a:spcPts val="600"/>
              </a:spcBef>
              <a:spcAft>
                <a:spcPts val="300"/>
              </a:spcAft>
            </a:pPr>
            <a:r>
              <a:rPr lang="en-US" sz="2200" dirty="0"/>
              <a:t>2,751 HIV- ♀ in African HIV </a:t>
            </a:r>
            <a:r>
              <a:rPr lang="en-US" sz="2200" dirty="0" err="1"/>
              <a:t>serodiscordant</a:t>
            </a:r>
            <a:r>
              <a:rPr lang="en-US" sz="2200" dirty="0"/>
              <a:t> couples followed for ≤48 </a:t>
            </a:r>
            <a:r>
              <a:rPr lang="en-US" sz="2200" dirty="0" err="1"/>
              <a:t>mos</a:t>
            </a:r>
            <a:r>
              <a:rPr lang="en-US" sz="2200" dirty="0"/>
              <a:t> in 2 HIV prevention studies; 22% pregnancies (12.5/100 </a:t>
            </a:r>
            <a:r>
              <a:rPr lang="en-US" sz="2200" dirty="0" err="1"/>
              <a:t>py</a:t>
            </a:r>
            <a:r>
              <a:rPr lang="en-US" sz="2200" dirty="0"/>
              <a:t>)</a:t>
            </a:r>
          </a:p>
        </p:txBody>
      </p:sp>
      <p:grpSp>
        <p:nvGrpSpPr>
          <p:cNvPr id="40" name="Group 39">
            <a:extLst>
              <a:ext uri="{FF2B5EF4-FFF2-40B4-BE49-F238E27FC236}">
                <a16:creationId xmlns:a16="http://schemas.microsoft.com/office/drawing/2014/main" id="{98926107-14B7-4501-AFE3-9559F10B14D3}"/>
              </a:ext>
            </a:extLst>
          </p:cNvPr>
          <p:cNvGrpSpPr/>
          <p:nvPr/>
        </p:nvGrpSpPr>
        <p:grpSpPr>
          <a:xfrm>
            <a:off x="346134" y="1856533"/>
            <a:ext cx="8194551" cy="1709050"/>
            <a:chOff x="245962" y="1944916"/>
            <a:chExt cx="8354538" cy="1840782"/>
          </a:xfrm>
        </p:grpSpPr>
        <p:sp>
          <p:nvSpPr>
            <p:cNvPr id="5" name="TextBox 4">
              <a:extLst>
                <a:ext uri="{FF2B5EF4-FFF2-40B4-BE49-F238E27FC236}">
                  <a16:creationId xmlns:a16="http://schemas.microsoft.com/office/drawing/2014/main" id="{8C84A3C1-C407-4054-B592-83E0F48AEB6B}"/>
                </a:ext>
              </a:extLst>
            </p:cNvPr>
            <p:cNvSpPr txBox="1"/>
            <p:nvPr/>
          </p:nvSpPr>
          <p:spPr>
            <a:xfrm>
              <a:off x="245962" y="1963981"/>
              <a:ext cx="3049168" cy="1821717"/>
            </a:xfrm>
            <a:prstGeom prst="rect">
              <a:avLst/>
            </a:prstGeom>
            <a:noFill/>
          </p:spPr>
          <p:txBody>
            <a:bodyPr wrap="none" rtlCol="0">
              <a:spAutoFit/>
            </a:bodyPr>
            <a:lstStyle/>
            <a:p>
              <a:pPr algn="ctr">
                <a:lnSpc>
                  <a:spcPct val="105000"/>
                </a:lnSpc>
              </a:pPr>
              <a:r>
                <a:rPr lang="en-US" sz="1400" b="1" dirty="0">
                  <a:solidFill>
                    <a:srgbClr val="009999"/>
                  </a:solidFill>
                  <a:latin typeface="Arial" panose="020B0604020202020204" pitchFamily="34" charset="0"/>
                  <a:cs typeface="Arial" panose="020B0604020202020204" pitchFamily="34" charset="0"/>
                </a:rPr>
                <a:t>The Partners in Prevention</a:t>
              </a:r>
            </a:p>
            <a:p>
              <a:pPr algn="ctr">
                <a:lnSpc>
                  <a:spcPct val="105000"/>
                </a:lnSpc>
              </a:pPr>
              <a:r>
                <a:rPr lang="en-US" sz="1400" b="1" dirty="0">
                  <a:solidFill>
                    <a:srgbClr val="009999"/>
                  </a:solidFill>
                  <a:latin typeface="Arial" panose="020B0604020202020204" pitchFamily="34" charset="0"/>
                  <a:cs typeface="Arial" panose="020B0604020202020204" pitchFamily="34" charset="0"/>
                </a:rPr>
                <a:t>HSV/HIV Transmission Study</a:t>
              </a:r>
            </a:p>
            <a:p>
              <a:pPr algn="ctr">
                <a:lnSpc>
                  <a:spcPct val="105000"/>
                </a:lnSpc>
              </a:pPr>
              <a:endParaRPr lang="en-US" sz="1400" dirty="0">
                <a:latin typeface="Arial" panose="020B0604020202020204" pitchFamily="34" charset="0"/>
                <a:cs typeface="Arial" panose="020B0604020202020204" pitchFamily="34" charset="0"/>
              </a:endParaRPr>
            </a:p>
            <a:p>
              <a:pPr algn="ctr">
                <a:lnSpc>
                  <a:spcPct val="105000"/>
                </a:lnSpc>
              </a:pPr>
              <a:r>
                <a:rPr lang="en-US" sz="1400" dirty="0">
                  <a:latin typeface="Arial" panose="020B0604020202020204" pitchFamily="34" charset="0"/>
                  <a:cs typeface="Arial" panose="020B0604020202020204" pitchFamily="34" charset="0"/>
                </a:rPr>
                <a:t>2004-2007</a:t>
              </a:r>
            </a:p>
            <a:p>
              <a:pPr algn="ctr">
                <a:lnSpc>
                  <a:spcPct val="105000"/>
                </a:lnSpc>
              </a:pPr>
              <a:r>
                <a:rPr lang="en-US" sz="1200" dirty="0">
                  <a:latin typeface="Arial" panose="020B0604020202020204" pitchFamily="34" charset="0"/>
                  <a:cs typeface="Arial" panose="020B0604020202020204" pitchFamily="34" charset="0"/>
                </a:rPr>
                <a:t>Botswana, Kenya, Rwanda, South Africa</a:t>
              </a:r>
            </a:p>
            <a:p>
              <a:pPr algn="ctr">
                <a:lnSpc>
                  <a:spcPct val="105000"/>
                </a:lnSpc>
              </a:pPr>
              <a:r>
                <a:rPr lang="en-US" sz="1200" dirty="0">
                  <a:latin typeface="Arial" panose="020B0604020202020204" pitchFamily="34" charset="0"/>
                  <a:cs typeface="Arial" panose="020B0604020202020204" pitchFamily="34" charset="0"/>
                </a:rPr>
                <a:t>Tanzania, Uganda, Zambia</a:t>
              </a:r>
            </a:p>
            <a:p>
              <a:pPr algn="ctr">
                <a:lnSpc>
                  <a:spcPct val="105000"/>
                </a:lnSpc>
              </a:pPr>
              <a:r>
                <a:rPr lang="en-US" sz="1400" dirty="0">
                  <a:latin typeface="Arial" panose="020B0604020202020204" pitchFamily="34" charset="0"/>
                  <a:cs typeface="Arial" panose="020B0604020202020204" pitchFamily="34" charset="0"/>
                </a:rPr>
                <a:t>3,408 couples for 24 months</a:t>
              </a:r>
            </a:p>
            <a:p>
              <a:pPr algn="ctr">
                <a:lnSpc>
                  <a:spcPct val="105000"/>
                </a:lnSpc>
              </a:pPr>
              <a:r>
                <a:rPr lang="en-US" sz="1400" dirty="0">
                  <a:latin typeface="Arial" panose="020B0604020202020204" pitchFamily="34" charset="0"/>
                  <a:cs typeface="Arial" panose="020B0604020202020204" pitchFamily="34" charset="0"/>
                </a:rPr>
                <a:t>No effect acyclovir on HIV incidence</a:t>
              </a:r>
            </a:p>
          </p:txBody>
        </p:sp>
        <p:sp>
          <p:nvSpPr>
            <p:cNvPr id="9" name="TextBox 8">
              <a:extLst>
                <a:ext uri="{FF2B5EF4-FFF2-40B4-BE49-F238E27FC236}">
                  <a16:creationId xmlns:a16="http://schemas.microsoft.com/office/drawing/2014/main" id="{3D4C2770-35C1-425C-932D-40070FB9733C}"/>
                </a:ext>
              </a:extLst>
            </p:cNvPr>
            <p:cNvSpPr txBox="1"/>
            <p:nvPr/>
          </p:nvSpPr>
          <p:spPr>
            <a:xfrm>
              <a:off x="5647447" y="1944916"/>
              <a:ext cx="2953053" cy="1781706"/>
            </a:xfrm>
            <a:prstGeom prst="rect">
              <a:avLst/>
            </a:prstGeom>
            <a:noFill/>
          </p:spPr>
          <p:txBody>
            <a:bodyPr wrap="none" rtlCol="0">
              <a:spAutoFit/>
            </a:bodyPr>
            <a:lstStyle/>
            <a:p>
              <a:pPr algn="ctr">
                <a:lnSpc>
                  <a:spcPct val="105000"/>
                </a:lnSpc>
              </a:pPr>
              <a:r>
                <a:rPr lang="en-US" sz="1400" b="1" dirty="0">
                  <a:solidFill>
                    <a:srgbClr val="009999"/>
                  </a:solidFill>
                  <a:latin typeface="Arial" panose="020B0604020202020204" pitchFamily="34" charset="0"/>
                  <a:cs typeface="Arial" panose="020B0604020202020204" pitchFamily="34" charset="0"/>
                </a:rPr>
                <a:t>The Partners PrEP Study</a:t>
              </a:r>
            </a:p>
            <a:p>
              <a:pPr algn="ctr">
                <a:lnSpc>
                  <a:spcPct val="105000"/>
                </a:lnSpc>
              </a:pPr>
              <a:endParaRPr lang="en-US" sz="1400" dirty="0">
                <a:latin typeface="Arial" panose="020B0604020202020204" pitchFamily="34" charset="0"/>
                <a:cs typeface="Arial" panose="020B0604020202020204" pitchFamily="34" charset="0"/>
              </a:endParaRPr>
            </a:p>
            <a:p>
              <a:pPr algn="ctr">
                <a:lnSpc>
                  <a:spcPct val="105000"/>
                </a:lnSpc>
                <a:spcBef>
                  <a:spcPts val="1200"/>
                </a:spcBef>
              </a:pPr>
              <a:r>
                <a:rPr lang="en-US" sz="1400" dirty="0">
                  <a:latin typeface="Arial" panose="020B0604020202020204" pitchFamily="34" charset="0"/>
                  <a:cs typeface="Arial" panose="020B0604020202020204" pitchFamily="34" charset="0"/>
                </a:rPr>
                <a:t>2008-2012</a:t>
              </a:r>
              <a:endParaRPr lang="en-US" sz="1200" dirty="0">
                <a:latin typeface="Arial" panose="020B0604020202020204" pitchFamily="34" charset="0"/>
                <a:cs typeface="Arial" panose="020B0604020202020204" pitchFamily="34" charset="0"/>
              </a:endParaRPr>
            </a:p>
            <a:p>
              <a:pPr algn="ctr">
                <a:lnSpc>
                  <a:spcPct val="105000"/>
                </a:lnSpc>
              </a:pPr>
              <a:r>
                <a:rPr lang="en-US" sz="1200" dirty="0">
                  <a:latin typeface="Arial" panose="020B0604020202020204" pitchFamily="34" charset="0"/>
                  <a:cs typeface="Arial" panose="020B0604020202020204" pitchFamily="34" charset="0"/>
                </a:rPr>
                <a:t>Kenya, Uganda</a:t>
              </a:r>
            </a:p>
            <a:p>
              <a:pPr algn="ctr">
                <a:lnSpc>
                  <a:spcPct val="105000"/>
                </a:lnSpc>
              </a:pPr>
              <a:r>
                <a:rPr lang="en-US" sz="1400" dirty="0">
                  <a:latin typeface="Arial" panose="020B0604020202020204" pitchFamily="34" charset="0"/>
                  <a:cs typeface="Arial" panose="020B0604020202020204" pitchFamily="34" charset="0"/>
                </a:rPr>
                <a:t>4,747 couples up to 36 months</a:t>
              </a:r>
            </a:p>
            <a:p>
              <a:pPr algn="ctr">
                <a:lnSpc>
                  <a:spcPct val="105000"/>
                </a:lnSpc>
              </a:pPr>
              <a:r>
                <a:rPr lang="en-US" sz="1400" dirty="0">
                  <a:latin typeface="Arial" panose="020B0604020202020204" pitchFamily="34" charset="0"/>
                  <a:cs typeface="Arial" panose="020B0604020202020204" pitchFamily="34" charset="0"/>
                </a:rPr>
                <a:t>Significant reduction HIV incidence</a:t>
              </a:r>
            </a:p>
            <a:p>
              <a:pPr algn="ctr">
                <a:lnSpc>
                  <a:spcPct val="105000"/>
                </a:lnSpc>
              </a:pPr>
              <a:r>
                <a:rPr lang="en-US" sz="1400" dirty="0">
                  <a:latin typeface="Arial" panose="020B0604020202020204" pitchFamily="34" charset="0"/>
                  <a:cs typeface="Arial" panose="020B0604020202020204" pitchFamily="34" charset="0"/>
                </a:rPr>
                <a:t>with daily oral PrEP</a:t>
              </a:r>
            </a:p>
          </p:txBody>
        </p:sp>
        <p:pic>
          <p:nvPicPr>
            <p:cNvPr id="11" name="Picture 10">
              <a:extLst>
                <a:ext uri="{FF2B5EF4-FFF2-40B4-BE49-F238E27FC236}">
                  <a16:creationId xmlns:a16="http://schemas.microsoft.com/office/drawing/2014/main" id="{50D8D062-122F-4C42-848F-81D6BBEBF6DF}"/>
                </a:ext>
              </a:extLst>
            </p:cNvPr>
            <p:cNvPicPr>
              <a:picLocks noChangeAspect="1"/>
            </p:cNvPicPr>
            <p:nvPr/>
          </p:nvPicPr>
          <p:blipFill>
            <a:blip r:embed="rId2"/>
            <a:stretch>
              <a:fillRect/>
            </a:stretch>
          </p:blipFill>
          <p:spPr>
            <a:xfrm>
              <a:off x="3496554" y="1963981"/>
              <a:ext cx="1680001" cy="1793260"/>
            </a:xfrm>
            <a:prstGeom prst="rect">
              <a:avLst/>
            </a:prstGeom>
          </p:spPr>
        </p:pic>
      </p:grpSp>
      <p:sp>
        <p:nvSpPr>
          <p:cNvPr id="13" name="Content Placeholder 5">
            <a:extLst>
              <a:ext uri="{FF2B5EF4-FFF2-40B4-BE49-F238E27FC236}">
                <a16:creationId xmlns:a16="http://schemas.microsoft.com/office/drawing/2014/main" id="{E9B4A579-50FA-4A70-BA84-626A19A8FECF}"/>
              </a:ext>
            </a:extLst>
          </p:cNvPr>
          <p:cNvSpPr txBox="1">
            <a:spLocks/>
          </p:cNvSpPr>
          <p:nvPr/>
        </p:nvSpPr>
        <p:spPr>
          <a:xfrm>
            <a:off x="160058" y="3615974"/>
            <a:ext cx="8699421" cy="1994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300"/>
              </a:spcBef>
            </a:pPr>
            <a:r>
              <a:rPr lang="en-US" sz="2200" dirty="0"/>
              <a:t>Frequent testing of HIV and pregnancy (quarterly or monthly)</a:t>
            </a:r>
          </a:p>
          <a:p>
            <a:pPr>
              <a:lnSpc>
                <a:spcPct val="103000"/>
              </a:lnSpc>
              <a:spcBef>
                <a:spcPts val="300"/>
              </a:spcBef>
            </a:pPr>
            <a:r>
              <a:rPr lang="en-US" sz="2200" dirty="0"/>
              <a:t>Sexual act frequency and condom use reported monthly</a:t>
            </a:r>
          </a:p>
          <a:p>
            <a:pPr>
              <a:lnSpc>
                <a:spcPct val="103000"/>
              </a:lnSpc>
              <a:spcBef>
                <a:spcPts val="300"/>
              </a:spcBef>
            </a:pPr>
            <a:r>
              <a:rPr lang="en-US" sz="2200" dirty="0"/>
              <a:t>Frequency sex </a:t>
            </a:r>
            <a:r>
              <a:rPr lang="en-US" sz="2200" b="1" i="1" dirty="0"/>
              <a:t>lower</a:t>
            </a:r>
            <a:r>
              <a:rPr lang="en-US" sz="2200" dirty="0"/>
              <a:t> late pregnancy/PP; </a:t>
            </a:r>
            <a:r>
              <a:rPr lang="en-US" sz="2200" dirty="0" err="1"/>
              <a:t>condomless</a:t>
            </a:r>
            <a:r>
              <a:rPr lang="en-US" sz="2200" dirty="0"/>
              <a:t> sex </a:t>
            </a:r>
            <a:r>
              <a:rPr lang="en-US" sz="2200" b="1" i="1" dirty="0"/>
              <a:t>higher</a:t>
            </a:r>
            <a:r>
              <a:rPr lang="en-US" sz="2200" dirty="0"/>
              <a:t> early pregnancy</a:t>
            </a:r>
          </a:p>
          <a:p>
            <a:pPr>
              <a:lnSpc>
                <a:spcPct val="103000"/>
              </a:lnSpc>
              <a:spcBef>
                <a:spcPts val="300"/>
              </a:spcBef>
            </a:pPr>
            <a:r>
              <a:rPr lang="en-US" sz="2200" dirty="0"/>
              <a:t>Genetic linkage of incident infections (78 incident infections)</a:t>
            </a:r>
          </a:p>
          <a:p>
            <a:pPr>
              <a:lnSpc>
                <a:spcPct val="103000"/>
              </a:lnSpc>
              <a:spcBef>
                <a:spcPts val="300"/>
              </a:spcBef>
            </a:pPr>
            <a:endParaRPr lang="en-US" sz="2200" dirty="0"/>
          </a:p>
          <a:p>
            <a:pPr>
              <a:lnSpc>
                <a:spcPct val="103000"/>
              </a:lnSpc>
              <a:spcBef>
                <a:spcPts val="300"/>
              </a:spcBef>
            </a:pPr>
            <a:endParaRPr lang="en-US" sz="2200" dirty="0"/>
          </a:p>
        </p:txBody>
      </p:sp>
      <p:sp>
        <p:nvSpPr>
          <p:cNvPr id="15" name="Content Placeholder 5">
            <a:extLst>
              <a:ext uri="{FF2B5EF4-FFF2-40B4-BE49-F238E27FC236}">
                <a16:creationId xmlns:a16="http://schemas.microsoft.com/office/drawing/2014/main" id="{C21E2CD2-0772-491D-9998-FED2B3B966BA}"/>
              </a:ext>
            </a:extLst>
          </p:cNvPr>
          <p:cNvSpPr txBox="1">
            <a:spLocks/>
          </p:cNvSpPr>
          <p:nvPr/>
        </p:nvSpPr>
        <p:spPr>
          <a:xfrm>
            <a:off x="200106" y="5550917"/>
            <a:ext cx="5500638" cy="1829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600"/>
              </a:spcBef>
            </a:pPr>
            <a:r>
              <a:rPr lang="en-US" sz="2200" dirty="0"/>
              <a:t>Study time categorized as </a:t>
            </a:r>
            <a:r>
              <a:rPr lang="en-US" sz="2200" b="1" dirty="0"/>
              <a:t>early pregnancy</a:t>
            </a:r>
            <a:r>
              <a:rPr lang="en-US" sz="2200" dirty="0"/>
              <a:t>, </a:t>
            </a:r>
            <a:r>
              <a:rPr lang="en-US" sz="2200" b="1" dirty="0"/>
              <a:t>late pregnancy</a:t>
            </a:r>
            <a:r>
              <a:rPr lang="en-US" sz="2200" dirty="0"/>
              <a:t>, </a:t>
            </a:r>
            <a:r>
              <a:rPr lang="en-US" sz="2200" b="1" dirty="0"/>
              <a:t>up to 6 </a:t>
            </a:r>
            <a:r>
              <a:rPr lang="en-US" sz="2200" b="1" dirty="0" err="1"/>
              <a:t>mos</a:t>
            </a:r>
            <a:r>
              <a:rPr lang="en-US" sz="2200" b="1" dirty="0"/>
              <a:t> postpartum</a:t>
            </a:r>
            <a:r>
              <a:rPr lang="en-US" sz="2200" dirty="0"/>
              <a:t>, or </a:t>
            </a:r>
            <a:r>
              <a:rPr lang="en-US" sz="2200" b="1" dirty="0"/>
              <a:t>non-pregnant</a:t>
            </a:r>
            <a:r>
              <a:rPr lang="en-US" sz="2200" dirty="0"/>
              <a:t> </a:t>
            </a:r>
          </a:p>
          <a:p>
            <a:pPr>
              <a:lnSpc>
                <a:spcPct val="105000"/>
              </a:lnSpc>
              <a:spcBef>
                <a:spcPts val="600"/>
              </a:spcBef>
            </a:pPr>
            <a:endParaRPr lang="en-US" sz="2200" dirty="0"/>
          </a:p>
          <a:p>
            <a:pPr>
              <a:lnSpc>
                <a:spcPct val="105000"/>
              </a:lnSpc>
              <a:spcBef>
                <a:spcPts val="600"/>
              </a:spcBef>
            </a:pPr>
            <a:endParaRPr lang="en-US" sz="2200" dirty="0"/>
          </a:p>
        </p:txBody>
      </p:sp>
      <p:grpSp>
        <p:nvGrpSpPr>
          <p:cNvPr id="39" name="Group 38">
            <a:extLst>
              <a:ext uri="{FF2B5EF4-FFF2-40B4-BE49-F238E27FC236}">
                <a16:creationId xmlns:a16="http://schemas.microsoft.com/office/drawing/2014/main" id="{5F808EA4-8D60-43EA-890A-C97F883D6A21}"/>
              </a:ext>
            </a:extLst>
          </p:cNvPr>
          <p:cNvGrpSpPr/>
          <p:nvPr/>
        </p:nvGrpSpPr>
        <p:grpSpPr>
          <a:xfrm>
            <a:off x="5371759" y="5470862"/>
            <a:ext cx="3568770" cy="1283205"/>
            <a:chOff x="5575230" y="5323428"/>
            <a:chExt cx="3568770" cy="1283205"/>
          </a:xfrm>
        </p:grpSpPr>
        <p:grpSp>
          <p:nvGrpSpPr>
            <p:cNvPr id="27" name="Group 26">
              <a:extLst>
                <a:ext uri="{FF2B5EF4-FFF2-40B4-BE49-F238E27FC236}">
                  <a16:creationId xmlns:a16="http://schemas.microsoft.com/office/drawing/2014/main" id="{DD4790D0-E37C-4BFD-B84F-19818620F89C}"/>
                </a:ext>
              </a:extLst>
            </p:cNvPr>
            <p:cNvGrpSpPr/>
            <p:nvPr/>
          </p:nvGrpSpPr>
          <p:grpSpPr>
            <a:xfrm>
              <a:off x="5575230" y="5972091"/>
              <a:ext cx="1806986" cy="625556"/>
              <a:chOff x="5696466" y="5750260"/>
              <a:chExt cx="1953986" cy="625556"/>
            </a:xfrm>
          </p:grpSpPr>
          <p:grpSp>
            <p:nvGrpSpPr>
              <p:cNvPr id="25" name="Group 24">
                <a:extLst>
                  <a:ext uri="{FF2B5EF4-FFF2-40B4-BE49-F238E27FC236}">
                    <a16:creationId xmlns:a16="http://schemas.microsoft.com/office/drawing/2014/main" id="{7C83C0D3-091A-411E-B1C4-8AA03FC160C1}"/>
                  </a:ext>
                </a:extLst>
              </p:cNvPr>
              <p:cNvGrpSpPr/>
              <p:nvPr/>
            </p:nvGrpSpPr>
            <p:grpSpPr>
              <a:xfrm>
                <a:off x="5696466" y="5750260"/>
                <a:ext cx="1953986" cy="625556"/>
                <a:chOff x="5567536" y="5622869"/>
                <a:chExt cx="1953986" cy="625556"/>
              </a:xfrm>
            </p:grpSpPr>
            <p:sp>
              <p:nvSpPr>
                <p:cNvPr id="19" name="TextBox 18">
                  <a:extLst>
                    <a:ext uri="{FF2B5EF4-FFF2-40B4-BE49-F238E27FC236}">
                      <a16:creationId xmlns:a16="http://schemas.microsoft.com/office/drawing/2014/main" id="{6A25609F-D47A-41CB-8E80-01456A5DDFB2}"/>
                    </a:ext>
                  </a:extLst>
                </p:cNvPr>
                <p:cNvSpPr txBox="1"/>
                <p:nvPr/>
              </p:nvSpPr>
              <p:spPr>
                <a:xfrm>
                  <a:off x="5567536" y="5622869"/>
                  <a:ext cx="1953986" cy="625556"/>
                </a:xfrm>
                <a:prstGeom prst="rect">
                  <a:avLst/>
                </a:prstGeom>
                <a:noFill/>
                <a:ln>
                  <a:noFill/>
                </a:ln>
              </p:spPr>
              <p:txBody>
                <a:bodyPr wrap="square" rtlCol="0">
                  <a:spAutoFit/>
                </a:bodyPr>
                <a:lstStyle/>
                <a:p>
                  <a:pPr algn="ctr">
                    <a:lnSpc>
                      <a:spcPct val="105000"/>
                    </a:lnSpc>
                  </a:pPr>
                  <a:r>
                    <a:rPr lang="en-US" sz="1100" b="1" dirty="0">
                      <a:solidFill>
                        <a:srgbClr val="009999"/>
                      </a:solidFill>
                      <a:latin typeface="Arial" panose="020B0604020202020204" pitchFamily="34" charset="0"/>
                      <a:cs typeface="Arial" panose="020B0604020202020204" pitchFamily="34" charset="0"/>
                    </a:rPr>
                    <a:t>Late</a:t>
                  </a:r>
                </a:p>
                <a:p>
                  <a:pPr algn="ctr">
                    <a:lnSpc>
                      <a:spcPct val="105000"/>
                    </a:lnSpc>
                  </a:pPr>
                  <a:r>
                    <a:rPr lang="en-US" sz="1100" b="1" dirty="0">
                      <a:solidFill>
                        <a:srgbClr val="009999"/>
                      </a:solidFill>
                      <a:latin typeface="Arial" panose="020B0604020202020204" pitchFamily="34" charset="0"/>
                      <a:cs typeface="Arial" panose="020B0604020202020204" pitchFamily="34" charset="0"/>
                    </a:rPr>
                    <a:t>Pregnancy</a:t>
                  </a:r>
                </a:p>
                <a:p>
                  <a:pPr algn="ctr">
                    <a:lnSpc>
                      <a:spcPct val="105000"/>
                    </a:lnSpc>
                  </a:pPr>
                  <a:r>
                    <a:rPr lang="en-US" sz="1100" dirty="0">
                      <a:latin typeface="Arial" panose="020B0604020202020204" pitchFamily="34" charset="0"/>
                      <a:cs typeface="Arial" panose="020B0604020202020204" pitchFamily="34" charset="0"/>
                    </a:rPr>
                    <a:t>14 </a:t>
                  </a:r>
                  <a:r>
                    <a:rPr lang="en-US" sz="1100" dirty="0" err="1">
                      <a:latin typeface="Arial" panose="020B0604020202020204" pitchFamily="34" charset="0"/>
                      <a:cs typeface="Arial" panose="020B0604020202020204" pitchFamily="34" charset="0"/>
                    </a:rPr>
                    <a:t>wks</a:t>
                  </a:r>
                  <a:r>
                    <a:rPr lang="en-US" sz="1100" dirty="0">
                      <a:latin typeface="Arial" panose="020B0604020202020204" pitchFamily="34" charset="0"/>
                      <a:cs typeface="Arial" panose="020B0604020202020204" pitchFamily="34" charset="0"/>
                    </a:rPr>
                    <a:t> – delivery/loss</a:t>
                  </a:r>
                </a:p>
              </p:txBody>
            </p:sp>
            <p:pic>
              <p:nvPicPr>
                <p:cNvPr id="23" name="Picture 22">
                  <a:extLst>
                    <a:ext uri="{FF2B5EF4-FFF2-40B4-BE49-F238E27FC236}">
                      <a16:creationId xmlns:a16="http://schemas.microsoft.com/office/drawing/2014/main" id="{DC2051EE-A547-4778-8786-69A9F2FA43E3}"/>
                    </a:ext>
                  </a:extLst>
                </p:cNvPr>
                <p:cNvPicPr>
                  <a:picLocks noChangeAspect="1"/>
                </p:cNvPicPr>
                <p:nvPr/>
              </p:nvPicPr>
              <p:blipFill>
                <a:blip r:embed="rId3"/>
                <a:stretch>
                  <a:fillRect/>
                </a:stretch>
              </p:blipFill>
              <p:spPr>
                <a:xfrm>
                  <a:off x="5636682" y="5752179"/>
                  <a:ext cx="174044" cy="416130"/>
                </a:xfrm>
                <a:prstGeom prst="rect">
                  <a:avLst/>
                </a:prstGeom>
              </p:spPr>
            </p:pic>
          </p:grpSp>
          <p:sp>
            <p:nvSpPr>
              <p:cNvPr id="26" name="Rectangle 25">
                <a:extLst>
                  <a:ext uri="{FF2B5EF4-FFF2-40B4-BE49-F238E27FC236}">
                    <a16:creationId xmlns:a16="http://schemas.microsoft.com/office/drawing/2014/main" id="{6294EE89-6A1E-477D-8012-27D4C0392F50}"/>
                  </a:ext>
                </a:extLst>
              </p:cNvPr>
              <p:cNvSpPr/>
              <p:nvPr/>
            </p:nvSpPr>
            <p:spPr>
              <a:xfrm>
                <a:off x="5708238" y="5778121"/>
                <a:ext cx="1738510" cy="585811"/>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0108676-BE5D-4CED-9A94-32CEEFB20B0F}"/>
                </a:ext>
              </a:extLst>
            </p:cNvPr>
            <p:cNvGrpSpPr/>
            <p:nvPr/>
          </p:nvGrpSpPr>
          <p:grpSpPr>
            <a:xfrm>
              <a:off x="5595582" y="5331290"/>
              <a:ext cx="1679503" cy="625556"/>
              <a:chOff x="5536307" y="5060643"/>
              <a:chExt cx="1836913" cy="625556"/>
            </a:xfrm>
          </p:grpSpPr>
          <p:grpSp>
            <p:nvGrpSpPr>
              <p:cNvPr id="24" name="Group 23">
                <a:extLst>
                  <a:ext uri="{FF2B5EF4-FFF2-40B4-BE49-F238E27FC236}">
                    <a16:creationId xmlns:a16="http://schemas.microsoft.com/office/drawing/2014/main" id="{EBCA13E4-87DA-40BB-ADE5-346263ADA0E6}"/>
                  </a:ext>
                </a:extLst>
              </p:cNvPr>
              <p:cNvGrpSpPr/>
              <p:nvPr/>
            </p:nvGrpSpPr>
            <p:grpSpPr>
              <a:xfrm>
                <a:off x="5618689" y="5060643"/>
                <a:ext cx="1754531" cy="625556"/>
                <a:chOff x="5707255" y="5048048"/>
                <a:chExt cx="2051499" cy="625556"/>
              </a:xfrm>
            </p:grpSpPr>
            <p:sp>
              <p:nvSpPr>
                <p:cNvPr id="17" name="TextBox 16">
                  <a:extLst>
                    <a:ext uri="{FF2B5EF4-FFF2-40B4-BE49-F238E27FC236}">
                      <a16:creationId xmlns:a16="http://schemas.microsoft.com/office/drawing/2014/main" id="{7F3C9073-4EE1-43BA-8C18-4B5F5F7FABA2}"/>
                    </a:ext>
                  </a:extLst>
                </p:cNvPr>
                <p:cNvSpPr txBox="1"/>
                <p:nvPr/>
              </p:nvSpPr>
              <p:spPr>
                <a:xfrm>
                  <a:off x="5804768" y="5048048"/>
                  <a:ext cx="1953986" cy="625556"/>
                </a:xfrm>
                <a:prstGeom prst="rect">
                  <a:avLst/>
                </a:prstGeom>
                <a:noFill/>
                <a:ln>
                  <a:noFill/>
                </a:ln>
              </p:spPr>
              <p:txBody>
                <a:bodyPr wrap="square" rtlCol="0">
                  <a:spAutoFit/>
                </a:bodyPr>
                <a:lstStyle/>
                <a:p>
                  <a:pPr algn="ctr">
                    <a:lnSpc>
                      <a:spcPct val="105000"/>
                    </a:lnSpc>
                  </a:pPr>
                  <a:r>
                    <a:rPr lang="en-US" sz="1100" b="1" dirty="0">
                      <a:solidFill>
                        <a:srgbClr val="009999"/>
                      </a:solidFill>
                      <a:latin typeface="Arial" panose="020B0604020202020204" pitchFamily="34" charset="0"/>
                      <a:cs typeface="Arial" panose="020B0604020202020204" pitchFamily="34" charset="0"/>
                    </a:rPr>
                    <a:t>Early</a:t>
                  </a:r>
                </a:p>
                <a:p>
                  <a:pPr algn="ctr">
                    <a:lnSpc>
                      <a:spcPct val="105000"/>
                    </a:lnSpc>
                  </a:pPr>
                  <a:r>
                    <a:rPr lang="en-US" sz="1100" b="1" dirty="0">
                      <a:solidFill>
                        <a:srgbClr val="009999"/>
                      </a:solidFill>
                      <a:latin typeface="Arial" panose="020B0604020202020204" pitchFamily="34" charset="0"/>
                      <a:cs typeface="Arial" panose="020B0604020202020204" pitchFamily="34" charset="0"/>
                    </a:rPr>
                    <a:t>Pregnancy</a:t>
                  </a:r>
                </a:p>
                <a:p>
                  <a:pPr algn="ctr">
                    <a:lnSpc>
                      <a:spcPct val="105000"/>
                    </a:lnSpc>
                  </a:pPr>
                  <a:r>
                    <a:rPr lang="en-US" sz="1100" dirty="0">
                      <a:latin typeface="Arial" panose="020B0604020202020204" pitchFamily="34" charset="0"/>
                      <a:cs typeface="Arial" panose="020B0604020202020204" pitchFamily="34" charset="0"/>
                    </a:rPr>
                    <a:t>0-13 </a:t>
                  </a:r>
                  <a:r>
                    <a:rPr lang="en-US" sz="1100" dirty="0" err="1">
                      <a:latin typeface="Arial" panose="020B0604020202020204" pitchFamily="34" charset="0"/>
                      <a:cs typeface="Arial" panose="020B0604020202020204" pitchFamily="34" charset="0"/>
                    </a:rPr>
                    <a:t>wks</a:t>
                  </a:r>
                  <a:r>
                    <a:rPr lang="en-US" sz="1100" dirty="0">
                      <a:latin typeface="Arial" panose="020B0604020202020204" pitchFamily="34" charset="0"/>
                      <a:cs typeface="Arial" panose="020B0604020202020204" pitchFamily="34" charset="0"/>
                    </a:rPr>
                    <a:t> gestation</a:t>
                  </a:r>
                </a:p>
              </p:txBody>
            </p:sp>
            <p:pic>
              <p:nvPicPr>
                <p:cNvPr id="22" name="Picture 21">
                  <a:extLst>
                    <a:ext uri="{FF2B5EF4-FFF2-40B4-BE49-F238E27FC236}">
                      <a16:creationId xmlns:a16="http://schemas.microsoft.com/office/drawing/2014/main" id="{D98D21CB-67FA-469C-8DC8-48B5E64FB64C}"/>
                    </a:ext>
                  </a:extLst>
                </p:cNvPr>
                <p:cNvPicPr>
                  <a:picLocks noChangeAspect="1"/>
                </p:cNvPicPr>
                <p:nvPr/>
              </p:nvPicPr>
              <p:blipFill>
                <a:blip r:embed="rId3"/>
                <a:stretch>
                  <a:fillRect/>
                </a:stretch>
              </p:blipFill>
              <p:spPr>
                <a:xfrm>
                  <a:off x="5707255" y="5172850"/>
                  <a:ext cx="187621" cy="448593"/>
                </a:xfrm>
                <a:prstGeom prst="rect">
                  <a:avLst/>
                </a:prstGeom>
              </p:spPr>
            </p:pic>
          </p:grpSp>
          <p:sp>
            <p:nvSpPr>
              <p:cNvPr id="28" name="Rectangle 27">
                <a:extLst>
                  <a:ext uri="{FF2B5EF4-FFF2-40B4-BE49-F238E27FC236}">
                    <a16:creationId xmlns:a16="http://schemas.microsoft.com/office/drawing/2014/main" id="{CA1FF095-960B-4F8F-B979-A5458D3F7344}"/>
                  </a:ext>
                </a:extLst>
              </p:cNvPr>
              <p:cNvSpPr/>
              <p:nvPr/>
            </p:nvSpPr>
            <p:spPr>
              <a:xfrm>
                <a:off x="5536307" y="5084860"/>
                <a:ext cx="1738510" cy="585811"/>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400BCC9-56EB-4089-8A12-916D0138CAA0}"/>
                </a:ext>
              </a:extLst>
            </p:cNvPr>
            <p:cNvGrpSpPr/>
            <p:nvPr/>
          </p:nvGrpSpPr>
          <p:grpSpPr>
            <a:xfrm>
              <a:off x="7184562" y="5323428"/>
              <a:ext cx="1953986" cy="625556"/>
              <a:chOff x="7178841" y="5021981"/>
              <a:chExt cx="1953986" cy="625556"/>
            </a:xfrm>
          </p:grpSpPr>
          <p:sp>
            <p:nvSpPr>
              <p:cNvPr id="18" name="TextBox 17">
                <a:extLst>
                  <a:ext uri="{FF2B5EF4-FFF2-40B4-BE49-F238E27FC236}">
                    <a16:creationId xmlns:a16="http://schemas.microsoft.com/office/drawing/2014/main" id="{80344A3F-5E8A-471D-A160-B35582568518}"/>
                  </a:ext>
                </a:extLst>
              </p:cNvPr>
              <p:cNvSpPr txBox="1"/>
              <p:nvPr/>
            </p:nvSpPr>
            <p:spPr>
              <a:xfrm>
                <a:off x="7178841" y="5021981"/>
                <a:ext cx="1953986" cy="625556"/>
              </a:xfrm>
              <a:prstGeom prst="rect">
                <a:avLst/>
              </a:prstGeom>
              <a:noFill/>
              <a:ln>
                <a:noFill/>
              </a:ln>
            </p:spPr>
            <p:txBody>
              <a:bodyPr wrap="square" rtlCol="0">
                <a:spAutoFit/>
              </a:bodyPr>
              <a:lstStyle/>
              <a:p>
                <a:pPr algn="ctr">
                  <a:lnSpc>
                    <a:spcPct val="105000"/>
                  </a:lnSpc>
                </a:pPr>
                <a:r>
                  <a:rPr lang="en-US" sz="1100" b="1" dirty="0">
                    <a:solidFill>
                      <a:srgbClr val="009999"/>
                    </a:solidFill>
                    <a:latin typeface="Arial" panose="020B0604020202020204" pitchFamily="34" charset="0"/>
                    <a:cs typeface="Arial" panose="020B0604020202020204" pitchFamily="34" charset="0"/>
                  </a:rPr>
                  <a:t>Postpartum</a:t>
                </a:r>
              </a:p>
              <a:p>
                <a:pPr algn="ctr">
                  <a:lnSpc>
                    <a:spcPct val="105000"/>
                  </a:lnSpc>
                </a:pPr>
                <a:r>
                  <a:rPr lang="en-US" sz="1100" dirty="0">
                    <a:latin typeface="Arial" panose="020B0604020202020204" pitchFamily="34" charset="0"/>
                    <a:cs typeface="Arial" panose="020B0604020202020204" pitchFamily="34" charset="0"/>
                  </a:rPr>
                  <a:t>Delivery – 6 </a:t>
                </a:r>
                <a:r>
                  <a:rPr lang="en-US" sz="1100" dirty="0" err="1">
                    <a:latin typeface="Arial" panose="020B0604020202020204" pitchFamily="34" charset="0"/>
                    <a:cs typeface="Arial" panose="020B0604020202020204" pitchFamily="34" charset="0"/>
                  </a:rPr>
                  <a:t>mo</a:t>
                </a:r>
                <a:r>
                  <a:rPr lang="en-US" sz="1100" dirty="0">
                    <a:latin typeface="Arial" panose="020B0604020202020204" pitchFamily="34" charset="0"/>
                    <a:cs typeface="Arial" panose="020B0604020202020204" pitchFamily="34" charset="0"/>
                  </a:rPr>
                  <a:t> </a:t>
                </a:r>
              </a:p>
              <a:p>
                <a:pPr algn="ctr">
                  <a:lnSpc>
                    <a:spcPct val="105000"/>
                  </a:lnSpc>
                </a:pPr>
                <a:r>
                  <a:rPr lang="en-US" sz="1100" dirty="0">
                    <a:latin typeface="Arial" panose="020B0604020202020204" pitchFamily="34" charset="0"/>
                    <a:cs typeface="Arial" panose="020B0604020202020204" pitchFamily="34" charset="0"/>
                  </a:rPr>
                  <a:t>(less for losses)</a:t>
                </a:r>
              </a:p>
            </p:txBody>
          </p:sp>
          <p:sp>
            <p:nvSpPr>
              <p:cNvPr id="31" name="Rectangle 30">
                <a:extLst>
                  <a:ext uri="{FF2B5EF4-FFF2-40B4-BE49-F238E27FC236}">
                    <a16:creationId xmlns:a16="http://schemas.microsoft.com/office/drawing/2014/main" id="{4361A85A-B87C-40A8-9CD1-760844E08EA3}"/>
                  </a:ext>
                </a:extLst>
              </p:cNvPr>
              <p:cNvSpPr/>
              <p:nvPr/>
            </p:nvSpPr>
            <p:spPr>
              <a:xfrm>
                <a:off x="7237067" y="5056620"/>
                <a:ext cx="1527931" cy="585811"/>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74CB47E-F163-4C10-BE24-272EF3084B5E}"/>
                  </a:ext>
                </a:extLst>
              </p:cNvPr>
              <p:cNvPicPr>
                <a:picLocks noChangeAspect="1"/>
              </p:cNvPicPr>
              <p:nvPr/>
            </p:nvPicPr>
            <p:blipFill>
              <a:blip r:embed="rId4"/>
              <a:stretch>
                <a:fillRect/>
              </a:stretch>
            </p:blipFill>
            <p:spPr>
              <a:xfrm>
                <a:off x="7262072" y="5159695"/>
                <a:ext cx="354065" cy="440775"/>
              </a:xfrm>
              <a:prstGeom prst="rect">
                <a:avLst/>
              </a:prstGeom>
            </p:spPr>
          </p:pic>
        </p:grpSp>
        <p:grpSp>
          <p:nvGrpSpPr>
            <p:cNvPr id="38" name="Group 37">
              <a:extLst>
                <a:ext uri="{FF2B5EF4-FFF2-40B4-BE49-F238E27FC236}">
                  <a16:creationId xmlns:a16="http://schemas.microsoft.com/office/drawing/2014/main" id="{0E14580C-24A2-4BDB-B3BD-C082459C8A76}"/>
                </a:ext>
              </a:extLst>
            </p:cNvPr>
            <p:cNvGrpSpPr/>
            <p:nvPr/>
          </p:nvGrpSpPr>
          <p:grpSpPr>
            <a:xfrm>
              <a:off x="7190014" y="5981077"/>
              <a:ext cx="1953986" cy="625556"/>
              <a:chOff x="6809216" y="5893456"/>
              <a:chExt cx="1953986" cy="625556"/>
            </a:xfrm>
          </p:grpSpPr>
          <p:sp>
            <p:nvSpPr>
              <p:cNvPr id="20" name="TextBox 19">
                <a:extLst>
                  <a:ext uri="{FF2B5EF4-FFF2-40B4-BE49-F238E27FC236}">
                    <a16:creationId xmlns:a16="http://schemas.microsoft.com/office/drawing/2014/main" id="{7EDEA286-96FF-4666-A5A5-293F88CA8EA2}"/>
                  </a:ext>
                </a:extLst>
              </p:cNvPr>
              <p:cNvSpPr txBox="1"/>
              <p:nvPr/>
            </p:nvSpPr>
            <p:spPr>
              <a:xfrm>
                <a:off x="6809216" y="5893456"/>
                <a:ext cx="1953986" cy="625556"/>
              </a:xfrm>
              <a:prstGeom prst="rect">
                <a:avLst/>
              </a:prstGeom>
              <a:noFill/>
              <a:ln>
                <a:noFill/>
              </a:ln>
            </p:spPr>
            <p:txBody>
              <a:bodyPr wrap="square" rtlCol="0">
                <a:spAutoFit/>
              </a:bodyPr>
              <a:lstStyle/>
              <a:p>
                <a:pPr algn="ctr">
                  <a:lnSpc>
                    <a:spcPct val="105000"/>
                  </a:lnSpc>
                </a:pPr>
                <a:r>
                  <a:rPr lang="en-US" sz="1100" b="1" dirty="0">
                    <a:solidFill>
                      <a:srgbClr val="009999"/>
                    </a:solidFill>
                    <a:latin typeface="Arial" panose="020B0604020202020204" pitchFamily="34" charset="0"/>
                    <a:cs typeface="Arial" panose="020B0604020202020204" pitchFamily="34" charset="0"/>
                  </a:rPr>
                  <a:t>Unrelated </a:t>
                </a:r>
              </a:p>
              <a:p>
                <a:pPr algn="ctr">
                  <a:lnSpc>
                    <a:spcPct val="105000"/>
                  </a:lnSpc>
                </a:pPr>
                <a:r>
                  <a:rPr lang="en-US" sz="1100" dirty="0">
                    <a:latin typeface="Arial" panose="020B0604020202020204" pitchFamily="34" charset="0"/>
                    <a:cs typeface="Arial" panose="020B0604020202020204" pitchFamily="34" charset="0"/>
                  </a:rPr>
                  <a:t>Not Pregnant </a:t>
                </a:r>
              </a:p>
              <a:p>
                <a:pPr algn="ctr">
                  <a:lnSpc>
                    <a:spcPct val="105000"/>
                  </a:lnSpc>
                </a:pPr>
                <a:r>
                  <a:rPr lang="en-US" sz="1100" dirty="0">
                    <a:latin typeface="Arial" panose="020B0604020202020204" pitchFamily="34" charset="0"/>
                    <a:cs typeface="Arial" panose="020B0604020202020204" pitchFamily="34" charset="0"/>
                  </a:rPr>
                  <a:t>or Postpartum</a:t>
                </a:r>
              </a:p>
            </p:txBody>
          </p:sp>
          <p:sp>
            <p:nvSpPr>
              <p:cNvPr id="30" name="Rectangle 29">
                <a:extLst>
                  <a:ext uri="{FF2B5EF4-FFF2-40B4-BE49-F238E27FC236}">
                    <a16:creationId xmlns:a16="http://schemas.microsoft.com/office/drawing/2014/main" id="{74FAF6A0-4B09-48FE-A659-030FE9982F92}"/>
                  </a:ext>
                </a:extLst>
              </p:cNvPr>
              <p:cNvSpPr/>
              <p:nvPr/>
            </p:nvSpPr>
            <p:spPr>
              <a:xfrm>
                <a:off x="6861990" y="5912331"/>
                <a:ext cx="1527931" cy="585811"/>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E855863-D621-45D8-AB31-76A19BDEF6F7}"/>
                  </a:ext>
                </a:extLst>
              </p:cNvPr>
              <p:cNvPicPr>
                <a:picLocks noChangeAspect="1"/>
              </p:cNvPicPr>
              <p:nvPr/>
            </p:nvPicPr>
            <p:blipFill>
              <a:blip r:embed="rId5"/>
              <a:stretch>
                <a:fillRect/>
              </a:stretch>
            </p:blipFill>
            <p:spPr>
              <a:xfrm>
                <a:off x="6995149" y="6000588"/>
                <a:ext cx="189144" cy="409295"/>
              </a:xfrm>
              <a:prstGeom prst="rect">
                <a:avLst/>
              </a:prstGeom>
            </p:spPr>
          </p:pic>
        </p:grpSp>
      </p:grpSp>
      <p:pic>
        <p:nvPicPr>
          <p:cNvPr id="41" name="Picture 40">
            <a:extLst>
              <a:ext uri="{FF2B5EF4-FFF2-40B4-BE49-F238E27FC236}">
                <a16:creationId xmlns:a16="http://schemas.microsoft.com/office/drawing/2014/main" id="{B82DA4E6-AC8E-435F-97B0-BE654BE138E1}"/>
              </a:ext>
            </a:extLst>
          </p:cNvPr>
          <p:cNvPicPr>
            <a:picLocks noChangeAspect="1"/>
          </p:cNvPicPr>
          <p:nvPr/>
        </p:nvPicPr>
        <p:blipFill>
          <a:blip r:embed="rId6"/>
          <a:stretch>
            <a:fillRect/>
          </a:stretch>
        </p:blipFill>
        <p:spPr>
          <a:xfrm>
            <a:off x="173759" y="292258"/>
            <a:ext cx="661982" cy="675091"/>
          </a:xfrm>
          <a:prstGeom prst="rect">
            <a:avLst/>
          </a:prstGeom>
        </p:spPr>
      </p:pic>
    </p:spTree>
    <p:extLst>
      <p:ext uri="{BB962C8B-B14F-4D97-AF65-F5344CB8AC3E}">
        <p14:creationId xmlns:p14="http://schemas.microsoft.com/office/powerpoint/2010/main" val="323145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3" y="-168888"/>
            <a:ext cx="9219414" cy="1325563"/>
          </a:xfrm>
        </p:spPr>
        <p:txBody>
          <a:bodyPr>
            <a:normAutofit/>
          </a:bodyPr>
          <a:lstStyle/>
          <a:p>
            <a:r>
              <a:rPr lang="en-US" sz="2600" dirty="0"/>
              <a:t>Male-Female HIV Transmission by Reproductive Stage </a:t>
            </a:r>
            <a:br>
              <a:rPr lang="en-US" dirty="0"/>
            </a:br>
            <a:r>
              <a:rPr lang="en-US" sz="2000" i="1" dirty="0">
                <a:solidFill>
                  <a:schemeClr val="tx1"/>
                </a:solidFill>
              </a:rPr>
              <a:t>Thomson KA et al.  CROI 2018 Boston Abs. 45</a:t>
            </a:r>
            <a:endParaRPr lang="en-US" sz="2000" dirty="0"/>
          </a:p>
        </p:txBody>
      </p:sp>
      <p:cxnSp>
        <p:nvCxnSpPr>
          <p:cNvPr id="18" name="Straight Connector 17">
            <a:extLst>
              <a:ext uri="{FF2B5EF4-FFF2-40B4-BE49-F238E27FC236}">
                <a16:creationId xmlns:a16="http://schemas.microsoft.com/office/drawing/2014/main" id="{B664C441-0D07-4B4F-AF89-01D77980714F}"/>
              </a:ext>
            </a:extLst>
          </p:cNvPr>
          <p:cNvCxnSpPr>
            <a:cxnSpLocks/>
          </p:cNvCxnSpPr>
          <p:nvPr/>
        </p:nvCxnSpPr>
        <p:spPr>
          <a:xfrm>
            <a:off x="0" y="86618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DCC34C97-B254-4763-A54C-AB0C4122FF91}"/>
              </a:ext>
            </a:extLst>
          </p:cNvPr>
          <p:cNvPicPr>
            <a:picLocks noChangeAspect="1"/>
          </p:cNvPicPr>
          <p:nvPr/>
        </p:nvPicPr>
        <p:blipFill>
          <a:blip r:embed="rId2"/>
          <a:stretch>
            <a:fillRect/>
          </a:stretch>
        </p:blipFill>
        <p:spPr>
          <a:xfrm>
            <a:off x="92731" y="126689"/>
            <a:ext cx="661982" cy="675091"/>
          </a:xfrm>
          <a:prstGeom prst="rect">
            <a:avLst/>
          </a:prstGeom>
        </p:spPr>
      </p:pic>
      <p:sp>
        <p:nvSpPr>
          <p:cNvPr id="19" name="Rectangle 18">
            <a:extLst>
              <a:ext uri="{FF2B5EF4-FFF2-40B4-BE49-F238E27FC236}">
                <a16:creationId xmlns:a16="http://schemas.microsoft.com/office/drawing/2014/main" id="{E73BFA9C-1DC2-46FF-B83E-CDF9D22034D6}"/>
              </a:ext>
            </a:extLst>
          </p:cNvPr>
          <p:cNvSpPr/>
          <p:nvPr/>
        </p:nvSpPr>
        <p:spPr>
          <a:xfrm>
            <a:off x="759600" y="969178"/>
            <a:ext cx="8166927" cy="338554"/>
          </a:xfrm>
          <a:prstGeom prst="rect">
            <a:avLst/>
          </a:prstGeom>
        </p:spPr>
        <p:txBody>
          <a:bodyPr wrap="square">
            <a:spAutoFit/>
          </a:bodyPr>
          <a:lstStyle/>
          <a:p>
            <a:r>
              <a:rPr lang="en-US" sz="1600" i="1" dirty="0" err="1">
                <a:solidFill>
                  <a:srgbClr val="C00000"/>
                </a:solidFill>
                <a:latin typeface="Arial" panose="020B0604020202020204" pitchFamily="34" charset="0"/>
                <a:cs typeface="Arial" panose="020B0604020202020204" pitchFamily="34" charset="0"/>
              </a:rPr>
              <a:t>aRR</a:t>
            </a:r>
            <a:r>
              <a:rPr lang="en-US" sz="1600" i="1" dirty="0">
                <a:solidFill>
                  <a:srgbClr val="C00000"/>
                </a:solidFill>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Adjusted for condom use, age woman, active PrEP use, male partner HIV RNA</a:t>
            </a:r>
          </a:p>
        </p:txBody>
      </p:sp>
      <p:graphicFrame>
        <p:nvGraphicFramePr>
          <p:cNvPr id="22" name="Table 21">
            <a:extLst>
              <a:ext uri="{FF2B5EF4-FFF2-40B4-BE49-F238E27FC236}">
                <a16:creationId xmlns:a16="http://schemas.microsoft.com/office/drawing/2014/main" id="{D7ADF761-646E-4495-831B-061410A59508}"/>
              </a:ext>
            </a:extLst>
          </p:cNvPr>
          <p:cNvGraphicFramePr>
            <a:graphicFrameLocks noGrp="1"/>
          </p:cNvGraphicFramePr>
          <p:nvPr>
            <p:extLst/>
          </p:nvPr>
        </p:nvGraphicFramePr>
        <p:xfrm>
          <a:off x="51148" y="5855546"/>
          <a:ext cx="8899028" cy="365760"/>
        </p:xfrm>
        <a:graphic>
          <a:graphicData uri="http://schemas.openxmlformats.org/drawingml/2006/table">
            <a:tbl>
              <a:tblPr firstRow="1" bandRow="1">
                <a:tableStyleId>{5C22544A-7EE6-4342-B048-85BDC9FD1C3A}</a:tableStyleId>
              </a:tblPr>
              <a:tblGrid>
                <a:gridCol w="1085114">
                  <a:extLst>
                    <a:ext uri="{9D8B030D-6E8A-4147-A177-3AD203B41FA5}">
                      <a16:colId xmlns:a16="http://schemas.microsoft.com/office/drawing/2014/main" val="379391413"/>
                    </a:ext>
                  </a:extLst>
                </a:gridCol>
                <a:gridCol w="1099813">
                  <a:extLst>
                    <a:ext uri="{9D8B030D-6E8A-4147-A177-3AD203B41FA5}">
                      <a16:colId xmlns:a16="http://schemas.microsoft.com/office/drawing/2014/main" val="2158264044"/>
                    </a:ext>
                  </a:extLst>
                </a:gridCol>
                <a:gridCol w="1089647">
                  <a:extLst>
                    <a:ext uri="{9D8B030D-6E8A-4147-A177-3AD203B41FA5}">
                      <a16:colId xmlns:a16="http://schemas.microsoft.com/office/drawing/2014/main" val="2236233915"/>
                    </a:ext>
                  </a:extLst>
                </a:gridCol>
                <a:gridCol w="1061728">
                  <a:extLst>
                    <a:ext uri="{9D8B030D-6E8A-4147-A177-3AD203B41FA5}">
                      <a16:colId xmlns:a16="http://schemas.microsoft.com/office/drawing/2014/main" val="2243642712"/>
                    </a:ext>
                  </a:extLst>
                </a:gridCol>
                <a:gridCol w="1176516">
                  <a:extLst>
                    <a:ext uri="{9D8B030D-6E8A-4147-A177-3AD203B41FA5}">
                      <a16:colId xmlns:a16="http://schemas.microsoft.com/office/drawing/2014/main" val="2172537088"/>
                    </a:ext>
                  </a:extLst>
                </a:gridCol>
                <a:gridCol w="1177812">
                  <a:extLst>
                    <a:ext uri="{9D8B030D-6E8A-4147-A177-3AD203B41FA5}">
                      <a16:colId xmlns:a16="http://schemas.microsoft.com/office/drawing/2014/main" val="3988116318"/>
                    </a:ext>
                  </a:extLst>
                </a:gridCol>
                <a:gridCol w="1128736">
                  <a:extLst>
                    <a:ext uri="{9D8B030D-6E8A-4147-A177-3AD203B41FA5}">
                      <a16:colId xmlns:a16="http://schemas.microsoft.com/office/drawing/2014/main" val="2324779527"/>
                    </a:ext>
                  </a:extLst>
                </a:gridCol>
                <a:gridCol w="1079662">
                  <a:extLst>
                    <a:ext uri="{9D8B030D-6E8A-4147-A177-3AD203B41FA5}">
                      <a16:colId xmlns:a16="http://schemas.microsoft.com/office/drawing/2014/main" val="3502523632"/>
                    </a:ext>
                  </a:extLst>
                </a:gridCol>
              </a:tblGrid>
              <a:tr h="256061">
                <a:tc>
                  <a:txBody>
                    <a:bodyPr/>
                    <a:lstStyle/>
                    <a:p>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Non-pregnant, Non-PP</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Pregnancy-PP (6m)</a:t>
                      </a:r>
                    </a:p>
                  </a:txBody>
                  <a:tcPr>
                    <a:solidFill>
                      <a:schemeClr val="bg1"/>
                    </a:solidFill>
                  </a:tcPr>
                </a:tc>
                <a:tc>
                  <a:txBody>
                    <a:bodyPr/>
                    <a:lstStyle/>
                    <a:p>
                      <a:pPr algn="ctr">
                        <a:lnSpc>
                          <a:spcPct val="90000"/>
                        </a:lnSpc>
                      </a:pPr>
                      <a:endParaRPr lang="en-US" sz="10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Non-pregnant, Non-PP</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Early pregnancy      (0-13 w)</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Late pregnancy (14 w-deliver)</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PP    </a:t>
                      </a:r>
                    </a:p>
                    <a:p>
                      <a:pPr algn="ctr">
                        <a:lnSpc>
                          <a:spcPct val="90000"/>
                        </a:lnSpc>
                      </a:pPr>
                      <a:r>
                        <a:rPr lang="en-US" sz="1000" dirty="0">
                          <a:solidFill>
                            <a:schemeClr val="tx1"/>
                          </a:solidFill>
                          <a:latin typeface="Arial" panose="020B0604020202020204" pitchFamily="34" charset="0"/>
                          <a:cs typeface="Arial" panose="020B0604020202020204" pitchFamily="34" charset="0"/>
                        </a:rPr>
                        <a:t>(deliver-6 m)</a:t>
                      </a:r>
                    </a:p>
                  </a:txBody>
                  <a:tcPr>
                    <a:solidFill>
                      <a:schemeClr val="bg1"/>
                    </a:solidFill>
                  </a:tcPr>
                </a:tc>
                <a:extLst>
                  <a:ext uri="{0D108BD9-81ED-4DB2-BD59-A6C34878D82A}">
                    <a16:rowId xmlns:a16="http://schemas.microsoft.com/office/drawing/2014/main" val="3993843899"/>
                  </a:ext>
                </a:extLst>
              </a:tr>
            </a:tbl>
          </a:graphicData>
        </a:graphic>
      </p:graphicFrame>
      <p:sp>
        <p:nvSpPr>
          <p:cNvPr id="24" name="Rectangle 23">
            <a:extLst>
              <a:ext uri="{FF2B5EF4-FFF2-40B4-BE49-F238E27FC236}">
                <a16:creationId xmlns:a16="http://schemas.microsoft.com/office/drawing/2014/main" id="{59FA3423-2C9F-4CC5-8647-8D2BFD996E98}"/>
              </a:ext>
            </a:extLst>
          </p:cNvPr>
          <p:cNvSpPr/>
          <p:nvPr/>
        </p:nvSpPr>
        <p:spPr>
          <a:xfrm>
            <a:off x="358926" y="6362222"/>
            <a:ext cx="8166927" cy="307777"/>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Reference case: 25 </a:t>
            </a:r>
            <a:r>
              <a:rPr lang="en-US" sz="1400" i="1" dirty="0" err="1">
                <a:latin typeface="Arial" panose="020B0604020202020204" pitchFamily="34" charset="0"/>
                <a:cs typeface="Arial" panose="020B0604020202020204" pitchFamily="34" charset="0"/>
              </a:rPr>
              <a:t>yr</a:t>
            </a:r>
            <a:r>
              <a:rPr lang="en-US" sz="1400" i="1" dirty="0">
                <a:latin typeface="Arial" panose="020B0604020202020204" pitchFamily="34" charset="0"/>
                <a:cs typeface="Arial" panose="020B0604020202020204" pitchFamily="34" charset="0"/>
              </a:rPr>
              <a:t>/o non-pregnant woman not using PrEP, with partner VL 10,000 c/mL</a:t>
            </a:r>
          </a:p>
        </p:txBody>
      </p:sp>
      <p:grpSp>
        <p:nvGrpSpPr>
          <p:cNvPr id="11" name="Group 10">
            <a:extLst>
              <a:ext uri="{FF2B5EF4-FFF2-40B4-BE49-F238E27FC236}">
                <a16:creationId xmlns:a16="http://schemas.microsoft.com/office/drawing/2014/main" id="{663B0AC3-108A-4921-83AD-DC85FD5E7E23}"/>
              </a:ext>
            </a:extLst>
          </p:cNvPr>
          <p:cNvGrpSpPr/>
          <p:nvPr/>
        </p:nvGrpSpPr>
        <p:grpSpPr>
          <a:xfrm>
            <a:off x="26567" y="1144481"/>
            <a:ext cx="8948863" cy="4760377"/>
            <a:chOff x="73030" y="946343"/>
            <a:chExt cx="8948863" cy="4760377"/>
          </a:xfrm>
        </p:grpSpPr>
        <p:grpSp>
          <p:nvGrpSpPr>
            <p:cNvPr id="4" name="Group 3">
              <a:extLst>
                <a:ext uri="{FF2B5EF4-FFF2-40B4-BE49-F238E27FC236}">
                  <a16:creationId xmlns:a16="http://schemas.microsoft.com/office/drawing/2014/main" id="{F2265C2F-A9D6-4DE7-8A96-B1A5949BCA19}"/>
                </a:ext>
              </a:extLst>
            </p:cNvPr>
            <p:cNvGrpSpPr/>
            <p:nvPr/>
          </p:nvGrpSpPr>
          <p:grpSpPr>
            <a:xfrm>
              <a:off x="73030" y="946343"/>
              <a:ext cx="8828756" cy="4760377"/>
              <a:chOff x="199627" y="997588"/>
              <a:chExt cx="8828756" cy="4760377"/>
            </a:xfrm>
          </p:grpSpPr>
          <p:grpSp>
            <p:nvGrpSpPr>
              <p:cNvPr id="3" name="Group 2">
                <a:extLst>
                  <a:ext uri="{FF2B5EF4-FFF2-40B4-BE49-F238E27FC236}">
                    <a16:creationId xmlns:a16="http://schemas.microsoft.com/office/drawing/2014/main" id="{411F35B2-8089-48BF-B60B-D9760EC0B445}"/>
                  </a:ext>
                </a:extLst>
              </p:cNvPr>
              <p:cNvGrpSpPr/>
              <p:nvPr/>
            </p:nvGrpSpPr>
            <p:grpSpPr>
              <a:xfrm>
                <a:off x="199627" y="1148644"/>
                <a:ext cx="8828756" cy="4609321"/>
                <a:chOff x="81773" y="1183006"/>
                <a:chExt cx="8828756" cy="4609321"/>
              </a:xfrm>
            </p:grpSpPr>
            <p:grpSp>
              <p:nvGrpSpPr>
                <p:cNvPr id="17" name="Group 16">
                  <a:extLst>
                    <a:ext uri="{FF2B5EF4-FFF2-40B4-BE49-F238E27FC236}">
                      <a16:creationId xmlns:a16="http://schemas.microsoft.com/office/drawing/2014/main" id="{C209E155-FB41-49DC-A35C-69C321F30C63}"/>
                    </a:ext>
                  </a:extLst>
                </p:cNvPr>
                <p:cNvGrpSpPr/>
                <p:nvPr/>
              </p:nvGrpSpPr>
              <p:grpSpPr>
                <a:xfrm>
                  <a:off x="81773" y="1183006"/>
                  <a:ext cx="8828756" cy="4609321"/>
                  <a:chOff x="223863" y="1544261"/>
                  <a:chExt cx="8828756" cy="4609321"/>
                </a:xfrm>
              </p:grpSpPr>
              <p:pic>
                <p:nvPicPr>
                  <p:cNvPr id="8" name="Picture 7">
                    <a:extLst>
                      <a:ext uri="{FF2B5EF4-FFF2-40B4-BE49-F238E27FC236}">
                        <a16:creationId xmlns:a16="http://schemas.microsoft.com/office/drawing/2014/main" id="{62E2AE91-887A-4882-AB29-3D5D309B4A5A}"/>
                      </a:ext>
                    </a:extLst>
                  </p:cNvPr>
                  <p:cNvPicPr>
                    <a:picLocks noChangeAspect="1"/>
                  </p:cNvPicPr>
                  <p:nvPr/>
                </p:nvPicPr>
                <p:blipFill>
                  <a:blip r:embed="rId3"/>
                  <a:stretch>
                    <a:fillRect/>
                  </a:stretch>
                </p:blipFill>
                <p:spPr>
                  <a:xfrm>
                    <a:off x="223863" y="1544261"/>
                    <a:ext cx="8828756" cy="4609321"/>
                  </a:xfrm>
                  <a:prstGeom prst="rect">
                    <a:avLst/>
                  </a:prstGeom>
                </p:spPr>
              </p:pic>
              <p:sp>
                <p:nvSpPr>
                  <p:cNvPr id="13" name="TextBox 12">
                    <a:extLst>
                      <a:ext uri="{FF2B5EF4-FFF2-40B4-BE49-F238E27FC236}">
                        <a16:creationId xmlns:a16="http://schemas.microsoft.com/office/drawing/2014/main" id="{83CC4D2E-C9A7-460E-B744-438A40BE9DAB}"/>
                      </a:ext>
                    </a:extLst>
                  </p:cNvPr>
                  <p:cNvSpPr txBox="1"/>
                  <p:nvPr/>
                </p:nvSpPr>
                <p:spPr>
                  <a:xfrm>
                    <a:off x="2697630" y="2654545"/>
                    <a:ext cx="1059906" cy="584775"/>
                  </a:xfrm>
                  <a:prstGeom prst="rect">
                    <a:avLst/>
                  </a:prstGeom>
                  <a:solidFill>
                    <a:schemeClr val="bg1"/>
                  </a:solid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2.76)</a:t>
                    </a:r>
                  </a:p>
                  <a:p>
                    <a:pPr algn="ctr"/>
                    <a:r>
                      <a:rPr lang="en-US" b="1" dirty="0">
                        <a:solidFill>
                          <a:srgbClr val="C00000"/>
                        </a:solidFill>
                        <a:latin typeface="Arial" panose="020B0604020202020204" pitchFamily="34" charset="0"/>
                        <a:cs typeface="Arial" panose="020B0604020202020204" pitchFamily="34" charset="0"/>
                      </a:rPr>
                      <a:t>p</a:t>
                    </a:r>
                    <a:r>
                      <a:rPr lang="en-US" b="1" u="sng" dirty="0">
                        <a:solidFill>
                          <a:srgbClr val="C00000"/>
                        </a:solidFill>
                        <a:latin typeface="Arial" panose="020B0604020202020204" pitchFamily="34" charset="0"/>
                        <a:cs typeface="Arial" panose="020B0604020202020204" pitchFamily="34" charset="0"/>
                      </a:rPr>
                      <a:t>&lt;</a:t>
                    </a:r>
                    <a:r>
                      <a:rPr lang="en-US" b="1" dirty="0">
                        <a:solidFill>
                          <a:srgbClr val="C00000"/>
                        </a:solidFill>
                        <a:latin typeface="Arial" panose="020B0604020202020204" pitchFamily="34" charset="0"/>
                        <a:cs typeface="Arial" panose="020B0604020202020204" pitchFamily="34" charset="0"/>
                      </a:rPr>
                      <a:t>0.001</a:t>
                    </a:r>
                  </a:p>
                </p:txBody>
              </p:sp>
              <p:sp>
                <p:nvSpPr>
                  <p:cNvPr id="14" name="TextBox 13">
                    <a:extLst>
                      <a:ext uri="{FF2B5EF4-FFF2-40B4-BE49-F238E27FC236}">
                        <a16:creationId xmlns:a16="http://schemas.microsoft.com/office/drawing/2014/main" id="{A699A445-781E-4D2D-9ADE-DBBA3B5D61AE}"/>
                      </a:ext>
                    </a:extLst>
                  </p:cNvPr>
                  <p:cNvSpPr txBox="1"/>
                  <p:nvPr/>
                </p:nvSpPr>
                <p:spPr>
                  <a:xfrm>
                    <a:off x="8081831" y="1749936"/>
                    <a:ext cx="909223" cy="369332"/>
                  </a:xfrm>
                  <a:prstGeom prst="rect">
                    <a:avLst/>
                  </a:prstGeom>
                  <a:solidFill>
                    <a:schemeClr val="bg1"/>
                  </a:solid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p=0.01</a:t>
                    </a:r>
                  </a:p>
                </p:txBody>
              </p:sp>
              <p:sp>
                <p:nvSpPr>
                  <p:cNvPr id="15" name="TextBox 14">
                    <a:extLst>
                      <a:ext uri="{FF2B5EF4-FFF2-40B4-BE49-F238E27FC236}">
                        <a16:creationId xmlns:a16="http://schemas.microsoft.com/office/drawing/2014/main" id="{3899E25C-4CB2-4A3C-9AD9-9662960363CC}"/>
                      </a:ext>
                    </a:extLst>
                  </p:cNvPr>
                  <p:cNvSpPr txBox="1"/>
                  <p:nvPr/>
                </p:nvSpPr>
                <p:spPr>
                  <a:xfrm>
                    <a:off x="6922626" y="2838709"/>
                    <a:ext cx="909223" cy="369332"/>
                  </a:xfrm>
                  <a:prstGeom prst="rect">
                    <a:avLst/>
                  </a:prstGeom>
                  <a:solidFill>
                    <a:schemeClr val="bg1"/>
                  </a:solid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p=0.01</a:t>
                    </a:r>
                  </a:p>
                </p:txBody>
              </p:sp>
              <p:sp>
                <p:nvSpPr>
                  <p:cNvPr id="16" name="TextBox 15">
                    <a:extLst>
                      <a:ext uri="{FF2B5EF4-FFF2-40B4-BE49-F238E27FC236}">
                        <a16:creationId xmlns:a16="http://schemas.microsoft.com/office/drawing/2014/main" id="{AA4D9F4F-659D-4DE7-ACA4-A4B9A9E32653}"/>
                      </a:ext>
                    </a:extLst>
                  </p:cNvPr>
                  <p:cNvSpPr txBox="1"/>
                  <p:nvPr/>
                </p:nvSpPr>
                <p:spPr>
                  <a:xfrm>
                    <a:off x="5907191" y="3523834"/>
                    <a:ext cx="837086" cy="461665"/>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aRR</a:t>
                    </a:r>
                    <a:r>
                      <a:rPr lang="en-US" sz="1000" dirty="0">
                        <a:latin typeface="Arial" panose="020B0604020202020204" pitchFamily="34" charset="0"/>
                        <a:cs typeface="Arial" panose="020B0604020202020204" pitchFamily="34" charset="0"/>
                      </a:rPr>
                      <a:t> 2.07)</a:t>
                    </a:r>
                  </a:p>
                  <a:p>
                    <a:pPr algn="ctr"/>
                    <a:r>
                      <a:rPr lang="en-US" sz="1400" dirty="0">
                        <a:latin typeface="Arial" panose="020B0604020202020204" pitchFamily="34" charset="0"/>
                        <a:cs typeface="Arial" panose="020B0604020202020204" pitchFamily="34" charset="0"/>
                      </a:rPr>
                      <a:t>p=0.14</a:t>
                    </a:r>
                  </a:p>
                </p:txBody>
              </p:sp>
            </p:grpSp>
            <p:sp>
              <p:nvSpPr>
                <p:cNvPr id="28" name="Rectangle 27">
                  <a:extLst>
                    <a:ext uri="{FF2B5EF4-FFF2-40B4-BE49-F238E27FC236}">
                      <a16:creationId xmlns:a16="http://schemas.microsoft.com/office/drawing/2014/main" id="{F68A43A2-0471-49F7-9E88-C9E8B7AE47AD}"/>
                    </a:ext>
                  </a:extLst>
                </p:cNvPr>
                <p:cNvSpPr/>
                <p:nvPr/>
              </p:nvSpPr>
              <p:spPr>
                <a:xfrm>
                  <a:off x="6680347" y="2275233"/>
                  <a:ext cx="1109599" cy="307777"/>
                </a:xfrm>
                <a:prstGeom prst="rect">
                  <a:avLst/>
                </a:prstGeom>
              </p:spPr>
              <p:txBody>
                <a:bodyPr wrap="none">
                  <a:spAutoFit/>
                </a:bodyPr>
                <a:lstStyle/>
                <a:p>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2.82) </a:t>
                  </a:r>
                </a:p>
              </p:txBody>
            </p:sp>
            <p:sp>
              <p:nvSpPr>
                <p:cNvPr id="29" name="Rectangle 28">
                  <a:extLst>
                    <a:ext uri="{FF2B5EF4-FFF2-40B4-BE49-F238E27FC236}">
                      <a16:creationId xmlns:a16="http://schemas.microsoft.com/office/drawing/2014/main" id="{BD28ED17-121B-40AD-9AF5-6FBAAFE06EBA}"/>
                    </a:ext>
                  </a:extLst>
                </p:cNvPr>
                <p:cNvSpPr/>
                <p:nvPr/>
              </p:nvSpPr>
              <p:spPr>
                <a:xfrm>
                  <a:off x="7829679" y="1186787"/>
                  <a:ext cx="1059906" cy="307777"/>
                </a:xfrm>
                <a:prstGeom prst="rect">
                  <a:avLst/>
                </a:prstGeom>
              </p:spPr>
              <p:txBody>
                <a:bodyPr wrap="none">
                  <a:spAutoFit/>
                </a:bodyPr>
                <a:lstStyle/>
                <a:p>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3.97)</a:t>
                  </a:r>
                </a:p>
              </p:txBody>
            </p:sp>
          </p:grpSp>
          <p:sp>
            <p:nvSpPr>
              <p:cNvPr id="21" name="Rectangle 20">
                <a:extLst>
                  <a:ext uri="{FF2B5EF4-FFF2-40B4-BE49-F238E27FC236}">
                    <a16:creationId xmlns:a16="http://schemas.microsoft.com/office/drawing/2014/main" id="{CFA8E6E2-45B9-4DAA-BD5A-D188379FCACF}"/>
                  </a:ext>
                </a:extLst>
              </p:cNvPr>
              <p:cNvSpPr/>
              <p:nvPr/>
            </p:nvSpPr>
            <p:spPr>
              <a:xfrm rot="16200000">
                <a:off x="-1970308" y="3192104"/>
                <a:ext cx="4696810" cy="307777"/>
              </a:xfrm>
              <a:prstGeom prst="rect">
                <a:avLst/>
              </a:prstGeom>
              <a:solidFill>
                <a:schemeClr val="bg1"/>
              </a:solidFill>
            </p:spPr>
            <p:txBody>
              <a:bodyPr wrap="square">
                <a:spAutoFit/>
              </a:bodyPr>
              <a:lstStyle/>
              <a:p>
                <a:r>
                  <a:rPr lang="en-US" sz="1400" b="1" dirty="0">
                    <a:latin typeface="Arial" panose="020B0604020202020204" pitchFamily="34" charset="0"/>
                    <a:cs typeface="Arial" panose="020B0604020202020204" pitchFamily="34" charset="0"/>
                  </a:rPr>
                  <a:t>Transmission Probability/1,000 </a:t>
                </a:r>
                <a:r>
                  <a:rPr lang="en-US" sz="1400" b="1" dirty="0" err="1">
                    <a:latin typeface="Arial" panose="020B0604020202020204" pitchFamily="34" charset="0"/>
                    <a:cs typeface="Arial" panose="020B0604020202020204" pitchFamily="34" charset="0"/>
                  </a:rPr>
                  <a:t>Condomless</a:t>
                </a:r>
                <a:r>
                  <a:rPr lang="en-US" sz="1400" b="1" dirty="0">
                    <a:latin typeface="Arial" panose="020B0604020202020204" pitchFamily="34" charset="0"/>
                    <a:cs typeface="Arial" panose="020B0604020202020204" pitchFamily="34" charset="0"/>
                  </a:rPr>
                  <a:t> Sex Acts</a:t>
                </a:r>
              </a:p>
            </p:txBody>
          </p:sp>
        </p:grpSp>
        <p:sp>
          <p:nvSpPr>
            <p:cNvPr id="5" name="Rectangle 4">
              <a:extLst>
                <a:ext uri="{FF2B5EF4-FFF2-40B4-BE49-F238E27FC236}">
                  <a16:creationId xmlns:a16="http://schemas.microsoft.com/office/drawing/2014/main" id="{35E5F003-EC8E-48BE-B8F7-18FF57F5927D}"/>
                </a:ext>
              </a:extLst>
            </p:cNvPr>
            <p:cNvSpPr/>
            <p:nvPr/>
          </p:nvSpPr>
          <p:spPr>
            <a:xfrm>
              <a:off x="1048979" y="4909188"/>
              <a:ext cx="1260780" cy="674031"/>
            </a:xfrm>
            <a:prstGeom prst="rect">
              <a:avLst/>
            </a:prstGeom>
          </p:spPr>
          <p:txBody>
            <a:bodyPr wrap="square">
              <a:spAutoFit/>
            </a:bodyPr>
            <a:lstStyle/>
            <a:p>
              <a:pPr algn="ctr">
                <a:lnSpc>
                  <a:spcPct val="90000"/>
                </a:lnSpc>
              </a:pPr>
              <a:r>
                <a:rPr lang="en-US" sz="2400" dirty="0">
                  <a:solidFill>
                    <a:schemeClr val="bg1"/>
                  </a:solidFill>
                  <a:latin typeface="Arial" panose="020B0604020202020204" pitchFamily="34" charset="0"/>
                  <a:cs typeface="Arial" panose="020B0604020202020204" pitchFamily="34" charset="0"/>
                </a:rPr>
                <a:t>1.05</a:t>
              </a:r>
            </a:p>
            <a:p>
              <a:pPr algn="ctr">
                <a:lnSpc>
                  <a:spcPct val="90000"/>
                </a:lnSpc>
              </a:pPr>
              <a:r>
                <a:rPr lang="en-US" dirty="0">
                  <a:solidFill>
                    <a:schemeClr val="bg1"/>
                  </a:solidFill>
                  <a:latin typeface="Arial" panose="020B0604020202020204" pitchFamily="34" charset="0"/>
                  <a:cs typeface="Arial" panose="020B0604020202020204" pitchFamily="34" charset="0"/>
                </a:rPr>
                <a:t>(0.6, 1.9)</a:t>
              </a:r>
              <a:endParaRPr lang="en-US" dirty="0">
                <a:solidFill>
                  <a:schemeClr val="bg1"/>
                </a:solidFill>
              </a:endParaRPr>
            </a:p>
          </p:txBody>
        </p:sp>
        <p:sp>
          <p:nvSpPr>
            <p:cNvPr id="6" name="Rectangle 5">
              <a:extLst>
                <a:ext uri="{FF2B5EF4-FFF2-40B4-BE49-F238E27FC236}">
                  <a16:creationId xmlns:a16="http://schemas.microsoft.com/office/drawing/2014/main" id="{3CF3C42D-C614-45DE-88C1-E224B10D026E}"/>
                </a:ext>
              </a:extLst>
            </p:cNvPr>
            <p:cNvSpPr/>
            <p:nvPr/>
          </p:nvSpPr>
          <p:spPr>
            <a:xfrm>
              <a:off x="2184594" y="4901440"/>
              <a:ext cx="1206306" cy="674031"/>
            </a:xfrm>
            <a:prstGeom prst="rect">
              <a:avLst/>
            </a:prstGeom>
          </p:spPr>
          <p:txBody>
            <a:bodyPr wrap="square">
              <a:spAutoFit/>
            </a:bodyPr>
            <a:lstStyle/>
            <a:p>
              <a:pPr algn="ctr">
                <a:lnSpc>
                  <a:spcPct val="90000"/>
                </a:lnSpc>
              </a:pPr>
              <a:r>
                <a:rPr lang="en-US" sz="2400" b="1" dirty="0">
                  <a:solidFill>
                    <a:schemeClr val="accent2">
                      <a:lumMod val="40000"/>
                      <a:lumOff val="60000"/>
                    </a:schemeClr>
                  </a:solidFill>
                  <a:latin typeface="Arial" panose="020B0604020202020204" pitchFamily="34" charset="0"/>
                  <a:cs typeface="Arial" panose="020B0604020202020204" pitchFamily="34" charset="0"/>
                </a:rPr>
                <a:t>2.91</a:t>
              </a:r>
            </a:p>
            <a:p>
              <a:pPr algn="ctr">
                <a:lnSpc>
                  <a:spcPct val="90000"/>
                </a:lnSpc>
              </a:pPr>
              <a:r>
                <a:rPr lang="en-US" dirty="0">
                  <a:solidFill>
                    <a:schemeClr val="accent2">
                      <a:lumMod val="40000"/>
                      <a:lumOff val="60000"/>
                    </a:schemeClr>
                  </a:solidFill>
                  <a:latin typeface="Arial" panose="020B0604020202020204" pitchFamily="34" charset="0"/>
                  <a:cs typeface="Arial" panose="020B0604020202020204" pitchFamily="34" charset="0"/>
                </a:rPr>
                <a:t>(0.4, 9.3)</a:t>
              </a:r>
              <a:endParaRPr lang="en-US" dirty="0">
                <a:solidFill>
                  <a:schemeClr val="accent2">
                    <a:lumMod val="40000"/>
                    <a:lumOff val="60000"/>
                  </a:schemeClr>
                </a:solidFill>
              </a:endParaRPr>
            </a:p>
          </p:txBody>
        </p:sp>
        <p:sp>
          <p:nvSpPr>
            <p:cNvPr id="25" name="Rectangle 24">
              <a:extLst>
                <a:ext uri="{FF2B5EF4-FFF2-40B4-BE49-F238E27FC236}">
                  <a16:creationId xmlns:a16="http://schemas.microsoft.com/office/drawing/2014/main" id="{2CD74B2F-BD43-4F02-B53C-1BEC70F72BC6}"/>
                </a:ext>
              </a:extLst>
            </p:cNvPr>
            <p:cNvSpPr/>
            <p:nvPr/>
          </p:nvSpPr>
          <p:spPr>
            <a:xfrm>
              <a:off x="4344993" y="4969122"/>
              <a:ext cx="1260780" cy="674031"/>
            </a:xfrm>
            <a:prstGeom prst="rect">
              <a:avLst/>
            </a:prstGeom>
          </p:spPr>
          <p:txBody>
            <a:bodyPr wrap="square">
              <a:spAutoFit/>
            </a:bodyPr>
            <a:lstStyle/>
            <a:p>
              <a:pPr algn="ctr">
                <a:lnSpc>
                  <a:spcPct val="90000"/>
                </a:lnSpc>
              </a:pPr>
              <a:r>
                <a:rPr lang="en-US" sz="2400" dirty="0">
                  <a:solidFill>
                    <a:schemeClr val="bg1"/>
                  </a:solidFill>
                  <a:latin typeface="Arial" panose="020B0604020202020204" pitchFamily="34" charset="0"/>
                  <a:cs typeface="Arial" panose="020B0604020202020204" pitchFamily="34" charset="0"/>
                </a:rPr>
                <a:t>1.05</a:t>
              </a:r>
            </a:p>
            <a:p>
              <a:pPr algn="ctr">
                <a:lnSpc>
                  <a:spcPct val="90000"/>
                </a:lnSpc>
              </a:pPr>
              <a:r>
                <a:rPr lang="en-US" dirty="0">
                  <a:solidFill>
                    <a:schemeClr val="bg1"/>
                  </a:solidFill>
                  <a:latin typeface="Arial" panose="020B0604020202020204" pitchFamily="34" charset="0"/>
                  <a:cs typeface="Arial" panose="020B0604020202020204" pitchFamily="34" charset="0"/>
                </a:rPr>
                <a:t>(0.6, 1.9)</a:t>
              </a:r>
              <a:endParaRPr lang="en-US" dirty="0">
                <a:solidFill>
                  <a:schemeClr val="bg1"/>
                </a:solidFill>
              </a:endParaRPr>
            </a:p>
          </p:txBody>
        </p:sp>
        <p:sp>
          <p:nvSpPr>
            <p:cNvPr id="7" name="Rectangle 6">
              <a:extLst>
                <a:ext uri="{FF2B5EF4-FFF2-40B4-BE49-F238E27FC236}">
                  <a16:creationId xmlns:a16="http://schemas.microsoft.com/office/drawing/2014/main" id="{62D7DB34-F10B-456E-8C21-6F8270D9673D}"/>
                </a:ext>
              </a:extLst>
            </p:cNvPr>
            <p:cNvSpPr/>
            <p:nvPr/>
          </p:nvSpPr>
          <p:spPr>
            <a:xfrm>
              <a:off x="5323994" y="4969121"/>
              <a:ext cx="1447800" cy="674031"/>
            </a:xfrm>
            <a:prstGeom prst="rect">
              <a:avLst/>
            </a:prstGeom>
          </p:spPr>
          <p:txBody>
            <a:bodyPr wrap="square">
              <a:spAutoFit/>
            </a:bodyPr>
            <a:lstStyle/>
            <a:p>
              <a:pPr algn="ctr">
                <a:lnSpc>
                  <a:spcPct val="90000"/>
                </a:lnSpc>
              </a:pPr>
              <a:r>
                <a:rPr lang="en-US" sz="2400" dirty="0">
                  <a:latin typeface="Arial" panose="020B0604020202020204" pitchFamily="34" charset="0"/>
                  <a:cs typeface="Arial" panose="020B0604020202020204" pitchFamily="34" charset="0"/>
                </a:rPr>
                <a:t>2.19</a:t>
              </a:r>
            </a:p>
            <a:p>
              <a:pPr algn="ctr">
                <a:lnSpc>
                  <a:spcPct val="90000"/>
                </a:lnSpc>
              </a:pPr>
              <a:r>
                <a:rPr lang="en-US" dirty="0">
                  <a:latin typeface="Arial" panose="020B0604020202020204" pitchFamily="34" charset="0"/>
                  <a:cs typeface="Arial" panose="020B0604020202020204" pitchFamily="34" charset="0"/>
                </a:rPr>
                <a:t>(0.4, 9.3)</a:t>
              </a:r>
            </a:p>
          </p:txBody>
        </p:sp>
        <p:sp>
          <p:nvSpPr>
            <p:cNvPr id="9" name="Rectangle 8">
              <a:extLst>
                <a:ext uri="{FF2B5EF4-FFF2-40B4-BE49-F238E27FC236}">
                  <a16:creationId xmlns:a16="http://schemas.microsoft.com/office/drawing/2014/main" id="{31644408-1DEE-46C2-BC34-E23769AB9DB7}"/>
                </a:ext>
              </a:extLst>
            </p:cNvPr>
            <p:cNvSpPr/>
            <p:nvPr/>
          </p:nvSpPr>
          <p:spPr>
            <a:xfrm>
              <a:off x="6532651" y="4951495"/>
              <a:ext cx="1252227" cy="674031"/>
            </a:xfrm>
            <a:prstGeom prst="rect">
              <a:avLst/>
            </a:prstGeom>
          </p:spPr>
          <p:txBody>
            <a:bodyPr wrap="square">
              <a:spAutoFit/>
            </a:bodyPr>
            <a:lstStyle/>
            <a:p>
              <a:pPr algn="ctr">
                <a:lnSpc>
                  <a:spcPct val="90000"/>
                </a:lnSpc>
              </a:pPr>
              <a:r>
                <a:rPr lang="en-US" sz="2400" b="1" dirty="0">
                  <a:solidFill>
                    <a:srgbClr val="C00000"/>
                  </a:solidFill>
                  <a:latin typeface="Arial" panose="020B0604020202020204" pitchFamily="34" charset="0"/>
                  <a:cs typeface="Arial" panose="020B0604020202020204" pitchFamily="34" charset="0"/>
                </a:rPr>
                <a:t>2.97</a:t>
              </a:r>
            </a:p>
            <a:p>
              <a:pPr algn="ctr">
                <a:lnSpc>
                  <a:spcPct val="90000"/>
                </a:lnSpc>
              </a:pPr>
              <a:r>
                <a:rPr lang="en-US" dirty="0">
                  <a:solidFill>
                    <a:srgbClr val="C00000"/>
                  </a:solidFill>
                  <a:latin typeface="Arial" panose="020B0604020202020204" pitchFamily="34" charset="0"/>
                  <a:cs typeface="Arial" panose="020B0604020202020204" pitchFamily="34" charset="0"/>
                </a:rPr>
                <a:t>(0.7, 10.9)</a:t>
              </a:r>
            </a:p>
          </p:txBody>
        </p:sp>
        <p:sp>
          <p:nvSpPr>
            <p:cNvPr id="10" name="Rectangle 9">
              <a:extLst>
                <a:ext uri="{FF2B5EF4-FFF2-40B4-BE49-F238E27FC236}">
                  <a16:creationId xmlns:a16="http://schemas.microsoft.com/office/drawing/2014/main" id="{E7F07765-1A91-4848-B1F2-559C43BBCA91}"/>
                </a:ext>
              </a:extLst>
            </p:cNvPr>
            <p:cNvSpPr/>
            <p:nvPr/>
          </p:nvSpPr>
          <p:spPr>
            <a:xfrm>
              <a:off x="7487887" y="4965751"/>
              <a:ext cx="1534006" cy="674031"/>
            </a:xfrm>
            <a:prstGeom prst="rect">
              <a:avLst/>
            </a:prstGeom>
          </p:spPr>
          <p:txBody>
            <a:bodyPr wrap="square">
              <a:spAutoFit/>
            </a:bodyPr>
            <a:lstStyle/>
            <a:p>
              <a:pPr algn="ctr">
                <a:lnSpc>
                  <a:spcPct val="90000"/>
                </a:lnSpc>
              </a:pPr>
              <a:r>
                <a:rPr lang="en-US" sz="2400" b="1" dirty="0">
                  <a:solidFill>
                    <a:srgbClr val="C00000"/>
                  </a:solidFill>
                  <a:latin typeface="Arial" panose="020B0604020202020204" pitchFamily="34" charset="0"/>
                  <a:cs typeface="Arial" panose="020B0604020202020204" pitchFamily="34" charset="0"/>
                </a:rPr>
                <a:t>4.18</a:t>
              </a:r>
            </a:p>
            <a:p>
              <a:pPr algn="ctr">
                <a:lnSpc>
                  <a:spcPct val="90000"/>
                </a:lnSpc>
              </a:pPr>
              <a:r>
                <a:rPr lang="en-US" dirty="0">
                  <a:solidFill>
                    <a:srgbClr val="C00000"/>
                  </a:solidFill>
                  <a:latin typeface="Arial" panose="020B0604020202020204" pitchFamily="34" charset="0"/>
                  <a:cs typeface="Arial" panose="020B0604020202020204" pitchFamily="34" charset="0"/>
                </a:rPr>
                <a:t>(0.7, 17.7)</a:t>
              </a:r>
            </a:p>
          </p:txBody>
        </p:sp>
      </p:grpSp>
      <p:sp>
        <p:nvSpPr>
          <p:cNvPr id="12" name="Rectangle 11">
            <a:extLst>
              <a:ext uri="{FF2B5EF4-FFF2-40B4-BE49-F238E27FC236}">
                <a16:creationId xmlns:a16="http://schemas.microsoft.com/office/drawing/2014/main" id="{00BA9F4C-C097-419F-B328-115B5FCC2685}"/>
              </a:ext>
            </a:extLst>
          </p:cNvPr>
          <p:cNvSpPr/>
          <p:nvPr/>
        </p:nvSpPr>
        <p:spPr>
          <a:xfrm>
            <a:off x="4120243" y="1295537"/>
            <a:ext cx="4854514" cy="5001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234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3" y="-168888"/>
            <a:ext cx="9219414" cy="1325563"/>
          </a:xfrm>
        </p:spPr>
        <p:txBody>
          <a:bodyPr>
            <a:normAutofit/>
          </a:bodyPr>
          <a:lstStyle/>
          <a:p>
            <a:r>
              <a:rPr lang="en-US" sz="2600" dirty="0"/>
              <a:t>Male-Female HIV Transmission by Reproductive Stage </a:t>
            </a:r>
            <a:br>
              <a:rPr lang="en-US" dirty="0"/>
            </a:br>
            <a:r>
              <a:rPr lang="en-US" sz="2000" i="1" dirty="0">
                <a:solidFill>
                  <a:schemeClr val="tx1"/>
                </a:solidFill>
              </a:rPr>
              <a:t>Thomson KA et al.  CROI 2018 Boston Abs. 45</a:t>
            </a:r>
            <a:endParaRPr lang="en-US" sz="2000" dirty="0"/>
          </a:p>
        </p:txBody>
      </p:sp>
      <p:cxnSp>
        <p:nvCxnSpPr>
          <p:cNvPr id="18" name="Straight Connector 17">
            <a:extLst>
              <a:ext uri="{FF2B5EF4-FFF2-40B4-BE49-F238E27FC236}">
                <a16:creationId xmlns:a16="http://schemas.microsoft.com/office/drawing/2014/main" id="{B664C441-0D07-4B4F-AF89-01D77980714F}"/>
              </a:ext>
            </a:extLst>
          </p:cNvPr>
          <p:cNvCxnSpPr>
            <a:cxnSpLocks/>
          </p:cNvCxnSpPr>
          <p:nvPr/>
        </p:nvCxnSpPr>
        <p:spPr>
          <a:xfrm>
            <a:off x="0" y="86618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DCC34C97-B254-4763-A54C-AB0C4122FF91}"/>
              </a:ext>
            </a:extLst>
          </p:cNvPr>
          <p:cNvPicPr>
            <a:picLocks noChangeAspect="1"/>
          </p:cNvPicPr>
          <p:nvPr/>
        </p:nvPicPr>
        <p:blipFill>
          <a:blip r:embed="rId2"/>
          <a:stretch>
            <a:fillRect/>
          </a:stretch>
        </p:blipFill>
        <p:spPr>
          <a:xfrm>
            <a:off x="92731" y="126689"/>
            <a:ext cx="661982" cy="675091"/>
          </a:xfrm>
          <a:prstGeom prst="rect">
            <a:avLst/>
          </a:prstGeom>
        </p:spPr>
      </p:pic>
      <p:sp>
        <p:nvSpPr>
          <p:cNvPr id="19" name="Rectangle 18">
            <a:extLst>
              <a:ext uri="{FF2B5EF4-FFF2-40B4-BE49-F238E27FC236}">
                <a16:creationId xmlns:a16="http://schemas.microsoft.com/office/drawing/2014/main" id="{E73BFA9C-1DC2-46FF-B83E-CDF9D22034D6}"/>
              </a:ext>
            </a:extLst>
          </p:cNvPr>
          <p:cNvSpPr/>
          <p:nvPr/>
        </p:nvSpPr>
        <p:spPr>
          <a:xfrm>
            <a:off x="759600" y="969178"/>
            <a:ext cx="8166927" cy="338554"/>
          </a:xfrm>
          <a:prstGeom prst="rect">
            <a:avLst/>
          </a:prstGeom>
        </p:spPr>
        <p:txBody>
          <a:bodyPr wrap="square">
            <a:spAutoFit/>
          </a:bodyPr>
          <a:lstStyle/>
          <a:p>
            <a:r>
              <a:rPr lang="en-US" sz="1600" i="1" dirty="0" err="1">
                <a:solidFill>
                  <a:srgbClr val="C00000"/>
                </a:solidFill>
                <a:latin typeface="Arial" panose="020B0604020202020204" pitchFamily="34" charset="0"/>
                <a:cs typeface="Arial" panose="020B0604020202020204" pitchFamily="34" charset="0"/>
              </a:rPr>
              <a:t>aRR</a:t>
            </a:r>
            <a:r>
              <a:rPr lang="en-US" sz="1600" i="1" dirty="0">
                <a:solidFill>
                  <a:srgbClr val="C00000"/>
                </a:solidFill>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Adjusted for condom use, age woman, active PrEP use, male partner HIV RNA</a:t>
            </a:r>
          </a:p>
        </p:txBody>
      </p:sp>
      <p:graphicFrame>
        <p:nvGraphicFramePr>
          <p:cNvPr id="22" name="Table 21">
            <a:extLst>
              <a:ext uri="{FF2B5EF4-FFF2-40B4-BE49-F238E27FC236}">
                <a16:creationId xmlns:a16="http://schemas.microsoft.com/office/drawing/2014/main" id="{D7ADF761-646E-4495-831B-061410A59508}"/>
              </a:ext>
            </a:extLst>
          </p:cNvPr>
          <p:cNvGraphicFramePr>
            <a:graphicFrameLocks noGrp="1"/>
          </p:cNvGraphicFramePr>
          <p:nvPr>
            <p:extLst/>
          </p:nvPr>
        </p:nvGraphicFramePr>
        <p:xfrm>
          <a:off x="51148" y="5855546"/>
          <a:ext cx="8899028" cy="365760"/>
        </p:xfrm>
        <a:graphic>
          <a:graphicData uri="http://schemas.openxmlformats.org/drawingml/2006/table">
            <a:tbl>
              <a:tblPr firstRow="1" bandRow="1">
                <a:tableStyleId>{5C22544A-7EE6-4342-B048-85BDC9FD1C3A}</a:tableStyleId>
              </a:tblPr>
              <a:tblGrid>
                <a:gridCol w="1085114">
                  <a:extLst>
                    <a:ext uri="{9D8B030D-6E8A-4147-A177-3AD203B41FA5}">
                      <a16:colId xmlns:a16="http://schemas.microsoft.com/office/drawing/2014/main" val="379391413"/>
                    </a:ext>
                  </a:extLst>
                </a:gridCol>
                <a:gridCol w="1099813">
                  <a:extLst>
                    <a:ext uri="{9D8B030D-6E8A-4147-A177-3AD203B41FA5}">
                      <a16:colId xmlns:a16="http://schemas.microsoft.com/office/drawing/2014/main" val="2158264044"/>
                    </a:ext>
                  </a:extLst>
                </a:gridCol>
                <a:gridCol w="1089647">
                  <a:extLst>
                    <a:ext uri="{9D8B030D-6E8A-4147-A177-3AD203B41FA5}">
                      <a16:colId xmlns:a16="http://schemas.microsoft.com/office/drawing/2014/main" val="2236233915"/>
                    </a:ext>
                  </a:extLst>
                </a:gridCol>
                <a:gridCol w="1061728">
                  <a:extLst>
                    <a:ext uri="{9D8B030D-6E8A-4147-A177-3AD203B41FA5}">
                      <a16:colId xmlns:a16="http://schemas.microsoft.com/office/drawing/2014/main" val="2243642712"/>
                    </a:ext>
                  </a:extLst>
                </a:gridCol>
                <a:gridCol w="1176516">
                  <a:extLst>
                    <a:ext uri="{9D8B030D-6E8A-4147-A177-3AD203B41FA5}">
                      <a16:colId xmlns:a16="http://schemas.microsoft.com/office/drawing/2014/main" val="2172537088"/>
                    </a:ext>
                  </a:extLst>
                </a:gridCol>
                <a:gridCol w="1177812">
                  <a:extLst>
                    <a:ext uri="{9D8B030D-6E8A-4147-A177-3AD203B41FA5}">
                      <a16:colId xmlns:a16="http://schemas.microsoft.com/office/drawing/2014/main" val="3988116318"/>
                    </a:ext>
                  </a:extLst>
                </a:gridCol>
                <a:gridCol w="1128736">
                  <a:extLst>
                    <a:ext uri="{9D8B030D-6E8A-4147-A177-3AD203B41FA5}">
                      <a16:colId xmlns:a16="http://schemas.microsoft.com/office/drawing/2014/main" val="2324779527"/>
                    </a:ext>
                  </a:extLst>
                </a:gridCol>
                <a:gridCol w="1079662">
                  <a:extLst>
                    <a:ext uri="{9D8B030D-6E8A-4147-A177-3AD203B41FA5}">
                      <a16:colId xmlns:a16="http://schemas.microsoft.com/office/drawing/2014/main" val="3502523632"/>
                    </a:ext>
                  </a:extLst>
                </a:gridCol>
              </a:tblGrid>
              <a:tr h="256061">
                <a:tc>
                  <a:txBody>
                    <a:bodyPr/>
                    <a:lstStyle/>
                    <a:p>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Non-pregnant, Non-PP</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Pregnancy-PP (6m)</a:t>
                      </a:r>
                    </a:p>
                  </a:txBody>
                  <a:tcPr>
                    <a:solidFill>
                      <a:schemeClr val="bg1"/>
                    </a:solidFill>
                  </a:tcPr>
                </a:tc>
                <a:tc>
                  <a:txBody>
                    <a:bodyPr/>
                    <a:lstStyle/>
                    <a:p>
                      <a:pPr algn="ctr">
                        <a:lnSpc>
                          <a:spcPct val="90000"/>
                        </a:lnSpc>
                      </a:pPr>
                      <a:endParaRPr lang="en-US" sz="10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Non-pregnant, Non-PP</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Early pregnancy      (0-13 w)</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Late pregnancy (14 w-deliver)</a:t>
                      </a:r>
                    </a:p>
                  </a:txBody>
                  <a:tcPr>
                    <a:solidFill>
                      <a:schemeClr val="bg1"/>
                    </a:solid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PP    </a:t>
                      </a:r>
                    </a:p>
                    <a:p>
                      <a:pPr algn="ctr">
                        <a:lnSpc>
                          <a:spcPct val="90000"/>
                        </a:lnSpc>
                      </a:pPr>
                      <a:r>
                        <a:rPr lang="en-US" sz="1000" dirty="0">
                          <a:solidFill>
                            <a:schemeClr val="tx1"/>
                          </a:solidFill>
                          <a:latin typeface="Arial" panose="020B0604020202020204" pitchFamily="34" charset="0"/>
                          <a:cs typeface="Arial" panose="020B0604020202020204" pitchFamily="34" charset="0"/>
                        </a:rPr>
                        <a:t>(deliver-6 m)</a:t>
                      </a:r>
                    </a:p>
                  </a:txBody>
                  <a:tcPr>
                    <a:solidFill>
                      <a:schemeClr val="bg1"/>
                    </a:solidFill>
                  </a:tcPr>
                </a:tc>
                <a:extLst>
                  <a:ext uri="{0D108BD9-81ED-4DB2-BD59-A6C34878D82A}">
                    <a16:rowId xmlns:a16="http://schemas.microsoft.com/office/drawing/2014/main" val="3993843899"/>
                  </a:ext>
                </a:extLst>
              </a:tr>
            </a:tbl>
          </a:graphicData>
        </a:graphic>
      </p:graphicFrame>
      <p:sp>
        <p:nvSpPr>
          <p:cNvPr id="24" name="Rectangle 23">
            <a:extLst>
              <a:ext uri="{FF2B5EF4-FFF2-40B4-BE49-F238E27FC236}">
                <a16:creationId xmlns:a16="http://schemas.microsoft.com/office/drawing/2014/main" id="{59FA3423-2C9F-4CC5-8647-8D2BFD996E98}"/>
              </a:ext>
            </a:extLst>
          </p:cNvPr>
          <p:cNvSpPr/>
          <p:nvPr/>
        </p:nvSpPr>
        <p:spPr>
          <a:xfrm>
            <a:off x="358926" y="6362222"/>
            <a:ext cx="8166927" cy="307777"/>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Reference case: 25 </a:t>
            </a:r>
            <a:r>
              <a:rPr lang="en-US" sz="1400" i="1" dirty="0" err="1">
                <a:latin typeface="Arial" panose="020B0604020202020204" pitchFamily="34" charset="0"/>
                <a:cs typeface="Arial" panose="020B0604020202020204" pitchFamily="34" charset="0"/>
              </a:rPr>
              <a:t>yr</a:t>
            </a:r>
            <a:r>
              <a:rPr lang="en-US" sz="1400" i="1" dirty="0">
                <a:latin typeface="Arial" panose="020B0604020202020204" pitchFamily="34" charset="0"/>
                <a:cs typeface="Arial" panose="020B0604020202020204" pitchFamily="34" charset="0"/>
              </a:rPr>
              <a:t>/o non-pregnant woman not using PrEP, with partner VL 10,000 c/mL</a:t>
            </a:r>
          </a:p>
        </p:txBody>
      </p:sp>
      <p:grpSp>
        <p:nvGrpSpPr>
          <p:cNvPr id="11" name="Group 10">
            <a:extLst>
              <a:ext uri="{FF2B5EF4-FFF2-40B4-BE49-F238E27FC236}">
                <a16:creationId xmlns:a16="http://schemas.microsoft.com/office/drawing/2014/main" id="{663B0AC3-108A-4921-83AD-DC85FD5E7E23}"/>
              </a:ext>
            </a:extLst>
          </p:cNvPr>
          <p:cNvGrpSpPr/>
          <p:nvPr/>
        </p:nvGrpSpPr>
        <p:grpSpPr>
          <a:xfrm>
            <a:off x="26567" y="1144481"/>
            <a:ext cx="8948863" cy="4760377"/>
            <a:chOff x="73030" y="946343"/>
            <a:chExt cx="8948863" cy="4760377"/>
          </a:xfrm>
        </p:grpSpPr>
        <p:grpSp>
          <p:nvGrpSpPr>
            <p:cNvPr id="4" name="Group 3">
              <a:extLst>
                <a:ext uri="{FF2B5EF4-FFF2-40B4-BE49-F238E27FC236}">
                  <a16:creationId xmlns:a16="http://schemas.microsoft.com/office/drawing/2014/main" id="{F2265C2F-A9D6-4DE7-8A96-B1A5949BCA19}"/>
                </a:ext>
              </a:extLst>
            </p:cNvPr>
            <p:cNvGrpSpPr/>
            <p:nvPr/>
          </p:nvGrpSpPr>
          <p:grpSpPr>
            <a:xfrm>
              <a:off x="73030" y="946343"/>
              <a:ext cx="8828756" cy="4760377"/>
              <a:chOff x="199627" y="997588"/>
              <a:chExt cx="8828756" cy="4760377"/>
            </a:xfrm>
          </p:grpSpPr>
          <p:grpSp>
            <p:nvGrpSpPr>
              <p:cNvPr id="3" name="Group 2">
                <a:extLst>
                  <a:ext uri="{FF2B5EF4-FFF2-40B4-BE49-F238E27FC236}">
                    <a16:creationId xmlns:a16="http://schemas.microsoft.com/office/drawing/2014/main" id="{411F35B2-8089-48BF-B60B-D9760EC0B445}"/>
                  </a:ext>
                </a:extLst>
              </p:cNvPr>
              <p:cNvGrpSpPr/>
              <p:nvPr/>
            </p:nvGrpSpPr>
            <p:grpSpPr>
              <a:xfrm>
                <a:off x="199627" y="1148644"/>
                <a:ext cx="8828756" cy="4609321"/>
                <a:chOff x="81773" y="1183006"/>
                <a:chExt cx="8828756" cy="4609321"/>
              </a:xfrm>
            </p:grpSpPr>
            <p:grpSp>
              <p:nvGrpSpPr>
                <p:cNvPr id="17" name="Group 16">
                  <a:extLst>
                    <a:ext uri="{FF2B5EF4-FFF2-40B4-BE49-F238E27FC236}">
                      <a16:creationId xmlns:a16="http://schemas.microsoft.com/office/drawing/2014/main" id="{C209E155-FB41-49DC-A35C-69C321F30C63}"/>
                    </a:ext>
                  </a:extLst>
                </p:cNvPr>
                <p:cNvGrpSpPr/>
                <p:nvPr/>
              </p:nvGrpSpPr>
              <p:grpSpPr>
                <a:xfrm>
                  <a:off x="81773" y="1183006"/>
                  <a:ext cx="8828756" cy="4609321"/>
                  <a:chOff x="223863" y="1544261"/>
                  <a:chExt cx="8828756" cy="4609321"/>
                </a:xfrm>
              </p:grpSpPr>
              <p:pic>
                <p:nvPicPr>
                  <p:cNvPr id="8" name="Picture 7">
                    <a:extLst>
                      <a:ext uri="{FF2B5EF4-FFF2-40B4-BE49-F238E27FC236}">
                        <a16:creationId xmlns:a16="http://schemas.microsoft.com/office/drawing/2014/main" id="{62E2AE91-887A-4882-AB29-3D5D309B4A5A}"/>
                      </a:ext>
                    </a:extLst>
                  </p:cNvPr>
                  <p:cNvPicPr>
                    <a:picLocks noChangeAspect="1"/>
                  </p:cNvPicPr>
                  <p:nvPr/>
                </p:nvPicPr>
                <p:blipFill>
                  <a:blip r:embed="rId3"/>
                  <a:stretch>
                    <a:fillRect/>
                  </a:stretch>
                </p:blipFill>
                <p:spPr>
                  <a:xfrm>
                    <a:off x="223863" y="1544261"/>
                    <a:ext cx="8828756" cy="4609321"/>
                  </a:xfrm>
                  <a:prstGeom prst="rect">
                    <a:avLst/>
                  </a:prstGeom>
                </p:spPr>
              </p:pic>
              <p:sp>
                <p:nvSpPr>
                  <p:cNvPr id="13" name="TextBox 12">
                    <a:extLst>
                      <a:ext uri="{FF2B5EF4-FFF2-40B4-BE49-F238E27FC236}">
                        <a16:creationId xmlns:a16="http://schemas.microsoft.com/office/drawing/2014/main" id="{83CC4D2E-C9A7-460E-B744-438A40BE9DAB}"/>
                      </a:ext>
                    </a:extLst>
                  </p:cNvPr>
                  <p:cNvSpPr txBox="1"/>
                  <p:nvPr/>
                </p:nvSpPr>
                <p:spPr>
                  <a:xfrm>
                    <a:off x="2697630" y="2654545"/>
                    <a:ext cx="1059906" cy="584775"/>
                  </a:xfrm>
                  <a:prstGeom prst="rect">
                    <a:avLst/>
                  </a:prstGeom>
                  <a:solidFill>
                    <a:schemeClr val="bg1"/>
                  </a:solid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2.76)</a:t>
                    </a:r>
                  </a:p>
                  <a:p>
                    <a:pPr algn="ctr"/>
                    <a:r>
                      <a:rPr lang="en-US" b="1" dirty="0">
                        <a:solidFill>
                          <a:srgbClr val="C00000"/>
                        </a:solidFill>
                        <a:latin typeface="Arial" panose="020B0604020202020204" pitchFamily="34" charset="0"/>
                        <a:cs typeface="Arial" panose="020B0604020202020204" pitchFamily="34" charset="0"/>
                      </a:rPr>
                      <a:t>p</a:t>
                    </a:r>
                    <a:r>
                      <a:rPr lang="en-US" b="1" u="sng" dirty="0">
                        <a:solidFill>
                          <a:srgbClr val="C00000"/>
                        </a:solidFill>
                        <a:latin typeface="Arial" panose="020B0604020202020204" pitchFamily="34" charset="0"/>
                        <a:cs typeface="Arial" panose="020B0604020202020204" pitchFamily="34" charset="0"/>
                      </a:rPr>
                      <a:t>&lt;</a:t>
                    </a:r>
                    <a:r>
                      <a:rPr lang="en-US" b="1" dirty="0">
                        <a:solidFill>
                          <a:srgbClr val="C00000"/>
                        </a:solidFill>
                        <a:latin typeface="Arial" panose="020B0604020202020204" pitchFamily="34" charset="0"/>
                        <a:cs typeface="Arial" panose="020B0604020202020204" pitchFamily="34" charset="0"/>
                      </a:rPr>
                      <a:t>0.001</a:t>
                    </a:r>
                  </a:p>
                </p:txBody>
              </p:sp>
              <p:sp>
                <p:nvSpPr>
                  <p:cNvPr id="14" name="TextBox 13">
                    <a:extLst>
                      <a:ext uri="{FF2B5EF4-FFF2-40B4-BE49-F238E27FC236}">
                        <a16:creationId xmlns:a16="http://schemas.microsoft.com/office/drawing/2014/main" id="{A699A445-781E-4D2D-9ADE-DBBA3B5D61AE}"/>
                      </a:ext>
                    </a:extLst>
                  </p:cNvPr>
                  <p:cNvSpPr txBox="1"/>
                  <p:nvPr/>
                </p:nvSpPr>
                <p:spPr>
                  <a:xfrm>
                    <a:off x="8081831" y="1749936"/>
                    <a:ext cx="909223" cy="369332"/>
                  </a:xfrm>
                  <a:prstGeom prst="rect">
                    <a:avLst/>
                  </a:prstGeom>
                  <a:solidFill>
                    <a:schemeClr val="bg1"/>
                  </a:solid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p=0.01</a:t>
                    </a:r>
                  </a:p>
                </p:txBody>
              </p:sp>
              <p:sp>
                <p:nvSpPr>
                  <p:cNvPr id="15" name="TextBox 14">
                    <a:extLst>
                      <a:ext uri="{FF2B5EF4-FFF2-40B4-BE49-F238E27FC236}">
                        <a16:creationId xmlns:a16="http://schemas.microsoft.com/office/drawing/2014/main" id="{3899E25C-4CB2-4A3C-9AD9-9662960363CC}"/>
                      </a:ext>
                    </a:extLst>
                  </p:cNvPr>
                  <p:cNvSpPr txBox="1"/>
                  <p:nvPr/>
                </p:nvSpPr>
                <p:spPr>
                  <a:xfrm>
                    <a:off x="6922626" y="2838709"/>
                    <a:ext cx="909223" cy="369332"/>
                  </a:xfrm>
                  <a:prstGeom prst="rect">
                    <a:avLst/>
                  </a:prstGeom>
                  <a:solidFill>
                    <a:schemeClr val="bg1"/>
                  </a:solid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p=0.01</a:t>
                    </a:r>
                  </a:p>
                </p:txBody>
              </p:sp>
              <p:sp>
                <p:nvSpPr>
                  <p:cNvPr id="16" name="TextBox 15">
                    <a:extLst>
                      <a:ext uri="{FF2B5EF4-FFF2-40B4-BE49-F238E27FC236}">
                        <a16:creationId xmlns:a16="http://schemas.microsoft.com/office/drawing/2014/main" id="{AA4D9F4F-659D-4DE7-ACA4-A4B9A9E32653}"/>
                      </a:ext>
                    </a:extLst>
                  </p:cNvPr>
                  <p:cNvSpPr txBox="1"/>
                  <p:nvPr/>
                </p:nvSpPr>
                <p:spPr>
                  <a:xfrm>
                    <a:off x="5907191" y="3523834"/>
                    <a:ext cx="837086" cy="461665"/>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aRR</a:t>
                    </a:r>
                    <a:r>
                      <a:rPr lang="en-US" sz="1000" dirty="0">
                        <a:latin typeface="Arial" panose="020B0604020202020204" pitchFamily="34" charset="0"/>
                        <a:cs typeface="Arial" panose="020B0604020202020204" pitchFamily="34" charset="0"/>
                      </a:rPr>
                      <a:t> 2.07)</a:t>
                    </a:r>
                  </a:p>
                  <a:p>
                    <a:pPr algn="ctr"/>
                    <a:r>
                      <a:rPr lang="en-US" sz="1400" dirty="0">
                        <a:latin typeface="Arial" panose="020B0604020202020204" pitchFamily="34" charset="0"/>
                        <a:cs typeface="Arial" panose="020B0604020202020204" pitchFamily="34" charset="0"/>
                      </a:rPr>
                      <a:t>p=0.14</a:t>
                    </a:r>
                  </a:p>
                </p:txBody>
              </p:sp>
            </p:grpSp>
            <p:sp>
              <p:nvSpPr>
                <p:cNvPr id="28" name="Rectangle 27">
                  <a:extLst>
                    <a:ext uri="{FF2B5EF4-FFF2-40B4-BE49-F238E27FC236}">
                      <a16:creationId xmlns:a16="http://schemas.microsoft.com/office/drawing/2014/main" id="{F68A43A2-0471-49F7-9E88-C9E8B7AE47AD}"/>
                    </a:ext>
                  </a:extLst>
                </p:cNvPr>
                <p:cNvSpPr/>
                <p:nvPr/>
              </p:nvSpPr>
              <p:spPr>
                <a:xfrm>
                  <a:off x="6680347" y="2275233"/>
                  <a:ext cx="1109599" cy="307777"/>
                </a:xfrm>
                <a:prstGeom prst="rect">
                  <a:avLst/>
                </a:prstGeom>
              </p:spPr>
              <p:txBody>
                <a:bodyPr wrap="none">
                  <a:spAutoFit/>
                </a:bodyPr>
                <a:lstStyle/>
                <a:p>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2.82) </a:t>
                  </a:r>
                </a:p>
              </p:txBody>
            </p:sp>
            <p:sp>
              <p:nvSpPr>
                <p:cNvPr id="29" name="Rectangle 28">
                  <a:extLst>
                    <a:ext uri="{FF2B5EF4-FFF2-40B4-BE49-F238E27FC236}">
                      <a16:creationId xmlns:a16="http://schemas.microsoft.com/office/drawing/2014/main" id="{BD28ED17-121B-40AD-9AF5-6FBAAFE06EBA}"/>
                    </a:ext>
                  </a:extLst>
                </p:cNvPr>
                <p:cNvSpPr/>
                <p:nvPr/>
              </p:nvSpPr>
              <p:spPr>
                <a:xfrm>
                  <a:off x="7829679" y="1186787"/>
                  <a:ext cx="1059906" cy="307777"/>
                </a:xfrm>
                <a:prstGeom prst="rect">
                  <a:avLst/>
                </a:prstGeom>
              </p:spPr>
              <p:txBody>
                <a:bodyPr wrap="none">
                  <a:spAutoFit/>
                </a:bodyPr>
                <a:lstStyle/>
                <a:p>
                  <a:r>
                    <a:rPr lang="en-US" sz="1400" dirty="0">
                      <a:solidFill>
                        <a:srgbClr val="C00000"/>
                      </a:solidFill>
                      <a:latin typeface="Arial" panose="020B0604020202020204" pitchFamily="34" charset="0"/>
                      <a:cs typeface="Arial" panose="020B0604020202020204" pitchFamily="34" charset="0"/>
                    </a:rPr>
                    <a:t>(</a:t>
                  </a:r>
                  <a:r>
                    <a:rPr lang="en-US" sz="1400" dirty="0" err="1">
                      <a:solidFill>
                        <a:srgbClr val="C00000"/>
                      </a:solidFill>
                      <a:latin typeface="Arial" panose="020B0604020202020204" pitchFamily="34" charset="0"/>
                      <a:cs typeface="Arial" panose="020B0604020202020204" pitchFamily="34" charset="0"/>
                    </a:rPr>
                    <a:t>aRR</a:t>
                  </a:r>
                  <a:r>
                    <a:rPr lang="en-US" sz="1400" dirty="0">
                      <a:solidFill>
                        <a:srgbClr val="C00000"/>
                      </a:solidFill>
                      <a:latin typeface="Arial" panose="020B0604020202020204" pitchFamily="34" charset="0"/>
                      <a:cs typeface="Arial" panose="020B0604020202020204" pitchFamily="34" charset="0"/>
                    </a:rPr>
                    <a:t> 3.97)</a:t>
                  </a:r>
                </a:p>
              </p:txBody>
            </p:sp>
          </p:grpSp>
          <p:sp>
            <p:nvSpPr>
              <p:cNvPr id="21" name="Rectangle 20">
                <a:extLst>
                  <a:ext uri="{FF2B5EF4-FFF2-40B4-BE49-F238E27FC236}">
                    <a16:creationId xmlns:a16="http://schemas.microsoft.com/office/drawing/2014/main" id="{CFA8E6E2-45B9-4DAA-BD5A-D188379FCACF}"/>
                  </a:ext>
                </a:extLst>
              </p:cNvPr>
              <p:cNvSpPr/>
              <p:nvPr/>
            </p:nvSpPr>
            <p:spPr>
              <a:xfrm rot="16200000">
                <a:off x="-1970308" y="3192104"/>
                <a:ext cx="4696810" cy="307777"/>
              </a:xfrm>
              <a:prstGeom prst="rect">
                <a:avLst/>
              </a:prstGeom>
              <a:solidFill>
                <a:schemeClr val="bg1"/>
              </a:solidFill>
            </p:spPr>
            <p:txBody>
              <a:bodyPr wrap="square">
                <a:spAutoFit/>
              </a:bodyPr>
              <a:lstStyle/>
              <a:p>
                <a:r>
                  <a:rPr lang="en-US" sz="1400" b="1" dirty="0">
                    <a:latin typeface="Arial" panose="020B0604020202020204" pitchFamily="34" charset="0"/>
                    <a:cs typeface="Arial" panose="020B0604020202020204" pitchFamily="34" charset="0"/>
                  </a:rPr>
                  <a:t>Transmission Probability/1,000 </a:t>
                </a:r>
                <a:r>
                  <a:rPr lang="en-US" sz="1400" b="1" dirty="0" err="1">
                    <a:latin typeface="Arial" panose="020B0604020202020204" pitchFamily="34" charset="0"/>
                    <a:cs typeface="Arial" panose="020B0604020202020204" pitchFamily="34" charset="0"/>
                  </a:rPr>
                  <a:t>Condomless</a:t>
                </a:r>
                <a:r>
                  <a:rPr lang="en-US" sz="1400" b="1" dirty="0">
                    <a:latin typeface="Arial" panose="020B0604020202020204" pitchFamily="34" charset="0"/>
                    <a:cs typeface="Arial" panose="020B0604020202020204" pitchFamily="34" charset="0"/>
                  </a:rPr>
                  <a:t> Sex Acts</a:t>
                </a:r>
              </a:p>
            </p:txBody>
          </p:sp>
        </p:grpSp>
        <p:sp>
          <p:nvSpPr>
            <p:cNvPr id="5" name="Rectangle 4">
              <a:extLst>
                <a:ext uri="{FF2B5EF4-FFF2-40B4-BE49-F238E27FC236}">
                  <a16:creationId xmlns:a16="http://schemas.microsoft.com/office/drawing/2014/main" id="{35E5F003-EC8E-48BE-B8F7-18FF57F5927D}"/>
                </a:ext>
              </a:extLst>
            </p:cNvPr>
            <p:cNvSpPr/>
            <p:nvPr/>
          </p:nvSpPr>
          <p:spPr>
            <a:xfrm>
              <a:off x="1048979" y="4909188"/>
              <a:ext cx="1260780" cy="674031"/>
            </a:xfrm>
            <a:prstGeom prst="rect">
              <a:avLst/>
            </a:prstGeom>
          </p:spPr>
          <p:txBody>
            <a:bodyPr wrap="square">
              <a:spAutoFit/>
            </a:bodyPr>
            <a:lstStyle/>
            <a:p>
              <a:pPr algn="ctr">
                <a:lnSpc>
                  <a:spcPct val="90000"/>
                </a:lnSpc>
              </a:pPr>
              <a:r>
                <a:rPr lang="en-US" sz="2400" dirty="0">
                  <a:solidFill>
                    <a:schemeClr val="bg1"/>
                  </a:solidFill>
                  <a:latin typeface="Arial" panose="020B0604020202020204" pitchFamily="34" charset="0"/>
                  <a:cs typeface="Arial" panose="020B0604020202020204" pitchFamily="34" charset="0"/>
                </a:rPr>
                <a:t>1.05</a:t>
              </a:r>
            </a:p>
            <a:p>
              <a:pPr algn="ctr">
                <a:lnSpc>
                  <a:spcPct val="90000"/>
                </a:lnSpc>
              </a:pPr>
              <a:r>
                <a:rPr lang="en-US" dirty="0">
                  <a:solidFill>
                    <a:schemeClr val="bg1"/>
                  </a:solidFill>
                  <a:latin typeface="Arial" panose="020B0604020202020204" pitchFamily="34" charset="0"/>
                  <a:cs typeface="Arial" panose="020B0604020202020204" pitchFamily="34" charset="0"/>
                </a:rPr>
                <a:t>(0.6, 1.9)</a:t>
              </a:r>
              <a:endParaRPr lang="en-US" dirty="0">
                <a:solidFill>
                  <a:schemeClr val="bg1"/>
                </a:solidFill>
              </a:endParaRPr>
            </a:p>
          </p:txBody>
        </p:sp>
        <p:sp>
          <p:nvSpPr>
            <p:cNvPr id="6" name="Rectangle 5">
              <a:extLst>
                <a:ext uri="{FF2B5EF4-FFF2-40B4-BE49-F238E27FC236}">
                  <a16:creationId xmlns:a16="http://schemas.microsoft.com/office/drawing/2014/main" id="{3CF3C42D-C614-45DE-88C1-E224B10D026E}"/>
                </a:ext>
              </a:extLst>
            </p:cNvPr>
            <p:cNvSpPr/>
            <p:nvPr/>
          </p:nvSpPr>
          <p:spPr>
            <a:xfrm>
              <a:off x="2184594" y="4901440"/>
              <a:ext cx="1206306" cy="674031"/>
            </a:xfrm>
            <a:prstGeom prst="rect">
              <a:avLst/>
            </a:prstGeom>
          </p:spPr>
          <p:txBody>
            <a:bodyPr wrap="square">
              <a:spAutoFit/>
            </a:bodyPr>
            <a:lstStyle/>
            <a:p>
              <a:pPr algn="ctr">
                <a:lnSpc>
                  <a:spcPct val="90000"/>
                </a:lnSpc>
              </a:pPr>
              <a:r>
                <a:rPr lang="en-US" sz="2400" b="1" dirty="0">
                  <a:solidFill>
                    <a:schemeClr val="accent2">
                      <a:lumMod val="40000"/>
                      <a:lumOff val="60000"/>
                    </a:schemeClr>
                  </a:solidFill>
                  <a:latin typeface="Arial" panose="020B0604020202020204" pitchFamily="34" charset="0"/>
                  <a:cs typeface="Arial" panose="020B0604020202020204" pitchFamily="34" charset="0"/>
                </a:rPr>
                <a:t>2.91</a:t>
              </a:r>
            </a:p>
            <a:p>
              <a:pPr algn="ctr">
                <a:lnSpc>
                  <a:spcPct val="90000"/>
                </a:lnSpc>
              </a:pPr>
              <a:r>
                <a:rPr lang="en-US" dirty="0">
                  <a:solidFill>
                    <a:schemeClr val="accent2">
                      <a:lumMod val="40000"/>
                      <a:lumOff val="60000"/>
                    </a:schemeClr>
                  </a:solidFill>
                  <a:latin typeface="Arial" panose="020B0604020202020204" pitchFamily="34" charset="0"/>
                  <a:cs typeface="Arial" panose="020B0604020202020204" pitchFamily="34" charset="0"/>
                </a:rPr>
                <a:t>(0.4, 9.3)</a:t>
              </a:r>
              <a:endParaRPr lang="en-US" dirty="0">
                <a:solidFill>
                  <a:schemeClr val="accent2">
                    <a:lumMod val="40000"/>
                    <a:lumOff val="60000"/>
                  </a:schemeClr>
                </a:solidFill>
              </a:endParaRPr>
            </a:p>
          </p:txBody>
        </p:sp>
        <p:sp>
          <p:nvSpPr>
            <p:cNvPr id="25" name="Rectangle 24">
              <a:extLst>
                <a:ext uri="{FF2B5EF4-FFF2-40B4-BE49-F238E27FC236}">
                  <a16:creationId xmlns:a16="http://schemas.microsoft.com/office/drawing/2014/main" id="{2CD74B2F-BD43-4F02-B53C-1BEC70F72BC6}"/>
                </a:ext>
              </a:extLst>
            </p:cNvPr>
            <p:cNvSpPr/>
            <p:nvPr/>
          </p:nvSpPr>
          <p:spPr>
            <a:xfrm>
              <a:off x="4344993" y="4969122"/>
              <a:ext cx="1260780" cy="674031"/>
            </a:xfrm>
            <a:prstGeom prst="rect">
              <a:avLst/>
            </a:prstGeom>
          </p:spPr>
          <p:txBody>
            <a:bodyPr wrap="square">
              <a:spAutoFit/>
            </a:bodyPr>
            <a:lstStyle/>
            <a:p>
              <a:pPr algn="ctr">
                <a:lnSpc>
                  <a:spcPct val="90000"/>
                </a:lnSpc>
              </a:pPr>
              <a:r>
                <a:rPr lang="en-US" sz="2400" dirty="0">
                  <a:solidFill>
                    <a:schemeClr val="bg1"/>
                  </a:solidFill>
                  <a:latin typeface="Arial" panose="020B0604020202020204" pitchFamily="34" charset="0"/>
                  <a:cs typeface="Arial" panose="020B0604020202020204" pitchFamily="34" charset="0"/>
                </a:rPr>
                <a:t>1.05</a:t>
              </a:r>
            </a:p>
            <a:p>
              <a:pPr algn="ctr">
                <a:lnSpc>
                  <a:spcPct val="90000"/>
                </a:lnSpc>
              </a:pPr>
              <a:r>
                <a:rPr lang="en-US" dirty="0">
                  <a:solidFill>
                    <a:schemeClr val="bg1"/>
                  </a:solidFill>
                  <a:latin typeface="Arial" panose="020B0604020202020204" pitchFamily="34" charset="0"/>
                  <a:cs typeface="Arial" panose="020B0604020202020204" pitchFamily="34" charset="0"/>
                </a:rPr>
                <a:t>(0.6, 1.9)</a:t>
              </a:r>
              <a:endParaRPr lang="en-US" dirty="0">
                <a:solidFill>
                  <a:schemeClr val="bg1"/>
                </a:solidFill>
              </a:endParaRPr>
            </a:p>
          </p:txBody>
        </p:sp>
        <p:sp>
          <p:nvSpPr>
            <p:cNvPr id="7" name="Rectangle 6">
              <a:extLst>
                <a:ext uri="{FF2B5EF4-FFF2-40B4-BE49-F238E27FC236}">
                  <a16:creationId xmlns:a16="http://schemas.microsoft.com/office/drawing/2014/main" id="{62D7DB34-F10B-456E-8C21-6F8270D9673D}"/>
                </a:ext>
              </a:extLst>
            </p:cNvPr>
            <p:cNvSpPr/>
            <p:nvPr/>
          </p:nvSpPr>
          <p:spPr>
            <a:xfrm>
              <a:off x="5323994" y="4969121"/>
              <a:ext cx="1447800" cy="674031"/>
            </a:xfrm>
            <a:prstGeom prst="rect">
              <a:avLst/>
            </a:prstGeom>
          </p:spPr>
          <p:txBody>
            <a:bodyPr wrap="square">
              <a:spAutoFit/>
            </a:bodyPr>
            <a:lstStyle/>
            <a:p>
              <a:pPr algn="ctr">
                <a:lnSpc>
                  <a:spcPct val="90000"/>
                </a:lnSpc>
              </a:pPr>
              <a:r>
                <a:rPr lang="en-US" sz="2400" dirty="0">
                  <a:latin typeface="Arial" panose="020B0604020202020204" pitchFamily="34" charset="0"/>
                  <a:cs typeface="Arial" panose="020B0604020202020204" pitchFamily="34" charset="0"/>
                </a:rPr>
                <a:t>2.19</a:t>
              </a:r>
            </a:p>
            <a:p>
              <a:pPr algn="ctr">
                <a:lnSpc>
                  <a:spcPct val="90000"/>
                </a:lnSpc>
              </a:pPr>
              <a:r>
                <a:rPr lang="en-US" dirty="0">
                  <a:latin typeface="Arial" panose="020B0604020202020204" pitchFamily="34" charset="0"/>
                  <a:cs typeface="Arial" panose="020B0604020202020204" pitchFamily="34" charset="0"/>
                </a:rPr>
                <a:t>(0.4, 9.3)</a:t>
              </a:r>
            </a:p>
          </p:txBody>
        </p:sp>
        <p:sp>
          <p:nvSpPr>
            <p:cNvPr id="9" name="Rectangle 8">
              <a:extLst>
                <a:ext uri="{FF2B5EF4-FFF2-40B4-BE49-F238E27FC236}">
                  <a16:creationId xmlns:a16="http://schemas.microsoft.com/office/drawing/2014/main" id="{31644408-1DEE-46C2-BC34-E23769AB9DB7}"/>
                </a:ext>
              </a:extLst>
            </p:cNvPr>
            <p:cNvSpPr/>
            <p:nvPr/>
          </p:nvSpPr>
          <p:spPr>
            <a:xfrm>
              <a:off x="6532651" y="4951495"/>
              <a:ext cx="1252227" cy="674031"/>
            </a:xfrm>
            <a:prstGeom prst="rect">
              <a:avLst/>
            </a:prstGeom>
          </p:spPr>
          <p:txBody>
            <a:bodyPr wrap="square">
              <a:spAutoFit/>
            </a:bodyPr>
            <a:lstStyle/>
            <a:p>
              <a:pPr algn="ctr">
                <a:lnSpc>
                  <a:spcPct val="90000"/>
                </a:lnSpc>
              </a:pPr>
              <a:r>
                <a:rPr lang="en-US" sz="2400" b="1" dirty="0">
                  <a:solidFill>
                    <a:srgbClr val="C00000"/>
                  </a:solidFill>
                  <a:latin typeface="Arial" panose="020B0604020202020204" pitchFamily="34" charset="0"/>
                  <a:cs typeface="Arial" panose="020B0604020202020204" pitchFamily="34" charset="0"/>
                </a:rPr>
                <a:t>2.97</a:t>
              </a:r>
            </a:p>
            <a:p>
              <a:pPr algn="ctr">
                <a:lnSpc>
                  <a:spcPct val="90000"/>
                </a:lnSpc>
              </a:pPr>
              <a:r>
                <a:rPr lang="en-US" dirty="0">
                  <a:solidFill>
                    <a:srgbClr val="C00000"/>
                  </a:solidFill>
                  <a:latin typeface="Arial" panose="020B0604020202020204" pitchFamily="34" charset="0"/>
                  <a:cs typeface="Arial" panose="020B0604020202020204" pitchFamily="34" charset="0"/>
                </a:rPr>
                <a:t>(0.7, 10.9)</a:t>
              </a:r>
            </a:p>
          </p:txBody>
        </p:sp>
        <p:sp>
          <p:nvSpPr>
            <p:cNvPr id="10" name="Rectangle 9">
              <a:extLst>
                <a:ext uri="{FF2B5EF4-FFF2-40B4-BE49-F238E27FC236}">
                  <a16:creationId xmlns:a16="http://schemas.microsoft.com/office/drawing/2014/main" id="{E7F07765-1A91-4848-B1F2-559C43BBCA91}"/>
                </a:ext>
              </a:extLst>
            </p:cNvPr>
            <p:cNvSpPr/>
            <p:nvPr/>
          </p:nvSpPr>
          <p:spPr>
            <a:xfrm>
              <a:off x="7487887" y="4965751"/>
              <a:ext cx="1534006" cy="674031"/>
            </a:xfrm>
            <a:prstGeom prst="rect">
              <a:avLst/>
            </a:prstGeom>
          </p:spPr>
          <p:txBody>
            <a:bodyPr wrap="square">
              <a:spAutoFit/>
            </a:bodyPr>
            <a:lstStyle/>
            <a:p>
              <a:pPr algn="ctr">
                <a:lnSpc>
                  <a:spcPct val="90000"/>
                </a:lnSpc>
              </a:pPr>
              <a:r>
                <a:rPr lang="en-US" sz="2400" b="1" dirty="0">
                  <a:solidFill>
                    <a:srgbClr val="C00000"/>
                  </a:solidFill>
                  <a:latin typeface="Arial" panose="020B0604020202020204" pitchFamily="34" charset="0"/>
                  <a:cs typeface="Arial" panose="020B0604020202020204" pitchFamily="34" charset="0"/>
                </a:rPr>
                <a:t>4.18</a:t>
              </a:r>
            </a:p>
            <a:p>
              <a:pPr algn="ctr">
                <a:lnSpc>
                  <a:spcPct val="90000"/>
                </a:lnSpc>
              </a:pPr>
              <a:r>
                <a:rPr lang="en-US" dirty="0">
                  <a:solidFill>
                    <a:srgbClr val="C00000"/>
                  </a:solidFill>
                  <a:latin typeface="Arial" panose="020B0604020202020204" pitchFamily="34" charset="0"/>
                  <a:cs typeface="Arial" panose="020B0604020202020204" pitchFamily="34" charset="0"/>
                </a:rPr>
                <a:t>(0.7, 17.7)</a:t>
              </a:r>
            </a:p>
          </p:txBody>
        </p:sp>
      </p:grpSp>
    </p:spTree>
    <p:extLst>
      <p:ext uri="{BB962C8B-B14F-4D97-AF65-F5344CB8AC3E}">
        <p14:creationId xmlns:p14="http://schemas.microsoft.com/office/powerpoint/2010/main" val="2581747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61ED68-ADD4-4705-B701-4A4A965DB0C3}"/>
              </a:ext>
            </a:extLst>
          </p:cNvPr>
          <p:cNvSpPr>
            <a:spLocks noGrp="1"/>
          </p:cNvSpPr>
          <p:nvPr>
            <p:ph idx="1"/>
          </p:nvPr>
        </p:nvSpPr>
        <p:spPr>
          <a:xfrm>
            <a:off x="83477" y="1183199"/>
            <a:ext cx="9009342" cy="970073"/>
          </a:xfrm>
        </p:spPr>
        <p:txBody>
          <a:bodyPr>
            <a:noAutofit/>
          </a:bodyPr>
          <a:lstStyle/>
          <a:p>
            <a:pPr>
              <a:lnSpc>
                <a:spcPct val="105000"/>
              </a:lnSpc>
              <a:spcBef>
                <a:spcPts val="0"/>
              </a:spcBef>
            </a:pPr>
            <a:r>
              <a:rPr lang="en-US" sz="2500" dirty="0"/>
              <a:t>Maternal Health component of PROMISE study (continue       vs discontinue ART after cessation breastfeeding) [1077BF]</a:t>
            </a:r>
          </a:p>
        </p:txBody>
      </p:sp>
      <p:cxnSp>
        <p:nvCxnSpPr>
          <p:cNvPr id="4" name="Straight Connector 3">
            <a:extLst>
              <a:ext uri="{FF2B5EF4-FFF2-40B4-BE49-F238E27FC236}">
                <a16:creationId xmlns:a16="http://schemas.microsoft.com/office/drawing/2014/main" id="{8AA46617-6602-4F79-AA0F-21E2BCAEFB05}"/>
              </a:ext>
            </a:extLst>
          </p:cNvPr>
          <p:cNvCxnSpPr>
            <a:cxnSpLocks/>
          </p:cNvCxnSpPr>
          <p:nvPr/>
        </p:nvCxnSpPr>
        <p:spPr>
          <a:xfrm>
            <a:off x="0" y="1174622"/>
            <a:ext cx="9144000" cy="0"/>
          </a:xfrm>
          <a:prstGeom prst="line">
            <a:avLst/>
          </a:prstGeom>
        </p:spPr>
        <p:style>
          <a:lnRef idx="1">
            <a:schemeClr val="dk1"/>
          </a:lnRef>
          <a:fillRef idx="0">
            <a:schemeClr val="dk1"/>
          </a:fillRef>
          <a:effectRef idx="0">
            <a:schemeClr val="dk1"/>
          </a:effectRef>
          <a:fontRef idx="minor">
            <a:schemeClr val="tx1"/>
          </a:fontRef>
        </p:style>
      </p:cxnSp>
      <p:sp>
        <p:nvSpPr>
          <p:cNvPr id="66" name="Title 1">
            <a:extLst>
              <a:ext uri="{FF2B5EF4-FFF2-40B4-BE49-F238E27FC236}">
                <a16:creationId xmlns:a16="http://schemas.microsoft.com/office/drawing/2014/main" id="{CB5C6C55-BA64-4ED5-9B3C-416A49F1126E}"/>
              </a:ext>
            </a:extLst>
          </p:cNvPr>
          <p:cNvSpPr>
            <a:spLocks noGrp="1"/>
          </p:cNvSpPr>
          <p:nvPr>
            <p:ph type="title"/>
          </p:nvPr>
        </p:nvSpPr>
        <p:spPr>
          <a:xfrm>
            <a:off x="83477" y="-44655"/>
            <a:ext cx="8896350" cy="1325563"/>
          </a:xfrm>
        </p:spPr>
        <p:txBody>
          <a:bodyPr>
            <a:normAutofit/>
          </a:bodyPr>
          <a:lstStyle/>
          <a:p>
            <a:r>
              <a:rPr lang="en-US" sz="2600" dirty="0"/>
              <a:t>Maternal Health with Continued vs Discontinued ART            After Breastfeeding: PROMISE 1077BF</a:t>
            </a:r>
            <a:br>
              <a:rPr lang="en-US" dirty="0"/>
            </a:br>
            <a:r>
              <a:rPr lang="en-US" sz="2000" i="1" dirty="0">
                <a:solidFill>
                  <a:schemeClr val="tx1"/>
                </a:solidFill>
              </a:rPr>
              <a:t>Taha TE et al.  CROI 2018 Boston Abs. 139</a:t>
            </a:r>
            <a:endParaRPr lang="en-US" sz="2000" dirty="0"/>
          </a:p>
        </p:txBody>
      </p:sp>
      <p:grpSp>
        <p:nvGrpSpPr>
          <p:cNvPr id="14" name="Group 13">
            <a:extLst>
              <a:ext uri="{FF2B5EF4-FFF2-40B4-BE49-F238E27FC236}">
                <a16:creationId xmlns:a16="http://schemas.microsoft.com/office/drawing/2014/main" id="{7ED2ABB9-6AF9-4CD5-933E-1D02F1ADBC5A}"/>
              </a:ext>
            </a:extLst>
          </p:cNvPr>
          <p:cNvGrpSpPr/>
          <p:nvPr/>
        </p:nvGrpSpPr>
        <p:grpSpPr>
          <a:xfrm>
            <a:off x="-79192" y="2001292"/>
            <a:ext cx="9334680" cy="2462221"/>
            <a:chOff x="-63315" y="3080298"/>
            <a:chExt cx="9334680" cy="2462221"/>
          </a:xfrm>
        </p:grpSpPr>
        <p:grpSp>
          <p:nvGrpSpPr>
            <p:cNvPr id="13" name="Group 12">
              <a:extLst>
                <a:ext uri="{FF2B5EF4-FFF2-40B4-BE49-F238E27FC236}">
                  <a16:creationId xmlns:a16="http://schemas.microsoft.com/office/drawing/2014/main" id="{6BE4178A-1B23-4950-8177-34AA114EAD2F}"/>
                </a:ext>
              </a:extLst>
            </p:cNvPr>
            <p:cNvGrpSpPr/>
            <p:nvPr/>
          </p:nvGrpSpPr>
          <p:grpSpPr>
            <a:xfrm>
              <a:off x="-63315" y="3080298"/>
              <a:ext cx="9334680" cy="2462221"/>
              <a:chOff x="-63315" y="2622148"/>
              <a:chExt cx="9334680" cy="2462221"/>
            </a:xfrm>
          </p:grpSpPr>
          <p:grpSp>
            <p:nvGrpSpPr>
              <p:cNvPr id="154" name="Group 153">
                <a:extLst>
                  <a:ext uri="{FF2B5EF4-FFF2-40B4-BE49-F238E27FC236}">
                    <a16:creationId xmlns:a16="http://schemas.microsoft.com/office/drawing/2014/main" id="{A7A288FD-3521-4AFC-B2E6-7E87B45A43E8}"/>
                  </a:ext>
                </a:extLst>
              </p:cNvPr>
              <p:cNvGrpSpPr/>
              <p:nvPr/>
            </p:nvGrpSpPr>
            <p:grpSpPr>
              <a:xfrm>
                <a:off x="-63315" y="2622148"/>
                <a:ext cx="9334680" cy="2462221"/>
                <a:chOff x="-83118" y="2534754"/>
                <a:chExt cx="9334680" cy="2462221"/>
              </a:xfrm>
            </p:grpSpPr>
            <p:grpSp>
              <p:nvGrpSpPr>
                <p:cNvPr id="61" name="Group 60">
                  <a:extLst>
                    <a:ext uri="{FF2B5EF4-FFF2-40B4-BE49-F238E27FC236}">
                      <a16:creationId xmlns:a16="http://schemas.microsoft.com/office/drawing/2014/main" id="{B8C93A4B-FC8F-4014-8CE6-A60DD9FE292F}"/>
                    </a:ext>
                  </a:extLst>
                </p:cNvPr>
                <p:cNvGrpSpPr/>
                <p:nvPr/>
              </p:nvGrpSpPr>
              <p:grpSpPr>
                <a:xfrm>
                  <a:off x="1216481" y="2575722"/>
                  <a:ext cx="8035081" cy="2421253"/>
                  <a:chOff x="177122" y="2462832"/>
                  <a:chExt cx="8035081" cy="2421253"/>
                </a:xfrm>
              </p:grpSpPr>
              <p:grpSp>
                <p:nvGrpSpPr>
                  <p:cNvPr id="60" name="Group 59">
                    <a:extLst>
                      <a:ext uri="{FF2B5EF4-FFF2-40B4-BE49-F238E27FC236}">
                        <a16:creationId xmlns:a16="http://schemas.microsoft.com/office/drawing/2014/main" id="{2F487267-9709-4720-9A20-BC43132EAD5C}"/>
                      </a:ext>
                    </a:extLst>
                  </p:cNvPr>
                  <p:cNvGrpSpPr/>
                  <p:nvPr/>
                </p:nvGrpSpPr>
                <p:grpSpPr>
                  <a:xfrm>
                    <a:off x="177122" y="2568157"/>
                    <a:ext cx="8035081" cy="2315928"/>
                    <a:chOff x="64661" y="2246364"/>
                    <a:chExt cx="8035081" cy="2315928"/>
                  </a:xfrm>
                </p:grpSpPr>
                <p:sp>
                  <p:nvSpPr>
                    <p:cNvPr id="27" name="Oval 28">
                      <a:extLst>
                        <a:ext uri="{FF2B5EF4-FFF2-40B4-BE49-F238E27FC236}">
                          <a16:creationId xmlns:a16="http://schemas.microsoft.com/office/drawing/2014/main" id="{CF806AFF-89B8-498B-8969-8B2E69B7A775}"/>
                        </a:ext>
                      </a:extLst>
                    </p:cNvPr>
                    <p:cNvSpPr>
                      <a:spLocks noChangeArrowheads="1"/>
                    </p:cNvSpPr>
                    <p:nvPr/>
                  </p:nvSpPr>
                  <p:spPr bwMode="auto">
                    <a:xfrm>
                      <a:off x="1380384" y="2872929"/>
                      <a:ext cx="419100" cy="1328150"/>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sp>
                  <p:nvSpPr>
                    <p:cNvPr id="28" name="Oval 28">
                      <a:extLst>
                        <a:ext uri="{FF2B5EF4-FFF2-40B4-BE49-F238E27FC236}">
                          <a16:creationId xmlns:a16="http://schemas.microsoft.com/office/drawing/2014/main" id="{1BEA254A-5907-44A8-9655-94CEC56F96D0}"/>
                        </a:ext>
                      </a:extLst>
                    </p:cNvPr>
                    <p:cNvSpPr>
                      <a:spLocks noChangeArrowheads="1"/>
                    </p:cNvSpPr>
                    <p:nvPr/>
                  </p:nvSpPr>
                  <p:spPr bwMode="auto">
                    <a:xfrm>
                      <a:off x="3373095" y="2831139"/>
                      <a:ext cx="419100" cy="1325556"/>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sp>
                  <p:nvSpPr>
                    <p:cNvPr id="30" name="Oval 26">
                      <a:extLst>
                        <a:ext uri="{FF2B5EF4-FFF2-40B4-BE49-F238E27FC236}">
                          <a16:creationId xmlns:a16="http://schemas.microsoft.com/office/drawing/2014/main" id="{B6078FB4-513C-4E7F-BC48-AEB33B6E8A97}"/>
                        </a:ext>
                      </a:extLst>
                    </p:cNvPr>
                    <p:cNvSpPr>
                      <a:spLocks noChangeArrowheads="1"/>
                    </p:cNvSpPr>
                    <p:nvPr/>
                  </p:nvSpPr>
                  <p:spPr bwMode="auto">
                    <a:xfrm>
                      <a:off x="5570635" y="2538751"/>
                      <a:ext cx="415636" cy="1150349"/>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endParaRPr lang="en-US" altLang="en-US" sz="800" dirty="0"/>
                    </a:p>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grpSp>
                  <p:nvGrpSpPr>
                    <p:cNvPr id="59" name="Group 58">
                      <a:extLst>
                        <a:ext uri="{FF2B5EF4-FFF2-40B4-BE49-F238E27FC236}">
                          <a16:creationId xmlns:a16="http://schemas.microsoft.com/office/drawing/2014/main" id="{72D5EF7C-B20F-45E9-8B0C-72C15B3BDF48}"/>
                        </a:ext>
                      </a:extLst>
                    </p:cNvPr>
                    <p:cNvGrpSpPr/>
                    <p:nvPr/>
                  </p:nvGrpSpPr>
                  <p:grpSpPr>
                    <a:xfrm>
                      <a:off x="64661" y="2246364"/>
                      <a:ext cx="8035081" cy="2315928"/>
                      <a:chOff x="64661" y="2246364"/>
                      <a:chExt cx="8035081" cy="2315928"/>
                    </a:xfrm>
                  </p:grpSpPr>
                  <p:grpSp>
                    <p:nvGrpSpPr>
                      <p:cNvPr id="26" name="Group 25">
                        <a:extLst>
                          <a:ext uri="{FF2B5EF4-FFF2-40B4-BE49-F238E27FC236}">
                            <a16:creationId xmlns:a16="http://schemas.microsoft.com/office/drawing/2014/main" id="{4150120B-BB32-403F-897D-FFFE98819C41}"/>
                          </a:ext>
                        </a:extLst>
                      </p:cNvPr>
                      <p:cNvGrpSpPr/>
                      <p:nvPr/>
                    </p:nvGrpSpPr>
                    <p:grpSpPr>
                      <a:xfrm>
                        <a:off x="1837897" y="2246364"/>
                        <a:ext cx="6261845" cy="584775"/>
                        <a:chOff x="1549089" y="2376226"/>
                        <a:chExt cx="6261845" cy="584775"/>
                      </a:xfrm>
                    </p:grpSpPr>
                    <p:sp>
                      <p:nvSpPr>
                        <p:cNvPr id="22" name="Text Box 2">
                          <a:extLst>
                            <a:ext uri="{FF2B5EF4-FFF2-40B4-BE49-F238E27FC236}">
                              <a16:creationId xmlns:a16="http://schemas.microsoft.com/office/drawing/2014/main" id="{CF8D0E27-9957-426B-BCFD-9C8CE6E006AB}"/>
                            </a:ext>
                          </a:extLst>
                        </p:cNvPr>
                        <p:cNvSpPr txBox="1">
                          <a:spLocks noChangeArrowheads="1"/>
                        </p:cNvSpPr>
                        <p:nvPr/>
                      </p:nvSpPr>
                      <p:spPr bwMode="auto">
                        <a:xfrm>
                          <a:off x="1549089" y="2376226"/>
                          <a:ext cx="1553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Antepartum</a:t>
                          </a:r>
                        </a:p>
                        <a:p>
                          <a:pPr lvl="0" algn="ctr" eaLnBrk="1" hangingPunct="1"/>
                          <a:r>
                            <a:rPr lang="en-US" altLang="en-US" sz="1600" dirty="0">
                              <a:solidFill>
                                <a:prstClr val="black"/>
                              </a:solidFill>
                              <a:latin typeface="Arial" panose="020B0604020202020204" pitchFamily="34" charset="0"/>
                              <a:ea typeface="+mn-ea"/>
                              <a:cs typeface="Arial" panose="020B0604020202020204" pitchFamily="34" charset="0"/>
                            </a:rPr>
                            <a:t>(14 </a:t>
                          </a:r>
                          <a:r>
                            <a:rPr lang="en-US" altLang="en-US" sz="1600" dirty="0" err="1">
                              <a:solidFill>
                                <a:prstClr val="black"/>
                              </a:solidFill>
                              <a:latin typeface="Arial" panose="020B0604020202020204" pitchFamily="34" charset="0"/>
                              <a:ea typeface="+mn-ea"/>
                              <a:cs typeface="Arial" panose="020B0604020202020204" pitchFamily="34" charset="0"/>
                            </a:rPr>
                            <a:t>wks</a:t>
                          </a:r>
                          <a:r>
                            <a:rPr lang="en-US" altLang="en-US" sz="1600" dirty="0">
                              <a:solidFill>
                                <a:prstClr val="black"/>
                              </a:solidFill>
                              <a:latin typeface="Arial" panose="020B0604020202020204" pitchFamily="34" charset="0"/>
                              <a:ea typeface="+mn-ea"/>
                              <a:cs typeface="Arial" panose="020B0604020202020204" pitchFamily="34" charset="0"/>
                            </a:rPr>
                            <a:t>-term)</a:t>
                          </a:r>
                          <a:endParaRPr lang="en-US" altLang="en-US" sz="1600" dirty="0">
                            <a:solidFill>
                              <a:srgbClr val="0000FF"/>
                            </a:solidFill>
                            <a:latin typeface="Arial" panose="020B0604020202020204" pitchFamily="34" charset="0"/>
                            <a:ea typeface="+mn-ea"/>
                            <a:cs typeface="Arial" panose="020B0604020202020204" pitchFamily="34" charset="0"/>
                          </a:endParaRPr>
                        </a:p>
                      </p:txBody>
                    </p:sp>
                    <p:sp>
                      <p:nvSpPr>
                        <p:cNvPr id="24" name="Text Box 2">
                          <a:extLst>
                            <a:ext uri="{FF2B5EF4-FFF2-40B4-BE49-F238E27FC236}">
                              <a16:creationId xmlns:a16="http://schemas.microsoft.com/office/drawing/2014/main" id="{AABCAB3F-1478-40B3-A4B8-475444F70F58}"/>
                            </a:ext>
                          </a:extLst>
                        </p:cNvPr>
                        <p:cNvSpPr txBox="1">
                          <a:spLocks noChangeArrowheads="1"/>
                        </p:cNvSpPr>
                        <p:nvPr/>
                      </p:nvSpPr>
                      <p:spPr bwMode="auto">
                        <a:xfrm>
                          <a:off x="3582222" y="2391082"/>
                          <a:ext cx="1553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Postpartum</a:t>
                          </a:r>
                        </a:p>
                      </p:txBody>
                    </p:sp>
                    <p:sp>
                      <p:nvSpPr>
                        <p:cNvPr id="25" name="Text Box 2">
                          <a:extLst>
                            <a:ext uri="{FF2B5EF4-FFF2-40B4-BE49-F238E27FC236}">
                              <a16:creationId xmlns:a16="http://schemas.microsoft.com/office/drawing/2014/main" id="{5D3005DE-E60F-4A95-9C51-CB769E5E54E6}"/>
                            </a:ext>
                          </a:extLst>
                        </p:cNvPr>
                        <p:cNvSpPr txBox="1">
                          <a:spLocks noChangeArrowheads="1"/>
                        </p:cNvSpPr>
                        <p:nvPr/>
                      </p:nvSpPr>
                      <p:spPr bwMode="auto">
                        <a:xfrm>
                          <a:off x="5767142" y="2410825"/>
                          <a:ext cx="2043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Maternal Health</a:t>
                          </a:r>
                        </a:p>
                      </p:txBody>
                    </p:sp>
                  </p:grpSp>
                  <p:grpSp>
                    <p:nvGrpSpPr>
                      <p:cNvPr id="55" name="Group 54">
                        <a:extLst>
                          <a:ext uri="{FF2B5EF4-FFF2-40B4-BE49-F238E27FC236}">
                            <a16:creationId xmlns:a16="http://schemas.microsoft.com/office/drawing/2014/main" id="{F9181583-0CBD-4891-ADC8-1574FC36459C}"/>
                          </a:ext>
                        </a:extLst>
                      </p:cNvPr>
                      <p:cNvGrpSpPr/>
                      <p:nvPr/>
                    </p:nvGrpSpPr>
                    <p:grpSpPr>
                      <a:xfrm>
                        <a:off x="64661" y="2601848"/>
                        <a:ext cx="7687591" cy="1960444"/>
                        <a:chOff x="64661" y="2601848"/>
                        <a:chExt cx="7687591" cy="1960444"/>
                      </a:xfrm>
                    </p:grpSpPr>
                    <p:grpSp>
                      <p:nvGrpSpPr>
                        <p:cNvPr id="49" name="Group 48">
                          <a:extLst>
                            <a:ext uri="{FF2B5EF4-FFF2-40B4-BE49-F238E27FC236}">
                              <a16:creationId xmlns:a16="http://schemas.microsoft.com/office/drawing/2014/main" id="{45B9ECD6-632E-4F9C-B6F9-50F7CB0BECD0}"/>
                            </a:ext>
                          </a:extLst>
                        </p:cNvPr>
                        <p:cNvGrpSpPr/>
                        <p:nvPr/>
                      </p:nvGrpSpPr>
                      <p:grpSpPr>
                        <a:xfrm>
                          <a:off x="64661" y="2601848"/>
                          <a:ext cx="7687591" cy="1960444"/>
                          <a:chOff x="64661" y="2601848"/>
                          <a:chExt cx="7687591" cy="1960444"/>
                        </a:xfrm>
                      </p:grpSpPr>
                      <p:grpSp>
                        <p:nvGrpSpPr>
                          <p:cNvPr id="42" name="Group 41">
                            <a:extLst>
                              <a:ext uri="{FF2B5EF4-FFF2-40B4-BE49-F238E27FC236}">
                                <a16:creationId xmlns:a16="http://schemas.microsoft.com/office/drawing/2014/main" id="{B081E08F-FD3D-47EA-B53C-2103AE6E3268}"/>
                              </a:ext>
                            </a:extLst>
                          </p:cNvPr>
                          <p:cNvGrpSpPr/>
                          <p:nvPr/>
                        </p:nvGrpSpPr>
                        <p:grpSpPr>
                          <a:xfrm>
                            <a:off x="64661" y="2601848"/>
                            <a:ext cx="7687591" cy="1960444"/>
                            <a:chOff x="64661" y="2601848"/>
                            <a:chExt cx="7687591" cy="1960444"/>
                          </a:xfrm>
                        </p:grpSpPr>
                        <p:grpSp>
                          <p:nvGrpSpPr>
                            <p:cNvPr id="37" name="Group 36">
                              <a:extLst>
                                <a:ext uri="{FF2B5EF4-FFF2-40B4-BE49-F238E27FC236}">
                                  <a16:creationId xmlns:a16="http://schemas.microsoft.com/office/drawing/2014/main" id="{62F9B447-50A8-46F4-B5E2-AB1D539EABF6}"/>
                                </a:ext>
                              </a:extLst>
                            </p:cNvPr>
                            <p:cNvGrpSpPr/>
                            <p:nvPr/>
                          </p:nvGrpSpPr>
                          <p:grpSpPr>
                            <a:xfrm>
                              <a:off x="64661" y="2601848"/>
                              <a:ext cx="7687591" cy="1960444"/>
                              <a:chOff x="64661" y="2601848"/>
                              <a:chExt cx="7687591" cy="1960444"/>
                            </a:xfrm>
                          </p:grpSpPr>
                          <p:grpSp>
                            <p:nvGrpSpPr>
                              <p:cNvPr id="23" name="Group 22">
                                <a:extLst>
                                  <a:ext uri="{FF2B5EF4-FFF2-40B4-BE49-F238E27FC236}">
                                    <a16:creationId xmlns:a16="http://schemas.microsoft.com/office/drawing/2014/main" id="{F5D33BED-8D55-4515-AF53-109E91A6F255}"/>
                                  </a:ext>
                                </a:extLst>
                              </p:cNvPr>
                              <p:cNvGrpSpPr/>
                              <p:nvPr/>
                            </p:nvGrpSpPr>
                            <p:grpSpPr>
                              <a:xfrm>
                                <a:off x="64661" y="2601848"/>
                                <a:ext cx="7687591" cy="1960444"/>
                                <a:chOff x="86433" y="2140685"/>
                                <a:chExt cx="7687591" cy="1960444"/>
                              </a:xfrm>
                            </p:grpSpPr>
                            <p:sp>
                              <p:nvSpPr>
                                <p:cNvPr id="15" name="Rectangle 14">
                                  <a:extLst>
                                    <a:ext uri="{FF2B5EF4-FFF2-40B4-BE49-F238E27FC236}">
                                      <a16:creationId xmlns:a16="http://schemas.microsoft.com/office/drawing/2014/main" id="{675B1EAB-FB99-467C-B1ED-985152D81F82}"/>
                                    </a:ext>
                                  </a:extLst>
                                </p:cNvPr>
                                <p:cNvSpPr/>
                                <p:nvPr/>
                              </p:nvSpPr>
                              <p:spPr>
                                <a:xfrm>
                                  <a:off x="86433" y="2553801"/>
                                  <a:ext cx="1252843" cy="1023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Antepartum women, </a:t>
                                  </a:r>
                                </a:p>
                                <a:p>
                                  <a:pPr algn="ctr"/>
                                  <a:r>
                                    <a:rPr lang="en-US" sz="1600" dirty="0">
                                      <a:solidFill>
                                        <a:schemeClr val="tx1"/>
                                      </a:solidFill>
                                      <a:latin typeface="Arial" panose="020B0604020202020204" pitchFamily="34" charset="0"/>
                                      <a:cs typeface="Arial" panose="020B0604020202020204" pitchFamily="34" charset="0"/>
                                    </a:rPr>
                                    <a:t>CD4 </a:t>
                                  </a:r>
                                  <a:r>
                                    <a:rPr lang="en-US" sz="1600" u="sng" dirty="0">
                                      <a:solidFill>
                                        <a:schemeClr val="tx1"/>
                                      </a:solidFill>
                                      <a:latin typeface="Arial" panose="020B0604020202020204" pitchFamily="34" charset="0"/>
                                      <a:cs typeface="Arial" panose="020B0604020202020204" pitchFamily="34" charset="0"/>
                                    </a:rPr>
                                    <a:t>&gt;</a:t>
                                  </a:r>
                                  <a:r>
                                    <a:rPr lang="en-US" sz="1600" dirty="0">
                                      <a:solidFill>
                                        <a:schemeClr val="tx1"/>
                                      </a:solidFill>
                                      <a:latin typeface="Arial" panose="020B0604020202020204" pitchFamily="34" charset="0"/>
                                      <a:cs typeface="Arial" panose="020B0604020202020204" pitchFamily="34" charset="0"/>
                                    </a:rPr>
                                    <a:t>350 </a:t>
                                  </a:r>
                                </a:p>
                              </p:txBody>
                            </p:sp>
                            <p:sp>
                              <p:nvSpPr>
                                <p:cNvPr id="16" name="Rectangle 15">
                                  <a:extLst>
                                    <a:ext uri="{FF2B5EF4-FFF2-40B4-BE49-F238E27FC236}">
                                      <a16:creationId xmlns:a16="http://schemas.microsoft.com/office/drawing/2014/main" id="{6C0C539C-332C-468E-AB62-51AA27347CEE}"/>
                                    </a:ext>
                                  </a:extLst>
                                </p:cNvPr>
                                <p:cNvSpPr/>
                                <p:nvPr/>
                              </p:nvSpPr>
                              <p:spPr>
                                <a:xfrm>
                                  <a:off x="2048700" y="2379821"/>
                                  <a:ext cx="1333499" cy="43542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3-drug ART</a:t>
                                  </a:r>
                                </a:p>
                              </p:txBody>
                            </p:sp>
                            <p:sp>
                              <p:nvSpPr>
                                <p:cNvPr id="17" name="Rectangle 16">
                                  <a:extLst>
                                    <a:ext uri="{FF2B5EF4-FFF2-40B4-BE49-F238E27FC236}">
                                      <a16:creationId xmlns:a16="http://schemas.microsoft.com/office/drawing/2014/main" id="{E1A3898B-7246-43B6-B09D-7B01FA0A8263}"/>
                                    </a:ext>
                                  </a:extLst>
                                </p:cNvPr>
                                <p:cNvSpPr/>
                                <p:nvPr/>
                              </p:nvSpPr>
                              <p:spPr>
                                <a:xfrm>
                                  <a:off x="2037251" y="3365478"/>
                                  <a:ext cx="1333499" cy="435428"/>
                                </a:xfrm>
                                <a:prstGeom prst="rect">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Arial" panose="020B0604020202020204" pitchFamily="34" charset="0"/>
                                      <a:cs typeface="Arial" panose="020B0604020202020204" pitchFamily="34" charset="0"/>
                                    </a:rPr>
                                    <a:t>AZT+sdNVP</a:t>
                                  </a:r>
                                  <a:endParaRPr lang="en-US" sz="16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A7395F-47F1-4C58-9565-CBA744A0B9DD}"/>
                                    </a:ext>
                                  </a:extLst>
                                </p:cNvPr>
                                <p:cNvSpPr/>
                                <p:nvPr/>
                              </p:nvSpPr>
                              <p:spPr>
                                <a:xfrm>
                                  <a:off x="4066176" y="2379821"/>
                                  <a:ext cx="1333499" cy="43542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3-drug ART</a:t>
                                  </a:r>
                                </a:p>
                              </p:txBody>
                            </p:sp>
                            <p:sp>
                              <p:nvSpPr>
                                <p:cNvPr id="19" name="Rectangle 18">
                                  <a:extLst>
                                    <a:ext uri="{FF2B5EF4-FFF2-40B4-BE49-F238E27FC236}">
                                      <a16:creationId xmlns:a16="http://schemas.microsoft.com/office/drawing/2014/main" id="{B7862613-E9FD-41AD-AA66-BE5634C4CF91}"/>
                                    </a:ext>
                                  </a:extLst>
                                </p:cNvPr>
                                <p:cNvSpPr/>
                                <p:nvPr/>
                              </p:nvSpPr>
                              <p:spPr>
                                <a:xfrm>
                                  <a:off x="4043206" y="3354285"/>
                                  <a:ext cx="1333499" cy="746844"/>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Infant NVP</a:t>
                                  </a:r>
                                </a:p>
                                <a:p>
                                  <a:pPr algn="ctr"/>
                                  <a:r>
                                    <a:rPr lang="en-US" sz="1600" dirty="0">
                                      <a:latin typeface="Arial" panose="020B0604020202020204" pitchFamily="34" charset="0"/>
                                      <a:cs typeface="Arial" panose="020B0604020202020204" pitchFamily="34" charset="0"/>
                                    </a:rPr>
                                    <a:t>(no maternal ART)</a:t>
                                  </a:r>
                                </a:p>
                              </p:txBody>
                            </p:sp>
                            <p:sp>
                              <p:nvSpPr>
                                <p:cNvPr id="20" name="Rectangle 19">
                                  <a:extLst>
                                    <a:ext uri="{FF2B5EF4-FFF2-40B4-BE49-F238E27FC236}">
                                      <a16:creationId xmlns:a16="http://schemas.microsoft.com/office/drawing/2014/main" id="{33A5F31E-5B38-4EAF-A263-8716968CDBB3}"/>
                                    </a:ext>
                                  </a:extLst>
                                </p:cNvPr>
                                <p:cNvSpPr/>
                                <p:nvPr/>
                              </p:nvSpPr>
                              <p:spPr>
                                <a:xfrm>
                                  <a:off x="6440525" y="2140685"/>
                                  <a:ext cx="1333499" cy="43542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Continue ART</a:t>
                                  </a:r>
                                </a:p>
                              </p:txBody>
                            </p:sp>
                            <p:sp>
                              <p:nvSpPr>
                                <p:cNvPr id="21" name="Rectangle 20">
                                  <a:extLst>
                                    <a:ext uri="{FF2B5EF4-FFF2-40B4-BE49-F238E27FC236}">
                                      <a16:creationId xmlns:a16="http://schemas.microsoft.com/office/drawing/2014/main" id="{5BED3BCE-170F-4D3F-8D0A-0B49052D0E7A}"/>
                                    </a:ext>
                                  </a:extLst>
                                </p:cNvPr>
                                <p:cNvSpPr/>
                                <p:nvPr/>
                              </p:nvSpPr>
                              <p:spPr>
                                <a:xfrm>
                                  <a:off x="6429572" y="2670198"/>
                                  <a:ext cx="1333499" cy="435428"/>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Stop ART</a:t>
                                  </a:r>
                                </a:p>
                              </p:txBody>
                            </p:sp>
                          </p:grpSp>
                          <p:cxnSp>
                            <p:nvCxnSpPr>
                              <p:cNvPr id="32" name="Straight Arrow Connector 31">
                                <a:extLst>
                                  <a:ext uri="{FF2B5EF4-FFF2-40B4-BE49-F238E27FC236}">
                                    <a16:creationId xmlns:a16="http://schemas.microsoft.com/office/drawing/2014/main" id="{74CE7C9F-42AC-4E7A-9F9D-09CD4E5C1C01}"/>
                                  </a:ext>
                                </a:extLst>
                              </p:cNvPr>
                              <p:cNvCxnSpPr>
                                <a:cxnSpLocks/>
                              </p:cNvCxnSpPr>
                              <p:nvPr/>
                            </p:nvCxnSpPr>
                            <p:spPr>
                              <a:xfrm flipV="1">
                                <a:off x="5995883" y="2827516"/>
                                <a:ext cx="411917" cy="8955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FBD9C5-2A13-48F7-8C67-E55FF08A9DC7}"/>
                                  </a:ext>
                                </a:extLst>
                              </p:cNvPr>
                              <p:cNvCxnSpPr>
                                <a:cxnSpLocks/>
                              </p:cNvCxnSpPr>
                              <p:nvPr/>
                            </p:nvCxnSpPr>
                            <p:spPr>
                              <a:xfrm>
                                <a:off x="5971114" y="3102000"/>
                                <a:ext cx="401571" cy="1181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CC82B06B-F1CA-4FBB-8890-DDC316DA3A96}"/>
                                </a:ext>
                              </a:extLst>
                            </p:cNvPr>
                            <p:cNvCxnSpPr>
                              <a:cxnSpLocks/>
                            </p:cNvCxnSpPr>
                            <p:nvPr/>
                          </p:nvCxnSpPr>
                          <p:spPr>
                            <a:xfrm>
                              <a:off x="5369549" y="3106950"/>
                              <a:ext cx="21148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730E94F9-AD12-44E2-AE02-8F72E183555A}"/>
                              </a:ext>
                            </a:extLst>
                          </p:cNvPr>
                          <p:cNvCxnSpPr>
                            <a:cxnSpLocks/>
                          </p:cNvCxnSpPr>
                          <p:nvPr/>
                        </p:nvCxnSpPr>
                        <p:spPr>
                          <a:xfrm flipV="1">
                            <a:off x="3779071" y="3276412"/>
                            <a:ext cx="283109" cy="2316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229D5A-7729-497E-8C47-71EC0C85D679}"/>
                              </a:ext>
                            </a:extLst>
                          </p:cNvPr>
                          <p:cNvCxnSpPr>
                            <a:cxnSpLocks/>
                          </p:cNvCxnSpPr>
                          <p:nvPr/>
                        </p:nvCxnSpPr>
                        <p:spPr>
                          <a:xfrm>
                            <a:off x="3785534" y="3569861"/>
                            <a:ext cx="270185" cy="33926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280A8521-41A1-4E99-A020-2A360A9C95C2}"/>
                            </a:ext>
                          </a:extLst>
                        </p:cNvPr>
                        <p:cNvCxnSpPr>
                          <a:cxnSpLocks/>
                        </p:cNvCxnSpPr>
                        <p:nvPr/>
                      </p:nvCxnSpPr>
                      <p:spPr>
                        <a:xfrm flipV="1">
                          <a:off x="1792937" y="3313944"/>
                          <a:ext cx="295334" cy="23758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5FBB584-4379-4A96-86B0-3D65969647E5}"/>
                            </a:ext>
                          </a:extLst>
                        </p:cNvPr>
                        <p:cNvCxnSpPr>
                          <a:cxnSpLocks/>
                        </p:cNvCxnSpPr>
                        <p:nvPr/>
                      </p:nvCxnSpPr>
                      <p:spPr>
                        <a:xfrm>
                          <a:off x="1792937" y="3551526"/>
                          <a:ext cx="308324" cy="2280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58" name="Text Box 2">
                    <a:extLst>
                      <a:ext uri="{FF2B5EF4-FFF2-40B4-BE49-F238E27FC236}">
                        <a16:creationId xmlns:a16="http://schemas.microsoft.com/office/drawing/2014/main" id="{05438FEB-1171-4DC9-87B9-53BF64B4F0C7}"/>
                      </a:ext>
                    </a:extLst>
                  </p:cNvPr>
                  <p:cNvSpPr txBox="1">
                    <a:spLocks noChangeArrowheads="1"/>
                  </p:cNvSpPr>
                  <p:nvPr/>
                </p:nvSpPr>
                <p:spPr bwMode="auto">
                  <a:xfrm>
                    <a:off x="5143368" y="2462832"/>
                    <a:ext cx="15539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100" b="0" dirty="0">
                        <a:latin typeface="Arial" panose="020B0604020202020204" pitchFamily="34" charset="0"/>
                        <a:cs typeface="Arial" panose="020B0604020202020204" pitchFamily="34" charset="0"/>
                      </a:rPr>
                      <a:t>Cessation</a:t>
                    </a:r>
                  </a:p>
                  <a:p>
                    <a:pPr algn="ctr" eaLnBrk="1" hangingPunct="1"/>
                    <a:r>
                      <a:rPr lang="en-US" altLang="en-US" sz="1100" b="0" dirty="0">
                        <a:latin typeface="Arial" panose="020B0604020202020204" pitchFamily="34" charset="0"/>
                        <a:cs typeface="Arial" panose="020B0604020202020204" pitchFamily="34" charset="0"/>
                      </a:rPr>
                      <a:t>breastfeeding</a:t>
                    </a:r>
                  </a:p>
                </p:txBody>
              </p:sp>
            </p:grpSp>
            <p:grpSp>
              <p:nvGrpSpPr>
                <p:cNvPr id="151" name="Group 150">
                  <a:extLst>
                    <a:ext uri="{FF2B5EF4-FFF2-40B4-BE49-F238E27FC236}">
                      <a16:creationId xmlns:a16="http://schemas.microsoft.com/office/drawing/2014/main" id="{BDCB1E97-6FB4-4A2B-8EAB-12A101C4AA74}"/>
                    </a:ext>
                  </a:extLst>
                </p:cNvPr>
                <p:cNvGrpSpPr/>
                <p:nvPr/>
              </p:nvGrpSpPr>
              <p:grpSpPr>
                <a:xfrm>
                  <a:off x="-83118" y="3004439"/>
                  <a:ext cx="1333498" cy="1718668"/>
                  <a:chOff x="-124038" y="2814817"/>
                  <a:chExt cx="1333498" cy="1718668"/>
                </a:xfrm>
              </p:grpSpPr>
              <p:sp>
                <p:nvSpPr>
                  <p:cNvPr id="123" name="Rectangle 122">
                    <a:extLst>
                      <a:ext uri="{FF2B5EF4-FFF2-40B4-BE49-F238E27FC236}">
                        <a16:creationId xmlns:a16="http://schemas.microsoft.com/office/drawing/2014/main" id="{078D98DD-83EC-492F-A871-0D30F2B8696F}"/>
                      </a:ext>
                    </a:extLst>
                  </p:cNvPr>
                  <p:cNvSpPr/>
                  <p:nvPr/>
                </p:nvSpPr>
                <p:spPr>
                  <a:xfrm>
                    <a:off x="107598" y="2814817"/>
                    <a:ext cx="954107"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PROMISE</a:t>
                    </a:r>
                  </a:p>
                  <a:p>
                    <a:pPr algn="ctr"/>
                    <a:r>
                      <a:rPr lang="en-US" sz="1200" b="1" dirty="0">
                        <a:latin typeface="Arial" panose="020B0604020202020204" pitchFamily="34" charset="0"/>
                        <a:cs typeface="Arial" panose="020B0604020202020204" pitchFamily="34" charset="0"/>
                      </a:rPr>
                      <a:t>1077BF/FF</a:t>
                    </a:r>
                  </a:p>
                </p:txBody>
              </p:sp>
              <p:sp>
                <p:nvSpPr>
                  <p:cNvPr id="146" name="Rectangle 145">
                    <a:extLst>
                      <a:ext uri="{FF2B5EF4-FFF2-40B4-BE49-F238E27FC236}">
                        <a16:creationId xmlns:a16="http://schemas.microsoft.com/office/drawing/2014/main" id="{5D71074F-4204-4535-84B2-E400EC55118C}"/>
                      </a:ext>
                    </a:extLst>
                  </p:cNvPr>
                  <p:cNvSpPr/>
                  <p:nvPr/>
                </p:nvSpPr>
                <p:spPr>
                  <a:xfrm>
                    <a:off x="-124038" y="3210046"/>
                    <a:ext cx="1333498" cy="1323439"/>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N=3490 </a:t>
                    </a:r>
                  </a:p>
                  <a:p>
                    <a:pPr algn="ctr"/>
                    <a:r>
                      <a:rPr lang="en-US" sz="1000" dirty="0">
                        <a:latin typeface="Arial" panose="020B0604020202020204" pitchFamily="34" charset="0"/>
                        <a:cs typeface="Arial" panose="020B0604020202020204" pitchFamily="34" charset="0"/>
                      </a:rPr>
                      <a:t>14 sites</a:t>
                    </a:r>
                  </a:p>
                  <a:p>
                    <a:pPr algn="ctr"/>
                    <a:r>
                      <a:rPr lang="en-US" sz="1000" dirty="0">
                        <a:latin typeface="Arial" panose="020B0604020202020204" pitchFamily="34" charset="0"/>
                        <a:cs typeface="Arial" panose="020B0604020202020204" pitchFamily="34" charset="0"/>
                      </a:rPr>
                      <a:t>India, Malawi,   South Africa, Tanzania, Uganda, Zambia, Zimbabwe  enrolled 4/2011-9/2014</a:t>
                    </a:r>
                  </a:p>
                </p:txBody>
              </p:sp>
            </p:grpSp>
            <p:sp>
              <p:nvSpPr>
                <p:cNvPr id="149" name="Rectangle 148">
                  <a:extLst>
                    <a:ext uri="{FF2B5EF4-FFF2-40B4-BE49-F238E27FC236}">
                      <a16:creationId xmlns:a16="http://schemas.microsoft.com/office/drawing/2014/main" id="{5CFCDC69-8374-4753-AE17-50F99E451A3E}"/>
                    </a:ext>
                  </a:extLst>
                </p:cNvPr>
                <p:cNvSpPr/>
                <p:nvPr/>
              </p:nvSpPr>
              <p:spPr>
                <a:xfrm>
                  <a:off x="5044241" y="2553277"/>
                  <a:ext cx="1591526"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Flynn P. JAIDS 2018</a:t>
                  </a:r>
                  <a:endParaRPr lang="en-US" sz="1200" i="1" dirty="0"/>
                </a:p>
              </p:txBody>
            </p:sp>
            <p:sp>
              <p:nvSpPr>
                <p:cNvPr id="150" name="Rectangle 149">
                  <a:extLst>
                    <a:ext uri="{FF2B5EF4-FFF2-40B4-BE49-F238E27FC236}">
                      <a16:creationId xmlns:a16="http://schemas.microsoft.com/office/drawing/2014/main" id="{456CE8DA-46E5-4F3A-A431-56F4A8D195A3}"/>
                    </a:ext>
                  </a:extLst>
                </p:cNvPr>
                <p:cNvSpPr/>
                <p:nvPr/>
              </p:nvSpPr>
              <p:spPr>
                <a:xfrm>
                  <a:off x="2973049" y="2534754"/>
                  <a:ext cx="1688283" cy="261610"/>
                </a:xfrm>
                <a:prstGeom prst="rect">
                  <a:avLst/>
                </a:prstGeom>
              </p:spPr>
              <p:txBody>
                <a:bodyPr wrap="none">
                  <a:spAutoFit/>
                </a:bodyPr>
                <a:lstStyle/>
                <a:p>
                  <a:r>
                    <a:rPr lang="en-US" sz="1100" i="1" dirty="0">
                      <a:latin typeface="Arial" panose="020B0604020202020204" pitchFamily="34" charset="0"/>
                      <a:cs typeface="Arial" panose="020B0604020202020204" pitchFamily="34" charset="0"/>
                    </a:rPr>
                    <a:t>Fowler MG. NEJM 2016</a:t>
                  </a:r>
                </a:p>
              </p:txBody>
            </p:sp>
          </p:grpSp>
          <p:sp>
            <p:nvSpPr>
              <p:cNvPr id="9" name="TextBox 8">
                <a:extLst>
                  <a:ext uri="{FF2B5EF4-FFF2-40B4-BE49-F238E27FC236}">
                    <a16:creationId xmlns:a16="http://schemas.microsoft.com/office/drawing/2014/main" id="{D78B8493-8F79-4D27-A4F3-1F2039D3CCFE}"/>
                  </a:ext>
                </a:extLst>
              </p:cNvPr>
              <p:cNvSpPr txBox="1"/>
              <p:nvPr/>
            </p:nvSpPr>
            <p:spPr>
              <a:xfrm>
                <a:off x="5278823" y="3018320"/>
                <a:ext cx="1282033" cy="369332"/>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(N=557)</a:t>
                </a:r>
              </a:p>
            </p:txBody>
          </p:sp>
        </p:grpSp>
        <p:sp>
          <p:nvSpPr>
            <p:cNvPr id="10" name="Rectangle 9">
              <a:extLst>
                <a:ext uri="{FF2B5EF4-FFF2-40B4-BE49-F238E27FC236}">
                  <a16:creationId xmlns:a16="http://schemas.microsoft.com/office/drawing/2014/main" id="{72D97DBB-86F8-4CE8-AF7A-1D7A49E29AC2}"/>
                </a:ext>
              </a:extLst>
            </p:cNvPr>
            <p:cNvSpPr/>
            <p:nvPr/>
          </p:nvSpPr>
          <p:spPr>
            <a:xfrm>
              <a:off x="5104053" y="3121266"/>
              <a:ext cx="3950240" cy="16164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descr="PROMISE logo">
            <a:extLst>
              <a:ext uri="{FF2B5EF4-FFF2-40B4-BE49-F238E27FC236}">
                <a16:creationId xmlns:a16="http://schemas.microsoft.com/office/drawing/2014/main" id="{1D529A6C-738B-4B05-8CE6-C7E3AFC7BCBC}"/>
              </a:ext>
            </a:extLst>
          </p:cNvPr>
          <p:cNvPicPr>
            <a:picLocks noChangeAspect="1" noChangeArrowheads="1"/>
          </p:cNvPicPr>
          <p:nvPr/>
        </p:nvPicPr>
        <p:blipFill>
          <a:blip r:embed="rId2" cstate="print"/>
          <a:srcRect/>
          <a:stretch>
            <a:fillRect/>
          </a:stretch>
        </p:blipFill>
        <p:spPr bwMode="auto">
          <a:xfrm>
            <a:off x="156912" y="650975"/>
            <a:ext cx="1249589" cy="416530"/>
          </a:xfrm>
          <a:prstGeom prst="rect">
            <a:avLst/>
          </a:prstGeom>
          <a:noFill/>
          <a:ln w="9525">
            <a:noFill/>
            <a:miter lim="800000"/>
            <a:headEnd/>
            <a:tailEnd/>
          </a:ln>
        </p:spPr>
      </p:pic>
      <p:pic>
        <p:nvPicPr>
          <p:cNvPr id="47" name="Picture 46">
            <a:extLst>
              <a:ext uri="{FF2B5EF4-FFF2-40B4-BE49-F238E27FC236}">
                <a16:creationId xmlns:a16="http://schemas.microsoft.com/office/drawing/2014/main" id="{81BF5DBB-D80A-46BA-9CE2-058DE3A157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9371" y="569698"/>
            <a:ext cx="1102142" cy="534193"/>
          </a:xfrm>
          <a:prstGeom prst="rect">
            <a:avLst/>
          </a:prstGeom>
        </p:spPr>
      </p:pic>
      <p:sp>
        <p:nvSpPr>
          <p:cNvPr id="50" name="Content Placeholder 6">
            <a:extLst>
              <a:ext uri="{FF2B5EF4-FFF2-40B4-BE49-F238E27FC236}">
                <a16:creationId xmlns:a16="http://schemas.microsoft.com/office/drawing/2014/main" id="{EC2A2184-9749-48B1-8908-21B3ADC6B48C}"/>
              </a:ext>
            </a:extLst>
          </p:cNvPr>
          <p:cNvSpPr txBox="1">
            <a:spLocks/>
          </p:cNvSpPr>
          <p:nvPr/>
        </p:nvSpPr>
        <p:spPr>
          <a:xfrm>
            <a:off x="42908" y="4502593"/>
            <a:ext cx="9009342" cy="970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1200"/>
              </a:spcBef>
            </a:pPr>
            <a:r>
              <a:rPr lang="en-US" sz="2400" dirty="0"/>
              <a:t>Primary Question:  What is effect of extending ART after BF cessation vs discontinuing ART?</a:t>
            </a:r>
          </a:p>
        </p:txBody>
      </p:sp>
      <p:sp>
        <p:nvSpPr>
          <p:cNvPr id="52" name="Content Placeholder 6">
            <a:extLst>
              <a:ext uri="{FF2B5EF4-FFF2-40B4-BE49-F238E27FC236}">
                <a16:creationId xmlns:a16="http://schemas.microsoft.com/office/drawing/2014/main" id="{1A415A32-F6C6-4854-B9C8-A437616F985D}"/>
              </a:ext>
            </a:extLst>
          </p:cNvPr>
          <p:cNvSpPr txBox="1">
            <a:spLocks/>
          </p:cNvSpPr>
          <p:nvPr/>
        </p:nvSpPr>
        <p:spPr>
          <a:xfrm>
            <a:off x="67329" y="5289906"/>
            <a:ext cx="9009342" cy="1507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400"/>
              </a:spcBef>
            </a:pPr>
            <a:r>
              <a:rPr lang="en-US" sz="2400" dirty="0"/>
              <a:t>Very low rate AIDS/death, incidence 0.23% both arms</a:t>
            </a:r>
          </a:p>
          <a:p>
            <a:pPr>
              <a:lnSpc>
                <a:spcPct val="105000"/>
              </a:lnSpc>
              <a:spcBef>
                <a:spcPts val="400"/>
              </a:spcBef>
            </a:pPr>
            <a:r>
              <a:rPr lang="en-US" sz="2400" dirty="0"/>
              <a:t>Gr 3/4 AE more common in continue arm (9.7 vs 5.5%, p=0.03)</a:t>
            </a:r>
          </a:p>
          <a:p>
            <a:pPr>
              <a:lnSpc>
                <a:spcPct val="105000"/>
              </a:lnSpc>
              <a:spcBef>
                <a:spcPts val="400"/>
              </a:spcBef>
            </a:pPr>
            <a:r>
              <a:rPr lang="en-US" sz="2400" dirty="0"/>
              <a:t>81 another pregnancy (42 </a:t>
            </a:r>
            <a:r>
              <a:rPr lang="en-US" sz="2400" dirty="0" err="1"/>
              <a:t>cont</a:t>
            </a:r>
            <a:r>
              <a:rPr lang="en-US" sz="2400" dirty="0"/>
              <a:t>, 39 d/c); no difference outcomes</a:t>
            </a:r>
          </a:p>
        </p:txBody>
      </p:sp>
    </p:spTree>
    <p:extLst>
      <p:ext uri="{BB962C8B-B14F-4D97-AF65-F5344CB8AC3E}">
        <p14:creationId xmlns:p14="http://schemas.microsoft.com/office/powerpoint/2010/main" val="183082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31" y="-60570"/>
            <a:ext cx="8622899" cy="1325563"/>
          </a:xfrm>
        </p:spPr>
        <p:txBody>
          <a:bodyPr>
            <a:normAutofit/>
          </a:bodyPr>
          <a:lstStyle/>
          <a:p>
            <a:r>
              <a:rPr lang="en-US" sz="2600" dirty="0"/>
              <a:t>Maternal Health Outcomes in Women Continuing vs Discontinuing ART in PROMISE, BF vs Formula</a:t>
            </a:r>
            <a:br>
              <a:rPr lang="en-US" dirty="0"/>
            </a:br>
            <a:r>
              <a:rPr lang="en-US" sz="2000" i="1" dirty="0">
                <a:solidFill>
                  <a:schemeClr val="tx1"/>
                </a:solidFill>
              </a:rPr>
              <a:t>Hoffman R et al.  CROI 2018 Boston Abs. 138</a:t>
            </a:r>
            <a:endParaRPr lang="en-US" dirty="0"/>
          </a:p>
        </p:txBody>
      </p:sp>
      <p:sp>
        <p:nvSpPr>
          <p:cNvPr id="7" name="Content Placeholder 6">
            <a:extLst>
              <a:ext uri="{FF2B5EF4-FFF2-40B4-BE49-F238E27FC236}">
                <a16:creationId xmlns:a16="http://schemas.microsoft.com/office/drawing/2014/main" id="{2061ED68-ADD4-4705-B701-4A4A965DB0C3}"/>
              </a:ext>
            </a:extLst>
          </p:cNvPr>
          <p:cNvSpPr>
            <a:spLocks noGrp="1"/>
          </p:cNvSpPr>
          <p:nvPr>
            <p:ph idx="1"/>
          </p:nvPr>
        </p:nvSpPr>
        <p:spPr>
          <a:xfrm>
            <a:off x="134658" y="1091157"/>
            <a:ext cx="9009342" cy="1325556"/>
          </a:xfrm>
        </p:spPr>
        <p:txBody>
          <a:bodyPr>
            <a:normAutofit/>
          </a:bodyPr>
          <a:lstStyle/>
          <a:p>
            <a:pPr>
              <a:lnSpc>
                <a:spcPct val="105000"/>
              </a:lnSpc>
              <a:spcBef>
                <a:spcPts val="0"/>
              </a:spcBef>
            </a:pPr>
            <a:r>
              <a:rPr lang="en-US" sz="2400" dirty="0"/>
              <a:t>Maternal Health component of PROMISE study (continue vs discontinue ART after </a:t>
            </a:r>
            <a:r>
              <a:rPr lang="en-US" sz="2400" u="sng" dirty="0"/>
              <a:t>cessation breastfeeding </a:t>
            </a:r>
            <a:r>
              <a:rPr lang="en-US" sz="2400" dirty="0"/>
              <a:t>[1077BF] or </a:t>
            </a:r>
            <a:r>
              <a:rPr lang="en-US" sz="2400" u="sng" dirty="0"/>
              <a:t>after delivery if formula feeding</a:t>
            </a:r>
            <a:r>
              <a:rPr lang="en-US" sz="2400" dirty="0"/>
              <a:t> [1077HS])</a:t>
            </a:r>
          </a:p>
        </p:txBody>
      </p:sp>
      <p:cxnSp>
        <p:nvCxnSpPr>
          <p:cNvPr id="4" name="Straight Connector 3">
            <a:extLst>
              <a:ext uri="{FF2B5EF4-FFF2-40B4-BE49-F238E27FC236}">
                <a16:creationId xmlns:a16="http://schemas.microsoft.com/office/drawing/2014/main" id="{8AA46617-6602-4F79-AA0F-21E2BCAEFB05}"/>
              </a:ext>
            </a:extLst>
          </p:cNvPr>
          <p:cNvCxnSpPr>
            <a:cxnSpLocks/>
          </p:cNvCxnSpPr>
          <p:nvPr/>
        </p:nvCxnSpPr>
        <p:spPr>
          <a:xfrm>
            <a:off x="0" y="1126350"/>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a16="http://schemas.microsoft.com/office/drawing/2014/main" id="{110BC9BA-AC91-4C96-B78D-A97DF36C99D9}"/>
              </a:ext>
            </a:extLst>
          </p:cNvPr>
          <p:cNvGrpSpPr/>
          <p:nvPr/>
        </p:nvGrpSpPr>
        <p:grpSpPr>
          <a:xfrm>
            <a:off x="-16971" y="4739635"/>
            <a:ext cx="5208746" cy="1779962"/>
            <a:chOff x="-62804" y="4890782"/>
            <a:chExt cx="5208746" cy="1779962"/>
          </a:xfrm>
        </p:grpSpPr>
        <p:grpSp>
          <p:nvGrpSpPr>
            <p:cNvPr id="119" name="Group 118">
              <a:extLst>
                <a:ext uri="{FF2B5EF4-FFF2-40B4-BE49-F238E27FC236}">
                  <a16:creationId xmlns:a16="http://schemas.microsoft.com/office/drawing/2014/main" id="{4CDCD737-9AA6-4473-A76C-EB088A3AEE60}"/>
                </a:ext>
              </a:extLst>
            </p:cNvPr>
            <p:cNvGrpSpPr/>
            <p:nvPr/>
          </p:nvGrpSpPr>
          <p:grpSpPr>
            <a:xfrm>
              <a:off x="1408126" y="5067928"/>
              <a:ext cx="3737816" cy="1541442"/>
              <a:chOff x="17089" y="4723949"/>
              <a:chExt cx="3737816" cy="1541442"/>
            </a:xfrm>
          </p:grpSpPr>
          <p:grpSp>
            <p:nvGrpSpPr>
              <p:cNvPr id="63" name="Group 62">
                <a:extLst>
                  <a:ext uri="{FF2B5EF4-FFF2-40B4-BE49-F238E27FC236}">
                    <a16:creationId xmlns:a16="http://schemas.microsoft.com/office/drawing/2014/main" id="{8C906E1C-FD90-449D-AD59-D9239C6125DA}"/>
                  </a:ext>
                </a:extLst>
              </p:cNvPr>
              <p:cNvGrpSpPr/>
              <p:nvPr/>
            </p:nvGrpSpPr>
            <p:grpSpPr>
              <a:xfrm>
                <a:off x="17089" y="4723949"/>
                <a:ext cx="3737816" cy="1541442"/>
                <a:chOff x="-46536" y="2882821"/>
                <a:chExt cx="3737816" cy="1541442"/>
              </a:xfrm>
            </p:grpSpPr>
            <p:sp>
              <p:nvSpPr>
                <p:cNvPr id="67" name="Oval 26">
                  <a:extLst>
                    <a:ext uri="{FF2B5EF4-FFF2-40B4-BE49-F238E27FC236}">
                      <a16:creationId xmlns:a16="http://schemas.microsoft.com/office/drawing/2014/main" id="{FE4476C4-0C2B-4592-B347-9D8202CFD310}"/>
                    </a:ext>
                  </a:extLst>
                </p:cNvPr>
                <p:cNvSpPr>
                  <a:spLocks noChangeArrowheads="1"/>
                </p:cNvSpPr>
                <p:nvPr/>
              </p:nvSpPr>
              <p:spPr bwMode="auto">
                <a:xfrm>
                  <a:off x="1253317" y="3203686"/>
                  <a:ext cx="415636" cy="1220221"/>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endParaRPr lang="en-US" altLang="en-US" sz="800" dirty="0"/>
                </a:p>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grpSp>
              <p:nvGrpSpPr>
                <p:cNvPr id="68" name="Group 67">
                  <a:extLst>
                    <a:ext uri="{FF2B5EF4-FFF2-40B4-BE49-F238E27FC236}">
                      <a16:creationId xmlns:a16="http://schemas.microsoft.com/office/drawing/2014/main" id="{23D93E1C-21FE-4C3E-B12B-2163A2A60386}"/>
                    </a:ext>
                  </a:extLst>
                </p:cNvPr>
                <p:cNvGrpSpPr/>
                <p:nvPr/>
              </p:nvGrpSpPr>
              <p:grpSpPr>
                <a:xfrm>
                  <a:off x="-46536" y="2882821"/>
                  <a:ext cx="3737816" cy="1541442"/>
                  <a:chOff x="-46536" y="2882821"/>
                  <a:chExt cx="3737816" cy="1541442"/>
                </a:xfrm>
              </p:grpSpPr>
              <p:sp>
                <p:nvSpPr>
                  <p:cNvPr id="91" name="Text Box 2">
                    <a:extLst>
                      <a:ext uri="{FF2B5EF4-FFF2-40B4-BE49-F238E27FC236}">
                        <a16:creationId xmlns:a16="http://schemas.microsoft.com/office/drawing/2014/main" id="{D3DCE40E-5888-4695-8F8A-1DFF00D28E82}"/>
                      </a:ext>
                    </a:extLst>
                  </p:cNvPr>
                  <p:cNvSpPr txBox="1">
                    <a:spLocks noChangeArrowheads="1"/>
                  </p:cNvSpPr>
                  <p:nvPr/>
                </p:nvSpPr>
                <p:spPr bwMode="auto">
                  <a:xfrm>
                    <a:off x="1647488" y="2882821"/>
                    <a:ext cx="2043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Maternal Health</a:t>
                    </a:r>
                  </a:p>
                </p:txBody>
              </p:sp>
              <p:grpSp>
                <p:nvGrpSpPr>
                  <p:cNvPr id="77" name="Group 76">
                    <a:extLst>
                      <a:ext uri="{FF2B5EF4-FFF2-40B4-BE49-F238E27FC236}">
                        <a16:creationId xmlns:a16="http://schemas.microsoft.com/office/drawing/2014/main" id="{FE980F1C-B00C-4FF6-A01D-ADFF84E924E1}"/>
                      </a:ext>
                    </a:extLst>
                  </p:cNvPr>
                  <p:cNvGrpSpPr/>
                  <p:nvPr/>
                </p:nvGrpSpPr>
                <p:grpSpPr>
                  <a:xfrm>
                    <a:off x="-46536" y="3098707"/>
                    <a:ext cx="3216316" cy="1325556"/>
                    <a:chOff x="-46536" y="3098707"/>
                    <a:chExt cx="3216316" cy="1325556"/>
                  </a:xfrm>
                </p:grpSpPr>
                <p:grpSp>
                  <p:nvGrpSpPr>
                    <p:cNvPr id="79" name="Group 78">
                      <a:extLst>
                        <a:ext uri="{FF2B5EF4-FFF2-40B4-BE49-F238E27FC236}">
                          <a16:creationId xmlns:a16="http://schemas.microsoft.com/office/drawing/2014/main" id="{86FB7BA2-C28A-42AD-8B04-8BFABCCF583B}"/>
                        </a:ext>
                      </a:extLst>
                    </p:cNvPr>
                    <p:cNvGrpSpPr/>
                    <p:nvPr/>
                  </p:nvGrpSpPr>
                  <p:grpSpPr>
                    <a:xfrm>
                      <a:off x="-46536" y="3098707"/>
                      <a:ext cx="3216316" cy="1325556"/>
                      <a:chOff x="-24764" y="2637544"/>
                      <a:chExt cx="3216316" cy="1325556"/>
                    </a:xfrm>
                  </p:grpSpPr>
                  <p:sp>
                    <p:nvSpPr>
                      <p:cNvPr id="82" name="Rectangle 81">
                        <a:extLst>
                          <a:ext uri="{FF2B5EF4-FFF2-40B4-BE49-F238E27FC236}">
                            <a16:creationId xmlns:a16="http://schemas.microsoft.com/office/drawing/2014/main" id="{C92B96B0-C8DD-44E4-A175-97750FB711B4}"/>
                          </a:ext>
                        </a:extLst>
                      </p:cNvPr>
                      <p:cNvSpPr/>
                      <p:nvPr/>
                    </p:nvSpPr>
                    <p:spPr>
                      <a:xfrm>
                        <a:off x="-24764" y="2637544"/>
                        <a:ext cx="1260249" cy="13255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Antepartum women, </a:t>
                        </a:r>
                      </a:p>
                      <a:p>
                        <a:pPr algn="ctr"/>
                        <a:r>
                          <a:rPr lang="en-US" sz="1600" dirty="0">
                            <a:latin typeface="Arial" panose="020B0604020202020204" pitchFamily="34" charset="0"/>
                            <a:cs typeface="Arial" panose="020B0604020202020204" pitchFamily="34" charset="0"/>
                          </a:rPr>
                          <a:t>CD4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400</a:t>
                        </a:r>
                      </a:p>
                      <a:p>
                        <a:pPr algn="ctr"/>
                        <a:r>
                          <a:rPr lang="en-US" sz="1600" dirty="0">
                            <a:latin typeface="Arial" panose="020B0604020202020204" pitchFamily="34" charset="0"/>
                            <a:cs typeface="Arial" panose="020B0604020202020204" pitchFamily="34" charset="0"/>
                          </a:rPr>
                          <a:t>on ART for PMTCT</a:t>
                        </a:r>
                      </a:p>
                    </p:txBody>
                  </p:sp>
                  <p:sp>
                    <p:nvSpPr>
                      <p:cNvPr id="87" name="Rectangle 86">
                        <a:extLst>
                          <a:ext uri="{FF2B5EF4-FFF2-40B4-BE49-F238E27FC236}">
                            <a16:creationId xmlns:a16="http://schemas.microsoft.com/office/drawing/2014/main" id="{4354B0D7-E8D4-4E9F-868B-0251B9417DA7}"/>
                          </a:ext>
                        </a:extLst>
                      </p:cNvPr>
                      <p:cNvSpPr/>
                      <p:nvPr/>
                    </p:nvSpPr>
                    <p:spPr>
                      <a:xfrm>
                        <a:off x="1979280" y="2779580"/>
                        <a:ext cx="1212272" cy="462902"/>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Continue ART</a:t>
                        </a:r>
                      </a:p>
                    </p:txBody>
                  </p:sp>
                  <p:sp>
                    <p:nvSpPr>
                      <p:cNvPr id="88" name="Rectangle 87">
                        <a:extLst>
                          <a:ext uri="{FF2B5EF4-FFF2-40B4-BE49-F238E27FC236}">
                            <a16:creationId xmlns:a16="http://schemas.microsoft.com/office/drawing/2014/main" id="{BA813738-38B4-4D4A-B89B-611243775452}"/>
                          </a:ext>
                        </a:extLst>
                      </p:cNvPr>
                      <p:cNvSpPr/>
                      <p:nvPr/>
                    </p:nvSpPr>
                    <p:spPr>
                      <a:xfrm>
                        <a:off x="1963360" y="3406578"/>
                        <a:ext cx="1212272" cy="435428"/>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Stop ART</a:t>
                        </a:r>
                      </a:p>
                    </p:txBody>
                  </p:sp>
                </p:grpSp>
                <p:cxnSp>
                  <p:nvCxnSpPr>
                    <p:cNvPr id="80" name="Straight Arrow Connector 79">
                      <a:extLst>
                        <a:ext uri="{FF2B5EF4-FFF2-40B4-BE49-F238E27FC236}">
                          <a16:creationId xmlns:a16="http://schemas.microsoft.com/office/drawing/2014/main" id="{D21A0652-4305-4901-979D-B56009B2C645}"/>
                        </a:ext>
                      </a:extLst>
                    </p:cNvPr>
                    <p:cNvCxnSpPr>
                      <a:cxnSpLocks/>
                    </p:cNvCxnSpPr>
                    <p:nvPr/>
                  </p:nvCxnSpPr>
                  <p:spPr>
                    <a:xfrm flipV="1">
                      <a:off x="1684873" y="3687587"/>
                      <a:ext cx="256715" cy="1308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4CC1618-228A-43E5-8F44-319FB41027B6}"/>
                        </a:ext>
                      </a:extLst>
                    </p:cNvPr>
                    <p:cNvCxnSpPr>
                      <a:cxnSpLocks/>
                    </p:cNvCxnSpPr>
                    <p:nvPr/>
                  </p:nvCxnSpPr>
                  <p:spPr>
                    <a:xfrm>
                      <a:off x="1683224" y="3818391"/>
                      <a:ext cx="223729" cy="82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113" name="Text Box 2">
                <a:extLst>
                  <a:ext uri="{FF2B5EF4-FFF2-40B4-BE49-F238E27FC236}">
                    <a16:creationId xmlns:a16="http://schemas.microsoft.com/office/drawing/2014/main" id="{90D53C27-9292-4422-B881-151B2E7CD035}"/>
                  </a:ext>
                </a:extLst>
              </p:cNvPr>
              <p:cNvSpPr txBox="1">
                <a:spLocks noChangeArrowheads="1"/>
              </p:cNvSpPr>
              <p:nvPr/>
            </p:nvSpPr>
            <p:spPr bwMode="auto">
              <a:xfrm>
                <a:off x="793025" y="4726289"/>
                <a:ext cx="15539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100" b="0" dirty="0">
                    <a:latin typeface="Arial" panose="020B0604020202020204" pitchFamily="34" charset="0"/>
                    <a:cs typeface="Arial" panose="020B0604020202020204" pitchFamily="34" charset="0"/>
                  </a:rPr>
                  <a:t>Delivery</a:t>
                </a:r>
              </a:p>
            </p:txBody>
          </p:sp>
        </p:grpSp>
        <p:grpSp>
          <p:nvGrpSpPr>
            <p:cNvPr id="152" name="Group 151">
              <a:extLst>
                <a:ext uri="{FF2B5EF4-FFF2-40B4-BE49-F238E27FC236}">
                  <a16:creationId xmlns:a16="http://schemas.microsoft.com/office/drawing/2014/main" id="{291281C9-A13F-4D0A-8D9D-E70BED425736}"/>
                </a:ext>
              </a:extLst>
            </p:cNvPr>
            <p:cNvGrpSpPr/>
            <p:nvPr/>
          </p:nvGrpSpPr>
          <p:grpSpPr>
            <a:xfrm>
              <a:off x="-62804" y="5087296"/>
              <a:ext cx="1507671" cy="1583448"/>
              <a:chOff x="57371" y="5152328"/>
              <a:chExt cx="1507671" cy="1583448"/>
            </a:xfrm>
          </p:grpSpPr>
          <p:sp>
            <p:nvSpPr>
              <p:cNvPr id="124" name="Rectangle 123">
                <a:extLst>
                  <a:ext uri="{FF2B5EF4-FFF2-40B4-BE49-F238E27FC236}">
                    <a16:creationId xmlns:a16="http://schemas.microsoft.com/office/drawing/2014/main" id="{8B1DFE46-D608-4AF4-84F5-58CDC9AB0E78}"/>
                  </a:ext>
                </a:extLst>
              </p:cNvPr>
              <p:cNvSpPr/>
              <p:nvPr/>
            </p:nvSpPr>
            <p:spPr>
              <a:xfrm>
                <a:off x="363807" y="5152328"/>
                <a:ext cx="894797"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PROMISE</a:t>
                </a:r>
              </a:p>
              <a:p>
                <a:pPr algn="ctr"/>
                <a:r>
                  <a:rPr lang="en-US" sz="1200" b="1" dirty="0">
                    <a:latin typeface="Arial" panose="020B0604020202020204" pitchFamily="34" charset="0"/>
                    <a:cs typeface="Arial" panose="020B0604020202020204" pitchFamily="34" charset="0"/>
                  </a:rPr>
                  <a:t>1077HS</a:t>
                </a:r>
              </a:p>
            </p:txBody>
          </p:sp>
          <p:sp>
            <p:nvSpPr>
              <p:cNvPr id="145" name="Rectangle 144">
                <a:extLst>
                  <a:ext uri="{FF2B5EF4-FFF2-40B4-BE49-F238E27FC236}">
                    <a16:creationId xmlns:a16="http://schemas.microsoft.com/office/drawing/2014/main" id="{B1BC1E7C-FA1B-43C0-9A93-6114461A1D53}"/>
                  </a:ext>
                </a:extLst>
              </p:cNvPr>
              <p:cNvSpPr/>
              <p:nvPr/>
            </p:nvSpPr>
            <p:spPr>
              <a:xfrm>
                <a:off x="57371" y="5566225"/>
                <a:ext cx="1507671" cy="1169551"/>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N=1652 </a:t>
                </a:r>
              </a:p>
              <a:p>
                <a:pPr algn="ctr"/>
                <a:r>
                  <a:rPr lang="en-US" sz="1000" dirty="0">
                    <a:latin typeface="Arial" panose="020B0604020202020204" pitchFamily="34" charset="0"/>
                    <a:cs typeface="Arial" panose="020B0604020202020204" pitchFamily="34" charset="0"/>
                  </a:rPr>
                  <a:t>52 sites</a:t>
                </a:r>
              </a:p>
              <a:p>
                <a:pPr algn="ctr"/>
                <a:r>
                  <a:rPr lang="en-US" sz="1000" dirty="0">
                    <a:latin typeface="Arial" panose="020B0604020202020204" pitchFamily="34" charset="0"/>
                    <a:cs typeface="Arial" panose="020B0604020202020204" pitchFamily="34" charset="0"/>
                  </a:rPr>
                  <a:t>Argentina, Botswana, Brazil, China, Haiti, Peru, Thailand, US </a:t>
                </a:r>
              </a:p>
              <a:p>
                <a:pPr algn="ctr"/>
                <a:r>
                  <a:rPr lang="en-US" sz="1000" dirty="0">
                    <a:latin typeface="Arial" panose="020B0604020202020204" pitchFamily="34" charset="0"/>
                    <a:cs typeface="Arial" panose="020B0604020202020204" pitchFamily="34" charset="0"/>
                  </a:rPr>
                  <a:t>enrolled 1/2010-11/2014</a:t>
                </a:r>
              </a:p>
            </p:txBody>
          </p:sp>
        </p:grpSp>
        <p:sp>
          <p:nvSpPr>
            <p:cNvPr id="148" name="Rectangle 147">
              <a:extLst>
                <a:ext uri="{FF2B5EF4-FFF2-40B4-BE49-F238E27FC236}">
                  <a16:creationId xmlns:a16="http://schemas.microsoft.com/office/drawing/2014/main" id="{A0DA4706-5F09-411C-B3D2-7B23305ADD78}"/>
                </a:ext>
              </a:extLst>
            </p:cNvPr>
            <p:cNvSpPr/>
            <p:nvPr/>
          </p:nvSpPr>
          <p:spPr>
            <a:xfrm>
              <a:off x="3067012" y="4890782"/>
              <a:ext cx="1925527"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Currier J.  </a:t>
              </a:r>
              <a:r>
                <a:rPr lang="en-US" sz="1200" i="1" dirty="0" err="1">
                  <a:latin typeface="Arial" panose="020B0604020202020204" pitchFamily="34" charset="0"/>
                  <a:cs typeface="Arial" panose="020B0604020202020204" pitchFamily="34" charset="0"/>
                </a:rPr>
                <a:t>PLosOne</a:t>
              </a:r>
              <a:r>
                <a:rPr lang="en-US" sz="1200" i="1" dirty="0">
                  <a:latin typeface="Arial" panose="020B0604020202020204" pitchFamily="34" charset="0"/>
                  <a:cs typeface="Arial" panose="020B0604020202020204" pitchFamily="34" charset="0"/>
                </a:rPr>
                <a:t> 2017</a:t>
              </a:r>
              <a:endParaRPr lang="en-US" sz="1200" i="1" dirty="0"/>
            </a:p>
          </p:txBody>
        </p:sp>
      </p:grpSp>
      <p:grpSp>
        <p:nvGrpSpPr>
          <p:cNvPr id="154" name="Group 153">
            <a:extLst>
              <a:ext uri="{FF2B5EF4-FFF2-40B4-BE49-F238E27FC236}">
                <a16:creationId xmlns:a16="http://schemas.microsoft.com/office/drawing/2014/main" id="{A7A288FD-3521-4AFC-B2E6-7E87B45A43E8}"/>
              </a:ext>
            </a:extLst>
          </p:cNvPr>
          <p:cNvGrpSpPr/>
          <p:nvPr/>
        </p:nvGrpSpPr>
        <p:grpSpPr>
          <a:xfrm>
            <a:off x="-36495" y="2348001"/>
            <a:ext cx="9343616" cy="2333349"/>
            <a:chOff x="-92054" y="2534754"/>
            <a:chExt cx="9343616" cy="2333349"/>
          </a:xfrm>
        </p:grpSpPr>
        <p:grpSp>
          <p:nvGrpSpPr>
            <p:cNvPr id="61" name="Group 60">
              <a:extLst>
                <a:ext uri="{FF2B5EF4-FFF2-40B4-BE49-F238E27FC236}">
                  <a16:creationId xmlns:a16="http://schemas.microsoft.com/office/drawing/2014/main" id="{B8C93A4B-FC8F-4014-8CE6-A60DD9FE292F}"/>
                </a:ext>
              </a:extLst>
            </p:cNvPr>
            <p:cNvGrpSpPr/>
            <p:nvPr/>
          </p:nvGrpSpPr>
          <p:grpSpPr>
            <a:xfrm>
              <a:off x="1218960" y="2633640"/>
              <a:ext cx="8032602" cy="2234463"/>
              <a:chOff x="179601" y="2520750"/>
              <a:chExt cx="8032602" cy="2234463"/>
            </a:xfrm>
          </p:grpSpPr>
          <p:grpSp>
            <p:nvGrpSpPr>
              <p:cNvPr id="60" name="Group 59">
                <a:extLst>
                  <a:ext uri="{FF2B5EF4-FFF2-40B4-BE49-F238E27FC236}">
                    <a16:creationId xmlns:a16="http://schemas.microsoft.com/office/drawing/2014/main" id="{2F487267-9709-4720-9A20-BC43132EAD5C}"/>
                  </a:ext>
                </a:extLst>
              </p:cNvPr>
              <p:cNvGrpSpPr/>
              <p:nvPr/>
            </p:nvGrpSpPr>
            <p:grpSpPr>
              <a:xfrm>
                <a:off x="179601" y="2568157"/>
                <a:ext cx="8032602" cy="2187056"/>
                <a:chOff x="67140" y="2246364"/>
                <a:chExt cx="8032602" cy="2187056"/>
              </a:xfrm>
            </p:grpSpPr>
            <p:sp>
              <p:nvSpPr>
                <p:cNvPr id="27" name="Oval 28">
                  <a:extLst>
                    <a:ext uri="{FF2B5EF4-FFF2-40B4-BE49-F238E27FC236}">
                      <a16:creationId xmlns:a16="http://schemas.microsoft.com/office/drawing/2014/main" id="{CF806AFF-89B8-498B-8969-8B2E69B7A775}"/>
                    </a:ext>
                  </a:extLst>
                </p:cNvPr>
                <p:cNvSpPr>
                  <a:spLocks noChangeArrowheads="1"/>
                </p:cNvSpPr>
                <p:nvPr/>
              </p:nvSpPr>
              <p:spPr bwMode="auto">
                <a:xfrm>
                  <a:off x="1380384" y="2872929"/>
                  <a:ext cx="419100" cy="1328150"/>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sp>
              <p:nvSpPr>
                <p:cNvPr id="28" name="Oval 28">
                  <a:extLst>
                    <a:ext uri="{FF2B5EF4-FFF2-40B4-BE49-F238E27FC236}">
                      <a16:creationId xmlns:a16="http://schemas.microsoft.com/office/drawing/2014/main" id="{1BEA254A-5907-44A8-9655-94CEC56F96D0}"/>
                    </a:ext>
                  </a:extLst>
                </p:cNvPr>
                <p:cNvSpPr>
                  <a:spLocks noChangeArrowheads="1"/>
                </p:cNvSpPr>
                <p:nvPr/>
              </p:nvSpPr>
              <p:spPr bwMode="auto">
                <a:xfrm>
                  <a:off x="3373095" y="2831139"/>
                  <a:ext cx="419100" cy="1325556"/>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sp>
              <p:nvSpPr>
                <p:cNvPr id="30" name="Oval 26">
                  <a:extLst>
                    <a:ext uri="{FF2B5EF4-FFF2-40B4-BE49-F238E27FC236}">
                      <a16:creationId xmlns:a16="http://schemas.microsoft.com/office/drawing/2014/main" id="{B6078FB4-513C-4E7F-BC48-AEB33B6E8A97}"/>
                    </a:ext>
                  </a:extLst>
                </p:cNvPr>
                <p:cNvSpPr>
                  <a:spLocks noChangeArrowheads="1"/>
                </p:cNvSpPr>
                <p:nvPr/>
              </p:nvSpPr>
              <p:spPr bwMode="auto">
                <a:xfrm>
                  <a:off x="5577987" y="2626939"/>
                  <a:ext cx="415636" cy="1150349"/>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endParaRPr lang="en-US" altLang="en-US" sz="800" dirty="0"/>
                </a:p>
                <a:p>
                  <a:pPr algn="ctr" eaLnBrk="1" hangingPunct="1"/>
                  <a:r>
                    <a:rPr lang="en-US" altLang="en-US" sz="800" dirty="0"/>
                    <a:t>R</a:t>
                  </a:r>
                </a:p>
                <a:p>
                  <a:pPr algn="ctr" eaLnBrk="1" hangingPunct="1"/>
                  <a:r>
                    <a:rPr lang="en-US" altLang="en-US" sz="800" dirty="0"/>
                    <a:t>a</a:t>
                  </a:r>
                </a:p>
                <a:p>
                  <a:pPr algn="ctr" eaLnBrk="1" hangingPunct="1"/>
                  <a:r>
                    <a:rPr lang="en-US" altLang="en-US" sz="800" dirty="0"/>
                    <a:t>n</a:t>
                  </a:r>
                </a:p>
                <a:p>
                  <a:pPr algn="ctr" eaLnBrk="1" hangingPunct="1"/>
                  <a:r>
                    <a:rPr lang="en-US" altLang="en-US" sz="800" dirty="0"/>
                    <a:t>d</a:t>
                  </a:r>
                </a:p>
                <a:p>
                  <a:pPr algn="ctr" eaLnBrk="1" hangingPunct="1"/>
                  <a:r>
                    <a:rPr lang="en-US" altLang="en-US" sz="800" dirty="0"/>
                    <a:t>o</a:t>
                  </a:r>
                </a:p>
                <a:p>
                  <a:pPr algn="ctr" eaLnBrk="1" hangingPunct="1"/>
                  <a:r>
                    <a:rPr lang="en-US" altLang="en-US" sz="800" dirty="0"/>
                    <a:t>m</a:t>
                  </a:r>
                </a:p>
                <a:p>
                  <a:pPr algn="ctr" eaLnBrk="1" hangingPunct="1"/>
                  <a:r>
                    <a:rPr lang="en-US" altLang="en-US" sz="800" dirty="0"/>
                    <a:t>i</a:t>
                  </a:r>
                </a:p>
                <a:p>
                  <a:pPr algn="ctr" eaLnBrk="1" hangingPunct="1"/>
                  <a:r>
                    <a:rPr lang="en-US" altLang="en-US" sz="800" dirty="0"/>
                    <a:t>z</a:t>
                  </a:r>
                </a:p>
                <a:p>
                  <a:pPr algn="ctr" eaLnBrk="1" hangingPunct="1"/>
                  <a:r>
                    <a:rPr lang="en-US" altLang="en-US" sz="800" dirty="0"/>
                    <a:t>e</a:t>
                  </a:r>
                </a:p>
                <a:p>
                  <a:pPr algn="ctr" eaLnBrk="1" hangingPunct="1"/>
                  <a:endParaRPr lang="en-US" altLang="en-US" sz="800" dirty="0"/>
                </a:p>
              </p:txBody>
            </p:sp>
            <p:grpSp>
              <p:nvGrpSpPr>
                <p:cNvPr id="59" name="Group 58">
                  <a:extLst>
                    <a:ext uri="{FF2B5EF4-FFF2-40B4-BE49-F238E27FC236}">
                      <a16:creationId xmlns:a16="http://schemas.microsoft.com/office/drawing/2014/main" id="{72D5EF7C-B20F-45E9-8B0C-72C15B3BDF48}"/>
                    </a:ext>
                  </a:extLst>
                </p:cNvPr>
                <p:cNvGrpSpPr/>
                <p:nvPr/>
              </p:nvGrpSpPr>
              <p:grpSpPr>
                <a:xfrm>
                  <a:off x="67140" y="2246364"/>
                  <a:ext cx="8032602" cy="2187056"/>
                  <a:chOff x="67140" y="2246364"/>
                  <a:chExt cx="8032602" cy="2187056"/>
                </a:xfrm>
              </p:grpSpPr>
              <p:grpSp>
                <p:nvGrpSpPr>
                  <p:cNvPr id="26" name="Group 25">
                    <a:extLst>
                      <a:ext uri="{FF2B5EF4-FFF2-40B4-BE49-F238E27FC236}">
                        <a16:creationId xmlns:a16="http://schemas.microsoft.com/office/drawing/2014/main" id="{4150120B-BB32-403F-897D-FFFE98819C41}"/>
                      </a:ext>
                    </a:extLst>
                  </p:cNvPr>
                  <p:cNvGrpSpPr/>
                  <p:nvPr/>
                </p:nvGrpSpPr>
                <p:grpSpPr>
                  <a:xfrm>
                    <a:off x="1837897" y="2246364"/>
                    <a:ext cx="6261845" cy="584775"/>
                    <a:chOff x="1549089" y="2376226"/>
                    <a:chExt cx="6261845" cy="584775"/>
                  </a:xfrm>
                </p:grpSpPr>
                <p:sp>
                  <p:nvSpPr>
                    <p:cNvPr id="22" name="Text Box 2">
                      <a:extLst>
                        <a:ext uri="{FF2B5EF4-FFF2-40B4-BE49-F238E27FC236}">
                          <a16:creationId xmlns:a16="http://schemas.microsoft.com/office/drawing/2014/main" id="{CF8D0E27-9957-426B-BCFD-9C8CE6E006AB}"/>
                        </a:ext>
                      </a:extLst>
                    </p:cNvPr>
                    <p:cNvSpPr txBox="1">
                      <a:spLocks noChangeArrowheads="1"/>
                    </p:cNvSpPr>
                    <p:nvPr/>
                  </p:nvSpPr>
                  <p:spPr bwMode="auto">
                    <a:xfrm>
                      <a:off x="1549089" y="2376226"/>
                      <a:ext cx="1553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Antepartum</a:t>
                      </a:r>
                    </a:p>
                    <a:p>
                      <a:pPr lvl="0" algn="ctr" eaLnBrk="1" hangingPunct="1"/>
                      <a:r>
                        <a:rPr lang="en-US" altLang="en-US" sz="1600" dirty="0">
                          <a:solidFill>
                            <a:prstClr val="black"/>
                          </a:solidFill>
                          <a:latin typeface="Arial" panose="020B0604020202020204" pitchFamily="34" charset="0"/>
                          <a:ea typeface="+mn-ea"/>
                          <a:cs typeface="Arial" panose="020B0604020202020204" pitchFamily="34" charset="0"/>
                        </a:rPr>
                        <a:t>(14 </a:t>
                      </a:r>
                      <a:r>
                        <a:rPr lang="en-US" altLang="en-US" sz="1600" dirty="0" err="1">
                          <a:solidFill>
                            <a:prstClr val="black"/>
                          </a:solidFill>
                          <a:latin typeface="Arial" panose="020B0604020202020204" pitchFamily="34" charset="0"/>
                          <a:ea typeface="+mn-ea"/>
                          <a:cs typeface="Arial" panose="020B0604020202020204" pitchFamily="34" charset="0"/>
                        </a:rPr>
                        <a:t>wks</a:t>
                      </a:r>
                      <a:r>
                        <a:rPr lang="en-US" altLang="en-US" sz="1600" dirty="0">
                          <a:solidFill>
                            <a:prstClr val="black"/>
                          </a:solidFill>
                          <a:latin typeface="Arial" panose="020B0604020202020204" pitchFamily="34" charset="0"/>
                          <a:ea typeface="+mn-ea"/>
                          <a:cs typeface="Arial" panose="020B0604020202020204" pitchFamily="34" charset="0"/>
                        </a:rPr>
                        <a:t>-term)</a:t>
                      </a:r>
                      <a:endParaRPr lang="en-US" altLang="en-US" sz="1600" dirty="0">
                        <a:solidFill>
                          <a:srgbClr val="0000FF"/>
                        </a:solidFill>
                        <a:latin typeface="Arial" panose="020B0604020202020204" pitchFamily="34" charset="0"/>
                        <a:ea typeface="+mn-ea"/>
                        <a:cs typeface="Arial" panose="020B0604020202020204" pitchFamily="34" charset="0"/>
                      </a:endParaRPr>
                    </a:p>
                  </p:txBody>
                </p:sp>
                <p:sp>
                  <p:nvSpPr>
                    <p:cNvPr id="24" name="Text Box 2">
                      <a:extLst>
                        <a:ext uri="{FF2B5EF4-FFF2-40B4-BE49-F238E27FC236}">
                          <a16:creationId xmlns:a16="http://schemas.microsoft.com/office/drawing/2014/main" id="{AABCAB3F-1478-40B3-A4B8-475444F70F58}"/>
                        </a:ext>
                      </a:extLst>
                    </p:cNvPr>
                    <p:cNvSpPr txBox="1">
                      <a:spLocks noChangeArrowheads="1"/>
                    </p:cNvSpPr>
                    <p:nvPr/>
                  </p:nvSpPr>
                  <p:spPr bwMode="auto">
                    <a:xfrm>
                      <a:off x="3582222" y="2391082"/>
                      <a:ext cx="1553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Postpartum</a:t>
                      </a:r>
                    </a:p>
                  </p:txBody>
                </p:sp>
                <p:sp>
                  <p:nvSpPr>
                    <p:cNvPr id="25" name="Text Box 2">
                      <a:extLst>
                        <a:ext uri="{FF2B5EF4-FFF2-40B4-BE49-F238E27FC236}">
                          <a16:creationId xmlns:a16="http://schemas.microsoft.com/office/drawing/2014/main" id="{5D3005DE-E60F-4A95-9C51-CB769E5E54E6}"/>
                        </a:ext>
                      </a:extLst>
                    </p:cNvPr>
                    <p:cNvSpPr txBox="1">
                      <a:spLocks noChangeArrowheads="1"/>
                    </p:cNvSpPr>
                    <p:nvPr/>
                  </p:nvSpPr>
                  <p:spPr bwMode="auto">
                    <a:xfrm>
                      <a:off x="5767142" y="2410825"/>
                      <a:ext cx="2043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u="sng" dirty="0">
                          <a:latin typeface="Arial" panose="020B0604020202020204" pitchFamily="34" charset="0"/>
                          <a:cs typeface="Arial" panose="020B0604020202020204" pitchFamily="34" charset="0"/>
                        </a:rPr>
                        <a:t>Maternal Health</a:t>
                      </a:r>
                    </a:p>
                  </p:txBody>
                </p:sp>
              </p:grpSp>
              <p:grpSp>
                <p:nvGrpSpPr>
                  <p:cNvPr id="55" name="Group 54">
                    <a:extLst>
                      <a:ext uri="{FF2B5EF4-FFF2-40B4-BE49-F238E27FC236}">
                        <a16:creationId xmlns:a16="http://schemas.microsoft.com/office/drawing/2014/main" id="{F9181583-0CBD-4891-ADC8-1574FC36459C}"/>
                      </a:ext>
                    </a:extLst>
                  </p:cNvPr>
                  <p:cNvGrpSpPr/>
                  <p:nvPr/>
                </p:nvGrpSpPr>
                <p:grpSpPr>
                  <a:xfrm>
                    <a:off x="67140" y="2824098"/>
                    <a:ext cx="7685112" cy="1609322"/>
                    <a:chOff x="67140" y="2824098"/>
                    <a:chExt cx="7685112" cy="1609322"/>
                  </a:xfrm>
                </p:grpSpPr>
                <p:grpSp>
                  <p:nvGrpSpPr>
                    <p:cNvPr id="49" name="Group 48">
                      <a:extLst>
                        <a:ext uri="{FF2B5EF4-FFF2-40B4-BE49-F238E27FC236}">
                          <a16:creationId xmlns:a16="http://schemas.microsoft.com/office/drawing/2014/main" id="{45B9ECD6-632E-4F9C-B6F9-50F7CB0BECD0}"/>
                        </a:ext>
                      </a:extLst>
                    </p:cNvPr>
                    <p:cNvGrpSpPr/>
                    <p:nvPr/>
                  </p:nvGrpSpPr>
                  <p:grpSpPr>
                    <a:xfrm>
                      <a:off x="67140" y="2824098"/>
                      <a:ext cx="7685112" cy="1609322"/>
                      <a:chOff x="67140" y="2824098"/>
                      <a:chExt cx="7685112" cy="1609322"/>
                    </a:xfrm>
                  </p:grpSpPr>
                  <p:grpSp>
                    <p:nvGrpSpPr>
                      <p:cNvPr id="42" name="Group 41">
                        <a:extLst>
                          <a:ext uri="{FF2B5EF4-FFF2-40B4-BE49-F238E27FC236}">
                            <a16:creationId xmlns:a16="http://schemas.microsoft.com/office/drawing/2014/main" id="{B081E08F-FD3D-47EA-B53C-2103AE6E3268}"/>
                          </a:ext>
                        </a:extLst>
                      </p:cNvPr>
                      <p:cNvGrpSpPr/>
                      <p:nvPr/>
                    </p:nvGrpSpPr>
                    <p:grpSpPr>
                      <a:xfrm>
                        <a:off x="67140" y="2824098"/>
                        <a:ext cx="7685112" cy="1609322"/>
                        <a:chOff x="67140" y="2824098"/>
                        <a:chExt cx="7685112" cy="1609322"/>
                      </a:xfrm>
                    </p:grpSpPr>
                    <p:grpSp>
                      <p:nvGrpSpPr>
                        <p:cNvPr id="37" name="Group 36">
                          <a:extLst>
                            <a:ext uri="{FF2B5EF4-FFF2-40B4-BE49-F238E27FC236}">
                              <a16:creationId xmlns:a16="http://schemas.microsoft.com/office/drawing/2014/main" id="{62F9B447-50A8-46F4-B5E2-AB1D539EABF6}"/>
                            </a:ext>
                          </a:extLst>
                        </p:cNvPr>
                        <p:cNvGrpSpPr/>
                        <p:nvPr/>
                      </p:nvGrpSpPr>
                      <p:grpSpPr>
                        <a:xfrm>
                          <a:off x="67140" y="2824098"/>
                          <a:ext cx="7685112" cy="1609322"/>
                          <a:chOff x="67140" y="2824098"/>
                          <a:chExt cx="7685112" cy="1609322"/>
                        </a:xfrm>
                      </p:grpSpPr>
                      <p:grpSp>
                        <p:nvGrpSpPr>
                          <p:cNvPr id="23" name="Group 22">
                            <a:extLst>
                              <a:ext uri="{FF2B5EF4-FFF2-40B4-BE49-F238E27FC236}">
                                <a16:creationId xmlns:a16="http://schemas.microsoft.com/office/drawing/2014/main" id="{F5D33BED-8D55-4515-AF53-109E91A6F255}"/>
                              </a:ext>
                            </a:extLst>
                          </p:cNvPr>
                          <p:cNvGrpSpPr/>
                          <p:nvPr/>
                        </p:nvGrpSpPr>
                        <p:grpSpPr>
                          <a:xfrm>
                            <a:off x="67140" y="2824098"/>
                            <a:ext cx="7685112" cy="1609322"/>
                            <a:chOff x="88912" y="2362935"/>
                            <a:chExt cx="7685112" cy="1609322"/>
                          </a:xfrm>
                        </p:grpSpPr>
                        <p:sp>
                          <p:nvSpPr>
                            <p:cNvPr id="15" name="Rectangle 14">
                              <a:extLst>
                                <a:ext uri="{FF2B5EF4-FFF2-40B4-BE49-F238E27FC236}">
                                  <a16:creationId xmlns:a16="http://schemas.microsoft.com/office/drawing/2014/main" id="{675B1EAB-FB99-467C-B1ED-985152D81F82}"/>
                                </a:ext>
                              </a:extLst>
                            </p:cNvPr>
                            <p:cNvSpPr/>
                            <p:nvPr/>
                          </p:nvSpPr>
                          <p:spPr>
                            <a:xfrm>
                              <a:off x="88912" y="2553801"/>
                              <a:ext cx="1250364" cy="10232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Antepartum women, </a:t>
                              </a:r>
                            </a:p>
                            <a:p>
                              <a:pPr algn="ctr"/>
                              <a:r>
                                <a:rPr lang="en-US" sz="1600" dirty="0">
                                  <a:latin typeface="Arial" panose="020B0604020202020204" pitchFamily="34" charset="0"/>
                                  <a:cs typeface="Arial" panose="020B0604020202020204" pitchFamily="34" charset="0"/>
                                </a:rPr>
                                <a:t>CD4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350 </a:t>
                              </a:r>
                            </a:p>
                          </p:txBody>
                        </p:sp>
                        <p:sp>
                          <p:nvSpPr>
                            <p:cNvPr id="16" name="Rectangle 15">
                              <a:extLst>
                                <a:ext uri="{FF2B5EF4-FFF2-40B4-BE49-F238E27FC236}">
                                  <a16:creationId xmlns:a16="http://schemas.microsoft.com/office/drawing/2014/main" id="{6C0C539C-332C-468E-AB62-51AA27347CEE}"/>
                                </a:ext>
                              </a:extLst>
                            </p:cNvPr>
                            <p:cNvSpPr/>
                            <p:nvPr/>
                          </p:nvSpPr>
                          <p:spPr>
                            <a:xfrm>
                              <a:off x="2048700" y="2379821"/>
                              <a:ext cx="1333499" cy="43542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3-drug ART</a:t>
                              </a:r>
                            </a:p>
                          </p:txBody>
                        </p:sp>
                        <p:sp>
                          <p:nvSpPr>
                            <p:cNvPr id="17" name="Rectangle 16">
                              <a:extLst>
                                <a:ext uri="{FF2B5EF4-FFF2-40B4-BE49-F238E27FC236}">
                                  <a16:creationId xmlns:a16="http://schemas.microsoft.com/office/drawing/2014/main" id="{E1A3898B-7246-43B6-B09D-7B01FA0A8263}"/>
                                </a:ext>
                              </a:extLst>
                            </p:cNvPr>
                            <p:cNvSpPr/>
                            <p:nvPr/>
                          </p:nvSpPr>
                          <p:spPr>
                            <a:xfrm>
                              <a:off x="2037251" y="3365478"/>
                              <a:ext cx="1333499" cy="435428"/>
                            </a:xfrm>
                            <a:prstGeom prst="rect">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Arial" panose="020B0604020202020204" pitchFamily="34" charset="0"/>
                                  <a:cs typeface="Arial" panose="020B0604020202020204" pitchFamily="34" charset="0"/>
                                </a:rPr>
                                <a:t>AZT+sdNVP</a:t>
                              </a:r>
                              <a:endParaRPr lang="en-US" sz="16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A7395F-47F1-4C58-9565-CBA744A0B9DD}"/>
                                </a:ext>
                              </a:extLst>
                            </p:cNvPr>
                            <p:cNvSpPr/>
                            <p:nvPr/>
                          </p:nvSpPr>
                          <p:spPr>
                            <a:xfrm>
                              <a:off x="4066176" y="2379821"/>
                              <a:ext cx="1333499" cy="43542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3-drug ART</a:t>
                              </a:r>
                            </a:p>
                          </p:txBody>
                        </p:sp>
                        <p:sp>
                          <p:nvSpPr>
                            <p:cNvPr id="19" name="Rectangle 18">
                              <a:extLst>
                                <a:ext uri="{FF2B5EF4-FFF2-40B4-BE49-F238E27FC236}">
                                  <a16:creationId xmlns:a16="http://schemas.microsoft.com/office/drawing/2014/main" id="{B7862613-E9FD-41AD-AA66-BE5634C4CF91}"/>
                                </a:ext>
                              </a:extLst>
                            </p:cNvPr>
                            <p:cNvSpPr/>
                            <p:nvPr/>
                          </p:nvSpPr>
                          <p:spPr>
                            <a:xfrm>
                              <a:off x="4046764" y="3225413"/>
                              <a:ext cx="1550735" cy="746844"/>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Infant NVP</a:t>
                              </a:r>
                            </a:p>
                            <a:p>
                              <a:pPr algn="ctr"/>
                              <a:r>
                                <a:rPr lang="en-US" sz="1600" dirty="0">
                                  <a:latin typeface="Arial" panose="020B0604020202020204" pitchFamily="34" charset="0"/>
                                  <a:cs typeface="Arial" panose="020B0604020202020204" pitchFamily="34" charset="0"/>
                                </a:rPr>
                                <a:t>(no maternal ART) </a:t>
                              </a:r>
                              <a:r>
                                <a:rPr lang="en-US" sz="1600" b="1" dirty="0">
                                  <a:latin typeface="Arial" panose="020B0604020202020204" pitchFamily="34" charset="0"/>
                                  <a:cs typeface="Arial" panose="020B0604020202020204" pitchFamily="34" charset="0"/>
                                </a:rPr>
                                <a:t>N=811</a:t>
                              </a:r>
                            </a:p>
                          </p:txBody>
                        </p:sp>
                        <p:sp>
                          <p:nvSpPr>
                            <p:cNvPr id="20" name="Rectangle 19">
                              <a:extLst>
                                <a:ext uri="{FF2B5EF4-FFF2-40B4-BE49-F238E27FC236}">
                                  <a16:creationId xmlns:a16="http://schemas.microsoft.com/office/drawing/2014/main" id="{33A5F31E-5B38-4EAF-A263-8716968CDBB3}"/>
                                </a:ext>
                              </a:extLst>
                            </p:cNvPr>
                            <p:cNvSpPr/>
                            <p:nvPr/>
                          </p:nvSpPr>
                          <p:spPr>
                            <a:xfrm>
                              <a:off x="6440525" y="2362935"/>
                              <a:ext cx="1333499" cy="43542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Continue ART </a:t>
                              </a:r>
                              <a:r>
                                <a:rPr lang="en-US" sz="1600" b="1" dirty="0">
                                  <a:latin typeface="Arial" panose="020B0604020202020204" pitchFamily="34" charset="0"/>
                                  <a:cs typeface="Arial" panose="020B0604020202020204" pitchFamily="34" charset="0"/>
                                </a:rPr>
                                <a:t>N=801</a:t>
                              </a:r>
                            </a:p>
                          </p:txBody>
                        </p:sp>
                        <p:sp>
                          <p:nvSpPr>
                            <p:cNvPr id="21" name="Rectangle 20">
                              <a:extLst>
                                <a:ext uri="{FF2B5EF4-FFF2-40B4-BE49-F238E27FC236}">
                                  <a16:creationId xmlns:a16="http://schemas.microsoft.com/office/drawing/2014/main" id="{5BED3BCE-170F-4D3F-8D0A-0B49052D0E7A}"/>
                                </a:ext>
                              </a:extLst>
                            </p:cNvPr>
                            <p:cNvSpPr/>
                            <p:nvPr/>
                          </p:nvSpPr>
                          <p:spPr>
                            <a:xfrm>
                              <a:off x="6429572" y="2892448"/>
                              <a:ext cx="1333499" cy="435428"/>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Stop ART</a:t>
                              </a:r>
                            </a:p>
                          </p:txBody>
                        </p:sp>
                      </p:grpSp>
                      <p:cxnSp>
                        <p:nvCxnSpPr>
                          <p:cNvPr id="32" name="Straight Arrow Connector 31">
                            <a:extLst>
                              <a:ext uri="{FF2B5EF4-FFF2-40B4-BE49-F238E27FC236}">
                                <a16:creationId xmlns:a16="http://schemas.microsoft.com/office/drawing/2014/main" id="{74CE7C9F-42AC-4E7A-9F9D-09CD4E5C1C01}"/>
                              </a:ext>
                            </a:extLst>
                          </p:cNvPr>
                          <p:cNvCxnSpPr>
                            <a:cxnSpLocks/>
                          </p:cNvCxnSpPr>
                          <p:nvPr/>
                        </p:nvCxnSpPr>
                        <p:spPr>
                          <a:xfrm flipV="1">
                            <a:off x="5995883" y="2979916"/>
                            <a:ext cx="411917" cy="8955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FBD9C5-2A13-48F7-8C67-E55FF08A9DC7}"/>
                              </a:ext>
                            </a:extLst>
                          </p:cNvPr>
                          <p:cNvCxnSpPr>
                            <a:cxnSpLocks/>
                          </p:cNvCxnSpPr>
                          <p:nvPr/>
                        </p:nvCxnSpPr>
                        <p:spPr>
                          <a:xfrm>
                            <a:off x="5971114" y="3254400"/>
                            <a:ext cx="401571" cy="1181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CC82B06B-F1CA-4FBB-8890-DDC316DA3A96}"/>
                            </a:ext>
                          </a:extLst>
                        </p:cNvPr>
                        <p:cNvCxnSpPr>
                          <a:cxnSpLocks/>
                        </p:cNvCxnSpPr>
                        <p:nvPr/>
                      </p:nvCxnSpPr>
                      <p:spPr>
                        <a:xfrm>
                          <a:off x="5369549" y="3106950"/>
                          <a:ext cx="21148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730E94F9-AD12-44E2-AE02-8F72E183555A}"/>
                          </a:ext>
                        </a:extLst>
                      </p:cNvPr>
                      <p:cNvCxnSpPr>
                        <a:cxnSpLocks/>
                      </p:cNvCxnSpPr>
                      <p:nvPr/>
                    </p:nvCxnSpPr>
                    <p:spPr>
                      <a:xfrm flipV="1">
                        <a:off x="3777313" y="3260789"/>
                        <a:ext cx="271745" cy="12643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229D5A-7729-497E-8C47-71EC0C85D679}"/>
                          </a:ext>
                        </a:extLst>
                      </p:cNvPr>
                      <p:cNvCxnSpPr>
                        <a:cxnSpLocks/>
                      </p:cNvCxnSpPr>
                      <p:nvPr/>
                    </p:nvCxnSpPr>
                    <p:spPr>
                      <a:xfrm>
                        <a:off x="3774219" y="3438020"/>
                        <a:ext cx="267120" cy="2088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280A8521-41A1-4E99-A020-2A360A9C95C2}"/>
                        </a:ext>
                      </a:extLst>
                    </p:cNvPr>
                    <p:cNvCxnSpPr>
                      <a:cxnSpLocks/>
                    </p:cNvCxnSpPr>
                    <p:nvPr/>
                  </p:nvCxnSpPr>
                  <p:spPr>
                    <a:xfrm flipV="1">
                      <a:off x="1792937" y="3313944"/>
                      <a:ext cx="295334" cy="23758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5FBB584-4379-4A96-86B0-3D65969647E5}"/>
                        </a:ext>
                      </a:extLst>
                    </p:cNvPr>
                    <p:cNvCxnSpPr>
                      <a:cxnSpLocks/>
                    </p:cNvCxnSpPr>
                    <p:nvPr/>
                  </p:nvCxnSpPr>
                  <p:spPr>
                    <a:xfrm>
                      <a:off x="1792937" y="3551526"/>
                      <a:ext cx="308324" cy="2280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58" name="Text Box 2">
                <a:extLst>
                  <a:ext uri="{FF2B5EF4-FFF2-40B4-BE49-F238E27FC236}">
                    <a16:creationId xmlns:a16="http://schemas.microsoft.com/office/drawing/2014/main" id="{05438FEB-1171-4DC9-87B9-53BF64B4F0C7}"/>
                  </a:ext>
                </a:extLst>
              </p:cNvPr>
              <p:cNvSpPr txBox="1">
                <a:spLocks noChangeArrowheads="1"/>
              </p:cNvSpPr>
              <p:nvPr/>
            </p:nvSpPr>
            <p:spPr bwMode="auto">
              <a:xfrm>
                <a:off x="5134137" y="2520750"/>
                <a:ext cx="15539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100" b="0" dirty="0">
                    <a:latin typeface="Arial" panose="020B0604020202020204" pitchFamily="34" charset="0"/>
                    <a:cs typeface="Arial" panose="020B0604020202020204" pitchFamily="34" charset="0"/>
                  </a:rPr>
                  <a:t>Cessation</a:t>
                </a:r>
              </a:p>
              <a:p>
                <a:pPr algn="ctr" eaLnBrk="1" hangingPunct="1"/>
                <a:r>
                  <a:rPr lang="en-US" altLang="en-US" sz="1100" b="0" dirty="0">
                    <a:latin typeface="Arial" panose="020B0604020202020204" pitchFamily="34" charset="0"/>
                    <a:cs typeface="Arial" panose="020B0604020202020204" pitchFamily="34" charset="0"/>
                  </a:rPr>
                  <a:t>breastfeeding</a:t>
                </a:r>
              </a:p>
            </p:txBody>
          </p:sp>
        </p:grpSp>
        <p:grpSp>
          <p:nvGrpSpPr>
            <p:cNvPr id="151" name="Group 150">
              <a:extLst>
                <a:ext uri="{FF2B5EF4-FFF2-40B4-BE49-F238E27FC236}">
                  <a16:creationId xmlns:a16="http://schemas.microsoft.com/office/drawing/2014/main" id="{BDCB1E97-6FB4-4A2B-8EAB-12A101C4AA74}"/>
                </a:ext>
              </a:extLst>
            </p:cNvPr>
            <p:cNvGrpSpPr/>
            <p:nvPr/>
          </p:nvGrpSpPr>
          <p:grpSpPr>
            <a:xfrm>
              <a:off x="-92054" y="2786530"/>
              <a:ext cx="1333498" cy="1718668"/>
              <a:chOff x="-132974" y="2596908"/>
              <a:chExt cx="1333498" cy="1718668"/>
            </a:xfrm>
          </p:grpSpPr>
          <p:sp>
            <p:nvSpPr>
              <p:cNvPr id="123" name="Rectangle 122">
                <a:extLst>
                  <a:ext uri="{FF2B5EF4-FFF2-40B4-BE49-F238E27FC236}">
                    <a16:creationId xmlns:a16="http://schemas.microsoft.com/office/drawing/2014/main" id="{078D98DD-83EC-492F-A871-0D30F2B8696F}"/>
                  </a:ext>
                </a:extLst>
              </p:cNvPr>
              <p:cNvSpPr/>
              <p:nvPr/>
            </p:nvSpPr>
            <p:spPr>
              <a:xfrm>
                <a:off x="98662" y="2596908"/>
                <a:ext cx="954107"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PROMISE</a:t>
                </a:r>
              </a:p>
              <a:p>
                <a:pPr algn="ctr"/>
                <a:r>
                  <a:rPr lang="en-US" sz="1200" b="1" dirty="0">
                    <a:latin typeface="Arial" panose="020B0604020202020204" pitchFamily="34" charset="0"/>
                    <a:cs typeface="Arial" panose="020B0604020202020204" pitchFamily="34" charset="0"/>
                  </a:rPr>
                  <a:t>1077BF/FF</a:t>
                </a:r>
              </a:p>
            </p:txBody>
          </p:sp>
          <p:sp>
            <p:nvSpPr>
              <p:cNvPr id="146" name="Rectangle 145">
                <a:extLst>
                  <a:ext uri="{FF2B5EF4-FFF2-40B4-BE49-F238E27FC236}">
                    <a16:creationId xmlns:a16="http://schemas.microsoft.com/office/drawing/2014/main" id="{5D71074F-4204-4535-84B2-E400EC55118C}"/>
                  </a:ext>
                </a:extLst>
              </p:cNvPr>
              <p:cNvSpPr/>
              <p:nvPr/>
            </p:nvSpPr>
            <p:spPr>
              <a:xfrm>
                <a:off x="-132974" y="2992137"/>
                <a:ext cx="1333498" cy="1323439"/>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N=3490 </a:t>
                </a:r>
              </a:p>
              <a:p>
                <a:pPr algn="ctr"/>
                <a:r>
                  <a:rPr lang="en-US" sz="1000" dirty="0">
                    <a:latin typeface="Arial" panose="020B0604020202020204" pitchFamily="34" charset="0"/>
                    <a:cs typeface="Arial" panose="020B0604020202020204" pitchFamily="34" charset="0"/>
                  </a:rPr>
                  <a:t>14 sites</a:t>
                </a:r>
              </a:p>
              <a:p>
                <a:pPr algn="ctr"/>
                <a:r>
                  <a:rPr lang="en-US" sz="1000" dirty="0">
                    <a:latin typeface="Arial" panose="020B0604020202020204" pitchFamily="34" charset="0"/>
                    <a:cs typeface="Arial" panose="020B0604020202020204" pitchFamily="34" charset="0"/>
                  </a:rPr>
                  <a:t>India, Malawi,   South Africa, Tanzania, Uganda, Zambia, Zimbabwe  enrolled 4/2011-9/2014</a:t>
                </a:r>
              </a:p>
            </p:txBody>
          </p:sp>
        </p:grpSp>
        <p:sp>
          <p:nvSpPr>
            <p:cNvPr id="149" name="Rectangle 148">
              <a:extLst>
                <a:ext uri="{FF2B5EF4-FFF2-40B4-BE49-F238E27FC236}">
                  <a16:creationId xmlns:a16="http://schemas.microsoft.com/office/drawing/2014/main" id="{5CFCDC69-8374-4753-AE17-50F99E451A3E}"/>
                </a:ext>
              </a:extLst>
            </p:cNvPr>
            <p:cNvSpPr/>
            <p:nvPr/>
          </p:nvSpPr>
          <p:spPr>
            <a:xfrm>
              <a:off x="5044241" y="2553277"/>
              <a:ext cx="1591526"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Flynn P. JAIDS 2018</a:t>
              </a:r>
              <a:endParaRPr lang="en-US" sz="1200" i="1" dirty="0"/>
            </a:p>
          </p:txBody>
        </p:sp>
        <p:sp>
          <p:nvSpPr>
            <p:cNvPr id="150" name="Rectangle 149">
              <a:extLst>
                <a:ext uri="{FF2B5EF4-FFF2-40B4-BE49-F238E27FC236}">
                  <a16:creationId xmlns:a16="http://schemas.microsoft.com/office/drawing/2014/main" id="{456CE8DA-46E5-4F3A-A431-56F4A8D195A3}"/>
                </a:ext>
              </a:extLst>
            </p:cNvPr>
            <p:cNvSpPr/>
            <p:nvPr/>
          </p:nvSpPr>
          <p:spPr>
            <a:xfrm>
              <a:off x="2973049" y="2534754"/>
              <a:ext cx="1688283" cy="261610"/>
            </a:xfrm>
            <a:prstGeom prst="rect">
              <a:avLst/>
            </a:prstGeom>
          </p:spPr>
          <p:txBody>
            <a:bodyPr wrap="none">
              <a:spAutoFit/>
            </a:bodyPr>
            <a:lstStyle/>
            <a:p>
              <a:r>
                <a:rPr lang="en-US" sz="1100" i="1" dirty="0">
                  <a:latin typeface="Arial" panose="020B0604020202020204" pitchFamily="34" charset="0"/>
                  <a:cs typeface="Arial" panose="020B0604020202020204" pitchFamily="34" charset="0"/>
                </a:rPr>
                <a:t>Fowler MG. NEJM 2016</a:t>
              </a:r>
            </a:p>
          </p:txBody>
        </p:sp>
      </p:grpSp>
      <p:cxnSp>
        <p:nvCxnSpPr>
          <p:cNvPr id="163" name="Straight Arrow Connector 162">
            <a:extLst>
              <a:ext uri="{FF2B5EF4-FFF2-40B4-BE49-F238E27FC236}">
                <a16:creationId xmlns:a16="http://schemas.microsoft.com/office/drawing/2014/main" id="{A4097D60-0092-4A55-B54F-494A44A6EBCA}"/>
              </a:ext>
            </a:extLst>
          </p:cNvPr>
          <p:cNvCxnSpPr>
            <a:cxnSpLocks/>
          </p:cNvCxnSpPr>
          <p:nvPr/>
        </p:nvCxnSpPr>
        <p:spPr>
          <a:xfrm>
            <a:off x="6611182" y="4286151"/>
            <a:ext cx="2340793" cy="0"/>
          </a:xfrm>
          <a:prstGeom prst="straightConnector1">
            <a:avLst/>
          </a:prstGeom>
          <a:ln w="28575">
            <a:solidFill>
              <a:schemeClr val="accent2">
                <a:lumMod val="75000"/>
              </a:schemeClr>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3BF1598F-992D-44A7-A56B-E686C8751A2F}"/>
              </a:ext>
            </a:extLst>
          </p:cNvPr>
          <p:cNvSpPr/>
          <p:nvPr/>
        </p:nvSpPr>
        <p:spPr>
          <a:xfrm>
            <a:off x="5132642" y="3024849"/>
            <a:ext cx="3918829" cy="546621"/>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AAE4A46-CA4D-4FB1-93E6-C34B3A5889D6}"/>
              </a:ext>
            </a:extLst>
          </p:cNvPr>
          <p:cNvSpPr/>
          <p:nvPr/>
        </p:nvSpPr>
        <p:spPr>
          <a:xfrm>
            <a:off x="5132642" y="3904141"/>
            <a:ext cx="3918829" cy="870956"/>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98951BA-A524-4AE2-BB88-9C3BD9C8F122}"/>
              </a:ext>
            </a:extLst>
          </p:cNvPr>
          <p:cNvSpPr/>
          <p:nvPr/>
        </p:nvSpPr>
        <p:spPr>
          <a:xfrm>
            <a:off x="3147983" y="3029719"/>
            <a:ext cx="1605598" cy="57182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51972F-6A2B-4E8C-9D97-669D8AD6E3AE}"/>
              </a:ext>
            </a:extLst>
          </p:cNvPr>
          <p:cNvSpPr txBox="1"/>
          <p:nvPr/>
        </p:nvSpPr>
        <p:spPr>
          <a:xfrm>
            <a:off x="5007778" y="4932561"/>
            <a:ext cx="451110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Comparison 1077BF - breastfeeding</a:t>
            </a:r>
          </a:p>
          <a:p>
            <a:r>
              <a:rPr lang="en-US" dirty="0">
                <a:solidFill>
                  <a:schemeClr val="accent6">
                    <a:lumMod val="75000"/>
                  </a:schemeClr>
                </a:solidFill>
                <a:latin typeface="Arial" panose="020B0604020202020204" pitchFamily="34" charset="0"/>
                <a:cs typeface="Arial" panose="020B0604020202020204" pitchFamily="34" charset="0"/>
              </a:rPr>
              <a:t>Women randomized to ART antepartum</a:t>
            </a:r>
          </a:p>
        </p:txBody>
      </p:sp>
      <p:sp>
        <p:nvSpPr>
          <p:cNvPr id="66" name="TextBox 65">
            <a:extLst>
              <a:ext uri="{FF2B5EF4-FFF2-40B4-BE49-F238E27FC236}">
                <a16:creationId xmlns:a16="http://schemas.microsoft.com/office/drawing/2014/main" id="{4B4B0465-3918-4711-A0B8-FCC63788E9C2}"/>
              </a:ext>
            </a:extLst>
          </p:cNvPr>
          <p:cNvSpPr txBox="1"/>
          <p:nvPr/>
        </p:nvSpPr>
        <p:spPr>
          <a:xfrm>
            <a:off x="5050644" y="5484745"/>
            <a:ext cx="4014385" cy="369332"/>
          </a:xfrm>
          <a:prstGeom prst="rect">
            <a:avLst/>
          </a:prstGeom>
          <a:noFill/>
        </p:spPr>
        <p:txBody>
          <a:bodyPr wrap="squar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→801 continue both PP &amp; after BF vs</a:t>
            </a:r>
          </a:p>
        </p:txBody>
      </p:sp>
      <p:sp>
        <p:nvSpPr>
          <p:cNvPr id="69" name="TextBox 68">
            <a:extLst>
              <a:ext uri="{FF2B5EF4-FFF2-40B4-BE49-F238E27FC236}">
                <a16:creationId xmlns:a16="http://schemas.microsoft.com/office/drawing/2014/main" id="{66E167B6-BAD6-47EB-9FC3-C0FC3B3DF7FC}"/>
              </a:ext>
            </a:extLst>
          </p:cNvPr>
          <p:cNvSpPr txBox="1"/>
          <p:nvPr/>
        </p:nvSpPr>
        <p:spPr>
          <a:xfrm>
            <a:off x="5039287" y="5763208"/>
            <a:ext cx="3492157" cy="369332"/>
          </a:xfrm>
          <a:prstGeom prst="rect">
            <a:avLst/>
          </a:prstGeom>
          <a:noFill/>
        </p:spPr>
        <p:txBody>
          <a:bodyPr wrap="square" rtlCol="0">
            <a:spAutoFit/>
          </a:bodyPr>
          <a:lstStyle/>
          <a:p>
            <a:r>
              <a:rPr lang="en-US" dirty="0">
                <a:solidFill>
                  <a:schemeClr val="accent2">
                    <a:lumMod val="75000"/>
                  </a:schemeClr>
                </a:solidFill>
                <a:latin typeface="Arial" panose="020B0604020202020204" pitchFamily="34" charset="0"/>
                <a:cs typeface="Arial" panose="020B0604020202020204" pitchFamily="34" charset="0"/>
              </a:rPr>
              <a:t>→811 d/c PP (infant NVP)</a:t>
            </a:r>
          </a:p>
        </p:txBody>
      </p:sp>
      <p:sp>
        <p:nvSpPr>
          <p:cNvPr id="70" name="TextBox 69">
            <a:extLst>
              <a:ext uri="{FF2B5EF4-FFF2-40B4-BE49-F238E27FC236}">
                <a16:creationId xmlns:a16="http://schemas.microsoft.com/office/drawing/2014/main" id="{4E0547C3-1DB3-4C84-9CFD-6B03C70F5993}"/>
              </a:ext>
            </a:extLst>
          </p:cNvPr>
          <p:cNvSpPr txBox="1"/>
          <p:nvPr/>
        </p:nvSpPr>
        <p:spPr>
          <a:xfrm>
            <a:off x="4926990" y="6072188"/>
            <a:ext cx="438013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 Cross study comparison to </a:t>
            </a:r>
            <a:r>
              <a:rPr lang="en-US" dirty="0">
                <a:solidFill>
                  <a:srgbClr val="C00000"/>
                </a:solidFill>
                <a:latin typeface="Arial" panose="020B0604020202020204" pitchFamily="34" charset="0"/>
                <a:cs typeface="Arial" panose="020B0604020202020204" pitchFamily="34" charset="0"/>
              </a:rPr>
              <a:t>1077HS         – formula feeding</a:t>
            </a:r>
          </a:p>
        </p:txBody>
      </p:sp>
      <p:sp>
        <p:nvSpPr>
          <p:cNvPr id="71" name="Rectangle 70">
            <a:extLst>
              <a:ext uri="{FF2B5EF4-FFF2-40B4-BE49-F238E27FC236}">
                <a16:creationId xmlns:a16="http://schemas.microsoft.com/office/drawing/2014/main" id="{A0AF2C88-7DF3-4E5B-84C1-509103B0D8C4}"/>
              </a:ext>
            </a:extLst>
          </p:cNvPr>
          <p:cNvSpPr/>
          <p:nvPr/>
        </p:nvSpPr>
        <p:spPr>
          <a:xfrm>
            <a:off x="3169448" y="4775097"/>
            <a:ext cx="1800364" cy="1744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4" name="Picture 73" descr="PROMISE logo">
            <a:extLst>
              <a:ext uri="{FF2B5EF4-FFF2-40B4-BE49-F238E27FC236}">
                <a16:creationId xmlns:a16="http://schemas.microsoft.com/office/drawing/2014/main" id="{5721B2C8-7520-4DDB-A8EA-CF2EB248582B}"/>
              </a:ext>
            </a:extLst>
          </p:cNvPr>
          <p:cNvPicPr>
            <a:picLocks noChangeAspect="1" noChangeArrowheads="1"/>
          </p:cNvPicPr>
          <p:nvPr/>
        </p:nvPicPr>
        <p:blipFill>
          <a:blip r:embed="rId2" cstate="print"/>
          <a:srcRect/>
          <a:stretch>
            <a:fillRect/>
          </a:stretch>
        </p:blipFill>
        <p:spPr bwMode="auto">
          <a:xfrm>
            <a:off x="116765" y="702961"/>
            <a:ext cx="931842" cy="310615"/>
          </a:xfrm>
          <a:prstGeom prst="rect">
            <a:avLst/>
          </a:prstGeom>
          <a:noFill/>
          <a:ln w="9525">
            <a:noFill/>
            <a:miter lim="800000"/>
            <a:headEnd/>
            <a:tailEnd/>
          </a:ln>
        </p:spPr>
      </p:pic>
    </p:spTree>
    <p:extLst>
      <p:ext uri="{BB962C8B-B14F-4D97-AF65-F5344CB8AC3E}">
        <p14:creationId xmlns:p14="http://schemas.microsoft.com/office/powerpoint/2010/main" val="19688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ppt_x"/>
                                          </p:val>
                                        </p:tav>
                                        <p:tav tm="100000">
                                          <p:val>
                                            <p:strVal val="#ppt_x"/>
                                          </p:val>
                                        </p:tav>
                                      </p:tavLst>
                                    </p:anim>
                                    <p:anim calcmode="lin" valueType="num">
                                      <p:cBhvr additive="base">
                                        <p:cTn id="17" dur="5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4" grpId="0" animBg="1"/>
      <p:bldP spid="65" grpId="0" animBg="1"/>
      <p:bldP spid="8" grpId="0"/>
      <p:bldP spid="66" grpId="0"/>
      <p:bldP spid="69" grpId="0"/>
      <p:bldP spid="70" grpId="0"/>
      <p:bldP spid="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3EE82-C049-43EF-98D3-95C6C339A6E2}"/>
              </a:ext>
            </a:extLst>
          </p:cNvPr>
          <p:cNvSpPr>
            <a:spLocks noGrp="1"/>
          </p:cNvSpPr>
          <p:nvPr>
            <p:ph type="title"/>
          </p:nvPr>
        </p:nvSpPr>
        <p:spPr>
          <a:xfrm>
            <a:off x="0" y="0"/>
            <a:ext cx="9231086" cy="1325563"/>
          </a:xfrm>
        </p:spPr>
        <p:txBody>
          <a:bodyPr>
            <a:normAutofit/>
          </a:bodyPr>
          <a:lstStyle/>
          <a:p>
            <a:r>
              <a:rPr lang="en-US" sz="2600" dirty="0"/>
              <a:t>Primary Endpoint AIDS/Death Uncommon in Both Women Continuing vs Discontinuing ART Post Delivery </a:t>
            </a:r>
            <a:r>
              <a:rPr lang="en-US" sz="2400" dirty="0"/>
              <a:t>(P1077BF)</a:t>
            </a:r>
            <a:br>
              <a:rPr lang="en-US" sz="2400" dirty="0"/>
            </a:br>
            <a:r>
              <a:rPr lang="en-US" sz="2000" i="1" dirty="0">
                <a:solidFill>
                  <a:schemeClr val="tx1"/>
                </a:solidFill>
              </a:rPr>
              <a:t>Hoffman R et al.  CROI 2018 Boston Abs. 138</a:t>
            </a:r>
            <a:endParaRPr lang="en-US" dirty="0"/>
          </a:p>
        </p:txBody>
      </p:sp>
      <p:cxnSp>
        <p:nvCxnSpPr>
          <p:cNvPr id="6" name="Straight Connector 5">
            <a:extLst>
              <a:ext uri="{FF2B5EF4-FFF2-40B4-BE49-F238E27FC236}">
                <a16:creationId xmlns:a16="http://schemas.microsoft.com/office/drawing/2014/main" id="{87F97273-9868-40F7-B2AE-D63049A21EF5}"/>
              </a:ext>
            </a:extLst>
          </p:cNvPr>
          <p:cNvCxnSpPr>
            <a:cxnSpLocks/>
          </p:cNvCxnSpPr>
          <p:nvPr/>
        </p:nvCxnSpPr>
        <p:spPr>
          <a:xfrm>
            <a:off x="0" y="1175336"/>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B5866839-072F-4F0B-AC74-7869444FCDF3}"/>
              </a:ext>
            </a:extLst>
          </p:cNvPr>
          <p:cNvGrpSpPr/>
          <p:nvPr/>
        </p:nvGrpSpPr>
        <p:grpSpPr>
          <a:xfrm>
            <a:off x="274480" y="3609087"/>
            <a:ext cx="4148535" cy="2813774"/>
            <a:chOff x="-27601" y="1107068"/>
            <a:chExt cx="4645066" cy="4168190"/>
          </a:xfrm>
        </p:grpSpPr>
        <p:grpSp>
          <p:nvGrpSpPr>
            <p:cNvPr id="15" name="Group 14">
              <a:extLst>
                <a:ext uri="{FF2B5EF4-FFF2-40B4-BE49-F238E27FC236}">
                  <a16:creationId xmlns:a16="http://schemas.microsoft.com/office/drawing/2014/main" id="{88C10520-9D92-4E00-9726-FA4D60B8255E}"/>
                </a:ext>
              </a:extLst>
            </p:cNvPr>
            <p:cNvGrpSpPr/>
            <p:nvPr/>
          </p:nvGrpSpPr>
          <p:grpSpPr>
            <a:xfrm>
              <a:off x="-27601" y="1645215"/>
              <a:ext cx="4645066" cy="3630043"/>
              <a:chOff x="-539230" y="1729250"/>
              <a:chExt cx="4645066" cy="3630043"/>
            </a:xfrm>
          </p:grpSpPr>
          <p:pic>
            <p:nvPicPr>
              <p:cNvPr id="3" name="Picture 2">
                <a:extLst>
                  <a:ext uri="{FF2B5EF4-FFF2-40B4-BE49-F238E27FC236}">
                    <a16:creationId xmlns:a16="http://schemas.microsoft.com/office/drawing/2014/main" id="{D365DF33-6BA0-4AA6-8AD7-0E0323E15FE8}"/>
                  </a:ext>
                </a:extLst>
              </p:cNvPr>
              <p:cNvPicPr>
                <a:picLocks noChangeAspect="1"/>
              </p:cNvPicPr>
              <p:nvPr/>
            </p:nvPicPr>
            <p:blipFill>
              <a:blip r:embed="rId2"/>
              <a:stretch>
                <a:fillRect/>
              </a:stretch>
            </p:blipFill>
            <p:spPr>
              <a:xfrm>
                <a:off x="-539230" y="1729250"/>
                <a:ext cx="4645066" cy="3630043"/>
              </a:xfrm>
              <a:prstGeom prst="rect">
                <a:avLst/>
              </a:prstGeom>
            </p:spPr>
          </p:pic>
          <p:sp>
            <p:nvSpPr>
              <p:cNvPr id="7" name="TextBox 6">
                <a:extLst>
                  <a:ext uri="{FF2B5EF4-FFF2-40B4-BE49-F238E27FC236}">
                    <a16:creationId xmlns:a16="http://schemas.microsoft.com/office/drawing/2014/main" id="{E8A974A9-A284-428F-84EA-322168F2D986}"/>
                  </a:ext>
                </a:extLst>
              </p:cNvPr>
              <p:cNvSpPr txBox="1"/>
              <p:nvPr/>
            </p:nvSpPr>
            <p:spPr>
              <a:xfrm>
                <a:off x="2760612" y="2410023"/>
                <a:ext cx="90922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p=0.37</a:t>
                </a:r>
              </a:p>
            </p:txBody>
          </p:sp>
        </p:grpSp>
        <p:sp>
          <p:nvSpPr>
            <p:cNvPr id="18" name="TextBox 17">
              <a:extLst>
                <a:ext uri="{FF2B5EF4-FFF2-40B4-BE49-F238E27FC236}">
                  <a16:creationId xmlns:a16="http://schemas.microsoft.com/office/drawing/2014/main" id="{F3097C8C-266F-4085-BBF4-3E5844C7A800}"/>
                </a:ext>
              </a:extLst>
            </p:cNvPr>
            <p:cNvSpPr txBox="1"/>
            <p:nvPr/>
          </p:nvSpPr>
          <p:spPr>
            <a:xfrm>
              <a:off x="70046" y="1107068"/>
              <a:ext cx="4111418" cy="45592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P1077BF:  Time to WHO Stage 4 or Death</a:t>
              </a:r>
            </a:p>
          </p:txBody>
        </p:sp>
      </p:grpSp>
      <p:graphicFrame>
        <p:nvGraphicFramePr>
          <p:cNvPr id="21" name="Table 20">
            <a:extLst>
              <a:ext uri="{FF2B5EF4-FFF2-40B4-BE49-F238E27FC236}">
                <a16:creationId xmlns:a16="http://schemas.microsoft.com/office/drawing/2014/main" id="{D21BE212-926E-4682-890A-03F1F168BFF8}"/>
              </a:ext>
            </a:extLst>
          </p:cNvPr>
          <p:cNvGraphicFramePr>
            <a:graphicFrameLocks noGrp="1"/>
          </p:cNvGraphicFramePr>
          <p:nvPr>
            <p:extLst/>
          </p:nvPr>
        </p:nvGraphicFramePr>
        <p:xfrm>
          <a:off x="4423015" y="4150454"/>
          <a:ext cx="4453040" cy="1737360"/>
        </p:xfrm>
        <a:graphic>
          <a:graphicData uri="http://schemas.openxmlformats.org/drawingml/2006/table">
            <a:tbl>
              <a:tblPr firstRow="1" bandRow="1">
                <a:tableStyleId>{5C22544A-7EE6-4342-B048-85BDC9FD1C3A}</a:tableStyleId>
              </a:tblPr>
              <a:tblGrid>
                <a:gridCol w="877433">
                  <a:extLst>
                    <a:ext uri="{9D8B030D-6E8A-4147-A177-3AD203B41FA5}">
                      <a16:colId xmlns:a16="http://schemas.microsoft.com/office/drawing/2014/main" val="371607437"/>
                    </a:ext>
                  </a:extLst>
                </a:gridCol>
                <a:gridCol w="441314">
                  <a:extLst>
                    <a:ext uri="{9D8B030D-6E8A-4147-A177-3AD203B41FA5}">
                      <a16:colId xmlns:a16="http://schemas.microsoft.com/office/drawing/2014/main" val="2476793050"/>
                    </a:ext>
                  </a:extLst>
                </a:gridCol>
                <a:gridCol w="713754">
                  <a:extLst>
                    <a:ext uri="{9D8B030D-6E8A-4147-A177-3AD203B41FA5}">
                      <a16:colId xmlns:a16="http://schemas.microsoft.com/office/drawing/2014/main" val="3310856348"/>
                    </a:ext>
                  </a:extLst>
                </a:gridCol>
                <a:gridCol w="211173">
                  <a:extLst>
                    <a:ext uri="{9D8B030D-6E8A-4147-A177-3AD203B41FA5}">
                      <a16:colId xmlns:a16="http://schemas.microsoft.com/office/drawing/2014/main" val="2571222183"/>
                    </a:ext>
                  </a:extLst>
                </a:gridCol>
                <a:gridCol w="940742">
                  <a:extLst>
                    <a:ext uri="{9D8B030D-6E8A-4147-A177-3AD203B41FA5}">
                      <a16:colId xmlns:a16="http://schemas.microsoft.com/office/drawing/2014/main" val="2152010224"/>
                    </a:ext>
                  </a:extLst>
                </a:gridCol>
                <a:gridCol w="1268624">
                  <a:extLst>
                    <a:ext uri="{9D8B030D-6E8A-4147-A177-3AD203B41FA5}">
                      <a16:colId xmlns:a16="http://schemas.microsoft.com/office/drawing/2014/main" val="1972312741"/>
                    </a:ext>
                  </a:extLst>
                </a:gridCol>
              </a:tblGrid>
              <a:tr h="223908">
                <a:tc rowSpan="2">
                  <a:txBody>
                    <a:bodyPr/>
                    <a:lstStyle/>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Outcome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u="sng" dirty="0">
                          <a:solidFill>
                            <a:schemeClr val="accent5">
                              <a:lumMod val="75000"/>
                            </a:schemeClr>
                          </a:solidFill>
                          <a:latin typeface="Arial" panose="020B0604020202020204" pitchFamily="34" charset="0"/>
                          <a:cs typeface="Arial" panose="020B0604020202020204" pitchFamily="34" charset="0"/>
                        </a:rPr>
                        <a:t>Continue ART</a:t>
                      </a:r>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dirty="0">
                        <a:latin typeface="Arial" panose="020B0604020202020204" pitchFamily="34" charset="0"/>
                        <a:cs typeface="Arial" panose="020B0604020202020204" pitchFamily="34" charset="0"/>
                      </a:endParaRPr>
                    </a:p>
                  </a:txBody>
                  <a:tcPr/>
                </a:tc>
                <a:tc gridSpan="2">
                  <a:txBody>
                    <a:bodyPr/>
                    <a:lstStyle/>
                    <a:p>
                      <a:pPr algn="ctr"/>
                      <a:r>
                        <a:rPr lang="en-US" sz="1200" u="sng" dirty="0">
                          <a:solidFill>
                            <a:srgbClr val="C00000"/>
                          </a:solidFill>
                          <a:latin typeface="Arial" panose="020B0604020202020204" pitchFamily="34" charset="0"/>
                          <a:cs typeface="Arial" panose="020B0604020202020204" pitchFamily="34" charset="0"/>
                        </a:rPr>
                        <a:t>Discontinue ART</a:t>
                      </a:r>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dirty="0">
                        <a:latin typeface="Arial" panose="020B0604020202020204" pitchFamily="34" charset="0"/>
                        <a:cs typeface="Arial" panose="020B0604020202020204" pitchFamily="34"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Hazard Ratio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(95% 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3408475"/>
                  </a:ext>
                </a:extLst>
              </a:tr>
              <a:tr h="223908">
                <a:tc vMerge="1">
                  <a:txBody>
                    <a:bodyPr/>
                    <a:lstStyle/>
                    <a:p>
                      <a:endParaRPr lang="en-US" sz="12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No</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/100py</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N</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/100py</a:t>
                      </a:r>
                    </a:p>
                  </a:txBody>
                  <a:tcPr>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601351099"/>
                  </a:ext>
                </a:extLst>
              </a:tr>
              <a:tr h="141104">
                <a:tc>
                  <a:txBody>
                    <a:bodyPr/>
                    <a:lstStyle/>
                    <a:p>
                      <a:r>
                        <a:rPr lang="en-US" sz="1200" dirty="0">
                          <a:solidFill>
                            <a:schemeClr val="tx1"/>
                          </a:solidFill>
                          <a:latin typeface="Arial" panose="020B0604020202020204" pitchFamily="34" charset="0"/>
                          <a:cs typeface="Arial" panose="020B0604020202020204" pitchFamily="34" charset="0"/>
                        </a:rPr>
                        <a:t>WHO 4/death</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3</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0.24</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8</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0.49</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0.55 (0.14, 2.1)</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29511945"/>
                  </a:ext>
                </a:extLst>
              </a:tr>
              <a:tr h="223908">
                <a:tc>
                  <a:txBody>
                    <a:bodyPr/>
                    <a:lstStyle/>
                    <a:p>
                      <a:r>
                        <a:rPr lang="en-US" sz="1200" dirty="0">
                          <a:solidFill>
                            <a:schemeClr val="tx1"/>
                          </a:solidFill>
                          <a:latin typeface="Arial" panose="020B0604020202020204" pitchFamily="34" charset="0"/>
                          <a:cs typeface="Arial" panose="020B0604020202020204" pitchFamily="34" charset="0"/>
                        </a:rPr>
                        <a:t>WHO 4</a:t>
                      </a:r>
                    </a:p>
                  </a:txBody>
                  <a:tcPr>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0.08</a:t>
                      </a:r>
                    </a:p>
                  </a:txBody>
                  <a:tcPr>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4</a:t>
                      </a:r>
                    </a:p>
                  </a:txBody>
                  <a:tcPr>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0.25</a:t>
                      </a:r>
                    </a:p>
                  </a:txBody>
                  <a:tcPr>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0.36 (0.04, 3.3)</a:t>
                      </a:r>
                    </a:p>
                  </a:txBody>
                  <a:tcPr>
                    <a:solidFill>
                      <a:schemeClr val="bg1"/>
                    </a:solidFill>
                  </a:tcPr>
                </a:tc>
                <a:extLst>
                  <a:ext uri="{0D108BD9-81ED-4DB2-BD59-A6C34878D82A}">
                    <a16:rowId xmlns:a16="http://schemas.microsoft.com/office/drawing/2014/main" val="2555653995"/>
                  </a:ext>
                </a:extLst>
              </a:tr>
              <a:tr h="223908">
                <a:tc>
                  <a:txBody>
                    <a:bodyPr/>
                    <a:lstStyle/>
                    <a:p>
                      <a:r>
                        <a:rPr lang="en-US" sz="1200" dirty="0">
                          <a:solidFill>
                            <a:schemeClr val="tx1"/>
                          </a:solidFill>
                          <a:latin typeface="Arial" panose="020B0604020202020204" pitchFamily="34" charset="0"/>
                          <a:cs typeface="Arial" panose="020B0604020202020204" pitchFamily="34" charset="0"/>
                        </a:rPr>
                        <a:t>Death</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accent5">
                              <a:lumMod val="75000"/>
                            </a:schemeClr>
                          </a:solidFill>
                          <a:latin typeface="Arial" panose="020B0604020202020204" pitchFamily="34" charset="0"/>
                          <a:cs typeface="Arial" panose="020B0604020202020204" pitchFamily="34" charset="0"/>
                        </a:rPr>
                        <a:t>0.24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C00000"/>
                          </a:solidFill>
                          <a:latin typeface="Arial" panose="020B0604020202020204" pitchFamily="34" charset="0"/>
                          <a:cs typeface="Arial" panose="020B0604020202020204" pitchFamily="34" charset="0"/>
                        </a:rPr>
                        <a:t>0.43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0.65 (0.17, 2.5)</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949599"/>
                  </a:ext>
                </a:extLst>
              </a:tr>
            </a:tbl>
          </a:graphicData>
        </a:graphic>
      </p:graphicFrame>
      <p:pic>
        <p:nvPicPr>
          <p:cNvPr id="11" name="Picture 10" descr="PROMISE logo">
            <a:extLst>
              <a:ext uri="{FF2B5EF4-FFF2-40B4-BE49-F238E27FC236}">
                <a16:creationId xmlns:a16="http://schemas.microsoft.com/office/drawing/2014/main" id="{52CB6B59-18F8-4699-A26D-DDA147210794}"/>
              </a:ext>
            </a:extLst>
          </p:cNvPr>
          <p:cNvPicPr>
            <a:picLocks noChangeAspect="1" noChangeArrowheads="1"/>
          </p:cNvPicPr>
          <p:nvPr/>
        </p:nvPicPr>
        <p:blipFill>
          <a:blip r:embed="rId3" cstate="print"/>
          <a:srcRect/>
          <a:stretch>
            <a:fillRect/>
          </a:stretch>
        </p:blipFill>
        <p:spPr bwMode="auto">
          <a:xfrm>
            <a:off x="60780" y="856200"/>
            <a:ext cx="957405" cy="319136"/>
          </a:xfrm>
          <a:prstGeom prst="rect">
            <a:avLst/>
          </a:prstGeom>
          <a:noFill/>
          <a:ln w="9525">
            <a:noFill/>
            <a:miter lim="800000"/>
            <a:headEnd/>
            <a:tailEnd/>
          </a:ln>
        </p:spPr>
      </p:pic>
      <p:sp>
        <p:nvSpPr>
          <p:cNvPr id="12" name="TextBox 11">
            <a:extLst>
              <a:ext uri="{FF2B5EF4-FFF2-40B4-BE49-F238E27FC236}">
                <a16:creationId xmlns:a16="http://schemas.microsoft.com/office/drawing/2014/main" id="{579CF6A1-3211-4166-8138-5EA92E129C74}"/>
              </a:ext>
            </a:extLst>
          </p:cNvPr>
          <p:cNvSpPr txBox="1"/>
          <p:nvPr/>
        </p:nvSpPr>
        <p:spPr>
          <a:xfrm>
            <a:off x="584060" y="5102984"/>
            <a:ext cx="7913915" cy="1569660"/>
          </a:xfrm>
          <a:prstGeom prst="rect">
            <a:avLst/>
          </a:prstGeom>
          <a:solidFill>
            <a:srgbClr val="FFFDF7"/>
          </a:solidFill>
          <a:ln>
            <a:solidFill>
              <a:schemeClr val="tx1"/>
            </a:solidFill>
          </a:ln>
        </p:spPr>
        <p:txBody>
          <a:bodyPr wrap="square" rtlCol="0">
            <a:spAutoFit/>
          </a:bodyPr>
          <a:lstStyle/>
          <a:p>
            <a:r>
              <a:rPr lang="en-US" sz="1600" b="1" dirty="0">
                <a:latin typeface="Arial" panose="020B0604020202020204" pitchFamily="34" charset="0"/>
                <a:cs typeface="Arial" panose="020B0604020202020204" pitchFamily="34" charset="0"/>
              </a:rPr>
              <a:t>Deaths</a:t>
            </a:r>
          </a:p>
          <a:p>
            <a:r>
              <a:rPr lang="en-US" sz="1600" b="1" u="sng" dirty="0">
                <a:solidFill>
                  <a:schemeClr val="accent5">
                    <a:lumMod val="75000"/>
                  </a:schemeClr>
                </a:solidFill>
                <a:latin typeface="Arial" panose="020B0604020202020204" pitchFamily="34" charset="0"/>
                <a:cs typeface="Arial" panose="020B0604020202020204" pitchFamily="34" charset="0"/>
              </a:rPr>
              <a:t>Continue:</a:t>
            </a:r>
            <a:r>
              <a:rPr lang="en-US" sz="1600" b="1" dirty="0">
                <a:solidFill>
                  <a:schemeClr val="accent5">
                    <a:lumMod val="75000"/>
                  </a:schemeClr>
                </a:solidFill>
                <a:latin typeface="Arial" panose="020B0604020202020204" pitchFamily="34" charset="0"/>
                <a:cs typeface="Arial" panose="020B0604020202020204" pitchFamily="34" charset="0"/>
              </a:rPr>
              <a:t>  	3 deaths</a:t>
            </a:r>
            <a:r>
              <a:rPr lang="en-US" sz="1600" dirty="0">
                <a:solidFill>
                  <a:schemeClr val="accent5">
                    <a:lumMod val="75000"/>
                  </a:schemeClr>
                </a:solidFill>
                <a:latin typeface="Arial" panose="020B0604020202020204" pitchFamily="34" charset="0"/>
                <a:cs typeface="Arial" panose="020B0604020202020204" pitchFamily="34" charset="0"/>
              </a:rPr>
              <a:t>: disseminated TB (1), suicide (1), ruptured ectopic 			pregnancy (1)</a:t>
            </a:r>
          </a:p>
          <a:p>
            <a:r>
              <a:rPr lang="en-US" sz="1600" b="1" u="sng" dirty="0">
                <a:solidFill>
                  <a:srgbClr val="C00000"/>
                </a:solidFill>
                <a:latin typeface="Arial" panose="020B0604020202020204" pitchFamily="34" charset="0"/>
                <a:cs typeface="Arial" panose="020B0604020202020204" pitchFamily="34" charset="0"/>
              </a:rPr>
              <a:t>Discontinue:</a:t>
            </a:r>
            <a:r>
              <a:rPr lang="en-US" sz="1600" b="1" dirty="0">
                <a:solidFill>
                  <a:srgbClr val="C00000"/>
                </a:solidFill>
                <a:latin typeface="Arial" panose="020B0604020202020204" pitchFamily="34" charset="0"/>
                <a:cs typeface="Arial" panose="020B0604020202020204" pitchFamily="34" charset="0"/>
              </a:rPr>
              <a:t>  	7 deaths</a:t>
            </a:r>
            <a:r>
              <a:rPr lang="en-US" sz="1600" dirty="0">
                <a:solidFill>
                  <a:srgbClr val="C00000"/>
                </a:solidFill>
                <a:latin typeface="Arial" panose="020B0604020202020204" pitchFamily="34" charset="0"/>
                <a:cs typeface="Arial" panose="020B0604020202020204" pitchFamily="34" charset="0"/>
              </a:rPr>
              <a:t>: bacterial pneumonia (1), bacterial sepsis (2),</a:t>
            </a:r>
          </a:p>
          <a:p>
            <a:pPr lvl="4"/>
            <a:r>
              <a:rPr lang="en-US" sz="1600" dirty="0">
                <a:solidFill>
                  <a:srgbClr val="C00000"/>
                </a:solidFill>
                <a:latin typeface="Arial" panose="020B0604020202020204" pitchFamily="34" charset="0"/>
                <a:cs typeface="Arial" panose="020B0604020202020204" pitchFamily="34" charset="0"/>
              </a:rPr>
              <a:t>pulmonary hypertension (1), pulmonary TB (1) diabetic ketoacidosis (1), hepatitis/liver failure (1)</a:t>
            </a:r>
          </a:p>
        </p:txBody>
      </p:sp>
      <p:sp>
        <p:nvSpPr>
          <p:cNvPr id="13" name="Content Placeholder 2">
            <a:extLst>
              <a:ext uri="{FF2B5EF4-FFF2-40B4-BE49-F238E27FC236}">
                <a16:creationId xmlns:a16="http://schemas.microsoft.com/office/drawing/2014/main" id="{286B9CEE-DD39-454D-8ADD-D3F0DB12511E}"/>
              </a:ext>
            </a:extLst>
          </p:cNvPr>
          <p:cNvSpPr txBox="1">
            <a:spLocks/>
          </p:cNvSpPr>
          <p:nvPr/>
        </p:nvSpPr>
        <p:spPr>
          <a:xfrm>
            <a:off x="275027" y="1245321"/>
            <a:ext cx="8737597" cy="1942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Women who </a:t>
            </a:r>
            <a:r>
              <a:rPr lang="en-US" sz="2400" dirty="0">
                <a:solidFill>
                  <a:srgbClr val="C00000"/>
                </a:solidFill>
              </a:rPr>
              <a:t>discontinued ART </a:t>
            </a:r>
            <a:r>
              <a:rPr lang="en-US" sz="2400" dirty="0"/>
              <a:t>had persistently lower CD4 than </a:t>
            </a:r>
            <a:r>
              <a:rPr lang="en-US" sz="2400" dirty="0">
                <a:solidFill>
                  <a:schemeClr val="accent5">
                    <a:lumMod val="75000"/>
                  </a:schemeClr>
                </a:solidFill>
              </a:rPr>
              <a:t>those who continued </a:t>
            </a:r>
          </a:p>
          <a:p>
            <a:r>
              <a:rPr lang="en-US" sz="2400" dirty="0"/>
              <a:t>But did not go below CD4                                                 threshold (&lt;350) to initiate                                                                ART</a:t>
            </a:r>
          </a:p>
        </p:txBody>
      </p:sp>
      <p:pic>
        <p:nvPicPr>
          <p:cNvPr id="14" name="Picture 13">
            <a:extLst>
              <a:ext uri="{FF2B5EF4-FFF2-40B4-BE49-F238E27FC236}">
                <a16:creationId xmlns:a16="http://schemas.microsoft.com/office/drawing/2014/main" id="{F0E0972B-39BD-486F-B840-3C6ADBBDCECD}"/>
              </a:ext>
            </a:extLst>
          </p:cNvPr>
          <p:cNvPicPr>
            <a:picLocks noChangeAspect="1"/>
          </p:cNvPicPr>
          <p:nvPr/>
        </p:nvPicPr>
        <p:blipFill>
          <a:blip r:embed="rId4"/>
          <a:stretch>
            <a:fillRect/>
          </a:stretch>
        </p:blipFill>
        <p:spPr>
          <a:xfrm>
            <a:off x="4242974" y="1603103"/>
            <a:ext cx="3793030" cy="2232659"/>
          </a:xfrm>
          <a:prstGeom prst="rect">
            <a:avLst/>
          </a:prstGeom>
        </p:spPr>
      </p:pic>
      <p:grpSp>
        <p:nvGrpSpPr>
          <p:cNvPr id="16" name="Group 15">
            <a:extLst>
              <a:ext uri="{FF2B5EF4-FFF2-40B4-BE49-F238E27FC236}">
                <a16:creationId xmlns:a16="http://schemas.microsoft.com/office/drawing/2014/main" id="{002ED620-5E43-4720-A2C6-78671677F096}"/>
              </a:ext>
            </a:extLst>
          </p:cNvPr>
          <p:cNvGrpSpPr/>
          <p:nvPr/>
        </p:nvGrpSpPr>
        <p:grpSpPr>
          <a:xfrm>
            <a:off x="7773062" y="2508935"/>
            <a:ext cx="1278911" cy="600164"/>
            <a:chOff x="7685976" y="3369128"/>
            <a:chExt cx="1278911" cy="600164"/>
          </a:xfrm>
        </p:grpSpPr>
        <p:cxnSp>
          <p:nvCxnSpPr>
            <p:cNvPr id="17" name="Straight Arrow Connector 16">
              <a:extLst>
                <a:ext uri="{FF2B5EF4-FFF2-40B4-BE49-F238E27FC236}">
                  <a16:creationId xmlns:a16="http://schemas.microsoft.com/office/drawing/2014/main" id="{9E072844-10A8-4B52-AAB2-70378FFE7CC5}"/>
                </a:ext>
              </a:extLst>
            </p:cNvPr>
            <p:cNvCxnSpPr/>
            <p:nvPr/>
          </p:nvCxnSpPr>
          <p:spPr>
            <a:xfrm flipH="1">
              <a:off x="7685976" y="3766457"/>
              <a:ext cx="48375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809C570-A9C8-486B-81C6-DB6E2930BC96}"/>
                </a:ext>
              </a:extLst>
            </p:cNvPr>
            <p:cNvSpPr txBox="1"/>
            <p:nvPr/>
          </p:nvSpPr>
          <p:spPr>
            <a:xfrm>
              <a:off x="7856891" y="3369128"/>
              <a:ext cx="1107996" cy="600164"/>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CD4 threshold</a:t>
              </a:r>
            </a:p>
            <a:p>
              <a:pPr algn="ctr"/>
              <a:r>
                <a:rPr lang="en-US" sz="1100" dirty="0">
                  <a:latin typeface="Arial" panose="020B0604020202020204" pitchFamily="34" charset="0"/>
                  <a:cs typeface="Arial" panose="020B0604020202020204" pitchFamily="34" charset="0"/>
                </a:rPr>
                <a:t>to restart ART</a:t>
              </a:r>
            </a:p>
            <a:p>
              <a:pPr algn="ctr"/>
              <a:r>
                <a:rPr lang="en-US" sz="1100" dirty="0">
                  <a:latin typeface="Arial" panose="020B0604020202020204" pitchFamily="34" charset="0"/>
                  <a:cs typeface="Arial" panose="020B0604020202020204" pitchFamily="34" charset="0"/>
                </a:rPr>
                <a:t>(&lt;350)</a:t>
              </a:r>
            </a:p>
          </p:txBody>
        </p:sp>
      </p:grpSp>
    </p:spTree>
    <p:extLst>
      <p:ext uri="{BB962C8B-B14F-4D97-AF65-F5344CB8AC3E}">
        <p14:creationId xmlns:p14="http://schemas.microsoft.com/office/powerpoint/2010/main" val="36009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3EE82-C049-43EF-98D3-95C6C339A6E2}"/>
              </a:ext>
            </a:extLst>
          </p:cNvPr>
          <p:cNvSpPr>
            <a:spLocks noGrp="1"/>
          </p:cNvSpPr>
          <p:nvPr>
            <p:ph type="title"/>
          </p:nvPr>
        </p:nvSpPr>
        <p:spPr>
          <a:xfrm>
            <a:off x="0" y="-103674"/>
            <a:ext cx="9054790" cy="1325563"/>
          </a:xfrm>
        </p:spPr>
        <p:txBody>
          <a:bodyPr>
            <a:normAutofit fontScale="90000"/>
          </a:bodyPr>
          <a:lstStyle/>
          <a:p>
            <a:r>
              <a:rPr lang="en-US" dirty="0"/>
              <a:t>Comparable Outcomes Between Breastfeeding (1077BF) Women in LIC &amp; Formula Feeding (1077HS) Women in HMIC</a:t>
            </a:r>
            <a:br>
              <a:rPr lang="en-US" dirty="0"/>
            </a:br>
            <a:r>
              <a:rPr lang="en-US" sz="2000" i="1" dirty="0">
                <a:solidFill>
                  <a:schemeClr val="tx1"/>
                </a:solidFill>
              </a:rPr>
              <a:t>Hoffman R et al.  CROI 2018 Boston Abs. 138</a:t>
            </a:r>
            <a:endParaRPr lang="en-US" dirty="0"/>
          </a:p>
        </p:txBody>
      </p:sp>
      <p:cxnSp>
        <p:nvCxnSpPr>
          <p:cNvPr id="6" name="Straight Connector 5">
            <a:extLst>
              <a:ext uri="{FF2B5EF4-FFF2-40B4-BE49-F238E27FC236}">
                <a16:creationId xmlns:a16="http://schemas.microsoft.com/office/drawing/2014/main" id="{87F97273-9868-40F7-B2AE-D63049A21EF5}"/>
              </a:ext>
            </a:extLst>
          </p:cNvPr>
          <p:cNvCxnSpPr>
            <a:cxnSpLocks/>
          </p:cNvCxnSpPr>
          <p:nvPr/>
        </p:nvCxnSpPr>
        <p:spPr>
          <a:xfrm>
            <a:off x="0" y="1012864"/>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4" name="Table 13">
            <a:extLst>
              <a:ext uri="{FF2B5EF4-FFF2-40B4-BE49-F238E27FC236}">
                <a16:creationId xmlns:a16="http://schemas.microsoft.com/office/drawing/2014/main" id="{662B954E-A22F-461B-9115-FF4215F31E0F}"/>
              </a:ext>
            </a:extLst>
          </p:cNvPr>
          <p:cNvGraphicFramePr>
            <a:graphicFrameLocks noGrp="1"/>
          </p:cNvGraphicFramePr>
          <p:nvPr>
            <p:extLst/>
          </p:nvPr>
        </p:nvGraphicFramePr>
        <p:xfrm>
          <a:off x="139401" y="4001407"/>
          <a:ext cx="8668657" cy="2349225"/>
        </p:xfrm>
        <a:graphic>
          <a:graphicData uri="http://schemas.openxmlformats.org/drawingml/2006/table">
            <a:tbl>
              <a:tblPr firstRow="1" bandRow="1">
                <a:tableStyleId>{5C22544A-7EE6-4342-B048-85BDC9FD1C3A}</a:tableStyleId>
              </a:tblPr>
              <a:tblGrid>
                <a:gridCol w="1271814">
                  <a:extLst>
                    <a:ext uri="{9D8B030D-6E8A-4147-A177-3AD203B41FA5}">
                      <a16:colId xmlns:a16="http://schemas.microsoft.com/office/drawing/2014/main" val="2848569631"/>
                    </a:ext>
                  </a:extLst>
                </a:gridCol>
                <a:gridCol w="1061357">
                  <a:extLst>
                    <a:ext uri="{9D8B030D-6E8A-4147-A177-3AD203B41FA5}">
                      <a16:colId xmlns:a16="http://schemas.microsoft.com/office/drawing/2014/main" val="2101892558"/>
                    </a:ext>
                  </a:extLst>
                </a:gridCol>
                <a:gridCol w="1137558">
                  <a:extLst>
                    <a:ext uri="{9D8B030D-6E8A-4147-A177-3AD203B41FA5}">
                      <a16:colId xmlns:a16="http://schemas.microsoft.com/office/drawing/2014/main" val="3497552749"/>
                    </a:ext>
                  </a:extLst>
                </a:gridCol>
                <a:gridCol w="1415142">
                  <a:extLst>
                    <a:ext uri="{9D8B030D-6E8A-4147-A177-3AD203B41FA5}">
                      <a16:colId xmlns:a16="http://schemas.microsoft.com/office/drawing/2014/main" val="1321991882"/>
                    </a:ext>
                  </a:extLst>
                </a:gridCol>
                <a:gridCol w="1001486">
                  <a:extLst>
                    <a:ext uri="{9D8B030D-6E8A-4147-A177-3AD203B41FA5}">
                      <a16:colId xmlns:a16="http://schemas.microsoft.com/office/drawing/2014/main" val="112451800"/>
                    </a:ext>
                  </a:extLst>
                </a:gridCol>
                <a:gridCol w="1148443">
                  <a:extLst>
                    <a:ext uri="{9D8B030D-6E8A-4147-A177-3AD203B41FA5}">
                      <a16:colId xmlns:a16="http://schemas.microsoft.com/office/drawing/2014/main" val="365245240"/>
                    </a:ext>
                  </a:extLst>
                </a:gridCol>
                <a:gridCol w="1632857">
                  <a:extLst>
                    <a:ext uri="{9D8B030D-6E8A-4147-A177-3AD203B41FA5}">
                      <a16:colId xmlns:a16="http://schemas.microsoft.com/office/drawing/2014/main" val="2024313175"/>
                    </a:ext>
                  </a:extLst>
                </a:gridCol>
              </a:tblGrid>
              <a:tr h="280165">
                <a:tc>
                  <a:txBody>
                    <a:bodyPr/>
                    <a:lstStyle/>
                    <a:p>
                      <a:r>
                        <a:rPr lang="en-US" sz="1400" dirty="0">
                          <a:solidFill>
                            <a:schemeClr val="tx1"/>
                          </a:solidFill>
                          <a:latin typeface="Arial" panose="020B0604020202020204" pitchFamily="34" charset="0"/>
                          <a:cs typeface="Arial" panose="020B0604020202020204" pitchFamily="34" charset="0"/>
                        </a:rPr>
                        <a:t>Outcome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400" dirty="0">
                          <a:solidFill>
                            <a:schemeClr val="accent1">
                              <a:lumMod val="75000"/>
                            </a:schemeClr>
                          </a:solidFill>
                          <a:latin typeface="Arial" panose="020B0604020202020204" pitchFamily="34" charset="0"/>
                          <a:cs typeface="Arial" panose="020B0604020202020204" pitchFamily="34" charset="0"/>
                        </a:rPr>
                        <a:t>1077BF Breastfeeding (N=1612)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gridSpan="3">
                  <a:txBody>
                    <a:bodyPr/>
                    <a:lstStyle/>
                    <a:p>
                      <a:pPr algn="ctr"/>
                      <a:r>
                        <a:rPr lang="en-US" sz="1400" dirty="0">
                          <a:solidFill>
                            <a:schemeClr val="accent2">
                              <a:lumMod val="75000"/>
                            </a:schemeClr>
                          </a:solidFill>
                          <a:latin typeface="Arial" panose="020B0604020202020204" pitchFamily="34" charset="0"/>
                          <a:cs typeface="Arial" panose="020B0604020202020204" pitchFamily="34" charset="0"/>
                        </a:rPr>
                        <a:t>1077 HS Formula-feeding (N=1652)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6277409"/>
                  </a:ext>
                </a:extLst>
              </a:tr>
              <a:tr h="439295">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Continue</a:t>
                      </a:r>
                    </a:p>
                    <a:p>
                      <a:pPr algn="ctr"/>
                      <a:r>
                        <a:rPr lang="en-US" sz="1100" dirty="0">
                          <a:solidFill>
                            <a:schemeClr val="accent5">
                              <a:lumMod val="75000"/>
                            </a:schemeClr>
                          </a:solidFill>
                          <a:latin typeface="Arial" panose="020B0604020202020204" pitchFamily="34" charset="0"/>
                          <a:cs typeface="Arial" panose="020B0604020202020204" pitchFamily="34" charset="0"/>
                        </a:rPr>
                        <a:t>N (rate)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Discontinue</a:t>
                      </a:r>
                    </a:p>
                    <a:p>
                      <a:pPr algn="ctr"/>
                      <a:r>
                        <a:rPr lang="en-US" sz="1100" dirty="0">
                          <a:solidFill>
                            <a:srgbClr val="C00000"/>
                          </a:solidFill>
                          <a:latin typeface="Arial" panose="020B0604020202020204" pitchFamily="34" charset="0"/>
                          <a:cs typeface="Arial" panose="020B0604020202020204" pitchFamily="34" charset="0"/>
                        </a:rPr>
                        <a:t>N (rate)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HR (95% 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Continue</a:t>
                      </a:r>
                    </a:p>
                    <a:p>
                      <a:pPr algn="ctr"/>
                      <a:r>
                        <a:rPr lang="en-US" sz="1100" dirty="0">
                          <a:solidFill>
                            <a:schemeClr val="accent5">
                              <a:lumMod val="75000"/>
                            </a:schemeClr>
                          </a:solidFill>
                          <a:latin typeface="Arial" panose="020B0604020202020204" pitchFamily="34" charset="0"/>
                          <a:cs typeface="Arial" panose="020B0604020202020204" pitchFamily="34" charset="0"/>
                        </a:rPr>
                        <a:t>N (rate)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Discontinue</a:t>
                      </a:r>
                    </a:p>
                    <a:p>
                      <a:pPr algn="ctr"/>
                      <a:r>
                        <a:rPr lang="en-US" sz="1100" dirty="0">
                          <a:solidFill>
                            <a:srgbClr val="C00000"/>
                          </a:solidFill>
                          <a:latin typeface="Arial" panose="020B0604020202020204" pitchFamily="34" charset="0"/>
                          <a:cs typeface="Arial" panose="020B0604020202020204" pitchFamily="34" charset="0"/>
                        </a:rPr>
                        <a:t>N (rate)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HR (95% 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570227"/>
                  </a:ext>
                </a:extLst>
              </a:tr>
              <a:tr h="314397">
                <a:tc>
                  <a:txBody>
                    <a:bodyPr/>
                    <a:lstStyle/>
                    <a:p>
                      <a:r>
                        <a:rPr lang="en-US" sz="1400" dirty="0">
                          <a:solidFill>
                            <a:schemeClr val="tx1"/>
                          </a:solidFill>
                          <a:latin typeface="Arial" panose="020B0604020202020204" pitchFamily="34" charset="0"/>
                          <a:cs typeface="Arial" panose="020B0604020202020204" pitchFamily="34" charset="0"/>
                        </a:rPr>
                        <a:t>Primary</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2 (0.24)</a:t>
                      </a: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8 (0.49)</a:t>
                      </a: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0.55 (0.14, 2.1)</a:t>
                      </a: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4 (2.1)</a:t>
                      </a: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6 (0.31)</a:t>
                      </a: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0.68 (0.19, 2.4)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6264601"/>
                  </a:ext>
                </a:extLst>
              </a:tr>
              <a:tr h="314397">
                <a:tc>
                  <a:txBody>
                    <a:bodyPr/>
                    <a:lstStyle/>
                    <a:p>
                      <a:r>
                        <a:rPr lang="en-US" sz="1400" dirty="0">
                          <a:solidFill>
                            <a:schemeClr val="tx1"/>
                          </a:solidFill>
                          <a:latin typeface="Arial" panose="020B0604020202020204" pitchFamily="34" charset="0"/>
                          <a:cs typeface="Arial" panose="020B0604020202020204" pitchFamily="34" charset="0"/>
                        </a:rPr>
                        <a:t>      AIDS</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1 (0.08)</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4 (0.25)</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0.36 (0.04, 3.3)</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2 (0.10)</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3 (0.15)</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0.67 (0.11, 4.0)</a:t>
                      </a:r>
                    </a:p>
                  </a:txBody>
                  <a:tcPr>
                    <a:noFill/>
                  </a:tcPr>
                </a:tc>
                <a:extLst>
                  <a:ext uri="{0D108BD9-81ED-4DB2-BD59-A6C34878D82A}">
                    <a16:rowId xmlns:a16="http://schemas.microsoft.com/office/drawing/2014/main" val="1233990849"/>
                  </a:ext>
                </a:extLst>
              </a:tr>
              <a:tr h="314397">
                <a:tc>
                  <a:txBody>
                    <a:bodyPr/>
                    <a:lstStyle/>
                    <a:p>
                      <a:r>
                        <a:rPr lang="en-US" sz="1400" dirty="0">
                          <a:solidFill>
                            <a:schemeClr val="tx1"/>
                          </a:solidFill>
                          <a:latin typeface="Arial" panose="020B0604020202020204" pitchFamily="34" charset="0"/>
                          <a:cs typeface="Arial" panose="020B0604020202020204" pitchFamily="34" charset="0"/>
                        </a:rPr>
                        <a:t>      Death</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3 (0.24)</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7 (0.43)</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0.65 (0.02, 2.5)</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2 (0.10)</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4 (0.20)</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0.52 (0.09, 2.8)</a:t>
                      </a:r>
                    </a:p>
                  </a:txBody>
                  <a:tcPr>
                    <a:noFill/>
                  </a:tcPr>
                </a:tc>
                <a:extLst>
                  <a:ext uri="{0D108BD9-81ED-4DB2-BD59-A6C34878D82A}">
                    <a16:rowId xmlns:a16="http://schemas.microsoft.com/office/drawing/2014/main" val="2061720954"/>
                  </a:ext>
                </a:extLst>
              </a:tr>
              <a:tr h="314397">
                <a:tc>
                  <a:txBody>
                    <a:bodyPr/>
                    <a:lstStyle/>
                    <a:p>
                      <a:r>
                        <a:rPr lang="en-US" sz="1400" dirty="0">
                          <a:solidFill>
                            <a:schemeClr val="tx1"/>
                          </a:solidFill>
                          <a:latin typeface="Arial" panose="020B0604020202020204" pitchFamily="34" charset="0"/>
                          <a:cs typeface="Arial" panose="020B0604020202020204" pitchFamily="34" charset="0"/>
                        </a:rPr>
                        <a:t>Safety</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160 (15.3)</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189 (13.9)</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1.03 (0.82, 1.3)</a:t>
                      </a:r>
                    </a:p>
                  </a:txBody>
                  <a:tcPr>
                    <a:noFill/>
                  </a:tcPr>
                </a:tc>
                <a:tc>
                  <a:txBody>
                    <a:bodyPr/>
                    <a:lstStyle/>
                    <a:p>
                      <a:pPr algn="ctr"/>
                      <a:r>
                        <a:rPr lang="en-US" sz="1400" dirty="0">
                          <a:solidFill>
                            <a:schemeClr val="accent5">
                              <a:lumMod val="75000"/>
                            </a:schemeClr>
                          </a:solidFill>
                          <a:latin typeface="Arial" panose="020B0604020202020204" pitchFamily="34" charset="0"/>
                          <a:cs typeface="Arial" panose="020B0604020202020204" pitchFamily="34" charset="0"/>
                        </a:rPr>
                        <a:t>260 (18.4)</a:t>
                      </a:r>
                    </a:p>
                  </a:txBody>
                  <a:tcPr>
                    <a:noFill/>
                  </a:tcPr>
                </a:tc>
                <a:tc>
                  <a:txBody>
                    <a:bodyPr/>
                    <a:lstStyle/>
                    <a:p>
                      <a:pPr algn="ctr"/>
                      <a:r>
                        <a:rPr lang="en-US" sz="1400" dirty="0">
                          <a:solidFill>
                            <a:srgbClr val="C00000"/>
                          </a:solidFill>
                          <a:latin typeface="Arial" panose="020B0604020202020204" pitchFamily="34" charset="0"/>
                          <a:cs typeface="Arial" panose="020B0604020202020204" pitchFamily="34" charset="0"/>
                        </a:rPr>
                        <a:t>232 (15.4)</a:t>
                      </a:r>
                    </a:p>
                  </a:txBody>
                  <a:tcP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1.16 (0.97, 1.4)</a:t>
                      </a:r>
                    </a:p>
                  </a:txBody>
                  <a:tcPr>
                    <a:noFill/>
                  </a:tcPr>
                </a:tc>
                <a:extLst>
                  <a:ext uri="{0D108BD9-81ED-4DB2-BD59-A6C34878D82A}">
                    <a16:rowId xmlns:a16="http://schemas.microsoft.com/office/drawing/2014/main" val="3703357876"/>
                  </a:ext>
                </a:extLst>
              </a:tr>
              <a:tr h="314397">
                <a:tc>
                  <a:txBody>
                    <a:bodyPr/>
                    <a:lstStyle/>
                    <a:p>
                      <a:r>
                        <a:rPr lang="en-US" sz="1400" b="1" dirty="0">
                          <a:solidFill>
                            <a:schemeClr val="tx1"/>
                          </a:solidFill>
                          <a:latin typeface="Arial" panose="020B0604020202020204" pitchFamily="34" charset="0"/>
                          <a:cs typeface="Arial" panose="020B0604020202020204" pitchFamily="34" charset="0"/>
                        </a:rPr>
                        <a:t>WHO 2 or 3</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accent5">
                              <a:lumMod val="75000"/>
                            </a:schemeClr>
                          </a:solidFill>
                          <a:latin typeface="Arial" panose="020B0604020202020204" pitchFamily="34" charset="0"/>
                          <a:cs typeface="Arial" panose="020B0604020202020204" pitchFamily="34" charset="0"/>
                        </a:rPr>
                        <a:t>33 (2.7)</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latin typeface="Arial" panose="020B0604020202020204" pitchFamily="34" charset="0"/>
                          <a:cs typeface="Arial" panose="020B0604020202020204" pitchFamily="34" charset="0"/>
                        </a:rPr>
                        <a:t>72 (4.7)</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0.60 (0.39, 0.9)</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accent5">
                              <a:lumMod val="75000"/>
                            </a:schemeClr>
                          </a:solidFill>
                          <a:latin typeface="Arial" panose="020B0604020202020204" pitchFamily="34" charset="0"/>
                          <a:cs typeface="Arial" panose="020B0604020202020204" pitchFamily="34" charset="0"/>
                        </a:rPr>
                        <a:t>39 (2.0)</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latin typeface="Arial" panose="020B0604020202020204" pitchFamily="34" charset="0"/>
                          <a:cs typeface="Arial" panose="020B0604020202020204" pitchFamily="34" charset="0"/>
                        </a:rPr>
                        <a:t>80 (4.4)</a:t>
                      </a:r>
                    </a:p>
                  </a:txBody>
                  <a:tcPr>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0.48 (0.33, 0.7)</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479778"/>
                  </a:ext>
                </a:extLst>
              </a:tr>
            </a:tbl>
          </a:graphicData>
        </a:graphic>
      </p:graphicFrame>
      <p:pic>
        <p:nvPicPr>
          <p:cNvPr id="16" name="Picture 15">
            <a:extLst>
              <a:ext uri="{FF2B5EF4-FFF2-40B4-BE49-F238E27FC236}">
                <a16:creationId xmlns:a16="http://schemas.microsoft.com/office/drawing/2014/main" id="{CE1D1546-EEE1-430B-88D1-CC34F4A3E723}"/>
              </a:ext>
            </a:extLst>
          </p:cNvPr>
          <p:cNvPicPr>
            <a:picLocks noChangeAspect="1"/>
          </p:cNvPicPr>
          <p:nvPr/>
        </p:nvPicPr>
        <p:blipFill>
          <a:blip r:embed="rId2"/>
          <a:stretch>
            <a:fillRect/>
          </a:stretch>
        </p:blipFill>
        <p:spPr>
          <a:xfrm>
            <a:off x="140010" y="1090724"/>
            <a:ext cx="6524625" cy="2752725"/>
          </a:xfrm>
          <a:prstGeom prst="rect">
            <a:avLst/>
          </a:prstGeom>
        </p:spPr>
      </p:pic>
      <p:grpSp>
        <p:nvGrpSpPr>
          <p:cNvPr id="18" name="Group 17">
            <a:extLst>
              <a:ext uri="{FF2B5EF4-FFF2-40B4-BE49-F238E27FC236}">
                <a16:creationId xmlns:a16="http://schemas.microsoft.com/office/drawing/2014/main" id="{440E0F2D-70CB-4D15-B733-DF28C882B9E5}"/>
              </a:ext>
            </a:extLst>
          </p:cNvPr>
          <p:cNvGrpSpPr/>
          <p:nvPr/>
        </p:nvGrpSpPr>
        <p:grpSpPr>
          <a:xfrm>
            <a:off x="377216" y="1090724"/>
            <a:ext cx="2466975" cy="406981"/>
            <a:chOff x="4104666" y="2058649"/>
            <a:chExt cx="2466975" cy="406981"/>
          </a:xfrm>
        </p:grpSpPr>
        <p:pic>
          <p:nvPicPr>
            <p:cNvPr id="19" name="Picture 18">
              <a:extLst>
                <a:ext uri="{FF2B5EF4-FFF2-40B4-BE49-F238E27FC236}">
                  <a16:creationId xmlns:a16="http://schemas.microsoft.com/office/drawing/2014/main" id="{13B5532A-32ED-446E-BC21-4024AF0047E0}"/>
                </a:ext>
              </a:extLst>
            </p:cNvPr>
            <p:cNvPicPr>
              <a:picLocks noChangeAspect="1"/>
            </p:cNvPicPr>
            <p:nvPr/>
          </p:nvPicPr>
          <p:blipFill>
            <a:blip r:embed="rId3"/>
            <a:stretch>
              <a:fillRect/>
            </a:stretch>
          </p:blipFill>
          <p:spPr>
            <a:xfrm>
              <a:off x="4104666" y="2058649"/>
              <a:ext cx="2466975" cy="219075"/>
            </a:xfrm>
            <a:prstGeom prst="rect">
              <a:avLst/>
            </a:prstGeom>
          </p:spPr>
        </p:pic>
        <p:sp>
          <p:nvSpPr>
            <p:cNvPr id="20" name="TextBox 19">
              <a:extLst>
                <a:ext uri="{FF2B5EF4-FFF2-40B4-BE49-F238E27FC236}">
                  <a16:creationId xmlns:a16="http://schemas.microsoft.com/office/drawing/2014/main" id="{38253AA2-F190-4A39-BE35-5C60DEF873B9}"/>
                </a:ext>
              </a:extLst>
            </p:cNvPr>
            <p:cNvSpPr txBox="1"/>
            <p:nvPr/>
          </p:nvSpPr>
          <p:spPr>
            <a:xfrm>
              <a:off x="4337050" y="2204020"/>
              <a:ext cx="688009" cy="261610"/>
            </a:xfrm>
            <a:prstGeom prst="rect">
              <a:avLst/>
            </a:prstGeom>
            <a:noFill/>
          </p:spPr>
          <p:txBody>
            <a:bodyPr wrap="none" rtlCol="0">
              <a:spAutoFit/>
            </a:bodyPr>
            <a:lstStyle/>
            <a:p>
              <a:r>
                <a:rPr lang="en-US" sz="1100" b="1" dirty="0">
                  <a:solidFill>
                    <a:srgbClr val="0070C0"/>
                  </a:solidFill>
                  <a:latin typeface="Arial" panose="020B0604020202020204" pitchFamily="34" charset="0"/>
                  <a:cs typeface="Arial" panose="020B0604020202020204" pitchFamily="34" charset="0"/>
                </a:rPr>
                <a:t>1077BF</a:t>
              </a:r>
            </a:p>
          </p:txBody>
        </p:sp>
        <p:sp>
          <p:nvSpPr>
            <p:cNvPr id="21" name="TextBox 20">
              <a:extLst>
                <a:ext uri="{FF2B5EF4-FFF2-40B4-BE49-F238E27FC236}">
                  <a16:creationId xmlns:a16="http://schemas.microsoft.com/office/drawing/2014/main" id="{794AE8DE-65E8-4CA7-9001-53DAED87F583}"/>
                </a:ext>
              </a:extLst>
            </p:cNvPr>
            <p:cNvSpPr txBox="1"/>
            <p:nvPr/>
          </p:nvSpPr>
          <p:spPr>
            <a:xfrm>
              <a:off x="5613400" y="2204020"/>
              <a:ext cx="696024" cy="261610"/>
            </a:xfrm>
            <a:prstGeom prst="rect">
              <a:avLst/>
            </a:prstGeom>
            <a:noFill/>
          </p:spPr>
          <p:txBody>
            <a:bodyPr wrap="none" rtlCol="0">
              <a:spAutoFit/>
            </a:bodyPr>
            <a:lstStyle/>
            <a:p>
              <a:r>
                <a:rPr lang="en-US" sz="1100" b="1" dirty="0">
                  <a:solidFill>
                    <a:schemeClr val="accent2">
                      <a:lumMod val="75000"/>
                    </a:schemeClr>
                  </a:solidFill>
                  <a:latin typeface="Arial" panose="020B0604020202020204" pitchFamily="34" charset="0"/>
                  <a:cs typeface="Arial" panose="020B0604020202020204" pitchFamily="34" charset="0"/>
                </a:rPr>
                <a:t>1077HS</a:t>
              </a:r>
            </a:p>
          </p:txBody>
        </p:sp>
      </p:grpSp>
      <p:sp>
        <p:nvSpPr>
          <p:cNvPr id="22" name="Oval 21">
            <a:extLst>
              <a:ext uri="{FF2B5EF4-FFF2-40B4-BE49-F238E27FC236}">
                <a16:creationId xmlns:a16="http://schemas.microsoft.com/office/drawing/2014/main" id="{2EF4945A-6531-41B7-8C63-4FC5E9CE32BF}"/>
              </a:ext>
            </a:extLst>
          </p:cNvPr>
          <p:cNvSpPr/>
          <p:nvPr/>
        </p:nvSpPr>
        <p:spPr>
          <a:xfrm>
            <a:off x="4152900" y="2675844"/>
            <a:ext cx="1428750" cy="132556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277681B-FF85-4D9D-81BD-B6BCF6420922}"/>
              </a:ext>
            </a:extLst>
          </p:cNvPr>
          <p:cNvSpPr txBox="1"/>
          <p:nvPr/>
        </p:nvSpPr>
        <p:spPr>
          <a:xfrm>
            <a:off x="6804645" y="1465585"/>
            <a:ext cx="1969718" cy="224676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In both 1077BF &amp; 1077HS, WHO 2/3 events significantly lower if </a:t>
            </a:r>
            <a:r>
              <a:rPr lang="en-US" sz="2000" dirty="0">
                <a:solidFill>
                  <a:srgbClr val="0070C0"/>
                </a:solidFill>
                <a:latin typeface="Arial" panose="020B0604020202020204" pitchFamily="34" charset="0"/>
                <a:cs typeface="Arial" panose="020B0604020202020204" pitchFamily="34" charset="0"/>
              </a:rPr>
              <a:t>continuing ART</a:t>
            </a:r>
          </a:p>
        </p:txBody>
      </p:sp>
      <p:sp>
        <p:nvSpPr>
          <p:cNvPr id="2" name="Rectangle 1">
            <a:extLst>
              <a:ext uri="{FF2B5EF4-FFF2-40B4-BE49-F238E27FC236}">
                <a16:creationId xmlns:a16="http://schemas.microsoft.com/office/drawing/2014/main" id="{ACB86642-FA0F-45DF-98FB-AF2055CC32BB}"/>
              </a:ext>
            </a:extLst>
          </p:cNvPr>
          <p:cNvSpPr/>
          <p:nvPr/>
        </p:nvSpPr>
        <p:spPr>
          <a:xfrm>
            <a:off x="185057" y="6030686"/>
            <a:ext cx="8539843" cy="3199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1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Viral Rebound and Safety Outcomes After ART </a:t>
            </a:r>
            <a:r>
              <a:rPr lang="en-US" u="sng" dirty="0"/>
              <a:t>Discontinuation</a:t>
            </a:r>
            <a:r>
              <a:rPr lang="en-US" dirty="0"/>
              <a:t> in Women in PROMISE</a:t>
            </a:r>
            <a:br>
              <a:rPr lang="en-US" dirty="0"/>
            </a:br>
            <a:r>
              <a:rPr lang="en-US" sz="2000" i="1" dirty="0">
                <a:solidFill>
                  <a:schemeClr val="tx1"/>
                </a:solidFill>
              </a:rPr>
              <a:t>Le CN et al.  CROI 2018 Boston Abs. 337</a:t>
            </a:r>
            <a:endParaRPr lang="en-US" dirty="0"/>
          </a:p>
        </p:txBody>
      </p:sp>
      <p:sp>
        <p:nvSpPr>
          <p:cNvPr id="3" name="Content Placeholder 2"/>
          <p:cNvSpPr>
            <a:spLocks noGrp="1"/>
          </p:cNvSpPr>
          <p:nvPr>
            <p:ph idx="1"/>
          </p:nvPr>
        </p:nvSpPr>
        <p:spPr>
          <a:xfrm>
            <a:off x="79776" y="1189117"/>
            <a:ext cx="5633360" cy="2070248"/>
          </a:xfrm>
        </p:spPr>
        <p:txBody>
          <a:bodyPr>
            <a:normAutofit fontScale="92500"/>
          </a:bodyPr>
          <a:lstStyle/>
          <a:p>
            <a:pPr>
              <a:lnSpc>
                <a:spcPct val="103000"/>
              </a:lnSpc>
              <a:spcBef>
                <a:spcPts val="400"/>
              </a:spcBef>
            </a:pPr>
            <a:r>
              <a:rPr lang="en-US" sz="2400" dirty="0"/>
              <a:t>1,076 women randomized to discontinue ART after delivery or BF cessation; med duration on ART before d/c 17 </a:t>
            </a:r>
            <a:r>
              <a:rPr lang="en-US" sz="2400" dirty="0" err="1"/>
              <a:t>wk</a:t>
            </a:r>
            <a:endParaRPr lang="en-US" sz="2400" dirty="0"/>
          </a:p>
          <a:p>
            <a:pPr>
              <a:lnSpc>
                <a:spcPct val="103000"/>
              </a:lnSpc>
              <a:spcBef>
                <a:spcPts val="400"/>
              </a:spcBef>
            </a:pPr>
            <a:r>
              <a:rPr lang="en-US" sz="2400" dirty="0"/>
              <a:t>Evaluated time to rebound &amp; adverse clinical events through 6 </a:t>
            </a:r>
            <a:r>
              <a:rPr lang="en-US" sz="2400" dirty="0" err="1"/>
              <a:t>mo</a:t>
            </a:r>
            <a:r>
              <a:rPr lang="en-US" sz="2400" dirty="0"/>
              <a:t> post d/c ART.</a:t>
            </a:r>
          </a:p>
          <a:p>
            <a:pPr>
              <a:lnSpc>
                <a:spcPct val="103000"/>
              </a:lnSpc>
              <a:spcBef>
                <a:spcPts val="400"/>
              </a:spcBef>
            </a:pPr>
            <a:endParaRPr lang="en-US" sz="2400" dirty="0"/>
          </a:p>
          <a:p>
            <a:pPr>
              <a:lnSpc>
                <a:spcPct val="103000"/>
              </a:lnSpc>
              <a:spcBef>
                <a:spcPts val="400"/>
              </a:spcBef>
            </a:pPr>
            <a:endParaRPr lang="en-US" sz="2400" dirty="0"/>
          </a:p>
        </p:txBody>
      </p:sp>
      <p:cxnSp>
        <p:nvCxnSpPr>
          <p:cNvPr id="4" name="Straight Connector 3">
            <a:extLst>
              <a:ext uri="{FF2B5EF4-FFF2-40B4-BE49-F238E27FC236}">
                <a16:creationId xmlns:a16="http://schemas.microsoft.com/office/drawing/2014/main" id="{45BB396D-5DD9-4E14-9277-767DF9F5D7DB}"/>
              </a:ext>
            </a:extLst>
          </p:cNvPr>
          <p:cNvCxnSpPr>
            <a:cxnSpLocks/>
          </p:cNvCxnSpPr>
          <p:nvPr/>
        </p:nvCxnSpPr>
        <p:spPr>
          <a:xfrm>
            <a:off x="0" y="120254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0F0DBC47-9ECB-4C39-81C2-DC7A5D1A7862}"/>
              </a:ext>
            </a:extLst>
          </p:cNvPr>
          <p:cNvPicPr>
            <a:picLocks noChangeAspect="1"/>
          </p:cNvPicPr>
          <p:nvPr/>
        </p:nvPicPr>
        <p:blipFill>
          <a:blip r:embed="rId2"/>
          <a:stretch>
            <a:fillRect/>
          </a:stretch>
        </p:blipFill>
        <p:spPr>
          <a:xfrm>
            <a:off x="5535385" y="1330289"/>
            <a:ext cx="3368725" cy="1717526"/>
          </a:xfrm>
          <a:prstGeom prst="rect">
            <a:avLst/>
          </a:prstGeom>
        </p:spPr>
      </p:pic>
      <p:sp>
        <p:nvSpPr>
          <p:cNvPr id="22" name="Oval 21">
            <a:extLst>
              <a:ext uri="{FF2B5EF4-FFF2-40B4-BE49-F238E27FC236}">
                <a16:creationId xmlns:a16="http://schemas.microsoft.com/office/drawing/2014/main" id="{6CF8AD73-9D74-4105-94C0-4745B7B0D400}"/>
              </a:ext>
            </a:extLst>
          </p:cNvPr>
          <p:cNvSpPr/>
          <p:nvPr/>
        </p:nvSpPr>
        <p:spPr>
          <a:xfrm>
            <a:off x="8104414" y="1703617"/>
            <a:ext cx="839909" cy="3864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A80B14A-7D0A-42B3-BEF8-E9780B33AC79}"/>
              </a:ext>
            </a:extLst>
          </p:cNvPr>
          <p:cNvSpPr/>
          <p:nvPr/>
        </p:nvSpPr>
        <p:spPr>
          <a:xfrm>
            <a:off x="6242957" y="2702970"/>
            <a:ext cx="947058" cy="3639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B5242BA-987C-4989-A828-FD0317801CCA}"/>
              </a:ext>
            </a:extLst>
          </p:cNvPr>
          <p:cNvSpPr/>
          <p:nvPr/>
        </p:nvSpPr>
        <p:spPr>
          <a:xfrm>
            <a:off x="7328003" y="2413802"/>
            <a:ext cx="1476218" cy="600164"/>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Med age 28 </a:t>
            </a:r>
            <a:r>
              <a:rPr lang="en-US" sz="1100" dirty="0" err="1">
                <a:latin typeface="Arial" panose="020B0604020202020204" pitchFamily="34" charset="0"/>
                <a:cs typeface="Arial" panose="020B0604020202020204" pitchFamily="34" charset="0"/>
              </a:rPr>
              <a:t>yr</a:t>
            </a:r>
            <a:r>
              <a:rPr lang="en-US" sz="1100" dirty="0">
                <a:latin typeface="Arial" panose="020B0604020202020204" pitchFamily="34" charset="0"/>
                <a:cs typeface="Arial" panose="020B0604020202020204" pitchFamily="34" charset="0"/>
              </a:rPr>
              <a:t> </a:t>
            </a:r>
          </a:p>
          <a:p>
            <a:pPr algn="ctr"/>
            <a:r>
              <a:rPr lang="en-US" sz="1100" dirty="0">
                <a:latin typeface="Arial" panose="020B0604020202020204" pitchFamily="34" charset="0"/>
                <a:cs typeface="Arial" panose="020B0604020202020204" pitchFamily="34" charset="0"/>
              </a:rPr>
              <a:t>Entry CD4 766</a:t>
            </a:r>
          </a:p>
          <a:p>
            <a:pPr algn="ctr"/>
            <a:r>
              <a:rPr lang="en-US" sz="1100" dirty="0">
                <a:latin typeface="Arial" panose="020B0604020202020204" pitchFamily="34" charset="0"/>
                <a:cs typeface="Arial" panose="020B0604020202020204" pitchFamily="34" charset="0"/>
              </a:rPr>
              <a:t>98% WHO Stage 1</a:t>
            </a:r>
          </a:p>
        </p:txBody>
      </p:sp>
      <p:grpSp>
        <p:nvGrpSpPr>
          <p:cNvPr id="28" name="Group 27">
            <a:extLst>
              <a:ext uri="{FF2B5EF4-FFF2-40B4-BE49-F238E27FC236}">
                <a16:creationId xmlns:a16="http://schemas.microsoft.com/office/drawing/2014/main" id="{F0C27F27-740D-45EF-93AC-03A1581C1605}"/>
              </a:ext>
            </a:extLst>
          </p:cNvPr>
          <p:cNvGrpSpPr/>
          <p:nvPr/>
        </p:nvGrpSpPr>
        <p:grpSpPr>
          <a:xfrm>
            <a:off x="254819" y="3106131"/>
            <a:ext cx="6193115" cy="3471487"/>
            <a:chOff x="254819" y="3106131"/>
            <a:chExt cx="6694506" cy="3471487"/>
          </a:xfrm>
        </p:grpSpPr>
        <p:grpSp>
          <p:nvGrpSpPr>
            <p:cNvPr id="17" name="Group 16">
              <a:extLst>
                <a:ext uri="{FF2B5EF4-FFF2-40B4-BE49-F238E27FC236}">
                  <a16:creationId xmlns:a16="http://schemas.microsoft.com/office/drawing/2014/main" id="{0F942407-7555-4FBA-8BCE-A0ACB6CBD3E3}"/>
                </a:ext>
              </a:extLst>
            </p:cNvPr>
            <p:cNvGrpSpPr/>
            <p:nvPr/>
          </p:nvGrpSpPr>
          <p:grpSpPr>
            <a:xfrm>
              <a:off x="254819" y="3106131"/>
              <a:ext cx="6694506" cy="3471487"/>
              <a:chOff x="164001" y="3186905"/>
              <a:chExt cx="6694506" cy="3471487"/>
            </a:xfrm>
          </p:grpSpPr>
          <p:sp>
            <p:nvSpPr>
              <p:cNvPr id="11" name="Rectangle 10">
                <a:extLst>
                  <a:ext uri="{FF2B5EF4-FFF2-40B4-BE49-F238E27FC236}">
                    <a16:creationId xmlns:a16="http://schemas.microsoft.com/office/drawing/2014/main" id="{DB6BF90A-36B9-4A04-81F7-B9326A16B9B0}"/>
                  </a:ext>
                </a:extLst>
              </p:cNvPr>
              <p:cNvSpPr/>
              <p:nvPr/>
            </p:nvSpPr>
            <p:spPr>
              <a:xfrm>
                <a:off x="344766" y="3186905"/>
                <a:ext cx="6513741"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 Women with Viral Suppression After Randomized to Stop ART</a:t>
                </a:r>
              </a:p>
            </p:txBody>
          </p:sp>
          <p:grpSp>
            <p:nvGrpSpPr>
              <p:cNvPr id="16" name="Group 15">
                <a:extLst>
                  <a:ext uri="{FF2B5EF4-FFF2-40B4-BE49-F238E27FC236}">
                    <a16:creationId xmlns:a16="http://schemas.microsoft.com/office/drawing/2014/main" id="{5F5EC0E8-15C0-40D1-BB54-884C6DDA1E06}"/>
                  </a:ext>
                </a:extLst>
              </p:cNvPr>
              <p:cNvGrpSpPr/>
              <p:nvPr/>
            </p:nvGrpSpPr>
            <p:grpSpPr>
              <a:xfrm>
                <a:off x="164001" y="3509774"/>
                <a:ext cx="6227624" cy="3148618"/>
                <a:chOff x="164001" y="3509774"/>
                <a:chExt cx="6227624" cy="3148618"/>
              </a:xfrm>
            </p:grpSpPr>
            <p:grpSp>
              <p:nvGrpSpPr>
                <p:cNvPr id="14" name="Group 13">
                  <a:extLst>
                    <a:ext uri="{FF2B5EF4-FFF2-40B4-BE49-F238E27FC236}">
                      <a16:creationId xmlns:a16="http://schemas.microsoft.com/office/drawing/2014/main" id="{A7E6BB41-ED7A-4918-B128-C0EB791EC252}"/>
                    </a:ext>
                  </a:extLst>
                </p:cNvPr>
                <p:cNvGrpSpPr/>
                <p:nvPr/>
              </p:nvGrpSpPr>
              <p:grpSpPr>
                <a:xfrm>
                  <a:off x="164001" y="3509774"/>
                  <a:ext cx="6227624" cy="3148618"/>
                  <a:chOff x="164001" y="3509774"/>
                  <a:chExt cx="6227624" cy="3148618"/>
                </a:xfrm>
              </p:grpSpPr>
              <p:grpSp>
                <p:nvGrpSpPr>
                  <p:cNvPr id="9" name="Group 8">
                    <a:extLst>
                      <a:ext uri="{FF2B5EF4-FFF2-40B4-BE49-F238E27FC236}">
                        <a16:creationId xmlns:a16="http://schemas.microsoft.com/office/drawing/2014/main" id="{C5E861AD-7AD8-4858-A712-D6622650264D}"/>
                      </a:ext>
                    </a:extLst>
                  </p:cNvPr>
                  <p:cNvGrpSpPr/>
                  <p:nvPr/>
                </p:nvGrpSpPr>
                <p:grpSpPr>
                  <a:xfrm>
                    <a:off x="164001" y="3509774"/>
                    <a:ext cx="6227624" cy="3148618"/>
                    <a:chOff x="276592" y="3023595"/>
                    <a:chExt cx="6227624" cy="3148618"/>
                  </a:xfrm>
                </p:grpSpPr>
                <p:grpSp>
                  <p:nvGrpSpPr>
                    <p:cNvPr id="8" name="Group 7">
                      <a:extLst>
                        <a:ext uri="{FF2B5EF4-FFF2-40B4-BE49-F238E27FC236}">
                          <a16:creationId xmlns:a16="http://schemas.microsoft.com/office/drawing/2014/main" id="{3685628C-A041-420D-8706-C093224E9B9E}"/>
                        </a:ext>
                      </a:extLst>
                    </p:cNvPr>
                    <p:cNvGrpSpPr/>
                    <p:nvPr/>
                  </p:nvGrpSpPr>
                  <p:grpSpPr>
                    <a:xfrm>
                      <a:off x="276592" y="3023595"/>
                      <a:ext cx="6227624" cy="3148618"/>
                      <a:chOff x="449401" y="3320069"/>
                      <a:chExt cx="6227624" cy="3148618"/>
                    </a:xfrm>
                  </p:grpSpPr>
                  <p:pic>
                    <p:nvPicPr>
                      <p:cNvPr id="5" name="Picture 4">
                        <a:extLst>
                          <a:ext uri="{FF2B5EF4-FFF2-40B4-BE49-F238E27FC236}">
                            <a16:creationId xmlns:a16="http://schemas.microsoft.com/office/drawing/2014/main" id="{9561B449-3955-4973-8054-86634E6919C5}"/>
                          </a:ext>
                        </a:extLst>
                      </p:cNvPr>
                      <p:cNvPicPr>
                        <a:picLocks noChangeAspect="1"/>
                      </p:cNvPicPr>
                      <p:nvPr/>
                    </p:nvPicPr>
                    <p:blipFill>
                      <a:blip r:embed="rId3"/>
                      <a:stretch>
                        <a:fillRect/>
                      </a:stretch>
                    </p:blipFill>
                    <p:spPr>
                      <a:xfrm>
                        <a:off x="449401" y="3320069"/>
                        <a:ext cx="6227624" cy="3148618"/>
                      </a:xfrm>
                      <a:prstGeom prst="rect">
                        <a:avLst/>
                      </a:prstGeom>
                    </p:spPr>
                  </p:pic>
                  <p:sp>
                    <p:nvSpPr>
                      <p:cNvPr id="6" name="Rectangle 5">
                        <a:extLst>
                          <a:ext uri="{FF2B5EF4-FFF2-40B4-BE49-F238E27FC236}">
                            <a16:creationId xmlns:a16="http://schemas.microsoft.com/office/drawing/2014/main" id="{F89A9D67-A109-4293-ABA6-267984203915}"/>
                          </a:ext>
                        </a:extLst>
                      </p:cNvPr>
                      <p:cNvSpPr/>
                      <p:nvPr/>
                    </p:nvSpPr>
                    <p:spPr>
                      <a:xfrm>
                        <a:off x="971698" y="3580292"/>
                        <a:ext cx="3402998" cy="307777"/>
                      </a:xfrm>
                      <a:prstGeom prst="rect">
                        <a:avLst/>
                      </a:prstGeom>
                    </p:spPr>
                    <p:txBody>
                      <a:bodyPr wrap="square">
                        <a:spAutoFit/>
                      </a:bodyPr>
                      <a:lstStyle/>
                      <a:p>
                        <a:r>
                          <a:rPr lang="en-US" sz="1400" b="1" dirty="0">
                            <a:solidFill>
                              <a:schemeClr val="accent1">
                                <a:lumMod val="50000"/>
                              </a:schemeClr>
                            </a:solidFill>
                            <a:latin typeface="Arial" panose="020B0604020202020204" pitchFamily="34" charset="0"/>
                            <a:cs typeface="Arial" panose="020B0604020202020204" pitchFamily="34" charset="0"/>
                          </a:rPr>
                          <a:t>Median time to rebound 2 weeks. </a:t>
                        </a:r>
                      </a:p>
                    </p:txBody>
                  </p:sp>
                </p:grpSp>
                <p:sp>
                  <p:nvSpPr>
                    <p:cNvPr id="7" name="Rectangle 6">
                      <a:extLst>
                        <a:ext uri="{FF2B5EF4-FFF2-40B4-BE49-F238E27FC236}">
                          <a16:creationId xmlns:a16="http://schemas.microsoft.com/office/drawing/2014/main" id="{68F18F88-AC10-41A8-B186-C7CB50E7C5EF}"/>
                        </a:ext>
                      </a:extLst>
                    </p:cNvPr>
                    <p:cNvSpPr/>
                    <p:nvPr/>
                  </p:nvSpPr>
                  <p:spPr>
                    <a:xfrm>
                      <a:off x="1736449" y="4271971"/>
                      <a:ext cx="2363559" cy="954107"/>
                    </a:xfrm>
                    <a:prstGeom prst="rect">
                      <a:avLst/>
                    </a:prstGeom>
                  </p:spPr>
                  <p:txBody>
                    <a:bodyPr wrap="square">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Only 6% who d/c ART </a:t>
                      </a:r>
                    </a:p>
                    <a:p>
                      <a:pPr algn="ctr"/>
                      <a:r>
                        <a:rPr lang="en-US" sz="1400" dirty="0">
                          <a:solidFill>
                            <a:schemeClr val="accent1">
                              <a:lumMod val="50000"/>
                            </a:schemeClr>
                          </a:solidFill>
                          <a:latin typeface="Arial" panose="020B0604020202020204" pitchFamily="34" charset="0"/>
                          <a:cs typeface="Arial" panose="020B0604020202020204" pitchFamily="34" charset="0"/>
                        </a:rPr>
                        <a:t>estimated to stay suppressed off ART through 6 mo.</a:t>
                      </a:r>
                    </a:p>
                  </p:txBody>
                </p:sp>
              </p:grpSp>
              <p:sp>
                <p:nvSpPr>
                  <p:cNvPr id="12" name="Rectangle 11">
                    <a:extLst>
                      <a:ext uri="{FF2B5EF4-FFF2-40B4-BE49-F238E27FC236}">
                        <a16:creationId xmlns:a16="http://schemas.microsoft.com/office/drawing/2014/main" id="{E8D73171-08DB-4EF5-AC36-F8793E7F357E}"/>
                      </a:ext>
                    </a:extLst>
                  </p:cNvPr>
                  <p:cNvSpPr/>
                  <p:nvPr/>
                </p:nvSpPr>
                <p:spPr>
                  <a:xfrm>
                    <a:off x="1964873" y="6392633"/>
                    <a:ext cx="3563206" cy="230832"/>
                  </a:xfrm>
                  <a:prstGeom prst="rect">
                    <a:avLst/>
                  </a:prstGeom>
                  <a:solidFill>
                    <a:srgbClr val="FFFDF7"/>
                  </a:solidFill>
                </p:spPr>
                <p:txBody>
                  <a:bodyPr wrap="square">
                    <a:spAutoFit/>
                  </a:bodyPr>
                  <a:lstStyle/>
                  <a:p>
                    <a:r>
                      <a:rPr lang="en-US" sz="900" dirty="0">
                        <a:latin typeface="Arial" panose="020B0604020202020204" pitchFamily="34" charset="0"/>
                        <a:cs typeface="Arial" panose="020B0604020202020204" pitchFamily="34" charset="0"/>
                      </a:rPr>
                      <a:t>Time since randomized off ART (in weeks)</a:t>
                    </a:r>
                  </a:p>
                </p:txBody>
              </p:sp>
              <p:sp>
                <p:nvSpPr>
                  <p:cNvPr id="13" name="Rectangle 12">
                    <a:extLst>
                      <a:ext uri="{FF2B5EF4-FFF2-40B4-BE49-F238E27FC236}">
                        <a16:creationId xmlns:a16="http://schemas.microsoft.com/office/drawing/2014/main" id="{DA8998F0-740E-4E83-BF35-FB8178F1E376}"/>
                      </a:ext>
                    </a:extLst>
                  </p:cNvPr>
                  <p:cNvSpPr/>
                  <p:nvPr/>
                </p:nvSpPr>
                <p:spPr>
                  <a:xfrm rot="16200000">
                    <a:off x="-962214" y="4986827"/>
                    <a:ext cx="2498270" cy="230832"/>
                  </a:xfrm>
                  <a:prstGeom prst="rect">
                    <a:avLst/>
                  </a:prstGeom>
                  <a:solidFill>
                    <a:srgbClr val="FFFDF7"/>
                  </a:solidFill>
                </p:spPr>
                <p:txBody>
                  <a:bodyPr wrap="square">
                    <a:spAutoFit/>
                  </a:bodyPr>
                  <a:lstStyle/>
                  <a:p>
                    <a:r>
                      <a:rPr lang="en-US" sz="900" dirty="0">
                        <a:latin typeface="Arial" panose="020B0604020202020204" pitchFamily="34" charset="0"/>
                        <a:cs typeface="Arial" panose="020B0604020202020204" pitchFamily="34" charset="0"/>
                      </a:rPr>
                      <a:t>Percentage Remaining Virally Suppressed</a:t>
                    </a:r>
                  </a:p>
                </p:txBody>
              </p:sp>
            </p:grpSp>
            <p:sp>
              <p:nvSpPr>
                <p:cNvPr id="15" name="Rectangle 14">
                  <a:extLst>
                    <a:ext uri="{FF2B5EF4-FFF2-40B4-BE49-F238E27FC236}">
                      <a16:creationId xmlns:a16="http://schemas.microsoft.com/office/drawing/2014/main" id="{D93D7E78-C2BA-4AA3-8BCE-27DAD5606B01}"/>
                    </a:ext>
                  </a:extLst>
                </p:cNvPr>
                <p:cNvSpPr/>
                <p:nvPr/>
              </p:nvSpPr>
              <p:spPr>
                <a:xfrm>
                  <a:off x="2205581" y="3514771"/>
                  <a:ext cx="2694137" cy="215444"/>
                </a:xfrm>
                <a:prstGeom prst="rect">
                  <a:avLst/>
                </a:prstGeom>
                <a:solidFill>
                  <a:srgbClr val="FFFDF7"/>
                </a:solidFill>
              </p:spPr>
              <p:txBody>
                <a:bodyPr wrap="square">
                  <a:spAutoFit/>
                </a:bodyPr>
                <a:lstStyle/>
                <a:p>
                  <a:r>
                    <a:rPr lang="en-US" sz="800" dirty="0">
                      <a:latin typeface="Arial" panose="020B0604020202020204" pitchFamily="34" charset="0"/>
                      <a:cs typeface="Arial" panose="020B0604020202020204" pitchFamily="34" charset="0"/>
                    </a:rPr>
                    <a:t>Survival Function for the Time to Viral Rebound</a:t>
                  </a:r>
                </a:p>
              </p:txBody>
            </p:sp>
          </p:grpSp>
        </p:grpSp>
        <p:cxnSp>
          <p:nvCxnSpPr>
            <p:cNvPr id="26" name="Straight Arrow Connector 25">
              <a:extLst>
                <a:ext uri="{FF2B5EF4-FFF2-40B4-BE49-F238E27FC236}">
                  <a16:creationId xmlns:a16="http://schemas.microsoft.com/office/drawing/2014/main" id="{CFD7F848-C036-4E1F-BF82-DC888A46A88A}"/>
                </a:ext>
              </a:extLst>
            </p:cNvPr>
            <p:cNvCxnSpPr>
              <a:cxnSpLocks/>
            </p:cNvCxnSpPr>
            <p:nvPr/>
          </p:nvCxnSpPr>
          <p:spPr>
            <a:xfrm>
              <a:off x="3643467" y="5500838"/>
              <a:ext cx="636302" cy="903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descr="PROMISE logo">
            <a:extLst>
              <a:ext uri="{FF2B5EF4-FFF2-40B4-BE49-F238E27FC236}">
                <a16:creationId xmlns:a16="http://schemas.microsoft.com/office/drawing/2014/main" id="{C140321C-6861-4227-B242-040FF7D0C535}"/>
              </a:ext>
            </a:extLst>
          </p:cNvPr>
          <p:cNvPicPr>
            <a:picLocks noChangeAspect="1" noChangeArrowheads="1"/>
          </p:cNvPicPr>
          <p:nvPr/>
        </p:nvPicPr>
        <p:blipFill>
          <a:blip r:embed="rId4" cstate="print"/>
          <a:srcRect/>
          <a:stretch>
            <a:fillRect/>
          </a:stretch>
        </p:blipFill>
        <p:spPr bwMode="auto">
          <a:xfrm>
            <a:off x="84657" y="762241"/>
            <a:ext cx="816996" cy="272333"/>
          </a:xfrm>
          <a:prstGeom prst="rect">
            <a:avLst/>
          </a:prstGeom>
          <a:noFill/>
          <a:ln w="9525">
            <a:noFill/>
            <a:miter lim="800000"/>
            <a:headEnd/>
            <a:tailEnd/>
          </a:ln>
        </p:spPr>
      </p:pic>
      <p:sp>
        <p:nvSpPr>
          <p:cNvPr id="27" name="Content Placeholder 2">
            <a:extLst>
              <a:ext uri="{FF2B5EF4-FFF2-40B4-BE49-F238E27FC236}">
                <a16:creationId xmlns:a16="http://schemas.microsoft.com/office/drawing/2014/main" id="{83847F3C-9C6D-4BD1-BBCC-B57AD58528CF}"/>
              </a:ext>
            </a:extLst>
          </p:cNvPr>
          <p:cNvSpPr txBox="1">
            <a:spLocks/>
          </p:cNvSpPr>
          <p:nvPr/>
        </p:nvSpPr>
        <p:spPr>
          <a:xfrm>
            <a:off x="6016020" y="3468964"/>
            <a:ext cx="3233172" cy="3441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dirty="0"/>
              <a:t>While 94% (N=993) rebounded within 6 </a:t>
            </a:r>
            <a:r>
              <a:rPr lang="en-US" sz="2200" dirty="0" err="1"/>
              <a:t>mos</a:t>
            </a:r>
            <a:r>
              <a:rPr lang="en-US" sz="2200" dirty="0"/>
              <a:t> of d/c ART, only 4% had decline CD4 to threshold to start ART and clinical and laboratory adverse events were rare (10%)</a:t>
            </a:r>
          </a:p>
          <a:p>
            <a:pPr marL="0" indent="0">
              <a:buFont typeface="Wingdings" panose="05000000000000000000" pitchFamily="2" charset="2"/>
              <a:buNone/>
            </a:pPr>
            <a:endParaRPr lang="en-US" sz="2200" dirty="0"/>
          </a:p>
        </p:txBody>
      </p:sp>
    </p:spTree>
    <p:extLst>
      <p:ext uri="{BB962C8B-B14F-4D97-AF65-F5344CB8AC3E}">
        <p14:creationId xmlns:p14="http://schemas.microsoft.com/office/powerpoint/2010/main" val="22094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53" y="24286"/>
            <a:ext cx="7886700" cy="1325563"/>
          </a:xfrm>
        </p:spPr>
        <p:txBody>
          <a:bodyPr/>
          <a:lstStyle/>
          <a:p>
            <a:r>
              <a:rPr lang="en-US" dirty="0"/>
              <a:t>Predictors of Viral Failure in Women </a:t>
            </a:r>
            <a:r>
              <a:rPr lang="en-US" u="sng" dirty="0"/>
              <a:t>Continuing</a:t>
            </a:r>
            <a:r>
              <a:rPr lang="en-US" dirty="0"/>
              <a:t> ART PP in PROMISE 1077HS</a:t>
            </a:r>
            <a:br>
              <a:rPr lang="en-US" dirty="0"/>
            </a:br>
            <a:r>
              <a:rPr lang="en-US" sz="2000" i="1" dirty="0">
                <a:solidFill>
                  <a:schemeClr val="tx1"/>
                </a:solidFill>
              </a:rPr>
              <a:t>Hoffman R et al.  CROI 2018 Boston Abs. 812</a:t>
            </a:r>
            <a:endParaRPr lang="en-US" dirty="0"/>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1207236"/>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D87C551C-B11A-4A17-BD1C-53EA79B8F6C1}"/>
              </a:ext>
            </a:extLst>
          </p:cNvPr>
          <p:cNvPicPr>
            <a:picLocks noChangeAspect="1"/>
          </p:cNvPicPr>
          <p:nvPr/>
        </p:nvPicPr>
        <p:blipFill>
          <a:blip r:embed="rId2"/>
          <a:stretch>
            <a:fillRect/>
          </a:stretch>
        </p:blipFill>
        <p:spPr>
          <a:xfrm>
            <a:off x="76375" y="2078115"/>
            <a:ext cx="4003023" cy="2965429"/>
          </a:xfrm>
          <a:prstGeom prst="rect">
            <a:avLst/>
          </a:prstGeom>
        </p:spPr>
      </p:pic>
      <p:grpSp>
        <p:nvGrpSpPr>
          <p:cNvPr id="40" name="Group 39">
            <a:extLst>
              <a:ext uri="{FF2B5EF4-FFF2-40B4-BE49-F238E27FC236}">
                <a16:creationId xmlns:a16="http://schemas.microsoft.com/office/drawing/2014/main" id="{61951658-618C-41D3-B9CB-AF0DE4B6AC7B}"/>
              </a:ext>
            </a:extLst>
          </p:cNvPr>
          <p:cNvGrpSpPr/>
          <p:nvPr/>
        </p:nvGrpSpPr>
        <p:grpSpPr>
          <a:xfrm>
            <a:off x="4787426" y="1533793"/>
            <a:ext cx="3762582" cy="1088645"/>
            <a:chOff x="5307773" y="1601624"/>
            <a:chExt cx="3762582" cy="1088645"/>
          </a:xfrm>
        </p:grpSpPr>
        <p:pic>
          <p:nvPicPr>
            <p:cNvPr id="29" name="Picture 28">
              <a:extLst>
                <a:ext uri="{FF2B5EF4-FFF2-40B4-BE49-F238E27FC236}">
                  <a16:creationId xmlns:a16="http://schemas.microsoft.com/office/drawing/2014/main" id="{D01B5557-7828-427A-A12E-0A1DDC966D9C}"/>
                </a:ext>
              </a:extLst>
            </p:cNvPr>
            <p:cNvPicPr>
              <a:picLocks noChangeAspect="1"/>
            </p:cNvPicPr>
            <p:nvPr/>
          </p:nvPicPr>
          <p:blipFill>
            <a:blip r:embed="rId3"/>
            <a:stretch>
              <a:fillRect/>
            </a:stretch>
          </p:blipFill>
          <p:spPr>
            <a:xfrm>
              <a:off x="5307773" y="1601624"/>
              <a:ext cx="3006492" cy="1088645"/>
            </a:xfrm>
            <a:prstGeom prst="rect">
              <a:avLst/>
            </a:prstGeom>
          </p:spPr>
        </p:pic>
        <p:sp>
          <p:nvSpPr>
            <p:cNvPr id="37" name="Rectangle 36">
              <a:extLst>
                <a:ext uri="{FF2B5EF4-FFF2-40B4-BE49-F238E27FC236}">
                  <a16:creationId xmlns:a16="http://schemas.microsoft.com/office/drawing/2014/main" id="{418A3A9C-2E39-46DC-A3B2-0132C5B22B89}"/>
                </a:ext>
              </a:extLst>
            </p:cNvPr>
            <p:cNvSpPr/>
            <p:nvPr/>
          </p:nvSpPr>
          <p:spPr>
            <a:xfrm>
              <a:off x="8076172" y="1874822"/>
              <a:ext cx="994183" cy="400110"/>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Med FU 2.3 </a:t>
              </a:r>
              <a:r>
                <a:rPr lang="en-US" sz="1000" dirty="0" err="1">
                  <a:latin typeface="Arial" panose="020B0604020202020204" pitchFamily="34" charset="0"/>
                  <a:cs typeface="Arial" panose="020B0604020202020204" pitchFamily="34" charset="0"/>
                </a:rPr>
                <a:t>yr</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15% dc ART</a:t>
              </a:r>
            </a:p>
          </p:txBody>
        </p:sp>
      </p:grpSp>
      <p:sp>
        <p:nvSpPr>
          <p:cNvPr id="39" name="Content Placeholder 2">
            <a:extLst>
              <a:ext uri="{FF2B5EF4-FFF2-40B4-BE49-F238E27FC236}">
                <a16:creationId xmlns:a16="http://schemas.microsoft.com/office/drawing/2014/main" id="{5B4DD6DB-F626-40B1-A43B-96E8B8968A31}"/>
              </a:ext>
            </a:extLst>
          </p:cNvPr>
          <p:cNvSpPr txBox="1">
            <a:spLocks/>
          </p:cNvSpPr>
          <p:nvPr/>
        </p:nvSpPr>
        <p:spPr>
          <a:xfrm>
            <a:off x="338819" y="1228223"/>
            <a:ext cx="8348368" cy="1102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200" dirty="0"/>
              <a:t>Analysis: 802 women randomized to continue ART after delivery and on ART for </a:t>
            </a:r>
            <a:r>
              <a:rPr lang="en-US" sz="2200" u="sng" dirty="0"/>
              <a:t>&gt;</a:t>
            </a:r>
            <a:r>
              <a:rPr lang="en-US" sz="2200" dirty="0"/>
              <a:t>24 weeks</a:t>
            </a:r>
          </a:p>
        </p:txBody>
      </p:sp>
      <p:pic>
        <p:nvPicPr>
          <p:cNvPr id="41" name="Picture 40" descr="PROMISE logo">
            <a:extLst>
              <a:ext uri="{FF2B5EF4-FFF2-40B4-BE49-F238E27FC236}">
                <a16:creationId xmlns:a16="http://schemas.microsoft.com/office/drawing/2014/main" id="{975C3911-AB15-433B-B300-6B21A315B59B}"/>
              </a:ext>
            </a:extLst>
          </p:cNvPr>
          <p:cNvPicPr>
            <a:picLocks noChangeAspect="1" noChangeArrowheads="1"/>
          </p:cNvPicPr>
          <p:nvPr/>
        </p:nvPicPr>
        <p:blipFill>
          <a:blip r:embed="rId4" cstate="print"/>
          <a:srcRect/>
          <a:stretch>
            <a:fillRect/>
          </a:stretch>
        </p:blipFill>
        <p:spPr bwMode="auto">
          <a:xfrm>
            <a:off x="158751" y="666261"/>
            <a:ext cx="957405" cy="319136"/>
          </a:xfrm>
          <a:prstGeom prst="rect">
            <a:avLst/>
          </a:prstGeom>
          <a:noFill/>
          <a:ln w="9525">
            <a:noFill/>
            <a:miter lim="800000"/>
            <a:headEnd/>
            <a:tailEnd/>
          </a:ln>
        </p:spPr>
      </p:pic>
      <p:sp>
        <p:nvSpPr>
          <p:cNvPr id="14" name="Oval 13">
            <a:extLst>
              <a:ext uri="{FF2B5EF4-FFF2-40B4-BE49-F238E27FC236}">
                <a16:creationId xmlns:a16="http://schemas.microsoft.com/office/drawing/2014/main" id="{647C439C-E719-4A7A-A2E4-448C519DCF47}"/>
              </a:ext>
            </a:extLst>
          </p:cNvPr>
          <p:cNvSpPr/>
          <p:nvPr/>
        </p:nvSpPr>
        <p:spPr>
          <a:xfrm>
            <a:off x="6772918" y="1728445"/>
            <a:ext cx="1853126" cy="5378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DC2FF675-BC58-4EB1-B714-7A4CA79DFC31}"/>
              </a:ext>
            </a:extLst>
          </p:cNvPr>
          <p:cNvSpPr>
            <a:spLocks noGrp="1"/>
          </p:cNvSpPr>
          <p:nvPr>
            <p:ph idx="1"/>
          </p:nvPr>
        </p:nvSpPr>
        <p:spPr>
          <a:xfrm>
            <a:off x="137165" y="5138256"/>
            <a:ext cx="8869669" cy="1804123"/>
          </a:xfrm>
        </p:spPr>
        <p:txBody>
          <a:bodyPr>
            <a:noAutofit/>
          </a:bodyPr>
          <a:lstStyle/>
          <a:p>
            <a:pPr>
              <a:spcBef>
                <a:spcPts val="400"/>
              </a:spcBef>
              <a:spcAft>
                <a:spcPts val="400"/>
              </a:spcAft>
            </a:pPr>
            <a:r>
              <a:rPr lang="en-US" sz="2200" dirty="0"/>
              <a:t>S America/Caribbean had highest estimated probability of VF</a:t>
            </a:r>
          </a:p>
          <a:p>
            <a:pPr>
              <a:spcBef>
                <a:spcPts val="400"/>
              </a:spcBef>
              <a:spcAft>
                <a:spcPts val="400"/>
              </a:spcAft>
            </a:pPr>
            <a:r>
              <a:rPr lang="en-US" sz="2200" dirty="0"/>
              <a:t>Multivariate: VF predictors included missed ART dose in prior 4 </a:t>
            </a:r>
            <a:r>
              <a:rPr lang="en-US" sz="2200" dirty="0" err="1"/>
              <a:t>wks</a:t>
            </a:r>
            <a:r>
              <a:rPr lang="en-US" sz="2200" dirty="0"/>
              <a:t>, younger age, shorter duration pre-entry ART, &amp; region</a:t>
            </a:r>
          </a:p>
          <a:p>
            <a:pPr>
              <a:spcBef>
                <a:spcPts val="400"/>
              </a:spcBef>
              <a:spcAft>
                <a:spcPts val="400"/>
              </a:spcAft>
            </a:pPr>
            <a:r>
              <a:rPr lang="en-US" sz="2200" dirty="0" err="1"/>
              <a:t>Resuppression</a:t>
            </a:r>
            <a:r>
              <a:rPr lang="en-US" sz="2200" dirty="0"/>
              <a:t> in only ~50%</a:t>
            </a:r>
          </a:p>
        </p:txBody>
      </p:sp>
      <p:pic>
        <p:nvPicPr>
          <p:cNvPr id="3" name="Picture 2">
            <a:extLst>
              <a:ext uri="{FF2B5EF4-FFF2-40B4-BE49-F238E27FC236}">
                <a16:creationId xmlns:a16="http://schemas.microsoft.com/office/drawing/2014/main" id="{621050C4-1829-4FC6-849C-7E761605DECF}"/>
              </a:ext>
            </a:extLst>
          </p:cNvPr>
          <p:cNvPicPr>
            <a:picLocks noChangeAspect="1"/>
          </p:cNvPicPr>
          <p:nvPr/>
        </p:nvPicPr>
        <p:blipFill>
          <a:blip r:embed="rId5"/>
          <a:stretch>
            <a:fillRect/>
          </a:stretch>
        </p:blipFill>
        <p:spPr>
          <a:xfrm>
            <a:off x="4155434" y="2766531"/>
            <a:ext cx="4610100" cy="2371725"/>
          </a:xfrm>
          <a:prstGeom prst="rect">
            <a:avLst/>
          </a:prstGeom>
        </p:spPr>
      </p:pic>
    </p:spTree>
    <p:extLst>
      <p:ext uri="{BB962C8B-B14F-4D97-AF65-F5344CB8AC3E}">
        <p14:creationId xmlns:p14="http://schemas.microsoft.com/office/powerpoint/2010/main" val="7937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19" y="113046"/>
            <a:ext cx="7886700" cy="1325563"/>
          </a:xfrm>
        </p:spPr>
        <p:txBody>
          <a:bodyPr/>
          <a:lstStyle/>
          <a:p>
            <a:r>
              <a:rPr lang="en-US" dirty="0"/>
              <a:t>Safety of INH Preventive Therapy (IPT) </a:t>
            </a:r>
            <a:br>
              <a:rPr lang="en-US" dirty="0"/>
            </a:br>
            <a:r>
              <a:rPr lang="en-US" dirty="0"/>
              <a:t>Given During or After Pregnancy: TB APPRISE</a:t>
            </a:r>
            <a:br>
              <a:rPr lang="en-US" dirty="0"/>
            </a:br>
            <a:r>
              <a:rPr lang="en-US" sz="2000" i="1" dirty="0">
                <a:solidFill>
                  <a:schemeClr val="tx1"/>
                </a:solidFill>
              </a:rPr>
              <a:t>Gupta A et al.  CROI 2018 Boston Abs. 142LB</a:t>
            </a:r>
            <a:endParaRPr lang="en-US" dirty="0"/>
          </a:p>
        </p:txBody>
      </p:sp>
      <p:sp>
        <p:nvSpPr>
          <p:cNvPr id="3" name="Content Placeholder 2"/>
          <p:cNvSpPr>
            <a:spLocks noGrp="1"/>
          </p:cNvSpPr>
          <p:nvPr>
            <p:ph idx="1"/>
          </p:nvPr>
        </p:nvSpPr>
        <p:spPr>
          <a:xfrm>
            <a:off x="116230" y="1310548"/>
            <a:ext cx="9143999" cy="880500"/>
          </a:xfrm>
        </p:spPr>
        <p:txBody>
          <a:bodyPr>
            <a:normAutofit/>
          </a:bodyPr>
          <a:lstStyle/>
          <a:p>
            <a:r>
              <a:rPr lang="en-US" sz="2600" dirty="0"/>
              <a:t>Is it safe to give INH preventive therapy during pregnancy or can you wait until postpartum period?</a:t>
            </a:r>
          </a:p>
        </p:txBody>
      </p:sp>
      <p:cxnSp>
        <p:nvCxnSpPr>
          <p:cNvPr id="4" name="Straight Connector 3">
            <a:extLst>
              <a:ext uri="{FF2B5EF4-FFF2-40B4-BE49-F238E27FC236}">
                <a16:creationId xmlns:a16="http://schemas.microsoft.com/office/drawing/2014/main" id="{040C3760-E666-4622-AA4C-3CC31F6101AA}"/>
              </a:ext>
            </a:extLst>
          </p:cNvPr>
          <p:cNvCxnSpPr>
            <a:cxnSpLocks/>
          </p:cNvCxnSpPr>
          <p:nvPr/>
        </p:nvCxnSpPr>
        <p:spPr>
          <a:xfrm>
            <a:off x="0" y="1345629"/>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84" name="Group 83">
            <a:extLst>
              <a:ext uri="{FF2B5EF4-FFF2-40B4-BE49-F238E27FC236}">
                <a16:creationId xmlns:a16="http://schemas.microsoft.com/office/drawing/2014/main" id="{EDD88790-A7CE-42AA-B994-DE2845CBE2F5}"/>
              </a:ext>
            </a:extLst>
          </p:cNvPr>
          <p:cNvGrpSpPr/>
          <p:nvPr/>
        </p:nvGrpSpPr>
        <p:grpSpPr>
          <a:xfrm>
            <a:off x="228576" y="3212415"/>
            <a:ext cx="8069312" cy="2904427"/>
            <a:chOff x="228576" y="3212415"/>
            <a:chExt cx="8069312" cy="2904427"/>
          </a:xfrm>
        </p:grpSpPr>
        <p:sp>
          <p:nvSpPr>
            <p:cNvPr id="8" name="Rectangle: Rounded Corners 7">
              <a:extLst>
                <a:ext uri="{FF2B5EF4-FFF2-40B4-BE49-F238E27FC236}">
                  <a16:creationId xmlns:a16="http://schemas.microsoft.com/office/drawing/2014/main" id="{B01A5746-79E4-47D5-A8C5-84258D54AE69}"/>
                </a:ext>
              </a:extLst>
            </p:cNvPr>
            <p:cNvSpPr/>
            <p:nvPr/>
          </p:nvSpPr>
          <p:spPr>
            <a:xfrm>
              <a:off x="228576" y="3461008"/>
              <a:ext cx="3827704" cy="131533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2">
                      <a:lumMod val="40000"/>
                      <a:lumOff val="60000"/>
                    </a:schemeClr>
                  </a:solidFill>
                  <a:latin typeface="Arial" panose="020B0604020202020204" pitchFamily="34" charset="0"/>
                  <a:cs typeface="Arial" panose="020B0604020202020204" pitchFamily="34" charset="0"/>
                </a:rPr>
                <a:t>IMMEDIATE IPT (N=477)</a:t>
              </a:r>
            </a:p>
            <a:p>
              <a:pPr algn="ctr"/>
              <a:r>
                <a:rPr lang="en-US" dirty="0">
                  <a:latin typeface="Arial" panose="020B0604020202020204" pitchFamily="34" charset="0"/>
                  <a:cs typeface="Arial" panose="020B0604020202020204" pitchFamily="34" charset="0"/>
                </a:rPr>
                <a:t>Initiated </a:t>
              </a:r>
              <a:r>
                <a:rPr lang="en-US" b="1" dirty="0">
                  <a:latin typeface="Arial" panose="020B0604020202020204" pitchFamily="34" charset="0"/>
                  <a:cs typeface="Arial" panose="020B0604020202020204" pitchFamily="34" charset="0"/>
                </a:rPr>
                <a:t>at entry on INH 300 mg </a:t>
              </a:r>
              <a:r>
                <a:rPr lang="en-US" dirty="0">
                  <a:latin typeface="Arial" panose="020B0604020202020204" pitchFamily="34" charset="0"/>
                  <a:cs typeface="Arial" panose="020B0604020202020204" pitchFamily="34" charset="0"/>
                </a:rPr>
                <a:t>daily for 28 weeks, </a:t>
              </a:r>
            </a:p>
            <a:p>
              <a:pPr algn="ctr"/>
              <a:r>
                <a:rPr lang="en-US" b="1" dirty="0">
                  <a:latin typeface="Arial" panose="020B0604020202020204" pitchFamily="34" charset="0"/>
                  <a:cs typeface="Arial" panose="020B0604020202020204" pitchFamily="34" charset="0"/>
                </a:rPr>
                <a:t>then placebo</a:t>
              </a:r>
            </a:p>
          </p:txBody>
        </p:sp>
        <p:sp>
          <p:nvSpPr>
            <p:cNvPr id="9" name="Rectangle: Rounded Corners 8">
              <a:extLst>
                <a:ext uri="{FF2B5EF4-FFF2-40B4-BE49-F238E27FC236}">
                  <a16:creationId xmlns:a16="http://schemas.microsoft.com/office/drawing/2014/main" id="{4E7AE0A7-6AC5-4256-B1BC-11BB1F898D17}"/>
                </a:ext>
              </a:extLst>
            </p:cNvPr>
            <p:cNvSpPr/>
            <p:nvPr/>
          </p:nvSpPr>
          <p:spPr>
            <a:xfrm>
              <a:off x="4478656" y="3472884"/>
              <a:ext cx="3819232" cy="131533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2">
                      <a:lumMod val="40000"/>
                      <a:lumOff val="60000"/>
                    </a:schemeClr>
                  </a:solidFill>
                  <a:latin typeface="Arial" panose="020B0604020202020204" pitchFamily="34" charset="0"/>
                  <a:cs typeface="Arial" panose="020B0604020202020204" pitchFamily="34" charset="0"/>
                </a:rPr>
                <a:t>DEFERRED IPT (N=479)</a:t>
              </a:r>
            </a:p>
            <a:p>
              <a:pPr algn="ctr"/>
              <a:r>
                <a:rPr lang="en-US" dirty="0">
                  <a:latin typeface="Arial" panose="020B0604020202020204" pitchFamily="34" charset="0"/>
                  <a:cs typeface="Arial" panose="020B0604020202020204" pitchFamily="34" charset="0"/>
                </a:rPr>
                <a:t>Initiated </a:t>
              </a:r>
              <a:r>
                <a:rPr lang="en-US" b="1" dirty="0">
                  <a:latin typeface="Arial" panose="020B0604020202020204" pitchFamily="34" charset="0"/>
                  <a:cs typeface="Arial" panose="020B0604020202020204" pitchFamily="34" charset="0"/>
                </a:rPr>
                <a:t>at entry on placebo </a:t>
              </a:r>
              <a:r>
                <a:rPr lang="en-US" dirty="0">
                  <a:latin typeface="Arial" panose="020B0604020202020204" pitchFamily="34" charset="0"/>
                  <a:cs typeface="Arial" panose="020B0604020202020204" pitchFamily="34" charset="0"/>
                </a:rPr>
                <a:t>until 12 weeks postpartum, then </a:t>
              </a:r>
              <a:r>
                <a:rPr lang="en-US" b="1" dirty="0">
                  <a:latin typeface="Arial" panose="020B0604020202020204" pitchFamily="34" charset="0"/>
                  <a:cs typeface="Arial" panose="020B0604020202020204" pitchFamily="34" charset="0"/>
                </a:rPr>
                <a:t>INH 300 mg daily for 28 weeks</a:t>
              </a:r>
            </a:p>
          </p:txBody>
        </p:sp>
        <p:cxnSp>
          <p:nvCxnSpPr>
            <p:cNvPr id="13" name="Straight Arrow Connector 12">
              <a:extLst>
                <a:ext uri="{FF2B5EF4-FFF2-40B4-BE49-F238E27FC236}">
                  <a16:creationId xmlns:a16="http://schemas.microsoft.com/office/drawing/2014/main" id="{4DA9D3F5-3CAB-4D02-A376-38373C7FC267}"/>
                </a:ext>
              </a:extLst>
            </p:cNvPr>
            <p:cNvCxnSpPr>
              <a:cxnSpLocks/>
            </p:cNvCxnSpPr>
            <p:nvPr/>
          </p:nvCxnSpPr>
          <p:spPr>
            <a:xfrm flipH="1">
              <a:off x="4052765" y="3212415"/>
              <a:ext cx="205454" cy="9062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84F4C3-07AA-4B9C-985B-07DC4BB4C5BB}"/>
                </a:ext>
              </a:extLst>
            </p:cNvPr>
            <p:cNvCxnSpPr>
              <a:cxnSpLocks/>
            </p:cNvCxnSpPr>
            <p:nvPr/>
          </p:nvCxnSpPr>
          <p:spPr>
            <a:xfrm>
              <a:off x="4261734" y="3212416"/>
              <a:ext cx="189542" cy="9062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F9C32-2EF9-4EDC-A3A4-EFA1EE0763FB}"/>
                </a:ext>
              </a:extLst>
            </p:cNvPr>
            <p:cNvCxnSpPr>
              <a:cxnSpLocks/>
              <a:stCxn id="8" idx="2"/>
            </p:cNvCxnSpPr>
            <p:nvPr/>
          </p:nvCxnSpPr>
          <p:spPr>
            <a:xfrm>
              <a:off x="2142428" y="4776341"/>
              <a:ext cx="0" cy="4354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FC9913-8A4A-44D3-809F-BB8963098C0D}"/>
                </a:ext>
              </a:extLst>
            </p:cNvPr>
            <p:cNvCxnSpPr/>
            <p:nvPr/>
          </p:nvCxnSpPr>
          <p:spPr>
            <a:xfrm flipH="1">
              <a:off x="6373304" y="4801901"/>
              <a:ext cx="1" cy="37818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0CE048-7360-47D5-89A1-67D10B6BAD0F}"/>
                </a:ext>
              </a:extLst>
            </p:cNvPr>
            <p:cNvCxnSpPr>
              <a:cxnSpLocks/>
            </p:cNvCxnSpPr>
            <p:nvPr/>
          </p:nvCxnSpPr>
          <p:spPr>
            <a:xfrm flipH="1">
              <a:off x="4189996" y="5532218"/>
              <a:ext cx="1672" cy="2473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999C1D8-EEA2-4E24-B35A-C2DB99184FED}"/>
                </a:ext>
              </a:extLst>
            </p:cNvPr>
            <p:cNvSpPr txBox="1"/>
            <p:nvPr/>
          </p:nvSpPr>
          <p:spPr>
            <a:xfrm>
              <a:off x="2109368" y="5747510"/>
              <a:ext cx="4288354" cy="369332"/>
            </a:xfrm>
            <a:prstGeom prst="rect">
              <a:avLst/>
            </a:prstGeom>
            <a:solidFill>
              <a:srgbClr val="F2F7FC"/>
            </a:solidFill>
            <a:ln>
              <a:solidFill>
                <a:srgbClr val="0070C0"/>
              </a:solidFill>
            </a:ln>
          </p:spPr>
          <p:txBody>
            <a:bodyPr wrap="none" rtlCol="0">
              <a:spAutoFit/>
            </a:bodyPr>
            <a:lstStyle/>
            <a:p>
              <a:pPr algn="ctr"/>
              <a:r>
                <a:rPr lang="en-US" dirty="0">
                  <a:latin typeface="Arial" panose="020B0604020202020204" pitchFamily="34" charset="0"/>
                  <a:cs typeface="Arial" panose="020B0604020202020204" pitchFamily="34" charset="0"/>
                </a:rPr>
                <a:t>Follow-up through 48 weeks postpartum</a:t>
              </a:r>
            </a:p>
          </p:txBody>
        </p:sp>
        <p:sp>
          <p:nvSpPr>
            <p:cNvPr id="35" name="TextBox 34">
              <a:extLst>
                <a:ext uri="{FF2B5EF4-FFF2-40B4-BE49-F238E27FC236}">
                  <a16:creationId xmlns:a16="http://schemas.microsoft.com/office/drawing/2014/main" id="{8B83163A-5E1D-4920-9E30-A0844EE789E7}"/>
                </a:ext>
              </a:extLst>
            </p:cNvPr>
            <p:cNvSpPr txBox="1"/>
            <p:nvPr/>
          </p:nvSpPr>
          <p:spPr>
            <a:xfrm>
              <a:off x="656561" y="5001813"/>
              <a:ext cx="7589431" cy="646331"/>
            </a:xfrm>
            <a:prstGeom prst="rect">
              <a:avLst/>
            </a:prstGeom>
            <a:solidFill>
              <a:srgbClr val="F2F7FC"/>
            </a:solidFill>
            <a:ln>
              <a:solidFill>
                <a:srgbClr val="0070C0"/>
              </a:solidFill>
            </a:ln>
          </p:spPr>
          <p:txBody>
            <a:bodyPr wrap="square" rtlCol="0">
              <a:spAutoFit/>
            </a:bodyPr>
            <a:lstStyle/>
            <a:p>
              <a:pPr algn="ctr"/>
              <a:r>
                <a:rPr lang="en-US" dirty="0">
                  <a:latin typeface="Arial" panose="020B0604020202020204" pitchFamily="34" charset="0"/>
                  <a:cs typeface="Arial" panose="020B0604020202020204" pitchFamily="34" charset="0"/>
                </a:rPr>
                <a:t>Blinded study drugs (INH/placebo) plus open label pyridoxine (vitamin B)</a:t>
              </a:r>
            </a:p>
            <a:p>
              <a:pPr algn="ctr"/>
              <a:r>
                <a:rPr lang="en-US" dirty="0">
                  <a:latin typeface="Arial" panose="020B0604020202020204" pitchFamily="34" charset="0"/>
                  <a:cs typeface="Arial" panose="020B0604020202020204" pitchFamily="34" charset="0"/>
                </a:rPr>
                <a:t>and open label prenatal multivitamin terminated at 40 weeks postpartum </a:t>
              </a:r>
            </a:p>
          </p:txBody>
        </p:sp>
      </p:grpSp>
      <p:sp>
        <p:nvSpPr>
          <p:cNvPr id="73" name="Rectangle 72">
            <a:extLst>
              <a:ext uri="{FF2B5EF4-FFF2-40B4-BE49-F238E27FC236}">
                <a16:creationId xmlns:a16="http://schemas.microsoft.com/office/drawing/2014/main" id="{244BAF8B-5676-4BEA-8C0E-1E8147AC6D42}"/>
              </a:ext>
            </a:extLst>
          </p:cNvPr>
          <p:cNvSpPr/>
          <p:nvPr/>
        </p:nvSpPr>
        <p:spPr>
          <a:xfrm>
            <a:off x="116230" y="6103551"/>
            <a:ext cx="8852678" cy="584775"/>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Endpoints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1</a:t>
            </a:r>
            <a:r>
              <a:rPr lang="en-US" sz="1600" b="1" baseline="30000" dirty="0">
                <a:latin typeface="Arial" panose="020B0604020202020204" pitchFamily="34" charset="0"/>
                <a:cs typeface="Arial" panose="020B0604020202020204" pitchFamily="34" charset="0"/>
              </a:rPr>
              <a:t>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maternal safety (Gr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3 treatment-related/drug dc; all-cause AE); </a:t>
            </a:r>
            <a:r>
              <a:rPr lang="en-US" sz="1600" b="1" dirty="0">
                <a:latin typeface="Arial" panose="020B0604020202020204" pitchFamily="34" charset="0"/>
                <a:cs typeface="Arial" panose="020B0604020202020204" pitchFamily="34" charset="0"/>
              </a:rPr>
              <a:t>2</a:t>
            </a:r>
            <a:r>
              <a:rPr lang="en-US" sz="1600" b="1" baseline="30000" dirty="0">
                <a:latin typeface="Arial" panose="020B0604020202020204" pitchFamily="34" charset="0"/>
                <a:cs typeface="Arial" panose="020B0604020202020204" pitchFamily="34" charset="0"/>
              </a:rPr>
              <a:t>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pregnancy outcome, infant (Gr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3 AE, TB, death) &amp; maternal safety (hepatotoxicity, TB, death)</a:t>
            </a:r>
            <a:endParaRPr lang="en-US" sz="1600" dirty="0"/>
          </a:p>
        </p:txBody>
      </p:sp>
      <p:grpSp>
        <p:nvGrpSpPr>
          <p:cNvPr id="83" name="Group 82">
            <a:extLst>
              <a:ext uri="{FF2B5EF4-FFF2-40B4-BE49-F238E27FC236}">
                <a16:creationId xmlns:a16="http://schemas.microsoft.com/office/drawing/2014/main" id="{E28C8786-F304-4FBF-9260-D33585318F90}"/>
              </a:ext>
            </a:extLst>
          </p:cNvPr>
          <p:cNvGrpSpPr/>
          <p:nvPr/>
        </p:nvGrpSpPr>
        <p:grpSpPr>
          <a:xfrm>
            <a:off x="1591761" y="1682086"/>
            <a:ext cx="7476042" cy="1761902"/>
            <a:chOff x="1591761" y="1682086"/>
            <a:chExt cx="7476042" cy="1761902"/>
          </a:xfrm>
        </p:grpSpPr>
        <p:sp>
          <p:nvSpPr>
            <p:cNvPr id="7" name="Rectangle: Rounded Corners 6">
              <a:extLst>
                <a:ext uri="{FF2B5EF4-FFF2-40B4-BE49-F238E27FC236}">
                  <a16:creationId xmlns:a16="http://schemas.microsoft.com/office/drawing/2014/main" id="{70AAE49D-FEE5-4CA9-9276-7D2597E28A43}"/>
                </a:ext>
              </a:extLst>
            </p:cNvPr>
            <p:cNvSpPr/>
            <p:nvPr/>
          </p:nvSpPr>
          <p:spPr>
            <a:xfrm>
              <a:off x="1591761" y="2141230"/>
              <a:ext cx="5274128" cy="107118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956 HIV+ Pregnant Women (all on ART)</a:t>
              </a:r>
            </a:p>
            <a:p>
              <a:pPr algn="ctr"/>
              <a:r>
                <a:rPr lang="en-US" dirty="0">
                  <a:latin typeface="Arial" panose="020B0604020202020204" pitchFamily="34" charset="0"/>
                  <a:cs typeface="Arial" panose="020B0604020202020204" pitchFamily="34" charset="0"/>
                </a:rPr>
                <a:t>14-34 </a:t>
              </a:r>
              <a:r>
                <a:rPr lang="en-US" dirty="0" err="1">
                  <a:latin typeface="Arial" panose="020B0604020202020204" pitchFamily="34" charset="0"/>
                  <a:cs typeface="Arial" panose="020B0604020202020204" pitchFamily="34" charset="0"/>
                </a:rPr>
                <a:t>wks</a:t>
              </a:r>
              <a:r>
                <a:rPr lang="en-US" dirty="0">
                  <a:latin typeface="Arial" panose="020B0604020202020204" pitchFamily="34" charset="0"/>
                  <a:cs typeface="Arial" panose="020B0604020202020204" pitchFamily="34" charset="0"/>
                </a:rPr>
                <a:t> gestation, without TB disease, living in </a:t>
              </a:r>
            </a:p>
            <a:p>
              <a:pPr algn="ctr"/>
              <a:r>
                <a:rPr lang="en-US" dirty="0">
                  <a:latin typeface="Arial" panose="020B0604020202020204" pitchFamily="34" charset="0"/>
                  <a:cs typeface="Arial" panose="020B0604020202020204" pitchFamily="34" charset="0"/>
                </a:rPr>
                <a:t>high TB burden area (prevalence &gt;60/100,000)</a:t>
              </a:r>
            </a:p>
          </p:txBody>
        </p:sp>
        <p:pic>
          <p:nvPicPr>
            <p:cNvPr id="74" name="Picture 73">
              <a:extLst>
                <a:ext uri="{FF2B5EF4-FFF2-40B4-BE49-F238E27FC236}">
                  <a16:creationId xmlns:a16="http://schemas.microsoft.com/office/drawing/2014/main" id="{3941B35B-6F16-42BE-A9D4-9542CEBA517E}"/>
                </a:ext>
              </a:extLst>
            </p:cNvPr>
            <p:cNvPicPr>
              <a:picLocks noChangeAspect="1"/>
            </p:cNvPicPr>
            <p:nvPr/>
          </p:nvPicPr>
          <p:blipFill>
            <a:blip r:embed="rId2"/>
            <a:stretch>
              <a:fillRect/>
            </a:stretch>
          </p:blipFill>
          <p:spPr>
            <a:xfrm>
              <a:off x="6963863" y="1888705"/>
              <a:ext cx="2103940" cy="1555283"/>
            </a:xfrm>
            <a:prstGeom prst="rect">
              <a:avLst/>
            </a:prstGeom>
          </p:spPr>
        </p:pic>
        <p:sp>
          <p:nvSpPr>
            <p:cNvPr id="81" name="TextBox 80">
              <a:extLst>
                <a:ext uri="{FF2B5EF4-FFF2-40B4-BE49-F238E27FC236}">
                  <a16:creationId xmlns:a16="http://schemas.microsoft.com/office/drawing/2014/main" id="{12EE4123-F74E-4D9B-855E-2939015538A8}"/>
                </a:ext>
              </a:extLst>
            </p:cNvPr>
            <p:cNvSpPr txBox="1"/>
            <p:nvPr/>
          </p:nvSpPr>
          <p:spPr>
            <a:xfrm>
              <a:off x="7270724" y="1682086"/>
              <a:ext cx="143661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13 sites, 8 countries</a:t>
              </a:r>
            </a:p>
          </p:txBody>
        </p:sp>
      </p:grpSp>
      <p:pic>
        <p:nvPicPr>
          <p:cNvPr id="21" name="Picture 20">
            <a:extLst>
              <a:ext uri="{FF2B5EF4-FFF2-40B4-BE49-F238E27FC236}">
                <a16:creationId xmlns:a16="http://schemas.microsoft.com/office/drawing/2014/main" id="{4A162FDF-4E0F-4D36-B73C-D47388B3B6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8294" y="80281"/>
            <a:ext cx="891920" cy="432301"/>
          </a:xfrm>
          <a:prstGeom prst="rect">
            <a:avLst/>
          </a:prstGeom>
        </p:spPr>
      </p:pic>
      <p:pic>
        <p:nvPicPr>
          <p:cNvPr id="22" name="Picture 1" descr="MR &amp; PR">
            <a:extLst>
              <a:ext uri="{FF2B5EF4-FFF2-40B4-BE49-F238E27FC236}">
                <a16:creationId xmlns:a16="http://schemas.microsoft.com/office/drawing/2014/main" id="{5423C820-3EE8-449E-9AF5-663880187E6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230" y="322631"/>
            <a:ext cx="603150" cy="906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A4C742-5EA6-4AEF-BE58-641C1840F540}"/>
              </a:ext>
            </a:extLst>
          </p:cNvPr>
          <p:cNvPicPr>
            <a:picLocks noChangeAspect="1"/>
          </p:cNvPicPr>
          <p:nvPr/>
        </p:nvPicPr>
        <p:blipFill>
          <a:blip r:embed="rId5"/>
          <a:stretch>
            <a:fillRect/>
          </a:stretch>
        </p:blipFill>
        <p:spPr>
          <a:xfrm>
            <a:off x="8322632" y="419964"/>
            <a:ext cx="493435" cy="858148"/>
          </a:xfrm>
          <a:prstGeom prst="rect">
            <a:avLst/>
          </a:prstGeom>
        </p:spPr>
      </p:pic>
    </p:spTree>
    <p:extLst>
      <p:ext uri="{BB962C8B-B14F-4D97-AF65-F5344CB8AC3E}">
        <p14:creationId xmlns:p14="http://schemas.microsoft.com/office/powerpoint/2010/main" val="39088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90" y="156964"/>
            <a:ext cx="9003732" cy="1325563"/>
          </a:xfrm>
        </p:spPr>
        <p:txBody>
          <a:bodyPr>
            <a:normAutofit/>
          </a:bodyPr>
          <a:lstStyle/>
          <a:p>
            <a:r>
              <a:rPr lang="en-US" dirty="0"/>
              <a:t>Text Messaging for Retention in PMTCT:</a:t>
            </a:r>
            <a:br>
              <a:rPr lang="en-US" dirty="0"/>
            </a:br>
            <a:r>
              <a:rPr lang="en-US" dirty="0"/>
              <a:t>Stepped Wedge Cluster Randomized Trial, Kenya</a:t>
            </a:r>
            <a:br>
              <a:rPr lang="en-US" dirty="0"/>
            </a:br>
            <a:r>
              <a:rPr lang="en-US" sz="2000" i="1" dirty="0" err="1">
                <a:solidFill>
                  <a:schemeClr val="tx1"/>
                </a:solidFill>
              </a:rPr>
              <a:t>Odney</a:t>
            </a:r>
            <a:r>
              <a:rPr lang="en-US" sz="2000" i="1" dirty="0">
                <a:solidFill>
                  <a:schemeClr val="tx1"/>
                </a:solidFill>
              </a:rPr>
              <a:t> TA A et al.  CROI 2018 Boston Abs. 818</a:t>
            </a:r>
            <a:endParaRPr lang="en-US" dirty="0"/>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133143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269E98B-F0C5-436C-896F-734308049550}"/>
              </a:ext>
            </a:extLst>
          </p:cNvPr>
          <p:cNvPicPr>
            <a:picLocks noChangeAspect="1"/>
          </p:cNvPicPr>
          <p:nvPr/>
        </p:nvPicPr>
        <p:blipFill>
          <a:blip r:embed="rId2"/>
          <a:stretch>
            <a:fillRect/>
          </a:stretch>
        </p:blipFill>
        <p:spPr>
          <a:xfrm>
            <a:off x="1564567" y="3709475"/>
            <a:ext cx="4412028" cy="1678869"/>
          </a:xfrm>
          <a:prstGeom prst="rect">
            <a:avLst/>
          </a:prstGeom>
        </p:spPr>
      </p:pic>
      <p:pic>
        <p:nvPicPr>
          <p:cNvPr id="10" name="Picture 9">
            <a:extLst>
              <a:ext uri="{FF2B5EF4-FFF2-40B4-BE49-F238E27FC236}">
                <a16:creationId xmlns:a16="http://schemas.microsoft.com/office/drawing/2014/main" id="{20663289-1B1E-46E4-A355-B3A59582FCEC}"/>
              </a:ext>
            </a:extLst>
          </p:cNvPr>
          <p:cNvPicPr>
            <a:picLocks noChangeAspect="1"/>
          </p:cNvPicPr>
          <p:nvPr/>
        </p:nvPicPr>
        <p:blipFill>
          <a:blip r:embed="rId3"/>
          <a:stretch>
            <a:fillRect/>
          </a:stretch>
        </p:blipFill>
        <p:spPr>
          <a:xfrm>
            <a:off x="7020014" y="1521592"/>
            <a:ext cx="2076247" cy="1187344"/>
          </a:xfrm>
          <a:prstGeom prst="rect">
            <a:avLst/>
          </a:prstGeom>
        </p:spPr>
      </p:pic>
      <p:sp>
        <p:nvSpPr>
          <p:cNvPr id="12" name="Content Placeholder 10">
            <a:extLst>
              <a:ext uri="{FF2B5EF4-FFF2-40B4-BE49-F238E27FC236}">
                <a16:creationId xmlns:a16="http://schemas.microsoft.com/office/drawing/2014/main" id="{3BCEEF01-0EF8-4A4B-BFF8-B639DE862BBE}"/>
              </a:ext>
            </a:extLst>
          </p:cNvPr>
          <p:cNvSpPr>
            <a:spLocks noGrp="1"/>
          </p:cNvSpPr>
          <p:nvPr>
            <p:ph idx="1"/>
          </p:nvPr>
        </p:nvSpPr>
        <p:spPr>
          <a:xfrm>
            <a:off x="153521" y="1370496"/>
            <a:ext cx="6913851" cy="1829124"/>
          </a:xfrm>
        </p:spPr>
        <p:txBody>
          <a:bodyPr>
            <a:noAutofit/>
          </a:bodyPr>
          <a:lstStyle/>
          <a:p>
            <a:pPr>
              <a:lnSpc>
                <a:spcPct val="103000"/>
              </a:lnSpc>
              <a:spcBef>
                <a:spcPts val="600"/>
              </a:spcBef>
              <a:spcAft>
                <a:spcPts val="300"/>
              </a:spcAft>
            </a:pPr>
            <a:r>
              <a:rPr lang="en-US" sz="2200" dirty="0"/>
              <a:t>Phase 1: 10 health facilities randomized to </a:t>
            </a:r>
            <a:r>
              <a:rPr lang="en-US" sz="2200" dirty="0">
                <a:solidFill>
                  <a:srgbClr val="0070C0"/>
                </a:solidFill>
              </a:rPr>
              <a:t>SMS messaging (N=569)</a:t>
            </a:r>
            <a:r>
              <a:rPr lang="en-US" sz="2200" dirty="0"/>
              <a:t>, </a:t>
            </a:r>
            <a:r>
              <a:rPr lang="en-US" sz="2200" dirty="0">
                <a:solidFill>
                  <a:schemeClr val="accent2">
                    <a:lumMod val="75000"/>
                  </a:schemeClr>
                </a:solidFill>
              </a:rPr>
              <a:t>10 as control facilities (N=713)</a:t>
            </a:r>
            <a:r>
              <a:rPr lang="en-US" sz="2200" dirty="0"/>
              <a:t>  </a:t>
            </a:r>
          </a:p>
          <a:p>
            <a:pPr>
              <a:lnSpc>
                <a:spcPct val="103000"/>
              </a:lnSpc>
              <a:spcBef>
                <a:spcPts val="600"/>
              </a:spcBef>
              <a:spcAft>
                <a:spcPts val="300"/>
              </a:spcAft>
            </a:pPr>
            <a:r>
              <a:rPr lang="en-US" sz="2200" dirty="0"/>
              <a:t>Phase 2: Step wedge implementation in 20 facilities for </a:t>
            </a:r>
            <a:r>
              <a:rPr lang="en-US" sz="2200" dirty="0">
                <a:solidFill>
                  <a:srgbClr val="0070C0"/>
                </a:solidFill>
              </a:rPr>
              <a:t>SMS (N=1,044)</a:t>
            </a:r>
            <a:endParaRPr lang="en-US" sz="2200" dirty="0"/>
          </a:p>
        </p:txBody>
      </p:sp>
      <p:sp>
        <p:nvSpPr>
          <p:cNvPr id="13" name="Content Placeholder 10">
            <a:extLst>
              <a:ext uri="{FF2B5EF4-FFF2-40B4-BE49-F238E27FC236}">
                <a16:creationId xmlns:a16="http://schemas.microsoft.com/office/drawing/2014/main" id="{118CC1F3-4F93-4A63-9E58-F74CA08EF039}"/>
              </a:ext>
            </a:extLst>
          </p:cNvPr>
          <p:cNvSpPr txBox="1">
            <a:spLocks/>
          </p:cNvSpPr>
          <p:nvPr/>
        </p:nvSpPr>
        <p:spPr>
          <a:xfrm>
            <a:off x="164153" y="2919182"/>
            <a:ext cx="8764242" cy="1045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300"/>
              </a:spcAft>
            </a:pPr>
            <a:r>
              <a:rPr lang="en-US" sz="2200" dirty="0"/>
              <a:t>SMS used 14 text messages tailored for specific points during pregnancy and the postpartum period </a:t>
            </a:r>
          </a:p>
        </p:txBody>
      </p:sp>
      <p:sp>
        <p:nvSpPr>
          <p:cNvPr id="14" name="Content Placeholder 10">
            <a:extLst>
              <a:ext uri="{FF2B5EF4-FFF2-40B4-BE49-F238E27FC236}">
                <a16:creationId xmlns:a16="http://schemas.microsoft.com/office/drawing/2014/main" id="{18EFDA13-7069-4775-B155-E4085BCBECC0}"/>
              </a:ext>
            </a:extLst>
          </p:cNvPr>
          <p:cNvSpPr txBox="1">
            <a:spLocks/>
          </p:cNvSpPr>
          <p:nvPr/>
        </p:nvSpPr>
        <p:spPr>
          <a:xfrm>
            <a:off x="189879" y="5477000"/>
            <a:ext cx="9053343" cy="10451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300"/>
              </a:spcAft>
            </a:pPr>
            <a:r>
              <a:rPr lang="en-US" sz="2200" dirty="0"/>
              <a:t>Text messaging had small not significant ↑ (post adjustment) in        infant test (91 vs 85%, p=0.3), maternal retention (90 vs 76%, p=0.1)</a:t>
            </a:r>
          </a:p>
        </p:txBody>
      </p:sp>
      <p:pic>
        <p:nvPicPr>
          <p:cNvPr id="15" name="Picture 14">
            <a:extLst>
              <a:ext uri="{FF2B5EF4-FFF2-40B4-BE49-F238E27FC236}">
                <a16:creationId xmlns:a16="http://schemas.microsoft.com/office/drawing/2014/main" id="{83C40DCB-FBC9-4CD7-9616-773DA55AE675}"/>
              </a:ext>
            </a:extLst>
          </p:cNvPr>
          <p:cNvPicPr>
            <a:picLocks noChangeAspect="1"/>
          </p:cNvPicPr>
          <p:nvPr/>
        </p:nvPicPr>
        <p:blipFill>
          <a:blip r:embed="rId4"/>
          <a:stretch>
            <a:fillRect/>
          </a:stretch>
        </p:blipFill>
        <p:spPr>
          <a:xfrm>
            <a:off x="153520" y="197661"/>
            <a:ext cx="1183076" cy="441531"/>
          </a:xfrm>
          <a:prstGeom prst="rect">
            <a:avLst/>
          </a:prstGeom>
        </p:spPr>
      </p:pic>
    </p:spTree>
    <p:extLst>
      <p:ext uri="{BB962C8B-B14F-4D97-AF65-F5344CB8AC3E}">
        <p14:creationId xmlns:p14="http://schemas.microsoft.com/office/powerpoint/2010/main" val="31022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894"/>
            <a:ext cx="8724899" cy="1325563"/>
          </a:xfrm>
        </p:spPr>
        <p:txBody>
          <a:bodyPr>
            <a:normAutofit/>
          </a:bodyPr>
          <a:lstStyle/>
          <a:p>
            <a:r>
              <a:rPr lang="en-US" dirty="0"/>
              <a:t>No Significant Difference in Primary                                              Maternal Safety Endpoints by Study Arm</a:t>
            </a:r>
            <a:br>
              <a:rPr lang="en-US" dirty="0"/>
            </a:br>
            <a:r>
              <a:rPr lang="en-US" sz="2000" i="1" dirty="0">
                <a:solidFill>
                  <a:schemeClr val="tx1"/>
                </a:solidFill>
              </a:rPr>
              <a:t>Gupta A et al.  CROI 2018 Boston Abs. 142LB</a:t>
            </a:r>
            <a:endParaRPr lang="en-US" dirty="0"/>
          </a:p>
        </p:txBody>
      </p:sp>
      <p:cxnSp>
        <p:nvCxnSpPr>
          <p:cNvPr id="4" name="Straight Connector 3">
            <a:extLst>
              <a:ext uri="{FF2B5EF4-FFF2-40B4-BE49-F238E27FC236}">
                <a16:creationId xmlns:a16="http://schemas.microsoft.com/office/drawing/2014/main" id="{040C3760-E666-4622-AA4C-3CC31F6101AA}"/>
              </a:ext>
            </a:extLst>
          </p:cNvPr>
          <p:cNvCxnSpPr>
            <a:cxnSpLocks/>
          </p:cNvCxnSpPr>
          <p:nvPr/>
        </p:nvCxnSpPr>
        <p:spPr>
          <a:xfrm>
            <a:off x="-15240" y="1116629"/>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ontent Placeholder 4">
            <a:extLst>
              <a:ext uri="{FF2B5EF4-FFF2-40B4-BE49-F238E27FC236}">
                <a16:creationId xmlns:a16="http://schemas.microsoft.com/office/drawing/2014/main" id="{6E07B73F-692B-4446-9674-3721E25D6D2B}"/>
              </a:ext>
            </a:extLst>
          </p:cNvPr>
          <p:cNvGraphicFramePr>
            <a:graphicFrameLocks/>
          </p:cNvGraphicFramePr>
          <p:nvPr>
            <p:extLst/>
          </p:nvPr>
        </p:nvGraphicFramePr>
        <p:xfrm>
          <a:off x="179070" y="1174785"/>
          <a:ext cx="8755380" cy="2464526"/>
        </p:xfrm>
        <a:graphic>
          <a:graphicData uri="http://schemas.openxmlformats.org/drawingml/2006/table">
            <a:tbl>
              <a:tblPr firstRow="1" bandRow="1">
                <a:tableStyleId>{5C22544A-7EE6-4342-B048-85BDC9FD1C3A}</a:tableStyleId>
              </a:tblPr>
              <a:tblGrid>
                <a:gridCol w="3018064">
                  <a:extLst>
                    <a:ext uri="{9D8B030D-6E8A-4147-A177-3AD203B41FA5}">
                      <a16:colId xmlns:a16="http://schemas.microsoft.com/office/drawing/2014/main" val="4273030967"/>
                    </a:ext>
                  </a:extLst>
                </a:gridCol>
                <a:gridCol w="1240972">
                  <a:extLst>
                    <a:ext uri="{9D8B030D-6E8A-4147-A177-3AD203B41FA5}">
                      <a16:colId xmlns:a16="http://schemas.microsoft.com/office/drawing/2014/main" val="1464970074"/>
                    </a:ext>
                  </a:extLst>
                </a:gridCol>
                <a:gridCol w="1273628">
                  <a:extLst>
                    <a:ext uri="{9D8B030D-6E8A-4147-A177-3AD203B41FA5}">
                      <a16:colId xmlns:a16="http://schemas.microsoft.com/office/drawing/2014/main" val="3715385242"/>
                    </a:ext>
                  </a:extLst>
                </a:gridCol>
                <a:gridCol w="1485900">
                  <a:extLst>
                    <a:ext uri="{9D8B030D-6E8A-4147-A177-3AD203B41FA5}">
                      <a16:colId xmlns:a16="http://schemas.microsoft.com/office/drawing/2014/main" val="2434640626"/>
                    </a:ext>
                  </a:extLst>
                </a:gridCol>
                <a:gridCol w="1736816">
                  <a:extLst>
                    <a:ext uri="{9D8B030D-6E8A-4147-A177-3AD203B41FA5}">
                      <a16:colId xmlns:a16="http://schemas.microsoft.com/office/drawing/2014/main" val="333233911"/>
                    </a:ext>
                  </a:extLst>
                </a:gridCol>
              </a:tblGrid>
              <a:tr h="119408">
                <a:tc>
                  <a:txBody>
                    <a:bodyPr/>
                    <a:lstStyle/>
                    <a:p>
                      <a:r>
                        <a:rPr lang="en-US" sz="1400" dirty="0">
                          <a:latin typeface="Arial" panose="020B0604020202020204" pitchFamily="34" charset="0"/>
                          <a:cs typeface="Arial" panose="020B0604020202020204" pitchFamily="34" charset="0"/>
                        </a:rPr>
                        <a:t>Safety Endpoints</a:t>
                      </a:r>
                    </a:p>
                  </a:txBody>
                  <a:tcPr/>
                </a:tc>
                <a:tc>
                  <a:txBody>
                    <a:bodyPr/>
                    <a:lstStyle/>
                    <a:p>
                      <a:pPr algn="ctr"/>
                      <a:r>
                        <a:rPr lang="en-US" sz="1400" dirty="0">
                          <a:latin typeface="Arial" panose="020B0604020202020204" pitchFamily="34" charset="0"/>
                          <a:cs typeface="Arial" panose="020B0604020202020204" pitchFamily="34" charset="0"/>
                        </a:rPr>
                        <a:t>Immediate </a:t>
                      </a:r>
                    </a:p>
                  </a:txBody>
                  <a:tcPr/>
                </a:tc>
                <a:tc>
                  <a:txBody>
                    <a:bodyPr/>
                    <a:lstStyle/>
                    <a:p>
                      <a:pPr algn="ctr"/>
                      <a:r>
                        <a:rPr lang="en-US" sz="1400" dirty="0">
                          <a:latin typeface="Arial" panose="020B0604020202020204" pitchFamily="34" charset="0"/>
                          <a:cs typeface="Arial" panose="020B0604020202020204" pitchFamily="34" charset="0"/>
                        </a:rPr>
                        <a:t>Deferred</a:t>
                      </a:r>
                    </a:p>
                  </a:txBody>
                  <a:tcPr/>
                </a:tc>
                <a:tc>
                  <a:txBody>
                    <a:bodyPr/>
                    <a:lstStyle/>
                    <a:p>
                      <a:pPr algn="ctr"/>
                      <a:r>
                        <a:rPr lang="en-US" sz="1400" dirty="0">
                          <a:latin typeface="Arial" panose="020B0604020202020204" pitchFamily="34" charset="0"/>
                          <a:cs typeface="Arial" panose="020B0604020202020204" pitchFamily="34" charset="0"/>
                        </a:rPr>
                        <a:t> IR/100 PY</a:t>
                      </a:r>
                    </a:p>
                  </a:txBody>
                  <a:tcPr/>
                </a:tc>
                <a:tc>
                  <a:txBody>
                    <a:bodyPr/>
                    <a:lstStyle/>
                    <a:p>
                      <a:pPr algn="ctr"/>
                      <a:r>
                        <a:rPr lang="en-US" sz="1400" dirty="0">
                          <a:latin typeface="Arial" panose="020B0604020202020204" pitchFamily="34" charset="0"/>
                          <a:cs typeface="Arial" panose="020B0604020202020204" pitchFamily="34" charset="0"/>
                        </a:rPr>
                        <a:t>IRD (95% CI)</a:t>
                      </a:r>
                    </a:p>
                  </a:txBody>
                  <a:tcPr/>
                </a:tc>
                <a:extLst>
                  <a:ext uri="{0D108BD9-81ED-4DB2-BD59-A6C34878D82A}">
                    <a16:rowId xmlns:a16="http://schemas.microsoft.com/office/drawing/2014/main" val="3322424887"/>
                  </a:ext>
                </a:extLst>
              </a:tr>
              <a:tr h="209006">
                <a:tc>
                  <a:txBody>
                    <a:bodyPr/>
                    <a:lstStyle/>
                    <a:p>
                      <a:r>
                        <a:rPr lang="en-US" sz="1400" b="1" dirty="0">
                          <a:latin typeface="Arial" panose="020B0604020202020204" pitchFamily="34" charset="0"/>
                          <a:cs typeface="Arial" panose="020B0604020202020204" pitchFamily="34" charset="0"/>
                        </a:rPr>
                        <a:t>1</a:t>
                      </a:r>
                      <a:r>
                        <a:rPr lang="en-US" sz="1400" b="1" baseline="30000" dirty="0">
                          <a:latin typeface="Arial" panose="020B0604020202020204" pitchFamily="34" charset="0"/>
                          <a:cs typeface="Arial" panose="020B0604020202020204" pitchFamily="34" charset="0"/>
                        </a:rPr>
                        <a:t>o</a:t>
                      </a:r>
                      <a:r>
                        <a:rPr lang="en-US" sz="1400" b="1" dirty="0">
                          <a:latin typeface="Arial" panose="020B0604020202020204" pitchFamily="34" charset="0"/>
                          <a:cs typeface="Arial" panose="020B0604020202020204" pitchFamily="34" charset="0"/>
                        </a:rPr>
                        <a:t> Maternal Safety</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606528"/>
                  </a:ext>
                </a:extLst>
              </a:tr>
              <a:tr h="330926">
                <a:tc>
                  <a:txBody>
                    <a:bodyPr/>
                    <a:lstStyle/>
                    <a:p>
                      <a:r>
                        <a:rPr lang="en-US" sz="1400" dirty="0">
                          <a:latin typeface="Arial" panose="020B0604020202020204" pitchFamily="34" charset="0"/>
                          <a:cs typeface="Arial" panose="020B0604020202020204" pitchFamily="34" charset="0"/>
                        </a:rPr>
                        <a:t>Gr </a:t>
                      </a:r>
                      <a:r>
                        <a:rPr lang="en-US" sz="1400" u="sng" dirty="0">
                          <a:latin typeface="Arial" panose="020B0604020202020204" pitchFamily="34" charset="0"/>
                          <a:cs typeface="Arial" panose="020B0604020202020204" pitchFamily="34" charset="0"/>
                        </a:rPr>
                        <a:t>&gt;</a:t>
                      </a:r>
                      <a:r>
                        <a:rPr lang="en-US" sz="1400" dirty="0">
                          <a:latin typeface="Arial" panose="020B0604020202020204" pitchFamily="34" charset="0"/>
                          <a:cs typeface="Arial" panose="020B0604020202020204" pitchFamily="34" charset="0"/>
                        </a:rPr>
                        <a:t>3 </a:t>
                      </a:r>
                      <a:r>
                        <a:rPr lang="en-US" sz="1400" dirty="0" err="1">
                          <a:latin typeface="Arial" panose="020B0604020202020204" pitchFamily="34" charset="0"/>
                          <a:cs typeface="Arial" panose="020B0604020202020204" pitchFamily="34" charset="0"/>
                        </a:rPr>
                        <a:t>rx</a:t>
                      </a:r>
                      <a:r>
                        <a:rPr lang="en-US" sz="1400" dirty="0">
                          <a:latin typeface="Arial" panose="020B0604020202020204" pitchFamily="34" charset="0"/>
                          <a:cs typeface="Arial" panose="020B0604020202020204" pitchFamily="34" charset="0"/>
                        </a:rPr>
                        <a:t>-related AE or drug d/c</a:t>
                      </a:r>
                    </a:p>
                  </a:txBody>
                  <a:tcPr/>
                </a:tc>
                <a:tc>
                  <a:txBody>
                    <a:bodyPr/>
                    <a:lstStyle/>
                    <a:p>
                      <a:pPr algn="ctr"/>
                      <a:r>
                        <a:rPr lang="en-US" sz="1400" dirty="0">
                          <a:latin typeface="Arial" panose="020B0604020202020204" pitchFamily="34" charset="0"/>
                          <a:cs typeface="Arial" panose="020B0604020202020204" pitchFamily="34" charset="0"/>
                        </a:rPr>
                        <a:t>15.5%</a:t>
                      </a:r>
                    </a:p>
                  </a:txBody>
                  <a:tcPr/>
                </a:tc>
                <a:tc>
                  <a:txBody>
                    <a:bodyPr/>
                    <a:lstStyle/>
                    <a:p>
                      <a:pPr algn="ctr"/>
                      <a:r>
                        <a:rPr lang="en-US" sz="1400" dirty="0">
                          <a:latin typeface="Arial" panose="020B0604020202020204" pitchFamily="34" charset="0"/>
                          <a:cs typeface="Arial" panose="020B0604020202020204" pitchFamily="34" charset="0"/>
                        </a:rPr>
                        <a:t>15.2% </a:t>
                      </a:r>
                    </a:p>
                  </a:txBody>
                  <a:tcPr/>
                </a:tc>
                <a:tc>
                  <a:txBody>
                    <a:bodyPr/>
                    <a:lstStyle/>
                    <a:p>
                      <a:pPr algn="ctr"/>
                      <a:r>
                        <a:rPr lang="en-US" sz="1400" dirty="0">
                          <a:latin typeface="Arial" panose="020B0604020202020204" pitchFamily="34" charset="0"/>
                          <a:cs typeface="Arial" panose="020B0604020202020204" pitchFamily="34" charset="0"/>
                        </a:rPr>
                        <a:t>15.4 vs 14.9</a:t>
                      </a:r>
                    </a:p>
                  </a:txBody>
                  <a:tcPr/>
                </a:tc>
                <a:tc>
                  <a:txBody>
                    <a:bodyPr/>
                    <a:lstStyle/>
                    <a:p>
                      <a:pPr algn="ctr"/>
                      <a:r>
                        <a:rPr lang="en-US" sz="1400" dirty="0">
                          <a:latin typeface="Arial" panose="020B0604020202020204" pitchFamily="34" charset="0"/>
                          <a:cs typeface="Arial" panose="020B0604020202020204" pitchFamily="34" charset="0"/>
                        </a:rPr>
                        <a:t>0.5 (-4.4, 5.4)</a:t>
                      </a:r>
                    </a:p>
                  </a:txBody>
                  <a:tcPr/>
                </a:tc>
                <a:extLst>
                  <a:ext uri="{0D108BD9-81ED-4DB2-BD59-A6C34878D82A}">
                    <a16:rowId xmlns:a16="http://schemas.microsoft.com/office/drawing/2014/main" val="2398047674"/>
                  </a:ext>
                </a:extLst>
              </a:tr>
              <a:tr h="209006">
                <a:tc>
                  <a:txBody>
                    <a:bodyPr/>
                    <a:lstStyle/>
                    <a:p>
                      <a:r>
                        <a:rPr lang="en-US" sz="1400" dirty="0">
                          <a:latin typeface="Arial" panose="020B0604020202020204" pitchFamily="34" charset="0"/>
                          <a:cs typeface="Arial" panose="020B0604020202020204" pitchFamily="34" charset="0"/>
                        </a:rPr>
                        <a:t>Gr </a:t>
                      </a:r>
                      <a:r>
                        <a:rPr lang="en-US" sz="1400" u="sng" dirty="0">
                          <a:latin typeface="Arial" panose="020B0604020202020204" pitchFamily="34" charset="0"/>
                          <a:cs typeface="Arial" panose="020B0604020202020204" pitchFamily="34" charset="0"/>
                        </a:rPr>
                        <a:t>&gt;</a:t>
                      </a:r>
                      <a:r>
                        <a:rPr lang="en-US" sz="1400" dirty="0">
                          <a:latin typeface="Arial" panose="020B0604020202020204" pitchFamily="34" charset="0"/>
                          <a:cs typeface="Arial" panose="020B0604020202020204" pitchFamily="34" charset="0"/>
                        </a:rPr>
                        <a:t>3 all-cause AE</a:t>
                      </a:r>
                    </a:p>
                  </a:txBody>
                  <a:tcPr/>
                </a:tc>
                <a:tc>
                  <a:txBody>
                    <a:bodyPr/>
                    <a:lstStyle/>
                    <a:p>
                      <a:pPr algn="ctr"/>
                      <a:r>
                        <a:rPr lang="en-US" sz="1400" dirty="0">
                          <a:latin typeface="Arial" panose="020B0604020202020204" pitchFamily="34" charset="0"/>
                          <a:cs typeface="Arial" panose="020B0604020202020204" pitchFamily="34" charset="0"/>
                        </a:rPr>
                        <a:t>30.5%</a:t>
                      </a:r>
                    </a:p>
                  </a:txBody>
                  <a:tcPr/>
                </a:tc>
                <a:tc>
                  <a:txBody>
                    <a:bodyPr/>
                    <a:lstStyle/>
                    <a:p>
                      <a:pPr algn="ctr"/>
                      <a:r>
                        <a:rPr lang="en-US" sz="1400" dirty="0">
                          <a:latin typeface="Arial" panose="020B0604020202020204" pitchFamily="34" charset="0"/>
                          <a:cs typeface="Arial" panose="020B0604020202020204" pitchFamily="34" charset="0"/>
                        </a:rPr>
                        <a:t>28.4%</a:t>
                      </a:r>
                    </a:p>
                  </a:txBody>
                  <a:tcPr/>
                </a:tc>
                <a:tc>
                  <a:txBody>
                    <a:bodyPr/>
                    <a:lstStyle/>
                    <a:p>
                      <a:pPr algn="ctr"/>
                      <a:r>
                        <a:rPr lang="en-US" sz="1400" dirty="0">
                          <a:latin typeface="Arial" panose="020B0604020202020204" pitchFamily="34" charset="0"/>
                          <a:cs typeface="Arial" panose="020B0604020202020204" pitchFamily="34" charset="0"/>
                        </a:rPr>
                        <a:t>35.4 vs 31.3</a:t>
                      </a:r>
                    </a:p>
                  </a:txBody>
                  <a:tcPr/>
                </a:tc>
                <a:tc>
                  <a:txBody>
                    <a:bodyPr/>
                    <a:lstStyle/>
                    <a:p>
                      <a:pPr algn="ctr"/>
                      <a:r>
                        <a:rPr lang="en-US" sz="1400" dirty="0">
                          <a:latin typeface="Arial" panose="020B0604020202020204" pitchFamily="34" charset="0"/>
                          <a:cs typeface="Arial" panose="020B0604020202020204" pitchFamily="34" charset="0"/>
                        </a:rPr>
                        <a:t>4.2 (-3.6, 12.0)</a:t>
                      </a:r>
                    </a:p>
                  </a:txBody>
                  <a:tcPr/>
                </a:tc>
                <a:extLst>
                  <a:ext uri="{0D108BD9-81ED-4DB2-BD59-A6C34878D82A}">
                    <a16:rowId xmlns:a16="http://schemas.microsoft.com/office/drawing/2014/main" val="2334888069"/>
                  </a:ext>
                </a:extLst>
              </a:tr>
              <a:tr h="209006">
                <a:tc>
                  <a:txBody>
                    <a:bodyPr/>
                    <a:lstStyle/>
                    <a:p>
                      <a:r>
                        <a:rPr lang="en-US" sz="1400" b="1" dirty="0">
                          <a:latin typeface="Arial" panose="020B0604020202020204" pitchFamily="34" charset="0"/>
                          <a:cs typeface="Arial" panose="020B0604020202020204" pitchFamily="34" charset="0"/>
                        </a:rPr>
                        <a:t>2</a:t>
                      </a:r>
                      <a:r>
                        <a:rPr lang="en-US" sz="1400" b="1" baseline="30000" dirty="0">
                          <a:latin typeface="Arial" panose="020B0604020202020204" pitchFamily="34" charset="0"/>
                          <a:cs typeface="Arial" panose="020B0604020202020204" pitchFamily="34" charset="0"/>
                        </a:rPr>
                        <a:t>o</a:t>
                      </a:r>
                      <a:r>
                        <a:rPr lang="en-US" sz="1400" b="1" dirty="0">
                          <a:latin typeface="Arial" panose="020B0604020202020204" pitchFamily="34" charset="0"/>
                          <a:cs typeface="Arial" panose="020B0604020202020204" pitchFamily="34" charset="0"/>
                        </a:rPr>
                        <a:t> Maternal Safety</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3344165"/>
                  </a:ext>
                </a:extLst>
              </a:tr>
              <a:tr h="209006">
                <a:tc>
                  <a:txBody>
                    <a:bodyPr/>
                    <a:lstStyle/>
                    <a:p>
                      <a:r>
                        <a:rPr lang="en-US" sz="1400" dirty="0">
                          <a:latin typeface="Arial" panose="020B0604020202020204" pitchFamily="34" charset="0"/>
                          <a:cs typeface="Arial" panose="020B0604020202020204" pitchFamily="34" charset="0"/>
                        </a:rPr>
                        <a:t>All-cause hepatotoxicity</a:t>
                      </a:r>
                    </a:p>
                  </a:txBody>
                  <a:tcPr/>
                </a:tc>
                <a:tc>
                  <a:txBody>
                    <a:bodyPr/>
                    <a:lstStyle/>
                    <a:p>
                      <a:pPr algn="ctr"/>
                      <a:r>
                        <a:rPr lang="en-US" sz="1400" dirty="0">
                          <a:latin typeface="Arial" panose="020B0604020202020204" pitchFamily="34" charset="0"/>
                          <a:cs typeface="Arial" panose="020B0604020202020204" pitchFamily="34" charset="0"/>
                        </a:rPr>
                        <a:t>6% (N=29)</a:t>
                      </a:r>
                    </a:p>
                  </a:txBody>
                  <a:tcPr/>
                </a:tc>
                <a:tc>
                  <a:txBody>
                    <a:bodyPr/>
                    <a:lstStyle/>
                    <a:p>
                      <a:pPr algn="ctr"/>
                      <a:r>
                        <a:rPr lang="en-US" sz="1400" dirty="0">
                          <a:latin typeface="Arial" panose="020B0604020202020204" pitchFamily="34" charset="0"/>
                          <a:cs typeface="Arial" panose="020B0604020202020204" pitchFamily="34" charset="0"/>
                        </a:rPr>
                        <a:t>7% (N=34)</a:t>
                      </a:r>
                    </a:p>
                  </a:txBody>
                  <a:tcPr/>
                </a:tc>
                <a:tc>
                  <a:txBody>
                    <a:bodyPr/>
                    <a:lstStyle/>
                    <a:p>
                      <a:pPr algn="ctr"/>
                      <a:r>
                        <a:rPr lang="en-US" sz="1400" dirty="0">
                          <a:latin typeface="Arial" panose="020B0604020202020204" pitchFamily="34" charset="0"/>
                          <a:cs typeface="Arial" panose="020B0604020202020204" pitchFamily="34" charset="0"/>
                        </a:rPr>
                        <a:t>5.8 vs 6.7</a:t>
                      </a:r>
                    </a:p>
                  </a:txBody>
                  <a:tcPr/>
                </a:tc>
                <a:tc>
                  <a:txBody>
                    <a:bodyPr/>
                    <a:lstStyle/>
                    <a:p>
                      <a:pPr algn="ctr"/>
                      <a:r>
                        <a:rPr lang="en-US" sz="1400" dirty="0">
                          <a:latin typeface="Arial" panose="020B0604020202020204" pitchFamily="34" charset="0"/>
                          <a:cs typeface="Arial" panose="020B0604020202020204" pitchFamily="34" charset="0"/>
                        </a:rPr>
                        <a:t>-0.9 (-4.0, 2.2)</a:t>
                      </a:r>
                    </a:p>
                  </a:txBody>
                  <a:tcPr/>
                </a:tc>
                <a:extLst>
                  <a:ext uri="{0D108BD9-81ED-4DB2-BD59-A6C34878D82A}">
                    <a16:rowId xmlns:a16="http://schemas.microsoft.com/office/drawing/2014/main" val="2899285571"/>
                  </a:ext>
                </a:extLst>
              </a:tr>
              <a:tr h="209006">
                <a:tc>
                  <a:txBody>
                    <a:bodyPr/>
                    <a:lstStyle/>
                    <a:p>
                      <a:r>
                        <a:rPr lang="en-US" sz="1400" dirty="0">
                          <a:latin typeface="Arial" panose="020B0604020202020204" pitchFamily="34" charset="0"/>
                          <a:cs typeface="Arial" panose="020B0604020202020204" pitchFamily="34" charset="0"/>
                        </a:rPr>
                        <a:t>Drug d/c due to toxicity</a:t>
                      </a:r>
                    </a:p>
                  </a:txBody>
                  <a:tcPr/>
                </a:tc>
                <a:tc>
                  <a:txBody>
                    <a:bodyPr/>
                    <a:lstStyle/>
                    <a:p>
                      <a:pPr algn="ctr"/>
                      <a:r>
                        <a:rPr lang="en-US" sz="1400" dirty="0">
                          <a:latin typeface="Arial" panose="020B0604020202020204" pitchFamily="34" charset="0"/>
                          <a:cs typeface="Arial" panose="020B0604020202020204" pitchFamily="34" charset="0"/>
                        </a:rPr>
                        <a:t>4% (N=17)</a:t>
                      </a:r>
                    </a:p>
                  </a:txBody>
                  <a:tcPr/>
                </a:tc>
                <a:tc>
                  <a:txBody>
                    <a:bodyPr/>
                    <a:lstStyle/>
                    <a:p>
                      <a:pPr algn="ctr"/>
                      <a:r>
                        <a:rPr lang="en-US" sz="1400" dirty="0">
                          <a:latin typeface="Arial" panose="020B0604020202020204" pitchFamily="34" charset="0"/>
                          <a:cs typeface="Arial" panose="020B0604020202020204" pitchFamily="34" charset="0"/>
                        </a:rPr>
                        <a:t>6% (N=28)</a:t>
                      </a:r>
                    </a:p>
                  </a:txBody>
                  <a:tcPr/>
                </a:tc>
                <a:tc>
                  <a:txBody>
                    <a:bodyPr/>
                    <a:lstStyle/>
                    <a:p>
                      <a:pPr algn="ctr"/>
                      <a:r>
                        <a:rPr lang="en-US" sz="1400" dirty="0">
                          <a:latin typeface="Arial" panose="020B0604020202020204" pitchFamily="34" charset="0"/>
                          <a:cs typeface="Arial" panose="020B0604020202020204" pitchFamily="34" charset="0"/>
                        </a:rPr>
                        <a:t>3.3 vs 5.5</a:t>
                      </a:r>
                    </a:p>
                  </a:txBody>
                  <a:tcPr/>
                </a:tc>
                <a:tc>
                  <a:txBody>
                    <a:bodyPr/>
                    <a:lstStyle/>
                    <a:p>
                      <a:pPr algn="ctr"/>
                      <a:r>
                        <a:rPr lang="en-US" sz="1400" dirty="0">
                          <a:latin typeface="Arial" panose="020B0604020202020204" pitchFamily="34" charset="0"/>
                          <a:cs typeface="Arial" panose="020B0604020202020204" pitchFamily="34" charset="0"/>
                        </a:rPr>
                        <a:t>-2.1 (-4.7, 0.4)</a:t>
                      </a:r>
                    </a:p>
                  </a:txBody>
                  <a:tcPr/>
                </a:tc>
                <a:extLst>
                  <a:ext uri="{0D108BD9-81ED-4DB2-BD59-A6C34878D82A}">
                    <a16:rowId xmlns:a16="http://schemas.microsoft.com/office/drawing/2014/main" val="3045910271"/>
                  </a:ext>
                </a:extLst>
              </a:tr>
              <a:tr h="209006">
                <a:tc>
                  <a:txBody>
                    <a:bodyPr/>
                    <a:lstStyle/>
                    <a:p>
                      <a:r>
                        <a:rPr lang="en-US" sz="1400" dirty="0">
                          <a:latin typeface="Arial" panose="020B0604020202020204" pitchFamily="34" charset="0"/>
                          <a:cs typeface="Arial" panose="020B0604020202020204" pitchFamily="34" charset="0"/>
                        </a:rPr>
                        <a:t>Death</a:t>
                      </a:r>
                    </a:p>
                  </a:txBody>
                  <a:tcPr/>
                </a:tc>
                <a:tc>
                  <a:txBody>
                    <a:bodyPr/>
                    <a:lstStyle/>
                    <a:p>
                      <a:pPr algn="ctr"/>
                      <a:r>
                        <a:rPr lang="en-US" sz="1400" dirty="0">
                          <a:latin typeface="Arial" panose="020B0604020202020204" pitchFamily="34" charset="0"/>
                          <a:cs typeface="Arial" panose="020B0604020202020204" pitchFamily="34" charset="0"/>
                        </a:rPr>
                        <a:t>0.4% (N=2)</a:t>
                      </a:r>
                    </a:p>
                  </a:txBody>
                  <a:tcPr/>
                </a:tc>
                <a:tc>
                  <a:txBody>
                    <a:bodyPr/>
                    <a:lstStyle/>
                    <a:p>
                      <a:pPr algn="ctr"/>
                      <a:r>
                        <a:rPr lang="en-US" sz="1400" dirty="0">
                          <a:latin typeface="Arial" panose="020B0604020202020204" pitchFamily="34" charset="0"/>
                          <a:cs typeface="Arial" panose="020B0604020202020204" pitchFamily="34" charset="0"/>
                        </a:rPr>
                        <a:t>0.8% (N=4)</a:t>
                      </a:r>
                    </a:p>
                  </a:txBody>
                  <a:tcPr/>
                </a:tc>
                <a:tc>
                  <a:txBody>
                    <a:bodyPr/>
                    <a:lstStyle/>
                    <a:p>
                      <a:pPr algn="ctr"/>
                      <a:r>
                        <a:rPr lang="en-US" sz="1400" dirty="0">
                          <a:latin typeface="Arial" panose="020B0604020202020204" pitchFamily="34" charset="0"/>
                          <a:cs typeface="Arial" panose="020B0604020202020204" pitchFamily="34" charset="0"/>
                        </a:rPr>
                        <a:t>0.4 vs 0.8 </a:t>
                      </a:r>
                    </a:p>
                  </a:txBody>
                  <a:tcPr/>
                </a:tc>
                <a:tc>
                  <a:txBody>
                    <a:bodyPr/>
                    <a:lstStyle/>
                    <a:p>
                      <a:pPr algn="ctr"/>
                      <a:r>
                        <a:rPr lang="en-US" sz="1400" dirty="0">
                          <a:latin typeface="Arial" panose="020B0604020202020204" pitchFamily="34" charset="0"/>
                          <a:cs typeface="Arial" panose="020B0604020202020204" pitchFamily="34" charset="0"/>
                        </a:rPr>
                        <a:t>-0.4 (-1.3, 0.6)</a:t>
                      </a:r>
                    </a:p>
                  </a:txBody>
                  <a:tcPr/>
                </a:tc>
                <a:extLst>
                  <a:ext uri="{0D108BD9-81ED-4DB2-BD59-A6C34878D82A}">
                    <a16:rowId xmlns:a16="http://schemas.microsoft.com/office/drawing/2014/main" val="476053329"/>
                  </a:ext>
                </a:extLst>
              </a:tr>
            </a:tbl>
          </a:graphicData>
        </a:graphic>
      </p:graphicFrame>
      <p:grpSp>
        <p:nvGrpSpPr>
          <p:cNvPr id="16" name="Group 15">
            <a:extLst>
              <a:ext uri="{FF2B5EF4-FFF2-40B4-BE49-F238E27FC236}">
                <a16:creationId xmlns:a16="http://schemas.microsoft.com/office/drawing/2014/main" id="{24BE2CC4-A6D7-48CE-AE10-9FEF31D9263C}"/>
              </a:ext>
            </a:extLst>
          </p:cNvPr>
          <p:cNvGrpSpPr/>
          <p:nvPr/>
        </p:nvGrpSpPr>
        <p:grpSpPr>
          <a:xfrm>
            <a:off x="260952" y="3678364"/>
            <a:ext cx="4445181" cy="2499526"/>
            <a:chOff x="179070" y="3379435"/>
            <a:chExt cx="5073287" cy="2746063"/>
          </a:xfrm>
        </p:grpSpPr>
        <p:grpSp>
          <p:nvGrpSpPr>
            <p:cNvPr id="17" name="Group 16">
              <a:extLst>
                <a:ext uri="{FF2B5EF4-FFF2-40B4-BE49-F238E27FC236}">
                  <a16:creationId xmlns:a16="http://schemas.microsoft.com/office/drawing/2014/main" id="{177F0D28-34AE-4250-8873-3B2A0CF1590E}"/>
                </a:ext>
              </a:extLst>
            </p:cNvPr>
            <p:cNvGrpSpPr/>
            <p:nvPr/>
          </p:nvGrpSpPr>
          <p:grpSpPr>
            <a:xfrm>
              <a:off x="179070" y="3422340"/>
              <a:ext cx="5073287" cy="2703158"/>
              <a:chOff x="1139998" y="2577675"/>
              <a:chExt cx="6008913" cy="3064627"/>
            </a:xfrm>
          </p:grpSpPr>
          <p:graphicFrame>
            <p:nvGraphicFramePr>
              <p:cNvPr id="19" name="Chart 18">
                <a:extLst>
                  <a:ext uri="{FF2B5EF4-FFF2-40B4-BE49-F238E27FC236}">
                    <a16:creationId xmlns:a16="http://schemas.microsoft.com/office/drawing/2014/main" id="{678BDC8D-9BD7-413E-87FC-AE71E5BE88F1}"/>
                  </a:ext>
                </a:extLst>
              </p:cNvPr>
              <p:cNvGraphicFramePr/>
              <p:nvPr>
                <p:extLst/>
              </p:nvPr>
            </p:nvGraphicFramePr>
            <p:xfrm>
              <a:off x="1139998" y="2577675"/>
              <a:ext cx="6008913" cy="276292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742E5B89-16D1-41AB-B25D-C53887A860F6}"/>
                  </a:ext>
                </a:extLst>
              </p:cNvPr>
              <p:cNvSpPr txBox="1"/>
              <p:nvPr/>
            </p:nvSpPr>
            <p:spPr>
              <a:xfrm>
                <a:off x="2129294" y="5258123"/>
                <a:ext cx="409086"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Gr 3</a:t>
                </a:r>
              </a:p>
              <a:p>
                <a:pPr algn="ctr"/>
                <a:r>
                  <a:rPr lang="en-US" sz="900" dirty="0">
                    <a:latin typeface="Arial" panose="020B0604020202020204" pitchFamily="34" charset="0"/>
                    <a:cs typeface="Arial" panose="020B0604020202020204" pitchFamily="34" charset="0"/>
                  </a:rPr>
                  <a:t>LFT</a:t>
                </a:r>
              </a:p>
            </p:txBody>
          </p:sp>
          <p:sp>
            <p:nvSpPr>
              <p:cNvPr id="21" name="TextBox 20">
                <a:extLst>
                  <a:ext uri="{FF2B5EF4-FFF2-40B4-BE49-F238E27FC236}">
                    <a16:creationId xmlns:a16="http://schemas.microsoft.com/office/drawing/2014/main" id="{895CA1B5-95DA-44F7-B64C-F05964D81729}"/>
                  </a:ext>
                </a:extLst>
              </p:cNvPr>
              <p:cNvSpPr txBox="1"/>
              <p:nvPr/>
            </p:nvSpPr>
            <p:spPr>
              <a:xfrm>
                <a:off x="3185209" y="5258123"/>
                <a:ext cx="409086"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Gr 4</a:t>
                </a:r>
              </a:p>
              <a:p>
                <a:pPr algn="ctr"/>
                <a:r>
                  <a:rPr lang="en-US" sz="900" dirty="0">
                    <a:latin typeface="Arial" panose="020B0604020202020204" pitchFamily="34" charset="0"/>
                    <a:cs typeface="Arial" panose="020B0604020202020204" pitchFamily="34" charset="0"/>
                  </a:rPr>
                  <a:t>LFT</a:t>
                </a:r>
              </a:p>
            </p:txBody>
          </p:sp>
          <p:sp>
            <p:nvSpPr>
              <p:cNvPr id="22" name="TextBox 21">
                <a:extLst>
                  <a:ext uri="{FF2B5EF4-FFF2-40B4-BE49-F238E27FC236}">
                    <a16:creationId xmlns:a16="http://schemas.microsoft.com/office/drawing/2014/main" id="{7B449BD3-940F-46ED-9C1E-E1578CCF427E}"/>
                  </a:ext>
                </a:extLst>
              </p:cNvPr>
              <p:cNvSpPr txBox="1"/>
              <p:nvPr/>
            </p:nvSpPr>
            <p:spPr>
              <a:xfrm>
                <a:off x="4154823" y="5272970"/>
                <a:ext cx="668773"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Bili </a:t>
                </a:r>
                <a:r>
                  <a:rPr lang="en-US" sz="900" u="sng" dirty="0">
                    <a:latin typeface="Arial" panose="020B0604020202020204" pitchFamily="34" charset="0"/>
                    <a:cs typeface="Arial" panose="020B0604020202020204" pitchFamily="34" charset="0"/>
                  </a:rPr>
                  <a:t>&gt;</a:t>
                </a:r>
                <a:r>
                  <a:rPr lang="en-US" sz="900" dirty="0">
                    <a:latin typeface="Arial" panose="020B0604020202020204" pitchFamily="34" charset="0"/>
                    <a:cs typeface="Arial" panose="020B0604020202020204" pitchFamily="34" charset="0"/>
                  </a:rPr>
                  <a:t>2</a:t>
                </a:r>
              </a:p>
              <a:p>
                <a:pPr algn="ctr"/>
                <a:r>
                  <a:rPr lang="en-US" sz="900" dirty="0">
                    <a:latin typeface="Arial" panose="020B0604020202020204" pitchFamily="34" charset="0"/>
                    <a:cs typeface="Arial" panose="020B0604020202020204" pitchFamily="34" charset="0"/>
                  </a:rPr>
                  <a:t>&amp; ALT </a:t>
                </a:r>
                <a:r>
                  <a:rPr lang="en-US" sz="900" u="sng" dirty="0">
                    <a:latin typeface="Arial" panose="020B0604020202020204" pitchFamily="34" charset="0"/>
                    <a:cs typeface="Arial" panose="020B0604020202020204" pitchFamily="34" charset="0"/>
                  </a:rPr>
                  <a:t>&gt;</a:t>
                </a:r>
                <a:r>
                  <a:rPr lang="en-US" sz="900" dirty="0">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6B7D61BA-144D-4180-805D-BC047CB6B332}"/>
                  </a:ext>
                </a:extLst>
              </p:cNvPr>
              <p:cNvSpPr txBox="1"/>
              <p:nvPr/>
            </p:nvSpPr>
            <p:spPr>
              <a:xfrm>
                <a:off x="5175430" y="5272970"/>
                <a:ext cx="780983"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ALT </a:t>
                </a:r>
                <a:r>
                  <a:rPr lang="en-US" sz="900" u="sng" dirty="0">
                    <a:latin typeface="Arial" panose="020B0604020202020204" pitchFamily="34" charset="0"/>
                    <a:cs typeface="Arial" panose="020B0604020202020204" pitchFamily="34" charset="0"/>
                  </a:rPr>
                  <a:t>&gt;</a:t>
                </a:r>
                <a:r>
                  <a:rPr lang="en-US" sz="900" dirty="0">
                    <a:latin typeface="Arial" panose="020B0604020202020204" pitchFamily="34" charset="0"/>
                    <a:cs typeface="Arial" panose="020B0604020202020204" pitchFamily="34" charset="0"/>
                  </a:rPr>
                  <a:t>2 &amp;</a:t>
                </a:r>
              </a:p>
              <a:p>
                <a:pPr algn="ctr"/>
                <a:r>
                  <a:rPr lang="en-US" sz="900" dirty="0" err="1">
                    <a:latin typeface="Arial" panose="020B0604020202020204" pitchFamily="34" charset="0"/>
                    <a:cs typeface="Arial" panose="020B0604020202020204" pitchFamily="34" charset="0"/>
                  </a:rPr>
                  <a:t>Sx</a:t>
                </a:r>
                <a:r>
                  <a:rPr lang="en-US" sz="900" dirty="0">
                    <a:latin typeface="Arial" panose="020B0604020202020204" pitchFamily="34" charset="0"/>
                    <a:cs typeface="Arial" panose="020B0604020202020204" pitchFamily="34" charset="0"/>
                  </a:rPr>
                  <a:t> hepatitis</a:t>
                </a:r>
              </a:p>
            </p:txBody>
          </p:sp>
          <p:sp>
            <p:nvSpPr>
              <p:cNvPr id="24" name="TextBox 23">
                <a:extLst>
                  <a:ext uri="{FF2B5EF4-FFF2-40B4-BE49-F238E27FC236}">
                    <a16:creationId xmlns:a16="http://schemas.microsoft.com/office/drawing/2014/main" id="{30472F1B-08E0-4AA9-9F5A-5F042DCEBAAD}"/>
                  </a:ext>
                </a:extLst>
              </p:cNvPr>
              <p:cNvSpPr txBox="1"/>
              <p:nvPr/>
            </p:nvSpPr>
            <p:spPr>
              <a:xfrm>
                <a:off x="6152713" y="5258123"/>
                <a:ext cx="889988" cy="369332"/>
              </a:xfrm>
              <a:prstGeom prst="rect">
                <a:avLst/>
              </a:prstGeom>
              <a:noFill/>
            </p:spPr>
            <p:txBody>
              <a:bodyPr wrap="none" rtlCol="0">
                <a:spAutoFit/>
              </a:bodyPr>
              <a:lstStyle/>
              <a:p>
                <a:pPr algn="ctr"/>
                <a:r>
                  <a:rPr lang="en-US" sz="900" dirty="0">
                    <a:latin typeface="Arial" panose="020B0604020202020204" pitchFamily="34" charset="0"/>
                    <a:cs typeface="Arial" panose="020B0604020202020204" pitchFamily="34" charset="0"/>
                  </a:rPr>
                  <a:t>Any</a:t>
                </a:r>
              </a:p>
              <a:p>
                <a:pPr algn="ctr"/>
                <a:r>
                  <a:rPr lang="en-US" sz="900" dirty="0">
                    <a:latin typeface="Arial" panose="020B0604020202020204" pitchFamily="34" charset="0"/>
                    <a:cs typeface="Arial" panose="020B0604020202020204" pitchFamily="34" charset="0"/>
                  </a:rPr>
                  <a:t>hepatotoxicity</a:t>
                </a:r>
              </a:p>
            </p:txBody>
          </p:sp>
        </p:grpSp>
        <p:sp>
          <p:nvSpPr>
            <p:cNvPr id="18" name="TextBox 17">
              <a:extLst>
                <a:ext uri="{FF2B5EF4-FFF2-40B4-BE49-F238E27FC236}">
                  <a16:creationId xmlns:a16="http://schemas.microsoft.com/office/drawing/2014/main" id="{D88047DD-9871-4EE5-A5D9-D206950C161D}"/>
                </a:ext>
              </a:extLst>
            </p:cNvPr>
            <p:cNvSpPr txBox="1"/>
            <p:nvPr/>
          </p:nvSpPr>
          <p:spPr>
            <a:xfrm>
              <a:off x="1014326" y="3379435"/>
              <a:ext cx="3569224" cy="371947"/>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Hepatic Toxicity by Study Arm</a:t>
              </a:r>
            </a:p>
          </p:txBody>
        </p:sp>
      </p:grpSp>
      <p:grpSp>
        <p:nvGrpSpPr>
          <p:cNvPr id="3" name="Group 2">
            <a:extLst>
              <a:ext uri="{FF2B5EF4-FFF2-40B4-BE49-F238E27FC236}">
                <a16:creationId xmlns:a16="http://schemas.microsoft.com/office/drawing/2014/main" id="{66BF1083-BD6A-4672-84D5-B6E808F7F416}"/>
              </a:ext>
            </a:extLst>
          </p:cNvPr>
          <p:cNvGrpSpPr/>
          <p:nvPr/>
        </p:nvGrpSpPr>
        <p:grpSpPr>
          <a:xfrm>
            <a:off x="5119211" y="3678364"/>
            <a:ext cx="3492618" cy="2594152"/>
            <a:chOff x="5271622" y="4130741"/>
            <a:chExt cx="3492618" cy="2594152"/>
          </a:xfrm>
        </p:grpSpPr>
        <p:pic>
          <p:nvPicPr>
            <p:cNvPr id="27" name="Picture 26">
              <a:extLst>
                <a:ext uri="{FF2B5EF4-FFF2-40B4-BE49-F238E27FC236}">
                  <a16:creationId xmlns:a16="http://schemas.microsoft.com/office/drawing/2014/main" id="{9333DCA9-7152-4739-84E6-DF00D325EDC9}"/>
                </a:ext>
              </a:extLst>
            </p:cNvPr>
            <p:cNvPicPr>
              <a:picLocks noChangeAspect="1"/>
            </p:cNvPicPr>
            <p:nvPr/>
          </p:nvPicPr>
          <p:blipFill>
            <a:blip r:embed="rId3"/>
            <a:stretch>
              <a:fillRect/>
            </a:stretch>
          </p:blipFill>
          <p:spPr>
            <a:xfrm>
              <a:off x="5487994" y="4300018"/>
              <a:ext cx="3276246" cy="2424875"/>
            </a:xfrm>
            <a:prstGeom prst="rect">
              <a:avLst/>
            </a:prstGeom>
          </p:spPr>
        </p:pic>
        <p:sp>
          <p:nvSpPr>
            <p:cNvPr id="29" name="TextBox 28">
              <a:extLst>
                <a:ext uri="{FF2B5EF4-FFF2-40B4-BE49-F238E27FC236}">
                  <a16:creationId xmlns:a16="http://schemas.microsoft.com/office/drawing/2014/main" id="{372FDB01-E947-481C-B9A7-400A06DE2445}"/>
                </a:ext>
              </a:extLst>
            </p:cNvPr>
            <p:cNvSpPr txBox="1"/>
            <p:nvPr/>
          </p:nvSpPr>
          <p:spPr>
            <a:xfrm>
              <a:off x="5271622" y="4130741"/>
              <a:ext cx="346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Median ALT (SGPT) by Study Arm</a:t>
              </a:r>
            </a:p>
          </p:txBody>
        </p:sp>
      </p:grpSp>
      <p:sp>
        <p:nvSpPr>
          <p:cNvPr id="25" name="TextBox 24">
            <a:extLst>
              <a:ext uri="{FF2B5EF4-FFF2-40B4-BE49-F238E27FC236}">
                <a16:creationId xmlns:a16="http://schemas.microsoft.com/office/drawing/2014/main" id="{3F5FAEA1-68B3-4DA8-AEC8-E53C0D5C6442}"/>
              </a:ext>
            </a:extLst>
          </p:cNvPr>
          <p:cNvSpPr txBox="1"/>
          <p:nvPr/>
        </p:nvSpPr>
        <p:spPr>
          <a:xfrm>
            <a:off x="532171" y="5820832"/>
            <a:ext cx="7768537" cy="646331"/>
          </a:xfrm>
          <a:prstGeom prst="rect">
            <a:avLst/>
          </a:prstGeom>
          <a:solidFill>
            <a:schemeClr val="accent4">
              <a:lumMod val="20000"/>
              <a:lumOff val="80000"/>
            </a:schemeClr>
          </a:solidFill>
          <a:ln>
            <a:solidFill>
              <a:schemeClr val="tx1"/>
            </a:solidFill>
          </a:ln>
          <a:scene3d>
            <a:camera prst="orthographicFront"/>
            <a:lightRig rig="threePt" dir="t"/>
          </a:scene3d>
          <a:sp3d>
            <a:bevelT/>
          </a:sp3d>
        </p:spPr>
        <p:txBody>
          <a:bodyPr wrap="none" rtlCol="0">
            <a:spAutoFit/>
          </a:bodyPr>
          <a:lstStyle/>
          <a:p>
            <a:r>
              <a:rPr lang="en-US" dirty="0">
                <a:latin typeface="Arial" panose="020B0604020202020204" pitchFamily="34" charset="0"/>
                <a:cs typeface="Arial" panose="020B0604020202020204" pitchFamily="34" charset="0"/>
              </a:rPr>
              <a:t>No difference hepatic toxicity, but higher LFTs observed after delivery</a:t>
            </a:r>
          </a:p>
          <a:p>
            <a:r>
              <a:rPr lang="en-US" dirty="0">
                <a:latin typeface="Arial" panose="020B0604020202020204" pitchFamily="34" charset="0"/>
                <a:cs typeface="Arial" panose="020B0604020202020204" pitchFamily="34" charset="0"/>
              </a:rPr>
              <a:t>regardless of whether on IPT or type of ART (EFV vs non-EFV, not shown)</a:t>
            </a:r>
          </a:p>
        </p:txBody>
      </p:sp>
      <p:pic>
        <p:nvPicPr>
          <p:cNvPr id="26" name="Picture 25">
            <a:extLst>
              <a:ext uri="{FF2B5EF4-FFF2-40B4-BE49-F238E27FC236}">
                <a16:creationId xmlns:a16="http://schemas.microsoft.com/office/drawing/2014/main" id="{D23373A1-0352-442E-B6DE-2E3ECE6EFD5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87341" y="122432"/>
            <a:ext cx="891920" cy="432301"/>
          </a:xfrm>
          <a:prstGeom prst="rect">
            <a:avLst/>
          </a:prstGeom>
        </p:spPr>
      </p:pic>
    </p:spTree>
    <p:extLst>
      <p:ext uri="{BB962C8B-B14F-4D97-AF65-F5344CB8AC3E}">
        <p14:creationId xmlns:p14="http://schemas.microsoft.com/office/powerpoint/2010/main" val="23279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40C3760-E666-4622-AA4C-3CC31F6101AA}"/>
              </a:ext>
            </a:extLst>
          </p:cNvPr>
          <p:cNvCxnSpPr>
            <a:cxnSpLocks/>
          </p:cNvCxnSpPr>
          <p:nvPr/>
        </p:nvCxnSpPr>
        <p:spPr>
          <a:xfrm>
            <a:off x="-2721" y="1128196"/>
            <a:ext cx="9144000" cy="0"/>
          </a:xfrm>
          <a:prstGeom prst="line">
            <a:avLst/>
          </a:prstGeom>
        </p:spPr>
        <p:style>
          <a:lnRef idx="1">
            <a:schemeClr val="dk1"/>
          </a:lnRef>
          <a:fillRef idx="0">
            <a:schemeClr val="dk1"/>
          </a:fillRef>
          <a:effectRef idx="0">
            <a:schemeClr val="dk1"/>
          </a:effectRef>
          <a:fontRef idx="minor">
            <a:schemeClr val="tx1"/>
          </a:fontRef>
        </p:style>
      </p:cxnSp>
      <p:sp>
        <p:nvSpPr>
          <p:cNvPr id="29" name="Title 1">
            <a:extLst>
              <a:ext uri="{FF2B5EF4-FFF2-40B4-BE49-F238E27FC236}">
                <a16:creationId xmlns:a16="http://schemas.microsoft.com/office/drawing/2014/main" id="{DBA6DE91-2C22-4C62-8CD3-E52C30A77CF9}"/>
              </a:ext>
            </a:extLst>
          </p:cNvPr>
          <p:cNvSpPr>
            <a:spLocks noGrp="1"/>
          </p:cNvSpPr>
          <p:nvPr>
            <p:ph type="title"/>
          </p:nvPr>
        </p:nvSpPr>
        <p:spPr>
          <a:xfrm>
            <a:off x="130628" y="23454"/>
            <a:ext cx="8724899" cy="1325563"/>
          </a:xfrm>
        </p:spPr>
        <p:txBody>
          <a:bodyPr>
            <a:normAutofit/>
          </a:bodyPr>
          <a:lstStyle/>
          <a:p>
            <a:r>
              <a:rPr lang="en-US" dirty="0"/>
              <a:t>Causes of Maternal Deaths</a:t>
            </a:r>
            <a:br>
              <a:rPr lang="en-US" dirty="0"/>
            </a:br>
            <a:r>
              <a:rPr lang="en-US" sz="2000" i="1" dirty="0">
                <a:solidFill>
                  <a:schemeClr val="tx1"/>
                </a:solidFill>
              </a:rPr>
              <a:t>Gupta A et al.  CROI 2018 Boston Abs. 142LB</a:t>
            </a:r>
            <a:endParaRPr lang="en-US" dirty="0"/>
          </a:p>
        </p:txBody>
      </p:sp>
      <p:graphicFrame>
        <p:nvGraphicFramePr>
          <p:cNvPr id="5" name="Table 4">
            <a:extLst>
              <a:ext uri="{FF2B5EF4-FFF2-40B4-BE49-F238E27FC236}">
                <a16:creationId xmlns:a16="http://schemas.microsoft.com/office/drawing/2014/main" id="{C837C4C0-8996-4E3D-9B28-2320A9129FF9}"/>
              </a:ext>
            </a:extLst>
          </p:cNvPr>
          <p:cNvGraphicFramePr>
            <a:graphicFrameLocks noGrp="1"/>
          </p:cNvGraphicFramePr>
          <p:nvPr>
            <p:extLst>
              <p:ext uri="{D42A27DB-BD31-4B8C-83A1-F6EECF244321}">
                <p14:modId xmlns:p14="http://schemas.microsoft.com/office/powerpoint/2010/main" val="2887441346"/>
              </p:ext>
            </p:extLst>
          </p:nvPr>
        </p:nvGraphicFramePr>
        <p:xfrm>
          <a:off x="136071" y="1270481"/>
          <a:ext cx="8882743" cy="3866735"/>
        </p:xfrm>
        <a:graphic>
          <a:graphicData uri="http://schemas.openxmlformats.org/drawingml/2006/table">
            <a:tbl>
              <a:tblPr firstRow="1" bandRow="1">
                <a:tableStyleId>{5C22544A-7EE6-4342-B048-85BDC9FD1C3A}</a:tableStyleId>
              </a:tblPr>
              <a:tblGrid>
                <a:gridCol w="1398815">
                  <a:extLst>
                    <a:ext uri="{9D8B030D-6E8A-4147-A177-3AD203B41FA5}">
                      <a16:colId xmlns:a16="http://schemas.microsoft.com/office/drawing/2014/main" val="3488438886"/>
                    </a:ext>
                  </a:extLst>
                </a:gridCol>
                <a:gridCol w="1088571">
                  <a:extLst>
                    <a:ext uri="{9D8B030D-6E8A-4147-A177-3AD203B41FA5}">
                      <a16:colId xmlns:a16="http://schemas.microsoft.com/office/drawing/2014/main" val="3702264189"/>
                    </a:ext>
                  </a:extLst>
                </a:gridCol>
                <a:gridCol w="1257300">
                  <a:extLst>
                    <a:ext uri="{9D8B030D-6E8A-4147-A177-3AD203B41FA5}">
                      <a16:colId xmlns:a16="http://schemas.microsoft.com/office/drawing/2014/main" val="2549724394"/>
                    </a:ext>
                  </a:extLst>
                </a:gridCol>
                <a:gridCol w="1322615">
                  <a:extLst>
                    <a:ext uri="{9D8B030D-6E8A-4147-A177-3AD203B41FA5}">
                      <a16:colId xmlns:a16="http://schemas.microsoft.com/office/drawing/2014/main" val="4063367339"/>
                    </a:ext>
                  </a:extLst>
                </a:gridCol>
                <a:gridCol w="1094014">
                  <a:extLst>
                    <a:ext uri="{9D8B030D-6E8A-4147-A177-3AD203B41FA5}">
                      <a16:colId xmlns:a16="http://schemas.microsoft.com/office/drawing/2014/main" val="3696871916"/>
                    </a:ext>
                  </a:extLst>
                </a:gridCol>
                <a:gridCol w="1431471">
                  <a:extLst>
                    <a:ext uri="{9D8B030D-6E8A-4147-A177-3AD203B41FA5}">
                      <a16:colId xmlns:a16="http://schemas.microsoft.com/office/drawing/2014/main" val="2771018371"/>
                    </a:ext>
                  </a:extLst>
                </a:gridCol>
                <a:gridCol w="1289957">
                  <a:extLst>
                    <a:ext uri="{9D8B030D-6E8A-4147-A177-3AD203B41FA5}">
                      <a16:colId xmlns:a16="http://schemas.microsoft.com/office/drawing/2014/main" val="1541598265"/>
                    </a:ext>
                  </a:extLst>
                </a:gridCol>
              </a:tblGrid>
              <a:tr h="0">
                <a:tc>
                  <a:txBody>
                    <a:bodyPr/>
                    <a:lstStyle/>
                    <a:p>
                      <a:endParaRPr lang="en-US" sz="1400" dirty="0">
                        <a:latin typeface="Arial" panose="020B0604020202020204" pitchFamily="34" charset="0"/>
                        <a:cs typeface="Arial" panose="020B0604020202020204" pitchFamily="34" charset="0"/>
                      </a:endParaRPr>
                    </a:p>
                  </a:txBody>
                  <a:tcPr/>
                </a:tc>
                <a:tc gridSpan="2">
                  <a:txBody>
                    <a:bodyPr/>
                    <a:lstStyle/>
                    <a:p>
                      <a:pPr algn="ctr"/>
                      <a:r>
                        <a:rPr lang="en-US" sz="1400" dirty="0">
                          <a:latin typeface="Arial" panose="020B0604020202020204" pitchFamily="34" charset="0"/>
                          <a:cs typeface="Arial" panose="020B0604020202020204" pitchFamily="34" charset="0"/>
                        </a:rPr>
                        <a:t>Immediate IPT</a:t>
                      </a: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tc gridSpan="4">
                  <a:txBody>
                    <a:bodyPr/>
                    <a:lstStyle/>
                    <a:p>
                      <a:pPr algn="ctr"/>
                      <a:r>
                        <a:rPr lang="en-US" sz="1400" dirty="0">
                          <a:latin typeface="Arial" panose="020B0604020202020204" pitchFamily="34" charset="0"/>
                          <a:cs typeface="Arial" panose="020B0604020202020204" pitchFamily="34" charset="0"/>
                        </a:rPr>
                        <a:t>Deferred IPT</a:t>
                      </a: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5091500"/>
                  </a:ext>
                </a:extLst>
              </a:tr>
              <a:tr h="0">
                <a:tc>
                  <a:txBody>
                    <a:bodyPr/>
                    <a:lstStyle/>
                    <a:p>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a:t>
                      </a:r>
                    </a:p>
                  </a:txBody>
                  <a:tcPr/>
                </a:tc>
                <a:tc>
                  <a:txBody>
                    <a:bodyPr/>
                    <a:lstStyle/>
                    <a:p>
                      <a:pPr algn="ctr"/>
                      <a:r>
                        <a:rPr lang="en-US" sz="1400" dirty="0">
                          <a:latin typeface="Arial" panose="020B0604020202020204" pitchFamily="34" charset="0"/>
                          <a:cs typeface="Arial" panose="020B0604020202020204" pitchFamily="34" charset="0"/>
                        </a:rPr>
                        <a:t>2</a:t>
                      </a:r>
                    </a:p>
                  </a:txBody>
                  <a:tcPr/>
                </a:tc>
                <a:tc>
                  <a:txBody>
                    <a:bodyPr/>
                    <a:lstStyle/>
                    <a:p>
                      <a:pPr algn="ctr"/>
                      <a:r>
                        <a:rPr lang="en-US" sz="1400" dirty="0">
                          <a:latin typeface="Arial" panose="020B0604020202020204" pitchFamily="34" charset="0"/>
                          <a:cs typeface="Arial" panose="020B0604020202020204" pitchFamily="34" charset="0"/>
                        </a:rPr>
                        <a:t>3</a:t>
                      </a:r>
                    </a:p>
                  </a:txBody>
                  <a:tcPr/>
                </a:tc>
                <a:tc>
                  <a:txBody>
                    <a:bodyPr/>
                    <a:lstStyle/>
                    <a:p>
                      <a:pPr algn="ctr"/>
                      <a:r>
                        <a:rPr lang="en-US" sz="1400" dirty="0">
                          <a:latin typeface="Arial" panose="020B0604020202020204" pitchFamily="34" charset="0"/>
                          <a:cs typeface="Arial" panose="020B0604020202020204" pitchFamily="34" charset="0"/>
                        </a:rPr>
                        <a:t>4</a:t>
                      </a:r>
                    </a:p>
                  </a:txBody>
                  <a:tcPr/>
                </a:tc>
                <a:tc>
                  <a:txBody>
                    <a:bodyPr/>
                    <a:lstStyle/>
                    <a:p>
                      <a:pPr algn="ctr"/>
                      <a:r>
                        <a:rPr lang="en-US" sz="1400" dirty="0">
                          <a:latin typeface="Arial" panose="020B0604020202020204" pitchFamily="34" charset="0"/>
                          <a:cs typeface="Arial" panose="020B0604020202020204" pitchFamily="34" charset="0"/>
                        </a:rPr>
                        <a:t>5</a:t>
                      </a:r>
                    </a:p>
                  </a:txBody>
                  <a:tcPr/>
                </a:tc>
                <a:tc>
                  <a:txBody>
                    <a:bodyPr/>
                    <a:lstStyle/>
                    <a:p>
                      <a:pPr algn="ctr"/>
                      <a:r>
                        <a:rPr lang="en-US" sz="1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198281803"/>
                  </a:ext>
                </a:extLst>
              </a:tr>
              <a:tr h="209006">
                <a:tc>
                  <a:txBody>
                    <a:bodyPr/>
                    <a:lstStyle/>
                    <a:p>
                      <a:r>
                        <a:rPr lang="en-US" sz="1400" b="0" dirty="0">
                          <a:latin typeface="Arial" panose="020B0604020202020204" pitchFamily="34" charset="0"/>
                          <a:cs typeface="Arial" panose="020B0604020202020204" pitchFamily="34" charset="0"/>
                        </a:rPr>
                        <a:t>Location</a:t>
                      </a:r>
                    </a:p>
                  </a:txBody>
                  <a:tcPr/>
                </a:tc>
                <a:tc>
                  <a:txBody>
                    <a:bodyPr/>
                    <a:lstStyle/>
                    <a:p>
                      <a:pPr algn="ctr"/>
                      <a:r>
                        <a:rPr lang="en-US" sz="1400" dirty="0">
                          <a:latin typeface="Arial" panose="020B0604020202020204" pitchFamily="34" charset="0"/>
                          <a:cs typeface="Arial" panose="020B0604020202020204" pitchFamily="34" charset="0"/>
                        </a:rPr>
                        <a:t>Zimbabwe</a:t>
                      </a:r>
                    </a:p>
                  </a:txBody>
                  <a:tcPr/>
                </a:tc>
                <a:tc>
                  <a:txBody>
                    <a:bodyPr/>
                    <a:lstStyle/>
                    <a:p>
                      <a:pPr algn="ctr"/>
                      <a:r>
                        <a:rPr lang="en-US" sz="1400" dirty="0">
                          <a:latin typeface="Arial" panose="020B0604020202020204" pitchFamily="34" charset="0"/>
                          <a:cs typeface="Arial" panose="020B0604020202020204" pitchFamily="34" charset="0"/>
                        </a:rPr>
                        <a:t>Botswana</a:t>
                      </a:r>
                    </a:p>
                  </a:txBody>
                  <a:tcPr/>
                </a:tc>
                <a:tc>
                  <a:txBody>
                    <a:bodyPr/>
                    <a:lstStyle/>
                    <a:p>
                      <a:pPr algn="ctr"/>
                      <a:r>
                        <a:rPr lang="en-US" sz="1400" dirty="0">
                          <a:latin typeface="Arial" panose="020B0604020202020204" pitchFamily="34" charset="0"/>
                          <a:cs typeface="Arial" panose="020B0604020202020204" pitchFamily="34" charset="0"/>
                        </a:rPr>
                        <a:t>Zimbabwe</a:t>
                      </a:r>
                    </a:p>
                  </a:txBody>
                  <a:tcPr/>
                </a:tc>
                <a:tc>
                  <a:txBody>
                    <a:bodyPr/>
                    <a:lstStyle/>
                    <a:p>
                      <a:pPr algn="ctr"/>
                      <a:r>
                        <a:rPr lang="en-US" sz="1400" dirty="0">
                          <a:latin typeface="Arial" panose="020B0604020202020204" pitchFamily="34" charset="0"/>
                          <a:cs typeface="Arial" panose="020B0604020202020204" pitchFamily="34" charset="0"/>
                        </a:rPr>
                        <a:t>Tanzania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Tanzania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Tanzania</a:t>
                      </a:r>
                    </a:p>
                  </a:txBody>
                  <a:tcPr/>
                </a:tc>
                <a:extLst>
                  <a:ext uri="{0D108BD9-81ED-4DB2-BD59-A6C34878D82A}">
                    <a16:rowId xmlns:a16="http://schemas.microsoft.com/office/drawing/2014/main" val="3436489397"/>
                  </a:ext>
                </a:extLst>
              </a:tr>
              <a:tr h="307003">
                <a:tc>
                  <a:txBody>
                    <a:bodyPr/>
                    <a:lstStyle/>
                    <a:p>
                      <a:r>
                        <a:rPr lang="en-US" sz="1400" dirty="0">
                          <a:latin typeface="Arial" panose="020B0604020202020204" pitchFamily="34" charset="0"/>
                          <a:cs typeface="Arial" panose="020B0604020202020204" pitchFamily="34" charset="0"/>
                        </a:rPr>
                        <a:t>Age (</a:t>
                      </a:r>
                      <a:r>
                        <a:rPr lang="en-US" sz="1400"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a:txBody>
                  <a:tcPr/>
                </a:tc>
                <a:tc>
                  <a:txBody>
                    <a:bodyPr/>
                    <a:lstStyle/>
                    <a:p>
                      <a:pPr algn="ctr"/>
                      <a:r>
                        <a:rPr lang="en-US" sz="1400" dirty="0">
                          <a:latin typeface="Arial" panose="020B0604020202020204" pitchFamily="34" charset="0"/>
                          <a:cs typeface="Arial" panose="020B0604020202020204" pitchFamily="34" charset="0"/>
                        </a:rPr>
                        <a:t>34</a:t>
                      </a:r>
                    </a:p>
                  </a:txBody>
                  <a:tcPr/>
                </a:tc>
                <a:tc>
                  <a:txBody>
                    <a:bodyPr/>
                    <a:lstStyle/>
                    <a:p>
                      <a:pPr algn="ctr"/>
                      <a:r>
                        <a:rPr lang="en-US" sz="1400" dirty="0">
                          <a:latin typeface="Arial" panose="020B0604020202020204" pitchFamily="34" charset="0"/>
                          <a:cs typeface="Arial" panose="020B0604020202020204" pitchFamily="34" charset="0"/>
                        </a:rPr>
                        <a:t>38</a:t>
                      </a:r>
                    </a:p>
                  </a:txBody>
                  <a:tcPr/>
                </a:tc>
                <a:tc>
                  <a:txBody>
                    <a:bodyPr/>
                    <a:lstStyle/>
                    <a:p>
                      <a:pPr algn="ctr"/>
                      <a:r>
                        <a:rPr lang="en-US" sz="1400" dirty="0">
                          <a:latin typeface="Arial" panose="020B0604020202020204" pitchFamily="34" charset="0"/>
                          <a:cs typeface="Arial" panose="020B0604020202020204" pitchFamily="34" charset="0"/>
                        </a:rPr>
                        <a:t>27</a:t>
                      </a:r>
                    </a:p>
                  </a:txBody>
                  <a:tcPr/>
                </a:tc>
                <a:tc>
                  <a:txBody>
                    <a:bodyPr/>
                    <a:lstStyle/>
                    <a:p>
                      <a:pPr algn="ctr"/>
                      <a:r>
                        <a:rPr lang="en-US" sz="1400" dirty="0">
                          <a:latin typeface="Arial" panose="020B0604020202020204" pitchFamily="34" charset="0"/>
                          <a:cs typeface="Arial" panose="020B0604020202020204" pitchFamily="34" charset="0"/>
                        </a:rPr>
                        <a:t>35</a:t>
                      </a:r>
                    </a:p>
                  </a:txBody>
                  <a:tcPr/>
                </a:tc>
                <a:tc>
                  <a:txBody>
                    <a:bodyPr/>
                    <a:lstStyle/>
                    <a:p>
                      <a:pPr algn="ctr"/>
                      <a:r>
                        <a:rPr lang="en-US" sz="1400" dirty="0">
                          <a:latin typeface="Arial" panose="020B0604020202020204" pitchFamily="34" charset="0"/>
                          <a:cs typeface="Arial" panose="020B0604020202020204" pitchFamily="34" charset="0"/>
                        </a:rPr>
                        <a:t>24</a:t>
                      </a:r>
                    </a:p>
                  </a:txBody>
                  <a:tcPr/>
                </a:tc>
                <a:tc>
                  <a:txBody>
                    <a:bodyPr/>
                    <a:lstStyle/>
                    <a:p>
                      <a:pPr algn="ctr"/>
                      <a:r>
                        <a:rPr lang="en-US" sz="14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2242393711"/>
                  </a:ext>
                </a:extLst>
              </a:tr>
              <a:tr h="307003">
                <a:tc>
                  <a:txBody>
                    <a:bodyPr/>
                    <a:lstStyle/>
                    <a:p>
                      <a:r>
                        <a:rPr lang="en-US" sz="1400" dirty="0">
                          <a:latin typeface="Arial" panose="020B0604020202020204" pitchFamily="34" charset="0"/>
                          <a:cs typeface="Arial" panose="020B0604020202020204" pitchFamily="34" charset="0"/>
                        </a:rPr>
                        <a:t>CD4</a:t>
                      </a:r>
                    </a:p>
                  </a:txBody>
                  <a:tcPr/>
                </a:tc>
                <a:tc>
                  <a:txBody>
                    <a:bodyPr/>
                    <a:lstStyle/>
                    <a:p>
                      <a:pPr algn="ctr"/>
                      <a:r>
                        <a:rPr lang="en-US" sz="1400" dirty="0">
                          <a:latin typeface="Arial" panose="020B0604020202020204" pitchFamily="34" charset="0"/>
                          <a:cs typeface="Arial" panose="020B0604020202020204" pitchFamily="34" charset="0"/>
                        </a:rPr>
                        <a:t>459</a:t>
                      </a:r>
                    </a:p>
                  </a:txBody>
                  <a:tcPr/>
                </a:tc>
                <a:tc>
                  <a:txBody>
                    <a:bodyPr/>
                    <a:lstStyle/>
                    <a:p>
                      <a:pPr algn="ctr"/>
                      <a:r>
                        <a:rPr lang="en-US" sz="1400" dirty="0">
                          <a:latin typeface="Arial" panose="020B0604020202020204" pitchFamily="34" charset="0"/>
                          <a:cs typeface="Arial" panose="020B0604020202020204" pitchFamily="34" charset="0"/>
                        </a:rPr>
                        <a:t>469</a:t>
                      </a:r>
                    </a:p>
                  </a:txBody>
                  <a:tcPr/>
                </a:tc>
                <a:tc>
                  <a:txBody>
                    <a:bodyPr/>
                    <a:lstStyle/>
                    <a:p>
                      <a:pPr algn="ctr"/>
                      <a:r>
                        <a:rPr lang="en-US" sz="1400" dirty="0">
                          <a:latin typeface="Arial" panose="020B0604020202020204" pitchFamily="34" charset="0"/>
                          <a:cs typeface="Arial" panose="020B0604020202020204" pitchFamily="34" charset="0"/>
                        </a:rPr>
                        <a:t>402</a:t>
                      </a:r>
                    </a:p>
                  </a:txBody>
                  <a:tcPr/>
                </a:tc>
                <a:tc>
                  <a:txBody>
                    <a:bodyPr/>
                    <a:lstStyle/>
                    <a:p>
                      <a:pPr algn="ctr"/>
                      <a:r>
                        <a:rPr lang="en-US" sz="1400" dirty="0">
                          <a:latin typeface="Arial" panose="020B0604020202020204" pitchFamily="34" charset="0"/>
                          <a:cs typeface="Arial" panose="020B0604020202020204" pitchFamily="34" charset="0"/>
                        </a:rPr>
                        <a:t>609</a:t>
                      </a:r>
                    </a:p>
                  </a:txBody>
                  <a:tcPr/>
                </a:tc>
                <a:tc>
                  <a:txBody>
                    <a:bodyPr/>
                    <a:lstStyle/>
                    <a:p>
                      <a:pPr algn="ctr"/>
                      <a:r>
                        <a:rPr lang="en-US" sz="1400" dirty="0">
                          <a:latin typeface="Arial" panose="020B0604020202020204" pitchFamily="34" charset="0"/>
                          <a:cs typeface="Arial" panose="020B0604020202020204" pitchFamily="34" charset="0"/>
                        </a:rPr>
                        <a:t>431</a:t>
                      </a:r>
                    </a:p>
                  </a:txBody>
                  <a:tcPr/>
                </a:tc>
                <a:tc>
                  <a:txBody>
                    <a:bodyPr/>
                    <a:lstStyle/>
                    <a:p>
                      <a:pPr algn="ctr"/>
                      <a:r>
                        <a:rPr lang="en-US" sz="1400" dirty="0">
                          <a:latin typeface="Arial" panose="020B0604020202020204" pitchFamily="34" charset="0"/>
                          <a:cs typeface="Arial" panose="020B0604020202020204" pitchFamily="34" charset="0"/>
                        </a:rPr>
                        <a:t>553</a:t>
                      </a:r>
                    </a:p>
                  </a:txBody>
                  <a:tcPr/>
                </a:tc>
                <a:extLst>
                  <a:ext uri="{0D108BD9-81ED-4DB2-BD59-A6C34878D82A}">
                    <a16:rowId xmlns:a16="http://schemas.microsoft.com/office/drawing/2014/main" val="2788166083"/>
                  </a:ext>
                </a:extLst>
              </a:tr>
              <a:tr h="307003">
                <a:tc>
                  <a:txBody>
                    <a:bodyPr/>
                    <a:lstStyle/>
                    <a:p>
                      <a:r>
                        <a:rPr lang="en-US" sz="1400" dirty="0">
                          <a:latin typeface="Arial" panose="020B0604020202020204" pitchFamily="34" charset="0"/>
                          <a:cs typeface="Arial" panose="020B0604020202020204" pitchFamily="34" charset="0"/>
                        </a:rPr>
                        <a:t>GA entry</a:t>
                      </a:r>
                    </a:p>
                  </a:txBody>
                  <a:tcPr/>
                </a:tc>
                <a:tc>
                  <a:txBody>
                    <a:bodyPr/>
                    <a:lstStyle/>
                    <a:p>
                      <a:pPr algn="ctr"/>
                      <a:r>
                        <a:rPr lang="en-US" sz="1400" dirty="0">
                          <a:latin typeface="Arial" panose="020B0604020202020204" pitchFamily="34" charset="0"/>
                          <a:cs typeface="Arial" panose="020B0604020202020204" pitchFamily="34" charset="0"/>
                        </a:rPr>
                        <a:t>33</a:t>
                      </a:r>
                    </a:p>
                  </a:txBody>
                  <a:tcPr/>
                </a:tc>
                <a:tc>
                  <a:txBody>
                    <a:bodyPr/>
                    <a:lstStyle/>
                    <a:p>
                      <a:pPr algn="ctr"/>
                      <a:r>
                        <a:rPr lang="en-US" sz="1400" dirty="0">
                          <a:latin typeface="Arial" panose="020B0604020202020204" pitchFamily="34" charset="0"/>
                          <a:cs typeface="Arial" panose="020B0604020202020204" pitchFamily="34" charset="0"/>
                        </a:rPr>
                        <a:t>21</a:t>
                      </a:r>
                    </a:p>
                  </a:txBody>
                  <a:tcPr/>
                </a:tc>
                <a:tc>
                  <a:txBody>
                    <a:bodyPr/>
                    <a:lstStyle/>
                    <a:p>
                      <a:pPr algn="ctr"/>
                      <a:r>
                        <a:rPr lang="en-US" sz="1400" dirty="0">
                          <a:latin typeface="Arial" panose="020B0604020202020204" pitchFamily="34" charset="0"/>
                          <a:cs typeface="Arial" panose="020B0604020202020204" pitchFamily="34" charset="0"/>
                        </a:rPr>
                        <a:t>31</a:t>
                      </a:r>
                    </a:p>
                  </a:txBody>
                  <a:tcPr/>
                </a:tc>
                <a:tc>
                  <a:txBody>
                    <a:bodyPr/>
                    <a:lstStyle/>
                    <a:p>
                      <a:pPr algn="ctr"/>
                      <a:r>
                        <a:rPr lang="en-US" sz="1400" dirty="0">
                          <a:latin typeface="Arial" panose="020B0604020202020204" pitchFamily="34" charset="0"/>
                          <a:cs typeface="Arial" panose="020B0604020202020204" pitchFamily="34" charset="0"/>
                        </a:rPr>
                        <a:t>26</a:t>
                      </a:r>
                    </a:p>
                  </a:txBody>
                  <a:tcPr/>
                </a:tc>
                <a:tc>
                  <a:txBody>
                    <a:bodyPr/>
                    <a:lstStyle/>
                    <a:p>
                      <a:pPr algn="ctr"/>
                      <a:r>
                        <a:rPr lang="en-US" sz="1400" dirty="0">
                          <a:latin typeface="Arial" panose="020B0604020202020204" pitchFamily="34" charset="0"/>
                          <a:cs typeface="Arial" panose="020B0604020202020204" pitchFamily="34" charset="0"/>
                        </a:rPr>
                        <a:t>26</a:t>
                      </a:r>
                    </a:p>
                  </a:txBody>
                  <a:tcPr/>
                </a:tc>
                <a:tc>
                  <a:txBody>
                    <a:bodyPr/>
                    <a:lstStyle/>
                    <a:p>
                      <a:pPr algn="ctr"/>
                      <a:r>
                        <a:rPr lang="en-US" sz="1400"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332607589"/>
                  </a:ext>
                </a:extLst>
              </a:tr>
              <a:tr h="307003">
                <a:tc>
                  <a:txBody>
                    <a:bodyPr/>
                    <a:lstStyle/>
                    <a:p>
                      <a:r>
                        <a:rPr lang="en-US" sz="1400" dirty="0">
                          <a:latin typeface="Arial" panose="020B0604020202020204" pitchFamily="34" charset="0"/>
                          <a:cs typeface="Arial" panose="020B0604020202020204" pitchFamily="34" charset="0"/>
                        </a:rPr>
                        <a:t>PP </a:t>
                      </a:r>
                      <a:r>
                        <a:rPr lang="en-US" sz="1400" dirty="0" err="1">
                          <a:latin typeface="Arial" panose="020B0604020202020204" pitchFamily="34" charset="0"/>
                          <a:cs typeface="Arial" panose="020B0604020202020204" pitchFamily="34" charset="0"/>
                        </a:rPr>
                        <a:t>wk</a:t>
                      </a:r>
                      <a:r>
                        <a:rPr lang="en-US" sz="1400" dirty="0">
                          <a:latin typeface="Arial" panose="020B0604020202020204" pitchFamily="34" charset="0"/>
                          <a:cs typeface="Arial" panose="020B0604020202020204" pitchFamily="34" charset="0"/>
                        </a:rPr>
                        <a:t> at death</a:t>
                      </a:r>
                    </a:p>
                  </a:txBody>
                  <a:tcPr/>
                </a:tc>
                <a:tc>
                  <a:txBody>
                    <a:bodyPr/>
                    <a:lstStyle/>
                    <a:p>
                      <a:pPr algn="ctr"/>
                      <a:r>
                        <a:rPr lang="en-US" sz="1400" dirty="0">
                          <a:latin typeface="Arial" panose="020B0604020202020204" pitchFamily="34" charset="0"/>
                          <a:cs typeface="Arial" panose="020B0604020202020204" pitchFamily="34" charset="0"/>
                        </a:rPr>
                        <a:t>12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40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19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7.5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5.5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4088559"/>
                  </a:ext>
                </a:extLst>
              </a:tr>
              <a:tr h="307003">
                <a:tc>
                  <a:txBody>
                    <a:bodyPr/>
                    <a:lstStyle/>
                    <a:p>
                      <a:r>
                        <a:rPr lang="en-US" sz="1400" dirty="0">
                          <a:latin typeface="Arial" panose="020B0604020202020204" pitchFamily="34" charset="0"/>
                          <a:cs typeface="Arial" panose="020B0604020202020204" pitchFamily="34" charset="0"/>
                        </a:rPr>
                        <a:t>Time on INH</a:t>
                      </a:r>
                    </a:p>
                  </a:txBody>
                  <a:tcPr/>
                </a:tc>
                <a:tc>
                  <a:txBody>
                    <a:bodyPr/>
                    <a:lstStyle/>
                    <a:p>
                      <a:pPr algn="ctr"/>
                      <a:r>
                        <a:rPr lang="en-US" sz="1400" dirty="0">
                          <a:latin typeface="Arial" panose="020B0604020202020204" pitchFamily="34" charset="0"/>
                          <a:cs typeface="Arial" panose="020B0604020202020204" pitchFamily="34" charset="0"/>
                        </a:rPr>
                        <a:t>13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28 </a:t>
                      </a:r>
                      <a:r>
                        <a:rPr lang="en-US" sz="1400" dirty="0" err="1">
                          <a:latin typeface="Arial" panose="020B0604020202020204" pitchFamily="34" charset="0"/>
                          <a:cs typeface="Arial" panose="020B0604020202020204" pitchFamily="34" charset="0"/>
                        </a:rPr>
                        <a:t>wk</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i="1" dirty="0">
                          <a:latin typeface="Arial" panose="020B0604020202020204" pitchFamily="34" charset="0"/>
                          <a:cs typeface="Arial" panose="020B0604020202020204" pitchFamily="34" charset="0"/>
                        </a:rPr>
                        <a:t>Never started</a:t>
                      </a:r>
                    </a:p>
                  </a:txBody>
                  <a:tcPr/>
                </a:tc>
                <a:tc>
                  <a:txBody>
                    <a:bodyPr/>
                    <a:lstStyle/>
                    <a:p>
                      <a:pPr algn="ctr"/>
                      <a:r>
                        <a:rPr lang="en-US" sz="1400" dirty="0">
                          <a:latin typeface="Arial" panose="020B0604020202020204" pitchFamily="34" charset="0"/>
                          <a:cs typeface="Arial" panose="020B0604020202020204" pitchFamily="34" charset="0"/>
                        </a:rPr>
                        <a:t>1 </a:t>
                      </a:r>
                      <a:r>
                        <a:rPr lang="en-US" sz="1400" dirty="0" err="1">
                          <a:latin typeface="Arial" panose="020B0604020202020204" pitchFamily="34" charset="0"/>
                          <a:cs typeface="Arial" panose="020B0604020202020204" pitchFamily="34" charset="0"/>
                        </a:rPr>
                        <a:t>wkPP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i="1" dirty="0">
                          <a:latin typeface="Arial" panose="020B0604020202020204" pitchFamily="34" charset="0"/>
                          <a:cs typeface="Arial" panose="020B0604020202020204" pitchFamily="34" charset="0"/>
                        </a:rPr>
                        <a:t>Never started</a:t>
                      </a:r>
                    </a:p>
                  </a:txBody>
                  <a:tcPr/>
                </a:tc>
                <a:tc>
                  <a:txBody>
                    <a:bodyPr/>
                    <a:lstStyle/>
                    <a:p>
                      <a:pPr algn="ctr"/>
                      <a:r>
                        <a:rPr lang="en-US" sz="1400" i="1" dirty="0">
                          <a:latin typeface="Arial" panose="020B0604020202020204" pitchFamily="34" charset="0"/>
                          <a:cs typeface="Arial" panose="020B0604020202020204" pitchFamily="34" charset="0"/>
                        </a:rPr>
                        <a:t>Never started</a:t>
                      </a:r>
                    </a:p>
                  </a:txBody>
                  <a:tcPr/>
                </a:tc>
                <a:extLst>
                  <a:ext uri="{0D108BD9-81ED-4DB2-BD59-A6C34878D82A}">
                    <a16:rowId xmlns:a16="http://schemas.microsoft.com/office/drawing/2014/main" val="1719273588"/>
                  </a:ext>
                </a:extLst>
              </a:tr>
              <a:tr h="307003">
                <a:tc>
                  <a:txBody>
                    <a:bodyPr/>
                    <a:lstStyle/>
                    <a:p>
                      <a:r>
                        <a:rPr lang="en-US" sz="1400" dirty="0">
                          <a:latin typeface="Arial" panose="020B0604020202020204" pitchFamily="34" charset="0"/>
                          <a:cs typeface="Arial" panose="020B0604020202020204" pitchFamily="34" charset="0"/>
                        </a:rPr>
                        <a:t>ART (</a:t>
                      </a:r>
                      <a:r>
                        <a:rPr lang="en-US" sz="1100" dirty="0">
                          <a:latin typeface="Arial" panose="020B0604020202020204" pitchFamily="34" charset="0"/>
                          <a:cs typeface="Arial" panose="020B0604020202020204" pitchFamily="34" charset="0"/>
                        </a:rPr>
                        <a:t>when started before entry)</a:t>
                      </a:r>
                    </a:p>
                  </a:txBody>
                  <a:tcPr/>
                </a:tc>
                <a:tc>
                  <a:txBody>
                    <a:bodyPr/>
                    <a:lstStyle/>
                    <a:p>
                      <a:pPr algn="ctr"/>
                      <a:r>
                        <a:rPr lang="en-US" sz="1100" dirty="0">
                          <a:latin typeface="Arial" panose="020B0604020202020204" pitchFamily="34" charset="0"/>
                          <a:cs typeface="Arial" panose="020B0604020202020204" pitchFamily="34" charset="0"/>
                        </a:rPr>
                        <a:t>TDF/3TC/EFV</a:t>
                      </a:r>
                    </a:p>
                    <a:p>
                      <a:pPr algn="ctr"/>
                      <a:r>
                        <a:rPr lang="en-US" sz="1100" dirty="0">
                          <a:latin typeface="Arial" panose="020B0604020202020204" pitchFamily="34" charset="0"/>
                          <a:cs typeface="Arial" panose="020B0604020202020204" pitchFamily="34" charset="0"/>
                        </a:rPr>
                        <a:t>(1 </a:t>
                      </a:r>
                      <a:r>
                        <a:rPr lang="en-US" sz="1100" dirty="0" err="1">
                          <a:latin typeface="Arial" panose="020B0604020202020204" pitchFamily="34" charset="0"/>
                          <a:cs typeface="Arial" panose="020B0604020202020204" pitchFamily="34" charset="0"/>
                        </a:rPr>
                        <a:t>wk</a:t>
                      </a:r>
                      <a:r>
                        <a:rPr lang="en-US" sz="1100" dirty="0">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TDF/3TC/EFV</a:t>
                      </a:r>
                    </a:p>
                    <a:p>
                      <a:pPr algn="ctr"/>
                      <a:r>
                        <a:rPr lang="en-US" sz="1100" dirty="0">
                          <a:latin typeface="Arial" panose="020B0604020202020204" pitchFamily="34" charset="0"/>
                          <a:cs typeface="Arial" panose="020B0604020202020204" pitchFamily="34" charset="0"/>
                        </a:rPr>
                        <a:t>(2.5 </a:t>
                      </a:r>
                      <a:r>
                        <a:rPr lang="en-US" sz="1100" dirty="0" err="1">
                          <a:latin typeface="Arial" panose="020B0604020202020204" pitchFamily="34" charset="0"/>
                          <a:cs typeface="Arial" panose="020B0604020202020204" pitchFamily="34" charset="0"/>
                        </a:rPr>
                        <a:t>yr</a:t>
                      </a:r>
                      <a:r>
                        <a:rPr lang="en-US" sz="1100" dirty="0">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TDF/3TC/EFV</a:t>
                      </a:r>
                    </a:p>
                    <a:p>
                      <a:pPr algn="ctr"/>
                      <a:r>
                        <a:rPr lang="en-US" sz="1100" dirty="0">
                          <a:latin typeface="Arial" panose="020B0604020202020204" pitchFamily="34" charset="0"/>
                          <a:cs typeface="Arial" panose="020B0604020202020204" pitchFamily="34" charset="0"/>
                        </a:rPr>
                        <a:t>(4 </a:t>
                      </a:r>
                      <a:r>
                        <a:rPr lang="en-US" sz="1100" dirty="0" err="1">
                          <a:latin typeface="Arial" panose="020B0604020202020204" pitchFamily="34" charset="0"/>
                          <a:cs typeface="Arial" panose="020B0604020202020204" pitchFamily="34" charset="0"/>
                        </a:rPr>
                        <a:t>mo</a:t>
                      </a:r>
                      <a:r>
                        <a:rPr lang="en-US" sz="1100" dirty="0">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TDF/3TC/EFV(14 </a:t>
                      </a:r>
                      <a:r>
                        <a:rPr lang="en-US" sz="1100" dirty="0" err="1">
                          <a:latin typeface="Arial" panose="020B0604020202020204" pitchFamily="34" charset="0"/>
                          <a:cs typeface="Arial" panose="020B0604020202020204" pitchFamily="34" charset="0"/>
                        </a:rPr>
                        <a:t>mo</a:t>
                      </a:r>
                      <a:r>
                        <a:rPr lang="en-US" sz="1100" dirty="0">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TDF/3TC/EFV</a:t>
                      </a:r>
                    </a:p>
                    <a:p>
                      <a:pPr algn="ctr"/>
                      <a:r>
                        <a:rPr lang="en-US" sz="1100" dirty="0">
                          <a:latin typeface="Arial" panose="020B0604020202020204" pitchFamily="34" charset="0"/>
                          <a:cs typeface="Arial" panose="020B0604020202020204" pitchFamily="34" charset="0"/>
                        </a:rPr>
                        <a:t>(3 </a:t>
                      </a:r>
                      <a:r>
                        <a:rPr lang="en-US" sz="1100" dirty="0" err="1">
                          <a:latin typeface="Arial" panose="020B0604020202020204" pitchFamily="34" charset="0"/>
                          <a:cs typeface="Arial" panose="020B0604020202020204" pitchFamily="34" charset="0"/>
                        </a:rPr>
                        <a:t>wk</a:t>
                      </a:r>
                      <a:r>
                        <a:rPr lang="en-US" sz="1100" dirty="0">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TDF/3TC/EFV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a:t>
                      </a:r>
                      <a:r>
                        <a:rPr lang="en-US" sz="1100" dirty="0" err="1">
                          <a:latin typeface="Arial" panose="020B0604020202020204" pitchFamily="34" charset="0"/>
                          <a:cs typeface="Arial" panose="020B0604020202020204" pitchFamily="34" charset="0"/>
                        </a:rPr>
                        <a:t>mo</a:t>
                      </a:r>
                      <a:r>
                        <a:rPr lang="en-US" sz="11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923938046"/>
                  </a:ext>
                </a:extLst>
              </a:tr>
              <a:tr h="307003">
                <a:tc>
                  <a:txBody>
                    <a:bodyPr/>
                    <a:lstStyle/>
                    <a:p>
                      <a:r>
                        <a:rPr lang="en-US" sz="1400" dirty="0">
                          <a:latin typeface="Arial" panose="020B0604020202020204" pitchFamily="34" charset="0"/>
                          <a:cs typeface="Arial" panose="020B0604020202020204" pitchFamily="34" charset="0"/>
                        </a:rPr>
                        <a:t>Cause death</a:t>
                      </a:r>
                    </a:p>
                  </a:txBody>
                  <a:tcPr/>
                </a:tc>
                <a:tc>
                  <a:txBody>
                    <a:bodyPr/>
                    <a:lstStyle/>
                    <a:p>
                      <a:pPr algn="ctr"/>
                      <a:r>
                        <a:rPr lang="en-US" sz="1500" baseline="0" dirty="0">
                          <a:solidFill>
                            <a:srgbClr val="C00000"/>
                          </a:solidFill>
                          <a:latin typeface="Arial" panose="020B0604020202020204" pitchFamily="34" charset="0"/>
                          <a:cs typeface="Arial" panose="020B0604020202020204" pitchFamily="34" charset="0"/>
                        </a:rPr>
                        <a:t>Fulminant hepatitis</a:t>
                      </a:r>
                    </a:p>
                    <a:p>
                      <a:pPr algn="ctr"/>
                      <a:r>
                        <a:rPr lang="en-US" sz="1500" b="1" baseline="0" dirty="0">
                          <a:latin typeface="Arial" panose="020B0604020202020204" pitchFamily="34" charset="0"/>
                          <a:cs typeface="Arial" panose="020B0604020202020204" pitchFamily="34" charset="0"/>
                        </a:rPr>
                        <a:t>Related</a:t>
                      </a:r>
                    </a:p>
                  </a:txBody>
                  <a:tcPr/>
                </a:tc>
                <a:tc>
                  <a:txBody>
                    <a:bodyPr/>
                    <a:lstStyle/>
                    <a:p>
                      <a:pPr algn="ctr"/>
                      <a:r>
                        <a:rPr lang="en-US" sz="1500" baseline="0" dirty="0">
                          <a:latin typeface="Arial" panose="020B0604020202020204" pitchFamily="34" charset="0"/>
                          <a:cs typeface="Arial" panose="020B0604020202020204" pitchFamily="34" charset="0"/>
                        </a:rPr>
                        <a:t>Bacterial sepsis </a:t>
                      </a:r>
                    </a:p>
                    <a:p>
                      <a:pPr algn="ctr"/>
                      <a:r>
                        <a:rPr lang="en-US" sz="1500" baseline="0" dirty="0">
                          <a:latin typeface="Arial" panose="020B0604020202020204" pitchFamily="34" charset="0"/>
                          <a:cs typeface="Arial" panose="020B0604020202020204" pitchFamily="34" charset="0"/>
                        </a:rPr>
                        <a:t>Not related</a:t>
                      </a:r>
                    </a:p>
                  </a:txBody>
                  <a:tcPr/>
                </a:tc>
                <a:tc>
                  <a:txBody>
                    <a:bodyPr/>
                    <a:lstStyle/>
                    <a:p>
                      <a:pPr algn="ctr"/>
                      <a:r>
                        <a:rPr lang="en-US" sz="1500" baseline="0" dirty="0">
                          <a:solidFill>
                            <a:srgbClr val="C00000"/>
                          </a:solidFill>
                          <a:latin typeface="Arial" panose="020B0604020202020204" pitchFamily="34" charset="0"/>
                          <a:cs typeface="Arial" panose="020B0604020202020204" pitchFamily="34" charset="0"/>
                        </a:rPr>
                        <a:t>Fulminant hepatitis</a:t>
                      </a:r>
                    </a:p>
                    <a:p>
                      <a:pPr algn="ctr"/>
                      <a:r>
                        <a:rPr lang="en-US" sz="1500" baseline="0" dirty="0">
                          <a:latin typeface="Arial" panose="020B0604020202020204" pitchFamily="34" charset="0"/>
                          <a:cs typeface="Arial" panose="020B0604020202020204" pitchFamily="34" charset="0"/>
                        </a:rPr>
                        <a:t>Not related</a:t>
                      </a:r>
                    </a:p>
                  </a:txBody>
                  <a:tcPr/>
                </a:tc>
                <a:tc>
                  <a:txBody>
                    <a:bodyPr/>
                    <a:lstStyle/>
                    <a:p>
                      <a:pPr algn="ctr"/>
                      <a:r>
                        <a:rPr lang="en-US" sz="1500" baseline="0" dirty="0">
                          <a:solidFill>
                            <a:srgbClr val="C00000"/>
                          </a:solidFill>
                          <a:latin typeface="Arial" panose="020B0604020202020204" pitchFamily="34" charset="0"/>
                          <a:cs typeface="Arial" panose="020B0604020202020204" pitchFamily="34" charset="0"/>
                        </a:rPr>
                        <a:t>Fulminant hepatitis</a:t>
                      </a:r>
                    </a:p>
                    <a:p>
                      <a:pPr algn="ctr"/>
                      <a:r>
                        <a:rPr lang="en-US" sz="1500" b="1" baseline="0" dirty="0">
                          <a:latin typeface="Arial" panose="020B0604020202020204" pitchFamily="34" charset="0"/>
                          <a:cs typeface="Arial" panose="020B0604020202020204" pitchFamily="34" charset="0"/>
                        </a:rPr>
                        <a:t>Related</a:t>
                      </a:r>
                    </a:p>
                  </a:txBody>
                  <a:tcPr/>
                </a:tc>
                <a:tc>
                  <a:txBody>
                    <a:bodyPr/>
                    <a:lstStyle/>
                    <a:p>
                      <a:pPr algn="ctr"/>
                      <a:endParaRPr lang="en-US" sz="1500" baseline="0" dirty="0">
                        <a:latin typeface="Arial" panose="020B0604020202020204" pitchFamily="34" charset="0"/>
                        <a:cs typeface="Arial" panose="020B0604020202020204" pitchFamily="34" charset="0"/>
                      </a:endParaRPr>
                    </a:p>
                    <a:p>
                      <a:pPr algn="ctr"/>
                      <a:r>
                        <a:rPr lang="en-US" sz="1500" baseline="0" dirty="0">
                          <a:latin typeface="Arial" panose="020B0604020202020204" pitchFamily="34" charset="0"/>
                          <a:cs typeface="Arial" panose="020B0604020202020204" pitchFamily="34" charset="0"/>
                        </a:rPr>
                        <a:t> </a:t>
                      </a:r>
                      <a:r>
                        <a:rPr lang="en-US" sz="1500" baseline="0" dirty="0">
                          <a:solidFill>
                            <a:srgbClr val="C00000"/>
                          </a:solidFill>
                          <a:latin typeface="Arial" panose="020B0604020202020204" pitchFamily="34" charset="0"/>
                          <a:cs typeface="Arial" panose="020B0604020202020204" pitchFamily="34" charset="0"/>
                        </a:rPr>
                        <a:t>Hepatitis</a:t>
                      </a:r>
                    </a:p>
                    <a:p>
                      <a:pPr algn="ctr"/>
                      <a:r>
                        <a:rPr lang="en-US" sz="1500" baseline="0" dirty="0">
                          <a:latin typeface="Arial" panose="020B0604020202020204" pitchFamily="34" charset="0"/>
                          <a:cs typeface="Arial" panose="020B0604020202020204" pitchFamily="34" charset="0"/>
                        </a:rPr>
                        <a:t>Not related</a:t>
                      </a:r>
                    </a:p>
                  </a:txBody>
                  <a:tcPr/>
                </a:tc>
                <a:tc>
                  <a:txBody>
                    <a:bodyPr/>
                    <a:lstStyle/>
                    <a:p>
                      <a:pPr algn="ctr"/>
                      <a:endParaRPr lang="en-US" sz="1500" baseline="0" dirty="0">
                        <a:latin typeface="Arial" panose="020B0604020202020204" pitchFamily="34" charset="0"/>
                        <a:cs typeface="Arial" panose="020B0604020202020204" pitchFamily="34" charset="0"/>
                      </a:endParaRPr>
                    </a:p>
                    <a:p>
                      <a:pPr algn="ctr"/>
                      <a:r>
                        <a:rPr lang="en-US" sz="1500" baseline="0" dirty="0">
                          <a:latin typeface="Arial" panose="020B0604020202020204" pitchFamily="34" charset="0"/>
                          <a:cs typeface="Arial" panose="020B0604020202020204" pitchFamily="34" charset="0"/>
                        </a:rPr>
                        <a:t>Pneumonia Not related</a:t>
                      </a:r>
                    </a:p>
                  </a:txBody>
                  <a:tcPr/>
                </a:tc>
                <a:extLst>
                  <a:ext uri="{0D108BD9-81ED-4DB2-BD59-A6C34878D82A}">
                    <a16:rowId xmlns:a16="http://schemas.microsoft.com/office/drawing/2014/main" val="1352845149"/>
                  </a:ext>
                </a:extLst>
              </a:tr>
            </a:tbl>
          </a:graphicData>
        </a:graphic>
      </p:graphicFrame>
      <p:grpSp>
        <p:nvGrpSpPr>
          <p:cNvPr id="13" name="Group 12">
            <a:extLst>
              <a:ext uri="{FF2B5EF4-FFF2-40B4-BE49-F238E27FC236}">
                <a16:creationId xmlns:a16="http://schemas.microsoft.com/office/drawing/2014/main" id="{27B1FA5A-5A1B-43A7-A8C5-ED76EC5D584C}"/>
              </a:ext>
            </a:extLst>
          </p:cNvPr>
          <p:cNvGrpSpPr/>
          <p:nvPr/>
        </p:nvGrpSpPr>
        <p:grpSpPr>
          <a:xfrm>
            <a:off x="454521" y="5137216"/>
            <a:ext cx="8245842" cy="1083863"/>
            <a:chOff x="449079" y="5390854"/>
            <a:chExt cx="8245842" cy="1083863"/>
          </a:xfrm>
        </p:grpSpPr>
        <p:sp>
          <p:nvSpPr>
            <p:cNvPr id="3" name="TextBox 2">
              <a:extLst>
                <a:ext uri="{FF2B5EF4-FFF2-40B4-BE49-F238E27FC236}">
                  <a16:creationId xmlns:a16="http://schemas.microsoft.com/office/drawing/2014/main" id="{80C473C4-DA62-4E30-8C61-D86D4A148184}"/>
                </a:ext>
              </a:extLst>
            </p:cNvPr>
            <p:cNvSpPr txBox="1"/>
            <p:nvPr/>
          </p:nvSpPr>
          <p:spPr>
            <a:xfrm>
              <a:off x="449079" y="5889942"/>
              <a:ext cx="8245842" cy="584775"/>
            </a:xfrm>
            <a:prstGeom prst="rect">
              <a:avLst/>
            </a:prstGeom>
            <a:noFill/>
            <a:ln>
              <a:solidFill>
                <a:schemeClr val="tx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4 deaths due to hepatic toxicity, 2 deaths related to INH (1 immediate, 1 deferred) and          2 not related as never started INH (EFV or other reason?)</a:t>
              </a:r>
            </a:p>
          </p:txBody>
        </p:sp>
        <p:cxnSp>
          <p:nvCxnSpPr>
            <p:cNvPr id="8" name="Straight Arrow Connector 7">
              <a:extLst>
                <a:ext uri="{FF2B5EF4-FFF2-40B4-BE49-F238E27FC236}">
                  <a16:creationId xmlns:a16="http://schemas.microsoft.com/office/drawing/2014/main" id="{A0A6812C-06E2-4673-83EB-C01BA1100401}"/>
                </a:ext>
              </a:extLst>
            </p:cNvPr>
            <p:cNvCxnSpPr>
              <a:cxnSpLocks/>
              <a:stCxn id="3" idx="0"/>
            </p:cNvCxnSpPr>
            <p:nvPr/>
          </p:nvCxnSpPr>
          <p:spPr>
            <a:xfrm flipH="1" flipV="1">
              <a:off x="2405744" y="5390854"/>
              <a:ext cx="2166256" cy="4990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5F7D31-5645-4FCB-9781-8CC06D517784}"/>
                </a:ext>
              </a:extLst>
            </p:cNvPr>
            <p:cNvCxnSpPr>
              <a:cxnSpLocks/>
              <a:stCxn id="3" idx="0"/>
            </p:cNvCxnSpPr>
            <p:nvPr/>
          </p:nvCxnSpPr>
          <p:spPr>
            <a:xfrm flipV="1">
              <a:off x="4572000" y="5390854"/>
              <a:ext cx="1045029" cy="4990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DF306CB-1023-414C-9E1D-CBB66D7AD92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87341" y="122432"/>
            <a:ext cx="891920" cy="432301"/>
          </a:xfrm>
          <a:prstGeom prst="rect">
            <a:avLst/>
          </a:prstGeom>
        </p:spPr>
      </p:pic>
    </p:spTree>
    <p:extLst>
      <p:ext uri="{BB962C8B-B14F-4D97-AF65-F5344CB8AC3E}">
        <p14:creationId xmlns:p14="http://schemas.microsoft.com/office/powerpoint/2010/main" val="3958141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5561"/>
            <a:ext cx="7886700" cy="1325563"/>
          </a:xfrm>
        </p:spPr>
        <p:txBody>
          <a:bodyPr/>
          <a:lstStyle/>
          <a:p>
            <a:r>
              <a:rPr lang="en-US" dirty="0"/>
              <a:t>Overall Adverse Pregnancy Outcomes </a:t>
            </a:r>
            <a:br>
              <a:rPr lang="en-US" dirty="0"/>
            </a:br>
            <a:r>
              <a:rPr lang="en-US" dirty="0"/>
              <a:t>More Frequent in Immediate IPT Arm</a:t>
            </a:r>
            <a:br>
              <a:rPr lang="en-US" dirty="0"/>
            </a:br>
            <a:r>
              <a:rPr lang="en-US" sz="2000" i="1" dirty="0">
                <a:solidFill>
                  <a:schemeClr val="tx1"/>
                </a:solidFill>
              </a:rPr>
              <a:t>Gupta A et al.  CROI 2018 Boston Abs. 142LB</a:t>
            </a:r>
            <a:endParaRPr lang="en-US" dirty="0"/>
          </a:p>
        </p:txBody>
      </p:sp>
      <p:graphicFrame>
        <p:nvGraphicFramePr>
          <p:cNvPr id="8" name="Content Placeholder 7">
            <a:extLst>
              <a:ext uri="{FF2B5EF4-FFF2-40B4-BE49-F238E27FC236}">
                <a16:creationId xmlns:a16="http://schemas.microsoft.com/office/drawing/2014/main" id="{BB90F00F-F24B-439E-B457-F49801AD74E3}"/>
              </a:ext>
            </a:extLst>
          </p:cNvPr>
          <p:cNvGraphicFramePr>
            <a:graphicFrameLocks noGrp="1"/>
          </p:cNvGraphicFramePr>
          <p:nvPr>
            <p:ph idx="1"/>
            <p:extLst/>
          </p:nvPr>
        </p:nvGraphicFramePr>
        <p:xfrm>
          <a:off x="859006" y="3569554"/>
          <a:ext cx="7029450" cy="332416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040C3760-E666-4622-AA4C-3CC31F6101AA}"/>
              </a:ext>
            </a:extLst>
          </p:cNvPr>
          <p:cNvCxnSpPr>
            <a:cxnSpLocks/>
          </p:cNvCxnSpPr>
          <p:nvPr/>
        </p:nvCxnSpPr>
        <p:spPr>
          <a:xfrm>
            <a:off x="0" y="1178123"/>
            <a:ext cx="9144000" cy="0"/>
          </a:xfrm>
          <a:prstGeom prst="line">
            <a:avLst/>
          </a:prstGeom>
        </p:spPr>
        <p:style>
          <a:lnRef idx="1">
            <a:schemeClr val="dk1"/>
          </a:lnRef>
          <a:fillRef idx="0">
            <a:schemeClr val="dk1"/>
          </a:fillRef>
          <a:effectRef idx="0">
            <a:schemeClr val="dk1"/>
          </a:effectRef>
          <a:fontRef idx="minor">
            <a:schemeClr val="tx1"/>
          </a:fontRef>
        </p:style>
      </p:cxnSp>
      <p:sp>
        <p:nvSpPr>
          <p:cNvPr id="9" name="Content Placeholder 2">
            <a:extLst>
              <a:ext uri="{FF2B5EF4-FFF2-40B4-BE49-F238E27FC236}">
                <a16:creationId xmlns:a16="http://schemas.microsoft.com/office/drawing/2014/main" id="{DCB4C015-730B-4FE3-AE32-73B80D992730}"/>
              </a:ext>
            </a:extLst>
          </p:cNvPr>
          <p:cNvSpPr txBox="1">
            <a:spLocks/>
          </p:cNvSpPr>
          <p:nvPr/>
        </p:nvSpPr>
        <p:spPr>
          <a:xfrm>
            <a:off x="1315415" y="1247433"/>
            <a:ext cx="6513170" cy="202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926 deliveries (460 immediate, 466 deferred)</a:t>
            </a:r>
          </a:p>
          <a:p>
            <a:pPr lvl="1"/>
            <a:r>
              <a:rPr lang="en-US" sz="2200" dirty="0"/>
              <a:t>915 singleton, 11 twins – 937 fetuses/infants</a:t>
            </a:r>
          </a:p>
          <a:p>
            <a:pPr lvl="1"/>
            <a:r>
              <a:rPr lang="en-US" sz="2200" dirty="0"/>
              <a:t>26 stillbirths (fetal </a:t>
            </a:r>
            <a:r>
              <a:rPr lang="en-US" sz="2200" dirty="0" err="1"/>
              <a:t>edeath</a:t>
            </a:r>
            <a:r>
              <a:rPr lang="en-US" sz="2200" dirty="0"/>
              <a:t>)</a:t>
            </a:r>
          </a:p>
          <a:p>
            <a:pPr lvl="1"/>
            <a:r>
              <a:rPr lang="en-US" sz="2200" dirty="0"/>
              <a:t>2 abortions (1 spontaneous, 1 induced)</a:t>
            </a:r>
          </a:p>
          <a:p>
            <a:pPr lvl="1"/>
            <a:r>
              <a:rPr lang="en-US" sz="2200" dirty="0"/>
              <a:t>909 live births</a:t>
            </a:r>
          </a:p>
        </p:txBody>
      </p:sp>
      <p:grpSp>
        <p:nvGrpSpPr>
          <p:cNvPr id="22" name="Group 21">
            <a:extLst>
              <a:ext uri="{FF2B5EF4-FFF2-40B4-BE49-F238E27FC236}">
                <a16:creationId xmlns:a16="http://schemas.microsoft.com/office/drawing/2014/main" id="{71C65846-0659-48FE-96F0-407D8E61E11A}"/>
              </a:ext>
            </a:extLst>
          </p:cNvPr>
          <p:cNvGrpSpPr/>
          <p:nvPr/>
        </p:nvGrpSpPr>
        <p:grpSpPr>
          <a:xfrm>
            <a:off x="1644742" y="3264199"/>
            <a:ext cx="6049994" cy="2162485"/>
            <a:chOff x="1394811" y="3244334"/>
            <a:chExt cx="6049994" cy="2162485"/>
          </a:xfrm>
        </p:grpSpPr>
        <p:sp>
          <p:nvSpPr>
            <p:cNvPr id="10" name="TextBox 9">
              <a:extLst>
                <a:ext uri="{FF2B5EF4-FFF2-40B4-BE49-F238E27FC236}">
                  <a16:creationId xmlns:a16="http://schemas.microsoft.com/office/drawing/2014/main" id="{AFA69E14-2D66-4279-8BB1-0507DD23706C}"/>
                </a:ext>
              </a:extLst>
            </p:cNvPr>
            <p:cNvSpPr txBox="1"/>
            <p:nvPr/>
          </p:nvSpPr>
          <p:spPr>
            <a:xfrm>
              <a:off x="1394811" y="3244334"/>
              <a:ext cx="1050288"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p=0.009</a:t>
              </a:r>
            </a:p>
          </p:txBody>
        </p:sp>
        <p:sp>
          <p:nvSpPr>
            <p:cNvPr id="11" name="TextBox 10">
              <a:extLst>
                <a:ext uri="{FF2B5EF4-FFF2-40B4-BE49-F238E27FC236}">
                  <a16:creationId xmlns:a16="http://schemas.microsoft.com/office/drawing/2014/main" id="{3AA4D692-A6FE-4B60-A452-FF6C4AFFE37B}"/>
                </a:ext>
              </a:extLst>
            </p:cNvPr>
            <p:cNvSpPr txBox="1"/>
            <p:nvPr/>
          </p:nvSpPr>
          <p:spPr>
            <a:xfrm>
              <a:off x="2721009" y="4736654"/>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p=0.09</a:t>
              </a:r>
            </a:p>
          </p:txBody>
        </p:sp>
        <p:sp>
          <p:nvSpPr>
            <p:cNvPr id="12" name="TextBox 11">
              <a:extLst>
                <a:ext uri="{FF2B5EF4-FFF2-40B4-BE49-F238E27FC236}">
                  <a16:creationId xmlns:a16="http://schemas.microsoft.com/office/drawing/2014/main" id="{C8D1C911-FB2C-4191-A6C0-2C6223511CCB}"/>
                </a:ext>
              </a:extLst>
            </p:cNvPr>
            <p:cNvSpPr txBox="1"/>
            <p:nvPr/>
          </p:nvSpPr>
          <p:spPr>
            <a:xfrm>
              <a:off x="3888907" y="3934950"/>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p=0.07</a:t>
              </a:r>
            </a:p>
          </p:txBody>
        </p:sp>
        <p:sp>
          <p:nvSpPr>
            <p:cNvPr id="13" name="TextBox 12">
              <a:extLst>
                <a:ext uri="{FF2B5EF4-FFF2-40B4-BE49-F238E27FC236}">
                  <a16:creationId xmlns:a16="http://schemas.microsoft.com/office/drawing/2014/main" id="{E26B90A3-3924-4E9F-AC3E-82E67C6C179F}"/>
                </a:ext>
              </a:extLst>
            </p:cNvPr>
            <p:cNvSpPr txBox="1"/>
            <p:nvPr/>
          </p:nvSpPr>
          <p:spPr>
            <a:xfrm>
              <a:off x="5253751" y="4201768"/>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p=0.29</a:t>
              </a:r>
            </a:p>
          </p:txBody>
        </p:sp>
        <p:sp>
          <p:nvSpPr>
            <p:cNvPr id="14" name="TextBox 13">
              <a:extLst>
                <a:ext uri="{FF2B5EF4-FFF2-40B4-BE49-F238E27FC236}">
                  <a16:creationId xmlns:a16="http://schemas.microsoft.com/office/drawing/2014/main" id="{7D82D53A-0AA4-43E1-800C-80DA96365695}"/>
                </a:ext>
              </a:extLst>
            </p:cNvPr>
            <p:cNvSpPr txBox="1"/>
            <p:nvPr/>
          </p:nvSpPr>
          <p:spPr>
            <a:xfrm>
              <a:off x="6548406" y="5037487"/>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p=0.26</a:t>
              </a:r>
            </a:p>
          </p:txBody>
        </p:sp>
      </p:grpSp>
      <p:pic>
        <p:nvPicPr>
          <p:cNvPr id="15" name="Picture 14">
            <a:extLst>
              <a:ext uri="{FF2B5EF4-FFF2-40B4-BE49-F238E27FC236}">
                <a16:creationId xmlns:a16="http://schemas.microsoft.com/office/drawing/2014/main" id="{B42689EB-F9A3-4CB0-80D5-160F168762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341" y="122432"/>
            <a:ext cx="891920" cy="432301"/>
          </a:xfrm>
          <a:prstGeom prst="rect">
            <a:avLst/>
          </a:prstGeom>
        </p:spPr>
      </p:pic>
    </p:spTree>
    <p:extLst>
      <p:ext uri="{BB962C8B-B14F-4D97-AF65-F5344CB8AC3E}">
        <p14:creationId xmlns:p14="http://schemas.microsoft.com/office/powerpoint/2010/main" val="2344830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29280"/>
            <a:ext cx="8542564" cy="1325563"/>
          </a:xfrm>
        </p:spPr>
        <p:txBody>
          <a:bodyPr>
            <a:normAutofit/>
          </a:bodyPr>
          <a:lstStyle/>
          <a:p>
            <a:r>
              <a:rPr lang="en-US" sz="2600" dirty="0"/>
              <a:t>Deferring IPT Until PP Appears Safe and                           Not Associated with Excess TB Incidence in the ART Era</a:t>
            </a:r>
            <a:br>
              <a:rPr lang="en-US" dirty="0"/>
            </a:br>
            <a:r>
              <a:rPr lang="en-US" sz="2000" i="1" dirty="0">
                <a:solidFill>
                  <a:schemeClr val="tx1"/>
                </a:solidFill>
              </a:rPr>
              <a:t>Gupta A et al.  CROI 2018 Boston Abs. 142LB</a:t>
            </a:r>
            <a:endParaRPr lang="en-US" dirty="0"/>
          </a:p>
        </p:txBody>
      </p:sp>
      <p:cxnSp>
        <p:nvCxnSpPr>
          <p:cNvPr id="4" name="Straight Connector 3">
            <a:extLst>
              <a:ext uri="{FF2B5EF4-FFF2-40B4-BE49-F238E27FC236}">
                <a16:creationId xmlns:a16="http://schemas.microsoft.com/office/drawing/2014/main" id="{040C3760-E666-4622-AA4C-3CC31F6101AA}"/>
              </a:ext>
            </a:extLst>
          </p:cNvPr>
          <p:cNvCxnSpPr>
            <a:cxnSpLocks/>
          </p:cNvCxnSpPr>
          <p:nvPr/>
        </p:nvCxnSpPr>
        <p:spPr>
          <a:xfrm>
            <a:off x="0" y="1216635"/>
            <a:ext cx="9144000" cy="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9FE4625A-0A4B-4C82-BA4C-AF5306792AFA}"/>
              </a:ext>
            </a:extLst>
          </p:cNvPr>
          <p:cNvSpPr>
            <a:spLocks noGrp="1"/>
          </p:cNvSpPr>
          <p:nvPr>
            <p:ph idx="1"/>
          </p:nvPr>
        </p:nvSpPr>
        <p:spPr>
          <a:xfrm>
            <a:off x="299357" y="1364270"/>
            <a:ext cx="8406493" cy="4841833"/>
          </a:xfrm>
        </p:spPr>
        <p:txBody>
          <a:bodyPr>
            <a:noAutofit/>
          </a:bodyPr>
          <a:lstStyle/>
          <a:p>
            <a:pPr>
              <a:lnSpc>
                <a:spcPct val="105000"/>
              </a:lnSpc>
              <a:spcBef>
                <a:spcPts val="600"/>
              </a:spcBef>
              <a:spcAft>
                <a:spcPts val="600"/>
              </a:spcAft>
            </a:pPr>
            <a:r>
              <a:rPr lang="en-US" sz="2400" dirty="0"/>
              <a:t>No significant difference maternal safety profile, maternal hepatoxicity (but higher ALT postpartum regardless IPT arm or type ART), infant AE or maternal/infant death.</a:t>
            </a:r>
          </a:p>
          <a:p>
            <a:pPr>
              <a:lnSpc>
                <a:spcPct val="105000"/>
              </a:lnSpc>
              <a:spcBef>
                <a:spcPts val="600"/>
              </a:spcBef>
              <a:spcAft>
                <a:spcPts val="600"/>
              </a:spcAft>
            </a:pPr>
            <a:r>
              <a:rPr lang="en-US" sz="2400" dirty="0"/>
              <a:t>Maternal TB rate (0.6/100 PY) and infant TB rate (0.1/100 PY) low in </a:t>
            </a:r>
            <a:r>
              <a:rPr lang="en-US" sz="2400" u="sng" dirty="0"/>
              <a:t>both</a:t>
            </a:r>
            <a:r>
              <a:rPr lang="en-US" sz="2400" dirty="0"/>
              <a:t> deferred and immediate arms in ART era.</a:t>
            </a:r>
          </a:p>
          <a:p>
            <a:pPr>
              <a:lnSpc>
                <a:spcPct val="105000"/>
              </a:lnSpc>
              <a:spcBef>
                <a:spcPts val="600"/>
              </a:spcBef>
              <a:spcAft>
                <a:spcPts val="600"/>
              </a:spcAft>
            </a:pPr>
            <a:r>
              <a:rPr lang="en-US" sz="2400" dirty="0"/>
              <a:t>IPT during pregnancy appeared associated with higher risk of overall adverse pregnancy outcomes.</a:t>
            </a:r>
          </a:p>
          <a:p>
            <a:pPr>
              <a:lnSpc>
                <a:spcPct val="105000"/>
              </a:lnSpc>
              <a:spcBef>
                <a:spcPts val="600"/>
              </a:spcBef>
              <a:spcAft>
                <a:spcPts val="600"/>
              </a:spcAft>
            </a:pPr>
            <a:r>
              <a:rPr lang="en-US" sz="2400" dirty="0"/>
              <a:t>Deferring IPT until postpartum period appears safe and does not result in excess TB cases, while immediate IPT during pregnancy may be associated with adverse pregnancy outcome.</a:t>
            </a:r>
          </a:p>
          <a:p>
            <a:pPr>
              <a:lnSpc>
                <a:spcPct val="105000"/>
              </a:lnSpc>
              <a:spcBef>
                <a:spcPts val="600"/>
              </a:spcBef>
              <a:spcAft>
                <a:spcPts val="300"/>
              </a:spcAft>
            </a:pPr>
            <a:endParaRPr lang="en-US" sz="2400" dirty="0"/>
          </a:p>
        </p:txBody>
      </p:sp>
      <p:pic>
        <p:nvPicPr>
          <p:cNvPr id="5" name="Picture 4">
            <a:extLst>
              <a:ext uri="{FF2B5EF4-FFF2-40B4-BE49-F238E27FC236}">
                <a16:creationId xmlns:a16="http://schemas.microsoft.com/office/drawing/2014/main" id="{E2918FB2-354D-4E22-8C69-8C016D51190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13930" y="135815"/>
            <a:ext cx="891920" cy="432301"/>
          </a:xfrm>
          <a:prstGeom prst="rect">
            <a:avLst/>
          </a:prstGeom>
        </p:spPr>
      </p:pic>
    </p:spTree>
    <p:extLst>
      <p:ext uri="{BB962C8B-B14F-4D97-AF65-F5344CB8AC3E}">
        <p14:creationId xmlns:p14="http://schemas.microsoft.com/office/powerpoint/2010/main" val="3758904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87" y="2694930"/>
            <a:ext cx="8229600" cy="1143000"/>
          </a:xfrm>
        </p:spPr>
        <p:txBody>
          <a:bodyPr>
            <a:noAutofit/>
          </a:bodyPr>
          <a:lstStyle/>
          <a:p>
            <a:r>
              <a:rPr lang="en-US" sz="4800" dirty="0"/>
              <a:t>ARVs in Breast Milk</a:t>
            </a:r>
          </a:p>
        </p:txBody>
      </p:sp>
      <p:pic>
        <p:nvPicPr>
          <p:cNvPr id="7" name="Picture 33" desc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0725" y="570470"/>
            <a:ext cx="1098207" cy="14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il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7534" y="5148648"/>
            <a:ext cx="1443681" cy="108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130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7" y="-146504"/>
            <a:ext cx="7886700" cy="1325563"/>
          </a:xfrm>
        </p:spPr>
        <p:txBody>
          <a:bodyPr/>
          <a:lstStyle/>
          <a:p>
            <a:r>
              <a:rPr lang="en-US" dirty="0"/>
              <a:t>ARVs in Breast-Milk</a:t>
            </a:r>
            <a:br>
              <a:rPr lang="en-US" dirty="0"/>
            </a:br>
            <a:r>
              <a:rPr lang="en-US" sz="2000" i="1" dirty="0" err="1">
                <a:solidFill>
                  <a:schemeClr val="tx1"/>
                </a:solidFill>
              </a:rPr>
              <a:t>Waitt</a:t>
            </a:r>
            <a:r>
              <a:rPr lang="en-US" sz="2000" i="1" dirty="0">
                <a:solidFill>
                  <a:schemeClr val="tx1"/>
                </a:solidFill>
              </a:rPr>
              <a:t> C et al.  CROI 2018 Boston Abs. 55</a:t>
            </a:r>
            <a:endParaRPr lang="en-US" dirty="0"/>
          </a:p>
        </p:txBody>
      </p:sp>
      <p:sp>
        <p:nvSpPr>
          <p:cNvPr id="3" name="Content Placeholder 2"/>
          <p:cNvSpPr>
            <a:spLocks noGrp="1"/>
          </p:cNvSpPr>
          <p:nvPr>
            <p:ph idx="1"/>
          </p:nvPr>
        </p:nvSpPr>
        <p:spPr>
          <a:xfrm>
            <a:off x="307522" y="1027475"/>
            <a:ext cx="8482692" cy="1325559"/>
          </a:xfrm>
        </p:spPr>
        <p:txBody>
          <a:bodyPr>
            <a:normAutofit/>
          </a:bodyPr>
          <a:lstStyle/>
          <a:p>
            <a:r>
              <a:rPr lang="en-US" dirty="0"/>
              <a:t>Talk on ARV drugs in breastmilk – multiple factors associated with infant exposure to drug that must be considered for each drug.</a:t>
            </a:r>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95217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15A80926-1DAC-406B-B337-703E99A77105}"/>
              </a:ext>
            </a:extLst>
          </p:cNvPr>
          <p:cNvPicPr>
            <a:picLocks noChangeAspect="1"/>
          </p:cNvPicPr>
          <p:nvPr/>
        </p:nvPicPr>
        <p:blipFill>
          <a:blip r:embed="rId2"/>
          <a:stretch>
            <a:fillRect/>
          </a:stretch>
        </p:blipFill>
        <p:spPr>
          <a:xfrm>
            <a:off x="1046268" y="2428331"/>
            <a:ext cx="6045775" cy="3662966"/>
          </a:xfrm>
          <a:prstGeom prst="rect">
            <a:avLst/>
          </a:prstGeom>
        </p:spPr>
      </p:pic>
    </p:spTree>
    <p:extLst>
      <p:ext uri="{BB962C8B-B14F-4D97-AF65-F5344CB8AC3E}">
        <p14:creationId xmlns:p14="http://schemas.microsoft.com/office/powerpoint/2010/main" val="2325797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6" y="-74470"/>
            <a:ext cx="7886700" cy="1325563"/>
          </a:xfrm>
        </p:spPr>
        <p:txBody>
          <a:bodyPr/>
          <a:lstStyle/>
          <a:p>
            <a:r>
              <a:rPr lang="en-US" dirty="0"/>
              <a:t>Breast </a:t>
            </a:r>
            <a:r>
              <a:rPr lang="en-US" dirty="0" err="1"/>
              <a:t>Milk:Maternal</a:t>
            </a:r>
            <a:r>
              <a:rPr lang="en-US" dirty="0"/>
              <a:t> Plasma (BM:BP) Ratio Varies Between Drugs</a:t>
            </a:r>
            <a:br>
              <a:rPr lang="en-US" dirty="0"/>
            </a:br>
            <a:r>
              <a:rPr lang="en-US" sz="2000" i="1" dirty="0" err="1">
                <a:solidFill>
                  <a:schemeClr val="tx1"/>
                </a:solidFill>
              </a:rPr>
              <a:t>Waitt</a:t>
            </a:r>
            <a:r>
              <a:rPr lang="en-US" sz="2000" i="1" dirty="0">
                <a:solidFill>
                  <a:schemeClr val="tx1"/>
                </a:solidFill>
              </a:rPr>
              <a:t> C et al.  CROI 2018 Boston Abs. 55</a:t>
            </a:r>
            <a:endParaRPr lang="en-US" dirty="0"/>
          </a:p>
        </p:txBody>
      </p:sp>
      <p:pic>
        <p:nvPicPr>
          <p:cNvPr id="8" name="Picture 7">
            <a:extLst>
              <a:ext uri="{FF2B5EF4-FFF2-40B4-BE49-F238E27FC236}">
                <a16:creationId xmlns:a16="http://schemas.microsoft.com/office/drawing/2014/main" id="{9A7F4EBD-34F8-47AC-887A-EF8B174CD80A}"/>
              </a:ext>
            </a:extLst>
          </p:cNvPr>
          <p:cNvPicPr>
            <a:picLocks noChangeAspect="1"/>
          </p:cNvPicPr>
          <p:nvPr/>
        </p:nvPicPr>
        <p:blipFill>
          <a:blip r:embed="rId2"/>
          <a:stretch>
            <a:fillRect/>
          </a:stretch>
        </p:blipFill>
        <p:spPr>
          <a:xfrm>
            <a:off x="1485901" y="1140407"/>
            <a:ext cx="6294665" cy="2891067"/>
          </a:xfrm>
          <a:prstGeom prst="rect">
            <a:avLst/>
          </a:prstGeom>
        </p:spPr>
      </p:pic>
      <p:sp>
        <p:nvSpPr>
          <p:cNvPr id="9" name="Rectangle 8">
            <a:extLst>
              <a:ext uri="{FF2B5EF4-FFF2-40B4-BE49-F238E27FC236}">
                <a16:creationId xmlns:a16="http://schemas.microsoft.com/office/drawing/2014/main" id="{8ED6EDBA-97E3-4A9A-A4B2-FDC3686FB979}"/>
              </a:ext>
            </a:extLst>
          </p:cNvPr>
          <p:cNvSpPr/>
          <p:nvPr/>
        </p:nvSpPr>
        <p:spPr>
          <a:xfrm>
            <a:off x="130634" y="1140407"/>
            <a:ext cx="885820" cy="369332"/>
          </a:xfrm>
          <a:prstGeom prst="rect">
            <a:avLst/>
          </a:prstGeom>
        </p:spPr>
        <p:txBody>
          <a:bodyPr wrap="none">
            <a:spAutoFit/>
          </a:bodyPr>
          <a:lstStyle/>
          <a:p>
            <a:r>
              <a:rPr lang="en-US" dirty="0">
                <a:solidFill>
                  <a:srgbClr val="0070C0"/>
                </a:solidFill>
                <a:latin typeface="Arial" panose="020B0604020202020204" pitchFamily="34" charset="0"/>
                <a:cs typeface="Arial" panose="020B0604020202020204" pitchFamily="34" charset="0"/>
              </a:rPr>
              <a:t>NNRTI</a:t>
            </a:r>
          </a:p>
        </p:txBody>
      </p:sp>
      <p:sp>
        <p:nvSpPr>
          <p:cNvPr id="13" name="Rectangle 12">
            <a:extLst>
              <a:ext uri="{FF2B5EF4-FFF2-40B4-BE49-F238E27FC236}">
                <a16:creationId xmlns:a16="http://schemas.microsoft.com/office/drawing/2014/main" id="{DA71099B-B358-4230-9CEA-F9ED3504CDDC}"/>
              </a:ext>
            </a:extLst>
          </p:cNvPr>
          <p:cNvSpPr/>
          <p:nvPr/>
        </p:nvSpPr>
        <p:spPr>
          <a:xfrm>
            <a:off x="113653" y="3899016"/>
            <a:ext cx="719108" cy="369332"/>
          </a:xfrm>
          <a:prstGeom prst="rect">
            <a:avLst/>
          </a:prstGeom>
        </p:spPr>
        <p:txBody>
          <a:bodyPr wrap="none">
            <a:spAutoFit/>
          </a:bodyPr>
          <a:lstStyle/>
          <a:p>
            <a:r>
              <a:rPr lang="en-US" dirty="0">
                <a:solidFill>
                  <a:schemeClr val="accent2">
                    <a:lumMod val="75000"/>
                  </a:schemeClr>
                </a:solidFill>
                <a:latin typeface="Arial" panose="020B0604020202020204" pitchFamily="34" charset="0"/>
                <a:cs typeface="Arial" panose="020B0604020202020204" pitchFamily="34" charset="0"/>
              </a:rPr>
              <a:t>NRTI</a:t>
            </a:r>
          </a:p>
        </p:txBody>
      </p:sp>
      <p:cxnSp>
        <p:nvCxnSpPr>
          <p:cNvPr id="14" name="Straight Connector 13">
            <a:extLst>
              <a:ext uri="{FF2B5EF4-FFF2-40B4-BE49-F238E27FC236}">
                <a16:creationId xmlns:a16="http://schemas.microsoft.com/office/drawing/2014/main" id="{E76B1C74-CE8D-4BD5-BE5F-7CB7F4568A39}"/>
              </a:ext>
            </a:extLst>
          </p:cNvPr>
          <p:cNvCxnSpPr>
            <a:cxnSpLocks/>
          </p:cNvCxnSpPr>
          <p:nvPr/>
        </p:nvCxnSpPr>
        <p:spPr>
          <a:xfrm>
            <a:off x="0" y="108248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4B8A88-DE8A-4F17-A7E0-EF82450DBDF8}"/>
              </a:ext>
            </a:extLst>
          </p:cNvPr>
          <p:cNvSpPr/>
          <p:nvPr/>
        </p:nvSpPr>
        <p:spPr>
          <a:xfrm>
            <a:off x="4808763" y="1140407"/>
            <a:ext cx="748394" cy="2446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F82068-DDDB-46C7-B7A5-E32AF7D69E8A}"/>
              </a:ext>
            </a:extLst>
          </p:cNvPr>
          <p:cNvSpPr/>
          <p:nvPr/>
        </p:nvSpPr>
        <p:spPr>
          <a:xfrm>
            <a:off x="146498" y="1567662"/>
            <a:ext cx="1368773" cy="584775"/>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BM:MP ratio </a:t>
            </a:r>
          </a:p>
          <a:p>
            <a:r>
              <a:rPr lang="en-US" sz="1600" dirty="0">
                <a:latin typeface="Arial" panose="020B0604020202020204" pitchFamily="34" charset="0"/>
                <a:cs typeface="Arial" panose="020B0604020202020204" pitchFamily="34" charset="0"/>
              </a:rPr>
              <a:t>generally &lt;1</a:t>
            </a:r>
          </a:p>
        </p:txBody>
      </p:sp>
      <p:sp>
        <p:nvSpPr>
          <p:cNvPr id="17" name="Rectangle 16">
            <a:extLst>
              <a:ext uri="{FF2B5EF4-FFF2-40B4-BE49-F238E27FC236}">
                <a16:creationId xmlns:a16="http://schemas.microsoft.com/office/drawing/2014/main" id="{BEF0589C-387C-4E41-A117-98163B405734}"/>
              </a:ext>
            </a:extLst>
          </p:cNvPr>
          <p:cNvSpPr/>
          <p:nvPr/>
        </p:nvSpPr>
        <p:spPr>
          <a:xfrm>
            <a:off x="91495" y="4210849"/>
            <a:ext cx="1514154" cy="181588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BM:MP ratio </a:t>
            </a:r>
          </a:p>
          <a:p>
            <a:r>
              <a:rPr lang="en-US" sz="1600" dirty="0">
                <a:latin typeface="Arial" panose="020B0604020202020204" pitchFamily="34" charset="0"/>
                <a:cs typeface="Arial" panose="020B0604020202020204" pitchFamily="34" charset="0"/>
              </a:rPr>
              <a:t>more variation and some (3TC, AZT) &gt;1; very low penetration of TFV</a:t>
            </a:r>
          </a:p>
        </p:txBody>
      </p:sp>
      <p:sp>
        <p:nvSpPr>
          <p:cNvPr id="18" name="Rectangle 17">
            <a:extLst>
              <a:ext uri="{FF2B5EF4-FFF2-40B4-BE49-F238E27FC236}">
                <a16:creationId xmlns:a16="http://schemas.microsoft.com/office/drawing/2014/main" id="{4DA35CDD-B122-4672-BE17-0E8C22ED7CE8}"/>
              </a:ext>
            </a:extLst>
          </p:cNvPr>
          <p:cNvSpPr/>
          <p:nvPr/>
        </p:nvSpPr>
        <p:spPr>
          <a:xfrm>
            <a:off x="0" y="3281268"/>
            <a:ext cx="1446678" cy="276999"/>
          </a:xfrm>
          <a:prstGeom prst="rect">
            <a:avLst/>
          </a:prstGeom>
        </p:spPr>
        <p:txBody>
          <a:bodyPr wrap="none">
            <a:spAutoFit/>
          </a:bodyPr>
          <a:lstStyle/>
          <a:p>
            <a:r>
              <a:rPr lang="en-US" sz="1200" i="1" dirty="0" err="1">
                <a:latin typeface="Arial" panose="020B0604020202020204" pitchFamily="34" charset="0"/>
                <a:cs typeface="Arial" panose="020B0604020202020204" pitchFamily="34" charset="0"/>
              </a:rPr>
              <a:t>Waitt</a:t>
            </a:r>
            <a:r>
              <a:rPr lang="en-US" sz="1200" i="1" dirty="0">
                <a:latin typeface="Arial" panose="020B0604020202020204" pitchFamily="34" charset="0"/>
                <a:cs typeface="Arial" panose="020B0604020202020204" pitchFamily="34" charset="0"/>
              </a:rPr>
              <a:t> C. JAC 2016</a:t>
            </a:r>
          </a:p>
        </p:txBody>
      </p:sp>
      <p:pic>
        <p:nvPicPr>
          <p:cNvPr id="3" name="Picture 2">
            <a:extLst>
              <a:ext uri="{FF2B5EF4-FFF2-40B4-BE49-F238E27FC236}">
                <a16:creationId xmlns:a16="http://schemas.microsoft.com/office/drawing/2014/main" id="{231D2C73-3E6A-4D99-BB33-FF44AD3E9E23}"/>
              </a:ext>
            </a:extLst>
          </p:cNvPr>
          <p:cNvPicPr>
            <a:picLocks noChangeAspect="1"/>
          </p:cNvPicPr>
          <p:nvPr/>
        </p:nvPicPr>
        <p:blipFill>
          <a:blip r:embed="rId3"/>
          <a:stretch>
            <a:fillRect/>
          </a:stretch>
        </p:blipFill>
        <p:spPr>
          <a:xfrm>
            <a:off x="1699779" y="3996545"/>
            <a:ext cx="6406243" cy="2861455"/>
          </a:xfrm>
          <a:prstGeom prst="rect">
            <a:avLst/>
          </a:prstGeom>
        </p:spPr>
      </p:pic>
      <p:sp>
        <p:nvSpPr>
          <p:cNvPr id="20" name="Rectangle 19">
            <a:extLst>
              <a:ext uri="{FF2B5EF4-FFF2-40B4-BE49-F238E27FC236}">
                <a16:creationId xmlns:a16="http://schemas.microsoft.com/office/drawing/2014/main" id="{C71BC6B2-941E-45AF-A3E2-A90F27CA05C4}"/>
              </a:ext>
            </a:extLst>
          </p:cNvPr>
          <p:cNvSpPr/>
          <p:nvPr/>
        </p:nvSpPr>
        <p:spPr>
          <a:xfrm>
            <a:off x="6444343" y="3996545"/>
            <a:ext cx="1094008" cy="2446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0BF8B09-714B-4F1C-AC78-B8DBD6236B6A}"/>
              </a:ext>
            </a:extLst>
          </p:cNvPr>
          <p:cNvPicPr>
            <a:picLocks noChangeAspect="1"/>
          </p:cNvPicPr>
          <p:nvPr/>
        </p:nvPicPr>
        <p:blipFill>
          <a:blip r:embed="rId4"/>
          <a:stretch>
            <a:fillRect/>
          </a:stretch>
        </p:blipFill>
        <p:spPr>
          <a:xfrm>
            <a:off x="107824" y="6442981"/>
            <a:ext cx="1606676" cy="140936"/>
          </a:xfrm>
          <a:prstGeom prst="rect">
            <a:avLst/>
          </a:prstGeom>
        </p:spPr>
      </p:pic>
    </p:spTree>
    <p:extLst>
      <p:ext uri="{BB962C8B-B14F-4D97-AF65-F5344CB8AC3E}">
        <p14:creationId xmlns:p14="http://schemas.microsoft.com/office/powerpoint/2010/main" val="29691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8" y="0"/>
            <a:ext cx="7886700" cy="1325563"/>
          </a:xfrm>
        </p:spPr>
        <p:txBody>
          <a:bodyPr/>
          <a:lstStyle/>
          <a:p>
            <a:r>
              <a:rPr lang="en-US" dirty="0"/>
              <a:t>Breast </a:t>
            </a:r>
            <a:r>
              <a:rPr lang="en-US" dirty="0" err="1"/>
              <a:t>Milk:Maternal</a:t>
            </a:r>
            <a:r>
              <a:rPr lang="en-US" dirty="0"/>
              <a:t> Plasma (BM:BP) Ratio Varies Between Drugs</a:t>
            </a:r>
            <a:br>
              <a:rPr lang="en-US" dirty="0"/>
            </a:br>
            <a:r>
              <a:rPr lang="en-US" sz="2000" i="1" dirty="0" err="1">
                <a:solidFill>
                  <a:schemeClr val="tx1"/>
                </a:solidFill>
              </a:rPr>
              <a:t>Waitt</a:t>
            </a:r>
            <a:r>
              <a:rPr lang="en-US" sz="2000" i="1" dirty="0">
                <a:solidFill>
                  <a:schemeClr val="tx1"/>
                </a:solidFill>
              </a:rPr>
              <a:t> C et al.  CROI 2018 Boston Abs. 55</a:t>
            </a:r>
            <a:endParaRPr lang="en-US" dirty="0"/>
          </a:p>
        </p:txBody>
      </p:sp>
      <p:sp>
        <p:nvSpPr>
          <p:cNvPr id="9" name="Rectangle 8">
            <a:extLst>
              <a:ext uri="{FF2B5EF4-FFF2-40B4-BE49-F238E27FC236}">
                <a16:creationId xmlns:a16="http://schemas.microsoft.com/office/drawing/2014/main" id="{8ED6EDBA-97E3-4A9A-A4B2-FDC3686FB979}"/>
              </a:ext>
            </a:extLst>
          </p:cNvPr>
          <p:cNvSpPr/>
          <p:nvPr/>
        </p:nvSpPr>
        <p:spPr>
          <a:xfrm>
            <a:off x="178597" y="1164233"/>
            <a:ext cx="402674" cy="369332"/>
          </a:xfrm>
          <a:prstGeom prst="rect">
            <a:avLst/>
          </a:prstGeom>
        </p:spPr>
        <p:txBody>
          <a:bodyPr wrap="none">
            <a:spAutoFit/>
          </a:bodyPr>
          <a:lstStyle/>
          <a:p>
            <a:r>
              <a:rPr lang="en-US" dirty="0">
                <a:solidFill>
                  <a:schemeClr val="accent6">
                    <a:lumMod val="75000"/>
                  </a:schemeClr>
                </a:solidFill>
                <a:latin typeface="Arial" panose="020B0604020202020204" pitchFamily="34" charset="0"/>
                <a:cs typeface="Arial" panose="020B0604020202020204" pitchFamily="34" charset="0"/>
              </a:rPr>
              <a:t>PI</a:t>
            </a:r>
          </a:p>
        </p:txBody>
      </p:sp>
      <p:cxnSp>
        <p:nvCxnSpPr>
          <p:cNvPr id="14" name="Straight Connector 13">
            <a:extLst>
              <a:ext uri="{FF2B5EF4-FFF2-40B4-BE49-F238E27FC236}">
                <a16:creationId xmlns:a16="http://schemas.microsoft.com/office/drawing/2014/main" id="{E76B1C74-CE8D-4BD5-BE5F-7CB7F4568A39}"/>
              </a:ext>
            </a:extLst>
          </p:cNvPr>
          <p:cNvCxnSpPr>
            <a:cxnSpLocks/>
          </p:cNvCxnSpPr>
          <p:nvPr/>
        </p:nvCxnSpPr>
        <p:spPr>
          <a:xfrm>
            <a:off x="0" y="116423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1CF82068-DDDB-46C7-B7A5-E32AF7D69E8A}"/>
              </a:ext>
            </a:extLst>
          </p:cNvPr>
          <p:cNvSpPr/>
          <p:nvPr/>
        </p:nvSpPr>
        <p:spPr>
          <a:xfrm>
            <a:off x="178597" y="1553753"/>
            <a:ext cx="1606676"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BM:MP ratio </a:t>
            </a:r>
          </a:p>
          <a:p>
            <a:r>
              <a:rPr lang="en-US" sz="1600" dirty="0">
                <a:latin typeface="Arial" panose="020B0604020202020204" pitchFamily="34" charset="0"/>
                <a:cs typeface="Arial" panose="020B0604020202020204" pitchFamily="34" charset="0"/>
              </a:rPr>
              <a:t>very low with little penetration into milk</a:t>
            </a:r>
          </a:p>
        </p:txBody>
      </p:sp>
      <p:pic>
        <p:nvPicPr>
          <p:cNvPr id="3" name="Picture 2">
            <a:extLst>
              <a:ext uri="{FF2B5EF4-FFF2-40B4-BE49-F238E27FC236}">
                <a16:creationId xmlns:a16="http://schemas.microsoft.com/office/drawing/2014/main" id="{552413B4-0AA7-4CF0-8CE8-74100B4272D3}"/>
              </a:ext>
            </a:extLst>
          </p:cNvPr>
          <p:cNvPicPr>
            <a:picLocks noChangeAspect="1"/>
          </p:cNvPicPr>
          <p:nvPr/>
        </p:nvPicPr>
        <p:blipFill>
          <a:blip r:embed="rId2"/>
          <a:stretch>
            <a:fillRect/>
          </a:stretch>
        </p:blipFill>
        <p:spPr>
          <a:xfrm>
            <a:off x="2618013" y="1302438"/>
            <a:ext cx="5730363" cy="2616624"/>
          </a:xfrm>
          <a:prstGeom prst="rect">
            <a:avLst/>
          </a:prstGeom>
        </p:spPr>
      </p:pic>
      <p:sp>
        <p:nvSpPr>
          <p:cNvPr id="12" name="Rectangle 11">
            <a:extLst>
              <a:ext uri="{FF2B5EF4-FFF2-40B4-BE49-F238E27FC236}">
                <a16:creationId xmlns:a16="http://schemas.microsoft.com/office/drawing/2014/main" id="{61D8279C-ABFD-43A3-BF31-EF1B3C13927D}"/>
              </a:ext>
            </a:extLst>
          </p:cNvPr>
          <p:cNvSpPr/>
          <p:nvPr/>
        </p:nvSpPr>
        <p:spPr>
          <a:xfrm>
            <a:off x="5415643" y="1382924"/>
            <a:ext cx="571500" cy="2446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00CB97-A09B-4CC6-ABE6-102CD7F0FF8E}"/>
              </a:ext>
            </a:extLst>
          </p:cNvPr>
          <p:cNvSpPr/>
          <p:nvPr/>
        </p:nvSpPr>
        <p:spPr>
          <a:xfrm>
            <a:off x="152964" y="2959949"/>
            <a:ext cx="1446678" cy="276999"/>
          </a:xfrm>
          <a:prstGeom prst="rect">
            <a:avLst/>
          </a:prstGeom>
        </p:spPr>
        <p:txBody>
          <a:bodyPr wrap="none">
            <a:spAutoFit/>
          </a:bodyPr>
          <a:lstStyle/>
          <a:p>
            <a:r>
              <a:rPr lang="en-US" sz="1200" i="1" dirty="0" err="1">
                <a:latin typeface="Arial" panose="020B0604020202020204" pitchFamily="34" charset="0"/>
                <a:cs typeface="Arial" panose="020B0604020202020204" pitchFamily="34" charset="0"/>
              </a:rPr>
              <a:t>Waitt</a:t>
            </a:r>
            <a:r>
              <a:rPr lang="en-US" sz="1200" i="1" dirty="0">
                <a:latin typeface="Arial" panose="020B0604020202020204" pitchFamily="34" charset="0"/>
                <a:cs typeface="Arial" panose="020B0604020202020204" pitchFamily="34" charset="0"/>
              </a:rPr>
              <a:t> C. JAC 2016</a:t>
            </a:r>
          </a:p>
        </p:txBody>
      </p:sp>
      <p:sp>
        <p:nvSpPr>
          <p:cNvPr id="20" name="Rectangle 19">
            <a:extLst>
              <a:ext uri="{FF2B5EF4-FFF2-40B4-BE49-F238E27FC236}">
                <a16:creationId xmlns:a16="http://schemas.microsoft.com/office/drawing/2014/main" id="{5DE80F94-6AF6-425E-A760-E7923CD24E9A}"/>
              </a:ext>
            </a:extLst>
          </p:cNvPr>
          <p:cNvSpPr/>
          <p:nvPr/>
        </p:nvSpPr>
        <p:spPr>
          <a:xfrm>
            <a:off x="187713" y="3646268"/>
            <a:ext cx="774571" cy="369332"/>
          </a:xfrm>
          <a:prstGeom prst="rect">
            <a:avLst/>
          </a:prstGeom>
        </p:spPr>
        <p:txBody>
          <a:bodyPr wrap="none">
            <a:spAutoFit/>
          </a:bodyPr>
          <a:lstStyle/>
          <a:p>
            <a:r>
              <a:rPr lang="en-US" dirty="0">
                <a:solidFill>
                  <a:srgbClr val="7030A0"/>
                </a:solidFill>
                <a:latin typeface="Arial" panose="020B0604020202020204" pitchFamily="34" charset="0"/>
                <a:cs typeface="Arial" panose="020B0604020202020204" pitchFamily="34" charset="0"/>
              </a:rPr>
              <a:t>INSTI</a:t>
            </a:r>
          </a:p>
        </p:txBody>
      </p:sp>
      <p:sp>
        <p:nvSpPr>
          <p:cNvPr id="22" name="Rectangle 21">
            <a:extLst>
              <a:ext uri="{FF2B5EF4-FFF2-40B4-BE49-F238E27FC236}">
                <a16:creationId xmlns:a16="http://schemas.microsoft.com/office/drawing/2014/main" id="{6E28210C-B4D9-4BF0-A23A-FCCECF1C47C4}"/>
              </a:ext>
            </a:extLst>
          </p:cNvPr>
          <p:cNvSpPr/>
          <p:nvPr/>
        </p:nvSpPr>
        <p:spPr>
          <a:xfrm>
            <a:off x="221062" y="4014579"/>
            <a:ext cx="1984711" cy="181588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Very limited data; for DTG one mom/baby pair followed over 10m,  showing significant DTG transfer in BM to infant</a:t>
            </a:r>
          </a:p>
        </p:txBody>
      </p:sp>
      <p:sp>
        <p:nvSpPr>
          <p:cNvPr id="23" name="Rectangle 22">
            <a:extLst>
              <a:ext uri="{FF2B5EF4-FFF2-40B4-BE49-F238E27FC236}">
                <a16:creationId xmlns:a16="http://schemas.microsoft.com/office/drawing/2014/main" id="{02CE8E81-9748-4AD2-A142-C0485C6C8A0A}"/>
              </a:ext>
            </a:extLst>
          </p:cNvPr>
          <p:cNvSpPr/>
          <p:nvPr/>
        </p:nvSpPr>
        <p:spPr>
          <a:xfrm>
            <a:off x="178597" y="5984129"/>
            <a:ext cx="1604029" cy="276999"/>
          </a:xfrm>
          <a:prstGeom prst="rect">
            <a:avLst/>
          </a:prstGeom>
        </p:spPr>
        <p:txBody>
          <a:bodyPr wrap="none">
            <a:spAutoFit/>
          </a:bodyPr>
          <a:lstStyle/>
          <a:p>
            <a:r>
              <a:rPr lang="en-US" sz="1200" i="1" dirty="0" err="1">
                <a:latin typeface="Arial" panose="020B0604020202020204" pitchFamily="34" charset="0"/>
                <a:cs typeface="Arial" panose="020B0604020202020204" pitchFamily="34" charset="0"/>
              </a:rPr>
              <a:t>Kobbe</a:t>
            </a:r>
            <a:r>
              <a:rPr lang="en-US" sz="1200" i="1" dirty="0">
                <a:latin typeface="Arial" panose="020B0604020202020204" pitchFamily="34" charset="0"/>
                <a:cs typeface="Arial" panose="020B0604020202020204" pitchFamily="34" charset="0"/>
              </a:rPr>
              <a:t> R. AIDS 2016</a:t>
            </a:r>
          </a:p>
        </p:txBody>
      </p:sp>
      <p:sp>
        <p:nvSpPr>
          <p:cNvPr id="8" name="Rectangle 7">
            <a:extLst>
              <a:ext uri="{FF2B5EF4-FFF2-40B4-BE49-F238E27FC236}">
                <a16:creationId xmlns:a16="http://schemas.microsoft.com/office/drawing/2014/main" id="{F591AFC9-F9E7-4878-9858-4F2357BA6B0F}"/>
              </a:ext>
            </a:extLst>
          </p:cNvPr>
          <p:cNvSpPr/>
          <p:nvPr/>
        </p:nvSpPr>
        <p:spPr>
          <a:xfrm>
            <a:off x="6144986" y="4209923"/>
            <a:ext cx="2696242" cy="2089611"/>
          </a:xfrm>
          <a:prstGeom prst="rect">
            <a:avLst/>
          </a:prstGeom>
        </p:spPr>
        <p:txBody>
          <a:bodyPr wrap="square">
            <a:spAutoFit/>
          </a:bodyPr>
          <a:lstStyle/>
          <a:p>
            <a:pPr>
              <a:lnSpc>
                <a:spcPct val="103000"/>
              </a:lnSpc>
            </a:pPr>
            <a:r>
              <a:rPr lang="en-US" sz="1400" dirty="0">
                <a:latin typeface="Arial" panose="020B0604020202020204" pitchFamily="34" charset="0"/>
                <a:cs typeface="Arial" panose="020B0604020202020204" pitchFamily="34" charset="0"/>
              </a:rPr>
              <a:t>DTG levels in milk were ~0.10 ng/mL, translating to</a:t>
            </a:r>
            <a:r>
              <a:rPr lang="en-US" sz="1400" b="1" dirty="0">
                <a:latin typeface="Arial" panose="020B0604020202020204" pitchFamily="34" charset="0"/>
                <a:cs typeface="Arial" panose="020B0604020202020204" pitchFamily="34" charset="0"/>
              </a:rPr>
              <a:t> BM:MP ratio of 0.02.  </a:t>
            </a:r>
            <a:r>
              <a:rPr lang="en-US" sz="1400" dirty="0">
                <a:latin typeface="Arial" panose="020B0604020202020204" pitchFamily="34" charset="0"/>
                <a:cs typeface="Arial" panose="020B0604020202020204" pitchFamily="34" charset="0"/>
              </a:rPr>
              <a:t>Infant DTG levels were 100 ng/mL during EBF, declined during supplementary feeding; this level is ~ similar to trough level in adults. Neonates have slower clearance than adults (T½ 33 vs 14 </a:t>
            </a:r>
            <a:r>
              <a:rPr lang="en-US" sz="1400" dirty="0" err="1">
                <a:latin typeface="Arial" panose="020B0604020202020204" pitchFamily="34" charset="0"/>
                <a:cs typeface="Arial" panose="020B0604020202020204" pitchFamily="34" charset="0"/>
              </a:rPr>
              <a:t>hr</a:t>
            </a:r>
            <a:r>
              <a:rPr lang="en-US" sz="1400" dirty="0">
                <a:latin typeface="Arial" panose="020B0604020202020204" pitchFamily="34" charset="0"/>
                <a:cs typeface="Arial" panose="020B0604020202020204" pitchFamily="34" charset="0"/>
              </a:rPr>
              <a:t>)</a:t>
            </a:r>
            <a:endParaRPr lang="en-US" sz="1400" dirty="0"/>
          </a:p>
        </p:txBody>
      </p:sp>
      <p:grpSp>
        <p:nvGrpSpPr>
          <p:cNvPr id="26" name="Group 25">
            <a:extLst>
              <a:ext uri="{FF2B5EF4-FFF2-40B4-BE49-F238E27FC236}">
                <a16:creationId xmlns:a16="http://schemas.microsoft.com/office/drawing/2014/main" id="{E3F4CED2-82E6-4FAC-9CD2-98FA5F5AFE2B}"/>
              </a:ext>
            </a:extLst>
          </p:cNvPr>
          <p:cNvGrpSpPr/>
          <p:nvPr/>
        </p:nvGrpSpPr>
        <p:grpSpPr>
          <a:xfrm>
            <a:off x="2289056" y="4120221"/>
            <a:ext cx="3861373" cy="1926863"/>
            <a:chOff x="2429552" y="4120221"/>
            <a:chExt cx="3861373" cy="1926863"/>
          </a:xfrm>
        </p:grpSpPr>
        <p:pic>
          <p:nvPicPr>
            <p:cNvPr id="15" name="Picture 14">
              <a:extLst>
                <a:ext uri="{FF2B5EF4-FFF2-40B4-BE49-F238E27FC236}">
                  <a16:creationId xmlns:a16="http://schemas.microsoft.com/office/drawing/2014/main" id="{637531E3-9002-4474-9790-EDE734AF9863}"/>
                </a:ext>
              </a:extLst>
            </p:cNvPr>
            <p:cNvPicPr>
              <a:picLocks noChangeAspect="1"/>
            </p:cNvPicPr>
            <p:nvPr/>
          </p:nvPicPr>
          <p:blipFill>
            <a:blip r:embed="rId3"/>
            <a:stretch>
              <a:fillRect/>
            </a:stretch>
          </p:blipFill>
          <p:spPr>
            <a:xfrm>
              <a:off x="2429552" y="4120221"/>
              <a:ext cx="3861373" cy="1926863"/>
            </a:xfrm>
            <a:prstGeom prst="rect">
              <a:avLst/>
            </a:prstGeom>
          </p:spPr>
        </p:pic>
        <p:sp>
          <p:nvSpPr>
            <p:cNvPr id="10" name="Oval 9">
              <a:extLst>
                <a:ext uri="{FF2B5EF4-FFF2-40B4-BE49-F238E27FC236}">
                  <a16:creationId xmlns:a16="http://schemas.microsoft.com/office/drawing/2014/main" id="{13C29089-274F-412A-8437-087A1585DE09}"/>
                </a:ext>
              </a:extLst>
            </p:cNvPr>
            <p:cNvSpPr/>
            <p:nvPr/>
          </p:nvSpPr>
          <p:spPr>
            <a:xfrm>
              <a:off x="3113314" y="5187044"/>
              <a:ext cx="849086" cy="1741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D86413-3909-47CA-9FA4-49972BB0281D}"/>
                </a:ext>
              </a:extLst>
            </p:cNvPr>
            <p:cNvSpPr/>
            <p:nvPr/>
          </p:nvSpPr>
          <p:spPr>
            <a:xfrm>
              <a:off x="4840404" y="5114993"/>
              <a:ext cx="1285579"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100 ng/mL</a:t>
              </a:r>
              <a:endParaRPr lang="en-US" sz="1000" dirty="0"/>
            </a:p>
          </p:txBody>
        </p:sp>
      </p:grpSp>
    </p:spTree>
    <p:extLst>
      <p:ext uri="{BB962C8B-B14F-4D97-AF65-F5344CB8AC3E}">
        <p14:creationId xmlns:p14="http://schemas.microsoft.com/office/powerpoint/2010/main" val="41924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3"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8" y="0"/>
            <a:ext cx="7886700" cy="1325563"/>
          </a:xfrm>
        </p:spPr>
        <p:txBody>
          <a:bodyPr/>
          <a:lstStyle/>
          <a:p>
            <a:r>
              <a:rPr lang="en-US" dirty="0"/>
              <a:t>Breast </a:t>
            </a:r>
            <a:r>
              <a:rPr lang="en-US" dirty="0" err="1"/>
              <a:t>Milk:Maternal</a:t>
            </a:r>
            <a:r>
              <a:rPr lang="en-US" dirty="0"/>
              <a:t> Plasma (BM:BP) Ratio Varies Between Drugs</a:t>
            </a:r>
            <a:br>
              <a:rPr lang="en-US" dirty="0"/>
            </a:br>
            <a:r>
              <a:rPr lang="en-US" sz="2000" i="1" dirty="0" err="1">
                <a:solidFill>
                  <a:schemeClr val="tx1"/>
                </a:solidFill>
              </a:rPr>
              <a:t>Waitt</a:t>
            </a:r>
            <a:r>
              <a:rPr lang="en-US" sz="2000" i="1" dirty="0">
                <a:solidFill>
                  <a:schemeClr val="tx1"/>
                </a:solidFill>
              </a:rPr>
              <a:t> C et al.  CROI 2018 Boston Abs. 55</a:t>
            </a:r>
            <a:endParaRPr lang="en-US" dirty="0"/>
          </a:p>
        </p:txBody>
      </p:sp>
      <p:sp>
        <p:nvSpPr>
          <p:cNvPr id="13" name="Rectangle 12">
            <a:extLst>
              <a:ext uri="{FF2B5EF4-FFF2-40B4-BE49-F238E27FC236}">
                <a16:creationId xmlns:a16="http://schemas.microsoft.com/office/drawing/2014/main" id="{DA71099B-B358-4230-9CEA-F9ED3504CDDC}"/>
              </a:ext>
            </a:extLst>
          </p:cNvPr>
          <p:cNvSpPr/>
          <p:nvPr/>
        </p:nvSpPr>
        <p:spPr>
          <a:xfrm>
            <a:off x="88140" y="1164233"/>
            <a:ext cx="8253780" cy="830997"/>
          </a:xfrm>
          <a:prstGeom prst="rect">
            <a:avLst/>
          </a:prstGeom>
        </p:spPr>
        <p:txBody>
          <a:bodyPr wrap="square">
            <a:spAutoFit/>
          </a:bodyPr>
          <a:lstStyle/>
          <a:p>
            <a:r>
              <a:rPr lang="en-US" sz="2400" dirty="0">
                <a:solidFill>
                  <a:srgbClr val="C00000"/>
                </a:solidFill>
                <a:latin typeface="Arial" panose="020B0604020202020204" pitchFamily="34" charset="0"/>
                <a:cs typeface="Arial" panose="020B0604020202020204" pitchFamily="34" charset="0"/>
              </a:rPr>
              <a:t>Generally, infant plasma levels are low</a:t>
            </a:r>
          </a:p>
          <a:p>
            <a:endParaRPr lang="en-US" sz="24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76B1C74-CE8D-4BD5-BE5F-7CB7F4568A39}"/>
              </a:ext>
            </a:extLst>
          </p:cNvPr>
          <p:cNvCxnSpPr>
            <a:cxnSpLocks/>
          </p:cNvCxnSpPr>
          <p:nvPr/>
        </p:nvCxnSpPr>
        <p:spPr>
          <a:xfrm>
            <a:off x="0" y="116423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EF0589C-387C-4E41-A117-98163B405734}"/>
              </a:ext>
            </a:extLst>
          </p:cNvPr>
          <p:cNvSpPr/>
          <p:nvPr/>
        </p:nvSpPr>
        <p:spPr>
          <a:xfrm>
            <a:off x="128576" y="1756121"/>
            <a:ext cx="1606676" cy="378565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Infant plasma: breast milk drug levels generally &lt;10% - limited exposure of infant to drug.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EFV (depending on maternal genotype), NVP, 3TC (and DTG?) levels may get &gt;10%.</a:t>
            </a:r>
          </a:p>
        </p:txBody>
      </p:sp>
      <p:sp>
        <p:nvSpPr>
          <p:cNvPr id="6" name="Rectangle 5">
            <a:extLst>
              <a:ext uri="{FF2B5EF4-FFF2-40B4-BE49-F238E27FC236}">
                <a16:creationId xmlns:a16="http://schemas.microsoft.com/office/drawing/2014/main" id="{1E4EA810-FBD4-40B7-938D-E292FFEE46BF}"/>
              </a:ext>
            </a:extLst>
          </p:cNvPr>
          <p:cNvSpPr/>
          <p:nvPr/>
        </p:nvSpPr>
        <p:spPr>
          <a:xfrm>
            <a:off x="1469571" y="5047437"/>
            <a:ext cx="2813958" cy="40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A4AACDB-D361-4B3F-8CD1-D428ECB0F21E}"/>
              </a:ext>
            </a:extLst>
          </p:cNvPr>
          <p:cNvPicPr>
            <a:picLocks noChangeAspect="1"/>
          </p:cNvPicPr>
          <p:nvPr/>
        </p:nvPicPr>
        <p:blipFill>
          <a:blip r:embed="rId2"/>
          <a:stretch>
            <a:fillRect/>
          </a:stretch>
        </p:blipFill>
        <p:spPr>
          <a:xfrm>
            <a:off x="1887550" y="1943297"/>
            <a:ext cx="7174234" cy="3684294"/>
          </a:xfrm>
          <a:prstGeom prst="rect">
            <a:avLst/>
          </a:prstGeom>
        </p:spPr>
      </p:pic>
      <p:pic>
        <p:nvPicPr>
          <p:cNvPr id="11" name="Picture 10">
            <a:extLst>
              <a:ext uri="{FF2B5EF4-FFF2-40B4-BE49-F238E27FC236}">
                <a16:creationId xmlns:a16="http://schemas.microsoft.com/office/drawing/2014/main" id="{08F8B410-3A58-44D0-8EFE-E37257D35657}"/>
              </a:ext>
            </a:extLst>
          </p:cNvPr>
          <p:cNvPicPr>
            <a:picLocks noChangeAspect="1"/>
          </p:cNvPicPr>
          <p:nvPr/>
        </p:nvPicPr>
        <p:blipFill>
          <a:blip r:embed="rId3"/>
          <a:stretch>
            <a:fillRect/>
          </a:stretch>
        </p:blipFill>
        <p:spPr>
          <a:xfrm>
            <a:off x="2155367" y="5634983"/>
            <a:ext cx="2128162" cy="159064"/>
          </a:xfrm>
          <a:prstGeom prst="rect">
            <a:avLst/>
          </a:prstGeom>
        </p:spPr>
      </p:pic>
    </p:spTree>
    <p:extLst>
      <p:ext uri="{BB962C8B-B14F-4D97-AF65-F5344CB8AC3E}">
        <p14:creationId xmlns:p14="http://schemas.microsoft.com/office/powerpoint/2010/main" val="1578446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5" y="0"/>
            <a:ext cx="8937170" cy="1325563"/>
          </a:xfrm>
        </p:spPr>
        <p:txBody>
          <a:bodyPr/>
          <a:lstStyle/>
          <a:p>
            <a:r>
              <a:rPr lang="en-US" dirty="0"/>
              <a:t>Key Unanswered Questions on ART &amp; Breastfeeding</a:t>
            </a:r>
            <a:br>
              <a:rPr lang="en-US" dirty="0"/>
            </a:br>
            <a:r>
              <a:rPr lang="en-US" sz="2000" i="1" dirty="0" err="1">
                <a:solidFill>
                  <a:schemeClr val="tx1"/>
                </a:solidFill>
              </a:rPr>
              <a:t>Waitt</a:t>
            </a:r>
            <a:r>
              <a:rPr lang="en-US" sz="2000" i="1" dirty="0">
                <a:solidFill>
                  <a:schemeClr val="tx1"/>
                </a:solidFill>
              </a:rPr>
              <a:t> C et al.  CROI 2018 Boston Abs. 55</a:t>
            </a:r>
            <a:endParaRPr lang="en-US" dirty="0"/>
          </a:p>
        </p:txBody>
      </p:sp>
      <p:cxnSp>
        <p:nvCxnSpPr>
          <p:cNvPr id="14" name="Straight Connector 13">
            <a:extLst>
              <a:ext uri="{FF2B5EF4-FFF2-40B4-BE49-F238E27FC236}">
                <a16:creationId xmlns:a16="http://schemas.microsoft.com/office/drawing/2014/main" id="{E76B1C74-CE8D-4BD5-BE5F-7CB7F4568A39}"/>
              </a:ext>
            </a:extLst>
          </p:cNvPr>
          <p:cNvCxnSpPr>
            <a:cxnSpLocks/>
          </p:cNvCxnSpPr>
          <p:nvPr/>
        </p:nvCxnSpPr>
        <p:spPr>
          <a:xfrm>
            <a:off x="0" y="1033605"/>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3FB57E7F-0B6F-4D2C-A5C2-9C5BF6C0F522}"/>
              </a:ext>
            </a:extLst>
          </p:cNvPr>
          <p:cNvPicPr>
            <a:picLocks noChangeAspect="1"/>
          </p:cNvPicPr>
          <p:nvPr/>
        </p:nvPicPr>
        <p:blipFill>
          <a:blip r:embed="rId2"/>
          <a:stretch>
            <a:fillRect/>
          </a:stretch>
        </p:blipFill>
        <p:spPr>
          <a:xfrm>
            <a:off x="941615" y="1829458"/>
            <a:ext cx="7062894" cy="3948094"/>
          </a:xfrm>
          <a:prstGeom prst="rect">
            <a:avLst/>
          </a:prstGeom>
        </p:spPr>
      </p:pic>
      <p:pic>
        <p:nvPicPr>
          <p:cNvPr id="4" name="Picture 3">
            <a:extLst>
              <a:ext uri="{FF2B5EF4-FFF2-40B4-BE49-F238E27FC236}">
                <a16:creationId xmlns:a16="http://schemas.microsoft.com/office/drawing/2014/main" id="{F1229BAD-30C2-4584-BFD7-EEF88A05B176}"/>
              </a:ext>
            </a:extLst>
          </p:cNvPr>
          <p:cNvPicPr>
            <a:picLocks noChangeAspect="1"/>
          </p:cNvPicPr>
          <p:nvPr/>
        </p:nvPicPr>
        <p:blipFill>
          <a:blip r:embed="rId3"/>
          <a:stretch>
            <a:fillRect/>
          </a:stretch>
        </p:blipFill>
        <p:spPr>
          <a:xfrm>
            <a:off x="272142" y="1179950"/>
            <a:ext cx="3087692" cy="601195"/>
          </a:xfrm>
          <a:prstGeom prst="rect">
            <a:avLst/>
          </a:prstGeom>
        </p:spPr>
      </p:pic>
      <p:pic>
        <p:nvPicPr>
          <p:cNvPr id="7" name="Picture 6">
            <a:extLst>
              <a:ext uri="{FF2B5EF4-FFF2-40B4-BE49-F238E27FC236}">
                <a16:creationId xmlns:a16="http://schemas.microsoft.com/office/drawing/2014/main" id="{DDA3659A-6917-42D8-9D3E-696D701732B2}"/>
              </a:ext>
            </a:extLst>
          </p:cNvPr>
          <p:cNvPicPr>
            <a:picLocks noChangeAspect="1"/>
          </p:cNvPicPr>
          <p:nvPr/>
        </p:nvPicPr>
        <p:blipFill>
          <a:blip r:embed="rId4"/>
          <a:stretch>
            <a:fillRect/>
          </a:stretch>
        </p:blipFill>
        <p:spPr>
          <a:xfrm>
            <a:off x="6025243" y="1228263"/>
            <a:ext cx="2955470" cy="406538"/>
          </a:xfrm>
          <a:prstGeom prst="rect">
            <a:avLst/>
          </a:prstGeom>
        </p:spPr>
      </p:pic>
      <p:pic>
        <p:nvPicPr>
          <p:cNvPr id="5" name="Picture 4">
            <a:extLst>
              <a:ext uri="{FF2B5EF4-FFF2-40B4-BE49-F238E27FC236}">
                <a16:creationId xmlns:a16="http://schemas.microsoft.com/office/drawing/2014/main" id="{10A62410-21AD-4A79-99B6-4CA7ED1104BF}"/>
              </a:ext>
            </a:extLst>
          </p:cNvPr>
          <p:cNvPicPr>
            <a:picLocks noChangeAspect="1"/>
          </p:cNvPicPr>
          <p:nvPr/>
        </p:nvPicPr>
        <p:blipFill>
          <a:blip r:embed="rId5"/>
          <a:stretch>
            <a:fillRect/>
          </a:stretch>
        </p:blipFill>
        <p:spPr>
          <a:xfrm>
            <a:off x="402770" y="5923896"/>
            <a:ext cx="2579233" cy="527706"/>
          </a:xfrm>
          <a:prstGeom prst="rect">
            <a:avLst/>
          </a:prstGeom>
        </p:spPr>
      </p:pic>
      <p:pic>
        <p:nvPicPr>
          <p:cNvPr id="8" name="Picture 7">
            <a:extLst>
              <a:ext uri="{FF2B5EF4-FFF2-40B4-BE49-F238E27FC236}">
                <a16:creationId xmlns:a16="http://schemas.microsoft.com/office/drawing/2014/main" id="{E71D4CC7-57AC-4730-A781-E5B96FAF9CE3}"/>
              </a:ext>
            </a:extLst>
          </p:cNvPr>
          <p:cNvPicPr>
            <a:picLocks noChangeAspect="1"/>
          </p:cNvPicPr>
          <p:nvPr/>
        </p:nvPicPr>
        <p:blipFill>
          <a:blip r:embed="rId6"/>
          <a:stretch>
            <a:fillRect/>
          </a:stretch>
        </p:blipFill>
        <p:spPr>
          <a:xfrm>
            <a:off x="5963332" y="5897170"/>
            <a:ext cx="2908526" cy="525069"/>
          </a:xfrm>
          <a:prstGeom prst="rect">
            <a:avLst/>
          </a:prstGeom>
        </p:spPr>
      </p:pic>
    </p:spTree>
    <p:extLst>
      <p:ext uri="{BB962C8B-B14F-4D97-AF65-F5344CB8AC3E}">
        <p14:creationId xmlns:p14="http://schemas.microsoft.com/office/powerpoint/2010/main" val="88315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11" y="2683778"/>
            <a:ext cx="8229600" cy="1143000"/>
          </a:xfrm>
        </p:spPr>
        <p:txBody>
          <a:bodyPr>
            <a:noAutofit/>
          </a:bodyPr>
          <a:lstStyle/>
          <a:p>
            <a:r>
              <a:rPr lang="en-US" sz="4800" dirty="0"/>
              <a:t>Pregnancy Outcome</a:t>
            </a:r>
          </a:p>
        </p:txBody>
      </p:sp>
      <p:pic>
        <p:nvPicPr>
          <p:cNvPr id="4" name="Picture 1" descr="MR &amp; 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948" y="240312"/>
            <a:ext cx="1266825" cy="1903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http://blog.persify.com/wp-content/uploads/2011/04/vaginal-birth.jpg">
            <a:extLst>
              <a:ext uri="{FF2B5EF4-FFF2-40B4-BE49-F238E27FC236}">
                <a16:creationId xmlns:a16="http://schemas.microsoft.com/office/drawing/2014/main" id="{FCE8E436-FB26-4FDD-8044-B10F63AB0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0853" y="658149"/>
            <a:ext cx="1981199"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DD5BBCA2-CDFD-4759-BB99-212D8915ABC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4450" y="4691970"/>
            <a:ext cx="2152650" cy="1438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lacenta">
            <a:extLst>
              <a:ext uri="{FF2B5EF4-FFF2-40B4-BE49-F238E27FC236}">
                <a16:creationId xmlns:a16="http://schemas.microsoft.com/office/drawing/2014/main" id="{EB7A65D8-7342-4E98-B2AA-4FFC74B18E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0086" y="310437"/>
            <a:ext cx="3163828" cy="1763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57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689E1-B083-4996-8DD2-87479E8C2665}"/>
              </a:ext>
            </a:extLst>
          </p:cNvPr>
          <p:cNvSpPr>
            <a:spLocks noGrp="1"/>
          </p:cNvSpPr>
          <p:nvPr>
            <p:ph idx="1"/>
          </p:nvPr>
        </p:nvSpPr>
        <p:spPr>
          <a:xfrm>
            <a:off x="181958" y="1321534"/>
            <a:ext cx="6905587" cy="1826257"/>
          </a:xfrm>
        </p:spPr>
        <p:txBody>
          <a:bodyPr>
            <a:normAutofit/>
          </a:bodyPr>
          <a:lstStyle/>
          <a:p>
            <a:pPr>
              <a:lnSpc>
                <a:spcPct val="103000"/>
              </a:lnSpc>
            </a:pPr>
            <a:r>
              <a:rPr lang="en-US" sz="2400" dirty="0"/>
              <a:t>Data abstraction from 75,770 maternity records from 5 sites 2008-2011 and 8 sites 2014-2016 in Botswana, including antenatal HIV and RPR result and infant birth record</a:t>
            </a:r>
          </a:p>
        </p:txBody>
      </p:sp>
      <p:sp>
        <p:nvSpPr>
          <p:cNvPr id="5" name="Title 1">
            <a:extLst>
              <a:ext uri="{FF2B5EF4-FFF2-40B4-BE49-F238E27FC236}">
                <a16:creationId xmlns:a16="http://schemas.microsoft.com/office/drawing/2014/main" id="{3B9C1D94-842E-47AE-8C33-F50A879A8588}"/>
              </a:ext>
            </a:extLst>
          </p:cNvPr>
          <p:cNvSpPr>
            <a:spLocks noGrp="1"/>
          </p:cNvSpPr>
          <p:nvPr>
            <p:ph type="title"/>
          </p:nvPr>
        </p:nvSpPr>
        <p:spPr>
          <a:xfrm>
            <a:off x="553149" y="48567"/>
            <a:ext cx="7886700" cy="1325563"/>
          </a:xfrm>
        </p:spPr>
        <p:txBody>
          <a:bodyPr/>
          <a:lstStyle/>
          <a:p>
            <a:r>
              <a:rPr lang="en-US" dirty="0"/>
              <a:t>High Rates Adverse Pregnancy Outcomes with</a:t>
            </a:r>
            <a:br>
              <a:rPr lang="en-US" dirty="0"/>
            </a:br>
            <a:r>
              <a:rPr lang="en-US" dirty="0"/>
              <a:t>Maternal HIV/Syphilis Coinfection</a:t>
            </a:r>
            <a:br>
              <a:rPr lang="en-US" dirty="0"/>
            </a:br>
            <a:r>
              <a:rPr lang="en-US" sz="2000" i="1" dirty="0" err="1">
                <a:solidFill>
                  <a:schemeClr val="tx1"/>
                </a:solidFill>
              </a:rPr>
              <a:t>Shava</a:t>
            </a:r>
            <a:r>
              <a:rPr lang="en-US" sz="2000" i="1" dirty="0">
                <a:solidFill>
                  <a:schemeClr val="tx1"/>
                </a:solidFill>
              </a:rPr>
              <a:t> E et al.  CROI 2018 Boston Abs. 833</a:t>
            </a:r>
            <a:endParaRPr lang="en-US" dirty="0"/>
          </a:p>
        </p:txBody>
      </p:sp>
      <p:cxnSp>
        <p:nvCxnSpPr>
          <p:cNvPr id="6" name="Straight Connector 5">
            <a:extLst>
              <a:ext uri="{FF2B5EF4-FFF2-40B4-BE49-F238E27FC236}">
                <a16:creationId xmlns:a16="http://schemas.microsoft.com/office/drawing/2014/main" id="{90E02C56-707C-473E-B431-ECC86DB6B923}"/>
              </a:ext>
            </a:extLst>
          </p:cNvPr>
          <p:cNvCxnSpPr>
            <a:cxnSpLocks/>
          </p:cNvCxnSpPr>
          <p:nvPr/>
        </p:nvCxnSpPr>
        <p:spPr>
          <a:xfrm>
            <a:off x="6033" y="130170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48850583-03DE-4046-8F58-A9E7F80798A7}"/>
              </a:ext>
            </a:extLst>
          </p:cNvPr>
          <p:cNvPicPr>
            <a:picLocks noChangeAspect="1"/>
          </p:cNvPicPr>
          <p:nvPr/>
        </p:nvPicPr>
        <p:blipFill>
          <a:blip r:embed="rId2"/>
          <a:stretch>
            <a:fillRect/>
          </a:stretch>
        </p:blipFill>
        <p:spPr>
          <a:xfrm>
            <a:off x="7087545" y="1426732"/>
            <a:ext cx="1692149" cy="1128100"/>
          </a:xfrm>
          <a:prstGeom prst="rect">
            <a:avLst/>
          </a:prstGeom>
        </p:spPr>
      </p:pic>
      <p:sp>
        <p:nvSpPr>
          <p:cNvPr id="8" name="Content Placeholder 2">
            <a:extLst>
              <a:ext uri="{FF2B5EF4-FFF2-40B4-BE49-F238E27FC236}">
                <a16:creationId xmlns:a16="http://schemas.microsoft.com/office/drawing/2014/main" id="{1543FE80-DB78-4033-AEDF-CBF21FD0E28F}"/>
              </a:ext>
            </a:extLst>
          </p:cNvPr>
          <p:cNvSpPr txBox="1">
            <a:spLocks/>
          </p:cNvSpPr>
          <p:nvPr/>
        </p:nvSpPr>
        <p:spPr>
          <a:xfrm>
            <a:off x="181958" y="3044458"/>
            <a:ext cx="4390042" cy="3533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600"/>
              </a:spcBef>
              <a:spcAft>
                <a:spcPts val="300"/>
              </a:spcAft>
            </a:pPr>
            <a:r>
              <a:rPr lang="en-US" sz="2400" dirty="0"/>
              <a:t>27.1% HIV+; 1.0% RPR+</a:t>
            </a:r>
          </a:p>
          <a:p>
            <a:pPr>
              <a:lnSpc>
                <a:spcPct val="103000"/>
              </a:lnSpc>
              <a:spcBef>
                <a:spcPts val="1200"/>
              </a:spcBef>
              <a:spcAft>
                <a:spcPts val="300"/>
              </a:spcAft>
            </a:pPr>
            <a:r>
              <a:rPr lang="en-US" sz="2400" dirty="0"/>
              <a:t>HIV/syphilis coinfection present in 37.7%</a:t>
            </a:r>
          </a:p>
          <a:p>
            <a:pPr>
              <a:lnSpc>
                <a:spcPct val="103000"/>
              </a:lnSpc>
              <a:spcBef>
                <a:spcPts val="1200"/>
              </a:spcBef>
              <a:spcAft>
                <a:spcPts val="300"/>
              </a:spcAft>
            </a:pPr>
            <a:r>
              <a:rPr lang="en-US" sz="2400" dirty="0"/>
              <a:t>HIV/syphilis coinfection significantly associated with:</a:t>
            </a:r>
          </a:p>
          <a:p>
            <a:pPr lvl="1">
              <a:lnSpc>
                <a:spcPct val="103000"/>
              </a:lnSpc>
              <a:spcBef>
                <a:spcPts val="600"/>
              </a:spcBef>
              <a:spcAft>
                <a:spcPts val="300"/>
              </a:spcAft>
            </a:pPr>
            <a:r>
              <a:rPr lang="en-US" dirty="0"/>
              <a:t>Stillbirth </a:t>
            </a:r>
            <a:r>
              <a:rPr lang="en-US" sz="2000" dirty="0"/>
              <a:t>(OR 1.75, 1.02-2.97)</a:t>
            </a:r>
          </a:p>
          <a:p>
            <a:pPr lvl="1">
              <a:lnSpc>
                <a:spcPct val="103000"/>
              </a:lnSpc>
              <a:spcBef>
                <a:spcPts val="600"/>
              </a:spcBef>
              <a:spcAft>
                <a:spcPts val="300"/>
              </a:spcAft>
            </a:pPr>
            <a:r>
              <a:rPr lang="en-US" dirty="0"/>
              <a:t>LBW </a:t>
            </a:r>
            <a:r>
              <a:rPr lang="en-US" sz="2000" dirty="0"/>
              <a:t>(OR 1.85, 1.26-2.74)</a:t>
            </a:r>
          </a:p>
        </p:txBody>
      </p:sp>
      <p:grpSp>
        <p:nvGrpSpPr>
          <p:cNvPr id="12" name="Group 11">
            <a:extLst>
              <a:ext uri="{FF2B5EF4-FFF2-40B4-BE49-F238E27FC236}">
                <a16:creationId xmlns:a16="http://schemas.microsoft.com/office/drawing/2014/main" id="{C94DAD08-C6CF-465A-AAC6-4CBFD384F8C4}"/>
              </a:ext>
            </a:extLst>
          </p:cNvPr>
          <p:cNvGrpSpPr/>
          <p:nvPr/>
        </p:nvGrpSpPr>
        <p:grpSpPr>
          <a:xfrm>
            <a:off x="4429899" y="3097054"/>
            <a:ext cx="4508891" cy="3093196"/>
            <a:chOff x="4572000" y="3147791"/>
            <a:chExt cx="4508891" cy="3093196"/>
          </a:xfrm>
        </p:grpSpPr>
        <p:pic>
          <p:nvPicPr>
            <p:cNvPr id="9" name="Picture 8">
              <a:extLst>
                <a:ext uri="{FF2B5EF4-FFF2-40B4-BE49-F238E27FC236}">
                  <a16:creationId xmlns:a16="http://schemas.microsoft.com/office/drawing/2014/main" id="{C4E1379D-B6C6-43B3-B005-096CED965DEE}"/>
                </a:ext>
              </a:extLst>
            </p:cNvPr>
            <p:cNvPicPr>
              <a:picLocks noChangeAspect="1"/>
            </p:cNvPicPr>
            <p:nvPr/>
          </p:nvPicPr>
          <p:blipFill>
            <a:blip r:embed="rId3"/>
            <a:stretch>
              <a:fillRect/>
            </a:stretch>
          </p:blipFill>
          <p:spPr>
            <a:xfrm>
              <a:off x="4572000" y="3147791"/>
              <a:ext cx="4508891" cy="3093196"/>
            </a:xfrm>
            <a:prstGeom prst="rect">
              <a:avLst/>
            </a:prstGeom>
          </p:spPr>
        </p:pic>
        <p:sp>
          <p:nvSpPr>
            <p:cNvPr id="10" name="Oval 9">
              <a:extLst>
                <a:ext uri="{FF2B5EF4-FFF2-40B4-BE49-F238E27FC236}">
                  <a16:creationId xmlns:a16="http://schemas.microsoft.com/office/drawing/2014/main" id="{814D834D-A0D7-4994-A941-D109E1F93988}"/>
                </a:ext>
              </a:extLst>
            </p:cNvPr>
            <p:cNvSpPr/>
            <p:nvPr/>
          </p:nvSpPr>
          <p:spPr>
            <a:xfrm>
              <a:off x="8338929" y="3806687"/>
              <a:ext cx="623113" cy="3081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C0CEAC-B1F1-415E-9C53-9E0A7EC2C7FA}"/>
                </a:ext>
              </a:extLst>
            </p:cNvPr>
            <p:cNvSpPr/>
            <p:nvPr/>
          </p:nvSpPr>
          <p:spPr>
            <a:xfrm>
              <a:off x="8338929" y="5049607"/>
              <a:ext cx="623113" cy="3081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78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102" y="-3457"/>
            <a:ext cx="7775181" cy="1325563"/>
          </a:xfrm>
        </p:spPr>
        <p:txBody>
          <a:bodyPr/>
          <a:lstStyle/>
          <a:p>
            <a:r>
              <a:rPr lang="en-US" dirty="0"/>
              <a:t>Preconception ART &amp; Risk PTD, Zambia</a:t>
            </a:r>
            <a:br>
              <a:rPr lang="en-US" dirty="0"/>
            </a:br>
            <a:r>
              <a:rPr lang="en-US" sz="2000" i="1" dirty="0">
                <a:solidFill>
                  <a:schemeClr val="tx1"/>
                </a:solidFill>
              </a:rPr>
              <a:t>Winston J et al.  CROI 2018 Boston Abs. 830</a:t>
            </a:r>
            <a:endParaRPr lang="en-US" dirty="0"/>
          </a:p>
        </p:txBody>
      </p:sp>
      <p:sp>
        <p:nvSpPr>
          <p:cNvPr id="3" name="Content Placeholder 2">
            <a:extLst>
              <a:ext uri="{FF2B5EF4-FFF2-40B4-BE49-F238E27FC236}">
                <a16:creationId xmlns:a16="http://schemas.microsoft.com/office/drawing/2014/main" id="{1AFA686D-D275-4FCC-9A73-E493C507D0FB}"/>
              </a:ext>
            </a:extLst>
          </p:cNvPr>
          <p:cNvSpPr>
            <a:spLocks noGrp="1"/>
          </p:cNvSpPr>
          <p:nvPr>
            <p:ph idx="1"/>
          </p:nvPr>
        </p:nvSpPr>
        <p:spPr>
          <a:xfrm>
            <a:off x="146518" y="1089044"/>
            <a:ext cx="8850963" cy="3512310"/>
          </a:xfrm>
        </p:spPr>
        <p:txBody>
          <a:bodyPr>
            <a:normAutofit/>
          </a:bodyPr>
          <a:lstStyle/>
          <a:p>
            <a:pPr>
              <a:lnSpc>
                <a:spcPct val="103000"/>
              </a:lnSpc>
              <a:spcBef>
                <a:spcPts val="600"/>
              </a:spcBef>
              <a:spcAft>
                <a:spcPts val="300"/>
              </a:spcAft>
            </a:pPr>
            <a:r>
              <a:rPr lang="en-US" sz="2200" dirty="0"/>
              <a:t>Zambia Preterm Birth Prevention Study (ZAPPS) cohort: 929 have given birth; 214 (23%) women HIV+ and 623 HIV-</a:t>
            </a:r>
          </a:p>
          <a:p>
            <a:pPr>
              <a:lnSpc>
                <a:spcPct val="103000"/>
              </a:lnSpc>
              <a:spcBef>
                <a:spcPts val="600"/>
              </a:spcBef>
              <a:spcAft>
                <a:spcPts val="300"/>
              </a:spcAft>
            </a:pPr>
            <a:r>
              <a:rPr lang="en-US" sz="2200" dirty="0"/>
              <a:t>In HIV+ women, 121 (56%) on preconception ART (most </a:t>
            </a:r>
            <a:r>
              <a:rPr lang="en-US" sz="2200" b="1" dirty="0"/>
              <a:t>TDF/XTC/EFV</a:t>
            </a:r>
            <a:r>
              <a:rPr lang="en-US" sz="2200" dirty="0"/>
              <a:t>); 50% had VL &lt;40 at first ANC visit</a:t>
            </a:r>
          </a:p>
          <a:p>
            <a:pPr>
              <a:lnSpc>
                <a:spcPct val="103000"/>
              </a:lnSpc>
              <a:spcBef>
                <a:spcPts val="600"/>
              </a:spcBef>
              <a:spcAft>
                <a:spcPts val="300"/>
              </a:spcAft>
            </a:pPr>
            <a:r>
              <a:rPr lang="en-US" sz="2200" dirty="0"/>
              <a:t>Between Aug 2015-Sept 2017, 929 deliveries 946 infants (17 twin) </a:t>
            </a:r>
          </a:p>
          <a:p>
            <a:pPr lvl="1">
              <a:lnSpc>
                <a:spcPct val="103000"/>
              </a:lnSpc>
              <a:spcBef>
                <a:spcPts val="600"/>
              </a:spcBef>
              <a:spcAft>
                <a:spcPts val="300"/>
              </a:spcAft>
            </a:pPr>
            <a:r>
              <a:rPr lang="en-US" sz="2200" dirty="0"/>
              <a:t>16% (n=153) SGA </a:t>
            </a:r>
          </a:p>
          <a:p>
            <a:pPr lvl="1">
              <a:lnSpc>
                <a:spcPct val="103000"/>
              </a:lnSpc>
              <a:spcBef>
                <a:spcPts val="600"/>
              </a:spcBef>
              <a:spcAft>
                <a:spcPts val="300"/>
              </a:spcAft>
            </a:pPr>
            <a:r>
              <a:rPr lang="en-US" sz="2200" dirty="0"/>
              <a:t>  2% (n=27) stillborn</a:t>
            </a:r>
          </a:p>
          <a:p>
            <a:pPr lvl="1">
              <a:lnSpc>
                <a:spcPct val="103000"/>
              </a:lnSpc>
              <a:spcBef>
                <a:spcPts val="600"/>
              </a:spcBef>
              <a:spcAft>
                <a:spcPts val="300"/>
              </a:spcAft>
            </a:pPr>
            <a:r>
              <a:rPr lang="en-US" sz="2200" dirty="0"/>
              <a:t>14% (n=129) </a:t>
            </a:r>
            <a:r>
              <a:rPr lang="en-US" sz="2200" b="1" dirty="0"/>
              <a:t>preterm &lt;37 weeks </a:t>
            </a:r>
            <a:r>
              <a:rPr lang="en-US" sz="2200" dirty="0"/>
              <a:t>(54% spontaneous)</a:t>
            </a:r>
          </a:p>
          <a:p>
            <a:pPr marL="457200" lvl="1" indent="0">
              <a:lnSpc>
                <a:spcPct val="103000"/>
              </a:lnSpc>
              <a:spcBef>
                <a:spcPts val="600"/>
              </a:spcBef>
              <a:spcAft>
                <a:spcPts val="300"/>
              </a:spcAft>
              <a:buNone/>
            </a:pPr>
            <a:endParaRPr lang="en-US" sz="2200" dirty="0"/>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1063120"/>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1F929AA5-6085-45D7-B6F8-3C14C47A77AC}"/>
              </a:ext>
            </a:extLst>
          </p:cNvPr>
          <p:cNvSpPr/>
          <p:nvPr/>
        </p:nvSpPr>
        <p:spPr>
          <a:xfrm>
            <a:off x="8189843" y="3101009"/>
            <a:ext cx="506896" cy="39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4CA8BAF-F31D-4E41-81D9-25D06B9E9190}"/>
              </a:ext>
            </a:extLst>
          </p:cNvPr>
          <p:cNvPicPr>
            <a:picLocks noChangeAspect="1"/>
          </p:cNvPicPr>
          <p:nvPr/>
        </p:nvPicPr>
        <p:blipFill>
          <a:blip r:embed="rId2"/>
          <a:stretch>
            <a:fillRect/>
          </a:stretch>
        </p:blipFill>
        <p:spPr>
          <a:xfrm>
            <a:off x="178903" y="97234"/>
            <a:ext cx="755613" cy="777515"/>
          </a:xfrm>
          <a:prstGeom prst="rect">
            <a:avLst/>
          </a:prstGeom>
        </p:spPr>
      </p:pic>
      <p:sp>
        <p:nvSpPr>
          <p:cNvPr id="7" name="Content Placeholder 2">
            <a:extLst>
              <a:ext uri="{FF2B5EF4-FFF2-40B4-BE49-F238E27FC236}">
                <a16:creationId xmlns:a16="http://schemas.microsoft.com/office/drawing/2014/main" id="{FB255EF5-79E0-4D69-BDE0-A9F04C5F3AF2}"/>
              </a:ext>
            </a:extLst>
          </p:cNvPr>
          <p:cNvSpPr txBox="1">
            <a:spLocks/>
          </p:cNvSpPr>
          <p:nvPr/>
        </p:nvSpPr>
        <p:spPr>
          <a:xfrm>
            <a:off x="178903" y="4570773"/>
            <a:ext cx="8694164" cy="1869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600"/>
              </a:spcBef>
              <a:spcAft>
                <a:spcPts val="300"/>
              </a:spcAft>
            </a:pPr>
            <a:r>
              <a:rPr lang="en-US" sz="2300" dirty="0"/>
              <a:t>Factors associated with PTD: </a:t>
            </a:r>
            <a:r>
              <a:rPr lang="en-US" sz="2300" dirty="0">
                <a:solidFill>
                  <a:srgbClr val="0070C0"/>
                </a:solidFill>
              </a:rPr>
              <a:t>prior PTD</a:t>
            </a:r>
            <a:r>
              <a:rPr lang="en-US" sz="2300" dirty="0"/>
              <a:t>; </a:t>
            </a:r>
            <a:r>
              <a:rPr lang="en-US" sz="2300" dirty="0">
                <a:solidFill>
                  <a:srgbClr val="0070C0"/>
                </a:solidFill>
              </a:rPr>
              <a:t>twin gestation</a:t>
            </a:r>
            <a:r>
              <a:rPr lang="en-US" sz="2300" dirty="0"/>
              <a:t>; </a:t>
            </a:r>
            <a:r>
              <a:rPr lang="en-US" sz="2300" dirty="0">
                <a:solidFill>
                  <a:srgbClr val="0070C0"/>
                </a:solidFill>
              </a:rPr>
              <a:t>short cervix</a:t>
            </a:r>
            <a:r>
              <a:rPr lang="en-US" sz="2300" dirty="0"/>
              <a:t>; </a:t>
            </a:r>
            <a:r>
              <a:rPr lang="en-US" sz="2300" dirty="0">
                <a:solidFill>
                  <a:srgbClr val="C00000"/>
                </a:solidFill>
              </a:rPr>
              <a:t>preconception ART</a:t>
            </a:r>
            <a:r>
              <a:rPr lang="en-US" sz="2300" dirty="0"/>
              <a:t>; in sensitivity analysis limited to spontaneous PTD, preconception ART remained significant.</a:t>
            </a:r>
          </a:p>
          <a:p>
            <a:pPr>
              <a:lnSpc>
                <a:spcPct val="103000"/>
              </a:lnSpc>
              <a:spcBef>
                <a:spcPts val="600"/>
              </a:spcBef>
              <a:spcAft>
                <a:spcPts val="300"/>
              </a:spcAft>
            </a:pPr>
            <a:r>
              <a:rPr lang="en-US" sz="2300" dirty="0"/>
              <a:t>Preconception ART was not statistically associated with </a:t>
            </a:r>
            <a:r>
              <a:rPr lang="en-US" sz="2300" u="sng" dirty="0"/>
              <a:t>very</a:t>
            </a:r>
            <a:r>
              <a:rPr lang="en-US" sz="2300" dirty="0"/>
              <a:t> PTD &lt;34 weeks.</a:t>
            </a:r>
          </a:p>
        </p:txBody>
      </p:sp>
    </p:spTree>
    <p:extLst>
      <p:ext uri="{BB962C8B-B14F-4D97-AF65-F5344CB8AC3E}">
        <p14:creationId xmlns:p14="http://schemas.microsoft.com/office/powerpoint/2010/main" val="42108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11" y="-78349"/>
            <a:ext cx="8740178" cy="1325563"/>
          </a:xfrm>
        </p:spPr>
        <p:txBody>
          <a:bodyPr/>
          <a:lstStyle/>
          <a:p>
            <a:r>
              <a:rPr lang="en-US" sz="2600" dirty="0"/>
              <a:t>Birth Defects in Infants of HIV+ &amp; HIV- Women, Uganda</a:t>
            </a:r>
            <a:br>
              <a:rPr lang="en-US" dirty="0"/>
            </a:br>
            <a:r>
              <a:rPr lang="en-US" sz="2000" i="1" dirty="0">
                <a:solidFill>
                  <a:schemeClr val="tx1"/>
                </a:solidFill>
              </a:rPr>
              <a:t> Musoke P et al.  CROI 2018 Boston Abs. 829</a:t>
            </a:r>
            <a:endParaRPr lang="en-US" dirty="0"/>
          </a:p>
        </p:txBody>
      </p:sp>
      <p:cxnSp>
        <p:nvCxnSpPr>
          <p:cNvPr id="4" name="Straight Connector 3">
            <a:extLst>
              <a:ext uri="{FF2B5EF4-FFF2-40B4-BE49-F238E27FC236}">
                <a16:creationId xmlns:a16="http://schemas.microsoft.com/office/drawing/2014/main" id="{BB6DE708-F495-4E2D-B22D-71870A2AF17A}"/>
              </a:ext>
            </a:extLst>
          </p:cNvPr>
          <p:cNvCxnSpPr>
            <a:cxnSpLocks/>
          </p:cNvCxnSpPr>
          <p:nvPr/>
        </p:nvCxnSpPr>
        <p:spPr>
          <a:xfrm>
            <a:off x="0" y="925980"/>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1F929AA5-6085-45D7-B6F8-3C14C47A77AC}"/>
              </a:ext>
            </a:extLst>
          </p:cNvPr>
          <p:cNvSpPr/>
          <p:nvPr/>
        </p:nvSpPr>
        <p:spPr>
          <a:xfrm>
            <a:off x="8189843" y="3101009"/>
            <a:ext cx="506896" cy="39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EF596D-1ED4-4858-8835-555EA426937E}"/>
              </a:ext>
            </a:extLst>
          </p:cNvPr>
          <p:cNvSpPr/>
          <p:nvPr/>
        </p:nvSpPr>
        <p:spPr>
          <a:xfrm>
            <a:off x="6433930" y="5627816"/>
            <a:ext cx="2081420" cy="66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4CFB44-D398-4D34-9166-BF3CA2D13734}"/>
              </a:ext>
            </a:extLst>
          </p:cNvPr>
          <p:cNvSpPr/>
          <p:nvPr/>
        </p:nvSpPr>
        <p:spPr>
          <a:xfrm>
            <a:off x="7123289" y="4865511"/>
            <a:ext cx="1749778" cy="300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44A0C233-DE68-4700-AC79-5171BBAAEB7D}"/>
              </a:ext>
            </a:extLst>
          </p:cNvPr>
          <p:cNvSpPr txBox="1">
            <a:spLocks/>
          </p:cNvSpPr>
          <p:nvPr/>
        </p:nvSpPr>
        <p:spPr>
          <a:xfrm>
            <a:off x="164861" y="925980"/>
            <a:ext cx="8694164" cy="1869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3000"/>
              </a:lnSpc>
              <a:spcBef>
                <a:spcPts val="0"/>
              </a:spcBef>
            </a:pPr>
            <a:r>
              <a:rPr lang="en-US" sz="2300" dirty="0"/>
              <a:t>Hospital-based birth defect surveillance program at 4 hospitals in Kampala; data reported for 43,293 births (4,634, 11%, were to HIV+ women: 93% on ART, 77% on </a:t>
            </a:r>
            <a:r>
              <a:rPr lang="en-US" sz="2300" b="1" dirty="0"/>
              <a:t>TDF-3TC-EFV</a:t>
            </a:r>
            <a:r>
              <a:rPr lang="en-US" sz="2300" dirty="0"/>
              <a:t>).  </a:t>
            </a:r>
          </a:p>
          <a:p>
            <a:pPr>
              <a:lnSpc>
                <a:spcPct val="103000"/>
              </a:lnSpc>
              <a:spcBef>
                <a:spcPts val="600"/>
              </a:spcBef>
            </a:pPr>
            <a:r>
              <a:rPr lang="en-US" sz="2300"/>
              <a:t>475 </a:t>
            </a:r>
            <a:r>
              <a:rPr lang="en-US" sz="2300" dirty="0"/>
              <a:t>birth defects </a:t>
            </a:r>
            <a:r>
              <a:rPr lang="en-US" sz="2300"/>
              <a:t>identified (1.1% </a:t>
            </a:r>
            <a:r>
              <a:rPr lang="en-US" sz="2300" dirty="0"/>
              <a:t>in HIV-exposed </a:t>
            </a:r>
            <a:r>
              <a:rPr lang="en-US" sz="2300"/>
              <a:t>and 0.9% </a:t>
            </a:r>
            <a:r>
              <a:rPr lang="en-US" sz="2300" dirty="0"/>
              <a:t>in HIV-unexposed).  </a:t>
            </a:r>
            <a:r>
              <a:rPr lang="en-US" sz="2300" b="1" dirty="0"/>
              <a:t>Prevalence was similar in HIV+ and HIV-.</a:t>
            </a:r>
          </a:p>
          <a:p>
            <a:pPr marL="0" indent="0">
              <a:lnSpc>
                <a:spcPct val="103000"/>
              </a:lnSpc>
              <a:spcBef>
                <a:spcPts val="0"/>
              </a:spcBef>
              <a:buNone/>
            </a:pPr>
            <a:endParaRPr lang="en-US" sz="2300" dirty="0"/>
          </a:p>
        </p:txBody>
      </p:sp>
      <p:graphicFrame>
        <p:nvGraphicFramePr>
          <p:cNvPr id="6" name="Table 5">
            <a:extLst>
              <a:ext uri="{FF2B5EF4-FFF2-40B4-BE49-F238E27FC236}">
                <a16:creationId xmlns:a16="http://schemas.microsoft.com/office/drawing/2014/main" id="{65819522-9347-4030-8BDD-13C938A916E8}"/>
              </a:ext>
            </a:extLst>
          </p:cNvPr>
          <p:cNvGraphicFramePr>
            <a:graphicFrameLocks noGrp="1"/>
          </p:cNvGraphicFramePr>
          <p:nvPr>
            <p:extLst>
              <p:ext uri="{D42A27DB-BD31-4B8C-83A1-F6EECF244321}">
                <p14:modId xmlns:p14="http://schemas.microsoft.com/office/powerpoint/2010/main" val="2864100662"/>
              </p:ext>
            </p:extLst>
          </p:nvPr>
        </p:nvGraphicFramePr>
        <p:xfrm>
          <a:off x="330432" y="2937293"/>
          <a:ext cx="8184920" cy="2698314"/>
        </p:xfrm>
        <a:graphic>
          <a:graphicData uri="http://schemas.openxmlformats.org/drawingml/2006/table">
            <a:tbl>
              <a:tblPr firstRow="1" bandRow="1">
                <a:tableStyleId>{5C22544A-7EE6-4342-B048-85BDC9FD1C3A}</a:tableStyleId>
              </a:tblPr>
              <a:tblGrid>
                <a:gridCol w="2421684">
                  <a:extLst>
                    <a:ext uri="{9D8B030D-6E8A-4147-A177-3AD203B41FA5}">
                      <a16:colId xmlns:a16="http://schemas.microsoft.com/office/drawing/2014/main" val="1307187937"/>
                    </a:ext>
                  </a:extLst>
                </a:gridCol>
                <a:gridCol w="545285">
                  <a:extLst>
                    <a:ext uri="{9D8B030D-6E8A-4147-A177-3AD203B41FA5}">
                      <a16:colId xmlns:a16="http://schemas.microsoft.com/office/drawing/2014/main" val="4042944582"/>
                    </a:ext>
                  </a:extLst>
                </a:gridCol>
                <a:gridCol w="922789">
                  <a:extLst>
                    <a:ext uri="{9D8B030D-6E8A-4147-A177-3AD203B41FA5}">
                      <a16:colId xmlns:a16="http://schemas.microsoft.com/office/drawing/2014/main" val="184904264"/>
                    </a:ext>
                  </a:extLst>
                </a:gridCol>
                <a:gridCol w="830510">
                  <a:extLst>
                    <a:ext uri="{9D8B030D-6E8A-4147-A177-3AD203B41FA5}">
                      <a16:colId xmlns:a16="http://schemas.microsoft.com/office/drawing/2014/main" val="1983951266"/>
                    </a:ext>
                  </a:extLst>
                </a:gridCol>
                <a:gridCol w="1770328">
                  <a:extLst>
                    <a:ext uri="{9D8B030D-6E8A-4147-A177-3AD203B41FA5}">
                      <a16:colId xmlns:a16="http://schemas.microsoft.com/office/drawing/2014/main" val="1843010916"/>
                    </a:ext>
                  </a:extLst>
                </a:gridCol>
                <a:gridCol w="1694324">
                  <a:extLst>
                    <a:ext uri="{9D8B030D-6E8A-4147-A177-3AD203B41FA5}">
                      <a16:colId xmlns:a16="http://schemas.microsoft.com/office/drawing/2014/main" val="670862151"/>
                    </a:ext>
                  </a:extLst>
                </a:gridCol>
              </a:tblGrid>
              <a:tr h="482884">
                <a:tc>
                  <a:txBody>
                    <a:bodyPr/>
                    <a:lstStyle/>
                    <a:p>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Common Birth Defects</a:t>
                      </a:r>
                    </a:p>
                  </a:txBody>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a:t>
                      </a:r>
                    </a:p>
                  </a:txBody>
                  <a:tcPr/>
                </a:tc>
                <a:tc>
                  <a:txBody>
                    <a:bodyPr/>
                    <a:lstStyle/>
                    <a:p>
                      <a:pPr algn="ctr"/>
                      <a:r>
                        <a:rPr lang="en-US" sz="1200" dirty="0">
                          <a:latin typeface="Arial" panose="020B0604020202020204" pitchFamily="34" charset="0"/>
                          <a:cs typeface="Arial" panose="020B0604020202020204" pitchFamily="34" charset="0"/>
                        </a:rPr>
                        <a:t>Non HIV-exposed</a:t>
                      </a:r>
                    </a:p>
                  </a:txBody>
                  <a:tcPr/>
                </a:tc>
                <a:tc>
                  <a:txBody>
                    <a:bodyPr/>
                    <a:lstStyle/>
                    <a:p>
                      <a:pPr algn="ctr"/>
                      <a:r>
                        <a:rPr lang="en-US" sz="1200" dirty="0">
                          <a:latin typeface="Arial" panose="020B0604020202020204" pitchFamily="34" charset="0"/>
                          <a:cs typeface="Arial" panose="020B0604020202020204" pitchFamily="34" charset="0"/>
                        </a:rPr>
                        <a:t>HIV-exposed</a:t>
                      </a:r>
                    </a:p>
                  </a:txBody>
                  <a:tcPr/>
                </a:tc>
                <a:tc>
                  <a:txBody>
                    <a:bodyPr/>
                    <a:lstStyle/>
                    <a:p>
                      <a:pPr algn="ctr"/>
                      <a:r>
                        <a:rPr lang="en-US" sz="1200" dirty="0">
                          <a:latin typeface="Arial" panose="020B0604020202020204" pitchFamily="34" charset="0"/>
                          <a:cs typeface="Arial" panose="020B0604020202020204" pitchFamily="34" charset="0"/>
                        </a:rPr>
                        <a:t>Prevalence/10,000 births HIV- women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Prevalence/10,000 births HIV+ women</a:t>
                      </a:r>
                    </a:p>
                  </a:txBody>
                  <a:tcPr/>
                </a:tc>
                <a:extLst>
                  <a:ext uri="{0D108BD9-81ED-4DB2-BD59-A6C34878D82A}">
                    <a16:rowId xmlns:a16="http://schemas.microsoft.com/office/drawing/2014/main" val="559314752"/>
                  </a:ext>
                </a:extLst>
              </a:tr>
              <a:tr h="317639">
                <a:tc>
                  <a:txBody>
                    <a:bodyPr/>
                    <a:lstStyle/>
                    <a:p>
                      <a:r>
                        <a:rPr lang="en-US" sz="1400" dirty="0" err="1">
                          <a:latin typeface="Arial" panose="020B0604020202020204" pitchFamily="34" charset="0"/>
                          <a:cs typeface="Arial" panose="020B0604020202020204" pitchFamily="34" charset="0"/>
                        </a:rPr>
                        <a:t>Talipes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equinovarus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51</a:t>
                      </a:r>
                    </a:p>
                  </a:txBody>
                  <a:tcPr/>
                </a:tc>
                <a:tc>
                  <a:txBody>
                    <a:bodyPr/>
                    <a:lstStyle/>
                    <a:p>
                      <a:pPr algn="ctr"/>
                      <a:r>
                        <a:rPr lang="en-US" sz="1400" dirty="0">
                          <a:latin typeface="Arial" panose="020B0604020202020204" pitchFamily="34" charset="0"/>
                          <a:cs typeface="Arial" panose="020B0604020202020204" pitchFamily="34" charset="0"/>
                        </a:rPr>
                        <a:t>45</a:t>
                      </a:r>
                    </a:p>
                  </a:txBody>
                  <a:tcPr/>
                </a:tc>
                <a:tc>
                  <a:txBody>
                    <a:bodyPr/>
                    <a:lstStyle/>
                    <a:p>
                      <a:pPr algn="ctr"/>
                      <a:r>
                        <a:rPr lang="en-US" sz="1400" dirty="0">
                          <a:latin typeface="Arial" panose="020B0604020202020204" pitchFamily="34" charset="0"/>
                          <a:cs typeface="Arial" panose="020B0604020202020204" pitchFamily="34" charset="0"/>
                        </a:rPr>
                        <a:t>6</a:t>
                      </a:r>
                    </a:p>
                  </a:txBody>
                  <a:tcPr/>
                </a:tc>
                <a:tc>
                  <a:txBody>
                    <a:bodyPr/>
                    <a:lstStyle/>
                    <a:p>
                      <a:pPr algn="ctr"/>
                      <a:r>
                        <a:rPr lang="en-US" sz="1400" dirty="0">
                          <a:latin typeface="Arial" panose="020B0604020202020204" pitchFamily="34" charset="0"/>
                          <a:cs typeface="Arial" panose="020B0604020202020204" pitchFamily="34" charset="0"/>
                        </a:rPr>
                        <a:t>11.7 (8.3-15.1)</a:t>
                      </a:r>
                    </a:p>
                  </a:txBody>
                  <a:tcPr/>
                </a:tc>
                <a:tc>
                  <a:txBody>
                    <a:bodyPr/>
                    <a:lstStyle/>
                    <a:p>
                      <a:pPr algn="ctr"/>
                      <a:r>
                        <a:rPr lang="en-US" sz="1400" dirty="0">
                          <a:latin typeface="Arial" panose="020B0604020202020204" pitchFamily="34" charset="0"/>
                          <a:cs typeface="Arial" panose="020B0604020202020204" pitchFamily="34" charset="0"/>
                        </a:rPr>
                        <a:t>12.9 (2.6-23.3)</a:t>
                      </a:r>
                    </a:p>
                  </a:txBody>
                  <a:tcPr/>
                </a:tc>
                <a:extLst>
                  <a:ext uri="{0D108BD9-81ED-4DB2-BD59-A6C34878D82A}">
                    <a16:rowId xmlns:a16="http://schemas.microsoft.com/office/drawing/2014/main" val="2623809640"/>
                  </a:ext>
                </a:extLst>
              </a:tr>
              <a:tr h="317639">
                <a:tc>
                  <a:txBody>
                    <a:bodyPr/>
                    <a:lstStyle/>
                    <a:p>
                      <a:r>
                        <a:rPr lang="en-US" sz="1400" dirty="0">
                          <a:latin typeface="Arial" panose="020B0604020202020204" pitchFamily="34" charset="0"/>
                          <a:cs typeface="Arial" panose="020B0604020202020204" pitchFamily="34" charset="0"/>
                        </a:rPr>
                        <a:t>Hypospadias</a:t>
                      </a:r>
                    </a:p>
                  </a:txBody>
                  <a:tcPr/>
                </a:tc>
                <a:tc>
                  <a:txBody>
                    <a:bodyPr/>
                    <a:lstStyle/>
                    <a:p>
                      <a:pPr algn="ctr"/>
                      <a:r>
                        <a:rPr lang="en-US" sz="1400" dirty="0">
                          <a:latin typeface="Arial" panose="020B0604020202020204" pitchFamily="34" charset="0"/>
                          <a:cs typeface="Arial" panose="020B0604020202020204" pitchFamily="34" charset="0"/>
                        </a:rPr>
                        <a:t>48</a:t>
                      </a:r>
                    </a:p>
                  </a:txBody>
                  <a:tcPr/>
                </a:tc>
                <a:tc>
                  <a:txBody>
                    <a:bodyPr/>
                    <a:lstStyle/>
                    <a:p>
                      <a:pPr algn="ctr"/>
                      <a:r>
                        <a:rPr lang="en-US" sz="1400" dirty="0">
                          <a:latin typeface="Arial" panose="020B0604020202020204" pitchFamily="34" charset="0"/>
                          <a:cs typeface="Arial" panose="020B0604020202020204" pitchFamily="34" charset="0"/>
                        </a:rPr>
                        <a:t>43</a:t>
                      </a:r>
                    </a:p>
                  </a:txBody>
                  <a:tcPr/>
                </a:tc>
                <a:tc>
                  <a:txBody>
                    <a:bodyPr/>
                    <a:lstStyle/>
                    <a:p>
                      <a:pPr algn="ctr"/>
                      <a:r>
                        <a:rPr lang="en-US" sz="1400" dirty="0">
                          <a:latin typeface="Arial" panose="020B0604020202020204" pitchFamily="34" charset="0"/>
                          <a:cs typeface="Arial" panose="020B0604020202020204" pitchFamily="34" charset="0"/>
                        </a:rPr>
                        <a:t>5</a:t>
                      </a:r>
                    </a:p>
                  </a:txBody>
                  <a:tcPr/>
                </a:tc>
                <a:tc>
                  <a:txBody>
                    <a:bodyPr/>
                    <a:lstStyle/>
                    <a:p>
                      <a:pPr algn="ctr"/>
                      <a:r>
                        <a:rPr lang="en-US" sz="1400" dirty="0">
                          <a:latin typeface="Arial" panose="020B0604020202020204" pitchFamily="34" charset="0"/>
                          <a:cs typeface="Arial" panose="020B0604020202020204" pitchFamily="34" charset="0"/>
                        </a:rPr>
                        <a:t>21.3 (15-27.7)</a:t>
                      </a:r>
                    </a:p>
                  </a:txBody>
                  <a:tcPr/>
                </a:tc>
                <a:tc>
                  <a:txBody>
                    <a:bodyPr/>
                    <a:lstStyle/>
                    <a:p>
                      <a:pPr algn="ctr"/>
                      <a:r>
                        <a:rPr lang="en-US" sz="1400" dirty="0">
                          <a:latin typeface="Arial" panose="020B0604020202020204" pitchFamily="34" charset="0"/>
                          <a:cs typeface="Arial" panose="020B0604020202020204" pitchFamily="34" charset="0"/>
                        </a:rPr>
                        <a:t>20.9 (2.6-39.1)</a:t>
                      </a:r>
                    </a:p>
                  </a:txBody>
                  <a:tcPr/>
                </a:tc>
                <a:extLst>
                  <a:ext uri="{0D108BD9-81ED-4DB2-BD59-A6C34878D82A}">
                    <a16:rowId xmlns:a16="http://schemas.microsoft.com/office/drawing/2014/main" val="2874103394"/>
                  </a:ext>
                </a:extLst>
              </a:tr>
              <a:tr h="317639">
                <a:tc>
                  <a:txBody>
                    <a:bodyPr/>
                    <a:lstStyle/>
                    <a:p>
                      <a:r>
                        <a:rPr lang="en-US" sz="1400" dirty="0">
                          <a:latin typeface="Arial" panose="020B0604020202020204" pitchFamily="34" charset="0"/>
                          <a:cs typeface="Arial" panose="020B0604020202020204" pitchFamily="34" charset="0"/>
                        </a:rPr>
                        <a:t>Neural tube defect</a:t>
                      </a:r>
                    </a:p>
                  </a:txBody>
                  <a:tcPr/>
                </a:tc>
                <a:tc>
                  <a:txBody>
                    <a:bodyPr/>
                    <a:lstStyle/>
                    <a:p>
                      <a:pPr algn="ctr"/>
                      <a:r>
                        <a:rPr lang="en-US" sz="1400" dirty="0">
                          <a:latin typeface="Arial" panose="020B0604020202020204" pitchFamily="34" charset="0"/>
                          <a:cs typeface="Arial" panose="020B0604020202020204" pitchFamily="34" charset="0"/>
                        </a:rPr>
                        <a:t>36</a:t>
                      </a:r>
                    </a:p>
                  </a:txBody>
                  <a:tcPr/>
                </a:tc>
                <a:tc>
                  <a:txBody>
                    <a:bodyPr/>
                    <a:lstStyle/>
                    <a:p>
                      <a:pPr algn="ctr"/>
                      <a:r>
                        <a:rPr lang="en-US" sz="1400" dirty="0">
                          <a:latin typeface="Arial" panose="020B0604020202020204" pitchFamily="34" charset="0"/>
                          <a:cs typeface="Arial" panose="020B0604020202020204" pitchFamily="34" charset="0"/>
                        </a:rPr>
                        <a:t>34</a:t>
                      </a:r>
                    </a:p>
                  </a:txBody>
                  <a:tcPr/>
                </a:tc>
                <a:tc>
                  <a:txBody>
                    <a:bodyPr/>
                    <a:lstStyle/>
                    <a:p>
                      <a:pPr algn="ctr"/>
                      <a:r>
                        <a:rPr lang="en-US" sz="1400" dirty="0">
                          <a:latin typeface="Arial" panose="020B0604020202020204" pitchFamily="34" charset="0"/>
                          <a:cs typeface="Arial" panose="020B0604020202020204" pitchFamily="34" charset="0"/>
                        </a:rPr>
                        <a:t>2</a:t>
                      </a:r>
                    </a:p>
                  </a:txBody>
                  <a:tcPr/>
                </a:tc>
                <a:tc>
                  <a:txBody>
                    <a:bodyPr/>
                    <a:lstStyle/>
                    <a:p>
                      <a:pPr algn="ctr"/>
                      <a:r>
                        <a:rPr lang="en-US" sz="1400" dirty="0">
                          <a:latin typeface="Arial" panose="020B0604020202020204" pitchFamily="34" charset="0"/>
                          <a:cs typeface="Arial" panose="020B0604020202020204" pitchFamily="34" charset="0"/>
                        </a:rPr>
                        <a:t>8.8 (5.9-11.8)</a:t>
                      </a:r>
                    </a:p>
                  </a:txBody>
                  <a:tcPr/>
                </a:tc>
                <a:tc>
                  <a:txBody>
                    <a:bodyPr/>
                    <a:lstStyle/>
                    <a:p>
                      <a:pPr algn="ctr"/>
                      <a:r>
                        <a:rPr lang="en-US" sz="1400" dirty="0">
                          <a:latin typeface="Arial" panose="020B0604020202020204" pitchFamily="34" charset="0"/>
                          <a:cs typeface="Arial" panose="020B0604020202020204" pitchFamily="34" charset="0"/>
                        </a:rPr>
                        <a:t>4.3 (0-10.3)</a:t>
                      </a:r>
                    </a:p>
                  </a:txBody>
                  <a:tcPr/>
                </a:tc>
                <a:extLst>
                  <a:ext uri="{0D108BD9-81ED-4DB2-BD59-A6C34878D82A}">
                    <a16:rowId xmlns:a16="http://schemas.microsoft.com/office/drawing/2014/main" val="3557944277"/>
                  </a:ext>
                </a:extLst>
              </a:tr>
              <a:tr h="317639">
                <a:tc>
                  <a:txBody>
                    <a:bodyPr/>
                    <a:lstStyle/>
                    <a:p>
                      <a:r>
                        <a:rPr lang="en-US" sz="1400" dirty="0">
                          <a:latin typeface="Arial" panose="020B0604020202020204" pitchFamily="34" charset="0"/>
                          <a:cs typeface="Arial" panose="020B0604020202020204" pitchFamily="34" charset="0"/>
                        </a:rPr>
                        <a:t>Limb reduction defect</a:t>
                      </a:r>
                    </a:p>
                  </a:txBody>
                  <a:tcPr/>
                </a:tc>
                <a:tc>
                  <a:txBody>
                    <a:bodyPr/>
                    <a:lstStyle/>
                    <a:p>
                      <a:pPr algn="ctr"/>
                      <a:r>
                        <a:rPr lang="en-US" sz="1400" dirty="0">
                          <a:latin typeface="Arial" panose="020B0604020202020204" pitchFamily="34" charset="0"/>
                          <a:cs typeface="Arial" panose="020B0604020202020204" pitchFamily="34" charset="0"/>
                        </a:rPr>
                        <a:t>24</a:t>
                      </a:r>
                    </a:p>
                  </a:txBody>
                  <a:tcPr/>
                </a:tc>
                <a:tc>
                  <a:txBody>
                    <a:bodyPr/>
                    <a:lstStyle/>
                    <a:p>
                      <a:pPr algn="ctr"/>
                      <a:r>
                        <a:rPr lang="en-US" sz="1400" dirty="0">
                          <a:latin typeface="Arial" panose="020B0604020202020204" pitchFamily="34" charset="0"/>
                          <a:cs typeface="Arial" panose="020B0604020202020204" pitchFamily="34" charset="0"/>
                        </a:rPr>
                        <a:t>23</a:t>
                      </a:r>
                    </a:p>
                  </a:txBody>
                  <a:tcPr/>
                </a:tc>
                <a:tc>
                  <a:txBody>
                    <a:bodyPr/>
                    <a:lstStyle/>
                    <a:p>
                      <a:pPr algn="ctr"/>
                      <a:r>
                        <a:rPr lang="en-US" sz="1400" dirty="0">
                          <a:latin typeface="Arial" panose="020B0604020202020204" pitchFamily="34" charset="0"/>
                          <a:cs typeface="Arial" panose="020B0604020202020204" pitchFamily="34" charset="0"/>
                        </a:rPr>
                        <a:t>1</a:t>
                      </a:r>
                    </a:p>
                  </a:txBody>
                  <a:tcPr/>
                </a:tc>
                <a:tc>
                  <a:txBody>
                    <a:bodyPr/>
                    <a:lstStyle/>
                    <a:p>
                      <a:pPr algn="ctr"/>
                      <a:r>
                        <a:rPr lang="en-US" sz="1400" dirty="0">
                          <a:latin typeface="Arial" panose="020B0604020202020204" pitchFamily="34" charset="0"/>
                          <a:cs typeface="Arial" panose="020B0604020202020204" pitchFamily="34" charset="0"/>
                        </a:rPr>
                        <a:t>6.0 (3.5-8.4)</a:t>
                      </a:r>
                    </a:p>
                  </a:txBody>
                  <a:tcPr/>
                </a:tc>
                <a:tc>
                  <a:txBody>
                    <a:bodyPr/>
                    <a:lstStyle/>
                    <a:p>
                      <a:pPr algn="ctr"/>
                      <a:r>
                        <a:rPr lang="en-US" sz="1400" dirty="0">
                          <a:latin typeface="Arial" panose="020B0604020202020204" pitchFamily="34" charset="0"/>
                          <a:cs typeface="Arial" panose="020B0604020202020204" pitchFamily="34" charset="0"/>
                        </a:rPr>
                        <a:t>2.2 (0-6.4)</a:t>
                      </a:r>
                    </a:p>
                  </a:txBody>
                  <a:tcPr/>
                </a:tc>
                <a:extLst>
                  <a:ext uri="{0D108BD9-81ED-4DB2-BD59-A6C34878D82A}">
                    <a16:rowId xmlns:a16="http://schemas.microsoft.com/office/drawing/2014/main" val="1480195584"/>
                  </a:ext>
                </a:extLst>
              </a:tr>
              <a:tr h="317639">
                <a:tc>
                  <a:txBody>
                    <a:bodyPr/>
                    <a:lstStyle/>
                    <a:p>
                      <a:r>
                        <a:rPr lang="en-US" sz="1400" dirty="0">
                          <a:latin typeface="Arial" panose="020B0604020202020204" pitchFamily="34" charset="0"/>
                          <a:cs typeface="Arial" panose="020B0604020202020204" pitchFamily="34" charset="0"/>
                        </a:rPr>
                        <a:t>Omphalocele</a:t>
                      </a:r>
                    </a:p>
                  </a:txBody>
                  <a:tcPr/>
                </a:tc>
                <a:tc>
                  <a:txBody>
                    <a:bodyPr/>
                    <a:lstStyle/>
                    <a:p>
                      <a:pPr algn="ctr"/>
                      <a:r>
                        <a:rPr lang="en-US" sz="1400" dirty="0">
                          <a:latin typeface="Arial" panose="020B0604020202020204" pitchFamily="34" charset="0"/>
                          <a:cs typeface="Arial" panose="020B0604020202020204" pitchFamily="34" charset="0"/>
                        </a:rPr>
                        <a:t>20</a:t>
                      </a:r>
                    </a:p>
                  </a:txBody>
                  <a:tcPr/>
                </a:tc>
                <a:tc>
                  <a:txBody>
                    <a:bodyPr/>
                    <a:lstStyle/>
                    <a:p>
                      <a:pPr algn="ctr"/>
                      <a:r>
                        <a:rPr lang="en-US" sz="1400" dirty="0">
                          <a:latin typeface="Arial" panose="020B0604020202020204" pitchFamily="34" charset="0"/>
                          <a:cs typeface="Arial" panose="020B0604020202020204" pitchFamily="34" charset="0"/>
                        </a:rPr>
                        <a:t>18</a:t>
                      </a:r>
                    </a:p>
                  </a:txBody>
                  <a:tcPr/>
                </a:tc>
                <a:tc>
                  <a:txBody>
                    <a:bodyPr/>
                    <a:lstStyle/>
                    <a:p>
                      <a:pPr algn="ctr"/>
                      <a:r>
                        <a:rPr lang="en-US" sz="1400" dirty="0">
                          <a:latin typeface="Arial" panose="020B0604020202020204" pitchFamily="34" charset="0"/>
                          <a:cs typeface="Arial" panose="020B0604020202020204" pitchFamily="34" charset="0"/>
                        </a:rPr>
                        <a:t>2</a:t>
                      </a:r>
                    </a:p>
                  </a:txBody>
                  <a:tcPr/>
                </a:tc>
                <a:tc>
                  <a:txBody>
                    <a:bodyPr/>
                    <a:lstStyle/>
                    <a:p>
                      <a:pPr algn="ctr"/>
                      <a:r>
                        <a:rPr lang="en-US" sz="1400" dirty="0">
                          <a:latin typeface="Arial" panose="020B0604020202020204" pitchFamily="34" charset="0"/>
                          <a:cs typeface="Arial" panose="020B0604020202020204" pitchFamily="34" charset="0"/>
                        </a:rPr>
                        <a:t>4.7 (2.5-6.8)</a:t>
                      </a:r>
                    </a:p>
                  </a:txBody>
                  <a:tcPr/>
                </a:tc>
                <a:tc>
                  <a:txBody>
                    <a:bodyPr/>
                    <a:lstStyle/>
                    <a:p>
                      <a:pPr algn="ctr"/>
                      <a:r>
                        <a:rPr lang="en-US" sz="1400" dirty="0">
                          <a:latin typeface="Arial" panose="020B0604020202020204" pitchFamily="34" charset="0"/>
                          <a:cs typeface="Arial" panose="020B0604020202020204" pitchFamily="34" charset="0"/>
                        </a:rPr>
                        <a:t>4.3 (0-01.3)</a:t>
                      </a:r>
                    </a:p>
                  </a:txBody>
                  <a:tcPr/>
                </a:tc>
                <a:extLst>
                  <a:ext uri="{0D108BD9-81ED-4DB2-BD59-A6C34878D82A}">
                    <a16:rowId xmlns:a16="http://schemas.microsoft.com/office/drawing/2014/main" val="913379770"/>
                  </a:ext>
                </a:extLst>
              </a:tr>
              <a:tr h="317639">
                <a:tc>
                  <a:txBody>
                    <a:bodyPr/>
                    <a:lstStyle/>
                    <a:p>
                      <a:r>
                        <a:rPr lang="en-US" sz="1400" dirty="0">
                          <a:latin typeface="Arial" panose="020B0604020202020204" pitchFamily="34" charset="0"/>
                          <a:cs typeface="Arial" panose="020B0604020202020204" pitchFamily="34" charset="0"/>
                        </a:rPr>
                        <a:t>Cleft lip/palate</a:t>
                      </a:r>
                    </a:p>
                  </a:txBody>
                  <a:tcPr/>
                </a:tc>
                <a:tc>
                  <a:txBody>
                    <a:bodyPr/>
                    <a:lstStyle/>
                    <a:p>
                      <a:pPr algn="ctr"/>
                      <a:r>
                        <a:rPr lang="en-US" sz="1400" dirty="0">
                          <a:latin typeface="Arial" panose="020B0604020202020204" pitchFamily="34" charset="0"/>
                          <a:cs typeface="Arial" panose="020B0604020202020204" pitchFamily="34" charset="0"/>
                        </a:rPr>
                        <a:t>18</a:t>
                      </a:r>
                    </a:p>
                  </a:txBody>
                  <a:tcPr/>
                </a:tc>
                <a:tc>
                  <a:txBody>
                    <a:bodyPr/>
                    <a:lstStyle/>
                    <a:p>
                      <a:pPr algn="ctr"/>
                      <a:r>
                        <a:rPr lang="en-US" sz="1400" dirty="0">
                          <a:latin typeface="Arial" panose="020B0604020202020204" pitchFamily="34" charset="0"/>
                          <a:cs typeface="Arial" panose="020B0604020202020204" pitchFamily="34" charset="0"/>
                        </a:rPr>
                        <a:t>17</a:t>
                      </a:r>
                    </a:p>
                  </a:txBody>
                  <a:tcPr/>
                </a:tc>
                <a:tc>
                  <a:txBody>
                    <a:bodyPr/>
                    <a:lstStyle/>
                    <a:p>
                      <a:pPr algn="ctr"/>
                      <a:r>
                        <a:rPr lang="en-US" sz="1400" dirty="0">
                          <a:latin typeface="Arial" panose="020B0604020202020204" pitchFamily="34" charset="0"/>
                          <a:cs typeface="Arial" panose="020B0604020202020204" pitchFamily="34" charset="0"/>
                        </a:rPr>
                        <a:t>1</a:t>
                      </a:r>
                    </a:p>
                  </a:txBody>
                  <a:tcPr/>
                </a:tc>
                <a:tc>
                  <a:txBody>
                    <a:bodyPr/>
                    <a:lstStyle/>
                    <a:p>
                      <a:pPr algn="ctr"/>
                      <a:r>
                        <a:rPr lang="en-US" sz="1400" dirty="0">
                          <a:latin typeface="Arial" panose="020B0604020202020204" pitchFamily="34" charset="0"/>
                          <a:cs typeface="Arial" panose="020B0604020202020204" pitchFamily="34" charset="0"/>
                        </a:rPr>
                        <a:t>4.4 (2.3-6.5)</a:t>
                      </a:r>
                    </a:p>
                  </a:txBody>
                  <a:tcPr/>
                </a:tc>
                <a:tc>
                  <a:txBody>
                    <a:bodyPr/>
                    <a:lstStyle/>
                    <a:p>
                      <a:pPr algn="ctr"/>
                      <a:r>
                        <a:rPr lang="en-US" sz="1400" dirty="0">
                          <a:latin typeface="Arial" panose="020B0604020202020204" pitchFamily="34" charset="0"/>
                          <a:cs typeface="Arial" panose="020B0604020202020204" pitchFamily="34" charset="0"/>
                        </a:rPr>
                        <a:t>2.2 (0-6.4)</a:t>
                      </a:r>
                    </a:p>
                  </a:txBody>
                  <a:tcPr/>
                </a:tc>
                <a:extLst>
                  <a:ext uri="{0D108BD9-81ED-4DB2-BD59-A6C34878D82A}">
                    <a16:rowId xmlns:a16="http://schemas.microsoft.com/office/drawing/2014/main" val="3499693198"/>
                  </a:ext>
                </a:extLst>
              </a:tr>
              <a:tr h="301803">
                <a:tc>
                  <a:txBody>
                    <a:bodyPr/>
                    <a:lstStyle/>
                    <a:p>
                      <a:r>
                        <a:rPr lang="en-US" sz="1400" dirty="0">
                          <a:latin typeface="Arial" panose="020B0604020202020204" pitchFamily="34" charset="0"/>
                          <a:cs typeface="Arial" panose="020B0604020202020204" pitchFamily="34" charset="0"/>
                        </a:rPr>
                        <a:t>Gastroschisis</a:t>
                      </a:r>
                    </a:p>
                  </a:txBody>
                  <a:tcPr/>
                </a:tc>
                <a:tc>
                  <a:txBody>
                    <a:bodyPr/>
                    <a:lstStyle/>
                    <a:p>
                      <a:pPr algn="ctr"/>
                      <a:r>
                        <a:rPr lang="en-US" sz="1400" dirty="0">
                          <a:latin typeface="Arial" panose="020B0604020202020204" pitchFamily="34" charset="0"/>
                          <a:cs typeface="Arial" panose="020B0604020202020204" pitchFamily="34" charset="0"/>
                        </a:rPr>
                        <a:t>11</a:t>
                      </a:r>
                    </a:p>
                  </a:txBody>
                  <a:tcPr/>
                </a:tc>
                <a:tc>
                  <a:txBody>
                    <a:bodyPr/>
                    <a:lstStyle/>
                    <a:p>
                      <a:pPr algn="ctr"/>
                      <a:r>
                        <a:rPr lang="en-US" sz="1400" dirty="0">
                          <a:latin typeface="Arial" panose="020B0604020202020204" pitchFamily="34" charset="0"/>
                          <a:cs typeface="Arial" panose="020B0604020202020204" pitchFamily="34" charset="0"/>
                        </a:rPr>
                        <a:t>11</a:t>
                      </a:r>
                    </a:p>
                  </a:txBody>
                  <a:tcPr/>
                </a:tc>
                <a:tc>
                  <a:txBody>
                    <a:bodyPr/>
                    <a:lstStyle/>
                    <a:p>
                      <a:pPr algn="ctr"/>
                      <a:r>
                        <a:rPr lang="en-US" sz="1400" dirty="0">
                          <a:latin typeface="Arial" panose="020B0604020202020204" pitchFamily="34" charset="0"/>
                          <a:cs typeface="Arial" panose="020B0604020202020204" pitchFamily="34" charset="0"/>
                        </a:rPr>
                        <a:t>0</a:t>
                      </a:r>
                    </a:p>
                  </a:txBody>
                  <a:tcPr/>
                </a:tc>
                <a:tc>
                  <a:txBody>
                    <a:bodyPr/>
                    <a:lstStyle/>
                    <a:p>
                      <a:pPr algn="ctr"/>
                      <a:r>
                        <a:rPr lang="en-US" sz="1400" dirty="0">
                          <a:latin typeface="Arial" panose="020B0604020202020204" pitchFamily="34" charset="0"/>
                          <a:cs typeface="Arial" panose="020B0604020202020204" pitchFamily="34" charset="0"/>
                        </a:rPr>
                        <a:t>2.9 (1.2-4.5)</a:t>
                      </a:r>
                    </a:p>
                  </a:txBody>
                  <a:tcPr/>
                </a:tc>
                <a:tc>
                  <a:txBody>
                    <a:bodyPr/>
                    <a:lstStyle/>
                    <a:p>
                      <a:pPr algn="ctr"/>
                      <a:r>
                        <a:rPr lang="en-US" sz="14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387258139"/>
                  </a:ext>
                </a:extLst>
              </a:tr>
            </a:tbl>
          </a:graphicData>
        </a:graphic>
      </p:graphicFrame>
      <p:sp>
        <p:nvSpPr>
          <p:cNvPr id="7" name="Rectangle 6">
            <a:extLst>
              <a:ext uri="{FF2B5EF4-FFF2-40B4-BE49-F238E27FC236}">
                <a16:creationId xmlns:a16="http://schemas.microsoft.com/office/drawing/2014/main" id="{BBE79596-5899-446F-BD58-38AE7C7DC069}"/>
              </a:ext>
            </a:extLst>
          </p:cNvPr>
          <p:cNvSpPr/>
          <p:nvPr/>
        </p:nvSpPr>
        <p:spPr>
          <a:xfrm>
            <a:off x="201911" y="5697413"/>
            <a:ext cx="8531878" cy="800219"/>
          </a:xfrm>
          <a:prstGeom prst="rect">
            <a:avLst/>
          </a:prstGeom>
        </p:spPr>
        <p:txBody>
          <a:bodyPr wrap="square">
            <a:spAutoFit/>
          </a:bodyPr>
          <a:lstStyle/>
          <a:p>
            <a:pPr marL="342900" indent="-342900">
              <a:buClr>
                <a:srgbClr val="C00000"/>
              </a:buClr>
              <a:buFont typeface="Wingdings" panose="05000000000000000000" pitchFamily="2" charset="2"/>
              <a:buChar char="§"/>
            </a:pPr>
            <a:r>
              <a:rPr lang="en-US" sz="2300" dirty="0">
                <a:latin typeface="Arial" panose="020B0604020202020204" pitchFamily="34" charset="0"/>
                <a:cs typeface="Arial" panose="020B0604020202020204" pitchFamily="34" charset="0"/>
              </a:rPr>
              <a:t>Prevalence in HIV+ on preconception or 1</a:t>
            </a:r>
            <a:r>
              <a:rPr lang="en-US" sz="2300" baseline="30000" dirty="0">
                <a:latin typeface="Arial" panose="020B0604020202020204" pitchFamily="34" charset="0"/>
                <a:cs typeface="Arial" panose="020B0604020202020204" pitchFamily="34" charset="0"/>
              </a:rPr>
              <a:t>st</a:t>
            </a:r>
            <a:r>
              <a:rPr lang="en-US" sz="2300" dirty="0">
                <a:latin typeface="Arial" panose="020B0604020202020204" pitchFamily="34" charset="0"/>
                <a:cs typeface="Arial" panose="020B0604020202020204" pitchFamily="34" charset="0"/>
              </a:rPr>
              <a:t> trimester ART vs 2</a:t>
            </a:r>
            <a:r>
              <a:rPr lang="en-US" sz="2300" baseline="30000" dirty="0">
                <a:latin typeface="Arial" panose="020B0604020202020204" pitchFamily="34" charset="0"/>
                <a:cs typeface="Arial" panose="020B0604020202020204" pitchFamily="34" charset="0"/>
              </a:rPr>
              <a:t>nd</a:t>
            </a:r>
            <a:r>
              <a:rPr lang="en-US" sz="2300" dirty="0">
                <a:latin typeface="Arial" panose="020B0604020202020204" pitchFamily="34" charset="0"/>
                <a:cs typeface="Arial" panose="020B0604020202020204" pitchFamily="34" charset="0"/>
              </a:rPr>
              <a:t>/3</a:t>
            </a:r>
            <a:r>
              <a:rPr lang="en-US" sz="2300" baseline="30000" dirty="0">
                <a:latin typeface="Arial" panose="020B0604020202020204" pitchFamily="34" charset="0"/>
                <a:cs typeface="Arial" panose="020B0604020202020204" pitchFamily="34" charset="0"/>
              </a:rPr>
              <a:t>rd</a:t>
            </a:r>
            <a:r>
              <a:rPr lang="en-US" sz="2300" dirty="0">
                <a:latin typeface="Arial" panose="020B0604020202020204" pitchFamily="34" charset="0"/>
                <a:cs typeface="Arial" panose="020B0604020202020204" pitchFamily="34" charset="0"/>
              </a:rPr>
              <a:t> trimester similar: 10.4 vs 7.3 [OR 1.4 (0.7-2.8)] p=0.3</a:t>
            </a:r>
          </a:p>
        </p:txBody>
      </p:sp>
      <p:pic>
        <p:nvPicPr>
          <p:cNvPr id="12" name="Picture 11">
            <a:extLst>
              <a:ext uri="{FF2B5EF4-FFF2-40B4-BE49-F238E27FC236}">
                <a16:creationId xmlns:a16="http://schemas.microsoft.com/office/drawing/2014/main" id="{C10EDE4A-3858-4336-B5CE-8AC495F566D8}"/>
              </a:ext>
            </a:extLst>
          </p:cNvPr>
          <p:cNvPicPr>
            <a:picLocks noChangeAspect="1"/>
          </p:cNvPicPr>
          <p:nvPr/>
        </p:nvPicPr>
        <p:blipFill>
          <a:blip r:embed="rId2"/>
          <a:stretch>
            <a:fillRect/>
          </a:stretch>
        </p:blipFill>
        <p:spPr>
          <a:xfrm>
            <a:off x="58472" y="113363"/>
            <a:ext cx="369685" cy="325323"/>
          </a:xfrm>
          <a:prstGeom prst="rect">
            <a:avLst/>
          </a:prstGeom>
        </p:spPr>
      </p:pic>
    </p:spTree>
    <p:extLst>
      <p:ext uri="{BB962C8B-B14F-4D97-AF65-F5344CB8AC3E}">
        <p14:creationId xmlns:p14="http://schemas.microsoft.com/office/powerpoint/2010/main" val="25659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5437</TotalTime>
  <Words>7093</Words>
  <Application>Microsoft Office PowerPoint</Application>
  <PresentationFormat>On-screen Show (4:3)</PresentationFormat>
  <Paragraphs>1073</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ＭＳ Ｐゴシック</vt:lpstr>
      <vt:lpstr>Arial</vt:lpstr>
      <vt:lpstr>Calibri</vt:lpstr>
      <vt:lpstr>Calibri Light</vt:lpstr>
      <vt:lpstr>Courier New</vt:lpstr>
      <vt:lpstr>Wingdings</vt:lpstr>
      <vt:lpstr>Office Theme</vt:lpstr>
      <vt:lpstr>CROI 2018  UNICEF Webinar: Selected PMTCT,  Pediatric, Adolescent,  and Maternal Abstracts</vt:lpstr>
      <vt:lpstr>PMTCT Cascade </vt:lpstr>
      <vt:lpstr>Economic Evaluation of Repeat HIV Testing in Kenya Rogers AJ et al.  CROI 2018 Boston Abs. 1147</vt:lpstr>
      <vt:lpstr>Postpartum Mobility and Transfer of Care               of HIV+ Women on ART, South Africa Phillips TK et al.  CROI 2018 Boston Abs. 1088</vt:lpstr>
      <vt:lpstr>Text Messaging for Retention in PMTCT: Stepped Wedge Cluster Randomized Trial, Kenya Odney TA A et al.  CROI 2018 Boston Abs. 818</vt:lpstr>
      <vt:lpstr>Pregnancy Outcome</vt:lpstr>
      <vt:lpstr>High Rates Adverse Pregnancy Outcomes with Maternal HIV/Syphilis Coinfection Shava E et al.  CROI 2018 Boston Abs. 833</vt:lpstr>
      <vt:lpstr>Preconception ART &amp; Risk PTD, Zambia Winston J et al.  CROI 2018 Boston Abs. 830</vt:lpstr>
      <vt:lpstr>Birth Defects in Infants of HIV+ &amp; HIV- Women, Uganda  Musoke P et al.  CROI 2018 Boston Abs. 829</vt:lpstr>
      <vt:lpstr>Pregnancy and ARV Drugs</vt:lpstr>
      <vt:lpstr>ARV Drugs in Pregnancy CROI Boston 2018</vt:lpstr>
      <vt:lpstr>Interaction Vaginal Contraceptive Hormonal Exposure by EFV and ATV-Based ART  Scarsi KK et al.  CROI 2018 Boston Abs. 141</vt:lpstr>
      <vt:lpstr>Pregnancy/BF &amp; Bone in Option B+ ART, Uganda Nabwire F et al.  CROI 2018 Boston Abs. 721</vt:lpstr>
      <vt:lpstr>Effect TDF Exposure on Maternal and Infant BMD: iTAP Trial of TDF Prophylaxis for HBV Salvadori R et al.  CROI 2018 Boston Abs. 720</vt:lpstr>
      <vt:lpstr>  Testing, Treatment and Retention for Children and Adolescents   </vt:lpstr>
      <vt:lpstr>High Burden in Children in Lesotho:  Population-Based HIV Impact Asessment Frederix K et al.  CROI 2018 Boston Abs. 824</vt:lpstr>
      <vt:lpstr>LPV-r:  PK Solution in LBW &amp; Normal BW Newborns; Pellet Formulation Viral Efficacy and Safety Children CROI 2018 Boston </vt:lpstr>
      <vt:lpstr>HIV/TB Coinfection in Children CROI 2018 Boston</vt:lpstr>
      <vt:lpstr>PowerPoint Presentation</vt:lpstr>
      <vt:lpstr>Maternal Antepartum ART and HIV-Infected  Infant Pre-Treatment VL, South Africa Patel F et al.  CROI 2018 Boston Abs. 862</vt:lpstr>
      <vt:lpstr>Maternal Antepartum ART and HIV-Infected  Infant Pre-Treatment VL, South Africa Patel F et al.  CROI 2018 Boston Abs. 862</vt:lpstr>
      <vt:lpstr>ARV Prophylaxis/ART at Birth Limits               Reservoir Size in Children Massanella M et al.  CROI 2018 Boston Abs. 135</vt:lpstr>
      <vt:lpstr>ARV Prophylaxis/ART at Birth Limits               Reservoir Size in Children Massanella M et al.  CROI 2018 Boston Abs. 135</vt:lpstr>
      <vt:lpstr>Low HIV Reservoir at 84 Weeks in                        Very Early Treated Children Botswana Shapiro R et al.  CROI 2018 Boston Abs. 136</vt:lpstr>
      <vt:lpstr>Low HIV Reservoir at 84 Weeks                                        in Very Early Treated Children Botswana Shapiro R et al.  CROI 2018 Boston Abs. 136</vt:lpstr>
      <vt:lpstr>Time to Viral Rebound After Starting ART                        in Children Treated from Infancy in CHER Violari A al.  CROI 2018 Boston Abs. 137</vt:lpstr>
      <vt:lpstr>Time to Viral Rebound After Starting ART              in Children Treated from Infancy in CHER Violari A al.  CROI 2018 Boston Abs. 137</vt:lpstr>
      <vt:lpstr>  Adolescents and HIV Risk </vt:lpstr>
      <vt:lpstr>Factors Associated with HIV in Women Aged 15-24 Yr Zambia  Cai H et al CROI 2018 Boston Abs. 918</vt:lpstr>
      <vt:lpstr>Sexual Partner Type and Risk of Incident HIV  in Adolescent Girls in HPTN 068  Nguyen N  et al CROI 2018 Boston Abs. 923</vt:lpstr>
      <vt:lpstr>Self-Reported Risky Sexual Behaviors Adolescent Botswana  Chakalisa U  et al CROI 2018 Boston Abs. 926</vt:lpstr>
      <vt:lpstr>PrEP in Adolescents  and Women</vt:lpstr>
      <vt:lpstr>High PrEP Updated Among Pregnant Women in Antenatal Care in Kisumu, Kenya Kinuthia J et al.  CROI 2018 Boston Abs. 1047</vt:lpstr>
      <vt:lpstr>Risk Behavior, Perception and Reasons for PrEP in Young African Women in HPTN 082 Celum C et al.  CROI 2018 Boston Abs. 1049</vt:lpstr>
      <vt:lpstr>Patterns of Oral PrEP Adherence and                              HIV Risk in East African Women Pyra M et al.  CROI 2018 Boston Abs. 1043</vt:lpstr>
      <vt:lpstr>   Dapivirine Ring PrEP  </vt:lpstr>
      <vt:lpstr>Open-Label Dapivirine (DPV) Ring FU Studies: ASPIRE →HOPE; Ring Study → DREAM Baeten J et al.  CROI 2018 Boston Abs. 143LB Nel A et al.  CROI 2018 Boston Abs. 144LB</vt:lpstr>
      <vt:lpstr>HIV Incidence and Adherence in DREAM:            Open-Label Trial of Dapivirine Ring Nel A et al.  CROI 2018 Boston Abs. 144LB</vt:lpstr>
      <vt:lpstr>Maternal Health Issues</vt:lpstr>
      <vt:lpstr>HIV Acquisition Risk/Coital Act is Elevated During Pregnancy and First 6 Months Postpartum Thomson KA et al.  CROI 2018 Boston Abs. 45</vt:lpstr>
      <vt:lpstr>Male-Female HIV Transmission by Reproductive Stage  Thomson KA et al.  CROI 2018 Boston Abs. 45</vt:lpstr>
      <vt:lpstr>Male-Female HIV Transmission by Reproductive Stage  Thomson KA et al.  CROI 2018 Boston Abs. 45</vt:lpstr>
      <vt:lpstr>Maternal Health with Continued vs Discontinued ART            After Breastfeeding: PROMISE 1077BF Taha TE et al.  CROI 2018 Boston Abs. 139</vt:lpstr>
      <vt:lpstr>Maternal Health Outcomes in Women Continuing vs Discontinuing ART in PROMISE, BF vs Formula Hoffman R et al.  CROI 2018 Boston Abs. 138</vt:lpstr>
      <vt:lpstr>Primary Endpoint AIDS/Death Uncommon in Both Women Continuing vs Discontinuing ART Post Delivery (P1077BF) Hoffman R et al.  CROI 2018 Boston Abs. 138</vt:lpstr>
      <vt:lpstr>Comparable Outcomes Between Breastfeeding (1077BF) Women in LIC &amp; Formula Feeding (1077HS) Women in HMIC Hoffman R et al.  CROI 2018 Boston Abs. 138</vt:lpstr>
      <vt:lpstr>Viral Rebound and Safety Outcomes After ART Discontinuation in Women in PROMISE Le CN et al.  CROI 2018 Boston Abs. 337</vt:lpstr>
      <vt:lpstr>Predictors of Viral Failure in Women Continuing ART PP in PROMISE 1077HS Hoffman R et al.  CROI 2018 Boston Abs. 812</vt:lpstr>
      <vt:lpstr>Safety of INH Preventive Therapy (IPT)  Given During or After Pregnancy: TB APPRISE Gupta A et al.  CROI 2018 Boston Abs. 142LB</vt:lpstr>
      <vt:lpstr>No Significant Difference in Primary                                              Maternal Safety Endpoints by Study Arm Gupta A et al.  CROI 2018 Boston Abs. 142LB</vt:lpstr>
      <vt:lpstr>Causes of Maternal Deaths Gupta A et al.  CROI 2018 Boston Abs. 142LB</vt:lpstr>
      <vt:lpstr>Overall Adverse Pregnancy Outcomes  More Frequent in Immediate IPT Arm Gupta A et al.  CROI 2018 Boston Abs. 142LB</vt:lpstr>
      <vt:lpstr>Deferring IPT Until PP Appears Safe and                           Not Associated with Excess TB Incidence in the ART Era Gupta A et al.  CROI 2018 Boston Abs. 142LB</vt:lpstr>
      <vt:lpstr>ARVs in Breast Milk</vt:lpstr>
      <vt:lpstr>ARVs in Breast-Milk Waitt C et al.  CROI 2018 Boston Abs. 55</vt:lpstr>
      <vt:lpstr>Breast Milk:Maternal Plasma (BM:BP) Ratio Varies Between Drugs Waitt C et al.  CROI 2018 Boston Abs. 55</vt:lpstr>
      <vt:lpstr>Breast Milk:Maternal Plasma (BM:BP) Ratio Varies Between Drugs Waitt C et al.  CROI 2018 Boston Abs. 55</vt:lpstr>
      <vt:lpstr>Breast Milk:Maternal Plasma (BM:BP) Ratio Varies Between Drugs Waitt C et al.  CROI 2018 Boston Abs. 55</vt:lpstr>
      <vt:lpstr>Key Unanswered Questions on ART &amp; Breastfeeding Waitt C et al.  CROI 2018 Boston Abs. 55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Mofenson</dc:creator>
  <cp:lastModifiedBy>Jessica Rodrigues</cp:lastModifiedBy>
  <cp:revision>580</cp:revision>
  <cp:lastPrinted>2018-03-28T18:26:35Z</cp:lastPrinted>
  <dcterms:created xsi:type="dcterms:W3CDTF">2018-02-27T14:29:45Z</dcterms:created>
  <dcterms:modified xsi:type="dcterms:W3CDTF">2018-03-29T14:52:35Z</dcterms:modified>
</cp:coreProperties>
</file>