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257" r:id="rId2"/>
    <p:sldId id="1964" r:id="rId3"/>
    <p:sldId id="1982" r:id="rId4"/>
    <p:sldId id="1919" r:id="rId5"/>
    <p:sldId id="1920" r:id="rId6"/>
    <p:sldId id="2002" r:id="rId7"/>
    <p:sldId id="1983" r:id="rId8"/>
    <p:sldId id="1776" r:id="rId9"/>
    <p:sldId id="1826" r:id="rId10"/>
    <p:sldId id="1870" r:id="rId11"/>
    <p:sldId id="1872" r:id="rId12"/>
    <p:sldId id="1874" r:id="rId13"/>
    <p:sldId id="1845" r:id="rId14"/>
    <p:sldId id="1136" r:id="rId15"/>
    <p:sldId id="1137" r:id="rId16"/>
    <p:sldId id="1138" r:id="rId17"/>
    <p:sldId id="1139" r:id="rId18"/>
    <p:sldId id="1150" r:id="rId19"/>
    <p:sldId id="1706" r:id="rId20"/>
    <p:sldId id="1707" r:id="rId21"/>
    <p:sldId id="1848" r:id="rId22"/>
    <p:sldId id="1846" r:id="rId23"/>
    <p:sldId id="1710" r:id="rId24"/>
    <p:sldId id="648" r:id="rId25"/>
    <p:sldId id="646" r:id="rId26"/>
    <p:sldId id="1785" r:id="rId27"/>
    <p:sldId id="1851" r:id="rId28"/>
    <p:sldId id="408" r:id="rId29"/>
    <p:sldId id="373" r:id="rId30"/>
    <p:sldId id="1852" r:id="rId31"/>
    <p:sldId id="379" r:id="rId32"/>
    <p:sldId id="1984" r:id="rId33"/>
    <p:sldId id="1976" r:id="rId34"/>
    <p:sldId id="1977" r:id="rId35"/>
    <p:sldId id="929" r:id="rId36"/>
    <p:sldId id="1929" r:id="rId37"/>
    <p:sldId id="1932" r:id="rId38"/>
    <p:sldId id="1934" r:id="rId39"/>
    <p:sldId id="1933" r:id="rId40"/>
    <p:sldId id="1959" r:id="rId41"/>
    <p:sldId id="1941" r:id="rId42"/>
    <p:sldId id="1935" r:id="rId43"/>
    <p:sldId id="1942" r:id="rId44"/>
    <p:sldId id="1943" r:id="rId45"/>
    <p:sldId id="657" r:id="rId46"/>
    <p:sldId id="1986" r:id="rId47"/>
    <p:sldId id="1987" r:id="rId48"/>
    <p:sldId id="1985" r:id="rId49"/>
    <p:sldId id="495" r:id="rId50"/>
    <p:sldId id="532" r:id="rId51"/>
    <p:sldId id="530" r:id="rId52"/>
    <p:sldId id="1958" r:id="rId53"/>
    <p:sldId id="1946" r:id="rId54"/>
    <p:sldId id="1950" r:id="rId55"/>
    <p:sldId id="1947" r:id="rId56"/>
    <p:sldId id="1951" r:id="rId57"/>
    <p:sldId id="1992" r:id="rId58"/>
    <p:sldId id="396" r:id="rId59"/>
    <p:sldId id="1953" r:id="rId60"/>
    <p:sldId id="1931" r:id="rId61"/>
    <p:sldId id="286" r:id="rId62"/>
    <p:sldId id="1930" r:id="rId63"/>
    <p:sldId id="1916" r:id="rId64"/>
    <p:sldId id="1917" r:id="rId65"/>
    <p:sldId id="1918" r:id="rId66"/>
    <p:sldId id="860" r:id="rId67"/>
    <p:sldId id="1996" r:id="rId68"/>
    <p:sldId id="1897" r:id="rId69"/>
    <p:sldId id="1899" r:id="rId70"/>
    <p:sldId id="2006" r:id="rId71"/>
    <p:sldId id="1896" r:id="rId72"/>
    <p:sldId id="1889" r:id="rId73"/>
    <p:sldId id="1890" r:id="rId74"/>
    <p:sldId id="1991" r:id="rId75"/>
    <p:sldId id="1961" r:id="rId76"/>
    <p:sldId id="1988" r:id="rId77"/>
    <p:sldId id="1989" r:id="rId78"/>
    <p:sldId id="1990" r:id="rId79"/>
    <p:sldId id="1993" r:id="rId80"/>
    <p:sldId id="2001" r:id="rId81"/>
    <p:sldId id="1998" r:id="rId82"/>
    <p:sldId id="2000" r:id="rId83"/>
    <p:sldId id="2007" r:id="rId84"/>
    <p:sldId id="309" r:id="rId8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ensky, Rochelle,M.D.,M.P.H." initials="WR" lastIdx="49" clrIdx="0"/>
  <p:cmAuthor id="2" name="Dugdale, Caitlin M.,M.D." initials="DCM" lastIdx="2" clrIdx="1">
    <p:extLst>
      <p:ext uri="{19B8F6BF-5375-455C-9EA6-DF929625EA0E}">
        <p15:presenceInfo xmlns:p15="http://schemas.microsoft.com/office/powerpoint/2012/main" userId="92abef5f-dc21-464d-b9a1-1ed87027e5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7D7A00"/>
    <a:srgbClr val="CCCC00"/>
    <a:srgbClr val="006699"/>
    <a:srgbClr val="006666"/>
    <a:srgbClr val="FDFEFC"/>
    <a:srgbClr val="34411B"/>
    <a:srgbClr val="009242"/>
    <a:srgbClr val="F8FAF4"/>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08" autoAdjust="0"/>
    <p:restoredTop sz="84912" autoAdjust="0"/>
  </p:normalViewPr>
  <p:slideViewPr>
    <p:cSldViewPr>
      <p:cViewPr varScale="1">
        <p:scale>
          <a:sx n="97" d="100"/>
          <a:sy n="97" d="100"/>
        </p:scale>
        <p:origin x="690" y="96"/>
      </p:cViewPr>
      <p:guideLst>
        <p:guide orient="horz" pos="2160"/>
        <p:guide pos="2880"/>
      </p:guideLst>
    </p:cSldViewPr>
  </p:slideViewPr>
  <p:outlineViewPr>
    <p:cViewPr>
      <p:scale>
        <a:sx n="33" d="100"/>
        <a:sy n="33" d="100"/>
      </p:scale>
      <p:origin x="0" y="-7698"/>
    </p:cViewPr>
  </p:outlineViewPr>
  <p:notesTextViewPr>
    <p:cViewPr>
      <p:scale>
        <a:sx n="1" d="1"/>
        <a:sy n="1" d="1"/>
      </p:scale>
      <p:origin x="0" y="0"/>
    </p:cViewPr>
  </p:notesTextViewPr>
  <p:sorterViewPr>
    <p:cViewPr varScale="1">
      <p:scale>
        <a:sx n="1" d="1"/>
        <a:sy n="1" d="1"/>
      </p:scale>
      <p:origin x="0" y="-36256"/>
    </p:cViewPr>
  </p:sorterViewPr>
  <p:notesViewPr>
    <p:cSldViewPr>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72395298413787"/>
          <c:y val="5.8702764894114266E-2"/>
          <c:w val="0.69727605229901812"/>
          <c:h val="0.87312804649418807"/>
        </c:manualLayout>
      </c:layout>
      <c:barChart>
        <c:barDir val="bar"/>
        <c:grouping val="clustered"/>
        <c:varyColors val="0"/>
        <c:ser>
          <c:idx val="0"/>
          <c:order val="0"/>
          <c:tx>
            <c:strRef>
              <c:f>Sheet1!$B$1</c:f>
              <c:strCache>
                <c:ptCount val="1"/>
                <c:pt idx="0">
                  <c:v>DTG/TDF/FTC (N=1,729)</c:v>
                </c:pt>
              </c:strCache>
            </c:strRef>
          </c:tx>
          <c:spPr>
            <a:solidFill>
              <a:schemeClr val="accent3">
                <a:lumMod val="75000"/>
              </a:schemeClr>
            </a:solidFill>
            <a:ln>
              <a:noFill/>
            </a:ln>
            <a:effectLst/>
            <a:scene3d>
              <a:camera prst="orthographicFront"/>
              <a:lightRig rig="threePt" dir="t"/>
            </a:scene3d>
            <a:sp3d>
              <a:bevelT/>
            </a:sp3d>
          </c:spPr>
          <c:invertIfNegative val="0"/>
          <c:dLbls>
            <c:dLbl>
              <c:idx val="0"/>
              <c:layout>
                <c:manualLayout>
                  <c:x val="2.8985507246376812E-3"/>
                  <c:y val="1.3698630136986301E-2"/>
                </c:manualLayout>
              </c:layout>
              <c:tx>
                <c:rich>
                  <a:bodyPr/>
                  <a:lstStyle/>
                  <a:p>
                    <a:r>
                      <a:rPr lang="en-US" dirty="0"/>
                      <a:t>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1E-4859-8078-C4A0B01F19D1}"/>
                </c:ext>
              </c:extLst>
            </c:dLbl>
            <c:dLbl>
              <c:idx val="1"/>
              <c:layout>
                <c:manualLayout>
                  <c:x val="5.7971014492753095E-3"/>
                  <c:y val="1.36986301369863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1E-4859-8078-C4A0B01F19D1}"/>
                </c:ext>
              </c:extLst>
            </c:dLbl>
            <c:dLbl>
              <c:idx val="2"/>
              <c:layout>
                <c:manualLayout>
                  <c:x val="1.4492753623188406E-3"/>
                  <c:y val="1.59817351598172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1E-4859-8078-C4A0B01F19D1}"/>
                </c:ext>
              </c:extLst>
            </c:dLbl>
            <c:dLbl>
              <c:idx val="3"/>
              <c:layout>
                <c:manualLayout>
                  <c:x val="-1.4492753623189468E-3"/>
                  <c:y val="1.59817351598173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1E-4859-8078-C4A0B01F19D1}"/>
                </c:ext>
              </c:extLst>
            </c:dLbl>
            <c:dLbl>
              <c:idx val="4"/>
              <c:layout>
                <c:manualLayout>
                  <c:x val="1.4492753623187875E-3"/>
                  <c:y val="1.59817351598172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1E-4859-8078-C4A0B01F19D1}"/>
                </c:ext>
              </c:extLst>
            </c:dLbl>
            <c:dLbl>
              <c:idx val="5"/>
              <c:layout>
                <c:manualLayout>
                  <c:x val="8.6956521739129378E-3"/>
                  <c:y val="1.36986301369863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1E-4859-8078-C4A0B01F19D1}"/>
                </c:ext>
              </c:extLst>
            </c:dLbl>
            <c:dLbl>
              <c:idx val="6"/>
              <c:layout>
                <c:manualLayout>
                  <c:x val="1.4492753623188406E-3"/>
                  <c:y val="1.36986301369863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1E-4859-8078-C4A0B01F19D1}"/>
                </c:ext>
              </c:extLst>
            </c:dLbl>
            <c:dLbl>
              <c:idx val="7"/>
              <c:layout>
                <c:manualLayout>
                  <c:x val="8.6956521739130436E-3"/>
                  <c:y val="1.36986301369863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1E-4859-8078-C4A0B01F19D1}"/>
                </c:ext>
              </c:extLst>
            </c:dLbl>
            <c:dLbl>
              <c:idx val="8"/>
              <c:layout>
                <c:manualLayout>
                  <c:x val="8.5470085470085479E-3"/>
                  <c:y val="2.3662553357194627E-2"/>
                </c:manualLayout>
              </c:layout>
              <c:tx>
                <c:rich>
                  <a:bodyPr/>
                  <a:lstStyle/>
                  <a:p>
                    <a:r>
                      <a:rPr lang="en-US" dirty="0"/>
                      <a:t>34%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34-4B2D-8EA8-59DF60EC2E42}"/>
                </c:ext>
              </c:extLst>
            </c:dLbl>
            <c:spPr>
              <a:noFill/>
              <a:ln>
                <a:noFill/>
              </a:ln>
              <a:effectLst/>
            </c:spPr>
            <c:txPr>
              <a:bodyPr rot="0" spcFirstLastPara="1" vertOverflow="ellipsis" vert="horz" wrap="square" anchor="ctr" anchorCtr="1"/>
              <a:lstStyle/>
              <a:p>
                <a:pPr>
                  <a:defRPr sz="1600" b="0" i="0" u="none" strike="noStrike" kern="1200" baseline="0">
                    <a:solidFill>
                      <a:schemeClr val="accent3">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Neonatal death</c:v>
                </c:pt>
                <c:pt idx="1">
                  <c:v>Stillbirth</c:v>
                </c:pt>
                <c:pt idx="2">
                  <c:v>Very SGA 3%ile wt for GA</c:v>
                </c:pt>
                <c:pt idx="3">
                  <c:v>SGA 10%ile wt for GA</c:v>
                </c:pt>
                <c:pt idx="4">
                  <c:v>Very preterm &lt;32 wk GA</c:v>
                </c:pt>
                <c:pt idx="5">
                  <c:v>Preterm &lt;37 wk GA</c:v>
                </c:pt>
                <c:pt idx="6">
                  <c:v>Any severe adverse outcome</c:v>
                </c:pt>
                <c:pt idx="7">
                  <c:v>Any adverse outcome</c:v>
                </c:pt>
              </c:strCache>
            </c:strRef>
          </c:cat>
          <c:val>
            <c:numRef>
              <c:f>Sheet1!$B$2:$B$10</c:f>
              <c:numCache>
                <c:formatCode>0.0%</c:formatCode>
                <c:ptCount val="8"/>
                <c:pt idx="0">
                  <c:v>1.2E-2</c:v>
                </c:pt>
                <c:pt idx="1">
                  <c:v>2.3E-2</c:v>
                </c:pt>
                <c:pt idx="2">
                  <c:v>6.0999999999999999E-2</c:v>
                </c:pt>
                <c:pt idx="3">
                  <c:v>0.17399999999999999</c:v>
                </c:pt>
                <c:pt idx="4">
                  <c:v>3.7999999999999999E-2</c:v>
                </c:pt>
                <c:pt idx="5">
                  <c:v>0.18</c:v>
                </c:pt>
                <c:pt idx="6">
                  <c:v>0.107</c:v>
                </c:pt>
                <c:pt idx="7">
                  <c:v>0.33200000000000002</c:v>
                </c:pt>
              </c:numCache>
            </c:numRef>
          </c:val>
          <c:extLst>
            <c:ext xmlns:c16="http://schemas.microsoft.com/office/drawing/2014/chart" uri="{C3380CC4-5D6E-409C-BE32-E72D297353CC}">
              <c16:uniqueId val="{00000000-471E-4859-8078-C4A0B01F19D1}"/>
            </c:ext>
          </c:extLst>
        </c:ser>
        <c:ser>
          <c:idx val="1"/>
          <c:order val="1"/>
          <c:tx>
            <c:strRef>
              <c:f>Sheet1!$C$1</c:f>
              <c:strCache>
                <c:ptCount val="1"/>
                <c:pt idx="0">
                  <c:v>EFV/TDF/FTC (N=4,593)</c:v>
                </c:pt>
              </c:strCache>
            </c:strRef>
          </c:tx>
          <c:spPr>
            <a:solidFill>
              <a:schemeClr val="accent6">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accent6">
                        <a:lumMod val="7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Neonatal death</c:v>
                </c:pt>
                <c:pt idx="1">
                  <c:v>Stillbirth</c:v>
                </c:pt>
                <c:pt idx="2">
                  <c:v>Very SGA 3%ile wt for GA</c:v>
                </c:pt>
                <c:pt idx="3">
                  <c:v>SGA 10%ile wt for GA</c:v>
                </c:pt>
                <c:pt idx="4">
                  <c:v>Very preterm &lt;32 wk GA</c:v>
                </c:pt>
                <c:pt idx="5">
                  <c:v>Preterm &lt;37 wk GA</c:v>
                </c:pt>
                <c:pt idx="6">
                  <c:v>Any severe adverse outcome</c:v>
                </c:pt>
                <c:pt idx="7">
                  <c:v>Any adverse outcome</c:v>
                </c:pt>
              </c:strCache>
            </c:strRef>
          </c:cat>
          <c:val>
            <c:numRef>
              <c:f>Sheet1!$C$2:$C$10</c:f>
              <c:numCache>
                <c:formatCode>0.0%</c:formatCode>
                <c:ptCount val="8"/>
                <c:pt idx="0">
                  <c:v>1.2999999999999999E-2</c:v>
                </c:pt>
                <c:pt idx="1">
                  <c:v>2.3E-2</c:v>
                </c:pt>
                <c:pt idx="2">
                  <c:v>6.7000000000000004E-2</c:v>
                </c:pt>
                <c:pt idx="3">
                  <c:v>0.185</c:v>
                </c:pt>
                <c:pt idx="4">
                  <c:v>3.5000000000000003E-2</c:v>
                </c:pt>
                <c:pt idx="5">
                  <c:v>0.185</c:v>
                </c:pt>
                <c:pt idx="6">
                  <c:v>0.113</c:v>
                </c:pt>
                <c:pt idx="7">
                  <c:v>0.35</c:v>
                </c:pt>
              </c:numCache>
            </c:numRef>
          </c:val>
          <c:extLst>
            <c:ext xmlns:c16="http://schemas.microsoft.com/office/drawing/2014/chart" uri="{C3380CC4-5D6E-409C-BE32-E72D297353CC}">
              <c16:uniqueId val="{00000001-471E-4859-8078-C4A0B01F19D1}"/>
            </c:ext>
          </c:extLst>
        </c:ser>
        <c:dLbls>
          <c:dLblPos val="outEnd"/>
          <c:showLegendKey val="0"/>
          <c:showVal val="1"/>
          <c:showCatName val="0"/>
          <c:showSerName val="0"/>
          <c:showPercent val="0"/>
          <c:showBubbleSize val="0"/>
        </c:dLbls>
        <c:gapWidth val="182"/>
        <c:axId val="199017344"/>
        <c:axId val="198987448"/>
      </c:barChart>
      <c:catAx>
        <c:axId val="199017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8987448"/>
        <c:crosses val="autoZero"/>
        <c:auto val="1"/>
        <c:lblAlgn val="ctr"/>
        <c:lblOffset val="100"/>
        <c:noMultiLvlLbl val="0"/>
      </c:catAx>
      <c:valAx>
        <c:axId val="1989874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9017344"/>
        <c:crosses val="autoZero"/>
        <c:crossBetween val="between"/>
      </c:valAx>
      <c:spPr>
        <a:noFill/>
        <a:ln>
          <a:noFill/>
        </a:ln>
        <a:effectLst/>
      </c:spPr>
    </c:plotArea>
    <c:legend>
      <c:legendPos val="t"/>
      <c:layout>
        <c:manualLayout>
          <c:xMode val="edge"/>
          <c:yMode val="edge"/>
          <c:x val="0.40423717692068156"/>
          <c:y val="0.80713946229694244"/>
          <c:w val="0.32990524489523559"/>
          <c:h val="0.11237763353905088"/>
        </c:manualLayout>
      </c:layout>
      <c:overlay val="0"/>
      <c:spPr>
        <a:solidFill>
          <a:schemeClr val="bg1"/>
        </a:solidFill>
        <a:ln>
          <a:solidFill>
            <a:schemeClr val="tx1"/>
          </a:solid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538194529990301E-2"/>
          <c:y val="4.0181149582168903E-2"/>
          <c:w val="0.91648268596764504"/>
          <c:h val="0.841820915343648"/>
        </c:manualLayout>
      </c:layout>
      <c:barChart>
        <c:barDir val="col"/>
        <c:grouping val="stacked"/>
        <c:varyColors val="0"/>
        <c:ser>
          <c:idx val="0"/>
          <c:order val="0"/>
          <c:tx>
            <c:strRef>
              <c:f>Sheet1!$B$1</c:f>
              <c:strCache>
                <c:ptCount val="1"/>
                <c:pt idx="0">
                  <c:v>HIV neg</c:v>
                </c:pt>
              </c:strCache>
            </c:strRef>
          </c:tx>
          <c:invertIfNegative val="0"/>
          <c:cat>
            <c:strRef>
              <c:f>Sheet1!$A$2:$A$48</c:f>
              <c:strCache>
                <c:ptCount val="47"/>
                <c:pt idx="0">
                  <c:v>Sept</c:v>
                </c:pt>
                <c:pt idx="1">
                  <c:v>Oct</c:v>
                </c:pt>
                <c:pt idx="2">
                  <c:v>Nov</c:v>
                </c:pt>
                <c:pt idx="3">
                  <c:v>Dec</c:v>
                </c:pt>
                <c:pt idx="4">
                  <c:v>Jan</c:v>
                </c:pt>
                <c:pt idx="5">
                  <c:v>Feb</c:v>
                </c:pt>
                <c:pt idx="6">
                  <c:v>Mar</c:v>
                </c:pt>
                <c:pt idx="7">
                  <c:v>Apr</c:v>
                </c:pt>
                <c:pt idx="8">
                  <c:v>May</c:v>
                </c:pt>
                <c:pt idx="9">
                  <c:v>June</c:v>
                </c:pt>
                <c:pt idx="10">
                  <c:v>July</c:v>
                </c:pt>
                <c:pt idx="11">
                  <c:v>Aug</c:v>
                </c:pt>
                <c:pt idx="12">
                  <c:v>Sept</c:v>
                </c:pt>
                <c:pt idx="13">
                  <c:v>Oct</c:v>
                </c:pt>
                <c:pt idx="14">
                  <c:v>Nov</c:v>
                </c:pt>
                <c:pt idx="15">
                  <c:v>Dec</c:v>
                </c:pt>
                <c:pt idx="16">
                  <c:v>Jan</c:v>
                </c:pt>
                <c:pt idx="17">
                  <c:v>Feb</c:v>
                </c:pt>
                <c:pt idx="18">
                  <c:v>Mar</c:v>
                </c:pt>
                <c:pt idx="19">
                  <c:v>Apr</c:v>
                </c:pt>
                <c:pt idx="20">
                  <c:v>May</c:v>
                </c:pt>
                <c:pt idx="21">
                  <c:v>June</c:v>
                </c:pt>
                <c:pt idx="22">
                  <c:v>July</c:v>
                </c:pt>
                <c:pt idx="23">
                  <c:v>Aug</c:v>
                </c:pt>
                <c:pt idx="24">
                  <c:v>Sept</c:v>
                </c:pt>
                <c:pt idx="25">
                  <c:v>Oct</c:v>
                </c:pt>
                <c:pt idx="26">
                  <c:v>Nov</c:v>
                </c:pt>
                <c:pt idx="27">
                  <c:v>Dec</c:v>
                </c:pt>
                <c:pt idx="28">
                  <c:v>Jan</c:v>
                </c:pt>
                <c:pt idx="29">
                  <c:v>Feb</c:v>
                </c:pt>
                <c:pt idx="30">
                  <c:v>Mar</c:v>
                </c:pt>
                <c:pt idx="31">
                  <c:v>Apr</c:v>
                </c:pt>
                <c:pt idx="32">
                  <c:v>May</c:v>
                </c:pt>
                <c:pt idx="33">
                  <c:v>June</c:v>
                </c:pt>
                <c:pt idx="34">
                  <c:v>July</c:v>
                </c:pt>
                <c:pt idx="35">
                  <c:v>Aug</c:v>
                </c:pt>
                <c:pt idx="36">
                  <c:v>Sept</c:v>
                </c:pt>
                <c:pt idx="37">
                  <c:v>Oct</c:v>
                </c:pt>
                <c:pt idx="38">
                  <c:v>Nov</c:v>
                </c:pt>
                <c:pt idx="39">
                  <c:v>Dec</c:v>
                </c:pt>
                <c:pt idx="40">
                  <c:v>Jan</c:v>
                </c:pt>
                <c:pt idx="41">
                  <c:v>Feb</c:v>
                </c:pt>
                <c:pt idx="42">
                  <c:v>Mar</c:v>
                </c:pt>
                <c:pt idx="43">
                  <c:v>Apr</c:v>
                </c:pt>
                <c:pt idx="44">
                  <c:v>May</c:v>
                </c:pt>
                <c:pt idx="45">
                  <c:v>June</c:v>
                </c:pt>
                <c:pt idx="46">
                  <c:v>July</c:v>
                </c:pt>
              </c:strCache>
            </c:strRef>
          </c:cat>
          <c:val>
            <c:numRef>
              <c:f>Sheet1!$B$2:$B$48</c:f>
              <c:numCache>
                <c:formatCode>General</c:formatCode>
                <c:ptCount val="47"/>
                <c:pt idx="0">
                  <c:v>1</c:v>
                </c:pt>
                <c:pt idx="1">
                  <c:v>0</c:v>
                </c:pt>
                <c:pt idx="2">
                  <c:v>1</c:v>
                </c:pt>
                <c:pt idx="3">
                  <c:v>2</c:v>
                </c:pt>
                <c:pt idx="4">
                  <c:v>3</c:v>
                </c:pt>
                <c:pt idx="5">
                  <c:v>1</c:v>
                </c:pt>
                <c:pt idx="6">
                  <c:v>3</c:v>
                </c:pt>
                <c:pt idx="7">
                  <c:v>0</c:v>
                </c:pt>
                <c:pt idx="8">
                  <c:v>1</c:v>
                </c:pt>
                <c:pt idx="9">
                  <c:v>3</c:v>
                </c:pt>
                <c:pt idx="10">
                  <c:v>3</c:v>
                </c:pt>
                <c:pt idx="11">
                  <c:v>0</c:v>
                </c:pt>
                <c:pt idx="12">
                  <c:v>1</c:v>
                </c:pt>
                <c:pt idx="13">
                  <c:v>3</c:v>
                </c:pt>
                <c:pt idx="14">
                  <c:v>2</c:v>
                </c:pt>
                <c:pt idx="15">
                  <c:v>2</c:v>
                </c:pt>
                <c:pt idx="16">
                  <c:v>1</c:v>
                </c:pt>
                <c:pt idx="17">
                  <c:v>0</c:v>
                </c:pt>
                <c:pt idx="18">
                  <c:v>2</c:v>
                </c:pt>
                <c:pt idx="19">
                  <c:v>3</c:v>
                </c:pt>
                <c:pt idx="20">
                  <c:v>1</c:v>
                </c:pt>
                <c:pt idx="21">
                  <c:v>0</c:v>
                </c:pt>
                <c:pt idx="22">
                  <c:v>1</c:v>
                </c:pt>
                <c:pt idx="23">
                  <c:v>1</c:v>
                </c:pt>
                <c:pt idx="24">
                  <c:v>2</c:v>
                </c:pt>
                <c:pt idx="25">
                  <c:v>1</c:v>
                </c:pt>
                <c:pt idx="26">
                  <c:v>2</c:v>
                </c:pt>
                <c:pt idx="27">
                  <c:v>1</c:v>
                </c:pt>
                <c:pt idx="28">
                  <c:v>1</c:v>
                </c:pt>
                <c:pt idx="29">
                  <c:v>1</c:v>
                </c:pt>
                <c:pt idx="30">
                  <c:v>2</c:v>
                </c:pt>
                <c:pt idx="31">
                  <c:v>1</c:v>
                </c:pt>
                <c:pt idx="32">
                  <c:v>0</c:v>
                </c:pt>
                <c:pt idx="33">
                  <c:v>1</c:v>
                </c:pt>
                <c:pt idx="34">
                  <c:v>0</c:v>
                </c:pt>
                <c:pt idx="35">
                  <c:v>0</c:v>
                </c:pt>
                <c:pt idx="36">
                  <c:v>1</c:v>
                </c:pt>
                <c:pt idx="37">
                  <c:v>0</c:v>
                </c:pt>
                <c:pt idx="38">
                  <c:v>0</c:v>
                </c:pt>
                <c:pt idx="39">
                  <c:v>3</c:v>
                </c:pt>
                <c:pt idx="40">
                  <c:v>1</c:v>
                </c:pt>
                <c:pt idx="41">
                  <c:v>5</c:v>
                </c:pt>
                <c:pt idx="42">
                  <c:v>2</c:v>
                </c:pt>
                <c:pt idx="43">
                  <c:v>2</c:v>
                </c:pt>
                <c:pt idx="44">
                  <c:v>0</c:v>
                </c:pt>
                <c:pt idx="45">
                  <c:v>0</c:v>
                </c:pt>
                <c:pt idx="46">
                  <c:v>1</c:v>
                </c:pt>
              </c:numCache>
            </c:numRef>
          </c:val>
          <c:extLst>
            <c:ext xmlns:c16="http://schemas.microsoft.com/office/drawing/2014/chart" uri="{C3380CC4-5D6E-409C-BE32-E72D297353CC}">
              <c16:uniqueId val="{00000000-D8D6-48DF-81D8-F45850ADE552}"/>
            </c:ext>
          </c:extLst>
        </c:ser>
        <c:ser>
          <c:idx val="1"/>
          <c:order val="1"/>
          <c:tx>
            <c:strRef>
              <c:f>Sheet1!$C$1</c:f>
              <c:strCache>
                <c:ptCount val="1"/>
                <c:pt idx="0">
                  <c:v>non-DTG ART at conception</c:v>
                </c:pt>
              </c:strCache>
            </c:strRef>
          </c:tx>
          <c:spPr>
            <a:solidFill>
              <a:schemeClr val="accent3"/>
            </a:solidFill>
          </c:spPr>
          <c:invertIfNegative val="0"/>
          <c:cat>
            <c:strRef>
              <c:f>Sheet1!$A$2:$A$48</c:f>
              <c:strCache>
                <c:ptCount val="47"/>
                <c:pt idx="0">
                  <c:v>Sept</c:v>
                </c:pt>
                <c:pt idx="1">
                  <c:v>Oct</c:v>
                </c:pt>
                <c:pt idx="2">
                  <c:v>Nov</c:v>
                </c:pt>
                <c:pt idx="3">
                  <c:v>Dec</c:v>
                </c:pt>
                <c:pt idx="4">
                  <c:v>Jan</c:v>
                </c:pt>
                <c:pt idx="5">
                  <c:v>Feb</c:v>
                </c:pt>
                <c:pt idx="6">
                  <c:v>Mar</c:v>
                </c:pt>
                <c:pt idx="7">
                  <c:v>Apr</c:v>
                </c:pt>
                <c:pt idx="8">
                  <c:v>May</c:v>
                </c:pt>
                <c:pt idx="9">
                  <c:v>June</c:v>
                </c:pt>
                <c:pt idx="10">
                  <c:v>July</c:v>
                </c:pt>
                <c:pt idx="11">
                  <c:v>Aug</c:v>
                </c:pt>
                <c:pt idx="12">
                  <c:v>Sept</c:v>
                </c:pt>
                <c:pt idx="13">
                  <c:v>Oct</c:v>
                </c:pt>
                <c:pt idx="14">
                  <c:v>Nov</c:v>
                </c:pt>
                <c:pt idx="15">
                  <c:v>Dec</c:v>
                </c:pt>
                <c:pt idx="16">
                  <c:v>Jan</c:v>
                </c:pt>
                <c:pt idx="17">
                  <c:v>Feb</c:v>
                </c:pt>
                <c:pt idx="18">
                  <c:v>Mar</c:v>
                </c:pt>
                <c:pt idx="19">
                  <c:v>Apr</c:v>
                </c:pt>
                <c:pt idx="20">
                  <c:v>May</c:v>
                </c:pt>
                <c:pt idx="21">
                  <c:v>June</c:v>
                </c:pt>
                <c:pt idx="22">
                  <c:v>July</c:v>
                </c:pt>
                <c:pt idx="23">
                  <c:v>Aug</c:v>
                </c:pt>
                <c:pt idx="24">
                  <c:v>Sept</c:v>
                </c:pt>
                <c:pt idx="25">
                  <c:v>Oct</c:v>
                </c:pt>
                <c:pt idx="26">
                  <c:v>Nov</c:v>
                </c:pt>
                <c:pt idx="27">
                  <c:v>Dec</c:v>
                </c:pt>
                <c:pt idx="28">
                  <c:v>Jan</c:v>
                </c:pt>
                <c:pt idx="29">
                  <c:v>Feb</c:v>
                </c:pt>
                <c:pt idx="30">
                  <c:v>Mar</c:v>
                </c:pt>
                <c:pt idx="31">
                  <c:v>Apr</c:v>
                </c:pt>
                <c:pt idx="32">
                  <c:v>May</c:v>
                </c:pt>
                <c:pt idx="33">
                  <c:v>June</c:v>
                </c:pt>
                <c:pt idx="34">
                  <c:v>July</c:v>
                </c:pt>
                <c:pt idx="35">
                  <c:v>Aug</c:v>
                </c:pt>
                <c:pt idx="36">
                  <c:v>Sept</c:v>
                </c:pt>
                <c:pt idx="37">
                  <c:v>Oct</c:v>
                </c:pt>
                <c:pt idx="38">
                  <c:v>Nov</c:v>
                </c:pt>
                <c:pt idx="39">
                  <c:v>Dec</c:v>
                </c:pt>
                <c:pt idx="40">
                  <c:v>Jan</c:v>
                </c:pt>
                <c:pt idx="41">
                  <c:v>Feb</c:v>
                </c:pt>
                <c:pt idx="42">
                  <c:v>Mar</c:v>
                </c:pt>
                <c:pt idx="43">
                  <c:v>Apr</c:v>
                </c:pt>
                <c:pt idx="44">
                  <c:v>May</c:v>
                </c:pt>
                <c:pt idx="45">
                  <c:v>June</c:v>
                </c:pt>
                <c:pt idx="46">
                  <c:v>July</c:v>
                </c:pt>
              </c:strCache>
            </c:strRef>
          </c:cat>
          <c:val>
            <c:numRef>
              <c:f>Sheet1!$C$2:$C$48</c:f>
              <c:numCache>
                <c:formatCode>General</c:formatCode>
                <c:ptCount val="47"/>
                <c:pt idx="0">
                  <c:v>0</c:v>
                </c:pt>
                <c:pt idx="1">
                  <c:v>0</c:v>
                </c:pt>
                <c:pt idx="2">
                  <c:v>0</c:v>
                </c:pt>
                <c:pt idx="3">
                  <c:v>0</c:v>
                </c:pt>
                <c:pt idx="4">
                  <c:v>1</c:v>
                </c:pt>
                <c:pt idx="5">
                  <c:v>1</c:v>
                </c:pt>
                <c:pt idx="6">
                  <c:v>1</c:v>
                </c:pt>
                <c:pt idx="7">
                  <c:v>0</c:v>
                </c:pt>
                <c:pt idx="8">
                  <c:v>0</c:v>
                </c:pt>
                <c:pt idx="9">
                  <c:v>0</c:v>
                </c:pt>
                <c:pt idx="10">
                  <c:v>0</c:v>
                </c:pt>
                <c:pt idx="11">
                  <c:v>0</c:v>
                </c:pt>
                <c:pt idx="12">
                  <c:v>1</c:v>
                </c:pt>
                <c:pt idx="13">
                  <c:v>0</c:v>
                </c:pt>
                <c:pt idx="14">
                  <c:v>0</c:v>
                </c:pt>
                <c:pt idx="15">
                  <c:v>1</c:v>
                </c:pt>
                <c:pt idx="16">
                  <c:v>0</c:v>
                </c:pt>
                <c:pt idx="17">
                  <c:v>1</c:v>
                </c:pt>
                <c:pt idx="18">
                  <c:v>0</c:v>
                </c:pt>
                <c:pt idx="19">
                  <c:v>1</c:v>
                </c:pt>
                <c:pt idx="20">
                  <c:v>0</c:v>
                </c:pt>
                <c:pt idx="21">
                  <c:v>1</c:v>
                </c:pt>
                <c:pt idx="22">
                  <c:v>0</c:v>
                </c:pt>
                <c:pt idx="23">
                  <c:v>0</c:v>
                </c:pt>
                <c:pt idx="24">
                  <c:v>0</c:v>
                </c:pt>
                <c:pt idx="25">
                  <c:v>0</c:v>
                </c:pt>
                <c:pt idx="26">
                  <c:v>0</c:v>
                </c:pt>
                <c:pt idx="27">
                  <c:v>1</c:v>
                </c:pt>
                <c:pt idx="28">
                  <c:v>0</c:v>
                </c:pt>
                <c:pt idx="29">
                  <c:v>0</c:v>
                </c:pt>
                <c:pt idx="30">
                  <c:v>0</c:v>
                </c:pt>
                <c:pt idx="31">
                  <c:v>0</c:v>
                </c:pt>
                <c:pt idx="32">
                  <c:v>0</c:v>
                </c:pt>
                <c:pt idx="33">
                  <c:v>2</c:v>
                </c:pt>
                <c:pt idx="34">
                  <c:v>0</c:v>
                </c:pt>
                <c:pt idx="35">
                  <c:v>0</c:v>
                </c:pt>
                <c:pt idx="36">
                  <c:v>2</c:v>
                </c:pt>
                <c:pt idx="37">
                  <c:v>1</c:v>
                </c:pt>
                <c:pt idx="38">
                  <c:v>0</c:v>
                </c:pt>
                <c:pt idx="39">
                  <c:v>0</c:v>
                </c:pt>
                <c:pt idx="40">
                  <c:v>0</c:v>
                </c:pt>
                <c:pt idx="41">
                  <c:v>0</c:v>
                </c:pt>
                <c:pt idx="42">
                  <c:v>0</c:v>
                </c:pt>
                <c:pt idx="43">
                  <c:v>0</c:v>
                </c:pt>
                <c:pt idx="44">
                  <c:v>0</c:v>
                </c:pt>
                <c:pt idx="45">
                  <c:v>0</c:v>
                </c:pt>
                <c:pt idx="46">
                  <c:v>0</c:v>
                </c:pt>
              </c:numCache>
            </c:numRef>
          </c:val>
          <c:extLst>
            <c:ext xmlns:c16="http://schemas.microsoft.com/office/drawing/2014/chart" uri="{C3380CC4-5D6E-409C-BE32-E72D297353CC}">
              <c16:uniqueId val="{00000001-D8D6-48DF-81D8-F45850ADE552}"/>
            </c:ext>
          </c:extLst>
        </c:ser>
        <c:ser>
          <c:idx val="2"/>
          <c:order val="2"/>
          <c:tx>
            <c:strRef>
              <c:f>Sheet1!$D$1</c:f>
              <c:strCache>
                <c:ptCount val="1"/>
                <c:pt idx="0">
                  <c:v>DTG at conception</c:v>
                </c:pt>
              </c:strCache>
            </c:strRef>
          </c:tx>
          <c:spPr>
            <a:solidFill>
              <a:srgbClr val="FF0000"/>
            </a:solidFill>
          </c:spPr>
          <c:invertIfNegative val="0"/>
          <c:cat>
            <c:strRef>
              <c:f>Sheet1!$A$2:$A$48</c:f>
              <c:strCache>
                <c:ptCount val="47"/>
                <c:pt idx="0">
                  <c:v>Sept</c:v>
                </c:pt>
                <c:pt idx="1">
                  <c:v>Oct</c:v>
                </c:pt>
                <c:pt idx="2">
                  <c:v>Nov</c:v>
                </c:pt>
                <c:pt idx="3">
                  <c:v>Dec</c:v>
                </c:pt>
                <c:pt idx="4">
                  <c:v>Jan</c:v>
                </c:pt>
                <c:pt idx="5">
                  <c:v>Feb</c:v>
                </c:pt>
                <c:pt idx="6">
                  <c:v>Mar</c:v>
                </c:pt>
                <c:pt idx="7">
                  <c:v>Apr</c:v>
                </c:pt>
                <c:pt idx="8">
                  <c:v>May</c:v>
                </c:pt>
                <c:pt idx="9">
                  <c:v>June</c:v>
                </c:pt>
                <c:pt idx="10">
                  <c:v>July</c:v>
                </c:pt>
                <c:pt idx="11">
                  <c:v>Aug</c:v>
                </c:pt>
                <c:pt idx="12">
                  <c:v>Sept</c:v>
                </c:pt>
                <c:pt idx="13">
                  <c:v>Oct</c:v>
                </c:pt>
                <c:pt idx="14">
                  <c:v>Nov</c:v>
                </c:pt>
                <c:pt idx="15">
                  <c:v>Dec</c:v>
                </c:pt>
                <c:pt idx="16">
                  <c:v>Jan</c:v>
                </c:pt>
                <c:pt idx="17">
                  <c:v>Feb</c:v>
                </c:pt>
                <c:pt idx="18">
                  <c:v>Mar</c:v>
                </c:pt>
                <c:pt idx="19">
                  <c:v>Apr</c:v>
                </c:pt>
                <c:pt idx="20">
                  <c:v>May</c:v>
                </c:pt>
                <c:pt idx="21">
                  <c:v>June</c:v>
                </c:pt>
                <c:pt idx="22">
                  <c:v>July</c:v>
                </c:pt>
                <c:pt idx="23">
                  <c:v>Aug</c:v>
                </c:pt>
                <c:pt idx="24">
                  <c:v>Sept</c:v>
                </c:pt>
                <c:pt idx="25">
                  <c:v>Oct</c:v>
                </c:pt>
                <c:pt idx="26">
                  <c:v>Nov</c:v>
                </c:pt>
                <c:pt idx="27">
                  <c:v>Dec</c:v>
                </c:pt>
                <c:pt idx="28">
                  <c:v>Jan</c:v>
                </c:pt>
                <c:pt idx="29">
                  <c:v>Feb</c:v>
                </c:pt>
                <c:pt idx="30">
                  <c:v>Mar</c:v>
                </c:pt>
                <c:pt idx="31">
                  <c:v>Apr</c:v>
                </c:pt>
                <c:pt idx="32">
                  <c:v>May</c:v>
                </c:pt>
                <c:pt idx="33">
                  <c:v>June</c:v>
                </c:pt>
                <c:pt idx="34">
                  <c:v>July</c:v>
                </c:pt>
                <c:pt idx="35">
                  <c:v>Aug</c:v>
                </c:pt>
                <c:pt idx="36">
                  <c:v>Sept</c:v>
                </c:pt>
                <c:pt idx="37">
                  <c:v>Oct</c:v>
                </c:pt>
                <c:pt idx="38">
                  <c:v>Nov</c:v>
                </c:pt>
                <c:pt idx="39">
                  <c:v>Dec</c:v>
                </c:pt>
                <c:pt idx="40">
                  <c:v>Jan</c:v>
                </c:pt>
                <c:pt idx="41">
                  <c:v>Feb</c:v>
                </c:pt>
                <c:pt idx="42">
                  <c:v>Mar</c:v>
                </c:pt>
                <c:pt idx="43">
                  <c:v>Apr</c:v>
                </c:pt>
                <c:pt idx="44">
                  <c:v>May</c:v>
                </c:pt>
                <c:pt idx="45">
                  <c:v>June</c:v>
                </c:pt>
                <c:pt idx="46">
                  <c:v>July</c:v>
                </c:pt>
              </c:strCache>
            </c:strRef>
          </c:cat>
          <c:val>
            <c:numRef>
              <c:f>Sheet1!$D$2:$D$48</c:f>
              <c:numCache>
                <c:formatCode>General</c:formatCode>
                <c:ptCount val="4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2</c:v>
                </c:pt>
                <c:pt idx="38">
                  <c:v>0</c:v>
                </c:pt>
                <c:pt idx="39">
                  <c:v>0</c:v>
                </c:pt>
                <c:pt idx="40">
                  <c:v>1</c:v>
                </c:pt>
                <c:pt idx="41">
                  <c:v>0</c:v>
                </c:pt>
                <c:pt idx="42">
                  <c:v>0</c:v>
                </c:pt>
                <c:pt idx="43">
                  <c:v>1</c:v>
                </c:pt>
                <c:pt idx="44">
                  <c:v>0</c:v>
                </c:pt>
                <c:pt idx="45">
                  <c:v>0</c:v>
                </c:pt>
                <c:pt idx="46">
                  <c:v>0</c:v>
                </c:pt>
              </c:numCache>
            </c:numRef>
          </c:val>
          <c:extLst>
            <c:ext xmlns:c16="http://schemas.microsoft.com/office/drawing/2014/chart" uri="{C3380CC4-5D6E-409C-BE32-E72D297353CC}">
              <c16:uniqueId val="{00000002-D8D6-48DF-81D8-F45850ADE552}"/>
            </c:ext>
          </c:extLst>
        </c:ser>
        <c:ser>
          <c:idx val="3"/>
          <c:order val="3"/>
          <c:tx>
            <c:strRef>
              <c:f>Sheet1!$E$1</c:f>
              <c:strCache>
                <c:ptCount val="1"/>
                <c:pt idx="0">
                  <c:v>Other</c:v>
                </c:pt>
              </c:strCache>
            </c:strRef>
          </c:tx>
          <c:invertIfNegative val="0"/>
          <c:cat>
            <c:strRef>
              <c:f>Sheet1!$A$2:$A$48</c:f>
              <c:strCache>
                <c:ptCount val="47"/>
                <c:pt idx="0">
                  <c:v>Sept</c:v>
                </c:pt>
                <c:pt idx="1">
                  <c:v>Oct</c:v>
                </c:pt>
                <c:pt idx="2">
                  <c:v>Nov</c:v>
                </c:pt>
                <c:pt idx="3">
                  <c:v>Dec</c:v>
                </c:pt>
                <c:pt idx="4">
                  <c:v>Jan</c:v>
                </c:pt>
                <c:pt idx="5">
                  <c:v>Feb</c:v>
                </c:pt>
                <c:pt idx="6">
                  <c:v>Mar</c:v>
                </c:pt>
                <c:pt idx="7">
                  <c:v>Apr</c:v>
                </c:pt>
                <c:pt idx="8">
                  <c:v>May</c:v>
                </c:pt>
                <c:pt idx="9">
                  <c:v>June</c:v>
                </c:pt>
                <c:pt idx="10">
                  <c:v>July</c:v>
                </c:pt>
                <c:pt idx="11">
                  <c:v>Aug</c:v>
                </c:pt>
                <c:pt idx="12">
                  <c:v>Sept</c:v>
                </c:pt>
                <c:pt idx="13">
                  <c:v>Oct</c:v>
                </c:pt>
                <c:pt idx="14">
                  <c:v>Nov</c:v>
                </c:pt>
                <c:pt idx="15">
                  <c:v>Dec</c:v>
                </c:pt>
                <c:pt idx="16">
                  <c:v>Jan</c:v>
                </c:pt>
                <c:pt idx="17">
                  <c:v>Feb</c:v>
                </c:pt>
                <c:pt idx="18">
                  <c:v>Mar</c:v>
                </c:pt>
                <c:pt idx="19">
                  <c:v>Apr</c:v>
                </c:pt>
                <c:pt idx="20">
                  <c:v>May</c:v>
                </c:pt>
                <c:pt idx="21">
                  <c:v>June</c:v>
                </c:pt>
                <c:pt idx="22">
                  <c:v>July</c:v>
                </c:pt>
                <c:pt idx="23">
                  <c:v>Aug</c:v>
                </c:pt>
                <c:pt idx="24">
                  <c:v>Sept</c:v>
                </c:pt>
                <c:pt idx="25">
                  <c:v>Oct</c:v>
                </c:pt>
                <c:pt idx="26">
                  <c:v>Nov</c:v>
                </c:pt>
                <c:pt idx="27">
                  <c:v>Dec</c:v>
                </c:pt>
                <c:pt idx="28">
                  <c:v>Jan</c:v>
                </c:pt>
                <c:pt idx="29">
                  <c:v>Feb</c:v>
                </c:pt>
                <c:pt idx="30">
                  <c:v>Mar</c:v>
                </c:pt>
                <c:pt idx="31">
                  <c:v>Apr</c:v>
                </c:pt>
                <c:pt idx="32">
                  <c:v>May</c:v>
                </c:pt>
                <c:pt idx="33">
                  <c:v>June</c:v>
                </c:pt>
                <c:pt idx="34">
                  <c:v>July</c:v>
                </c:pt>
                <c:pt idx="35">
                  <c:v>Aug</c:v>
                </c:pt>
                <c:pt idx="36">
                  <c:v>Sept</c:v>
                </c:pt>
                <c:pt idx="37">
                  <c:v>Oct</c:v>
                </c:pt>
                <c:pt idx="38">
                  <c:v>Nov</c:v>
                </c:pt>
                <c:pt idx="39">
                  <c:v>Dec</c:v>
                </c:pt>
                <c:pt idx="40">
                  <c:v>Jan</c:v>
                </c:pt>
                <c:pt idx="41">
                  <c:v>Feb</c:v>
                </c:pt>
                <c:pt idx="42">
                  <c:v>Mar</c:v>
                </c:pt>
                <c:pt idx="43">
                  <c:v>Apr</c:v>
                </c:pt>
                <c:pt idx="44">
                  <c:v>May</c:v>
                </c:pt>
                <c:pt idx="45">
                  <c:v>June</c:v>
                </c:pt>
                <c:pt idx="46">
                  <c:v>July</c:v>
                </c:pt>
              </c:strCache>
            </c:strRef>
          </c:cat>
          <c:val>
            <c:numRef>
              <c:f>Sheet1!$E$2:$E$48</c:f>
              <c:numCache>
                <c:formatCode>General</c:formatCode>
                <c:ptCount val="47"/>
                <c:pt idx="0">
                  <c:v>1</c:v>
                </c:pt>
                <c:pt idx="1">
                  <c:v>0</c:v>
                </c:pt>
                <c:pt idx="2">
                  <c:v>0</c:v>
                </c:pt>
                <c:pt idx="3">
                  <c:v>0</c:v>
                </c:pt>
                <c:pt idx="4">
                  <c:v>0</c:v>
                </c:pt>
                <c:pt idx="5">
                  <c:v>1</c:v>
                </c:pt>
                <c:pt idx="6">
                  <c:v>0</c:v>
                </c:pt>
                <c:pt idx="7">
                  <c:v>1</c:v>
                </c:pt>
                <c:pt idx="8">
                  <c:v>0</c:v>
                </c:pt>
                <c:pt idx="9">
                  <c:v>0</c:v>
                </c:pt>
                <c:pt idx="10">
                  <c:v>0</c:v>
                </c:pt>
                <c:pt idx="11">
                  <c:v>1</c:v>
                </c:pt>
                <c:pt idx="12">
                  <c:v>0</c:v>
                </c:pt>
                <c:pt idx="13">
                  <c:v>0</c:v>
                </c:pt>
                <c:pt idx="14">
                  <c:v>0</c:v>
                </c:pt>
                <c:pt idx="15">
                  <c:v>0</c:v>
                </c:pt>
                <c:pt idx="16">
                  <c:v>0</c:v>
                </c:pt>
                <c:pt idx="17">
                  <c:v>0</c:v>
                </c:pt>
                <c:pt idx="18">
                  <c:v>1</c:v>
                </c:pt>
                <c:pt idx="19">
                  <c:v>0</c:v>
                </c:pt>
                <c:pt idx="20">
                  <c:v>0</c:v>
                </c:pt>
                <c:pt idx="21">
                  <c:v>0</c:v>
                </c:pt>
                <c:pt idx="22">
                  <c:v>0</c:v>
                </c:pt>
                <c:pt idx="23">
                  <c:v>1</c:v>
                </c:pt>
                <c:pt idx="24">
                  <c:v>1</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c:v>
                </c:pt>
                <c:pt idx="45">
                  <c:v>0</c:v>
                </c:pt>
                <c:pt idx="46">
                  <c:v>0</c:v>
                </c:pt>
              </c:numCache>
            </c:numRef>
          </c:val>
          <c:extLst>
            <c:ext xmlns:c16="http://schemas.microsoft.com/office/drawing/2014/chart" uri="{C3380CC4-5D6E-409C-BE32-E72D297353CC}">
              <c16:uniqueId val="{00000003-D8D6-48DF-81D8-F45850ADE552}"/>
            </c:ext>
          </c:extLst>
        </c:ser>
        <c:dLbls>
          <c:showLegendKey val="0"/>
          <c:showVal val="0"/>
          <c:showCatName val="0"/>
          <c:showSerName val="0"/>
          <c:showPercent val="0"/>
          <c:showBubbleSize val="0"/>
        </c:dLbls>
        <c:gapWidth val="150"/>
        <c:overlap val="100"/>
        <c:axId val="2111925016"/>
        <c:axId val="-2037900872"/>
      </c:barChart>
      <c:catAx>
        <c:axId val="2111925016"/>
        <c:scaling>
          <c:orientation val="minMax"/>
        </c:scaling>
        <c:delete val="0"/>
        <c:axPos val="b"/>
        <c:numFmt formatCode="General" sourceLinked="0"/>
        <c:majorTickMark val="out"/>
        <c:minorTickMark val="none"/>
        <c:tickLblPos val="nextTo"/>
        <c:crossAx val="-2037900872"/>
        <c:crosses val="autoZero"/>
        <c:auto val="1"/>
        <c:lblAlgn val="ctr"/>
        <c:lblOffset val="100"/>
        <c:noMultiLvlLbl val="0"/>
      </c:catAx>
      <c:valAx>
        <c:axId val="-2037900872"/>
        <c:scaling>
          <c:orientation val="minMax"/>
          <c:max val="12"/>
          <c:min val="0"/>
        </c:scaling>
        <c:delete val="0"/>
        <c:axPos val="l"/>
        <c:numFmt formatCode="General" sourceLinked="1"/>
        <c:majorTickMark val="out"/>
        <c:minorTickMark val="none"/>
        <c:tickLblPos val="low"/>
        <c:crossAx val="2111925016"/>
        <c:crosses val="autoZero"/>
        <c:crossBetween val="between"/>
      </c:valAx>
    </c:plotArea>
    <c:legend>
      <c:legendPos val="r"/>
      <c:layout>
        <c:manualLayout>
          <c:xMode val="edge"/>
          <c:yMode val="edge"/>
          <c:x val="7.8814343057734104E-2"/>
          <c:y val="0.18006401781563799"/>
          <c:w val="0.26353164187809902"/>
          <c:h val="0.27488691356955403"/>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solidFill>
              <a:srgbClr val="002060">
                <a:lumMod val="50000"/>
                <a:lumOff val="50000"/>
              </a:srgbClr>
            </a:solidFill>
            <a:ln>
              <a:noFill/>
            </a:ln>
            <a:effectLst/>
            <a:scene3d>
              <a:camera prst="orthographicFront"/>
              <a:lightRig rig="threePt" dir="t"/>
            </a:scene3d>
            <a:sp3d>
              <a:bevelT/>
            </a:sp3d>
          </c:spPr>
          <c:invertIfNegative val="0"/>
          <c:dPt>
            <c:idx val="0"/>
            <c:invertIfNegative val="0"/>
            <c:bubble3D val="0"/>
            <c:spPr>
              <a:solidFill>
                <a:srgbClr val="007D57">
                  <a:lumMod val="20000"/>
                  <a:lumOff val="80000"/>
                </a:srgbClr>
              </a:solidFill>
              <a:ln>
                <a:noFill/>
              </a:ln>
              <a:effectLst/>
              <a:scene3d>
                <a:camera prst="orthographicFront"/>
                <a:lightRig rig="threePt" dir="t"/>
              </a:scene3d>
              <a:sp3d>
                <a:bevelT/>
              </a:sp3d>
            </c:spPr>
            <c:extLst>
              <c:ext xmlns:c16="http://schemas.microsoft.com/office/drawing/2014/chart" uri="{C3380CC4-5D6E-409C-BE32-E72D297353CC}">
                <c16:uniqueId val="{00000001-67A3-4C17-B5E4-892D86F9360D}"/>
              </c:ext>
            </c:extLst>
          </c:dPt>
          <c:dPt>
            <c:idx val="1"/>
            <c:invertIfNegative val="0"/>
            <c:bubble3D val="0"/>
            <c:spPr>
              <a:solidFill>
                <a:srgbClr val="007D57">
                  <a:lumMod val="20000"/>
                  <a:lumOff val="80000"/>
                </a:srgbClr>
              </a:solidFill>
              <a:ln>
                <a:noFill/>
              </a:ln>
              <a:effectLst/>
              <a:scene3d>
                <a:camera prst="orthographicFront"/>
                <a:lightRig rig="threePt" dir="t"/>
              </a:scene3d>
              <a:sp3d>
                <a:bevelT/>
              </a:sp3d>
            </c:spPr>
            <c:extLst>
              <c:ext xmlns:c16="http://schemas.microsoft.com/office/drawing/2014/chart" uri="{C3380CC4-5D6E-409C-BE32-E72D297353CC}">
                <c16:uniqueId val="{00000003-67A3-4C17-B5E4-892D86F9360D}"/>
              </c:ext>
            </c:extLst>
          </c:dPt>
          <c:dPt>
            <c:idx val="2"/>
            <c:invertIfNegative val="0"/>
            <c:bubble3D val="0"/>
            <c:spPr>
              <a:solidFill>
                <a:srgbClr val="007D57">
                  <a:lumMod val="20000"/>
                  <a:lumOff val="80000"/>
                </a:srgbClr>
              </a:solidFill>
              <a:ln>
                <a:noFill/>
              </a:ln>
              <a:effectLst/>
              <a:scene3d>
                <a:camera prst="orthographicFront"/>
                <a:lightRig rig="threePt" dir="t"/>
              </a:scene3d>
              <a:sp3d>
                <a:bevelT/>
              </a:sp3d>
            </c:spPr>
            <c:extLst>
              <c:ext xmlns:c16="http://schemas.microsoft.com/office/drawing/2014/chart" uri="{C3380CC4-5D6E-409C-BE32-E72D297353CC}">
                <c16:uniqueId val="{00000005-67A3-4C17-B5E4-892D86F9360D}"/>
              </c:ext>
            </c:extLst>
          </c:dPt>
          <c:dLbls>
            <c:dLbl>
              <c:idx val="0"/>
              <c:layout>
                <c:manualLayout>
                  <c:x val="0.20690854064790992"/>
                  <c:y val="-7.816528254974571E-2"/>
                </c:manualLayout>
              </c:layout>
              <c:tx>
                <c:rich>
                  <a:bodyPr/>
                  <a:lstStyle/>
                  <a:p>
                    <a:fld id="{195B002C-9661-472C-ADAE-66FF94AFB341}"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A3-4C17-B5E4-892D86F9360D}"/>
                </c:ext>
              </c:extLst>
            </c:dLbl>
            <c:dLbl>
              <c:idx val="1"/>
              <c:layout>
                <c:manualLayout>
                  <c:x val="0.30245954288511673"/>
                  <c:y val="-9.0087985793176215E-2"/>
                </c:manualLayout>
              </c:layout>
              <c:tx>
                <c:rich>
                  <a:bodyPr/>
                  <a:lstStyle/>
                  <a:p>
                    <a:fld id="{C02EE668-A311-438F-B614-0E5F800E86D9}"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7A3-4C17-B5E4-892D86F9360D}"/>
                </c:ext>
              </c:extLst>
            </c:dLbl>
            <c:dLbl>
              <c:idx val="2"/>
              <c:layout>
                <c:manualLayout>
                  <c:x val="0.37592290941553586"/>
                  <c:y val="-6.2238366184429177E-2"/>
                </c:manualLayout>
              </c:layout>
              <c:tx>
                <c:rich>
                  <a:bodyPr/>
                  <a:lstStyle/>
                  <a:p>
                    <a:fld id="{4E26F4E1-A886-45C1-9626-5FFC708BE09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7A3-4C17-B5E4-892D86F9360D}"/>
                </c:ext>
              </c:extLst>
            </c:dLbl>
            <c:dLbl>
              <c:idx val="3"/>
              <c:layout>
                <c:manualLayout>
                  <c:x val="0.40534981789986063"/>
                  <c:y val="-7.2640121120830209E-2"/>
                </c:manualLayout>
              </c:layout>
              <c:tx>
                <c:rich>
                  <a:bodyPr/>
                  <a:lstStyle/>
                  <a:p>
                    <a:r>
                      <a:rPr lang="en-US" dirty="0"/>
                      <a:t>96.2%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A3-4C17-B5E4-892D86F9360D}"/>
                </c:ext>
              </c:extLst>
            </c:dLbl>
            <c:dLbl>
              <c:idx val="4"/>
              <c:layout>
                <c:manualLayout>
                  <c:x val="0.40188452933819935"/>
                  <c:y val="-7.3666420755612458E-2"/>
                </c:manualLayout>
              </c:layout>
              <c:tx>
                <c:rich>
                  <a:bodyPr/>
                  <a:lstStyle/>
                  <a:p>
                    <a:fld id="{588830DA-416A-4256-80C7-9E8C48F7058F}"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7A3-4C17-B5E4-892D86F9360D}"/>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EID within 2 months
(N=302)</c:v>
                </c:pt>
                <c:pt idx="1">
                  <c:v>Infant on prophylaxis 
(N=302)</c:v>
                </c:pt>
                <c:pt idx="2">
                  <c:v>Mother on ART
(N=302)</c:v>
                </c:pt>
                <c:pt idx="3">
                  <c:v>HIV status ascertained
(N=3,571)</c:v>
                </c:pt>
                <c:pt idx="4">
                  <c:v>ANC attendance 
(N=3,597)</c:v>
                </c:pt>
              </c:strCache>
            </c:strRef>
          </c:cat>
          <c:val>
            <c:numRef>
              <c:f>Sheet1!$B$5:$B$9</c:f>
              <c:numCache>
                <c:formatCode>General</c:formatCode>
                <c:ptCount val="5"/>
                <c:pt idx="0">
                  <c:v>51.1</c:v>
                </c:pt>
                <c:pt idx="1">
                  <c:v>79.3</c:v>
                </c:pt>
                <c:pt idx="2">
                  <c:v>96.8</c:v>
                </c:pt>
                <c:pt idx="3">
                  <c:v>89.1</c:v>
                </c:pt>
                <c:pt idx="4">
                  <c:v>99.4</c:v>
                </c:pt>
              </c:numCache>
            </c:numRef>
          </c:val>
          <c:extLst>
            <c:ext xmlns:c16="http://schemas.microsoft.com/office/drawing/2014/chart" uri="{C3380CC4-5D6E-409C-BE32-E72D297353CC}">
              <c16:uniqueId val="{00000008-67A3-4C17-B5E4-892D86F9360D}"/>
            </c:ext>
          </c:extLst>
        </c:ser>
        <c:ser>
          <c:idx val="1"/>
          <c:order val="1"/>
          <c:spPr>
            <a:solidFill>
              <a:srgbClr val="007D57">
                <a:lumMod val="20000"/>
                <a:lumOff val="80000"/>
              </a:srgbClr>
            </a:solidFill>
            <a:ln>
              <a:noFill/>
            </a:ln>
            <a:effectLst/>
            <a:sp3d/>
          </c:spPr>
          <c:invertIfNegative val="0"/>
          <c:dPt>
            <c:idx val="4"/>
            <c:invertIfNegative val="0"/>
            <c:bubble3D val="0"/>
            <c:spPr>
              <a:solidFill>
                <a:srgbClr val="0F56DC">
                  <a:lumMod val="60000"/>
                  <a:lumOff val="40000"/>
                </a:srgbClr>
              </a:solidFill>
              <a:ln>
                <a:noFill/>
              </a:ln>
              <a:effectLst/>
              <a:sp3d/>
            </c:spPr>
            <c:extLst>
              <c:ext xmlns:c16="http://schemas.microsoft.com/office/drawing/2014/chart" uri="{C3380CC4-5D6E-409C-BE32-E72D297353CC}">
                <c16:uniqueId val="{0000000A-67A3-4C17-B5E4-892D86F9360D}"/>
              </c:ext>
            </c:extLst>
          </c:dPt>
          <c:cat>
            <c:strRef>
              <c:f>Sheet1!$A$5:$A$9</c:f>
              <c:strCache>
                <c:ptCount val="5"/>
                <c:pt idx="0">
                  <c:v>EID within 2 months
(N=302)</c:v>
                </c:pt>
                <c:pt idx="1">
                  <c:v>Infant on prophylaxis 
(N=302)</c:v>
                </c:pt>
                <c:pt idx="2">
                  <c:v>Mother on ART
(N=302)</c:v>
                </c:pt>
                <c:pt idx="3">
                  <c:v>HIV status ascertained
(N=3,571)</c:v>
                </c:pt>
                <c:pt idx="4">
                  <c:v>ANC attendance 
(N=3,597)</c:v>
                </c:pt>
              </c:strCache>
            </c:strRef>
          </c:cat>
          <c:val>
            <c:numRef>
              <c:f>Sheet1!$C$5:$C$9</c:f>
              <c:numCache>
                <c:formatCode>General</c:formatCode>
                <c:ptCount val="5"/>
                <c:pt idx="0">
                  <c:v>0</c:v>
                </c:pt>
                <c:pt idx="1">
                  <c:v>0</c:v>
                </c:pt>
                <c:pt idx="2">
                  <c:v>0</c:v>
                </c:pt>
                <c:pt idx="3">
                  <c:v>7.1</c:v>
                </c:pt>
                <c:pt idx="4">
                  <c:v>0</c:v>
                </c:pt>
              </c:numCache>
            </c:numRef>
          </c:val>
          <c:extLst>
            <c:ext xmlns:c16="http://schemas.microsoft.com/office/drawing/2014/chart" uri="{C3380CC4-5D6E-409C-BE32-E72D297353CC}">
              <c16:uniqueId val="{0000000B-67A3-4C17-B5E4-892D86F9360D}"/>
            </c:ext>
          </c:extLst>
        </c:ser>
        <c:dLbls>
          <c:showLegendKey val="0"/>
          <c:showVal val="0"/>
          <c:showCatName val="0"/>
          <c:showSerName val="0"/>
          <c:showPercent val="0"/>
          <c:showBubbleSize val="0"/>
        </c:dLbls>
        <c:gapWidth val="150"/>
        <c:shape val="box"/>
        <c:axId val="190274328"/>
        <c:axId val="190272760"/>
        <c:axId val="0"/>
      </c:bar3DChart>
      <c:catAx>
        <c:axId val="1902743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0272760"/>
        <c:crosses val="autoZero"/>
        <c:auto val="1"/>
        <c:lblAlgn val="ctr"/>
        <c:lblOffset val="100"/>
        <c:noMultiLvlLbl val="0"/>
      </c:catAx>
      <c:valAx>
        <c:axId val="190272760"/>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02743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5DE92288-2F5A-4F6C-8FAD-2978E9203234}" type="datetimeFigureOut">
              <a:rPr lang="en-US" smtClean="0"/>
              <a:t>8/8/2018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EF4548FB-7C9B-45E0-81C3-45081F480C09}" type="slidenum">
              <a:rPr lang="en-US" smtClean="0"/>
              <a:t>‹#›</a:t>
            </a:fld>
            <a:endParaRPr lang="en-US"/>
          </a:p>
        </p:txBody>
      </p:sp>
    </p:spTree>
    <p:extLst>
      <p:ext uri="{BB962C8B-B14F-4D97-AF65-F5344CB8AC3E}">
        <p14:creationId xmlns:p14="http://schemas.microsoft.com/office/powerpoint/2010/main" val="413843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7E175A3E-E59D-4A01-8B82-D37265585273}" type="datetimeFigureOut">
              <a:rPr lang="en-US" smtClean="0"/>
              <a:t>8/8/2018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6D0C670B-D2AB-4CBB-B303-45003AC6E610}" type="slidenum">
              <a:rPr lang="en-US" smtClean="0"/>
              <a:t>‹#›</a:t>
            </a:fld>
            <a:endParaRPr lang="en-US"/>
          </a:p>
        </p:txBody>
      </p:sp>
    </p:spTree>
    <p:extLst>
      <p:ext uri="{BB962C8B-B14F-4D97-AF65-F5344CB8AC3E}">
        <p14:creationId xmlns:p14="http://schemas.microsoft.com/office/powerpoint/2010/main" val="349863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who.int/violence_injury_prevention/violence/child/PLH-manuals/en/"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1</a:t>
            </a:fld>
            <a:endParaRPr lang="en-US"/>
          </a:p>
        </p:txBody>
      </p:sp>
    </p:spTree>
    <p:extLst>
      <p:ext uri="{BB962C8B-B14F-4D97-AF65-F5344CB8AC3E}">
        <p14:creationId xmlns:p14="http://schemas.microsoft.com/office/powerpoint/2010/main" val="94889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CI don’t overlap with any other groups,  and there was significant increase in the prevalence difference between DTG at conception and all other exposure groups, of about 0.8%</a:t>
            </a:r>
            <a:endParaRPr lang="en-US" dirty="0"/>
          </a:p>
          <a:p>
            <a:endParaRPr lang="en-US" dirty="0"/>
          </a:p>
        </p:txBody>
      </p:sp>
      <p:sp>
        <p:nvSpPr>
          <p:cNvPr id="4" name="Slide Number Placeholder 3"/>
          <p:cNvSpPr>
            <a:spLocks noGrp="1"/>
          </p:cNvSpPr>
          <p:nvPr>
            <p:ph type="sldNum" sz="quarter" idx="10"/>
          </p:nvPr>
        </p:nvSpPr>
        <p:spPr/>
        <p:txBody>
          <a:bodyPr/>
          <a:lstStyle/>
          <a:p>
            <a:fld id="{C264F971-A86B-0949-9DB9-AFF1D61DB1C4}" type="slidenum">
              <a:rPr lang="en-US" smtClean="0"/>
              <a:t>23</a:t>
            </a:fld>
            <a:endParaRPr lang="en-US"/>
          </a:p>
        </p:txBody>
      </p:sp>
    </p:spTree>
    <p:extLst>
      <p:ext uri="{BB962C8B-B14F-4D97-AF65-F5344CB8AC3E}">
        <p14:creationId xmlns:p14="http://schemas.microsoft.com/office/powerpoint/2010/main" val="350009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Tspeamo</a:t>
            </a:r>
            <a:r>
              <a:rPr lang="en-US" dirty="0"/>
              <a:t> has continued to collect</a:t>
            </a:r>
            <a:r>
              <a:rPr lang="en-US" baseline="0" dirty="0"/>
              <a:t> data.  Since prior analysis, there was 2  more NTD in the entire cohort—a myelomeningocele in an infant exposed to DTG starting the 8</a:t>
            </a:r>
            <a:r>
              <a:rPr lang="en-US" baseline="30000" dirty="0"/>
              <a:t>th</a:t>
            </a:r>
            <a:r>
              <a:rPr lang="en-US" baseline="0" dirty="0"/>
              <a:t> week of pregnancy.  As this was the first NTD in this exposure group, the updated prevalence is 0.03%</a:t>
            </a:r>
          </a:p>
          <a:p>
            <a:pPr marL="171450" indent="-171450">
              <a:buFont typeface="Arial" panose="020B0604020202020204" pitchFamily="34" charset="0"/>
              <a:buChar char="•"/>
            </a:pPr>
            <a:r>
              <a:rPr lang="en-US" baseline="0" dirty="0"/>
              <a:t>Also 170 more DTG conception exposures without any further NTD and so the updated prevalence for this group is 0.67% and the 95% confidence interval still does not overlap other groups</a:t>
            </a:r>
          </a:p>
          <a:p>
            <a:pPr marL="171450" indent="-171450">
              <a:buFont typeface="Arial" panose="020B0604020202020204" pitchFamily="34" charset="0"/>
              <a:buChar char="•"/>
            </a:pPr>
            <a:r>
              <a:rPr lang="en-US" dirty="0"/>
              <a:t>As you can see from the figure—there</a:t>
            </a:r>
            <a:r>
              <a:rPr lang="en-US" baseline="0" dirty="0"/>
              <a:t> is not much to make about there not being another event in the last few months—we previously had a gap from October to Jan and then to April</a:t>
            </a:r>
            <a:endParaRPr lang="en-US" dirty="0"/>
          </a:p>
        </p:txBody>
      </p:sp>
      <p:sp>
        <p:nvSpPr>
          <p:cNvPr id="4" name="Slide Number Placeholder 3"/>
          <p:cNvSpPr>
            <a:spLocks noGrp="1"/>
          </p:cNvSpPr>
          <p:nvPr>
            <p:ph type="sldNum" sz="quarter" idx="10"/>
          </p:nvPr>
        </p:nvSpPr>
        <p:spPr/>
        <p:txBody>
          <a:bodyPr/>
          <a:lstStyle/>
          <a:p>
            <a:fld id="{C264F971-A86B-0949-9DB9-AFF1D61DB1C4}" type="slidenum">
              <a:rPr lang="en-US" smtClean="0"/>
              <a:t>24</a:t>
            </a:fld>
            <a:endParaRPr lang="en-US"/>
          </a:p>
        </p:txBody>
      </p:sp>
    </p:spTree>
    <p:extLst>
      <p:ext uri="{BB962C8B-B14F-4D97-AF65-F5344CB8AC3E}">
        <p14:creationId xmlns:p14="http://schemas.microsoft.com/office/powerpoint/2010/main" val="185849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Real-time monitoring will occur ever 200 DTG-conception exposures which will share with sponsor and regulatory agencies.  </a:t>
            </a:r>
          </a:p>
          <a:p>
            <a:pPr marL="171450" indent="-171450">
              <a:buFont typeface="Arial" panose="020B0604020202020204" pitchFamily="34" charset="0"/>
              <a:buChar char="•"/>
            </a:pPr>
            <a:r>
              <a:rPr lang="en-US" baseline="0" dirty="0"/>
              <a:t>Formal analysis using data through 31 March 2019.  This date is approximately 40 weeks after the initial warnings about DTG went out, so will include women who had already fallen pregnant on DTG prior to the warnings.  </a:t>
            </a:r>
          </a:p>
          <a:p>
            <a:pPr marL="171450" indent="-171450">
              <a:buFont typeface="Arial" panose="020B0604020202020204" pitchFamily="34" charset="0"/>
              <a:buChar char="•"/>
            </a:pPr>
            <a:r>
              <a:rPr lang="en-US" baseline="0" dirty="0"/>
              <a:t>Expanding sites from 8 to 18 to improve coverage of all births from 45% to 72%.  </a:t>
            </a:r>
          </a:p>
          <a:p>
            <a:pPr marL="171450" indent="-171450">
              <a:buFont typeface="Arial" panose="020B0604020202020204" pitchFamily="34" charset="0"/>
              <a:buChar char="•"/>
            </a:pPr>
            <a:r>
              <a:rPr lang="en-US" baseline="0" dirty="0"/>
              <a:t>Final analysis in 2019 will include not just NTDs but also all other major malformations and other adverse birth outcomes</a:t>
            </a:r>
          </a:p>
          <a:p>
            <a:pPr marL="171450" indent="-171450">
              <a:buFont typeface="Arial" panose="020B0604020202020204" pitchFamily="34" charset="0"/>
              <a:buChar char="•"/>
            </a:pPr>
            <a:r>
              <a:rPr lang="en-US" dirty="0"/>
              <a:t>Project will </a:t>
            </a:r>
            <a:r>
              <a:rPr lang="en-US" baseline="0" dirty="0"/>
              <a:t>capture about 1226 births with exposure to DTG from conception. </a:t>
            </a:r>
          </a:p>
          <a:p>
            <a:pPr marL="628650" lvl="1" indent="-171450">
              <a:buFont typeface="Arial" panose="020B0604020202020204" pitchFamily="34" charset="0"/>
              <a:buChar char="•"/>
            </a:pPr>
            <a:r>
              <a:rPr lang="en-US" baseline="0" dirty="0"/>
              <a:t> If we have no more NTDs in the DTG-conception group, the total prevalence will be 0.33% and the lowed CI of 0.13% will overlap with the upper CI for other ART at conception, EFV at conception and HIV-uninfected groups.</a:t>
            </a:r>
          </a:p>
          <a:p>
            <a:pPr marL="628650" lvl="1" indent="-171450">
              <a:buFont typeface="Arial" panose="020B0604020202020204" pitchFamily="34" charset="0"/>
              <a:buChar char="•"/>
            </a:pPr>
            <a:r>
              <a:rPr lang="en-US" baseline="0" dirty="0"/>
              <a:t>With 1 more event, the prevalence will be 0.41% and the lower CI of 0.18% will overlap with the upper CI for other ART at conception.</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264F971-A86B-0949-9DB9-AFF1D61DB1C4}" type="slidenum">
              <a:rPr lang="en-US" smtClean="0"/>
              <a:t>25</a:t>
            </a:fld>
            <a:endParaRPr lang="en-US"/>
          </a:p>
        </p:txBody>
      </p:sp>
    </p:spTree>
    <p:extLst>
      <p:ext uri="{BB962C8B-B14F-4D97-AF65-F5344CB8AC3E}">
        <p14:creationId xmlns:p14="http://schemas.microsoft.com/office/powerpoint/2010/main" val="1957993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Modeling benefits vs risks comparison of women of childbearing age if ONLY DTG-based ART was provided or ONLY EFV-based ART was provided</a:t>
            </a:r>
          </a:p>
          <a:p>
            <a:pPr marL="171450" indent="-171450">
              <a:buFont typeface="Arial" panose="020B0604020202020204" pitchFamily="34" charset="0"/>
              <a:buChar char="•"/>
            </a:pPr>
            <a:r>
              <a:rPr lang="en-US" dirty="0"/>
              <a:t>Use of DTG </a:t>
            </a:r>
            <a:r>
              <a:rPr lang="en-US" sz="1200" dirty="0">
                <a:latin typeface="Arial" pitchFamily="34" charset="0"/>
                <a:cs typeface="Arial" pitchFamily="34" charset="0"/>
              </a:rPr>
              <a:t>DTG-based ART for </a:t>
            </a:r>
            <a:r>
              <a:rPr lang="en-US" sz="1200" u="sng" dirty="0">
                <a:latin typeface="Arial" pitchFamily="34" charset="0"/>
                <a:cs typeface="Arial" pitchFamily="34" charset="0"/>
              </a:rPr>
              <a:t>all</a:t>
            </a:r>
            <a:r>
              <a:rPr lang="en-US" sz="1200" dirty="0">
                <a:latin typeface="Arial" pitchFamily="34" charset="0"/>
                <a:cs typeface="Arial" pitchFamily="34" charset="0"/>
              </a:rPr>
              <a:t> women would avert &gt;25,000 deaths among women of childbearing age and 5,000 new pediatric HIV infections vs</a:t>
            </a:r>
            <a:r>
              <a:rPr lang="en-US" sz="1200" dirty="0"/>
              <a:t> </a:t>
            </a:r>
            <a:r>
              <a:rPr lang="en-US" sz="1200" dirty="0">
                <a:latin typeface="Arial" pitchFamily="34" charset="0"/>
                <a:cs typeface="Arial" pitchFamily="34" charset="0"/>
              </a:rPr>
              <a:t>EFV-based ART for </a:t>
            </a:r>
            <a:r>
              <a:rPr lang="en-US" sz="1200" u="sng" dirty="0">
                <a:latin typeface="Arial" pitchFamily="34" charset="0"/>
                <a:cs typeface="Arial" pitchFamily="34" charset="0"/>
              </a:rPr>
              <a:t>all</a:t>
            </a:r>
            <a:r>
              <a:rPr lang="en-US" sz="1200" dirty="0">
                <a:latin typeface="Arial" pitchFamily="34" charset="0"/>
                <a:cs typeface="Arial" pitchFamily="34" charset="0"/>
              </a:rPr>
              <a:t> women over 5 years in South Africa </a:t>
            </a:r>
          </a:p>
          <a:p>
            <a:pPr marL="171450" indent="-171450">
              <a:buFont typeface="Arial" panose="020B0604020202020204" pitchFamily="34" charset="0"/>
              <a:buChar char="•"/>
            </a:pPr>
            <a:r>
              <a:rPr lang="en-US" sz="1200" dirty="0">
                <a:latin typeface="Arial" pitchFamily="34" charset="0"/>
                <a:cs typeface="Arial" pitchFamily="34" charset="0"/>
              </a:rPr>
              <a:t>These benefits may come at expense of overall pediatric survival if increased risk of NTDs with DTG from </a:t>
            </a:r>
            <a:r>
              <a:rPr lang="en-US" sz="1200" dirty="0" err="1">
                <a:latin typeface="Arial" pitchFamily="34" charset="0"/>
                <a:cs typeface="Arial" pitchFamily="34" charset="0"/>
              </a:rPr>
              <a:t>Tsepamo</a:t>
            </a:r>
            <a:r>
              <a:rPr lang="en-US" sz="1200" dirty="0">
                <a:latin typeface="Arial" pitchFamily="34" charset="0"/>
                <a:cs typeface="Arial" pitchFamily="34" charset="0"/>
              </a:rPr>
              <a:t> persists with additional data</a:t>
            </a:r>
          </a:p>
          <a:p>
            <a:pPr marL="171450" indent="-171450">
              <a:buFont typeface="Arial" panose="020B0604020202020204" pitchFamily="34" charset="0"/>
              <a:buChar char="•"/>
            </a:pPr>
            <a:r>
              <a:rPr lang="en-US" sz="1200" dirty="0">
                <a:latin typeface="Arial" pitchFamily="34" charset="0"/>
                <a:cs typeface="Arial" pitchFamily="34" charset="0"/>
              </a:rPr>
              <a:t>However, there would be approximately 3-fold more deaths averted among women than pediatric deaths added with use of </a:t>
            </a:r>
            <a:r>
              <a:rPr lang="en-US" sz="1200" dirty="0"/>
              <a:t>DTG</a:t>
            </a:r>
            <a:r>
              <a:rPr lang="en-US" sz="1200" dirty="0">
                <a:latin typeface="Arial" pitchFamily="34" charset="0"/>
                <a:cs typeface="Arial" pitchFamily="34" charset="0"/>
              </a:rPr>
              <a:t> for all women of childbearing age with HIV in South Africa compared with use of EFV for all women</a:t>
            </a:r>
          </a:p>
          <a:p>
            <a:pPr marL="171450" indent="-171450">
              <a:buFont typeface="Arial" panose="020B0604020202020204" pitchFamily="34" charset="0"/>
              <a:buChar char="•"/>
            </a:pPr>
            <a:r>
              <a:rPr lang="en-US" sz="1200" dirty="0">
                <a:latin typeface="Arial" pitchFamily="34" charset="0"/>
                <a:cs typeface="Arial" pitchFamily="34" charset="0"/>
              </a:rPr>
              <a:t>Did</a:t>
            </a:r>
            <a:r>
              <a:rPr lang="en-US" sz="2600" dirty="0">
                <a:latin typeface="Arial" pitchFamily="34" charset="0"/>
                <a:cs typeface="Arial" pitchFamily="34" charset="0"/>
              </a:rPr>
              <a:t> not assess an “INDIVIDUALIZED APPROACH” to ART recommendations, with DTG for some women and EFV for other</a:t>
            </a:r>
          </a:p>
          <a:p>
            <a:pPr marL="171450" indent="-171450">
              <a:buFont typeface="Arial" panose="020B0604020202020204" pitchFamily="34" charset="0"/>
              <a:buChar char="•"/>
            </a:pPr>
            <a:r>
              <a:rPr lang="en-US" sz="2600" dirty="0">
                <a:solidFill>
                  <a:srgbClr val="0070C0"/>
                </a:solidFill>
                <a:latin typeface="Arial" pitchFamily="34" charset="0"/>
                <a:cs typeface="Arial" pitchFamily="34" charset="0"/>
              </a:rPr>
              <a:t>Facilitating access to contraception or women’s individual choice of ART could lead to different results for both women and their children</a:t>
            </a:r>
          </a:p>
          <a:p>
            <a:pPr marL="171450" indent="-171450">
              <a:buFont typeface="Arial" panose="020B0604020202020204" pitchFamily="34" charset="0"/>
              <a:buChar char="•"/>
            </a:pPr>
            <a:endParaRPr lang="en-US" sz="1200" dirty="0">
              <a:latin typeface="Arial" pitchFamily="34" charset="0"/>
              <a:cs typeface="Arial" pitchFamily="34" charset="0"/>
            </a:endParaRPr>
          </a:p>
          <a:p>
            <a:pPr marL="171450" indent="-171450">
              <a:buFont typeface="Arial" panose="020B0604020202020204" pitchFamily="34" charset="0"/>
              <a:buChar char="•"/>
            </a:pPr>
            <a:endParaRPr lang="en-US" sz="1200" dirty="0">
              <a:latin typeface="Arial" pitchFamily="34" charset="0"/>
              <a:cs typeface="Arial"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27</a:t>
            </a:fld>
            <a:endParaRPr lang="en-US"/>
          </a:p>
        </p:txBody>
      </p:sp>
    </p:spTree>
    <p:extLst>
      <p:ext uri="{BB962C8B-B14F-4D97-AF65-F5344CB8AC3E}">
        <p14:creationId xmlns:p14="http://schemas.microsoft.com/office/powerpoint/2010/main" val="3942139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258EC3E-47B7-EF42-A180-FDB1C0CACD33}" type="slidenum">
              <a:rPr lang="en-US" smtClean="0"/>
              <a:t>28</a:t>
            </a:fld>
            <a:endParaRPr lang="en-US" dirty="0"/>
          </a:p>
        </p:txBody>
      </p:sp>
    </p:spTree>
    <p:extLst>
      <p:ext uri="{BB962C8B-B14F-4D97-AF65-F5344CB8AC3E}">
        <p14:creationId xmlns:p14="http://schemas.microsoft.com/office/powerpoint/2010/main" val="3376657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8EC3E-47B7-EF42-A180-FDB1C0CACD33}" type="slidenum">
              <a:rPr lang="en-US" smtClean="0"/>
              <a:t>29</a:t>
            </a:fld>
            <a:endParaRPr lang="en-US" dirty="0"/>
          </a:p>
        </p:txBody>
      </p:sp>
    </p:spTree>
    <p:extLst>
      <p:ext uri="{BB962C8B-B14F-4D97-AF65-F5344CB8AC3E}">
        <p14:creationId xmlns:p14="http://schemas.microsoft.com/office/powerpoint/2010/main" val="16968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8EC3E-47B7-EF42-A180-FDB1C0CACD33}" type="slidenum">
              <a:rPr lang="en-US" smtClean="0"/>
              <a:t>30</a:t>
            </a:fld>
            <a:endParaRPr lang="en-US" dirty="0"/>
          </a:p>
        </p:txBody>
      </p:sp>
    </p:spTree>
    <p:extLst>
      <p:ext uri="{BB962C8B-B14F-4D97-AF65-F5344CB8AC3E}">
        <p14:creationId xmlns:p14="http://schemas.microsoft.com/office/powerpoint/2010/main" val="1732027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8EC3E-47B7-EF42-A180-FDB1C0CACD33}" type="slidenum">
              <a:rPr lang="en-US" smtClean="0"/>
              <a:t>31</a:t>
            </a:fld>
            <a:endParaRPr lang="en-US" dirty="0"/>
          </a:p>
        </p:txBody>
      </p:sp>
    </p:spTree>
    <p:extLst>
      <p:ext uri="{BB962C8B-B14F-4D97-AF65-F5344CB8AC3E}">
        <p14:creationId xmlns:p14="http://schemas.microsoft.com/office/powerpoint/2010/main" val="317391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800"/>
              </a:spcBef>
              <a:spcAft>
                <a:spcPts val="1800"/>
              </a:spcAft>
              <a:buFont typeface="Arial" panose="020B0604020202020204" pitchFamily="34" charset="0"/>
              <a:buChar char="•"/>
            </a:pPr>
            <a:r>
              <a:rPr lang="en-US" sz="1200" dirty="0"/>
              <a:t>ANC attendance, awareness of HIV status, and uptake of PMTCT were high</a:t>
            </a:r>
          </a:p>
          <a:p>
            <a:pPr marL="171450" indent="-171450">
              <a:spcBef>
                <a:spcPts val="1800"/>
              </a:spcBef>
              <a:spcAft>
                <a:spcPts val="1800"/>
              </a:spcAft>
              <a:buFont typeface="Arial" panose="020B0604020202020204" pitchFamily="34" charset="0"/>
              <a:buChar char="•"/>
            </a:pPr>
            <a:r>
              <a:rPr lang="en-US" sz="1200" dirty="0"/>
              <a:t>EID testing within two months of birth, as recommended in the Malawi National Guidelines, was the largest gap in the PMTCT/EID cascade</a:t>
            </a:r>
          </a:p>
          <a:p>
            <a:pPr marL="171450" indent="-171450">
              <a:spcBef>
                <a:spcPts val="1800"/>
              </a:spcBef>
              <a:spcAft>
                <a:spcPts val="1800"/>
              </a:spcAft>
              <a:buFont typeface="Arial" panose="020B0604020202020204" pitchFamily="34" charset="0"/>
              <a:buChar char="•"/>
            </a:pPr>
            <a:r>
              <a:rPr lang="en-US" sz="1200" dirty="0"/>
              <a:t>Family disclosure, maternal education, and infant prophylaxis were significantly associated with timely EID testing</a:t>
            </a:r>
          </a:p>
          <a:p>
            <a:pPr marL="171450" indent="-171450">
              <a:spcBef>
                <a:spcPts val="1800"/>
              </a:spcBef>
              <a:spcAft>
                <a:spcPts val="1800"/>
              </a:spcAft>
              <a:buFont typeface="Arial" panose="020B0604020202020204" pitchFamily="34" charset="0"/>
              <a:buChar char="•"/>
            </a:pPr>
            <a:r>
              <a:rPr lang="en-US" sz="1200" dirty="0"/>
              <a:t>Temporality of EID testing and family disclosure cannot be established in this cross-sectional survey</a:t>
            </a:r>
          </a:p>
          <a:p>
            <a:pPr marL="171450" indent="-171450">
              <a:spcBef>
                <a:spcPts val="1800"/>
              </a:spcBef>
              <a:spcAft>
                <a:spcPts val="1800"/>
              </a:spcAft>
              <a:buFont typeface="Arial" panose="020B0604020202020204" pitchFamily="34" charset="0"/>
              <a:buChar char="•"/>
            </a:pPr>
            <a:r>
              <a:rPr lang="en-US" sz="1200" dirty="0"/>
              <a:t>Limitation - data are all self-report, so possible social desirability bias in self-reported HIV status, ARV use during pregnancy, and EID testing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36</a:t>
            </a:fld>
            <a:endParaRPr lang="en-US"/>
          </a:p>
        </p:txBody>
      </p:sp>
    </p:spTree>
    <p:extLst>
      <p:ext uri="{BB962C8B-B14F-4D97-AF65-F5344CB8AC3E}">
        <p14:creationId xmlns:p14="http://schemas.microsoft.com/office/powerpoint/2010/main" val="3941393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While findings confirm good PMTCT performance, identifying remaining gaps and areas for intervention are key to achieving EMTCT in Malawi; EID is major gap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37</a:t>
            </a:fld>
            <a:endParaRPr lang="en-US"/>
          </a:p>
        </p:txBody>
      </p:sp>
    </p:spTree>
    <p:extLst>
      <p:ext uri="{BB962C8B-B14F-4D97-AF65-F5344CB8AC3E}">
        <p14:creationId xmlns:p14="http://schemas.microsoft.com/office/powerpoint/2010/main" val="337774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P1093, once daily dosing of DTG-DT at median dose of ~ 1.2 mg/kg was well-tolerated, achieving mean AUC</a:t>
            </a:r>
            <a:r>
              <a:rPr lang="en-US" sz="1200" b="0" i="0" kern="1200" baseline="-25000" dirty="0">
                <a:solidFill>
                  <a:schemeClr val="tx1"/>
                </a:solidFill>
                <a:effectLst/>
                <a:latin typeface="+mn-lt"/>
                <a:ea typeface="+mn-ea"/>
                <a:cs typeface="+mn-cs"/>
              </a:rPr>
              <a:t>24</a:t>
            </a:r>
            <a:r>
              <a:rPr lang="en-US" sz="1200" b="0" i="0" kern="1200" dirty="0">
                <a:solidFill>
                  <a:schemeClr val="tx1"/>
                </a:solidFill>
                <a:effectLst/>
                <a:latin typeface="+mn-lt"/>
                <a:ea typeface="+mn-ea"/>
                <a:cs typeface="+mn-cs"/>
              </a:rPr>
              <a:t> and C</a:t>
            </a:r>
            <a:r>
              <a:rPr lang="en-US" sz="1200" b="0" i="0" kern="1200" baseline="-25000" dirty="0">
                <a:solidFill>
                  <a:schemeClr val="tx1"/>
                </a:solidFill>
                <a:effectLst/>
                <a:latin typeface="+mn-lt"/>
                <a:ea typeface="+mn-ea"/>
                <a:cs typeface="+mn-cs"/>
              </a:rPr>
              <a:t>24h</a:t>
            </a:r>
            <a:r>
              <a:rPr lang="en-US" sz="1200" b="0" i="0" kern="1200" dirty="0">
                <a:solidFill>
                  <a:schemeClr val="tx1"/>
                </a:solidFill>
                <a:effectLst/>
                <a:latin typeface="+mn-lt"/>
                <a:ea typeface="+mn-ea"/>
                <a:cs typeface="+mn-cs"/>
              </a:rPr>
              <a:t>results within target range with universal declines in plasma HIV-1 RNA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 Grade 3 or 4 AE attributed to study drug, no d/c of drug due to AE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Given the moderate inter-subject PK variability, higher doses are likely needed for children 2 to &lt; 6 years of age to reliably achieve a C</a:t>
            </a:r>
            <a:r>
              <a:rPr lang="en-US" sz="1200" b="0" i="0" kern="1200" baseline="-25000" dirty="0">
                <a:solidFill>
                  <a:schemeClr val="tx1"/>
                </a:solidFill>
                <a:effectLst/>
                <a:latin typeface="+mn-lt"/>
                <a:ea typeface="+mn-ea"/>
                <a:cs typeface="+mn-cs"/>
              </a:rPr>
              <a:t>24h </a:t>
            </a:r>
            <a:r>
              <a:rPr lang="en-US" sz="1200" b="0" i="0" kern="1200" dirty="0">
                <a:solidFill>
                  <a:schemeClr val="tx1"/>
                </a:solidFill>
                <a:effectLst/>
                <a:latin typeface="+mn-lt"/>
                <a:ea typeface="+mn-ea"/>
                <a:cs typeface="+mn-cs"/>
              </a:rPr>
              <a:t>within the acceptable range</a:t>
            </a: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4</a:t>
            </a:fld>
            <a:endParaRPr lang="en-US"/>
          </a:p>
        </p:txBody>
      </p:sp>
    </p:spTree>
    <p:extLst>
      <p:ext uri="{BB962C8B-B14F-4D97-AF65-F5344CB8AC3E}">
        <p14:creationId xmlns:p14="http://schemas.microsoft.com/office/powerpoint/2010/main" val="256855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1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Higher rates of prematurity and higher rates of macerated stillbirth (stillbirth occurring prior to delivery) among infants born to HIV-positive mothers but neonatal death and fresh stillbirth (stillbirth occurring around time of delivery) slightly higher among HIV-uninfected women</a:t>
            </a:r>
          </a:p>
          <a:p>
            <a:pPr marL="285750" indent="-285750">
              <a:lnSpc>
                <a:spcPct val="107000"/>
              </a:lnSpc>
              <a:spcAft>
                <a:spcPts val="1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Six-week survival among HIV-exposed infants was comparable to HIV-unexposed infants</a:t>
            </a:r>
          </a:p>
          <a:p>
            <a:pPr marL="285750" marR="0" lvl="0" indent="-285750" algn="l" defTabSz="914400" rtl="0" eaLnBrk="1" fontAlgn="auto" latinLnBrk="0" hangingPunct="1">
              <a:lnSpc>
                <a:spcPct val="107000"/>
              </a:lnSpc>
              <a:spcBef>
                <a:spcPts val="0"/>
              </a:spcBef>
              <a:spcAft>
                <a:spcPts val="1800"/>
              </a:spcAft>
              <a:buClrTx/>
              <a:buSzTx/>
              <a:buFont typeface="Arial" panose="020B0604020202020204" pitchFamily="34" charset="0"/>
              <a:buChar char="•"/>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MTCT rate by six weeks was low (1.3%) and HIV-free survival (96.5% excluding and 93.7% including stillbirths) was high among mother-infant pairs enrolled in a universal ART prevention of mother-to-child transmission program</a:t>
            </a:r>
          </a:p>
          <a:p>
            <a:pPr marL="285750" indent="-285750">
              <a:lnSpc>
                <a:spcPct val="107000"/>
              </a:lnSpc>
              <a:spcAft>
                <a:spcPts val="1800"/>
              </a:spcAft>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38</a:t>
            </a:fld>
            <a:endParaRPr lang="en-US"/>
          </a:p>
        </p:txBody>
      </p:sp>
    </p:spTree>
    <p:extLst>
      <p:ext uri="{BB962C8B-B14F-4D97-AF65-F5344CB8AC3E}">
        <p14:creationId xmlns:p14="http://schemas.microsoft.com/office/powerpoint/2010/main" val="1354460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In era of universal life-long ART for all HIV+ mothers: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Six-week survival among HIV-exposed infants was comparable to HIV-unexposed infants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6-week HIV infection rate low and HIV-free survival high among HIV-exposed infants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39</a:t>
            </a:fld>
            <a:endParaRPr lang="en-US"/>
          </a:p>
        </p:txBody>
      </p:sp>
    </p:spTree>
    <p:extLst>
      <p:ext uri="{BB962C8B-B14F-4D97-AF65-F5344CB8AC3E}">
        <p14:creationId xmlns:p14="http://schemas.microsoft.com/office/powerpoint/2010/main" val="588172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Baseline data on continued follow-up of women on ART from the PROMISE perinatal study after completion of breastfeeding – study end Sept 2015, PROMOTE follow-up study initiated Dec 2016; enrollment Dec 2016 through June 2017 for baseline assessment – follow-up through 2021</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Unintended pregnancy was common among these HIV-infected African women - a</a:t>
            </a:r>
            <a:r>
              <a:rPr lang="en-US" dirty="0"/>
              <a:t>t baseline, there were high rates of reported subsequent to PROMISE delivery of unintended pregnancy, with significant variation by site; use of effective contraception also varied significantly by site – LARC were </a:t>
            </a:r>
            <a:r>
              <a:rPr lang="en-US" dirty="0" err="1"/>
              <a:t>underutlizied</a:t>
            </a:r>
            <a:endParaRPr lang="en-US" dirty="0"/>
          </a:p>
          <a:p>
            <a:pPr marL="171450" indent="-171450">
              <a:buFont typeface="Arial" panose="020B0604020202020204" pitchFamily="34" charset="0"/>
              <a:buChar char="•"/>
            </a:pPr>
            <a:r>
              <a:rPr lang="en-US" dirty="0"/>
              <a:t>Women with VL &gt;1000 were less likely to report use of effective contraception of long-acting reversible contraception</a:t>
            </a:r>
            <a:r>
              <a:rPr lang="en-US" sz="1200" b="1"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Programmatic research should explore integrated ART and LARC delivery in consideration of the unique reproductive health challenges among HIV-infected African women on universal ART</a:t>
            </a: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41</a:t>
            </a:fld>
            <a:endParaRPr lang="en-US"/>
          </a:p>
        </p:txBody>
      </p:sp>
    </p:spTree>
    <p:extLst>
      <p:ext uri="{BB962C8B-B14F-4D97-AF65-F5344CB8AC3E}">
        <p14:creationId xmlns:p14="http://schemas.microsoft.com/office/powerpoint/2010/main" val="112306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Real-world data on implementation safer conception </a:t>
            </a:r>
            <a:r>
              <a:rPr lang="en-US" dirty="0" err="1"/>
              <a:t>servies</a:t>
            </a:r>
            <a:endParaRPr lang="en-US" dirty="0"/>
          </a:p>
          <a:p>
            <a:pPr marL="171450" indent="-171450">
              <a:buFont typeface="Arial" panose="020B0604020202020204" pitchFamily="34" charset="0"/>
              <a:buChar char="•"/>
            </a:pPr>
            <a:r>
              <a:rPr lang="en-US" dirty="0"/>
              <a:t>Feasible to implement services with women and men</a:t>
            </a:r>
          </a:p>
          <a:p>
            <a:pPr marL="171450" indent="-171450">
              <a:buFont typeface="Arial" panose="020B0604020202020204" pitchFamily="34" charset="0"/>
              <a:buChar char="•"/>
            </a:pPr>
            <a:r>
              <a:rPr lang="en-US" dirty="0"/>
              <a:t>Pregnancy incidence relatively how but HIV+ women had lower conception than HIV- women and took longer to conceive (many &gt;6 </a:t>
            </a:r>
            <a:r>
              <a:rPr lang="en-US" dirty="0" err="1"/>
              <a:t>mos</a:t>
            </a:r>
            <a:r>
              <a:rPr lang="en-US" dirty="0"/>
              <a:t>)</a:t>
            </a:r>
          </a:p>
          <a:p>
            <a:pPr marL="171450" indent="-171450">
              <a:buFont typeface="Arial" panose="020B0604020202020204" pitchFamily="34" charset="0"/>
              <a:buChar char="•"/>
            </a:pPr>
            <a:r>
              <a:rPr lang="en-US" dirty="0"/>
              <a:t>Viral suppression cannot be assumed in </a:t>
            </a:r>
            <a:r>
              <a:rPr lang="en-US" dirty="0" err="1"/>
              <a:t>pt</a:t>
            </a:r>
            <a:r>
              <a:rPr lang="en-US" dirty="0"/>
              <a:t> trying to conceive even if already on ART – particularly given prolonged time attempting conception</a:t>
            </a:r>
          </a:p>
          <a:p>
            <a:pPr marL="171450" indent="-171450">
              <a:buFont typeface="Arial" panose="020B0604020202020204" pitchFamily="34" charset="0"/>
              <a:buChar char="•"/>
            </a:pPr>
            <a:r>
              <a:rPr lang="en-US" dirty="0"/>
              <a:t>Fertility planning especially important with DTG roll-out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42</a:t>
            </a:fld>
            <a:endParaRPr lang="en-US"/>
          </a:p>
        </p:txBody>
      </p:sp>
    </p:spTree>
    <p:extLst>
      <p:ext uri="{BB962C8B-B14F-4D97-AF65-F5344CB8AC3E}">
        <p14:creationId xmlns:p14="http://schemas.microsoft.com/office/powerpoint/2010/main" val="4188333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To optimize access, have both s</a:t>
            </a:r>
            <a:r>
              <a:rPr lang="en-US" dirty="0"/>
              <a:t>tandalone  testing sites, where tests</a:t>
            </a:r>
            <a:r>
              <a:rPr lang="en-US" baseline="0" dirty="0"/>
              <a:t> are processed on-site and created the hub and spoke network, where </a:t>
            </a:r>
            <a:r>
              <a:rPr lang="en-US" dirty="0"/>
              <a:t>hub</a:t>
            </a:r>
            <a:r>
              <a:rPr lang="en-US" baseline="0" dirty="0"/>
              <a:t> testing sites receive samples from surrounding spoke sites that alone could not support the placement of a platform but when combined with other sites to form the network, it increase platform throughput.  </a:t>
            </a:r>
          </a:p>
          <a:p>
            <a:pPr marL="171450" indent="-171450">
              <a:buFont typeface="Arial" panose="020B0604020202020204" pitchFamily="34" charset="0"/>
              <a:buChar char="•"/>
            </a:pPr>
            <a:r>
              <a:rPr lang="en-US" baseline="0" dirty="0"/>
              <a:t>Additionally, tests from multiple entry points beyond ANC/PMTCT clinics, including from maternity, pediatric inpatient wards, vaccination clinics, outpatient clinics received. </a:t>
            </a:r>
          </a:p>
          <a:p>
            <a:pPr marL="171450" indent="-171450">
              <a:buFont typeface="Arial" panose="020B0604020202020204" pitchFamily="34" charset="0"/>
              <a:buChar char="•"/>
            </a:pPr>
            <a:r>
              <a:rPr lang="en-US" baseline="0" dirty="0"/>
              <a:t>POC testing resulted in rapid turnaround of results to caregivers and rapid start on ART for HIV+ children after result return.  While Spoke a little bit slower for result return than Hub, % HIV+ starting ART same.  </a:t>
            </a:r>
          </a:p>
          <a:p>
            <a:pPr marL="171450" indent="-171450">
              <a:buFont typeface="Arial" panose="020B0604020202020204" pitchFamily="34" charset="0"/>
              <a:buChar char="•"/>
            </a:pPr>
            <a:r>
              <a:rPr lang="en-US" baseline="0" dirty="0"/>
              <a:t>POC especially useful in ped </a:t>
            </a:r>
            <a:r>
              <a:rPr lang="en-US" baseline="0" dirty="0" err="1"/>
              <a:t>inpt</a:t>
            </a:r>
            <a:r>
              <a:rPr lang="en-US" baseline="0" dirty="0"/>
              <a:t> and OPD, where HIV+ rate higher and children sicker and hence need ART quickly</a:t>
            </a:r>
            <a:endParaRPr lang="en-US" dirty="0"/>
          </a:p>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46</a:t>
            </a:fld>
            <a:endParaRPr lang="en-US"/>
          </a:p>
        </p:txBody>
      </p:sp>
    </p:spTree>
    <p:extLst>
      <p:ext uri="{BB962C8B-B14F-4D97-AF65-F5344CB8AC3E}">
        <p14:creationId xmlns:p14="http://schemas.microsoft.com/office/powerpoint/2010/main" val="2549048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Conventional vs POC:  Our data show that POC did significantly better across all our indicators as compared to conventional EID. HIV-infected infants can be started on treatment on the same day they are tested.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Hub vs spoke:  Despite a statistically significant difference for most outcomes, there really is no clinical difference in key outcomes for children tested at either a spoke or testing site. Importantly, there is no difference, statistically or clinically, for HIV positive infants who are initiated on treatment within 60 days, which is very encouraging.  </a:t>
            </a:r>
            <a:endParaRPr lang="en-US" dirty="0"/>
          </a:p>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47</a:t>
            </a:fld>
            <a:endParaRPr lang="en-US"/>
          </a:p>
        </p:txBody>
      </p:sp>
    </p:spTree>
    <p:extLst>
      <p:ext uri="{BB962C8B-B14F-4D97-AF65-F5344CB8AC3E}">
        <p14:creationId xmlns:p14="http://schemas.microsoft.com/office/powerpoint/2010/main" val="2593630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UNAIDS</a:t>
            </a:r>
            <a:r>
              <a:rPr lang="en-US" baseline="0" dirty="0"/>
              <a:t> 2018 Estimates: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New infections among children (0-14): </a:t>
            </a:r>
            <a:r>
              <a:rPr lang="en-US" sz="1200" b="1" i="0" kern="1200" dirty="0">
                <a:solidFill>
                  <a:schemeClr val="tx1"/>
                </a:solidFill>
                <a:effectLst/>
                <a:latin typeface="+mn-lt"/>
                <a:ea typeface="+mn-ea"/>
                <a:cs typeface="+mn-cs"/>
              </a:rPr>
              <a:t>180,000</a:t>
            </a:r>
            <a:endParaRPr lang="en-US" dirty="0"/>
          </a:p>
        </p:txBody>
      </p:sp>
      <p:sp>
        <p:nvSpPr>
          <p:cNvPr id="4" name="Slide Number Placeholder 3"/>
          <p:cNvSpPr>
            <a:spLocks noGrp="1"/>
          </p:cNvSpPr>
          <p:nvPr>
            <p:ph type="sldNum" sz="quarter" idx="10"/>
          </p:nvPr>
        </p:nvSpPr>
        <p:spPr/>
        <p:txBody>
          <a:bodyPr/>
          <a:lstStyle/>
          <a:p>
            <a:fld id="{253838C9-EE2B-4245-84BD-3B645B2F30E0}" type="slidenum">
              <a:rPr lang="en-US" smtClean="0"/>
              <a:t>49</a:t>
            </a:fld>
            <a:endParaRPr lang="en-US" dirty="0"/>
          </a:p>
        </p:txBody>
      </p:sp>
    </p:spTree>
    <p:extLst>
      <p:ext uri="{BB962C8B-B14F-4D97-AF65-F5344CB8AC3E}">
        <p14:creationId xmlns:p14="http://schemas.microsoft.com/office/powerpoint/2010/main" val="601948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FF0000"/>
              </a:buClr>
              <a:buFont typeface="Arial" panose="020B0604020202020204" pitchFamily="34" charset="0"/>
              <a:buChar char="•"/>
            </a:pPr>
            <a:r>
              <a:rPr lang="en-US" sz="1200" dirty="0"/>
              <a:t>Routine FP visit attendees were interested in PrEP</a:t>
            </a:r>
          </a:p>
          <a:p>
            <a:pPr marL="171450" indent="-171450">
              <a:buClr>
                <a:srgbClr val="FF0000"/>
              </a:buClr>
              <a:buFont typeface="Arial" panose="020B0604020202020204" pitchFamily="34" charset="0"/>
              <a:buChar char="•"/>
            </a:pPr>
            <a:r>
              <a:rPr lang="en-US" sz="1200" dirty="0"/>
              <a:t>PrEP initiators were more likely to have HIV risk factors</a:t>
            </a:r>
          </a:p>
          <a:p>
            <a:pPr marL="171450" indent="-171450">
              <a:buClr>
                <a:srgbClr val="FF0000"/>
              </a:buClr>
              <a:buFont typeface="Arial" panose="020B0604020202020204" pitchFamily="34" charset="0"/>
              <a:buChar char="•"/>
            </a:pPr>
            <a:r>
              <a:rPr lang="en-US" sz="1200" dirty="0"/>
              <a:t>Adolescents less likely to use PrEP than older women</a:t>
            </a:r>
          </a:p>
          <a:p>
            <a:pPr marL="171450" indent="-171450">
              <a:buClr>
                <a:srgbClr val="FF0000"/>
              </a:buClr>
              <a:buFont typeface="Arial" panose="020B0604020202020204" pitchFamily="34" charset="0"/>
              <a:buChar char="•"/>
            </a:pPr>
            <a:r>
              <a:rPr lang="en-US" sz="1200" dirty="0"/>
              <a:t>PrEP may be easier to navigate for OCP users</a:t>
            </a:r>
            <a:endParaRPr lang="en-US" sz="11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53</a:t>
            </a:fld>
            <a:endParaRPr lang="en-US"/>
          </a:p>
        </p:txBody>
      </p:sp>
    </p:spTree>
    <p:extLst>
      <p:ext uri="{BB962C8B-B14F-4D97-AF65-F5344CB8AC3E}">
        <p14:creationId xmlns:p14="http://schemas.microsoft.com/office/powerpoint/2010/main" val="150774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FF0000"/>
              </a:buClr>
              <a:buFont typeface="Arial" panose="020B0604020202020204" pitchFamily="34" charset="0"/>
              <a:buChar char="•"/>
            </a:pPr>
            <a:r>
              <a:rPr lang="en-US" sz="1200" dirty="0"/>
              <a:t>1 in 5 pregnant &amp; postpartum women  accepted PrEP</a:t>
            </a:r>
          </a:p>
          <a:p>
            <a:pPr marL="171450" indent="-171450">
              <a:buClr>
                <a:srgbClr val="FF0000"/>
              </a:buClr>
              <a:buFont typeface="Arial" panose="020B0604020202020204" pitchFamily="34" charset="0"/>
              <a:buChar char="•"/>
            </a:pPr>
            <a:r>
              <a:rPr lang="en-US" sz="1200" dirty="0"/>
              <a:t>PrEP initiators were more likely to have HIV risk factors</a:t>
            </a:r>
          </a:p>
          <a:p>
            <a:pPr marL="171450" indent="-171450">
              <a:buClr>
                <a:srgbClr val="FF0000"/>
              </a:buClr>
              <a:buFont typeface="Arial" panose="020B0604020202020204" pitchFamily="34" charset="0"/>
              <a:buChar char="•"/>
            </a:pPr>
            <a:r>
              <a:rPr lang="en-US" sz="1200" dirty="0"/>
              <a:t>IPV or fear of effects on babies were infrequently reported as barriers</a:t>
            </a:r>
          </a:p>
          <a:p>
            <a:pPr marL="171450" indent="-171450">
              <a:buClr>
                <a:srgbClr val="FF0000"/>
              </a:buClr>
              <a:buFont typeface="Arial" panose="020B0604020202020204" pitchFamily="34" charset="0"/>
              <a:buChar char="•"/>
            </a:pPr>
            <a:r>
              <a:rPr lang="en-US" sz="1200" dirty="0"/>
              <a:t>One third had a partner of unknown HIV status</a:t>
            </a:r>
          </a:p>
          <a:p>
            <a:pPr marL="171450" indent="-171450">
              <a:buClr>
                <a:srgbClr val="FF0000"/>
              </a:buClr>
              <a:buFont typeface="Arial" panose="020B0604020202020204" pitchFamily="34" charset="0"/>
              <a:buChar char="•"/>
            </a:pPr>
            <a:r>
              <a:rPr lang="en-US" sz="1200" dirty="0"/>
              <a:t>Routine MCH clinics can be an important platform for PrEP delivery</a:t>
            </a:r>
          </a:p>
          <a:p>
            <a:pPr marL="171450" indent="-171450">
              <a:buClr>
                <a:srgbClr val="FF0000"/>
              </a:buClr>
              <a:buFont typeface="Arial" panose="020B0604020202020204" pitchFamily="34" charset="0"/>
              <a:buChar char="•"/>
            </a:pPr>
            <a:r>
              <a:rPr lang="en-US" sz="1200" dirty="0"/>
              <a:t>Innovations are needed to increase knowledge of male partner HIV status</a:t>
            </a:r>
          </a:p>
          <a:p>
            <a:pPr marL="171450" indent="-171450">
              <a:buClr>
                <a:srgbClr val="FF0000"/>
              </a:buClr>
              <a:buFont typeface="Arial" panose="020B0604020202020204" pitchFamily="34" charset="0"/>
              <a:buChar char="•"/>
            </a:pP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54</a:t>
            </a:fld>
            <a:endParaRPr lang="en-US"/>
          </a:p>
        </p:txBody>
      </p:sp>
    </p:spTree>
    <p:extLst>
      <p:ext uri="{BB962C8B-B14F-4D97-AF65-F5344CB8AC3E}">
        <p14:creationId xmlns:p14="http://schemas.microsoft.com/office/powerpoint/2010/main" val="3269717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Lessons learned</a:t>
            </a:r>
          </a:p>
          <a:p>
            <a:pPr marL="628650" lvl="1" indent="-171450">
              <a:buFont typeface="Arial" panose="020B0604020202020204" pitchFamily="34" charset="0"/>
              <a:buChar char="•"/>
            </a:pPr>
            <a:r>
              <a:rPr lang="en-US" baseline="0" dirty="0"/>
              <a:t>PrEP training: From post-training: participants wanted a longer training (2 days vs 1), more time on clinical scenarios</a:t>
            </a:r>
          </a:p>
          <a:p>
            <a:pPr marL="628650" lvl="1" indent="-171450">
              <a:buFont typeface="Arial" panose="020B0604020202020204" pitchFamily="34" charset="0"/>
              <a:buChar char="•"/>
            </a:pPr>
            <a:r>
              <a:rPr lang="en-US" baseline="0" dirty="0"/>
              <a:t>M&amp;E training: from post-training: participants wanted more time on M&amp;E paired with clinical scenarios</a:t>
            </a:r>
          </a:p>
          <a:p>
            <a:pPr marL="628650" lvl="1" indent="-171450">
              <a:buFont typeface="Arial" panose="020B0604020202020204" pitchFamily="34" charset="0"/>
              <a:buChar char="•"/>
            </a:pPr>
            <a:r>
              <a:rPr lang="en-US" baseline="0" dirty="0"/>
              <a:t>ART training: From post ART training: participants felt the ART training gave them more confidence in providing PrEP and deeper understanding of ARVs</a:t>
            </a:r>
          </a:p>
          <a:p>
            <a:pPr marL="628650" lvl="1" indent="-171450">
              <a:buFont typeface="Arial" panose="020B0604020202020204" pitchFamily="34" charset="0"/>
              <a:buChar char="•"/>
            </a:pPr>
            <a:r>
              <a:rPr lang="en-US" b="0" baseline="0" dirty="0">
                <a:solidFill>
                  <a:srgbClr val="FF0000"/>
                </a:solidFill>
              </a:rPr>
              <a:t>“Virally suppressed” – for patient, question is on whether the partner has been adherent/ taking medicines consistently since VL is a technical term and is not yet widely available</a:t>
            </a:r>
            <a:endParaRPr lang="en-US" b="1" baseline="0" dirty="0">
              <a:solidFill>
                <a:srgbClr val="FF0000"/>
              </a:solidFill>
            </a:endParaRPr>
          </a:p>
          <a:p>
            <a:pPr marL="171450" indent="-171450">
              <a:buFont typeface="Arial" panose="020B0604020202020204" pitchFamily="34" charset="0"/>
              <a:buChar char="•"/>
            </a:pPr>
            <a:r>
              <a:rPr lang="en-US" dirty="0"/>
              <a:t>In protocol development, assumed a 10% uptake among clients testing HIV negative based on data from previous local studies and demonstration projects; given the higher testing volumes at </a:t>
            </a:r>
            <a:r>
              <a:rPr lang="en-US" dirty="0" err="1"/>
              <a:t>Spilhaus</a:t>
            </a:r>
            <a:r>
              <a:rPr lang="en-US" dirty="0"/>
              <a:t> (Harare) and bigger staff complement expected higher PrEP uptake compared to the rural youth center. In practice, the proportion of those testing HIV negative taking up PrEP at </a:t>
            </a:r>
            <a:r>
              <a:rPr lang="en-US" dirty="0" err="1"/>
              <a:t>Ngorima</a:t>
            </a:r>
            <a:r>
              <a:rPr lang="en-US" dirty="0"/>
              <a:t> (9.0%) was almost 4 times higher than at </a:t>
            </a:r>
            <a:r>
              <a:rPr lang="en-US" dirty="0" err="1"/>
              <a:t>Spilhaus</a:t>
            </a:r>
            <a:r>
              <a:rPr lang="en-US" dirty="0"/>
              <a:t> (2.7%)</a:t>
            </a:r>
          </a:p>
          <a:p>
            <a:pPr marL="171450" indent="-171450">
              <a:buFont typeface="Arial" panose="020B0604020202020204" pitchFamily="34" charset="0"/>
              <a:buChar char="•"/>
            </a:pPr>
            <a:r>
              <a:rPr lang="en-US" dirty="0"/>
              <a:t>Potential reasons for this include differences in communities supported by both facilities: dispersed urban vs clustered rural, endorsement of PrEP by traditional leaders</a:t>
            </a:r>
          </a:p>
          <a:p>
            <a:pPr marL="171450" indent="-171450">
              <a:buFont typeface="Arial" panose="020B0604020202020204" pitchFamily="34" charset="0"/>
              <a:buChar char="•"/>
            </a:pPr>
            <a:r>
              <a:rPr lang="en-US" dirty="0"/>
              <a:t>Other interesting stats: 40 (26.4%) clients are between 16 and 24 years old, 30 (20%) clients are male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55</a:t>
            </a:fld>
            <a:endParaRPr lang="en-US"/>
          </a:p>
        </p:txBody>
      </p:sp>
    </p:spTree>
    <p:extLst>
      <p:ext uri="{BB962C8B-B14F-4D97-AF65-F5344CB8AC3E}">
        <p14:creationId xmlns:p14="http://schemas.microsoft.com/office/powerpoint/2010/main" val="169011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Due to moderate inter-subject PK variability, higher doses are likely needed for children 2 to &lt; 6 years of age to reliably achieve a C</a:t>
            </a:r>
            <a:r>
              <a:rPr lang="en-US" sz="1200" b="0" i="0" kern="1200" baseline="-25000" dirty="0">
                <a:solidFill>
                  <a:schemeClr val="tx1"/>
                </a:solidFill>
                <a:effectLst/>
                <a:latin typeface="+mn-lt"/>
                <a:ea typeface="+mn-ea"/>
                <a:cs typeface="+mn-cs"/>
              </a:rPr>
              <a:t>24h </a:t>
            </a:r>
            <a:r>
              <a:rPr lang="en-US" sz="1200" b="0" i="0" kern="1200" dirty="0">
                <a:solidFill>
                  <a:schemeClr val="tx1"/>
                </a:solidFill>
                <a:effectLst/>
                <a:latin typeface="+mn-lt"/>
                <a:ea typeface="+mn-ea"/>
                <a:cs typeface="+mn-cs"/>
              </a:rPr>
              <a:t>within the acceptable range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Clearance in older children may be expected and DTG metabolic enzymes UDT1A1 and CYP3A4 are immature in the neonate and mature to adult levels in first years of life</a:t>
            </a: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5</a:t>
            </a:fld>
            <a:endParaRPr lang="en-US"/>
          </a:p>
        </p:txBody>
      </p:sp>
    </p:spTree>
    <p:extLst>
      <p:ext uri="{BB962C8B-B14F-4D97-AF65-F5344CB8AC3E}">
        <p14:creationId xmlns:p14="http://schemas.microsoft.com/office/powerpoint/2010/main" val="3553701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Visits – requirement for monthly refill and quarterly assessments – may be too complex?</a:t>
            </a:r>
          </a:p>
          <a:p>
            <a:pPr marL="628650" lvl="1" indent="-171450">
              <a:buFont typeface="Arial" panose="020B0604020202020204" pitchFamily="34" charset="0"/>
              <a:buChar char="•"/>
            </a:pPr>
            <a:r>
              <a:rPr lang="en-US" dirty="0"/>
              <a:t>Eligibility screening</a:t>
            </a:r>
            <a:r>
              <a:rPr lang="en-US" baseline="0" dirty="0"/>
              <a:t> visit: Risk screening as per tool with low cut-off point, provision of PrEP and project information, consenting, HTS, collect behavioral and demographic data, medical assessment and lab tests (urine pregnancy test, creatinine level testing, gonorrhea, clinical evaluation and documentation of adverse events)</a:t>
            </a:r>
          </a:p>
          <a:p>
            <a:pPr marL="628650" lvl="1" indent="-171450">
              <a:buFont typeface="Arial" panose="020B0604020202020204" pitchFamily="34" charset="0"/>
              <a:buChar char="•"/>
            </a:pPr>
            <a:r>
              <a:rPr lang="en-US" baseline="0" dirty="0"/>
              <a:t>PrEP initiation visit: risk screening, review lab test results, confirm consent, adherence and risk behavior counseling, PrEP prescription</a:t>
            </a:r>
          </a:p>
          <a:p>
            <a:pPr marL="628650" lvl="1" indent="-171450">
              <a:buFont typeface="Arial" panose="020B0604020202020204" pitchFamily="34" charset="0"/>
              <a:buChar char="•"/>
            </a:pPr>
            <a:r>
              <a:rPr lang="en-US" baseline="0" dirty="0"/>
              <a:t>Follow-up visits: Risk screening, HTS, standard medical assessment, standard lab tests, adherence and risk behavior counseling, 1 month prescription, client exit survey</a:t>
            </a:r>
          </a:p>
          <a:p>
            <a:pPr marL="628650" lvl="1" indent="-171450">
              <a:buFont typeface="Arial" panose="020B0604020202020204" pitchFamily="34" charset="0"/>
              <a:buChar char="•"/>
            </a:pPr>
            <a:r>
              <a:rPr lang="en-US" baseline="0" dirty="0"/>
              <a:t>Refill visits: Risk screening, counseling and PrEP refills</a:t>
            </a:r>
          </a:p>
          <a:p>
            <a:pPr marL="0" indent="0">
              <a:buFont typeface="Arial" panose="020B0604020202020204" pitchFamily="34" charset="0"/>
              <a:buNone/>
            </a:pPr>
            <a:r>
              <a:rPr lang="en-US" dirty="0"/>
              <a:t>Retention</a:t>
            </a:r>
          </a:p>
          <a:p>
            <a:pPr marL="171450" indent="-171450">
              <a:buFont typeface="Arial" panose="020B0604020202020204" pitchFamily="34" charset="0"/>
              <a:buChar char="•"/>
            </a:pPr>
            <a:r>
              <a:rPr lang="en-US" dirty="0"/>
              <a:t>Initial drop off observed between screening and</a:t>
            </a:r>
            <a:r>
              <a:rPr lang="en-US" baseline="0" dirty="0"/>
              <a:t> initiation onto PrEP. Total # initiated on PrEP was 1,585. This is down 25% from the 2,116 that were screened, eligible and consented. Clients had been given two weeks to think about their decision to take PrEP but also to give time for lab tests to be done i.e. HIV test (already know), Hepatitis B, Creatinine Clearance</a:t>
            </a:r>
          </a:p>
          <a:p>
            <a:pPr marL="171450" indent="-171450">
              <a:buFont typeface="Arial" panose="020B0604020202020204" pitchFamily="34" charset="0"/>
              <a:buChar char="•"/>
            </a:pPr>
            <a:r>
              <a:rPr lang="en-US" baseline="0" dirty="0"/>
              <a:t>Biggest drop-off between initiation and 1 month post-initiation. Less than 50% of all clients came back after one month – for AGYW, only one third came back for a second visit. </a:t>
            </a:r>
          </a:p>
          <a:p>
            <a:pPr marL="171450" indent="-171450">
              <a:buFont typeface="Arial" panose="020B0604020202020204" pitchFamily="34" charset="0"/>
              <a:buChar char="•"/>
            </a:pPr>
            <a:r>
              <a:rPr lang="en-US" baseline="0" dirty="0"/>
              <a:t>FSW &lt;23 years were more likely to drop off compared </a:t>
            </a:r>
            <a:endParaRPr lang="en-US" dirty="0"/>
          </a:p>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56</a:t>
            </a:fld>
            <a:endParaRPr lang="en-US"/>
          </a:p>
        </p:txBody>
      </p:sp>
    </p:spTree>
    <p:extLst>
      <p:ext uri="{BB962C8B-B14F-4D97-AF65-F5344CB8AC3E}">
        <p14:creationId xmlns:p14="http://schemas.microsoft.com/office/powerpoint/2010/main" val="43322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bg1"/>
                </a:solidFill>
              </a:rPr>
              <a:t>Reflections from qualitative data on implementation</a:t>
            </a:r>
          </a:p>
          <a:p>
            <a:r>
              <a:rPr lang="en-US" sz="1200" b="0" dirty="0">
                <a:solidFill>
                  <a:schemeClr val="bg1"/>
                </a:solidFill>
              </a:rPr>
              <a:t>INDIVIDUAL</a:t>
            </a:r>
          </a:p>
          <a:p>
            <a:pPr marL="342900" indent="-342900">
              <a:buFont typeface="Arial" panose="020B0604020202020204" pitchFamily="34" charset="0"/>
              <a:buChar char="•"/>
            </a:pPr>
            <a:r>
              <a:rPr lang="en-US" sz="1200" b="0" dirty="0">
                <a:solidFill>
                  <a:schemeClr val="bg1"/>
                </a:solidFill>
              </a:rPr>
              <a:t>PrEP is a choice – Track uptake of HIV prevention </a:t>
            </a:r>
            <a:r>
              <a:rPr lang="en-US" sz="1200" b="0" i="1" dirty="0">
                <a:solidFill>
                  <a:schemeClr val="bg1"/>
                </a:solidFill>
              </a:rPr>
              <a:t>options; </a:t>
            </a:r>
            <a:r>
              <a:rPr lang="en-US" sz="1200" b="0" dirty="0">
                <a:solidFill>
                  <a:schemeClr val="bg1"/>
                </a:solidFill>
              </a:rPr>
              <a:t>track risk: objective/subjective</a:t>
            </a:r>
          </a:p>
          <a:p>
            <a:pPr marL="342900" indent="-342900">
              <a:buFont typeface="Arial" panose="020B0604020202020204" pitchFamily="34" charset="0"/>
              <a:buChar char="•"/>
            </a:pPr>
            <a:r>
              <a:rPr lang="en-US" sz="1200" b="0" dirty="0">
                <a:solidFill>
                  <a:schemeClr val="bg1"/>
                </a:solidFill>
              </a:rPr>
              <a:t>Provide correct information to address myths, misconceptions and side effects </a:t>
            </a:r>
          </a:p>
          <a:p>
            <a:r>
              <a:rPr lang="en-US" sz="1200" b="0" dirty="0">
                <a:solidFill>
                  <a:srgbClr val="FF0000"/>
                </a:solidFill>
              </a:rPr>
              <a:t>HEALTH SYSTEMS</a:t>
            </a:r>
          </a:p>
          <a:p>
            <a:pPr marL="342900" indent="-342900">
              <a:buFont typeface="Arial" panose="020B0604020202020204" pitchFamily="34" charset="0"/>
              <a:buChar char="•"/>
            </a:pPr>
            <a:r>
              <a:rPr lang="en-US" sz="1200" b="0" dirty="0">
                <a:solidFill>
                  <a:srgbClr val="FF0000"/>
                </a:solidFill>
              </a:rPr>
              <a:t>Health care workers – continuous training &amp; values clarification</a:t>
            </a:r>
          </a:p>
          <a:p>
            <a:pPr marL="342900" indent="-342900">
              <a:buFont typeface="Arial" panose="020B0604020202020204" pitchFamily="34" charset="0"/>
              <a:buChar char="•"/>
            </a:pPr>
            <a:r>
              <a:rPr lang="en-US" sz="1200" b="0" dirty="0">
                <a:solidFill>
                  <a:srgbClr val="FF0000"/>
                </a:solidFill>
              </a:rPr>
              <a:t>Differentiated prevention delivery – individualized, flexible, community level</a:t>
            </a:r>
          </a:p>
          <a:p>
            <a:r>
              <a:rPr lang="en-US" sz="1200" b="0" dirty="0">
                <a:solidFill>
                  <a:schemeClr val="bg1"/>
                </a:solidFill>
              </a:rPr>
              <a:t>COMMUNITY LEVEL</a:t>
            </a:r>
          </a:p>
          <a:p>
            <a:pPr marL="342900" indent="-342900">
              <a:buFont typeface="Arial" panose="020B0604020202020204" pitchFamily="34" charset="0"/>
              <a:buChar char="•"/>
            </a:pPr>
            <a:r>
              <a:rPr lang="en-US" sz="1200" b="0" dirty="0">
                <a:solidFill>
                  <a:schemeClr val="bg1"/>
                </a:solidFill>
              </a:rPr>
              <a:t>It is important to understand the CONTEXT of PrEP use (sexual partners, guardians, peers, community gate keepers, school context)</a:t>
            </a:r>
          </a:p>
          <a:p>
            <a:pPr marL="342900" indent="-342900">
              <a:buFont typeface="Arial" panose="020B0604020202020204" pitchFamily="34" charset="0"/>
              <a:buChar char="•"/>
            </a:pPr>
            <a:r>
              <a:rPr lang="en-US" sz="1200" b="0" dirty="0">
                <a:solidFill>
                  <a:schemeClr val="bg1"/>
                </a:solidFill>
              </a:rPr>
              <a:t>Need for increased community education and engagement </a:t>
            </a:r>
          </a:p>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57</a:t>
            </a:fld>
            <a:endParaRPr lang="en-US"/>
          </a:p>
        </p:txBody>
      </p:sp>
    </p:spTree>
    <p:extLst>
      <p:ext uri="{BB962C8B-B14F-4D97-AF65-F5344CB8AC3E}">
        <p14:creationId xmlns:p14="http://schemas.microsoft.com/office/powerpoint/2010/main" val="3313136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sz="1200" b="0" dirty="0">
                <a:latin typeface="Raleway" panose="020B0503030101060003"/>
                <a:cs typeface="Times New Roman" panose="02020603050405020304" pitchFamily="18" charset="0"/>
              </a:rPr>
              <a:t>12 month retention was good at 91% overall</a:t>
            </a:r>
          </a:p>
          <a:p>
            <a:pPr marL="171450" indent="-171450" algn="just">
              <a:buFont typeface="Arial" panose="020B0604020202020204" pitchFamily="34" charset="0"/>
              <a:buChar char="•"/>
            </a:pPr>
            <a:r>
              <a:rPr lang="en-GB" sz="1200" b="0" dirty="0">
                <a:latin typeface="Raleway" panose="020B0503030101060003"/>
                <a:cs typeface="Times New Roman" panose="02020603050405020304" pitchFamily="18" charset="0"/>
              </a:rPr>
              <a:t>Starting ART in children on the same day of diagnosis vs delay 2-14 or &gt;14 days did not reduce 12-month retention among HIV infected children initiated on treatment – all groups did reasonably well</a:t>
            </a:r>
          </a:p>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59</a:t>
            </a:fld>
            <a:endParaRPr lang="en-US"/>
          </a:p>
        </p:txBody>
      </p:sp>
    </p:spTree>
    <p:extLst>
      <p:ext uri="{BB962C8B-B14F-4D97-AF65-F5344CB8AC3E}">
        <p14:creationId xmlns:p14="http://schemas.microsoft.com/office/powerpoint/2010/main" val="3142410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Used South African IeDEA database to define time in care and for those who left and returned, the time not in care due to interruption and when it occurred (early in first 6 </a:t>
            </a:r>
            <a:r>
              <a:rPr lang="en-US" sz="1200" dirty="0" err="1"/>
              <a:t>mos</a:t>
            </a:r>
            <a:r>
              <a:rPr lang="en-US" sz="1200" dirty="0"/>
              <a:t> after ART start vs later &gt;6 </a:t>
            </a:r>
            <a:r>
              <a:rPr lang="en-US" sz="1200" dirty="0" err="1"/>
              <a:t>mo</a:t>
            </a:r>
            <a:r>
              <a:rPr lang="en-US" sz="1200" dirty="0"/>
              <a:t> after ART stop) and association with mortality</a:t>
            </a:r>
          </a:p>
          <a:p>
            <a:pPr marL="171450" indent="-171450">
              <a:buFont typeface="Arial" panose="020B0604020202020204" pitchFamily="34" charset="0"/>
              <a:buChar char="•"/>
            </a:pPr>
            <a:r>
              <a:rPr lang="en-US" sz="1200" dirty="0"/>
              <a:t>Early care interruptions were significantly associated with mortality</a:t>
            </a:r>
          </a:p>
          <a:p>
            <a:pPr marL="171450" indent="-171450">
              <a:buFont typeface="Arial" panose="020B0604020202020204" pitchFamily="34" charset="0"/>
              <a:buChar char="•"/>
            </a:pPr>
            <a:r>
              <a:rPr lang="en-US" sz="1200" dirty="0"/>
              <a:t>Need to strengthen retention of children in the early period after ART initiation</a:t>
            </a:r>
          </a:p>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60</a:t>
            </a:fld>
            <a:endParaRPr lang="en-US"/>
          </a:p>
        </p:txBody>
      </p:sp>
    </p:spTree>
    <p:extLst>
      <p:ext uri="{BB962C8B-B14F-4D97-AF65-F5344CB8AC3E}">
        <p14:creationId xmlns:p14="http://schemas.microsoft.com/office/powerpoint/2010/main" val="1906658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associations with mortality</a:t>
            </a:r>
          </a:p>
          <a:p>
            <a:pPr marL="171450" indent="-171450">
              <a:buFont typeface="Arial" panose="020B0604020202020204" pitchFamily="34" charset="0"/>
              <a:buChar char="•"/>
            </a:pPr>
            <a:r>
              <a:rPr lang="en-US" dirty="0"/>
              <a:t>Care interruption before 6 months</a:t>
            </a:r>
          </a:p>
          <a:p>
            <a:pPr marL="171450" indent="-171450">
              <a:buFont typeface="Arial" panose="020B0604020202020204" pitchFamily="34" charset="0"/>
              <a:buChar char="•"/>
            </a:pPr>
            <a:r>
              <a:rPr lang="en-US" dirty="0"/>
              <a:t>Younger age (&lt;2 years)</a:t>
            </a:r>
          </a:p>
          <a:p>
            <a:pPr marL="171450" indent="-171450">
              <a:buFont typeface="Arial" panose="020B0604020202020204" pitchFamily="34" charset="0"/>
              <a:buChar char="•"/>
            </a:pPr>
            <a:r>
              <a:rPr lang="en-US" dirty="0"/>
              <a:t>Older age at ART initiation (&gt;6 years)</a:t>
            </a:r>
          </a:p>
          <a:p>
            <a:pPr marL="171450" indent="-171450">
              <a:buFont typeface="Arial" panose="020B0604020202020204" pitchFamily="34" charset="0"/>
              <a:buChar char="•"/>
            </a:pPr>
            <a:r>
              <a:rPr lang="en-US" dirty="0"/>
              <a:t>Earlier time of ART initiation (&lt;2008)</a:t>
            </a:r>
          </a:p>
        </p:txBody>
      </p:sp>
      <p:sp>
        <p:nvSpPr>
          <p:cNvPr id="4" name="Slide Number Placeholder 3"/>
          <p:cNvSpPr>
            <a:spLocks noGrp="1"/>
          </p:cNvSpPr>
          <p:nvPr>
            <p:ph type="sldNum" sz="quarter" idx="10"/>
          </p:nvPr>
        </p:nvSpPr>
        <p:spPr/>
        <p:txBody>
          <a:bodyPr/>
          <a:lstStyle/>
          <a:p>
            <a:fld id="{6D0C670B-D2AB-4CBB-B303-45003AC6E610}" type="slidenum">
              <a:rPr lang="en-US" smtClean="0"/>
              <a:t>62</a:t>
            </a:fld>
            <a:endParaRPr lang="en-US"/>
          </a:p>
        </p:txBody>
      </p:sp>
    </p:spTree>
    <p:extLst>
      <p:ext uri="{BB962C8B-B14F-4D97-AF65-F5344CB8AC3E}">
        <p14:creationId xmlns:p14="http://schemas.microsoft.com/office/powerpoint/2010/main" val="1394026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Arial" panose="020B0604020202020204" pitchFamily="34" charset="0"/>
              <a:buChar char="•"/>
            </a:pPr>
            <a:r>
              <a:rPr lang="en-ZA" sz="2200" dirty="0"/>
              <a:t>Children with perinatally acquired HIV have responded well to 2</a:t>
            </a:r>
            <a:r>
              <a:rPr lang="en-ZA" sz="2200" baseline="30000" dirty="0"/>
              <a:t>nd</a:t>
            </a:r>
            <a:r>
              <a:rPr lang="en-ZA" sz="2200" dirty="0"/>
              <a:t> line ART with increases in CD4 and low to moderate rates of early LTFU and mortality</a:t>
            </a:r>
          </a:p>
          <a:p>
            <a:pPr marL="342900" indent="-342900">
              <a:lnSpc>
                <a:spcPct val="150000"/>
              </a:lnSpc>
              <a:buFont typeface="Arial" panose="020B0604020202020204" pitchFamily="34" charset="0"/>
              <a:buChar char="•"/>
            </a:pPr>
            <a:r>
              <a:rPr lang="en-US" sz="2200" dirty="0"/>
              <a:t>Current generation on second-line ART largely switched before adolescence after less than 3 years on 1</a:t>
            </a:r>
            <a:r>
              <a:rPr lang="en-US" sz="2200" baseline="30000" dirty="0"/>
              <a:t>st</a:t>
            </a:r>
            <a:r>
              <a:rPr lang="en-US" sz="2200" dirty="0"/>
              <a:t> line ART</a:t>
            </a:r>
          </a:p>
          <a:p>
            <a:pPr marL="342900" indent="-342900">
              <a:lnSpc>
                <a:spcPct val="150000"/>
              </a:lnSpc>
              <a:buFont typeface="Arial" panose="020B0604020202020204" pitchFamily="34" charset="0"/>
              <a:buChar char="•"/>
            </a:pPr>
            <a:r>
              <a:rPr lang="en-US" sz="1900" dirty="0"/>
              <a:t>Emphasizes importance of providing adherence support for those on 1</a:t>
            </a:r>
            <a:r>
              <a:rPr lang="en-US" sz="1900" baseline="30000" dirty="0"/>
              <a:t>st</a:t>
            </a:r>
            <a:r>
              <a:rPr lang="en-US" sz="1900" dirty="0"/>
              <a:t> line ART and those who have already switched to 2</a:t>
            </a:r>
            <a:r>
              <a:rPr lang="en-US" sz="1900" baseline="30000" dirty="0"/>
              <a:t>nd</a:t>
            </a:r>
            <a:r>
              <a:rPr lang="en-US" sz="1900" dirty="0"/>
              <a:t> line ART</a:t>
            </a:r>
          </a:p>
          <a:p>
            <a:pPr marL="342900" indent="-342900">
              <a:lnSpc>
                <a:spcPct val="150000"/>
              </a:lnSpc>
              <a:buFont typeface="Arial" panose="020B0604020202020204" pitchFamily="34" charset="0"/>
              <a:buChar char="•"/>
            </a:pPr>
            <a:r>
              <a:rPr lang="en-US" sz="1900" dirty="0"/>
              <a:t>Raises concerns about future drug options should the need for third- and fourth-line regimens arise through adolescence and adult life</a:t>
            </a:r>
          </a:p>
          <a:p>
            <a:pPr marL="342900" indent="-342900">
              <a:lnSpc>
                <a:spcPct val="150000"/>
              </a:lnSpc>
              <a:buFont typeface="Arial" panose="020B0604020202020204" pitchFamily="34" charset="0"/>
              <a:buChar char="•"/>
            </a:pPr>
            <a:endParaRPr lang="en-ZA" sz="19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63</a:t>
            </a:fld>
            <a:endParaRPr lang="en-US"/>
          </a:p>
        </p:txBody>
      </p:sp>
    </p:spTree>
    <p:extLst>
      <p:ext uri="{BB962C8B-B14F-4D97-AF65-F5344CB8AC3E}">
        <p14:creationId xmlns:p14="http://schemas.microsoft.com/office/powerpoint/2010/main" val="3002236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At start of 2</a:t>
            </a:r>
            <a:r>
              <a:rPr lang="en-ZA" sz="1200" baseline="30000" dirty="0"/>
              <a:t>nd</a:t>
            </a:r>
            <a:r>
              <a:rPr lang="en-ZA" sz="1200" dirty="0"/>
              <a:t> line ART, age &amp; CD4 count varied by region.  Improvements in CD4 counts over time seen in settings with lower CD4 counts at start of second-line ART.  </a:t>
            </a:r>
            <a:r>
              <a:rPr lang="en-ZA" sz="1100" dirty="0"/>
              <a:t>By 2 years of follow-up, median CD4 counts &gt;600 cells/mm</a:t>
            </a:r>
            <a:r>
              <a:rPr lang="en-ZA" sz="1100" baseline="30000" dirty="0"/>
              <a:t>3</a:t>
            </a:r>
            <a:r>
              <a:rPr lang="en-ZA" sz="1100" dirty="0"/>
              <a:t> across all regions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No improvements in weight for age z-scores on second-line ART with median z-scores below population norms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64</a:t>
            </a:fld>
            <a:endParaRPr lang="en-US"/>
          </a:p>
        </p:txBody>
      </p:sp>
    </p:spTree>
    <p:extLst>
      <p:ext uri="{BB962C8B-B14F-4D97-AF65-F5344CB8AC3E}">
        <p14:creationId xmlns:p14="http://schemas.microsoft.com/office/powerpoint/2010/main" val="3587564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Font typeface="Arial" panose="020B0604020202020204" pitchFamily="34" charset="0"/>
              <a:buChar char="•"/>
            </a:pPr>
            <a:r>
              <a:rPr lang="en-ZA" sz="1200" dirty="0"/>
              <a:t>Lost to follow-up rates were moderate but higher in sub-Saharan Africa</a:t>
            </a:r>
          </a:p>
          <a:p>
            <a:pPr marL="171450" indent="-171450">
              <a:lnSpc>
                <a:spcPct val="150000"/>
              </a:lnSpc>
              <a:buFont typeface="Arial" panose="020B0604020202020204" pitchFamily="34" charset="0"/>
              <a:buChar char="•"/>
            </a:pPr>
            <a:r>
              <a:rPr lang="en-ZA" sz="1200" dirty="0"/>
              <a:t>Cumulative mortality by 2 years ranged from 1.3-5.7% across regions</a:t>
            </a:r>
            <a:r>
              <a:rPr lang="en-ZA" sz="1100" dirty="0"/>
              <a:t> </a:t>
            </a:r>
            <a:r>
              <a:rPr lang="en-ZA" sz="1400" dirty="0"/>
              <a:t>which may be conservative estimates in some regions due to higher LTFU in these regions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65</a:t>
            </a:fld>
            <a:endParaRPr lang="en-US"/>
          </a:p>
        </p:txBody>
      </p:sp>
    </p:spTree>
    <p:extLst>
      <p:ext uri="{BB962C8B-B14F-4D97-AF65-F5344CB8AC3E}">
        <p14:creationId xmlns:p14="http://schemas.microsoft.com/office/powerpoint/2010/main" val="2707308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Viral testing and VL reporting levels were high but often significantly outdated (&gt;2 years old)</a:t>
            </a:r>
          </a:p>
          <a:p>
            <a:pPr marL="171450" indent="-171450">
              <a:buFont typeface="Wingdings" panose="05000000000000000000" pitchFamily="2" charset="2"/>
              <a:buChar char="§"/>
            </a:pPr>
            <a:r>
              <a:rPr lang="en-US" dirty="0"/>
              <a:t>Viral suppression rates remain low among youth</a:t>
            </a:r>
          </a:p>
          <a:p>
            <a:pPr marL="171450" indent="-171450">
              <a:buFont typeface="Wingdings" panose="05000000000000000000" pitchFamily="2" charset="2"/>
              <a:buChar char="§"/>
            </a:pPr>
            <a:r>
              <a:rPr lang="en-US" dirty="0"/>
              <a:t>Older, recently initiated and adolescents in decentralized care were least likely to be virally suppressed</a:t>
            </a:r>
          </a:p>
          <a:p>
            <a:pPr marL="171450" indent="-171450">
              <a:buFont typeface="Wingdings" panose="05000000000000000000" pitchFamily="2" charset="2"/>
              <a:buChar char="§"/>
            </a:pPr>
            <a:r>
              <a:rPr lang="en-US" dirty="0"/>
              <a:t>Perinatally-infected older (</a:t>
            </a:r>
            <a:r>
              <a:rPr lang="en-US" u="sng" dirty="0"/>
              <a:t>&gt;</a:t>
            </a:r>
            <a:r>
              <a:rPr lang="en-US" dirty="0"/>
              <a:t>15 years) boys may be at particular risk of adverse viral outcomes (data not shown)</a:t>
            </a:r>
          </a:p>
        </p:txBody>
      </p:sp>
      <p:sp>
        <p:nvSpPr>
          <p:cNvPr id="4" name="Slide Number Placeholder 3"/>
          <p:cNvSpPr>
            <a:spLocks noGrp="1"/>
          </p:cNvSpPr>
          <p:nvPr>
            <p:ph type="sldNum" sz="quarter" idx="10"/>
          </p:nvPr>
        </p:nvSpPr>
        <p:spPr/>
        <p:txBody>
          <a:bodyPr/>
          <a:lstStyle/>
          <a:p>
            <a:fld id="{6D0C670B-D2AB-4CBB-B303-45003AC6E610}" type="slidenum">
              <a:rPr lang="en-US" smtClean="0"/>
              <a:t>67</a:t>
            </a:fld>
            <a:endParaRPr lang="en-US"/>
          </a:p>
        </p:txBody>
      </p:sp>
    </p:spTree>
    <p:extLst>
      <p:ext uri="{BB962C8B-B14F-4D97-AF65-F5344CB8AC3E}">
        <p14:creationId xmlns:p14="http://schemas.microsoft.com/office/powerpoint/2010/main" val="1498278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68</a:t>
            </a:fld>
            <a:endParaRPr lang="en-US"/>
          </a:p>
        </p:txBody>
      </p:sp>
    </p:spTree>
    <p:extLst>
      <p:ext uri="{BB962C8B-B14F-4D97-AF65-F5344CB8AC3E}">
        <p14:creationId xmlns:p14="http://schemas.microsoft.com/office/powerpoint/2010/main" val="26750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P1093, incidence VF was higher for adolescents 12-18yr than children 6-12yr and most cases were associated with non-adherence to </a:t>
            </a:r>
            <a:r>
              <a:rPr lang="en-US" sz="1200" b="0" i="0" u="sng" kern="1200" dirty="0">
                <a:solidFill>
                  <a:schemeClr val="tx1"/>
                </a:solidFill>
                <a:effectLst/>
                <a:latin typeface="+mn-lt"/>
                <a:ea typeface="+mn-ea"/>
                <a:cs typeface="+mn-cs"/>
              </a:rPr>
              <a:t>&gt;</a:t>
            </a:r>
            <a:r>
              <a:rPr lang="en-US" sz="1200" b="0" i="0" kern="1200" dirty="0">
                <a:solidFill>
                  <a:schemeClr val="tx1"/>
                </a:solidFill>
                <a:effectLst/>
                <a:latin typeface="+mn-lt"/>
                <a:ea typeface="+mn-ea"/>
                <a:cs typeface="+mn-cs"/>
              </a:rPr>
              <a:t>1 component of regimen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Among 6-18 year old participants receiving DTG containing regimen in P1093, INSTI resistance developed in 3 of the 19 (16%)  who experienced VF.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INSTI resistance in these children followed either of two mutational pathways, R263K and G118R, the latter having a greater impact on reduced DTG susceptibility.</a:t>
            </a: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6</a:t>
            </a:fld>
            <a:endParaRPr lang="en-US"/>
          </a:p>
        </p:txBody>
      </p:sp>
    </p:spTree>
    <p:extLst>
      <p:ext uri="{BB962C8B-B14F-4D97-AF65-F5344CB8AC3E}">
        <p14:creationId xmlns:p14="http://schemas.microsoft.com/office/powerpoint/2010/main" val="2678386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69</a:t>
            </a:fld>
            <a:endParaRPr lang="en-US"/>
          </a:p>
        </p:txBody>
      </p:sp>
    </p:spTree>
    <p:extLst>
      <p:ext uri="{BB962C8B-B14F-4D97-AF65-F5344CB8AC3E}">
        <p14:creationId xmlns:p14="http://schemas.microsoft.com/office/powerpoint/2010/main" val="944247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70</a:t>
            </a:fld>
            <a:endParaRPr lang="en-US"/>
          </a:p>
        </p:txBody>
      </p:sp>
    </p:spTree>
    <p:extLst>
      <p:ext uri="{BB962C8B-B14F-4D97-AF65-F5344CB8AC3E}">
        <p14:creationId xmlns:p14="http://schemas.microsoft.com/office/powerpoint/2010/main" val="3587583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a:t>
            </a:r>
            <a:r>
              <a:rPr lang="en-US" b="0" dirty="0"/>
              <a:t>ood adherence among adolescents was associated with viral suppression (11x), caregivers’ good SRA (9X), region (3 and 4x – Siaya and </a:t>
            </a:r>
            <a:r>
              <a:rPr lang="en-US" b="0" dirty="0" err="1"/>
              <a:t>Ugunja</a:t>
            </a:r>
            <a:r>
              <a:rPr lang="en-US" b="0" dirty="0"/>
              <a:t>) and frequency of clinic visits (3x) </a:t>
            </a:r>
          </a:p>
          <a:p>
            <a:pPr marL="171450" indent="-171450">
              <a:buFont typeface="Arial" panose="020B0604020202020204" pitchFamily="34" charset="0"/>
              <a:buChar char="•"/>
            </a:pPr>
            <a:r>
              <a:rPr lang="en-US" dirty="0"/>
              <a:t>Viral suppression among adolescents was associated with good SRA (11x), clinic visit intervals of 2 months or more (2.8x), region (</a:t>
            </a:r>
            <a:r>
              <a:rPr lang="en-US" dirty="0" err="1"/>
              <a:t>Rarieda</a:t>
            </a:r>
            <a:r>
              <a:rPr lang="en-US" dirty="0"/>
              <a:t> 1.9x) and Regimen (2</a:t>
            </a:r>
            <a:r>
              <a:rPr lang="en-US" baseline="30000" dirty="0"/>
              <a:t>nd</a:t>
            </a:r>
            <a:r>
              <a:rPr lang="en-US" dirty="0"/>
              <a:t>/3</a:t>
            </a:r>
            <a:r>
              <a:rPr lang="en-US" baseline="30000" dirty="0"/>
              <a:t>rd</a:t>
            </a:r>
            <a:r>
              <a:rPr lang="en-US" dirty="0"/>
              <a:t> line -3.8x/Tenofovir-based ART regimens -1.5x)</a:t>
            </a:r>
            <a:endParaRPr lang="en-US" b="0" dirty="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71</a:t>
            </a:fld>
            <a:endParaRPr lang="en-US"/>
          </a:p>
        </p:txBody>
      </p:sp>
    </p:spTree>
    <p:extLst>
      <p:ext uri="{BB962C8B-B14F-4D97-AF65-F5344CB8AC3E}">
        <p14:creationId xmlns:p14="http://schemas.microsoft.com/office/powerpoint/2010/main" val="3329860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Adolescents have distinct needs that require different models of service delivery to improve use of services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Youth-friendly clinics that address pr</a:t>
            </a:r>
            <a:r>
              <a:rPr lang="en-US" sz="1200" dirty="0">
                <a:solidFill>
                  <a:srgbClr val="002060"/>
                </a:solidFill>
                <a:ea typeface="Calibri" panose="020F0502020204030204" pitchFamily="34" charset="0"/>
              </a:rPr>
              <a:t>ovider, privacy, and access barriers improves use of HIV services including HIV testing and condom/contraceptive use</a:t>
            </a:r>
          </a:p>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72</a:t>
            </a:fld>
            <a:endParaRPr lang="en-US"/>
          </a:p>
        </p:txBody>
      </p:sp>
    </p:spTree>
    <p:extLst>
      <p:ext uri="{BB962C8B-B14F-4D97-AF65-F5344CB8AC3E}">
        <p14:creationId xmlns:p14="http://schemas.microsoft.com/office/powerpoint/2010/main" val="892963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73</a:t>
            </a:fld>
            <a:endParaRPr lang="en-US"/>
          </a:p>
        </p:txBody>
      </p:sp>
    </p:spTree>
    <p:extLst>
      <p:ext uri="{BB962C8B-B14F-4D97-AF65-F5344CB8AC3E}">
        <p14:creationId xmlns:p14="http://schemas.microsoft.com/office/powerpoint/2010/main" val="303152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Disclosures in both control and intervention arms increased over follow-up, but intervention arm had significantly more and earlier disclosures than control 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Initially more mental distress at 6 </a:t>
            </a:r>
            <a:r>
              <a:rPr lang="en-US" sz="1200" dirty="0" err="1"/>
              <a:t>mo</a:t>
            </a:r>
            <a:r>
              <a:rPr lang="en-US" sz="1200" dirty="0"/>
              <a:t> in intervention arm but then decreased compared to controls thereafter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74</a:t>
            </a:fld>
            <a:endParaRPr lang="en-US"/>
          </a:p>
        </p:txBody>
      </p:sp>
    </p:spTree>
    <p:extLst>
      <p:ext uri="{BB962C8B-B14F-4D97-AF65-F5344CB8AC3E}">
        <p14:creationId xmlns:p14="http://schemas.microsoft.com/office/powerpoint/2010/main" val="1878586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Program designed to address structural drivers of adolescent HIV risk behaviors</a:t>
            </a:r>
          </a:p>
          <a:p>
            <a:pPr marL="171450" indent="-171450">
              <a:buFont typeface="Wingdings" panose="05000000000000000000" pitchFamily="2" charset="2"/>
              <a:buChar char="§"/>
            </a:pPr>
            <a:r>
              <a:rPr lang="en-US" dirty="0"/>
              <a:t>Community-based and run</a:t>
            </a:r>
          </a:p>
          <a:p>
            <a:pPr marL="171450" indent="-171450">
              <a:buFont typeface="Wingdings" panose="05000000000000000000" pitchFamily="2" charset="2"/>
              <a:buChar char="§"/>
            </a:pPr>
            <a:r>
              <a:rPr lang="en-US" sz="1200" b="0" i="0" kern="1200" dirty="0">
                <a:solidFill>
                  <a:schemeClr val="tx1"/>
                </a:solidFill>
                <a:effectLst/>
                <a:latin typeface="+mn-lt"/>
                <a:ea typeface="+mn-ea"/>
                <a:cs typeface="+mn-cs"/>
              </a:rPr>
              <a:t>Demonstrated promise for reducing violence, improving parenting and family functioning in low-resource settings</a:t>
            </a:r>
          </a:p>
          <a:p>
            <a:pPr marL="171450" indent="-171450">
              <a:buFont typeface="Wingdings" panose="05000000000000000000" pitchFamily="2" charset="2"/>
              <a:buChar char="§"/>
            </a:pPr>
            <a:r>
              <a:rPr lang="en-US" sz="1200" b="0" i="0" kern="1200" dirty="0">
                <a:solidFill>
                  <a:schemeClr val="tx1"/>
                </a:solidFill>
                <a:effectLst/>
                <a:latin typeface="+mn-lt"/>
                <a:ea typeface="+mn-ea"/>
                <a:cs typeface="+mn-cs"/>
              </a:rPr>
              <a:t>At 5-9 months postintervention, the intervention was associated with lower abuse and corporal punishment; improved positive and involved parenting; less poor supervision; reductions in caregiver corporal punishment endorsement, mental health problems, parenting stress, substance use and increased social support (all caregiver report). Intervention adolescents reported no differences in mental health,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or community violence, but had lower substance use (all adolescent report). Intervention families had improved economic welfare, financial management and more violence avoidance planning (in caregiver and adolescent report). No adverse effects were detected.</a:t>
            </a:r>
          </a:p>
          <a:p>
            <a:pPr marL="171450" indent="-171450">
              <a:buFont typeface="Wingdings" panose="05000000000000000000" pitchFamily="2" charset="2"/>
              <a:buChar char="§"/>
            </a:pPr>
            <a:r>
              <a:rPr lang="en-US" sz="1200" b="0" i="0" kern="1200" dirty="0">
                <a:solidFill>
                  <a:schemeClr val="tx1"/>
                </a:solidFill>
                <a:effectLst/>
                <a:latin typeface="+mn-lt"/>
                <a:ea typeface="+mn-ea"/>
                <a:cs typeface="+mn-cs"/>
              </a:rPr>
              <a:t>Now published:  Cluver L, </a:t>
            </a:r>
            <a:r>
              <a:rPr lang="en-US" sz="1200" b="0" i="0" kern="1200" dirty="0" err="1">
                <a:solidFill>
                  <a:schemeClr val="tx1"/>
                </a:solidFill>
                <a:effectLst/>
                <a:latin typeface="+mn-lt"/>
                <a:ea typeface="+mn-ea"/>
                <a:cs typeface="+mn-cs"/>
              </a:rPr>
              <a:t>Meinck</a:t>
            </a:r>
            <a:r>
              <a:rPr lang="en-US" sz="1200" b="0" i="0" kern="1200" dirty="0">
                <a:solidFill>
                  <a:schemeClr val="tx1"/>
                </a:solidFill>
                <a:effectLst/>
                <a:latin typeface="+mn-lt"/>
                <a:ea typeface="+mn-ea"/>
                <a:cs typeface="+mn-cs"/>
              </a:rPr>
              <a:t> F, Steinert J et al.  BMJ Global Health 2018;3:e000539</a:t>
            </a:r>
          </a:p>
          <a:p>
            <a:pPr marL="171450" indent="-171450">
              <a:buFont typeface="Wingdings" panose="05000000000000000000" pitchFamily="2" charset="2"/>
              <a:buChar char="§"/>
            </a:pPr>
            <a:r>
              <a:rPr lang="en-US" sz="1200" b="0" i="0" kern="1200" dirty="0">
                <a:solidFill>
                  <a:schemeClr val="tx1"/>
                </a:solidFill>
                <a:effectLst/>
                <a:latin typeface="+mn-lt"/>
                <a:ea typeface="+mn-ea"/>
                <a:cs typeface="+mn-cs"/>
              </a:rPr>
              <a:t>Being scaled up in several other LMIC countries</a:t>
            </a: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76</a:t>
            </a:fld>
            <a:endParaRPr lang="en-US"/>
          </a:p>
        </p:txBody>
      </p:sp>
    </p:spTree>
    <p:extLst>
      <p:ext uri="{BB962C8B-B14F-4D97-AF65-F5344CB8AC3E}">
        <p14:creationId xmlns:p14="http://schemas.microsoft.com/office/powerpoint/2010/main" val="3686275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Wingdings" panose="05000000000000000000" pitchFamily="2" charset="2"/>
              <a:buChar char="§"/>
            </a:pPr>
            <a:r>
              <a:rPr lang="en-US" sz="1200" b="0" i="0" kern="1200" dirty="0">
                <a:solidFill>
                  <a:schemeClr val="tx1"/>
                </a:solidFill>
                <a:effectLst/>
                <a:latin typeface="+mn-lt"/>
                <a:ea typeface="+mn-ea"/>
                <a:cs typeface="+mn-cs"/>
              </a:rPr>
              <a:t>Weekly sessions followed a manual that used collaborative learning techniques, including traditional stories and songs, role plays, modelling and home practice (manuals are available at WHO website: </a:t>
            </a:r>
            <a:r>
              <a:rPr lang="en-US" sz="1200" b="0" i="0" kern="1200" dirty="0">
                <a:solidFill>
                  <a:schemeClr val="tx1"/>
                </a:solidFill>
                <a:effectLst/>
                <a:latin typeface="+mn-lt"/>
                <a:ea typeface="+mn-ea"/>
                <a:cs typeface="+mn-cs"/>
                <a:hlinkClick r:id="rId3"/>
              </a:rPr>
              <a:t>http://www.who.int/violence_injury_prevention/violence/child/PLH-manuals/en/</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77</a:t>
            </a:fld>
            <a:endParaRPr lang="en-US"/>
          </a:p>
        </p:txBody>
      </p:sp>
    </p:spTree>
    <p:extLst>
      <p:ext uri="{BB962C8B-B14F-4D97-AF65-F5344CB8AC3E}">
        <p14:creationId xmlns:p14="http://schemas.microsoft.com/office/powerpoint/2010/main" val="3617193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78</a:t>
            </a:fld>
            <a:endParaRPr lang="en-US"/>
          </a:p>
        </p:txBody>
      </p:sp>
    </p:spTree>
    <p:extLst>
      <p:ext uri="{BB962C8B-B14F-4D97-AF65-F5344CB8AC3E}">
        <p14:creationId xmlns:p14="http://schemas.microsoft.com/office/powerpoint/2010/main" val="1018369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Our findings demonstrate the need for child and adolescent specific targets, and the resources to meet those targets.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good news is</a:t>
            </a:r>
            <a:r>
              <a:rPr lang="en-US" sz="1200" kern="1200" dirty="0">
                <a:solidFill>
                  <a:schemeClr val="tx1"/>
                </a:solidFill>
                <a:effectLst/>
                <a:latin typeface="+mn-lt"/>
                <a:ea typeface="+mn-ea"/>
                <a:cs typeface="+mn-cs"/>
              </a:rPr>
              <a:t>, we already have the Three </a:t>
            </a:r>
            <a:r>
              <a:rPr lang="en-US" sz="1200" kern="1200" dirty="0" err="1">
                <a:solidFill>
                  <a:schemeClr val="tx1"/>
                </a:solidFill>
                <a:effectLst/>
                <a:latin typeface="+mn-lt"/>
                <a:ea typeface="+mn-ea"/>
                <a:cs typeface="+mn-cs"/>
              </a:rPr>
              <a:t>Free’s</a:t>
            </a:r>
            <a:r>
              <a:rPr lang="en-US" sz="1200" kern="1200" dirty="0">
                <a:solidFill>
                  <a:schemeClr val="tx1"/>
                </a:solidFill>
                <a:effectLst/>
                <a:latin typeface="+mn-lt"/>
                <a:ea typeface="+mn-ea"/>
                <a:cs typeface="+mn-cs"/>
              </a:rPr>
              <a:t> framework</a:t>
            </a:r>
            <a:r>
              <a:rPr lang="en-US" sz="1200" kern="1200" baseline="0" dirty="0">
                <a:solidFill>
                  <a:schemeClr val="tx1"/>
                </a:solidFill>
                <a:effectLst/>
                <a:latin typeface="+mn-lt"/>
                <a:ea typeface="+mn-ea"/>
                <a:cs typeface="+mn-cs"/>
              </a:rPr>
              <a:t> which aims to achieve an AIDS-free generation.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bad news is, we are from reaching the Three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Free’s</a:t>
            </a:r>
            <a:r>
              <a:rPr lang="en-US" sz="1200" kern="1200" baseline="0" dirty="0">
                <a:solidFill>
                  <a:schemeClr val="tx1"/>
                </a:solidFill>
                <a:effectLst/>
                <a:latin typeface="+mn-lt"/>
                <a:ea typeface="+mn-ea"/>
                <a:cs typeface="+mn-cs"/>
              </a:rPr>
              <a:t> 2020</a:t>
            </a:r>
            <a:r>
              <a:rPr lang="en-US" sz="1200" kern="1200" dirty="0">
                <a:solidFill>
                  <a:schemeClr val="tx1"/>
                </a:solidFill>
                <a:effectLst/>
                <a:latin typeface="+mn-lt"/>
                <a:ea typeface="+mn-ea"/>
                <a:cs typeface="+mn-cs"/>
              </a:rPr>
              <a:t> targets.</a:t>
            </a:r>
          </a:p>
          <a:p>
            <a:r>
              <a:rPr lang="en-US" sz="1200" b="1" kern="1200" dirty="0">
                <a:solidFill>
                  <a:schemeClr val="tx1"/>
                </a:solidFill>
                <a:effectLst/>
                <a:latin typeface="+mn-lt"/>
                <a:ea typeface="+mn-ea"/>
                <a:cs typeface="+mn-cs"/>
              </a:rPr>
              <a:t>Start Free</a:t>
            </a:r>
            <a:r>
              <a:rPr lang="en-US" sz="1200" kern="1200" dirty="0">
                <a:solidFill>
                  <a:schemeClr val="tx1"/>
                </a:solidFill>
                <a:effectLst/>
                <a:latin typeface="+mn-lt"/>
                <a:ea typeface="+mn-ea"/>
                <a:cs typeface="+mn-cs"/>
              </a:rPr>
              <a:t> calls for a 95% reduction in new HIV infections among children under five</a:t>
            </a:r>
          </a:p>
          <a:p>
            <a:pPr marL="685800" lvl="1" indent="-228600">
              <a:buFont typeface="+mj-lt"/>
              <a:buAutoNum type="arabicPeriod"/>
            </a:pPr>
            <a:r>
              <a:rPr lang="en-US" sz="1200" kern="1200" dirty="0">
                <a:solidFill>
                  <a:schemeClr val="tx1"/>
                </a:solidFill>
                <a:effectLst/>
                <a:latin typeface="+mn-lt"/>
                <a:ea typeface="+mn-ea"/>
                <a:cs typeface="+mn-cs"/>
              </a:rPr>
              <a:t>In our current trend scenario, we only project a 42% reduction</a:t>
            </a:r>
          </a:p>
          <a:p>
            <a:pPr marL="685800" lvl="1" indent="-228600">
              <a:buFont typeface="+mj-lt"/>
              <a:buAutoNum type="arabicPeriod"/>
            </a:pPr>
            <a:r>
              <a:rPr lang="en-US" sz="1200" kern="1200" dirty="0">
                <a:solidFill>
                  <a:schemeClr val="tx1"/>
                </a:solidFill>
                <a:effectLst/>
                <a:latin typeface="+mn-lt"/>
                <a:ea typeface="+mn-ea"/>
                <a:cs typeface="+mn-cs"/>
              </a:rPr>
              <a:t>In the fast track scenario, we only project a 49% reduction</a:t>
            </a:r>
          </a:p>
          <a:p>
            <a:r>
              <a:rPr lang="en-US" sz="1200" b="1" kern="1200" dirty="0">
                <a:solidFill>
                  <a:schemeClr val="tx1"/>
                </a:solidFill>
                <a:effectLst/>
                <a:latin typeface="+mn-lt"/>
                <a:ea typeface="+mn-ea"/>
                <a:cs typeface="+mn-cs"/>
              </a:rPr>
              <a:t>Stay Free</a:t>
            </a:r>
            <a:r>
              <a:rPr lang="en-US" sz="1200" kern="1200" dirty="0">
                <a:solidFill>
                  <a:schemeClr val="tx1"/>
                </a:solidFill>
                <a:effectLst/>
                <a:latin typeface="+mn-lt"/>
                <a:ea typeface="+mn-ea"/>
                <a:cs typeface="+mn-cs"/>
              </a:rPr>
              <a:t> calls for a 75% reduction in new HIV infections among adolescents</a:t>
            </a:r>
          </a:p>
          <a:p>
            <a:pPr marL="685800" lvl="1" indent="-228600">
              <a:buFont typeface="+mj-lt"/>
              <a:buAutoNum type="arabicPeriod"/>
            </a:pPr>
            <a:r>
              <a:rPr lang="en-US" sz="1200" kern="1200" dirty="0">
                <a:solidFill>
                  <a:schemeClr val="tx1"/>
                </a:solidFill>
                <a:effectLst/>
                <a:latin typeface="+mn-lt"/>
                <a:ea typeface="+mn-ea"/>
                <a:cs typeface="+mn-cs"/>
              </a:rPr>
              <a:t>In our current trend scenario, we only project a 28% reduction in girls and 25% in boys</a:t>
            </a:r>
          </a:p>
          <a:p>
            <a:pPr marL="685800" lvl="1" indent="-228600">
              <a:buFont typeface="+mj-lt"/>
              <a:buAutoNum type="arabicPeriod"/>
            </a:pPr>
            <a:r>
              <a:rPr lang="en-US" sz="1200" kern="1200" dirty="0">
                <a:solidFill>
                  <a:schemeClr val="tx1"/>
                </a:solidFill>
                <a:effectLst/>
                <a:latin typeface="+mn-lt"/>
                <a:ea typeface="+mn-ea"/>
                <a:cs typeface="+mn-cs"/>
              </a:rPr>
              <a:t>In the fast track scenario, we only project a 68% reduction in both girls and boys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possible that 2020 targets are out of reach- and thus we must plan for longer-term and more sustainable interventions to achieve, and then secure an AIDS-Free generation over future decades.</a:t>
            </a:r>
          </a:p>
          <a:p>
            <a:pPr defTabSz="931774">
              <a:defRPr/>
            </a:pPr>
            <a:endParaRPr lang="en-US" sz="1800" dirty="0"/>
          </a:p>
        </p:txBody>
      </p:sp>
      <p:sp>
        <p:nvSpPr>
          <p:cNvPr id="4" name="Slide Number Placeholder 3"/>
          <p:cNvSpPr>
            <a:spLocks noGrp="1"/>
          </p:cNvSpPr>
          <p:nvPr>
            <p:ph type="sldNum" sz="quarter" idx="10"/>
          </p:nvPr>
        </p:nvSpPr>
        <p:spPr/>
        <p:txBody>
          <a:bodyPr/>
          <a:lstStyle/>
          <a:p>
            <a:fld id="{5AB95E1F-0E16-9041-B7F2-F780B1DFEBE7}" type="slidenum">
              <a:rPr lang="en-US" smtClean="0"/>
              <a:t>81</a:t>
            </a:fld>
            <a:endParaRPr lang="en-US"/>
          </a:p>
        </p:txBody>
      </p:sp>
    </p:spTree>
    <p:extLst>
      <p:ext uri="{BB962C8B-B14F-4D97-AF65-F5344CB8AC3E}">
        <p14:creationId xmlns:p14="http://schemas.microsoft.com/office/powerpoint/2010/main" val="274614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9</a:t>
            </a:fld>
            <a:endParaRPr lang="en-US" dirty="0"/>
          </a:p>
        </p:txBody>
      </p:sp>
    </p:spTree>
    <p:extLst>
      <p:ext uri="{BB962C8B-B14F-4D97-AF65-F5344CB8AC3E}">
        <p14:creationId xmlns:p14="http://schemas.microsoft.com/office/powerpoint/2010/main" val="33713214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Our findings demonstrate the need for child and adolescent specific targets, and the resources to meet those targets.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good news is</a:t>
            </a:r>
            <a:r>
              <a:rPr lang="en-US" sz="1200" kern="1200" dirty="0">
                <a:solidFill>
                  <a:schemeClr val="tx1"/>
                </a:solidFill>
                <a:effectLst/>
                <a:latin typeface="+mn-lt"/>
                <a:ea typeface="+mn-ea"/>
                <a:cs typeface="+mn-cs"/>
              </a:rPr>
              <a:t>, we already have the Three </a:t>
            </a:r>
            <a:r>
              <a:rPr lang="en-US" sz="1200" kern="1200" dirty="0" err="1">
                <a:solidFill>
                  <a:schemeClr val="tx1"/>
                </a:solidFill>
                <a:effectLst/>
                <a:latin typeface="+mn-lt"/>
                <a:ea typeface="+mn-ea"/>
                <a:cs typeface="+mn-cs"/>
              </a:rPr>
              <a:t>Free’s</a:t>
            </a:r>
            <a:r>
              <a:rPr lang="en-US" sz="1200" kern="1200" dirty="0">
                <a:solidFill>
                  <a:schemeClr val="tx1"/>
                </a:solidFill>
                <a:effectLst/>
                <a:latin typeface="+mn-lt"/>
                <a:ea typeface="+mn-ea"/>
                <a:cs typeface="+mn-cs"/>
              </a:rPr>
              <a:t> framework</a:t>
            </a:r>
            <a:r>
              <a:rPr lang="en-US" sz="1200" kern="1200" baseline="0" dirty="0">
                <a:solidFill>
                  <a:schemeClr val="tx1"/>
                </a:solidFill>
                <a:effectLst/>
                <a:latin typeface="+mn-lt"/>
                <a:ea typeface="+mn-ea"/>
                <a:cs typeface="+mn-cs"/>
              </a:rPr>
              <a:t> which aims to achieve an AIDS-free generation.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bad news is, we are from reaching the Three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Free’s</a:t>
            </a:r>
            <a:r>
              <a:rPr lang="en-US" sz="1200" kern="1200" baseline="0" dirty="0">
                <a:solidFill>
                  <a:schemeClr val="tx1"/>
                </a:solidFill>
                <a:effectLst/>
                <a:latin typeface="+mn-lt"/>
                <a:ea typeface="+mn-ea"/>
                <a:cs typeface="+mn-cs"/>
              </a:rPr>
              <a:t> 2020</a:t>
            </a:r>
            <a:r>
              <a:rPr lang="en-US" sz="1200" kern="1200" dirty="0">
                <a:solidFill>
                  <a:schemeClr val="tx1"/>
                </a:solidFill>
                <a:effectLst/>
                <a:latin typeface="+mn-lt"/>
                <a:ea typeface="+mn-ea"/>
                <a:cs typeface="+mn-cs"/>
              </a:rPr>
              <a:t> targets.</a:t>
            </a:r>
          </a:p>
          <a:p>
            <a:r>
              <a:rPr lang="en-US" sz="1200" b="1" kern="1200" dirty="0">
                <a:solidFill>
                  <a:schemeClr val="tx1"/>
                </a:solidFill>
                <a:effectLst/>
                <a:latin typeface="+mn-lt"/>
                <a:ea typeface="+mn-ea"/>
                <a:cs typeface="+mn-cs"/>
              </a:rPr>
              <a:t>Start Free</a:t>
            </a:r>
            <a:r>
              <a:rPr lang="en-US" sz="1200" kern="1200" dirty="0">
                <a:solidFill>
                  <a:schemeClr val="tx1"/>
                </a:solidFill>
                <a:effectLst/>
                <a:latin typeface="+mn-lt"/>
                <a:ea typeface="+mn-ea"/>
                <a:cs typeface="+mn-cs"/>
              </a:rPr>
              <a:t> calls for a 95% reduction in new HIV infections among children under five</a:t>
            </a:r>
          </a:p>
          <a:p>
            <a:pPr marL="685800" lvl="1" indent="-228600">
              <a:buFont typeface="+mj-lt"/>
              <a:buAutoNum type="arabicPeriod"/>
            </a:pPr>
            <a:r>
              <a:rPr lang="en-US" sz="1200" kern="1200" dirty="0">
                <a:solidFill>
                  <a:schemeClr val="tx1"/>
                </a:solidFill>
                <a:effectLst/>
                <a:latin typeface="+mn-lt"/>
                <a:ea typeface="+mn-ea"/>
                <a:cs typeface="+mn-cs"/>
              </a:rPr>
              <a:t>In our current trend scenario, we only project a 42% reduction</a:t>
            </a:r>
          </a:p>
          <a:p>
            <a:pPr marL="685800" lvl="1" indent="-228600">
              <a:buFont typeface="+mj-lt"/>
              <a:buAutoNum type="arabicPeriod"/>
            </a:pPr>
            <a:r>
              <a:rPr lang="en-US" sz="1200" kern="1200" dirty="0">
                <a:solidFill>
                  <a:schemeClr val="tx1"/>
                </a:solidFill>
                <a:effectLst/>
                <a:latin typeface="+mn-lt"/>
                <a:ea typeface="+mn-ea"/>
                <a:cs typeface="+mn-cs"/>
              </a:rPr>
              <a:t>In the fast track scenario, we only project a 49% reduction</a:t>
            </a:r>
          </a:p>
          <a:p>
            <a:r>
              <a:rPr lang="en-US" sz="1200" b="1" kern="1200" dirty="0">
                <a:solidFill>
                  <a:schemeClr val="tx1"/>
                </a:solidFill>
                <a:effectLst/>
                <a:latin typeface="+mn-lt"/>
                <a:ea typeface="+mn-ea"/>
                <a:cs typeface="+mn-cs"/>
              </a:rPr>
              <a:t>Stay Free</a:t>
            </a:r>
            <a:r>
              <a:rPr lang="en-US" sz="1200" kern="1200" dirty="0">
                <a:solidFill>
                  <a:schemeClr val="tx1"/>
                </a:solidFill>
                <a:effectLst/>
                <a:latin typeface="+mn-lt"/>
                <a:ea typeface="+mn-ea"/>
                <a:cs typeface="+mn-cs"/>
              </a:rPr>
              <a:t> calls for a 75% reduction in new HIV infections among adolescents</a:t>
            </a:r>
          </a:p>
          <a:p>
            <a:pPr marL="685800" lvl="1" indent="-228600">
              <a:buFont typeface="+mj-lt"/>
              <a:buAutoNum type="arabicPeriod"/>
            </a:pPr>
            <a:r>
              <a:rPr lang="en-US" sz="1200" kern="1200" dirty="0">
                <a:solidFill>
                  <a:schemeClr val="tx1"/>
                </a:solidFill>
                <a:effectLst/>
                <a:latin typeface="+mn-lt"/>
                <a:ea typeface="+mn-ea"/>
                <a:cs typeface="+mn-cs"/>
              </a:rPr>
              <a:t>In our current trend scenario, we only project a 28% reduction in girls and 25% in boys</a:t>
            </a:r>
          </a:p>
          <a:p>
            <a:pPr marL="685800" lvl="1" indent="-228600">
              <a:buFont typeface="+mj-lt"/>
              <a:buAutoNum type="arabicPeriod"/>
            </a:pPr>
            <a:r>
              <a:rPr lang="en-US" sz="1200" kern="1200" dirty="0">
                <a:solidFill>
                  <a:schemeClr val="tx1"/>
                </a:solidFill>
                <a:effectLst/>
                <a:latin typeface="+mn-lt"/>
                <a:ea typeface="+mn-ea"/>
                <a:cs typeface="+mn-cs"/>
              </a:rPr>
              <a:t>In the fast track scenario, we only project a 68% reduction in both girls and boys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possible that 2020 targets are out of reach- and thus we must plan for longer-term and more sustainable interventions to achieve, and then secure an AIDS-Free generation over future decades.</a:t>
            </a:r>
          </a:p>
          <a:p>
            <a:pPr defTabSz="931774">
              <a:defRPr/>
            </a:pPr>
            <a:endParaRPr lang="en-US" sz="1800" dirty="0"/>
          </a:p>
        </p:txBody>
      </p:sp>
      <p:sp>
        <p:nvSpPr>
          <p:cNvPr id="4" name="Slide Number Placeholder 3"/>
          <p:cNvSpPr>
            <a:spLocks noGrp="1"/>
          </p:cNvSpPr>
          <p:nvPr>
            <p:ph type="sldNum" sz="quarter" idx="10"/>
          </p:nvPr>
        </p:nvSpPr>
        <p:spPr/>
        <p:txBody>
          <a:bodyPr/>
          <a:lstStyle/>
          <a:p>
            <a:fld id="{5AB95E1F-0E16-9041-B7F2-F780B1DFEBE7}" type="slidenum">
              <a:rPr lang="en-US" smtClean="0"/>
              <a:t>82</a:t>
            </a:fld>
            <a:endParaRPr lang="en-US"/>
          </a:p>
        </p:txBody>
      </p:sp>
    </p:spTree>
    <p:extLst>
      <p:ext uri="{BB962C8B-B14F-4D97-AF65-F5344CB8AC3E}">
        <p14:creationId xmlns:p14="http://schemas.microsoft.com/office/powerpoint/2010/main" val="29124972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our results illustrate the concept of ageing populations living with HIV – from childhood to adulthood.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example, the 190,000 children who were infected before the age of five grow up and eventually contribute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3.5 million adults 35-39 living with HIV in 2050,</a:t>
            </a:r>
            <a:r>
              <a:rPr lang="en-US" sz="1200" kern="1200" baseline="0" dirty="0">
                <a:solidFill>
                  <a:schemeClr val="tx1"/>
                </a:solidFill>
                <a:effectLst/>
                <a:latin typeface="+mn-lt"/>
                <a:ea typeface="+mn-ea"/>
                <a:cs typeface="+mn-cs"/>
              </a:rPr>
              <a:t> consisting of both those who were infected at birth and those were infected through sexual transmission along the way.</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his ageing concept can be understood from three factors in our predictive model:</a:t>
            </a:r>
          </a:p>
          <a:p>
            <a:pPr marL="685800" lvl="1" indent="-228600">
              <a:buFont typeface="+mj-lt"/>
              <a:buAutoNum type="arabicPeriod"/>
            </a:pPr>
            <a:r>
              <a:rPr lang="en-US" sz="1200" kern="1200" dirty="0">
                <a:solidFill>
                  <a:schemeClr val="tx1"/>
                </a:solidFill>
                <a:effectLst/>
                <a:latin typeface="+mn-lt"/>
                <a:ea typeface="+mn-ea"/>
                <a:cs typeface="+mn-cs"/>
              </a:rPr>
              <a:t>Increased survival</a:t>
            </a:r>
          </a:p>
          <a:p>
            <a:pPr marL="685800" lvl="1" indent="-228600">
              <a:buFont typeface="+mj-lt"/>
              <a:buAutoNum type="arabicPeriod"/>
            </a:pPr>
            <a:r>
              <a:rPr lang="en-US" sz="1200" kern="1200" dirty="0">
                <a:solidFill>
                  <a:schemeClr val="tx1"/>
                </a:solidFill>
                <a:effectLst/>
                <a:latin typeface="+mn-lt"/>
                <a:ea typeface="+mn-ea"/>
                <a:cs typeface="+mn-cs"/>
              </a:rPr>
              <a:t>Steady flow of new HIV infections</a:t>
            </a:r>
          </a:p>
          <a:p>
            <a:pPr marL="685800" lvl="1" indent="-228600">
              <a:buFont typeface="+mj-lt"/>
              <a:buAutoNum type="arabicPeriod"/>
            </a:pPr>
            <a:r>
              <a:rPr lang="en-US" sz="1200" kern="1200" dirty="0">
                <a:solidFill>
                  <a:schemeClr val="tx1"/>
                </a:solidFill>
                <a:effectLst/>
                <a:latin typeface="+mn-lt"/>
                <a:ea typeface="+mn-ea"/>
                <a:cs typeface="+mn-cs"/>
              </a:rPr>
              <a:t>Population growth in certain regions, especially the ones with persistent HIV incidence rates.</a:t>
            </a:r>
          </a:p>
          <a:p>
            <a:pPr marL="457200" lvl="1" indent="0">
              <a:buFont typeface="+mj-lt"/>
              <a:buNone/>
            </a:pPr>
            <a:r>
              <a:rPr lang="en-US" sz="1200" kern="1200" dirty="0">
                <a:solidFill>
                  <a:schemeClr val="tx1"/>
                </a:solidFill>
                <a:effectLst/>
                <a:latin typeface="+mn-lt"/>
                <a:ea typeface="+mn-ea"/>
                <a:cs typeface="+mn-cs"/>
                <a:sym typeface="Wingdings" panose="05000000000000000000" pitchFamily="2" charset="2"/>
              </a:rPr>
              <a:t> These three factors vary by region and thus</a:t>
            </a:r>
            <a:r>
              <a:rPr lang="en-US" sz="1200" kern="1200" baseline="0" dirty="0">
                <a:solidFill>
                  <a:schemeClr val="tx1"/>
                </a:solidFill>
                <a:effectLst/>
                <a:latin typeface="+mn-lt"/>
                <a:ea typeface="+mn-ea"/>
                <a:cs typeface="+mn-cs"/>
                <a:sym typeface="Wingdings" panose="05000000000000000000" pitchFamily="2" charset="2"/>
              </a:rPr>
              <a:t> influence the regional epidemics in different ways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83</a:t>
            </a:fld>
            <a:endParaRPr lang="en-US"/>
          </a:p>
        </p:txBody>
      </p:sp>
    </p:spTree>
    <p:extLst>
      <p:ext uri="{BB962C8B-B14F-4D97-AF65-F5344CB8AC3E}">
        <p14:creationId xmlns:p14="http://schemas.microsoft.com/office/powerpoint/2010/main" val="3239596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chart shows the distribution of new HIV infections among children and adolescents by geographic region. In previous years, about half of all infections occurred in Eastern and Southern Africa, and about 25-30 percent occurred in West and Central Africa.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By 2050 West and Central Africa will contribute to 48% of new HIV infections among children and 35% of new HIV infections among adolescents- both of which are greater than Eastern and Southern Africa’s share.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Other notable changes include the projected increase in the share of new adolescent infections in Latin America and the Caribbean (dark green) and Eastern Europe and Central Asia (pink). As infections decline in Eastern and Southern Africa, these are signals of a globalizing epidemic among adolescents.</a:t>
            </a:r>
          </a:p>
          <a:p>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t>84</a:t>
            </a:fld>
            <a:endParaRPr lang="en-US"/>
          </a:p>
        </p:txBody>
      </p:sp>
    </p:spTree>
    <p:extLst>
      <p:ext uri="{BB962C8B-B14F-4D97-AF65-F5344CB8AC3E}">
        <p14:creationId xmlns:p14="http://schemas.microsoft.com/office/powerpoint/2010/main" val="1441014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Bef>
                <a:spcPts val="1800"/>
              </a:spcBef>
              <a:buFont typeface="Arial" panose="020B0604020202020204" pitchFamily="34" charset="0"/>
              <a:buChar char="•"/>
            </a:pPr>
            <a:r>
              <a:rPr lang="en-GB" sz="1200" dirty="0"/>
              <a:t>In this pilot </a:t>
            </a:r>
            <a:r>
              <a:rPr lang="en-GB" sz="1200" dirty="0" err="1"/>
              <a:t>tudy</a:t>
            </a:r>
            <a:r>
              <a:rPr lang="en-GB" sz="1200" dirty="0"/>
              <a:t>, a significantly greater proportion of mothers initiating ART late in pregnancy achieved HIV-1 RNA &lt;50 copies/mL with DTG- compared to EFV- based regimens</a:t>
            </a:r>
          </a:p>
          <a:p>
            <a:pPr marL="171450" indent="-171450" algn="just">
              <a:spcBef>
                <a:spcPts val="1800"/>
              </a:spcBef>
              <a:buFont typeface="Arial" panose="020B0604020202020204" pitchFamily="34" charset="0"/>
              <a:buChar char="•"/>
            </a:pPr>
            <a:r>
              <a:rPr lang="en-GB" sz="1200" dirty="0"/>
              <a:t>DTG exposures in T3 were relatively low. </a:t>
            </a:r>
            <a:r>
              <a:rPr lang="en-GB" sz="1200" i="1" dirty="0"/>
              <a:t>In-utero</a:t>
            </a:r>
            <a:r>
              <a:rPr lang="en-GB" sz="1200" dirty="0"/>
              <a:t> accumulation of DTG was high (121%).</a:t>
            </a:r>
          </a:p>
          <a:p>
            <a:pPr marL="171450" indent="-171450" algn="just">
              <a:spcBef>
                <a:spcPts val="1800"/>
              </a:spcBef>
              <a:buFont typeface="Arial" panose="020B0604020202020204" pitchFamily="34" charset="0"/>
              <a:buChar char="•"/>
            </a:pPr>
            <a:r>
              <a:rPr lang="en-GB" sz="1200" dirty="0"/>
              <a:t>Breast milk accumulation of DTG was 3% with higher exposures in breastfed infants, likely due to reduced drug clearance</a:t>
            </a:r>
          </a:p>
          <a:p>
            <a:pPr marL="171450" indent="-171450" algn="just">
              <a:spcBef>
                <a:spcPts val="1800"/>
              </a:spcBef>
              <a:buFont typeface="Arial" panose="020B0604020202020204" pitchFamily="34" charset="0"/>
              <a:buChar char="•"/>
            </a:pPr>
            <a:r>
              <a:rPr lang="en-GB" sz="1200" dirty="0"/>
              <a:t>Upon cessation, DTG was rapidly eliminated from breast milk; however infant washout was prolonged.</a:t>
            </a:r>
          </a:p>
          <a:p>
            <a:pPr marL="171450" indent="-171450" algn="just">
              <a:spcBef>
                <a:spcPts val="1800"/>
              </a:spcBef>
              <a:buFont typeface="Arial" panose="020B0604020202020204" pitchFamily="34" charset="0"/>
              <a:buChar char="•"/>
            </a:pPr>
            <a:r>
              <a:rPr lang="en-GB" sz="1200" dirty="0"/>
              <a:t>Safety of DTG and EFV was comparable; however evaluation is limited by small sample size, relatively short follow-up and by prior EFV use in all DTG mothers initiating ART</a:t>
            </a:r>
          </a:p>
          <a:p>
            <a:pPr marL="171450" indent="-171450" algn="just">
              <a:spcBef>
                <a:spcPts val="1800"/>
              </a:spcBef>
              <a:buFont typeface="Arial" panose="020B0604020202020204" pitchFamily="34" charset="0"/>
              <a:buChar char="•"/>
            </a:pPr>
            <a:r>
              <a:rPr lang="en-GB" sz="1200" dirty="0"/>
              <a:t>DolPHIN-</a:t>
            </a:r>
            <a:r>
              <a:rPr lang="en-GB" sz="1200" b="1" dirty="0"/>
              <a:t>2 </a:t>
            </a:r>
            <a:r>
              <a:rPr lang="en-GB" sz="1100" dirty="0"/>
              <a:t>(NCT03249181) </a:t>
            </a:r>
            <a:r>
              <a:rPr lang="en-GB" sz="1200" dirty="0"/>
              <a:t>is a randomised comparison of DTG vs EFV initiation in third trimester (28w – labour; N = 250).</a:t>
            </a:r>
          </a:p>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10</a:t>
            </a:fld>
            <a:endParaRPr lang="en-US"/>
          </a:p>
        </p:txBody>
      </p:sp>
    </p:spTree>
    <p:extLst>
      <p:ext uri="{BB962C8B-B14F-4D97-AF65-F5344CB8AC3E}">
        <p14:creationId xmlns:p14="http://schemas.microsoft.com/office/powerpoint/2010/main" val="290736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dirty="0" err="1"/>
              <a:t>Tsepamo</a:t>
            </a:r>
            <a:r>
              <a:rPr lang="en-US" dirty="0"/>
              <a:t> study started in august 2014, it s a birth</a:t>
            </a:r>
            <a:r>
              <a:rPr lang="en-US" baseline="0" dirty="0"/>
              <a:t> outcomes </a:t>
            </a:r>
            <a:r>
              <a:rPr lang="en-US" baseline="0" dirty="0" err="1"/>
              <a:t>surveillacne</a:t>
            </a:r>
            <a:r>
              <a:rPr lang="en-US" baseline="0" dirty="0"/>
              <a:t> study funded by NICHD.  The primary aims developed in 2014 were to evaluate adverse birth outcomes by HIV-status and ART regimen and determine if there is an increased risk of neural tube defects among infants exposed to EFV from conception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2016, Botswana became the first country to switch ART from TDF/FTC/EFV to TDF/FTC/DTG for all adults including pregnant women.  Analysis plans updated include births exposed to dolutegravir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antenatal record available at delivery for &gt;99% of women, &gt;95% of women delivery in a healthcare setting and termination of pregnancy is extremely rare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Large number of exposures in Botswana—due to a high HIV prevalence in pregnant women of about 25%, a high uptake of ART in of &gt;90 % and also multiple ART regimens in use concurrently with more than half of women starting their ART prior to conception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congenital</a:t>
            </a:r>
            <a:r>
              <a:rPr lang="en-US" baseline="0" dirty="0"/>
              <a:t> abnormalities, trained hospital-based midwives do infant surface exams and congenital abnormalities.  Then, as part of routine care, the midwife records details of the surface exam in the obstetric card which is abstracted.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Additionally, when an abnormality is noted, the midwife contacts the </a:t>
            </a:r>
            <a:r>
              <a:rPr lang="en-US" baseline="0" dirty="0" err="1"/>
              <a:t>Tsepamo</a:t>
            </a:r>
            <a:r>
              <a:rPr lang="en-US" baseline="0" dirty="0"/>
              <a:t> research assistant who then attempts to consent the mother for a photo of the abnormality.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 These photos are reviewed by Dr. Lewis Holmes, a expert at </a:t>
            </a:r>
            <a:r>
              <a:rPr lang="en-US" baseline="0" dirty="0" err="1"/>
              <a:t>MassGeneral</a:t>
            </a:r>
            <a:r>
              <a:rPr lang="en-US" baseline="0" dirty="0"/>
              <a:t> Hospital in Boston, who is blinded to exposure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19</a:t>
            </a:fld>
            <a:endParaRPr lang="en-US"/>
          </a:p>
        </p:txBody>
      </p:sp>
    </p:spTree>
    <p:extLst>
      <p:ext uri="{BB962C8B-B14F-4D97-AF65-F5344CB8AC3E}">
        <p14:creationId xmlns:p14="http://schemas.microsoft.com/office/powerpoint/2010/main" val="324807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total population identified 86 neural tube defects, a prevalence of 0.1%--these</a:t>
            </a:r>
            <a:r>
              <a:rPr lang="en-US" baseline="0" dirty="0"/>
              <a:t> included 42 , 20, 13, 1  and 57% had photos</a:t>
            </a:r>
          </a:p>
          <a:p>
            <a:pPr marL="171450" indent="-171450">
              <a:buFont typeface="Arial" panose="020B0604020202020204" pitchFamily="34" charset="0"/>
              <a:buChar char="•"/>
            </a:pPr>
            <a:r>
              <a:rPr lang="en-US" baseline="0" dirty="0"/>
              <a:t>25% of all of our NTDs occurred among stillbirths and an additional 39% of the live-born infants with NTDs died in the hospital within 28 days.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20</a:t>
            </a:fld>
            <a:endParaRPr lang="en-US"/>
          </a:p>
        </p:txBody>
      </p:sp>
    </p:spTree>
    <p:extLst>
      <p:ext uri="{BB962C8B-B14F-4D97-AF65-F5344CB8AC3E}">
        <p14:creationId xmlns:p14="http://schemas.microsoft.com/office/powerpoint/2010/main" val="406138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Unexpected signal of increase in NTD with preconception DTG exposure, 95% CI do not overlap any other group</a:t>
            </a:r>
          </a:p>
        </p:txBody>
      </p:sp>
      <p:sp>
        <p:nvSpPr>
          <p:cNvPr id="4" name="Slide Number Placeholder 3"/>
          <p:cNvSpPr>
            <a:spLocks noGrp="1"/>
          </p:cNvSpPr>
          <p:nvPr>
            <p:ph type="sldNum" sz="quarter" idx="10"/>
          </p:nvPr>
        </p:nvSpPr>
        <p:spPr/>
        <p:txBody>
          <a:bodyPr/>
          <a:lstStyle/>
          <a:p>
            <a:fld id="{6D0C670B-D2AB-4CBB-B303-45003AC6E610}" type="slidenum">
              <a:rPr lang="en-US" smtClean="0"/>
              <a:t>22</a:t>
            </a:fld>
            <a:endParaRPr lang="en-US"/>
          </a:p>
        </p:txBody>
      </p:sp>
    </p:spTree>
    <p:extLst>
      <p:ext uri="{BB962C8B-B14F-4D97-AF65-F5344CB8AC3E}">
        <p14:creationId xmlns:p14="http://schemas.microsoft.com/office/powerpoint/2010/main" val="381693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BEF57C-FA97-450B-B387-DCBD69FB2362}"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294488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BEF57C-FA97-450B-B387-DCBD69FB2362}"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382421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BEF57C-FA97-450B-B387-DCBD69FB2362}"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3739654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8950" y="909458"/>
            <a:ext cx="7645400" cy="360362"/>
          </a:xfrm>
          <a:prstGeom prst="rect">
            <a:avLst/>
          </a:prstGeom>
        </p:spPr>
        <p:txBody>
          <a:bodyPr vert="horz"/>
          <a:lstStyle>
            <a:lvl1pPr marL="0" indent="0">
              <a:buNone/>
              <a:defRPr sz="28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488950" y="1381435"/>
            <a:ext cx="8229600" cy="4976813"/>
          </a:xfrm>
          <a:prstGeom prst="rect">
            <a:avLst/>
          </a:prstGeom>
        </p:spPr>
        <p:txBody>
          <a:bodyPr vert="horz"/>
          <a:lstStyle>
            <a:lvl1pPr marL="285750" indent="-285750">
              <a:buFont typeface="Arial"/>
              <a:buChar char="•"/>
              <a:defRPr sz="1600" b="0" i="0">
                <a:solidFill>
                  <a:schemeClr val="tx1">
                    <a:lumMod val="65000"/>
                    <a:lumOff val="35000"/>
                  </a:schemeClr>
                </a:solidFill>
                <a:latin typeface="Arial"/>
                <a:cs typeface="Arial"/>
              </a:defRPr>
            </a:lvl1pPr>
          </a:lstStyle>
          <a:p>
            <a:pPr lvl="0"/>
            <a:endParaRPr lang="en-US" dirty="0"/>
          </a:p>
        </p:txBody>
      </p:sp>
      <p:sp>
        <p:nvSpPr>
          <p:cNvPr id="16" name="CuadroTexto 15"/>
          <p:cNvSpPr txBox="1"/>
          <p:nvPr userDrawn="1"/>
        </p:nvSpPr>
        <p:spPr>
          <a:xfrm>
            <a:off x="365486" y="6651289"/>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1400230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hart and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C4ECA62-5EB2-401A-996E-7C2CED0A42B2}" type="slidenum">
              <a:rPr lang="en-US" smtClean="0">
                <a:solidFill>
                  <a:prstClr val="black">
                    <a:tint val="75000"/>
                  </a:prstClr>
                </a:solidFill>
              </a:rPr>
              <a:pPr/>
              <a:t>‹#›</a:t>
            </a:fld>
            <a:endParaRPr lang="en-US" dirty="0">
              <a:solidFill>
                <a:prstClr val="black">
                  <a:tint val="75000"/>
                </a:prstClr>
              </a:solidFill>
            </a:endParaRPr>
          </a:p>
        </p:txBody>
      </p:sp>
      <p:sp>
        <p:nvSpPr>
          <p:cNvPr id="5" name="Chart Placeholder 4"/>
          <p:cNvSpPr>
            <a:spLocks noGrp="1"/>
          </p:cNvSpPr>
          <p:nvPr>
            <p:ph type="chart" sz="quarter" idx="11" hasCustomPrompt="1"/>
          </p:nvPr>
        </p:nvSpPr>
        <p:spPr>
          <a:xfrm>
            <a:off x="457200" y="1066800"/>
            <a:ext cx="8229600" cy="3352800"/>
          </a:xfrm>
          <a:prstGeom prst="rect">
            <a:avLst/>
          </a:prstGeom>
        </p:spPr>
        <p:txBody>
          <a:bodyPr/>
          <a:lstStyle>
            <a:lvl1pPr marL="0" indent="0" algn="ctr">
              <a:buNone/>
              <a:defRPr baseline="0"/>
            </a:lvl1pPr>
          </a:lstStyle>
          <a:p>
            <a:r>
              <a:rPr lang="en-US" dirty="0"/>
              <a:t>Chart or image goes here, center aligned</a:t>
            </a:r>
          </a:p>
        </p:txBody>
      </p:sp>
      <p:sp>
        <p:nvSpPr>
          <p:cNvPr id="13" name="Text Placeholder 12"/>
          <p:cNvSpPr>
            <a:spLocks noGrp="1"/>
          </p:cNvSpPr>
          <p:nvPr>
            <p:ph type="body" sz="quarter" idx="12" hasCustomPrompt="1"/>
          </p:nvPr>
        </p:nvSpPr>
        <p:spPr>
          <a:xfrm>
            <a:off x="457200" y="5715000"/>
            <a:ext cx="8229600" cy="685800"/>
          </a:xfrm>
          <a:prstGeom prst="rect">
            <a:avLst/>
          </a:prstGeom>
          <a:solidFill>
            <a:schemeClr val="tx2">
              <a:lumMod val="20000"/>
              <a:lumOff val="80000"/>
            </a:schemeClr>
          </a:solidFill>
          <a:ln w="28575">
            <a:solidFill>
              <a:schemeClr val="tx2"/>
            </a:solidFill>
          </a:ln>
        </p:spPr>
        <p:txBody>
          <a:bodyPr anchor="ctr"/>
          <a:lstStyle>
            <a:lvl1pPr marL="0" indent="0" algn="ctr">
              <a:buNone/>
              <a:defRPr sz="2000" b="1" baseline="0"/>
            </a:lvl1pPr>
          </a:lstStyle>
          <a:p>
            <a:pPr lvl="0"/>
            <a:r>
              <a:rPr lang="en-US" dirty="0"/>
              <a:t>Kicker text</a:t>
            </a:r>
          </a:p>
        </p:txBody>
      </p:sp>
    </p:spTree>
    <p:extLst>
      <p:ext uri="{BB962C8B-B14F-4D97-AF65-F5344CB8AC3E}">
        <p14:creationId xmlns:p14="http://schemas.microsoft.com/office/powerpoint/2010/main" val="520987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Just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4ECA62-5EB2-401A-996E-7C2CED0A42B2}" type="slidenum">
              <a:rPr lang="en-US" smtClean="0">
                <a:solidFill>
                  <a:prstClr val="black">
                    <a:tint val="75000"/>
                  </a:prstClr>
                </a:solidFill>
              </a:rPr>
              <a:pPr/>
              <a:t>‹#›</a:t>
            </a:fld>
            <a:endParaRPr lang="en-US" dirty="0">
              <a:solidFill>
                <a:prstClr val="black">
                  <a:tint val="75000"/>
                </a:prstClr>
              </a:solidFill>
            </a:endParaRPr>
          </a:p>
        </p:txBody>
      </p:sp>
      <p:sp>
        <p:nvSpPr>
          <p:cNvPr id="3" name="Title 2"/>
          <p:cNvSpPr>
            <a:spLocks noGrp="1"/>
          </p:cNvSpPr>
          <p:nvPr>
            <p:ph type="title"/>
          </p:nvPr>
        </p:nvSpPr>
        <p:spPr>
          <a:xfrm>
            <a:off x="457200" y="0"/>
            <a:ext cx="8229600" cy="838200"/>
          </a:xfrm>
        </p:spPr>
        <p:txBody>
          <a:bodyPr/>
          <a:lstStyle/>
          <a:p>
            <a:r>
              <a:rPr lang="en-US"/>
              <a:t>Click to edit Master title style</a:t>
            </a:r>
            <a:endParaRPr lang="en-US" dirty="0"/>
          </a:p>
        </p:txBody>
      </p:sp>
    </p:spTree>
    <p:extLst>
      <p:ext uri="{BB962C8B-B14F-4D97-AF65-F5344CB8AC3E}">
        <p14:creationId xmlns:p14="http://schemas.microsoft.com/office/powerpoint/2010/main" val="37822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1pPr>
            <a:lvl2pPr>
              <a:buClr>
                <a:srgbClr val="C00000"/>
              </a:buClr>
              <a:defRPr>
                <a:latin typeface="Arial" panose="020B0604020202020204" pitchFamily="34" charset="0"/>
                <a:cs typeface="Arial" panose="020B0604020202020204" pitchFamily="34" charset="0"/>
              </a:defRPr>
            </a:lvl2pPr>
            <a:lvl3pPr>
              <a:buClr>
                <a:srgbClr val="C00000"/>
              </a:buClr>
              <a:defRPr>
                <a:latin typeface="Arial" panose="020B0604020202020204" pitchFamily="34" charset="0"/>
                <a:cs typeface="Arial" panose="020B0604020202020204" pitchFamily="34" charset="0"/>
              </a:defRPr>
            </a:lvl3pPr>
            <a:lvl4pPr>
              <a:buClr>
                <a:srgbClr val="C00000"/>
              </a:buClr>
              <a:defRPr>
                <a:latin typeface="Arial" panose="020B0604020202020204" pitchFamily="34" charset="0"/>
                <a:cs typeface="Arial" panose="020B0604020202020204" pitchFamily="34" charset="0"/>
              </a:defRPr>
            </a:lvl4pPr>
            <a:lvl5pPr>
              <a:buClr>
                <a:srgbClr val="C000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BEF57C-FA97-450B-B387-DCBD69FB2362}"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93680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BEF57C-FA97-450B-B387-DCBD69FB2362}"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363904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BEF57C-FA97-450B-B387-DCBD69FB2362}"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242610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BEF57C-FA97-450B-B387-DCBD69FB2362}" type="datetimeFigureOut">
              <a:rPr lang="en-US" smtClean="0"/>
              <a:t>8/8/2018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355013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BEF57C-FA97-450B-B387-DCBD69FB2362}" type="datetimeFigureOut">
              <a:rPr lang="en-US" smtClean="0"/>
              <a:t>8/8/2018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385245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EF57C-FA97-450B-B387-DCBD69FB2362}" type="datetimeFigureOut">
              <a:rPr lang="en-US" smtClean="0"/>
              <a:t>8/8/2018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172363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EF57C-FA97-450B-B387-DCBD69FB2362}"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156332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EF57C-FA97-450B-B387-DCBD69FB2362}"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394181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4094" y="34210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EF57C-FA97-450B-B387-DCBD69FB2362}" type="datetimeFigureOut">
              <a:rPr lang="en-US" smtClean="0"/>
              <a:t>8/8/2018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CA77C-D664-434A-BCA3-21053FD22D6B}" type="slidenum">
              <a:rPr lang="en-US" smtClean="0"/>
              <a:t>‹#›</a:t>
            </a:fld>
            <a:endParaRPr lang="en-US"/>
          </a:p>
        </p:txBody>
      </p:sp>
    </p:spTree>
    <p:extLst>
      <p:ext uri="{BB962C8B-B14F-4D97-AF65-F5344CB8AC3E}">
        <p14:creationId xmlns:p14="http://schemas.microsoft.com/office/powerpoint/2010/main" val="2890350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gateway.ut.ovid.com/gw1/ovidweb.cgi?View+Image=00002030-200201250-00025|FF1&amp;S=IDNJHKIDNAFPDN00D&amp;WebLinkReturn=Full+Text=L|S.sh.15.16|0|00002030-200201250-00025" TargetMode="External"/><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upload.wikimedia.org/wikipedia/en/c/c7/Scales_Of_Justice.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en/c/c7/Scales_Of_Justice.sv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1.xml"/><Relationship Id="rId5" Type="http://schemas.openxmlformats.org/officeDocument/2006/relationships/image" Target="../media/image73.jpeg"/><Relationship Id="rId4" Type="http://schemas.openxmlformats.org/officeDocument/2006/relationships/image" Target="../media/image72.jpeg"/></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7.jpeg"/><Relationship Id="rId2"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86.jpeg"/><Relationship Id="rId4" Type="http://schemas.openxmlformats.org/officeDocument/2006/relationships/image" Target="../media/image85.jpeg"/></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5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5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05.png"/><Relationship Id="rId4" Type="http://schemas.openxmlformats.org/officeDocument/2006/relationships/image" Target="../media/image104.png"/></Relationships>
</file>

<file path=ppt/slides/_rels/slide5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7.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08.png"/></Relationships>
</file>

<file path=ppt/slides/_rels/slide5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18.png"/></Relationships>
</file>

<file path=ppt/slides/_rels/slide6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24.png"/></Relationships>
</file>

<file path=ppt/slides/_rels/slide6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6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67.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69.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129.emf"/><Relationship Id="rId7" Type="http://schemas.openxmlformats.org/officeDocument/2006/relationships/image" Target="../media/image13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7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37.png"/><Relationship Id="rId4" Type="http://schemas.openxmlformats.org/officeDocument/2006/relationships/image" Target="../media/image136.png"/></Relationships>
</file>

<file path=ppt/slides/_rels/slide7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notesSlide" Target="../notesSlides/notesSlide44.xml"/><Relationship Id="rId7" Type="http://schemas.openxmlformats.org/officeDocument/2006/relationships/image" Target="../media/image14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9.png"/><Relationship Id="rId5" Type="http://schemas.openxmlformats.org/officeDocument/2006/relationships/oleObject" Target="../embeddings/oleObject1.bin"/><Relationship Id="rId4" Type="http://schemas.openxmlformats.org/officeDocument/2006/relationships/image" Target="../media/image138.png"/><Relationship Id="rId9" Type="http://schemas.openxmlformats.org/officeDocument/2006/relationships/image" Target="../media/image142.png"/></Relationships>
</file>

<file path=ppt/slides/_rels/slide7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45.png"/><Relationship Id="rId4" Type="http://schemas.openxmlformats.org/officeDocument/2006/relationships/image" Target="../media/image144.png"/></Relationships>
</file>

<file path=ppt/slides/_rels/slide75.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47.png"/><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80.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8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0226" y="1578918"/>
            <a:ext cx="7693709" cy="4031873"/>
          </a:xfrm>
          <a:prstGeom prst="rect">
            <a:avLst/>
          </a:prstGeom>
          <a:noFill/>
        </p:spPr>
        <p:txBody>
          <a:bodyPr wrap="none" rtlCol="0">
            <a:spAutoFit/>
          </a:bodyPr>
          <a:lstStyle/>
          <a:p>
            <a:pPr algn="ctr"/>
            <a:r>
              <a:rPr lang="en-US" sz="3200" dirty="0">
                <a:solidFill>
                  <a:srgbClr val="C00000"/>
                </a:solidFill>
                <a:latin typeface="Arial" pitchFamily="34" charset="0"/>
                <a:cs typeface="Arial" pitchFamily="34" charset="0"/>
              </a:rPr>
              <a:t>10</a:t>
            </a:r>
            <a:r>
              <a:rPr lang="en-US" sz="3200" baseline="30000" dirty="0">
                <a:solidFill>
                  <a:srgbClr val="C00000"/>
                </a:solidFill>
                <a:latin typeface="Arial" pitchFamily="34" charset="0"/>
                <a:cs typeface="Arial" pitchFamily="34" charset="0"/>
              </a:rPr>
              <a:t>th</a:t>
            </a:r>
            <a:r>
              <a:rPr lang="en-US" sz="3200" dirty="0">
                <a:solidFill>
                  <a:srgbClr val="C00000"/>
                </a:solidFill>
                <a:latin typeface="Arial" pitchFamily="34" charset="0"/>
                <a:cs typeface="Arial" pitchFamily="34" charset="0"/>
              </a:rPr>
              <a:t> International Pediatric HIV Workshop</a:t>
            </a:r>
          </a:p>
          <a:p>
            <a:pPr algn="ctr"/>
            <a:r>
              <a:rPr lang="en-US" sz="3200" dirty="0">
                <a:solidFill>
                  <a:srgbClr val="C00000"/>
                </a:solidFill>
                <a:latin typeface="Arial" pitchFamily="34" charset="0"/>
                <a:cs typeface="Arial" pitchFamily="34" charset="0"/>
              </a:rPr>
              <a:t>and 22</a:t>
            </a:r>
            <a:r>
              <a:rPr lang="en-US" sz="3200" baseline="30000" dirty="0">
                <a:solidFill>
                  <a:srgbClr val="C00000"/>
                </a:solidFill>
                <a:latin typeface="Arial" pitchFamily="34" charset="0"/>
                <a:cs typeface="Arial" pitchFamily="34" charset="0"/>
              </a:rPr>
              <a:t>nd</a:t>
            </a:r>
            <a:r>
              <a:rPr lang="en-US" sz="3200" dirty="0">
                <a:solidFill>
                  <a:srgbClr val="C00000"/>
                </a:solidFill>
                <a:latin typeface="Arial" pitchFamily="34" charset="0"/>
                <a:cs typeface="Arial" pitchFamily="34" charset="0"/>
              </a:rPr>
              <a:t> International AIDS Conference </a:t>
            </a:r>
          </a:p>
          <a:p>
            <a:pPr algn="ctr"/>
            <a:endParaRPr lang="en-US" sz="3200" dirty="0">
              <a:solidFill>
                <a:srgbClr val="C00000"/>
              </a:solidFill>
              <a:latin typeface="Arial" pitchFamily="34" charset="0"/>
              <a:cs typeface="Arial" pitchFamily="34" charset="0"/>
            </a:endParaRPr>
          </a:p>
          <a:p>
            <a:pPr algn="ctr"/>
            <a:r>
              <a:rPr lang="en-US" sz="3200" dirty="0">
                <a:solidFill>
                  <a:srgbClr val="C00000"/>
                </a:solidFill>
                <a:latin typeface="Arial" pitchFamily="34" charset="0"/>
                <a:cs typeface="Arial" pitchFamily="34" charset="0"/>
              </a:rPr>
              <a:t>Selected Pediatric, PMTCT, </a:t>
            </a:r>
          </a:p>
          <a:p>
            <a:pPr algn="ctr"/>
            <a:r>
              <a:rPr lang="en-US" sz="3200" dirty="0">
                <a:solidFill>
                  <a:srgbClr val="C00000"/>
                </a:solidFill>
                <a:latin typeface="Arial" pitchFamily="34" charset="0"/>
                <a:cs typeface="Arial" pitchFamily="34" charset="0"/>
              </a:rPr>
              <a:t>and Maternal/Adult</a:t>
            </a:r>
          </a:p>
          <a:p>
            <a:pPr algn="ctr"/>
            <a:r>
              <a:rPr lang="en-US" sz="3200" dirty="0">
                <a:solidFill>
                  <a:srgbClr val="C00000"/>
                </a:solidFill>
                <a:latin typeface="Arial" pitchFamily="34" charset="0"/>
                <a:cs typeface="Arial" pitchFamily="34" charset="0"/>
              </a:rPr>
              <a:t>Abstracts</a:t>
            </a:r>
          </a:p>
          <a:p>
            <a:pPr algn="ctr"/>
            <a:endParaRPr lang="en-US" sz="3200" dirty="0">
              <a:solidFill>
                <a:srgbClr val="C00000"/>
              </a:solidFill>
              <a:latin typeface="Arial" pitchFamily="34" charset="0"/>
              <a:cs typeface="Arial" pitchFamily="34" charset="0"/>
            </a:endParaRPr>
          </a:p>
          <a:p>
            <a:pPr algn="ctr"/>
            <a:endParaRPr lang="en-US" sz="3200" dirty="0">
              <a:solidFill>
                <a:srgbClr val="C00000"/>
              </a:solidFill>
              <a:latin typeface="Arial" pitchFamily="34" charset="0"/>
              <a:cs typeface="Arial" pitchFamily="34" charset="0"/>
            </a:endParaRPr>
          </a:p>
        </p:txBody>
      </p:sp>
      <p:pic>
        <p:nvPicPr>
          <p:cNvPr id="7" name="Picture 31" descr="kidsglobe_jpg"/>
          <p:cNvPicPr>
            <a:picLocks noChangeAspect="1" noChangeArrowheads="1"/>
          </p:cNvPicPr>
          <p:nvPr/>
        </p:nvPicPr>
        <p:blipFill>
          <a:blip r:embed="rId3" cstate="print"/>
          <a:srcRect/>
          <a:stretch>
            <a:fillRect/>
          </a:stretch>
        </p:blipFill>
        <p:spPr bwMode="auto">
          <a:xfrm>
            <a:off x="7284920" y="3096296"/>
            <a:ext cx="1173280" cy="1872665"/>
          </a:xfrm>
          <a:prstGeom prst="rect">
            <a:avLst/>
          </a:prstGeom>
          <a:ln>
            <a:noFill/>
          </a:ln>
          <a:effectLst>
            <a:outerShdw blurRad="292100" dist="139700" dir="2700000" algn="tl" rotWithShape="0">
              <a:srgbClr val="333333">
                <a:alpha val="65000"/>
              </a:srgbClr>
            </a:outerShdw>
          </a:effectLst>
        </p:spPr>
      </p:pic>
      <p:pic>
        <p:nvPicPr>
          <p:cNvPr id="8" name="Picture 12" descr="http://hab.hrsa.gov/livinghistory/images/timeline/mother_and_child.jpg"/>
          <p:cNvPicPr>
            <a:picLocks noChangeAspect="1" noChangeArrowheads="1"/>
          </p:cNvPicPr>
          <p:nvPr/>
        </p:nvPicPr>
        <p:blipFill>
          <a:blip r:embed="rId4" cstate="print"/>
          <a:srcRect/>
          <a:stretch>
            <a:fillRect/>
          </a:stretch>
        </p:blipFill>
        <p:spPr bwMode="auto">
          <a:xfrm>
            <a:off x="221957" y="3575190"/>
            <a:ext cx="1370179" cy="137410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0735" y="5990491"/>
            <a:ext cx="2773260" cy="523220"/>
          </a:xfrm>
          <a:prstGeom prst="rect">
            <a:avLst/>
          </a:prstGeom>
          <a:noFill/>
        </p:spPr>
        <p:txBody>
          <a:bodyPr wrap="none" rtlCol="0">
            <a:spAutoFit/>
          </a:bodyPr>
          <a:lstStyle/>
          <a:p>
            <a:r>
              <a:rPr lang="en-US" sz="1400" dirty="0">
                <a:latin typeface="Arial" pitchFamily="34" charset="0"/>
                <a:cs typeface="Arial" pitchFamily="34" charset="0"/>
              </a:rPr>
              <a:t>Lynne Mofenson MD 08/06/2018</a:t>
            </a:r>
          </a:p>
          <a:p>
            <a:r>
              <a:rPr lang="en-US" sz="1400" i="1" dirty="0">
                <a:latin typeface="Arial" pitchFamily="34" charset="0"/>
                <a:cs typeface="Arial" pitchFamily="34" charset="0"/>
              </a:rPr>
              <a:t>webinar version</a:t>
            </a:r>
          </a:p>
        </p:txBody>
      </p:sp>
      <p:pic>
        <p:nvPicPr>
          <p:cNvPr id="10" name="Picture 44"/>
          <p:cNvPicPr>
            <a:picLocks noChangeAspect="1" noChangeArrowheads="1"/>
          </p:cNvPicPr>
          <p:nvPr/>
        </p:nvPicPr>
        <p:blipFill>
          <a:blip r:embed="rId5" cstate="print"/>
          <a:srcRect/>
          <a:stretch>
            <a:fillRect/>
          </a:stretch>
        </p:blipFill>
        <p:spPr bwMode="auto">
          <a:xfrm>
            <a:off x="4156686" y="5004749"/>
            <a:ext cx="1220788" cy="1216554"/>
          </a:xfrm>
          <a:prstGeom prst="rect">
            <a:avLst/>
          </a:prstGeom>
          <a:ln>
            <a:noFill/>
          </a:ln>
          <a:effectLst>
            <a:outerShdw blurRad="292100" dist="139700" dir="2700000" algn="tl" rotWithShape="0">
              <a:srgbClr val="333333">
                <a:alpha val="65000"/>
              </a:srgbClr>
            </a:outerShdw>
          </a:effectLst>
        </p:spPr>
      </p:pic>
      <p:pic>
        <p:nvPicPr>
          <p:cNvPr id="5122" name="Picture 2" descr="https://tse3.mm.bing.net/th?id=OIP.Z_0wL0gA8hjR491yjMXnQQEsEG&amp;pid=15.1&amp;P=0&amp;w=199&amp;h=175">
            <a:extLst>
              <a:ext uri="{FF2B5EF4-FFF2-40B4-BE49-F238E27FC236}">
                <a16:creationId xmlns:a16="http://schemas.microsoft.com/office/drawing/2014/main" id="{CA7381A9-4178-48E2-BE14-7C618F1DD6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3508" y="5370257"/>
            <a:ext cx="1418696" cy="1240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06CD1A2-655B-421A-831E-E41B4687A58F}"/>
              </a:ext>
            </a:extLst>
          </p:cNvPr>
          <p:cNvPicPr>
            <a:picLocks noChangeAspect="1"/>
          </p:cNvPicPr>
          <p:nvPr/>
        </p:nvPicPr>
        <p:blipFill>
          <a:blip r:embed="rId7"/>
          <a:stretch>
            <a:fillRect/>
          </a:stretch>
        </p:blipFill>
        <p:spPr>
          <a:xfrm>
            <a:off x="3505200" y="203452"/>
            <a:ext cx="2604957" cy="1021326"/>
          </a:xfrm>
          <a:prstGeom prst="rect">
            <a:avLst/>
          </a:prstGeom>
          <a:ln>
            <a:noFill/>
          </a:ln>
          <a:effectLst>
            <a:outerShdw blurRad="292100" dist="139700" dir="2700000" algn="tl" rotWithShape="0">
              <a:srgbClr val="333333">
                <a:alpha val="65000"/>
              </a:srgbClr>
            </a:outerShdw>
          </a:effectLst>
        </p:spPr>
      </p:pic>
      <p:pic>
        <p:nvPicPr>
          <p:cNvPr id="14" name="Afbeelding 5">
            <a:extLst>
              <a:ext uri="{FF2B5EF4-FFF2-40B4-BE49-F238E27FC236}">
                <a16:creationId xmlns:a16="http://schemas.microsoft.com/office/drawing/2014/main" id="{5840D1D2-9515-4D5E-BCED-93E404AEC5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852" y="180401"/>
            <a:ext cx="3054404" cy="1119704"/>
          </a:xfrm>
          <a:prstGeom prst="rect">
            <a:avLst/>
          </a:prstGeom>
        </p:spPr>
      </p:pic>
      <p:pic>
        <p:nvPicPr>
          <p:cNvPr id="15" name="Afbeelding 8">
            <a:extLst>
              <a:ext uri="{FF2B5EF4-FFF2-40B4-BE49-F238E27FC236}">
                <a16:creationId xmlns:a16="http://schemas.microsoft.com/office/drawing/2014/main" id="{82050A35-6DA3-4643-9E3D-C5CCCF17516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6258"/>
          <a:stretch/>
        </p:blipFill>
        <p:spPr>
          <a:xfrm>
            <a:off x="7105058" y="152121"/>
            <a:ext cx="1675595" cy="1178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914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05" y="82177"/>
            <a:ext cx="7858901" cy="1325563"/>
          </a:xfrm>
        </p:spPr>
        <p:txBody>
          <a:bodyPr>
            <a:normAutofit/>
          </a:bodyPr>
          <a:lstStyle/>
          <a:p>
            <a:r>
              <a:rPr lang="en-US" dirty="0"/>
              <a:t>DTG vs EFV When Starting ART                          in Late Pregnancy</a:t>
            </a:r>
            <a:br>
              <a:rPr lang="en-US" dirty="0"/>
            </a:br>
            <a:r>
              <a:rPr lang="en-US" sz="2000" i="1" dirty="0" err="1">
                <a:solidFill>
                  <a:schemeClr val="tx1"/>
                </a:solidFill>
              </a:rPr>
              <a:t>Orrell</a:t>
            </a:r>
            <a:r>
              <a:rPr lang="en-US" sz="2000" i="1" dirty="0">
                <a:solidFill>
                  <a:schemeClr val="tx1"/>
                </a:solidFill>
              </a:rPr>
              <a:t> C et al.  IAS, Amsterdam July 2018, Abs. THAB0307LB</a:t>
            </a:r>
            <a:endParaRPr lang="en-US" dirty="0"/>
          </a:p>
        </p:txBody>
      </p:sp>
      <p:pic>
        <p:nvPicPr>
          <p:cNvPr id="5" name="Picture 4"/>
          <p:cNvPicPr>
            <a:picLocks noChangeAspect="1"/>
          </p:cNvPicPr>
          <p:nvPr/>
        </p:nvPicPr>
        <p:blipFill>
          <a:blip r:embed="rId3"/>
          <a:stretch>
            <a:fillRect/>
          </a:stretch>
        </p:blipFill>
        <p:spPr>
          <a:xfrm>
            <a:off x="7371707" y="389837"/>
            <a:ext cx="1551030" cy="563408"/>
          </a:xfrm>
          <a:prstGeom prst="rect">
            <a:avLst/>
          </a:prstGeom>
        </p:spPr>
      </p:pic>
      <p:cxnSp>
        <p:nvCxnSpPr>
          <p:cNvPr id="6" name="Straight Connector 5">
            <a:extLst>
              <a:ext uri="{FF2B5EF4-FFF2-40B4-BE49-F238E27FC236}">
                <a16:creationId xmlns:a16="http://schemas.microsoft.com/office/drawing/2014/main" id="{8C64EE1B-AC3F-4089-B80B-92D722918435}"/>
              </a:ext>
            </a:extLst>
          </p:cNvPr>
          <p:cNvCxnSpPr>
            <a:cxnSpLocks/>
          </p:cNvCxnSpPr>
          <p:nvPr/>
        </p:nvCxnSpPr>
        <p:spPr>
          <a:xfrm>
            <a:off x="27468" y="1341702"/>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13" name="Group 112"/>
          <p:cNvGrpSpPr/>
          <p:nvPr/>
        </p:nvGrpSpPr>
        <p:grpSpPr>
          <a:xfrm>
            <a:off x="670169" y="3226378"/>
            <a:ext cx="7842913" cy="2285473"/>
            <a:chOff x="325979" y="3807817"/>
            <a:chExt cx="7913427" cy="2483163"/>
          </a:xfrm>
        </p:grpSpPr>
        <p:sp>
          <p:nvSpPr>
            <p:cNvPr id="105" name="Rectangle 104"/>
            <p:cNvSpPr/>
            <p:nvPr/>
          </p:nvSpPr>
          <p:spPr>
            <a:xfrm>
              <a:off x="3686480" y="5229274"/>
              <a:ext cx="491059" cy="443673"/>
            </a:xfrm>
            <a:prstGeom prst="rect">
              <a:avLst/>
            </a:prstGeom>
            <a:solidFill>
              <a:srgbClr val="C00000"/>
            </a:solidFill>
            <a:ln>
              <a:solidFill>
                <a:srgbClr val="C00000"/>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nvGrpSpPr>
            <p:cNvPr id="111" name="Group 110"/>
            <p:cNvGrpSpPr/>
            <p:nvPr/>
          </p:nvGrpSpPr>
          <p:grpSpPr>
            <a:xfrm>
              <a:off x="325979" y="3807817"/>
              <a:ext cx="7913427" cy="2483163"/>
              <a:chOff x="345986" y="3513251"/>
              <a:chExt cx="7913427" cy="2483163"/>
            </a:xfrm>
          </p:grpSpPr>
          <p:grpSp>
            <p:nvGrpSpPr>
              <p:cNvPr id="104" name="Group 103"/>
              <p:cNvGrpSpPr/>
              <p:nvPr/>
            </p:nvGrpSpPr>
            <p:grpSpPr>
              <a:xfrm>
                <a:off x="6390070" y="4261724"/>
                <a:ext cx="1869343" cy="1110127"/>
                <a:chOff x="6432467" y="4527492"/>
                <a:chExt cx="1869343" cy="1110127"/>
              </a:xfrm>
            </p:grpSpPr>
            <p:sp>
              <p:nvSpPr>
                <p:cNvPr id="87" name="Oval 86"/>
                <p:cNvSpPr/>
                <p:nvPr/>
              </p:nvSpPr>
              <p:spPr>
                <a:xfrm>
                  <a:off x="6432467" y="4574417"/>
                  <a:ext cx="174166" cy="169067"/>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Arial" panose="020B0604020202020204" pitchFamily="34" charset="0"/>
                    <a:cs typeface="Arial" panose="020B0604020202020204" pitchFamily="34" charset="0"/>
                  </a:endParaRPr>
                </a:p>
              </p:txBody>
            </p:sp>
            <p:sp>
              <p:nvSpPr>
                <p:cNvPr id="89" name="TextBox 88"/>
                <p:cNvSpPr txBox="1"/>
                <p:nvPr/>
              </p:nvSpPr>
              <p:spPr>
                <a:xfrm>
                  <a:off x="6624037" y="5360620"/>
                  <a:ext cx="1313266"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DTG PK (24 </a:t>
                  </a:r>
                  <a:r>
                    <a:rPr lang="en-US" sz="1200" dirty="0" err="1">
                      <a:latin typeface="Arial" panose="020B0604020202020204" pitchFamily="34" charset="0"/>
                      <a:cs typeface="Arial" panose="020B0604020202020204" pitchFamily="34" charset="0"/>
                    </a:rPr>
                    <a:t>hr</a:t>
                  </a:r>
                  <a:r>
                    <a:rPr lang="en-US" sz="1200" dirty="0">
                      <a:latin typeface="Arial" panose="020B0604020202020204" pitchFamily="34" charset="0"/>
                      <a:cs typeface="Arial" panose="020B0604020202020204" pitchFamily="34" charset="0"/>
                    </a:rPr>
                    <a:t>)</a:t>
                  </a:r>
                </a:p>
              </p:txBody>
            </p:sp>
            <p:sp>
              <p:nvSpPr>
                <p:cNvPr id="90" name="TextBox 89"/>
                <p:cNvSpPr txBox="1"/>
                <p:nvPr/>
              </p:nvSpPr>
              <p:spPr>
                <a:xfrm>
                  <a:off x="6572901" y="4810229"/>
                  <a:ext cx="1728909"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Maternal VL DTG arm</a:t>
                  </a:r>
                </a:p>
              </p:txBody>
            </p:sp>
            <p:sp>
              <p:nvSpPr>
                <p:cNvPr id="91" name="TextBox 90"/>
                <p:cNvSpPr txBox="1"/>
                <p:nvPr/>
              </p:nvSpPr>
              <p:spPr>
                <a:xfrm>
                  <a:off x="6518216" y="5106421"/>
                  <a:ext cx="1313266"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Infant VL (dx)</a:t>
                  </a:r>
                </a:p>
              </p:txBody>
            </p:sp>
            <p:sp>
              <p:nvSpPr>
                <p:cNvPr id="92" name="TextBox 91"/>
                <p:cNvSpPr txBox="1"/>
                <p:nvPr/>
              </p:nvSpPr>
              <p:spPr>
                <a:xfrm>
                  <a:off x="6555364" y="4527492"/>
                  <a:ext cx="1313266"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Maternal VL all</a:t>
                  </a:r>
                </a:p>
              </p:txBody>
            </p:sp>
            <p:sp>
              <p:nvSpPr>
                <p:cNvPr id="95" name="Oval 94"/>
                <p:cNvSpPr/>
                <p:nvPr/>
              </p:nvSpPr>
              <p:spPr>
                <a:xfrm>
                  <a:off x="6449980" y="4865498"/>
                  <a:ext cx="174166" cy="169067"/>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Arial" panose="020B0604020202020204" pitchFamily="34" charset="0"/>
                    <a:cs typeface="Arial" panose="020B0604020202020204" pitchFamily="34" charset="0"/>
                  </a:endParaRPr>
                </a:p>
              </p:txBody>
            </p:sp>
            <p:sp>
              <p:nvSpPr>
                <p:cNvPr id="102" name="Rectangle 101"/>
                <p:cNvSpPr/>
                <p:nvPr/>
              </p:nvSpPr>
              <p:spPr>
                <a:xfrm>
                  <a:off x="6475132" y="5454628"/>
                  <a:ext cx="160464" cy="131805"/>
                </a:xfrm>
                <a:prstGeom prst="rect">
                  <a:avLst/>
                </a:prstGeom>
                <a:solidFill>
                  <a:srgbClr val="7030A0"/>
                </a:solidFill>
                <a:ln>
                  <a:solidFill>
                    <a:srgbClr val="66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454408" y="5169310"/>
                  <a:ext cx="174166" cy="169067"/>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Arial" panose="020B0604020202020204" pitchFamily="34" charset="0"/>
                    <a:cs typeface="Arial" panose="020B0604020202020204" pitchFamily="34" charset="0"/>
                  </a:endParaRPr>
                </a:p>
              </p:txBody>
            </p:sp>
          </p:grpSp>
          <p:grpSp>
            <p:nvGrpSpPr>
              <p:cNvPr id="110" name="Group 109"/>
              <p:cNvGrpSpPr/>
              <p:nvPr/>
            </p:nvGrpSpPr>
            <p:grpSpPr>
              <a:xfrm>
                <a:off x="345986" y="3513251"/>
                <a:ext cx="5931245" cy="2483163"/>
                <a:chOff x="345986" y="3513251"/>
                <a:chExt cx="5931245" cy="2483163"/>
              </a:xfrm>
            </p:grpSpPr>
            <p:grpSp>
              <p:nvGrpSpPr>
                <p:cNvPr id="107" name="Group 106"/>
                <p:cNvGrpSpPr/>
                <p:nvPr/>
              </p:nvGrpSpPr>
              <p:grpSpPr>
                <a:xfrm>
                  <a:off x="345986" y="3513251"/>
                  <a:ext cx="5931245" cy="2483163"/>
                  <a:chOff x="345986" y="3513251"/>
                  <a:chExt cx="5931245" cy="2483163"/>
                </a:xfrm>
              </p:grpSpPr>
              <p:grpSp>
                <p:nvGrpSpPr>
                  <p:cNvPr id="77" name="Group 76"/>
                  <p:cNvGrpSpPr/>
                  <p:nvPr/>
                </p:nvGrpSpPr>
                <p:grpSpPr>
                  <a:xfrm>
                    <a:off x="345986" y="3513251"/>
                    <a:ext cx="5931245" cy="2093350"/>
                    <a:chOff x="345986" y="3513251"/>
                    <a:chExt cx="5931245" cy="2093350"/>
                  </a:xfrm>
                </p:grpSpPr>
                <p:grpSp>
                  <p:nvGrpSpPr>
                    <p:cNvPr id="69" name="Group 68"/>
                    <p:cNvGrpSpPr/>
                    <p:nvPr/>
                  </p:nvGrpSpPr>
                  <p:grpSpPr>
                    <a:xfrm>
                      <a:off x="345986" y="3513251"/>
                      <a:ext cx="5931245" cy="2093350"/>
                      <a:chOff x="378938" y="3551377"/>
                      <a:chExt cx="5931245" cy="2093350"/>
                    </a:xfrm>
                  </p:grpSpPr>
                  <p:grpSp>
                    <p:nvGrpSpPr>
                      <p:cNvPr id="18" name="Group 17"/>
                      <p:cNvGrpSpPr/>
                      <p:nvPr/>
                    </p:nvGrpSpPr>
                    <p:grpSpPr>
                      <a:xfrm>
                        <a:off x="1161885" y="4334694"/>
                        <a:ext cx="5148298" cy="1078280"/>
                        <a:chOff x="1697345" y="3294960"/>
                        <a:chExt cx="5148298" cy="1078280"/>
                      </a:xfrm>
                    </p:grpSpPr>
                    <p:grpSp>
                      <p:nvGrpSpPr>
                        <p:cNvPr id="9" name="Group 8"/>
                        <p:cNvGrpSpPr/>
                        <p:nvPr/>
                      </p:nvGrpSpPr>
                      <p:grpSpPr>
                        <a:xfrm>
                          <a:off x="1697345" y="3294960"/>
                          <a:ext cx="5148298" cy="436715"/>
                          <a:chOff x="1763248" y="3509319"/>
                          <a:chExt cx="5148298" cy="436715"/>
                        </a:xfrm>
                      </p:grpSpPr>
                      <p:sp>
                        <p:nvSpPr>
                          <p:cNvPr id="4" name="Rectangle 3"/>
                          <p:cNvSpPr/>
                          <p:nvPr/>
                        </p:nvSpPr>
                        <p:spPr>
                          <a:xfrm>
                            <a:off x="1763248" y="3509319"/>
                            <a:ext cx="2578093" cy="436605"/>
                          </a:xfrm>
                          <a:prstGeom prst="rect">
                            <a:avLst/>
                          </a:prstGeom>
                          <a:solidFill>
                            <a:srgbClr val="0070C0"/>
                          </a:solidFill>
                          <a:ln>
                            <a:solidFill>
                              <a:srgbClr val="0070C0"/>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EFV + 2 NRTI</a:t>
                            </a:r>
                          </a:p>
                        </p:txBody>
                      </p:sp>
                      <p:sp>
                        <p:nvSpPr>
                          <p:cNvPr id="8" name="Rectangle 7"/>
                          <p:cNvSpPr/>
                          <p:nvPr/>
                        </p:nvSpPr>
                        <p:spPr>
                          <a:xfrm>
                            <a:off x="4341341" y="3509429"/>
                            <a:ext cx="2570205" cy="436605"/>
                          </a:xfrm>
                          <a:prstGeom prst="rect">
                            <a:avLst/>
                          </a:prstGeom>
                          <a:solidFill>
                            <a:srgbClr val="0070C0"/>
                          </a:solidFill>
                          <a:ln>
                            <a:solidFill>
                              <a:srgbClr val="0070C0"/>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EFV + 2 NRTI</a:t>
                            </a:r>
                          </a:p>
                        </p:txBody>
                      </p:sp>
                    </p:grpSp>
                    <p:grpSp>
                      <p:nvGrpSpPr>
                        <p:cNvPr id="17" name="Group 16"/>
                        <p:cNvGrpSpPr/>
                        <p:nvPr/>
                      </p:nvGrpSpPr>
                      <p:grpSpPr>
                        <a:xfrm>
                          <a:off x="1697345" y="3936635"/>
                          <a:ext cx="5148298" cy="436605"/>
                          <a:chOff x="1697345" y="3936635"/>
                          <a:chExt cx="5148298" cy="436605"/>
                        </a:xfrm>
                      </p:grpSpPr>
                      <p:grpSp>
                        <p:nvGrpSpPr>
                          <p:cNvPr id="10" name="Group 9"/>
                          <p:cNvGrpSpPr/>
                          <p:nvPr/>
                        </p:nvGrpSpPr>
                        <p:grpSpPr>
                          <a:xfrm>
                            <a:off x="1697345" y="3936635"/>
                            <a:ext cx="2578093" cy="436605"/>
                            <a:chOff x="1760192" y="3636130"/>
                            <a:chExt cx="2543991" cy="436605"/>
                          </a:xfrm>
                        </p:grpSpPr>
                        <p:sp>
                          <p:nvSpPr>
                            <p:cNvPr id="11" name="Rectangle 10"/>
                            <p:cNvSpPr/>
                            <p:nvPr/>
                          </p:nvSpPr>
                          <p:spPr>
                            <a:xfrm>
                              <a:off x="1760192" y="3640777"/>
                              <a:ext cx="274554" cy="431958"/>
                            </a:xfrm>
                            <a:prstGeom prst="rect">
                              <a:avLst/>
                            </a:prstGeom>
                            <a:solidFill>
                              <a:srgbClr val="0070C0"/>
                            </a:solidFill>
                            <a:ln>
                              <a:solidFill>
                                <a:srgbClr val="0070C0"/>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Rectangle 11"/>
                            <p:cNvSpPr/>
                            <p:nvPr/>
                          </p:nvSpPr>
                          <p:spPr>
                            <a:xfrm>
                              <a:off x="2034746" y="3636130"/>
                              <a:ext cx="2269437" cy="436605"/>
                            </a:xfrm>
                            <a:prstGeom prst="rect">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DTG+ 2 NRTI</a:t>
                              </a:r>
                            </a:p>
                          </p:txBody>
                        </p:sp>
                      </p:grpSp>
                      <p:sp>
                        <p:nvSpPr>
                          <p:cNvPr id="16" name="Rectangle 15"/>
                          <p:cNvSpPr/>
                          <p:nvPr/>
                        </p:nvSpPr>
                        <p:spPr>
                          <a:xfrm>
                            <a:off x="4753534" y="3936635"/>
                            <a:ext cx="2092109" cy="436605"/>
                          </a:xfrm>
                          <a:prstGeom prst="rect">
                            <a:avLst/>
                          </a:prstGeom>
                          <a:solidFill>
                            <a:srgbClr val="0070C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EFV + 2 NRTI</a:t>
                            </a:r>
                          </a:p>
                        </p:txBody>
                      </p:sp>
                    </p:grpSp>
                  </p:grpSp>
                  <p:grpSp>
                    <p:nvGrpSpPr>
                      <p:cNvPr id="68" name="Group 67"/>
                      <p:cNvGrpSpPr/>
                      <p:nvPr/>
                    </p:nvGrpSpPr>
                    <p:grpSpPr>
                      <a:xfrm>
                        <a:off x="378938" y="3551377"/>
                        <a:ext cx="4471029" cy="2093350"/>
                        <a:chOff x="378938" y="3551377"/>
                        <a:chExt cx="4471029" cy="2093350"/>
                      </a:xfrm>
                    </p:grpSpPr>
                    <p:grpSp>
                      <p:nvGrpSpPr>
                        <p:cNvPr id="26" name="Group 25"/>
                        <p:cNvGrpSpPr/>
                        <p:nvPr/>
                      </p:nvGrpSpPr>
                      <p:grpSpPr>
                        <a:xfrm>
                          <a:off x="631680" y="3551377"/>
                          <a:ext cx="4218287" cy="780080"/>
                          <a:chOff x="631680" y="3551377"/>
                          <a:chExt cx="4218287" cy="780080"/>
                        </a:xfrm>
                      </p:grpSpPr>
                      <p:sp>
                        <p:nvSpPr>
                          <p:cNvPr id="20" name="TextBox 19"/>
                          <p:cNvSpPr txBox="1"/>
                          <p:nvPr/>
                        </p:nvSpPr>
                        <p:spPr>
                          <a:xfrm>
                            <a:off x="1027145" y="3754376"/>
                            <a:ext cx="468397" cy="577081"/>
                          </a:xfrm>
                          <a:prstGeom prst="rect">
                            <a:avLst/>
                          </a:prstGeom>
                          <a:noFill/>
                        </p:spPr>
                        <p:txBody>
                          <a:bodyPr wrap="none" rtlCol="0">
                            <a:spAutoFit/>
                          </a:bodyPr>
                          <a:lstStyle/>
                          <a:p>
                            <a:pPr algn="ctr"/>
                            <a:r>
                              <a:rPr lang="en-US" sz="1050" dirty="0">
                                <a:latin typeface="Arial" panose="020B0604020202020204" pitchFamily="34" charset="0"/>
                                <a:cs typeface="Arial" panose="020B0604020202020204" pitchFamily="34" charset="0"/>
                              </a:rPr>
                              <a:t>Start</a:t>
                            </a:r>
                          </a:p>
                          <a:p>
                            <a:pPr algn="ctr"/>
                            <a:r>
                              <a:rPr lang="en-US" sz="1050" dirty="0">
                                <a:latin typeface="Arial" panose="020B0604020202020204" pitchFamily="34" charset="0"/>
                                <a:cs typeface="Arial" panose="020B0604020202020204" pitchFamily="34" charset="0"/>
                              </a:rPr>
                              <a:t>EFV</a:t>
                            </a:r>
                          </a:p>
                          <a:p>
                            <a:pPr algn="ctr"/>
                            <a:r>
                              <a:rPr lang="en-US" sz="1050" dirty="0">
                                <a:latin typeface="Arial" panose="020B0604020202020204" pitchFamily="34" charset="0"/>
                                <a:cs typeface="Arial" panose="020B0604020202020204" pitchFamily="34" charset="0"/>
                              </a:rPr>
                              <a:t>ART</a:t>
                            </a:r>
                          </a:p>
                        </p:txBody>
                      </p:sp>
                      <p:sp>
                        <p:nvSpPr>
                          <p:cNvPr id="21" name="TextBox 20"/>
                          <p:cNvSpPr txBox="1"/>
                          <p:nvPr/>
                        </p:nvSpPr>
                        <p:spPr>
                          <a:xfrm>
                            <a:off x="631680" y="3551377"/>
                            <a:ext cx="1727723" cy="261610"/>
                          </a:xfrm>
                          <a:prstGeom prst="rect">
                            <a:avLst/>
                          </a:prstGeom>
                          <a:noFill/>
                        </p:spPr>
                        <p:txBody>
                          <a:bodyPr wrap="none" rtlCol="0">
                            <a:spAutoFit/>
                          </a:bodyPr>
                          <a:lstStyle/>
                          <a:p>
                            <a:pPr algn="ctr"/>
                            <a:r>
                              <a:rPr lang="en-US" sz="1100" b="1" dirty="0">
                                <a:solidFill>
                                  <a:schemeClr val="accent2">
                                    <a:lumMod val="75000"/>
                                  </a:schemeClr>
                                </a:solidFill>
                                <a:latin typeface="Arial" panose="020B0604020202020204" pitchFamily="34" charset="0"/>
                                <a:cs typeface="Arial" panose="020B0604020202020204" pitchFamily="34" charset="0"/>
                              </a:rPr>
                              <a:t>Randomize median 3 d</a:t>
                            </a:r>
                          </a:p>
                        </p:txBody>
                      </p:sp>
                      <p:sp>
                        <p:nvSpPr>
                          <p:cNvPr id="22" name="TextBox 21"/>
                          <p:cNvSpPr txBox="1"/>
                          <p:nvPr/>
                        </p:nvSpPr>
                        <p:spPr>
                          <a:xfrm>
                            <a:off x="1629197" y="3967666"/>
                            <a:ext cx="518091" cy="276999"/>
                          </a:xfrm>
                          <a:prstGeom prst="rect">
                            <a:avLst/>
                          </a:prstGeom>
                          <a:noFill/>
                        </p:spPr>
                        <p:txBody>
                          <a:bodyPr wrap="none" rtlCol="0">
                            <a:spAutoFit/>
                          </a:bodyPr>
                          <a:lstStyle/>
                          <a:p>
                            <a:pPr algn="ctr"/>
                            <a:r>
                              <a:rPr lang="en-US" sz="1200" b="1" dirty="0">
                                <a:solidFill>
                                  <a:schemeClr val="accent2">
                                    <a:lumMod val="75000"/>
                                  </a:schemeClr>
                                </a:solidFill>
                                <a:latin typeface="Arial" panose="020B0604020202020204" pitchFamily="34" charset="0"/>
                                <a:cs typeface="Arial" panose="020B0604020202020204" pitchFamily="34" charset="0"/>
                              </a:rPr>
                              <a:t>2 wk</a:t>
                            </a:r>
                          </a:p>
                        </p:txBody>
                      </p:sp>
                      <p:sp>
                        <p:nvSpPr>
                          <p:cNvPr id="23" name="TextBox 22"/>
                          <p:cNvSpPr txBox="1"/>
                          <p:nvPr/>
                        </p:nvSpPr>
                        <p:spPr>
                          <a:xfrm>
                            <a:off x="2072702" y="3973207"/>
                            <a:ext cx="457176"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4wk</a:t>
                            </a:r>
                          </a:p>
                        </p:txBody>
                      </p:sp>
                      <p:sp>
                        <p:nvSpPr>
                          <p:cNvPr id="24" name="TextBox 23"/>
                          <p:cNvSpPr txBox="1"/>
                          <p:nvPr/>
                        </p:nvSpPr>
                        <p:spPr>
                          <a:xfrm>
                            <a:off x="3956975" y="3842124"/>
                            <a:ext cx="518091" cy="461665"/>
                          </a:xfrm>
                          <a:prstGeom prst="rect">
                            <a:avLst/>
                          </a:prstGeom>
                          <a:noFill/>
                        </p:spPr>
                        <p:txBody>
                          <a:bodyPr wrap="none" rtlCol="0">
                            <a:spAutoFit/>
                          </a:bodyPr>
                          <a:lstStyle/>
                          <a:p>
                            <a:pPr algn="ctr"/>
                            <a:r>
                              <a:rPr lang="en-US" sz="1200" b="1" dirty="0">
                                <a:solidFill>
                                  <a:schemeClr val="accent2">
                                    <a:lumMod val="75000"/>
                                  </a:schemeClr>
                                </a:solidFill>
                                <a:latin typeface="Arial" panose="020B0604020202020204" pitchFamily="34" charset="0"/>
                                <a:cs typeface="Arial" panose="020B0604020202020204" pitchFamily="34" charset="0"/>
                              </a:rPr>
                              <a:t>2 wk</a:t>
                            </a:r>
                          </a:p>
                          <a:p>
                            <a:pPr algn="ctr"/>
                            <a:r>
                              <a:rPr lang="en-US" sz="1200" b="1" dirty="0">
                                <a:solidFill>
                                  <a:schemeClr val="accent2">
                                    <a:lumMod val="75000"/>
                                  </a:schemeClr>
                                </a:solidFill>
                                <a:latin typeface="Arial" panose="020B0604020202020204" pitchFamily="34" charset="0"/>
                                <a:cs typeface="Arial" panose="020B0604020202020204" pitchFamily="34" charset="0"/>
                              </a:rPr>
                              <a:t>PP</a:t>
                            </a:r>
                          </a:p>
                        </p:txBody>
                      </p:sp>
                      <p:sp>
                        <p:nvSpPr>
                          <p:cNvPr id="25" name="TextBox 24"/>
                          <p:cNvSpPr txBox="1"/>
                          <p:nvPr/>
                        </p:nvSpPr>
                        <p:spPr>
                          <a:xfrm>
                            <a:off x="4349510" y="3843377"/>
                            <a:ext cx="500457"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4 wk</a:t>
                            </a:r>
                          </a:p>
                          <a:p>
                            <a:pPr algn="ctr"/>
                            <a:r>
                              <a:rPr lang="en-US" sz="1200" dirty="0">
                                <a:latin typeface="Arial" panose="020B0604020202020204" pitchFamily="34" charset="0"/>
                                <a:cs typeface="Arial" panose="020B0604020202020204" pitchFamily="34" charset="0"/>
                              </a:rPr>
                              <a:t> PP</a:t>
                            </a:r>
                          </a:p>
                        </p:txBody>
                      </p:sp>
                    </p:grpSp>
                    <p:grpSp>
                      <p:nvGrpSpPr>
                        <p:cNvPr id="34" name="Group 33"/>
                        <p:cNvGrpSpPr/>
                        <p:nvPr/>
                      </p:nvGrpSpPr>
                      <p:grpSpPr>
                        <a:xfrm>
                          <a:off x="1866580" y="4219401"/>
                          <a:ext cx="2733160" cy="1425326"/>
                          <a:chOff x="1866580" y="4219401"/>
                          <a:chExt cx="2733160" cy="1425326"/>
                        </a:xfrm>
                      </p:grpSpPr>
                      <p:cxnSp>
                        <p:nvCxnSpPr>
                          <p:cNvPr id="30" name="Straight Arrow Connector 29"/>
                          <p:cNvCxnSpPr/>
                          <p:nvPr/>
                        </p:nvCxnSpPr>
                        <p:spPr>
                          <a:xfrm flipH="1">
                            <a:off x="1866580" y="4219401"/>
                            <a:ext cx="6965" cy="1340793"/>
                          </a:xfrm>
                          <a:prstGeom prst="straightConnector1">
                            <a:avLst/>
                          </a:prstGeom>
                          <a:ln w="635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229009" y="4219401"/>
                            <a:ext cx="26202" cy="1318756"/>
                          </a:xfrm>
                          <a:prstGeom prst="straightConnector1">
                            <a:avLst/>
                          </a:prstGeom>
                          <a:ln w="635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218074" y="4219401"/>
                            <a:ext cx="5282" cy="1347181"/>
                          </a:xfrm>
                          <a:prstGeom prst="straightConnector1">
                            <a:avLst/>
                          </a:prstGeom>
                          <a:ln w="635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592403" y="4219401"/>
                            <a:ext cx="7337" cy="1425326"/>
                          </a:xfrm>
                          <a:prstGeom prst="straightConnector1">
                            <a:avLst/>
                          </a:prstGeom>
                          <a:ln w="635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0" name="Straight Arrow Connector 59"/>
                        <p:cNvCxnSpPr/>
                        <p:nvPr/>
                      </p:nvCxnSpPr>
                      <p:spPr>
                        <a:xfrm>
                          <a:off x="1421807" y="3790705"/>
                          <a:ext cx="2189" cy="1694463"/>
                        </a:xfrm>
                        <a:prstGeom prst="straightConnector1">
                          <a:avLst/>
                        </a:prstGeom>
                        <a:ln w="635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416199" y="3571735"/>
                          <a:ext cx="737043"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delivery</a:t>
                          </a:r>
                        </a:p>
                      </p:txBody>
                    </p:sp>
                    <p:sp>
                      <p:nvSpPr>
                        <p:cNvPr id="67" name="TextBox 66"/>
                        <p:cNvSpPr txBox="1"/>
                        <p:nvPr/>
                      </p:nvSpPr>
                      <p:spPr>
                        <a:xfrm>
                          <a:off x="378938" y="4366253"/>
                          <a:ext cx="665567" cy="120032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ART-</a:t>
                          </a:r>
                        </a:p>
                        <a:p>
                          <a:pPr algn="ctr"/>
                          <a:r>
                            <a:rPr lang="en-US" sz="1200" dirty="0">
                              <a:latin typeface="Arial" panose="020B0604020202020204" pitchFamily="34" charset="0"/>
                              <a:cs typeface="Arial" panose="020B0604020202020204" pitchFamily="34" charset="0"/>
                            </a:rPr>
                            <a:t>naïve</a:t>
                          </a:r>
                        </a:p>
                        <a:p>
                          <a:pPr algn="ctr"/>
                          <a:r>
                            <a:rPr lang="en-US" sz="1200" u="sng" dirty="0">
                              <a:latin typeface="Arial" panose="020B0604020202020204" pitchFamily="34" charset="0"/>
                              <a:cs typeface="Arial" panose="020B0604020202020204" pitchFamily="34" charset="0"/>
                            </a:rPr>
                            <a:t>&gt;</a:t>
                          </a:r>
                          <a:r>
                            <a:rPr lang="en-US" sz="1200" dirty="0">
                              <a:latin typeface="Arial" panose="020B0604020202020204" pitchFamily="34" charset="0"/>
                              <a:cs typeface="Arial" panose="020B0604020202020204" pitchFamily="34" charset="0"/>
                            </a:rPr>
                            <a:t>28-26</a:t>
                          </a:r>
                        </a:p>
                        <a:p>
                          <a:pPr algn="ctr"/>
                          <a:r>
                            <a:rPr lang="en-US" sz="1200" dirty="0">
                              <a:latin typeface="Arial" panose="020B0604020202020204" pitchFamily="34" charset="0"/>
                              <a:cs typeface="Arial" panose="020B0604020202020204" pitchFamily="34" charset="0"/>
                            </a:rPr>
                            <a:t>wks</a:t>
                          </a:r>
                        </a:p>
                        <a:p>
                          <a:pPr algn="ctr"/>
                          <a:r>
                            <a:rPr lang="en-US" sz="1200" dirty="0">
                              <a:latin typeface="Arial" panose="020B0604020202020204" pitchFamily="34" charset="0"/>
                              <a:cs typeface="Arial" panose="020B0604020202020204" pitchFamily="34" charset="0"/>
                            </a:rPr>
                            <a:t>gest</a:t>
                          </a:r>
                        </a:p>
                        <a:p>
                          <a:pPr algn="ctr"/>
                          <a:endParaRPr lang="en-US" sz="1200" dirty="0">
                            <a:latin typeface="Arial" panose="020B0604020202020204" pitchFamily="34" charset="0"/>
                            <a:cs typeface="Arial" panose="020B0604020202020204" pitchFamily="34" charset="0"/>
                          </a:endParaRPr>
                        </a:p>
                      </p:txBody>
                    </p:sp>
                  </p:grpSp>
                </p:grpSp>
                <p:grpSp>
                  <p:nvGrpSpPr>
                    <p:cNvPr id="74" name="Group 73"/>
                    <p:cNvGrpSpPr/>
                    <p:nvPr/>
                  </p:nvGrpSpPr>
                  <p:grpSpPr>
                    <a:xfrm>
                      <a:off x="1424713" y="4552996"/>
                      <a:ext cx="280141" cy="490088"/>
                      <a:chOff x="1441189" y="4552996"/>
                      <a:chExt cx="280141" cy="490088"/>
                    </a:xfrm>
                  </p:grpSpPr>
                  <p:cxnSp>
                    <p:nvCxnSpPr>
                      <p:cNvPr id="75" name="Straight Arrow Connector 74"/>
                      <p:cNvCxnSpPr/>
                      <p:nvPr/>
                    </p:nvCxnSpPr>
                    <p:spPr>
                      <a:xfrm flipV="1">
                        <a:off x="1441189" y="4552996"/>
                        <a:ext cx="246472" cy="27178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444231" y="4808200"/>
                        <a:ext cx="277099" cy="2348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6" name="Group 105"/>
                  <p:cNvGrpSpPr/>
                  <p:nvPr/>
                </p:nvGrpSpPr>
                <p:grpSpPr>
                  <a:xfrm>
                    <a:off x="1049930" y="5418251"/>
                    <a:ext cx="3599937" cy="578163"/>
                    <a:chOff x="1049930" y="5418251"/>
                    <a:chExt cx="3599937" cy="578163"/>
                  </a:xfrm>
                </p:grpSpPr>
                <p:sp>
                  <p:nvSpPr>
                    <p:cNvPr id="78" name="Oval 77"/>
                    <p:cNvSpPr/>
                    <p:nvPr/>
                  </p:nvSpPr>
                  <p:spPr>
                    <a:xfrm>
                      <a:off x="1049930" y="5418251"/>
                      <a:ext cx="174166" cy="169067"/>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Arial" panose="020B0604020202020204" pitchFamily="34" charset="0"/>
                        <a:cs typeface="Arial" panose="020B0604020202020204" pitchFamily="34" charset="0"/>
                      </a:endParaRPr>
                    </a:p>
                  </p:txBody>
                </p:sp>
                <p:sp>
                  <p:nvSpPr>
                    <p:cNvPr id="79" name="Oval 78"/>
                    <p:cNvSpPr/>
                    <p:nvPr/>
                  </p:nvSpPr>
                  <p:spPr>
                    <a:xfrm>
                      <a:off x="1303707" y="5423111"/>
                      <a:ext cx="174166" cy="169067"/>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Arial" panose="020B0604020202020204" pitchFamily="34" charset="0"/>
                        <a:cs typeface="Arial" panose="020B0604020202020204" pitchFamily="34" charset="0"/>
                      </a:endParaRPr>
                    </a:p>
                  </p:txBody>
                </p:sp>
                <p:sp>
                  <p:nvSpPr>
                    <p:cNvPr id="81" name="Oval 80"/>
                    <p:cNvSpPr/>
                    <p:nvPr/>
                  </p:nvSpPr>
                  <p:spPr>
                    <a:xfrm>
                      <a:off x="1761592" y="5438750"/>
                      <a:ext cx="174166" cy="169067"/>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Arial" panose="020B0604020202020204" pitchFamily="34" charset="0"/>
                        <a:cs typeface="Arial" panose="020B0604020202020204" pitchFamily="34" charset="0"/>
                      </a:endParaRPr>
                    </a:p>
                  </p:txBody>
                </p:sp>
                <p:sp>
                  <p:nvSpPr>
                    <p:cNvPr id="82" name="Oval 81"/>
                    <p:cNvSpPr/>
                    <p:nvPr/>
                  </p:nvSpPr>
                  <p:spPr>
                    <a:xfrm>
                      <a:off x="2130382" y="5446676"/>
                      <a:ext cx="174166" cy="169067"/>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Arial" panose="020B0604020202020204" pitchFamily="34" charset="0"/>
                        <a:cs typeface="Arial" panose="020B0604020202020204" pitchFamily="34" charset="0"/>
                      </a:endParaRPr>
                    </a:p>
                  </p:txBody>
                </p:sp>
                <p:sp>
                  <p:nvSpPr>
                    <p:cNvPr id="83" name="Oval 82"/>
                    <p:cNvSpPr/>
                    <p:nvPr/>
                  </p:nvSpPr>
                  <p:spPr>
                    <a:xfrm>
                      <a:off x="4103401" y="5438751"/>
                      <a:ext cx="174166" cy="169067"/>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Arial" panose="020B0604020202020204" pitchFamily="34" charset="0"/>
                        <a:cs typeface="Arial" panose="020B0604020202020204" pitchFamily="34" charset="0"/>
                      </a:endParaRPr>
                    </a:p>
                  </p:txBody>
                </p:sp>
                <p:sp>
                  <p:nvSpPr>
                    <p:cNvPr id="85" name="Oval 84"/>
                    <p:cNvSpPr/>
                    <p:nvPr/>
                  </p:nvSpPr>
                  <p:spPr>
                    <a:xfrm>
                      <a:off x="4073929" y="5827347"/>
                      <a:ext cx="174166" cy="169067"/>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Arial" panose="020B0604020202020204" pitchFamily="34" charset="0"/>
                        <a:cs typeface="Arial" panose="020B0604020202020204" pitchFamily="34" charset="0"/>
                      </a:endParaRPr>
                    </a:p>
                  </p:txBody>
                </p:sp>
                <p:sp>
                  <p:nvSpPr>
                    <p:cNvPr id="93" name="Oval 92"/>
                    <p:cNvSpPr/>
                    <p:nvPr/>
                  </p:nvSpPr>
                  <p:spPr>
                    <a:xfrm>
                      <a:off x="4475701" y="5827346"/>
                      <a:ext cx="174166" cy="169067"/>
                    </a:xfrm>
                    <a:prstGeom prst="ellipse">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Arial" panose="020B0604020202020204" pitchFamily="34" charset="0"/>
                        <a:cs typeface="Arial" panose="020B0604020202020204" pitchFamily="34" charset="0"/>
                      </a:endParaRPr>
                    </a:p>
                  </p:txBody>
                </p:sp>
                <p:sp>
                  <p:nvSpPr>
                    <p:cNvPr id="96" name="Rectangle 95"/>
                    <p:cNvSpPr/>
                    <p:nvPr/>
                  </p:nvSpPr>
                  <p:spPr>
                    <a:xfrm>
                      <a:off x="1759835" y="5665674"/>
                      <a:ext cx="160464" cy="131805"/>
                    </a:xfrm>
                    <a:prstGeom prst="rect">
                      <a:avLst/>
                    </a:prstGeom>
                    <a:solidFill>
                      <a:srgbClr val="7030A0"/>
                    </a:solidFill>
                    <a:ln>
                      <a:solidFill>
                        <a:srgbClr val="66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096121" y="5646851"/>
                      <a:ext cx="160464" cy="131805"/>
                    </a:xfrm>
                    <a:prstGeom prst="rect">
                      <a:avLst/>
                    </a:prstGeom>
                    <a:solidFill>
                      <a:srgbClr val="7030A0"/>
                    </a:solidFill>
                    <a:ln>
                      <a:solidFill>
                        <a:srgbClr val="66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9" name="Straight Arrow Connector 108"/>
                <p:cNvCxnSpPr/>
                <p:nvPr/>
              </p:nvCxnSpPr>
              <p:spPr>
                <a:xfrm>
                  <a:off x="3707025" y="3786681"/>
                  <a:ext cx="0" cy="1776923"/>
                </a:xfrm>
                <a:prstGeom prst="straightConnector1">
                  <a:avLst/>
                </a:prstGeom>
                <a:ln w="3810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sp>
        <p:nvSpPr>
          <p:cNvPr id="112" name="Content Placeholder 111"/>
          <p:cNvSpPr>
            <a:spLocks noGrp="1"/>
          </p:cNvSpPr>
          <p:nvPr>
            <p:ph idx="1"/>
          </p:nvPr>
        </p:nvSpPr>
        <p:spPr>
          <a:xfrm>
            <a:off x="722177" y="5567518"/>
            <a:ext cx="8262364" cy="1190076"/>
          </a:xfrm>
        </p:spPr>
        <p:txBody>
          <a:bodyPr>
            <a:normAutofit fontScale="70000" lnSpcReduction="20000"/>
          </a:bodyPr>
          <a:lstStyle/>
          <a:p>
            <a:pPr>
              <a:spcBef>
                <a:spcPts val="600"/>
              </a:spcBef>
              <a:buFont typeface="Arial" panose="020B0604020202020204" pitchFamily="34" charset="0"/>
              <a:buChar char="‒"/>
            </a:pPr>
            <a:r>
              <a:rPr lang="en-GB" dirty="0"/>
              <a:t>60 enrolled : DTG (29 [27 in analysis]), EFV (31 [30 in analysis])</a:t>
            </a:r>
          </a:p>
          <a:p>
            <a:pPr>
              <a:spcBef>
                <a:spcPts val="600"/>
              </a:spcBef>
              <a:buFont typeface="Arial" panose="020B0604020202020204" pitchFamily="34" charset="0"/>
              <a:buChar char="‒"/>
            </a:pPr>
            <a:r>
              <a:rPr lang="en-GB" dirty="0"/>
              <a:t>Median gestation age at </a:t>
            </a:r>
            <a:r>
              <a:rPr lang="en-GB" dirty="0" err="1"/>
              <a:t>enrollment</a:t>
            </a:r>
            <a:r>
              <a:rPr lang="en-GB" dirty="0"/>
              <a:t>, 31 weeks</a:t>
            </a:r>
          </a:p>
          <a:p>
            <a:pPr>
              <a:spcBef>
                <a:spcPts val="600"/>
              </a:spcBef>
              <a:buFont typeface="Arial" panose="020B0604020202020204" pitchFamily="34" charset="0"/>
              <a:buChar char="‒"/>
            </a:pPr>
            <a:r>
              <a:rPr lang="en-GB" dirty="0"/>
              <a:t>No difference in baseline VL, CD4, previous obstetric history, gestation, BMI</a:t>
            </a:r>
          </a:p>
          <a:p>
            <a:pPr>
              <a:spcBef>
                <a:spcPts val="600"/>
              </a:spcBef>
              <a:buFont typeface="Arial" panose="020B0604020202020204" pitchFamily="34" charset="0"/>
              <a:buChar char="‒"/>
            </a:pPr>
            <a:r>
              <a:rPr lang="en-GB" dirty="0"/>
              <a:t>21% reported use of traditional medicines </a:t>
            </a:r>
          </a:p>
          <a:p>
            <a:pPr>
              <a:lnSpc>
                <a:spcPct val="103000"/>
              </a:lnSpc>
              <a:spcBef>
                <a:spcPts val="600"/>
              </a:spcBef>
              <a:buFont typeface="Arial" panose="020B0604020202020204" pitchFamily="34" charset="0"/>
              <a:buChar char="‒"/>
            </a:pPr>
            <a:endParaRPr lang="en-US" sz="2400" dirty="0"/>
          </a:p>
        </p:txBody>
      </p:sp>
      <p:pic>
        <p:nvPicPr>
          <p:cNvPr id="62" name="Picture 61"/>
          <p:cNvPicPr>
            <a:picLocks noChangeAspect="1"/>
          </p:cNvPicPr>
          <p:nvPr/>
        </p:nvPicPr>
        <p:blipFill>
          <a:blip r:embed="rId4"/>
          <a:stretch>
            <a:fillRect/>
          </a:stretch>
        </p:blipFill>
        <p:spPr>
          <a:xfrm>
            <a:off x="37122" y="107790"/>
            <a:ext cx="1266093" cy="1154711"/>
          </a:xfrm>
          <a:prstGeom prst="rect">
            <a:avLst/>
          </a:prstGeom>
        </p:spPr>
      </p:pic>
      <p:sp>
        <p:nvSpPr>
          <p:cNvPr id="63" name="Content Placeholder 111"/>
          <p:cNvSpPr txBox="1">
            <a:spLocks/>
          </p:cNvSpPr>
          <p:nvPr/>
        </p:nvSpPr>
        <p:spPr>
          <a:xfrm>
            <a:off x="198867" y="1313335"/>
            <a:ext cx="8723870" cy="20711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3000"/>
              </a:lnSpc>
              <a:spcBef>
                <a:spcPts val="600"/>
              </a:spcBef>
            </a:pPr>
            <a:r>
              <a:rPr lang="en-US" sz="2200" dirty="0"/>
              <a:t>Open-label randomized trial of DTG+2NRTI vs EFV+2NRTI in 60 pregnant ART-naïve women presenting to antenatal clinic at ≥28-36 weeks gestation in Kampala and Cape Town </a:t>
            </a:r>
          </a:p>
          <a:p>
            <a:pPr>
              <a:lnSpc>
                <a:spcPct val="103000"/>
              </a:lnSpc>
              <a:spcBef>
                <a:spcPts val="600"/>
              </a:spcBef>
            </a:pPr>
            <a:r>
              <a:rPr lang="en-US" sz="2200" dirty="0"/>
              <a:t>Primary endpoint DTG PK 3</a:t>
            </a:r>
            <a:r>
              <a:rPr lang="en-US" sz="2200" baseline="30000" dirty="0"/>
              <a:t>rd</a:t>
            </a:r>
            <a:r>
              <a:rPr lang="en-US" sz="2200" dirty="0"/>
              <a:t> trimester and 2 wk PP; secondary endpoints % VL&lt;50 at delivery-2 weeks PP and safety</a:t>
            </a:r>
            <a:endParaRPr lang="en-US" dirty="0"/>
          </a:p>
        </p:txBody>
      </p:sp>
    </p:spTree>
    <p:extLst>
      <p:ext uri="{BB962C8B-B14F-4D97-AF65-F5344CB8AC3E}">
        <p14:creationId xmlns:p14="http://schemas.microsoft.com/office/powerpoint/2010/main" val="33435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
                                            <p:txEl>
                                              <p:pRg st="0" end="0"/>
                                            </p:txEl>
                                          </p:spTgt>
                                        </p:tgtEl>
                                        <p:attrNameLst>
                                          <p:attrName>style.visibility</p:attrName>
                                        </p:attrNameLst>
                                      </p:cBhvr>
                                      <p:to>
                                        <p:strVal val="visible"/>
                                      </p:to>
                                    </p:set>
                                    <p:animEffect transition="in" filter="fade">
                                      <p:cBhvr>
                                        <p:cTn id="12" dur="500"/>
                                        <p:tgtEl>
                                          <p:spTgt spid="11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2">
                                            <p:txEl>
                                              <p:pRg st="1" end="1"/>
                                            </p:txEl>
                                          </p:spTgt>
                                        </p:tgtEl>
                                        <p:attrNameLst>
                                          <p:attrName>style.visibility</p:attrName>
                                        </p:attrNameLst>
                                      </p:cBhvr>
                                      <p:to>
                                        <p:strVal val="visible"/>
                                      </p:to>
                                    </p:set>
                                    <p:animEffect transition="in" filter="fade">
                                      <p:cBhvr>
                                        <p:cTn id="15" dur="500"/>
                                        <p:tgtEl>
                                          <p:spTgt spid="11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
                                            <p:txEl>
                                              <p:pRg st="2" end="2"/>
                                            </p:txEl>
                                          </p:spTgt>
                                        </p:tgtEl>
                                        <p:attrNameLst>
                                          <p:attrName>style.visibility</p:attrName>
                                        </p:attrNameLst>
                                      </p:cBhvr>
                                      <p:to>
                                        <p:strVal val="visible"/>
                                      </p:to>
                                    </p:set>
                                    <p:animEffect transition="in" filter="fade">
                                      <p:cBhvr>
                                        <p:cTn id="18" dur="500"/>
                                        <p:tgtEl>
                                          <p:spTgt spid="11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
                                            <p:txEl>
                                              <p:pRg st="3" end="3"/>
                                            </p:txEl>
                                          </p:spTgt>
                                        </p:tgtEl>
                                        <p:attrNameLst>
                                          <p:attrName>style.visibility</p:attrName>
                                        </p:attrNameLst>
                                      </p:cBhvr>
                                      <p:to>
                                        <p:strVal val="visible"/>
                                      </p:to>
                                    </p:set>
                                    <p:animEffect transition="in" filter="fade">
                                      <p:cBhvr>
                                        <p:cTn id="21" dur="500"/>
                                        <p:tgtEl>
                                          <p:spTgt spid="1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24" y="-116013"/>
            <a:ext cx="7886700" cy="1325563"/>
          </a:xfrm>
        </p:spPr>
        <p:txBody>
          <a:bodyPr/>
          <a:lstStyle/>
          <a:p>
            <a:r>
              <a:rPr lang="en-US" dirty="0"/>
              <a:t>PK of DTG in Late Pregnancy/BM/Infant</a:t>
            </a:r>
            <a:br>
              <a:rPr lang="en-US" dirty="0"/>
            </a:br>
            <a:r>
              <a:rPr lang="en-US" sz="2000" i="1" dirty="0" err="1">
                <a:solidFill>
                  <a:schemeClr val="tx1"/>
                </a:solidFill>
              </a:rPr>
              <a:t>Orrell</a:t>
            </a:r>
            <a:r>
              <a:rPr lang="en-US" sz="2000" i="1" dirty="0">
                <a:solidFill>
                  <a:schemeClr val="tx1"/>
                </a:solidFill>
              </a:rPr>
              <a:t> C et al.  IAS, Amsterdam July 2018, Abs. THAB0307LB</a:t>
            </a:r>
            <a:endParaRPr lang="en-US" dirty="0"/>
          </a:p>
        </p:txBody>
      </p:sp>
      <p:pic>
        <p:nvPicPr>
          <p:cNvPr id="5" name="Picture 4"/>
          <p:cNvPicPr>
            <a:picLocks noChangeAspect="1"/>
          </p:cNvPicPr>
          <p:nvPr/>
        </p:nvPicPr>
        <p:blipFill>
          <a:blip r:embed="rId2"/>
          <a:stretch>
            <a:fillRect/>
          </a:stretch>
        </p:blipFill>
        <p:spPr>
          <a:xfrm>
            <a:off x="7696200" y="211346"/>
            <a:ext cx="1276859" cy="463816"/>
          </a:xfrm>
          <a:prstGeom prst="rect">
            <a:avLst/>
          </a:prstGeom>
        </p:spPr>
      </p:pic>
      <p:cxnSp>
        <p:nvCxnSpPr>
          <p:cNvPr id="6" name="Straight Connector 5">
            <a:extLst>
              <a:ext uri="{FF2B5EF4-FFF2-40B4-BE49-F238E27FC236}">
                <a16:creationId xmlns:a16="http://schemas.microsoft.com/office/drawing/2014/main" id="{8C64EE1B-AC3F-4089-B80B-92D722918435}"/>
              </a:ext>
            </a:extLst>
          </p:cNvPr>
          <p:cNvCxnSpPr>
            <a:cxnSpLocks/>
          </p:cNvCxnSpPr>
          <p:nvPr/>
        </p:nvCxnSpPr>
        <p:spPr>
          <a:xfrm>
            <a:off x="0" y="990600"/>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a:off x="119661" y="1306039"/>
            <a:ext cx="3560094" cy="1513357"/>
            <a:chOff x="90013" y="2077804"/>
            <a:chExt cx="3946545" cy="1734860"/>
          </a:xfrm>
        </p:grpSpPr>
        <p:grpSp>
          <p:nvGrpSpPr>
            <p:cNvPr id="31" name="Group 30"/>
            <p:cNvGrpSpPr/>
            <p:nvPr/>
          </p:nvGrpSpPr>
          <p:grpSpPr>
            <a:xfrm>
              <a:off x="90013" y="2077804"/>
              <a:ext cx="3222017" cy="1734860"/>
              <a:chOff x="122767" y="970982"/>
              <a:chExt cx="4629188" cy="3103221"/>
            </a:xfrm>
          </p:grpSpPr>
          <p:pic>
            <p:nvPicPr>
              <p:cNvPr id="34" name="Picture 33">
                <a:extLst>
                  <a:ext uri="{FF2B5EF4-FFF2-40B4-BE49-F238E27FC236}">
                    <a16:creationId xmlns:a16="http://schemas.microsoft.com/office/drawing/2014/main" id="{9DA37E6B-1B5D-44F7-95D5-BE02834B2D73}"/>
                  </a:ext>
                </a:extLst>
              </p:cNvPr>
              <p:cNvPicPr>
                <a:picLocks noChangeAspect="1"/>
              </p:cNvPicPr>
              <p:nvPr/>
            </p:nvPicPr>
            <p:blipFill>
              <a:blip r:embed="rId3"/>
              <a:stretch>
                <a:fillRect/>
              </a:stretch>
            </p:blipFill>
            <p:spPr>
              <a:xfrm>
                <a:off x="122767" y="970982"/>
                <a:ext cx="4629188" cy="3103221"/>
              </a:xfrm>
              <a:prstGeom prst="rect">
                <a:avLst/>
              </a:prstGeom>
            </p:spPr>
          </p:pic>
          <p:cxnSp>
            <p:nvCxnSpPr>
              <p:cNvPr id="35" name="Straight Connector 34"/>
              <p:cNvCxnSpPr/>
              <p:nvPr/>
            </p:nvCxnSpPr>
            <p:spPr>
              <a:xfrm>
                <a:off x="755576" y="2924944"/>
                <a:ext cx="3672408" cy="0"/>
              </a:xfrm>
              <a:prstGeom prst="line">
                <a:avLst/>
              </a:prstGeom>
              <a:ln w="12700">
                <a:solidFill>
                  <a:srgbClr val="5EBA20"/>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5576" y="3110739"/>
                <a:ext cx="3672408" cy="0"/>
              </a:xfrm>
              <a:prstGeom prst="line">
                <a:avLst/>
              </a:prstGeom>
              <a:ln w="12700">
                <a:solidFill>
                  <a:srgbClr val="5EBA20"/>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3292972" y="3114620"/>
              <a:ext cx="743586" cy="159418"/>
            </a:xfrm>
            <a:prstGeom prst="rect">
              <a:avLst/>
            </a:prstGeom>
            <a:noFill/>
          </p:spPr>
          <p:txBody>
            <a:bodyPr wrap="square" lIns="0" tIns="0" rIns="0" bIns="0" rtlCol="0">
              <a:noAutofit/>
            </a:bodyPr>
            <a:lstStyle/>
            <a:p>
              <a:pPr>
                <a:lnSpc>
                  <a:spcPct val="90000"/>
                </a:lnSpc>
              </a:pPr>
              <a:r>
                <a:rPr lang="en-GB" sz="700" dirty="0">
                  <a:solidFill>
                    <a:srgbClr val="0EAC6C"/>
                  </a:solidFill>
                </a:rPr>
                <a:t>MEC:  324 ng/ml</a:t>
              </a:r>
            </a:p>
          </p:txBody>
        </p:sp>
        <p:sp>
          <p:nvSpPr>
            <p:cNvPr id="38" name="TextBox 37"/>
            <p:cNvSpPr txBox="1"/>
            <p:nvPr/>
          </p:nvSpPr>
          <p:spPr>
            <a:xfrm>
              <a:off x="3292972" y="3241570"/>
              <a:ext cx="708657" cy="206417"/>
            </a:xfrm>
            <a:prstGeom prst="rect">
              <a:avLst/>
            </a:prstGeom>
            <a:noFill/>
          </p:spPr>
          <p:txBody>
            <a:bodyPr wrap="square" lIns="0" tIns="0" rIns="0" bIns="0" rtlCol="0">
              <a:noAutofit/>
            </a:bodyPr>
            <a:lstStyle/>
            <a:p>
              <a:pPr>
                <a:lnSpc>
                  <a:spcPct val="90000"/>
                </a:lnSpc>
              </a:pPr>
              <a:r>
                <a:rPr lang="en-GB" sz="700" dirty="0">
                  <a:solidFill>
                    <a:srgbClr val="0EAC6C"/>
                  </a:solidFill>
                </a:rPr>
                <a:t>IC</a:t>
              </a:r>
              <a:r>
                <a:rPr lang="en-GB" sz="700" baseline="-25000" dirty="0">
                  <a:solidFill>
                    <a:srgbClr val="0EAC6C"/>
                  </a:solidFill>
                </a:rPr>
                <a:t>90</a:t>
              </a:r>
              <a:r>
                <a:rPr lang="en-GB" sz="700" dirty="0">
                  <a:solidFill>
                    <a:srgbClr val="0EAC6C"/>
                  </a:solidFill>
                </a:rPr>
                <a:t> 64 ng/ml</a:t>
              </a:r>
            </a:p>
          </p:txBody>
        </p:sp>
      </p:grpSp>
      <p:sp>
        <p:nvSpPr>
          <p:cNvPr id="40" name="Content Placeholder 2"/>
          <p:cNvSpPr txBox="1">
            <a:spLocks/>
          </p:cNvSpPr>
          <p:nvPr/>
        </p:nvSpPr>
        <p:spPr bwMode="auto">
          <a:xfrm>
            <a:off x="3679755" y="1209550"/>
            <a:ext cx="5395823" cy="203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46" indent="-171446" algn="l" rtl="0" eaLnBrk="0" fontAlgn="base" hangingPunct="0">
              <a:lnSpc>
                <a:spcPct val="90000"/>
              </a:lnSpc>
              <a:spcBef>
                <a:spcPts val="900"/>
              </a:spcBef>
              <a:spcAft>
                <a:spcPct val="0"/>
              </a:spcAft>
              <a:buClr>
                <a:srgbClr val="A9A9A9"/>
              </a:buClr>
              <a:buSzPct val="90000"/>
              <a:buFont typeface="Wingdings" pitchFamily="2" charset="2"/>
              <a:buChar char="§"/>
              <a:defRPr sz="1500" b="1" kern="1200">
                <a:solidFill>
                  <a:schemeClr val="tx1">
                    <a:lumMod val="65000"/>
                    <a:lumOff val="35000"/>
                  </a:schemeClr>
                </a:solidFill>
                <a:latin typeface="+mn-lt"/>
                <a:ea typeface="+mn-ea"/>
                <a:cs typeface="+mn-cs"/>
              </a:defRPr>
            </a:lvl1pPr>
            <a:lvl2pPr marL="376229" indent="-171446" algn="l" rtl="0" eaLnBrk="0" fontAlgn="base" hangingPunct="0">
              <a:lnSpc>
                <a:spcPct val="90000"/>
              </a:lnSpc>
              <a:spcBef>
                <a:spcPts val="600"/>
              </a:spcBef>
              <a:spcAft>
                <a:spcPct val="0"/>
              </a:spcAft>
              <a:buClr>
                <a:srgbClr val="A9A9A9"/>
              </a:buClr>
              <a:buSzPct val="90000"/>
              <a:buFont typeface="Arial" pitchFamily="34" charset="0"/>
              <a:buChar char="–"/>
              <a:defRPr b="1" kern="1200">
                <a:solidFill>
                  <a:schemeClr val="tx1">
                    <a:lumMod val="65000"/>
                    <a:lumOff val="35000"/>
                  </a:schemeClr>
                </a:solidFill>
                <a:latin typeface="+mn-lt"/>
                <a:ea typeface="+mn-ea"/>
                <a:cs typeface="+mn-cs"/>
              </a:defRPr>
            </a:lvl2pPr>
            <a:lvl3pPr marL="547674" indent="-136919" algn="l" rtl="0" eaLnBrk="0" fontAlgn="base" hangingPunct="0">
              <a:lnSpc>
                <a:spcPct val="90000"/>
              </a:lnSpc>
              <a:spcBef>
                <a:spcPts val="450"/>
              </a:spcBef>
              <a:spcAft>
                <a:spcPct val="0"/>
              </a:spcAft>
              <a:buClr>
                <a:srgbClr val="A9A9A9"/>
              </a:buClr>
              <a:buSzPct val="90000"/>
              <a:buFont typeface="Wingdings" pitchFamily="2" charset="2"/>
              <a:buChar char="§"/>
              <a:defRPr sz="1200" b="1" kern="1200">
                <a:solidFill>
                  <a:schemeClr val="tx1">
                    <a:lumMod val="65000"/>
                    <a:lumOff val="35000"/>
                  </a:schemeClr>
                </a:solidFill>
                <a:latin typeface="+mn-lt"/>
                <a:ea typeface="+mn-ea"/>
                <a:cs typeface="+mn-cs"/>
              </a:defRPr>
            </a:lvl3pPr>
            <a:lvl4pPr marL="719120" indent="-136919" algn="l" rtl="0" eaLnBrk="0" fontAlgn="base" hangingPunct="0">
              <a:lnSpc>
                <a:spcPct val="90000"/>
              </a:lnSpc>
              <a:spcBef>
                <a:spcPts val="450"/>
              </a:spcBef>
              <a:spcAft>
                <a:spcPct val="0"/>
              </a:spcAft>
              <a:buClr>
                <a:srgbClr val="A9A9A9"/>
              </a:buClr>
              <a:buSzPct val="90000"/>
              <a:buFont typeface="Arial" pitchFamily="34" charset="0"/>
              <a:buChar char="–"/>
              <a:defRPr sz="1050" b="1" kern="1200">
                <a:solidFill>
                  <a:schemeClr val="tx1">
                    <a:lumMod val="65000"/>
                    <a:lumOff val="35000"/>
                  </a:schemeClr>
                </a:solidFill>
                <a:latin typeface="+mn-lt"/>
                <a:ea typeface="+mn-ea"/>
                <a:cs typeface="+mn-cs"/>
              </a:defRPr>
            </a:lvl4pPr>
            <a:lvl5pPr marL="890566" indent="-136919" algn="l" rtl="0" eaLnBrk="0" fontAlgn="base" hangingPunct="0">
              <a:lnSpc>
                <a:spcPct val="90000"/>
              </a:lnSpc>
              <a:spcBef>
                <a:spcPts val="450"/>
              </a:spcBef>
              <a:spcAft>
                <a:spcPct val="0"/>
              </a:spcAft>
              <a:buClr>
                <a:srgbClr val="A9A9A9"/>
              </a:buClr>
              <a:buSzPct val="90000"/>
              <a:buFont typeface="Wingdings" pitchFamily="2" charset="2"/>
              <a:buChar char="§"/>
              <a:defRPr sz="1050" b="1" kern="1200">
                <a:solidFill>
                  <a:schemeClr val="tx1">
                    <a:lumMod val="65000"/>
                    <a:lumOff val="35000"/>
                  </a:schemeClr>
                </a:solidFill>
                <a:latin typeface="+mn-lt"/>
                <a:ea typeface="+mn-ea"/>
                <a:cs typeface="+mn-cs"/>
              </a:defRPr>
            </a:lvl5pPr>
            <a:lvl6pPr marL="1062964" indent="-137156" algn="l" defTabSz="685783" rtl="0" eaLnBrk="1" latinLnBrk="0" hangingPunct="1">
              <a:lnSpc>
                <a:spcPct val="90000"/>
              </a:lnSpc>
              <a:spcBef>
                <a:spcPts val="450"/>
              </a:spcBef>
              <a:buClr>
                <a:schemeClr val="bg2">
                  <a:lumMod val="75000"/>
                </a:schemeClr>
              </a:buClr>
              <a:buSzPct val="90000"/>
              <a:buFont typeface="Arial" panose="020B0604020202020204" pitchFamily="34" charset="0"/>
              <a:buChar char="–"/>
              <a:defRPr sz="1050" kern="1200">
                <a:solidFill>
                  <a:schemeClr val="tx1"/>
                </a:solidFill>
                <a:latin typeface="+mn-lt"/>
                <a:ea typeface="+mn-ea"/>
                <a:cs typeface="+mn-cs"/>
              </a:defRPr>
            </a:lvl6pPr>
            <a:lvl7pPr marL="1234409" indent="-137156" algn="l" defTabSz="685783" rtl="0" eaLnBrk="1" latinLnBrk="0" hangingPunct="1">
              <a:lnSpc>
                <a:spcPct val="90000"/>
              </a:lnSpc>
              <a:spcBef>
                <a:spcPts val="450"/>
              </a:spcBef>
              <a:buClr>
                <a:schemeClr val="bg2">
                  <a:lumMod val="75000"/>
                </a:schemeClr>
              </a:buClr>
              <a:buSzPct val="90000"/>
              <a:buFont typeface="Wingdings" panose="05000000000000000000" pitchFamily="2" charset="2"/>
              <a:buChar char="§"/>
              <a:defRPr sz="1050" kern="1200">
                <a:solidFill>
                  <a:schemeClr val="tx1"/>
                </a:solidFill>
                <a:latin typeface="+mn-lt"/>
                <a:ea typeface="+mn-ea"/>
                <a:cs typeface="+mn-cs"/>
              </a:defRPr>
            </a:lvl7pPr>
            <a:lvl8pPr marL="1405855" indent="-137156" algn="l" defTabSz="685783" rtl="0" eaLnBrk="1" latinLnBrk="0" hangingPunct="1">
              <a:lnSpc>
                <a:spcPct val="90000"/>
              </a:lnSpc>
              <a:spcBef>
                <a:spcPts val="450"/>
              </a:spcBef>
              <a:buClr>
                <a:schemeClr val="bg2">
                  <a:lumMod val="75000"/>
                </a:schemeClr>
              </a:buClr>
              <a:buSzPct val="90000"/>
              <a:buFont typeface="Arial" panose="020B0604020202020204" pitchFamily="34" charset="0"/>
              <a:buChar char="–"/>
              <a:defRPr sz="1050" kern="1200">
                <a:solidFill>
                  <a:schemeClr val="tx1"/>
                </a:solidFill>
                <a:latin typeface="+mn-lt"/>
                <a:ea typeface="+mn-ea"/>
                <a:cs typeface="+mn-cs"/>
              </a:defRPr>
            </a:lvl8pPr>
            <a:lvl9pPr marL="1577300" indent="-137156" algn="l" defTabSz="685783" rtl="0" eaLnBrk="1" latinLnBrk="0" hangingPunct="1">
              <a:lnSpc>
                <a:spcPct val="90000"/>
              </a:lnSpc>
              <a:spcBef>
                <a:spcPts val="450"/>
              </a:spcBef>
              <a:buClr>
                <a:schemeClr val="bg2">
                  <a:lumMod val="75000"/>
                </a:schemeClr>
              </a:buClr>
              <a:buSzPct val="90000"/>
              <a:buFont typeface="Wingdings" panose="05000000000000000000" pitchFamily="2" charset="2"/>
              <a:buChar char="§"/>
              <a:defRPr sz="1050" kern="1200">
                <a:solidFill>
                  <a:schemeClr val="tx1"/>
                </a:solidFill>
                <a:latin typeface="+mn-lt"/>
                <a:ea typeface="+mn-ea"/>
                <a:cs typeface="+mn-cs"/>
              </a:defRPr>
            </a:lvl9pPr>
          </a:lstStyle>
          <a:p>
            <a:pPr>
              <a:lnSpc>
                <a:spcPct val="103000"/>
              </a:lnSpc>
              <a:spcBef>
                <a:spcPts val="600"/>
              </a:spcBef>
              <a:spcAft>
                <a:spcPts val="400"/>
              </a:spcAft>
              <a:buClr>
                <a:srgbClr val="C00000"/>
              </a:buClr>
            </a:pPr>
            <a:r>
              <a:rPr lang="en-GB" sz="2000" b="0" dirty="0">
                <a:solidFill>
                  <a:schemeClr val="tx1"/>
                </a:solidFill>
                <a:latin typeface="Arial" panose="020B0604020202020204" pitchFamily="34" charset="0"/>
                <a:cs typeface="Arial" panose="020B0604020202020204" pitchFamily="34" charset="0"/>
              </a:rPr>
              <a:t>Modest ↓ of DTG 3</a:t>
            </a:r>
            <a:r>
              <a:rPr lang="en-GB" sz="2000" b="0" baseline="30000" dirty="0">
                <a:solidFill>
                  <a:schemeClr val="tx1"/>
                </a:solidFill>
                <a:latin typeface="Arial" panose="020B0604020202020204" pitchFamily="34" charset="0"/>
                <a:cs typeface="Arial" panose="020B0604020202020204" pitchFamily="34" charset="0"/>
              </a:rPr>
              <a:t>rd</a:t>
            </a:r>
            <a:r>
              <a:rPr lang="en-GB" sz="2000" b="0" dirty="0">
                <a:solidFill>
                  <a:schemeClr val="tx1"/>
                </a:solidFill>
                <a:latin typeface="Arial" panose="020B0604020202020204" pitchFamily="34" charset="0"/>
                <a:cs typeface="Arial" panose="020B0604020202020204" pitchFamily="34" charset="0"/>
              </a:rPr>
              <a:t> trimester not warranting dose ↑; all but one DTG level &gt; IC</a:t>
            </a:r>
            <a:r>
              <a:rPr lang="en-GB" sz="2000" b="0" baseline="-25000" dirty="0">
                <a:solidFill>
                  <a:schemeClr val="tx1"/>
                </a:solidFill>
                <a:latin typeface="Arial" panose="020B0604020202020204" pitchFamily="34" charset="0"/>
                <a:cs typeface="Arial" panose="020B0604020202020204" pitchFamily="34" charset="0"/>
              </a:rPr>
              <a:t>90 </a:t>
            </a:r>
            <a:r>
              <a:rPr lang="en-GB" sz="2000" b="0" dirty="0">
                <a:solidFill>
                  <a:schemeClr val="tx1"/>
                </a:solidFill>
                <a:latin typeface="Arial" panose="020B0604020202020204" pitchFamily="34" charset="0"/>
                <a:cs typeface="Arial" panose="020B0604020202020204" pitchFamily="34" charset="0"/>
              </a:rPr>
              <a:t>64 ng/mL</a:t>
            </a:r>
            <a:endParaRPr lang="en-GB" sz="1400" b="0" i="1" dirty="0">
              <a:solidFill>
                <a:schemeClr val="tx1"/>
              </a:solidFill>
              <a:latin typeface="Arial" panose="020B0604020202020204" pitchFamily="34" charset="0"/>
              <a:cs typeface="Arial" panose="020B0604020202020204" pitchFamily="34" charset="0"/>
            </a:endParaRPr>
          </a:p>
          <a:p>
            <a:pPr>
              <a:lnSpc>
                <a:spcPct val="103000"/>
              </a:lnSpc>
              <a:spcBef>
                <a:spcPts val="600"/>
              </a:spcBef>
              <a:spcAft>
                <a:spcPts val="400"/>
              </a:spcAft>
              <a:buClr>
                <a:srgbClr val="C00000"/>
              </a:buClr>
            </a:pPr>
            <a:r>
              <a:rPr lang="en-GB" sz="2000" b="0" dirty="0">
                <a:solidFill>
                  <a:schemeClr val="tx1"/>
                </a:solidFill>
                <a:latin typeface="Arial" panose="020B0604020202020204" pitchFamily="34" charset="0"/>
                <a:cs typeface="Arial" panose="020B0604020202020204" pitchFamily="34" charset="0"/>
              </a:rPr>
              <a:t>Median (range) </a:t>
            </a:r>
            <a:r>
              <a:rPr lang="en-GB" sz="2000" b="0" dirty="0" err="1">
                <a:solidFill>
                  <a:schemeClr val="tx1"/>
                </a:solidFill>
                <a:latin typeface="Arial" panose="020B0604020202020204" pitchFamily="34" charset="0"/>
                <a:cs typeface="Arial" panose="020B0604020202020204" pitchFamily="34" charset="0"/>
              </a:rPr>
              <a:t>maternal:cord</a:t>
            </a:r>
            <a:r>
              <a:rPr lang="en-GB" sz="2000" b="0" dirty="0">
                <a:solidFill>
                  <a:schemeClr val="tx1"/>
                </a:solidFill>
                <a:latin typeface="Arial" panose="020B0604020202020204" pitchFamily="34" charset="0"/>
                <a:cs typeface="Arial" panose="020B0604020202020204" pitchFamily="34" charset="0"/>
              </a:rPr>
              <a:t> blood ratio = 1.21 (0.51 – 2.11) </a:t>
            </a:r>
          </a:p>
          <a:p>
            <a:pPr>
              <a:lnSpc>
                <a:spcPct val="105000"/>
              </a:lnSpc>
              <a:spcBef>
                <a:spcPts val="600"/>
              </a:spcBef>
              <a:spcAft>
                <a:spcPts val="400"/>
              </a:spcAft>
              <a:buClr>
                <a:srgbClr val="C00000"/>
              </a:buClr>
            </a:pPr>
            <a:r>
              <a:rPr lang="en-US" sz="2000" b="0" dirty="0">
                <a:solidFill>
                  <a:schemeClr val="tx1"/>
                </a:solidFill>
                <a:latin typeface="Arial" panose="020B0604020202020204" pitchFamily="34" charset="0"/>
                <a:cs typeface="Arial" panose="020B0604020202020204" pitchFamily="34" charset="0"/>
              </a:rPr>
              <a:t>Breast milk/maternal plasma ratio:0.03 (3%)</a:t>
            </a:r>
          </a:p>
          <a:p>
            <a:pPr>
              <a:lnSpc>
                <a:spcPct val="103000"/>
              </a:lnSpc>
              <a:spcBef>
                <a:spcPts val="600"/>
              </a:spcBef>
              <a:spcAft>
                <a:spcPts val="400"/>
              </a:spcAft>
              <a:buClr>
                <a:srgbClr val="C00000"/>
              </a:buClr>
            </a:pPr>
            <a:endParaRPr lang="en-GB" sz="2000" b="0" dirty="0">
              <a:solidFill>
                <a:schemeClr val="tx1"/>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3639C22A-8E4A-4A17-B1B1-9767B39FC10E}"/>
              </a:ext>
            </a:extLst>
          </p:cNvPr>
          <p:cNvSpPr txBox="1">
            <a:spLocks/>
          </p:cNvSpPr>
          <p:nvPr/>
        </p:nvSpPr>
        <p:spPr bwMode="auto">
          <a:xfrm>
            <a:off x="4324859" y="3548237"/>
            <a:ext cx="4648200" cy="274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46" indent="-171446" algn="l" rtl="0" eaLnBrk="0" fontAlgn="base" hangingPunct="0">
              <a:lnSpc>
                <a:spcPct val="90000"/>
              </a:lnSpc>
              <a:spcBef>
                <a:spcPts val="900"/>
              </a:spcBef>
              <a:spcAft>
                <a:spcPct val="0"/>
              </a:spcAft>
              <a:buClr>
                <a:srgbClr val="A9A9A9"/>
              </a:buClr>
              <a:buSzPct val="90000"/>
              <a:buFont typeface="Wingdings" pitchFamily="2" charset="2"/>
              <a:buChar char="§"/>
              <a:defRPr sz="1500" b="1" kern="1200">
                <a:solidFill>
                  <a:schemeClr val="tx1">
                    <a:lumMod val="65000"/>
                    <a:lumOff val="35000"/>
                  </a:schemeClr>
                </a:solidFill>
                <a:latin typeface="+mn-lt"/>
                <a:ea typeface="+mn-ea"/>
                <a:cs typeface="+mn-cs"/>
              </a:defRPr>
            </a:lvl1pPr>
            <a:lvl2pPr marL="376229" indent="-171446" algn="l" rtl="0" eaLnBrk="0" fontAlgn="base" hangingPunct="0">
              <a:lnSpc>
                <a:spcPct val="90000"/>
              </a:lnSpc>
              <a:spcBef>
                <a:spcPts val="600"/>
              </a:spcBef>
              <a:spcAft>
                <a:spcPct val="0"/>
              </a:spcAft>
              <a:buClr>
                <a:srgbClr val="A9A9A9"/>
              </a:buClr>
              <a:buSzPct val="90000"/>
              <a:buFont typeface="Arial" pitchFamily="34" charset="0"/>
              <a:buChar char="–"/>
              <a:defRPr b="1" kern="1200">
                <a:solidFill>
                  <a:schemeClr val="tx1">
                    <a:lumMod val="65000"/>
                    <a:lumOff val="35000"/>
                  </a:schemeClr>
                </a:solidFill>
                <a:latin typeface="+mn-lt"/>
                <a:ea typeface="+mn-ea"/>
                <a:cs typeface="+mn-cs"/>
              </a:defRPr>
            </a:lvl2pPr>
            <a:lvl3pPr marL="547674" indent="-136919" algn="l" rtl="0" eaLnBrk="0" fontAlgn="base" hangingPunct="0">
              <a:lnSpc>
                <a:spcPct val="90000"/>
              </a:lnSpc>
              <a:spcBef>
                <a:spcPts val="450"/>
              </a:spcBef>
              <a:spcAft>
                <a:spcPct val="0"/>
              </a:spcAft>
              <a:buClr>
                <a:srgbClr val="A9A9A9"/>
              </a:buClr>
              <a:buSzPct val="90000"/>
              <a:buFont typeface="Wingdings" pitchFamily="2" charset="2"/>
              <a:buChar char="§"/>
              <a:defRPr sz="1200" b="1" kern="1200">
                <a:solidFill>
                  <a:schemeClr val="tx1">
                    <a:lumMod val="65000"/>
                    <a:lumOff val="35000"/>
                  </a:schemeClr>
                </a:solidFill>
                <a:latin typeface="+mn-lt"/>
                <a:ea typeface="+mn-ea"/>
                <a:cs typeface="+mn-cs"/>
              </a:defRPr>
            </a:lvl3pPr>
            <a:lvl4pPr marL="719120" indent="-136919" algn="l" rtl="0" eaLnBrk="0" fontAlgn="base" hangingPunct="0">
              <a:lnSpc>
                <a:spcPct val="90000"/>
              </a:lnSpc>
              <a:spcBef>
                <a:spcPts val="450"/>
              </a:spcBef>
              <a:spcAft>
                <a:spcPct val="0"/>
              </a:spcAft>
              <a:buClr>
                <a:srgbClr val="A9A9A9"/>
              </a:buClr>
              <a:buSzPct val="90000"/>
              <a:buFont typeface="Arial" pitchFamily="34" charset="0"/>
              <a:buChar char="–"/>
              <a:defRPr sz="1050" b="1" kern="1200">
                <a:solidFill>
                  <a:schemeClr val="tx1">
                    <a:lumMod val="65000"/>
                    <a:lumOff val="35000"/>
                  </a:schemeClr>
                </a:solidFill>
                <a:latin typeface="+mn-lt"/>
                <a:ea typeface="+mn-ea"/>
                <a:cs typeface="+mn-cs"/>
              </a:defRPr>
            </a:lvl4pPr>
            <a:lvl5pPr marL="890566" indent="-136919" algn="l" rtl="0" eaLnBrk="0" fontAlgn="base" hangingPunct="0">
              <a:lnSpc>
                <a:spcPct val="90000"/>
              </a:lnSpc>
              <a:spcBef>
                <a:spcPts val="450"/>
              </a:spcBef>
              <a:spcAft>
                <a:spcPct val="0"/>
              </a:spcAft>
              <a:buClr>
                <a:srgbClr val="A9A9A9"/>
              </a:buClr>
              <a:buSzPct val="90000"/>
              <a:buFont typeface="Wingdings" pitchFamily="2" charset="2"/>
              <a:buChar char="§"/>
              <a:defRPr sz="1050" b="1" kern="1200">
                <a:solidFill>
                  <a:schemeClr val="tx1">
                    <a:lumMod val="65000"/>
                    <a:lumOff val="35000"/>
                  </a:schemeClr>
                </a:solidFill>
                <a:latin typeface="+mn-lt"/>
                <a:ea typeface="+mn-ea"/>
                <a:cs typeface="+mn-cs"/>
              </a:defRPr>
            </a:lvl5pPr>
            <a:lvl6pPr marL="1062964" indent="-137156" algn="l" defTabSz="685783" rtl="0" eaLnBrk="1" latinLnBrk="0" hangingPunct="1">
              <a:lnSpc>
                <a:spcPct val="90000"/>
              </a:lnSpc>
              <a:spcBef>
                <a:spcPts val="450"/>
              </a:spcBef>
              <a:buClr>
                <a:schemeClr val="bg2">
                  <a:lumMod val="75000"/>
                </a:schemeClr>
              </a:buClr>
              <a:buSzPct val="90000"/>
              <a:buFont typeface="Arial" panose="020B0604020202020204" pitchFamily="34" charset="0"/>
              <a:buChar char="–"/>
              <a:defRPr sz="1050" kern="1200">
                <a:solidFill>
                  <a:schemeClr val="tx1"/>
                </a:solidFill>
                <a:latin typeface="+mn-lt"/>
                <a:ea typeface="+mn-ea"/>
                <a:cs typeface="+mn-cs"/>
              </a:defRPr>
            </a:lvl6pPr>
            <a:lvl7pPr marL="1234409" indent="-137156" algn="l" defTabSz="685783" rtl="0" eaLnBrk="1" latinLnBrk="0" hangingPunct="1">
              <a:lnSpc>
                <a:spcPct val="90000"/>
              </a:lnSpc>
              <a:spcBef>
                <a:spcPts val="450"/>
              </a:spcBef>
              <a:buClr>
                <a:schemeClr val="bg2">
                  <a:lumMod val="75000"/>
                </a:schemeClr>
              </a:buClr>
              <a:buSzPct val="90000"/>
              <a:buFont typeface="Wingdings" panose="05000000000000000000" pitchFamily="2" charset="2"/>
              <a:buChar char="§"/>
              <a:defRPr sz="1050" kern="1200">
                <a:solidFill>
                  <a:schemeClr val="tx1"/>
                </a:solidFill>
                <a:latin typeface="+mn-lt"/>
                <a:ea typeface="+mn-ea"/>
                <a:cs typeface="+mn-cs"/>
              </a:defRPr>
            </a:lvl7pPr>
            <a:lvl8pPr marL="1405855" indent="-137156" algn="l" defTabSz="685783" rtl="0" eaLnBrk="1" latinLnBrk="0" hangingPunct="1">
              <a:lnSpc>
                <a:spcPct val="90000"/>
              </a:lnSpc>
              <a:spcBef>
                <a:spcPts val="450"/>
              </a:spcBef>
              <a:buClr>
                <a:schemeClr val="bg2">
                  <a:lumMod val="75000"/>
                </a:schemeClr>
              </a:buClr>
              <a:buSzPct val="90000"/>
              <a:buFont typeface="Arial" panose="020B0604020202020204" pitchFamily="34" charset="0"/>
              <a:buChar char="–"/>
              <a:defRPr sz="1050" kern="1200">
                <a:solidFill>
                  <a:schemeClr val="tx1"/>
                </a:solidFill>
                <a:latin typeface="+mn-lt"/>
                <a:ea typeface="+mn-ea"/>
                <a:cs typeface="+mn-cs"/>
              </a:defRPr>
            </a:lvl8pPr>
            <a:lvl9pPr marL="1577300" indent="-137156" algn="l" defTabSz="685783" rtl="0" eaLnBrk="1" latinLnBrk="0" hangingPunct="1">
              <a:lnSpc>
                <a:spcPct val="90000"/>
              </a:lnSpc>
              <a:spcBef>
                <a:spcPts val="450"/>
              </a:spcBef>
              <a:buClr>
                <a:schemeClr val="bg2">
                  <a:lumMod val="75000"/>
                </a:schemeClr>
              </a:buClr>
              <a:buSzPct val="90000"/>
              <a:buFont typeface="Wingdings" panose="05000000000000000000" pitchFamily="2" charset="2"/>
              <a:buChar char="§"/>
              <a:defRPr sz="1050" kern="1200">
                <a:solidFill>
                  <a:schemeClr val="tx1"/>
                </a:solidFill>
                <a:latin typeface="+mn-lt"/>
                <a:ea typeface="+mn-ea"/>
                <a:cs typeface="+mn-cs"/>
              </a:defRPr>
            </a:lvl9pPr>
          </a:lstStyle>
          <a:p>
            <a:pPr>
              <a:lnSpc>
                <a:spcPct val="103000"/>
              </a:lnSpc>
              <a:spcBef>
                <a:spcPts val="600"/>
              </a:spcBef>
              <a:spcAft>
                <a:spcPts val="600"/>
              </a:spcAft>
              <a:buClr>
                <a:srgbClr val="C00000"/>
              </a:buClr>
            </a:pPr>
            <a:r>
              <a:rPr lang="en-US" sz="2000" b="0" dirty="0">
                <a:solidFill>
                  <a:schemeClr val="tx1"/>
                </a:solidFill>
                <a:latin typeface="Arial" panose="020B0604020202020204" pitchFamily="34" charset="0"/>
                <a:cs typeface="Arial" panose="020B0604020202020204" pitchFamily="34" charset="0"/>
              </a:rPr>
              <a:t>High infant plasma levels: peak: 111 (50-172) ng/mL; trough: 87 (47-127) ng/mL</a:t>
            </a:r>
          </a:p>
          <a:p>
            <a:pPr>
              <a:lnSpc>
                <a:spcPct val="103000"/>
              </a:lnSpc>
              <a:spcBef>
                <a:spcPts val="600"/>
              </a:spcBef>
              <a:spcAft>
                <a:spcPts val="600"/>
              </a:spcAft>
              <a:buClr>
                <a:srgbClr val="C00000"/>
              </a:buClr>
            </a:pPr>
            <a:r>
              <a:rPr lang="en-US" sz="2000" b="0" dirty="0">
                <a:solidFill>
                  <a:schemeClr val="tx1"/>
                </a:solidFill>
                <a:latin typeface="Arial" panose="020B0604020202020204" pitchFamily="34" charset="0"/>
                <a:cs typeface="Arial" panose="020B0604020202020204" pitchFamily="34" charset="0"/>
              </a:rPr>
              <a:t>Infant/maternal plasma ratio: 5-12%</a:t>
            </a:r>
            <a:endParaRPr lang="en-US" sz="1600" b="0" dirty="0">
              <a:solidFill>
                <a:schemeClr val="tx1"/>
              </a:solidFill>
              <a:latin typeface="Arial" panose="020B0604020202020204" pitchFamily="34" charset="0"/>
              <a:cs typeface="Arial" panose="020B0604020202020204" pitchFamily="34" charset="0"/>
            </a:endParaRPr>
          </a:p>
          <a:p>
            <a:pPr>
              <a:lnSpc>
                <a:spcPct val="103000"/>
              </a:lnSpc>
              <a:spcBef>
                <a:spcPts val="600"/>
              </a:spcBef>
              <a:spcAft>
                <a:spcPts val="600"/>
              </a:spcAft>
              <a:buClr>
                <a:srgbClr val="C00000"/>
              </a:buClr>
            </a:pPr>
            <a:r>
              <a:rPr lang="en-US" sz="2000" b="0" dirty="0">
                <a:solidFill>
                  <a:schemeClr val="tx1"/>
                </a:solidFill>
                <a:latin typeface="Arial" panose="020B0604020202020204" pitchFamily="34" charset="0"/>
                <a:cs typeface="Arial" panose="020B0604020202020204" pitchFamily="34" charset="0"/>
              </a:rPr>
              <a:t>Slow washout of DTG in infants after maternal DTG cessation (immature </a:t>
            </a:r>
            <a:r>
              <a:rPr lang="en-US" sz="2000" b="0" dirty="0" err="1">
                <a:solidFill>
                  <a:schemeClr val="tx1"/>
                </a:solidFill>
                <a:latin typeface="Arial" panose="020B0604020202020204" pitchFamily="34" charset="0"/>
                <a:cs typeface="Arial" panose="020B0604020202020204" pitchFamily="34" charset="0"/>
              </a:rPr>
              <a:t>glucuronidation</a:t>
            </a:r>
            <a:r>
              <a:rPr lang="en-US" sz="2000" b="0" dirty="0">
                <a:solidFill>
                  <a:schemeClr val="tx1"/>
                </a:solidFill>
                <a:latin typeface="Arial" panose="020B0604020202020204" pitchFamily="34" charset="0"/>
                <a:cs typeface="Arial" panose="020B0604020202020204" pitchFamily="34" charset="0"/>
              </a:rPr>
              <a:t> enzyme)</a:t>
            </a:r>
          </a:p>
          <a:p>
            <a:pPr>
              <a:lnSpc>
                <a:spcPct val="103000"/>
              </a:lnSpc>
              <a:spcBef>
                <a:spcPts val="600"/>
              </a:spcBef>
              <a:spcAft>
                <a:spcPts val="600"/>
              </a:spcAft>
              <a:buClr>
                <a:srgbClr val="C00000"/>
              </a:buClr>
            </a:pPr>
            <a:endParaRPr lang="en-US" sz="2000" b="0" dirty="0">
              <a:solidFill>
                <a:schemeClr val="tx1"/>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CAD5FC22-BC82-4262-BABC-325A7822FB7A}"/>
              </a:ext>
            </a:extLst>
          </p:cNvPr>
          <p:cNvGrpSpPr/>
          <p:nvPr/>
        </p:nvGrpSpPr>
        <p:grpSpPr>
          <a:xfrm>
            <a:off x="100828" y="3768223"/>
            <a:ext cx="4263021" cy="2774217"/>
            <a:chOff x="4644008" y="1412776"/>
            <a:chExt cx="4263021" cy="2774217"/>
          </a:xfrm>
        </p:grpSpPr>
        <p:pic>
          <p:nvPicPr>
            <p:cNvPr id="21" name="Picture 20">
              <a:extLst>
                <a:ext uri="{FF2B5EF4-FFF2-40B4-BE49-F238E27FC236}">
                  <a16:creationId xmlns:a16="http://schemas.microsoft.com/office/drawing/2014/main" id="{F4C72B5B-A259-4241-A66F-438A7A18234E}"/>
                </a:ext>
              </a:extLst>
            </p:cNvPr>
            <p:cNvPicPr>
              <a:picLocks noChangeAspect="1"/>
            </p:cNvPicPr>
            <p:nvPr/>
          </p:nvPicPr>
          <p:blipFill>
            <a:blip r:embed="rId4"/>
            <a:stretch>
              <a:fillRect/>
            </a:stretch>
          </p:blipFill>
          <p:spPr>
            <a:xfrm>
              <a:off x="4644008" y="1412776"/>
              <a:ext cx="3895362" cy="2774217"/>
            </a:xfrm>
            <a:prstGeom prst="rect">
              <a:avLst/>
            </a:prstGeom>
          </p:spPr>
        </p:pic>
        <p:sp>
          <p:nvSpPr>
            <p:cNvPr id="22" name="TextBox 21">
              <a:extLst>
                <a:ext uri="{FF2B5EF4-FFF2-40B4-BE49-F238E27FC236}">
                  <a16:creationId xmlns:a16="http://schemas.microsoft.com/office/drawing/2014/main" id="{6BBE60A3-CB11-4870-8E11-23D1C017B731}"/>
                </a:ext>
              </a:extLst>
            </p:cNvPr>
            <p:cNvSpPr txBox="1"/>
            <p:nvPr/>
          </p:nvSpPr>
          <p:spPr>
            <a:xfrm>
              <a:off x="8491732" y="2564904"/>
              <a:ext cx="415297" cy="144016"/>
            </a:xfrm>
            <a:prstGeom prst="rect">
              <a:avLst/>
            </a:prstGeom>
            <a:noFill/>
          </p:spPr>
          <p:txBody>
            <a:bodyPr wrap="square" lIns="0" tIns="0" rIns="0" bIns="0" rtlCol="0">
              <a:noAutofit/>
            </a:bodyPr>
            <a:lstStyle/>
            <a:p>
              <a:pPr>
                <a:lnSpc>
                  <a:spcPct val="90000"/>
                </a:lnSpc>
              </a:pPr>
              <a:r>
                <a:rPr lang="en-GB" sz="700" dirty="0">
                  <a:solidFill>
                    <a:srgbClr val="0EAC6C"/>
                  </a:solidFill>
                </a:rPr>
                <a:t>64 ng/mL</a:t>
              </a:r>
            </a:p>
          </p:txBody>
        </p:sp>
      </p:grpSp>
      <p:sp>
        <p:nvSpPr>
          <p:cNvPr id="23" name="TextBox 22">
            <a:extLst>
              <a:ext uri="{FF2B5EF4-FFF2-40B4-BE49-F238E27FC236}">
                <a16:creationId xmlns:a16="http://schemas.microsoft.com/office/drawing/2014/main" id="{9C656CE4-7011-444C-9F11-4A770400A676}"/>
              </a:ext>
            </a:extLst>
          </p:cNvPr>
          <p:cNvSpPr txBox="1"/>
          <p:nvPr/>
        </p:nvSpPr>
        <p:spPr>
          <a:xfrm>
            <a:off x="677272" y="3379010"/>
            <a:ext cx="2933184" cy="350109"/>
          </a:xfrm>
          <a:prstGeom prst="rect">
            <a:avLst/>
          </a:prstGeom>
          <a:solidFill>
            <a:schemeClr val="bg1"/>
          </a:solidFill>
          <a:ln>
            <a:solidFill>
              <a:schemeClr val="bg1"/>
            </a:solidFill>
          </a:ln>
          <a:scene3d>
            <a:camera prst="orthographicFront"/>
            <a:lightRig rig="threePt" dir="t"/>
          </a:scene3d>
          <a:sp3d>
            <a:bevelT/>
          </a:sp3d>
        </p:spPr>
        <p:txBody>
          <a:bodyPr wrap="square" lIns="0" tIns="0" rIns="0" bIns="0" rtlCol="0" anchor="ctr" anchorCtr="1">
            <a:noAutofit/>
          </a:bodyPr>
          <a:lstStyle/>
          <a:p>
            <a:pPr algn="ctr">
              <a:lnSpc>
                <a:spcPct val="90000"/>
              </a:lnSpc>
            </a:pPr>
            <a:r>
              <a:rPr lang="en-US" sz="1100" dirty="0">
                <a:solidFill>
                  <a:schemeClr val="accent6">
                    <a:lumMod val="75000"/>
                  </a:schemeClr>
                </a:solidFill>
                <a:latin typeface="Arial" panose="020B0604020202020204" pitchFamily="34" charset="0"/>
                <a:cs typeface="Arial" panose="020B0604020202020204" pitchFamily="34" charset="0"/>
              </a:rPr>
              <a:t>Maternal Plasma </a:t>
            </a:r>
            <a:r>
              <a:rPr lang="en-US" sz="1100" dirty="0">
                <a:latin typeface="Arial" panose="020B0604020202020204" pitchFamily="34" charset="0"/>
                <a:cs typeface="Arial" panose="020B0604020202020204" pitchFamily="34" charset="0"/>
              </a:rPr>
              <a:t>vs </a:t>
            </a:r>
            <a:r>
              <a:rPr lang="en-US" sz="1100" b="1" dirty="0">
                <a:solidFill>
                  <a:schemeClr val="accent1">
                    <a:lumMod val="60000"/>
                    <a:lumOff val="40000"/>
                  </a:schemeClr>
                </a:solidFill>
                <a:latin typeface="Arial" panose="020B0604020202020204" pitchFamily="34" charset="0"/>
                <a:cs typeface="Arial" panose="020B0604020202020204" pitchFamily="34" charset="0"/>
              </a:rPr>
              <a:t>Infant Plasma </a:t>
            </a:r>
            <a:r>
              <a:rPr lang="en-US" sz="1100" dirty="0">
                <a:latin typeface="Arial" panose="020B0604020202020204" pitchFamily="34" charset="0"/>
                <a:cs typeface="Arial" panose="020B0604020202020204" pitchFamily="34" charset="0"/>
              </a:rPr>
              <a:t>(IP) DTG</a:t>
            </a:r>
          </a:p>
        </p:txBody>
      </p:sp>
    </p:spTree>
    <p:extLst>
      <p:ext uri="{BB962C8B-B14F-4D97-AF65-F5344CB8AC3E}">
        <p14:creationId xmlns:p14="http://schemas.microsoft.com/office/powerpoint/2010/main" val="384247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24" y="-116013"/>
            <a:ext cx="7886700" cy="1325563"/>
          </a:xfrm>
        </p:spPr>
        <p:txBody>
          <a:bodyPr/>
          <a:lstStyle/>
          <a:p>
            <a:r>
              <a:rPr lang="en-US" dirty="0"/>
              <a:t>DTG Associated with More Rapid VL Decline </a:t>
            </a:r>
            <a:r>
              <a:rPr lang="en-US" sz="2000" i="1" dirty="0" err="1">
                <a:solidFill>
                  <a:schemeClr val="tx1"/>
                </a:solidFill>
              </a:rPr>
              <a:t>Orrell</a:t>
            </a:r>
            <a:r>
              <a:rPr lang="en-US" sz="2000" i="1" dirty="0">
                <a:solidFill>
                  <a:schemeClr val="tx1"/>
                </a:solidFill>
              </a:rPr>
              <a:t> C et al.  IAS, Amsterdam July 2018, Abs. THAB0307LB</a:t>
            </a:r>
            <a:endParaRPr lang="en-US" dirty="0"/>
          </a:p>
        </p:txBody>
      </p:sp>
      <p:pic>
        <p:nvPicPr>
          <p:cNvPr id="5" name="Picture 4"/>
          <p:cNvPicPr>
            <a:picLocks noChangeAspect="1"/>
          </p:cNvPicPr>
          <p:nvPr/>
        </p:nvPicPr>
        <p:blipFill>
          <a:blip r:embed="rId2"/>
          <a:stretch>
            <a:fillRect/>
          </a:stretch>
        </p:blipFill>
        <p:spPr>
          <a:xfrm>
            <a:off x="7954004" y="454818"/>
            <a:ext cx="1155469" cy="419721"/>
          </a:xfrm>
          <a:prstGeom prst="rect">
            <a:avLst/>
          </a:prstGeom>
        </p:spPr>
      </p:pic>
      <p:cxnSp>
        <p:nvCxnSpPr>
          <p:cNvPr id="6" name="Straight Connector 5">
            <a:extLst>
              <a:ext uri="{FF2B5EF4-FFF2-40B4-BE49-F238E27FC236}">
                <a16:creationId xmlns:a16="http://schemas.microsoft.com/office/drawing/2014/main" id="{8C64EE1B-AC3F-4089-B80B-92D722918435}"/>
              </a:ext>
            </a:extLst>
          </p:cNvPr>
          <p:cNvCxnSpPr>
            <a:cxnSpLocks/>
          </p:cNvCxnSpPr>
          <p:nvPr/>
        </p:nvCxnSpPr>
        <p:spPr>
          <a:xfrm>
            <a:off x="0" y="990600"/>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5" name="Picture 14"/>
          <p:cNvPicPr/>
          <p:nvPr/>
        </p:nvPicPr>
        <p:blipFill rotWithShape="1">
          <a:blip r:embed="rId3">
            <a:extLst>
              <a:ext uri="{28A0092B-C50C-407E-A947-70E740481C1C}">
                <a14:useLocalDpi xmlns:a14="http://schemas.microsoft.com/office/drawing/2010/main" val="0"/>
              </a:ext>
            </a:extLst>
          </a:blip>
          <a:srcRect l="1064" t="1587" r="1064" b="1587"/>
          <a:stretch/>
        </p:blipFill>
        <p:spPr bwMode="auto">
          <a:xfrm>
            <a:off x="258193" y="1106662"/>
            <a:ext cx="3974917" cy="2796480"/>
          </a:xfrm>
          <a:prstGeom prst="rect">
            <a:avLst/>
          </a:prstGeom>
          <a:noFill/>
          <a:ln>
            <a:noFill/>
          </a:ln>
        </p:spPr>
      </p:pic>
      <p:graphicFrame>
        <p:nvGraphicFramePr>
          <p:cNvPr id="17" name="Table 16"/>
          <p:cNvGraphicFramePr>
            <a:graphicFrameLocks noGrp="1"/>
          </p:cNvGraphicFramePr>
          <p:nvPr>
            <p:extLst>
              <p:ext uri="{D42A27DB-BD31-4B8C-83A1-F6EECF244321}">
                <p14:modId xmlns:p14="http://schemas.microsoft.com/office/powerpoint/2010/main" val="1714698100"/>
              </p:ext>
            </p:extLst>
          </p:nvPr>
        </p:nvGraphicFramePr>
        <p:xfrm>
          <a:off x="4457699" y="1636869"/>
          <a:ext cx="4627325" cy="1336326"/>
        </p:xfrm>
        <a:graphic>
          <a:graphicData uri="http://schemas.openxmlformats.org/drawingml/2006/table">
            <a:tbl>
              <a:tblPr firstRow="1" firstCol="1" bandRow="1"/>
              <a:tblGrid>
                <a:gridCol w="1468992">
                  <a:extLst>
                    <a:ext uri="{9D8B030D-6E8A-4147-A177-3AD203B41FA5}">
                      <a16:colId xmlns:a16="http://schemas.microsoft.com/office/drawing/2014/main" val="20000"/>
                    </a:ext>
                  </a:extLst>
                </a:gridCol>
                <a:gridCol w="1229453">
                  <a:extLst>
                    <a:ext uri="{9D8B030D-6E8A-4147-A177-3AD203B41FA5}">
                      <a16:colId xmlns:a16="http://schemas.microsoft.com/office/drawing/2014/main" val="20001"/>
                    </a:ext>
                  </a:extLst>
                </a:gridCol>
                <a:gridCol w="1101744">
                  <a:extLst>
                    <a:ext uri="{9D8B030D-6E8A-4147-A177-3AD203B41FA5}">
                      <a16:colId xmlns:a16="http://schemas.microsoft.com/office/drawing/2014/main" val="20002"/>
                    </a:ext>
                  </a:extLst>
                </a:gridCol>
                <a:gridCol w="827136">
                  <a:extLst>
                    <a:ext uri="{9D8B030D-6E8A-4147-A177-3AD203B41FA5}">
                      <a16:colId xmlns:a16="http://schemas.microsoft.com/office/drawing/2014/main" val="20003"/>
                    </a:ext>
                  </a:extLst>
                </a:gridCol>
              </a:tblGrid>
              <a:tr h="573134">
                <a:tc>
                  <a:txBody>
                    <a:bodyPr/>
                    <a:lstStyle/>
                    <a:p>
                      <a:pPr algn="ctr">
                        <a:lnSpc>
                          <a:spcPct val="107000"/>
                        </a:lnSpc>
                      </a:pPr>
                      <a:r>
                        <a:rPr lang="en-GB" sz="1600" b="1" dirty="0">
                          <a:solidFill>
                            <a:schemeClr val="bg1"/>
                          </a:solidFill>
                          <a:effectLst/>
                          <a:latin typeface="Arial" panose="020B0604020202020204" pitchFamily="34" charset="0"/>
                          <a:cs typeface="Arial" panose="020B0604020202020204" pitchFamily="34" charset="0"/>
                        </a:rPr>
                        <a:t>ITT (M=F)</a:t>
                      </a:r>
                    </a:p>
                  </a:txBody>
                  <a:tcPr marL="68580" marR="68580" marT="0" marB="0" anchor="ctr">
                    <a:lnL>
                      <a:noFill/>
                    </a:lnL>
                    <a:lnR>
                      <a:noFill/>
                    </a:lnR>
                    <a:lnT>
                      <a:noFill/>
                    </a:lnT>
                    <a:lnB>
                      <a:noFill/>
                    </a:lnB>
                    <a:solidFill>
                      <a:srgbClr val="5B9BD5"/>
                    </a:solidFill>
                  </a:tcPr>
                </a:tc>
                <a:tc>
                  <a:txBody>
                    <a:bodyPr/>
                    <a:lstStyle/>
                    <a:p>
                      <a:pPr algn="ctr">
                        <a:lnSpc>
                          <a:spcPct val="107000"/>
                        </a:lnSpc>
                        <a:spcAft>
                          <a:spcPts val="0"/>
                        </a:spcAft>
                      </a:pPr>
                      <a:r>
                        <a:rPr lang="en-GB"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DTG</a:t>
                      </a:r>
                    </a:p>
                    <a:p>
                      <a:pPr algn="ctr">
                        <a:lnSpc>
                          <a:spcPct val="107000"/>
                        </a:lnSpc>
                        <a:spcAft>
                          <a:spcPts val="0"/>
                        </a:spcAft>
                      </a:pPr>
                      <a:r>
                        <a:rPr lang="en-GB"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(N</a:t>
                      </a:r>
                      <a:r>
                        <a:rPr lang="en-GB" sz="1400" b="1"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 = 29)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5B9BD5"/>
                    </a:solidFill>
                  </a:tcPr>
                </a:tc>
                <a:tc>
                  <a:txBody>
                    <a:bodyPr/>
                    <a:lstStyle/>
                    <a:p>
                      <a:pPr algn="ctr">
                        <a:lnSpc>
                          <a:spcPct val="107000"/>
                        </a:lnSpc>
                        <a:spcAft>
                          <a:spcPts val="0"/>
                        </a:spcAft>
                      </a:pPr>
                      <a:r>
                        <a:rPr lang="en-GB"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EFV</a:t>
                      </a:r>
                    </a:p>
                    <a:p>
                      <a:pPr algn="ctr">
                        <a:lnSpc>
                          <a:spcPct val="107000"/>
                        </a:lnSpc>
                        <a:spcAft>
                          <a:spcPts val="0"/>
                        </a:spcAft>
                      </a:pPr>
                      <a:r>
                        <a:rPr lang="en-GB"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(N = 31)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5B9BD5"/>
                    </a:solidFill>
                  </a:tcPr>
                </a:tc>
                <a:tc>
                  <a:txBody>
                    <a:bodyPr/>
                    <a:lstStyle/>
                    <a:p>
                      <a:pPr algn="ctr">
                        <a:lnSpc>
                          <a:spcPct val="107000"/>
                        </a:lnSpc>
                        <a:spcAft>
                          <a:spcPts val="0"/>
                        </a:spcAft>
                      </a:pPr>
                      <a:r>
                        <a:rPr lang="en-GB"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P value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5B9BD5"/>
                    </a:solidFill>
                  </a:tcPr>
                </a:tc>
                <a:extLst>
                  <a:ext uri="{0D108BD9-81ED-4DB2-BD59-A6C34878D82A}">
                    <a16:rowId xmlns:a16="http://schemas.microsoft.com/office/drawing/2014/main" val="10000"/>
                  </a:ext>
                </a:extLst>
              </a:tr>
              <a:tr h="44450">
                <a:tc gridSpan="4">
                  <a:txBody>
                    <a:bodyPr/>
                    <a:lstStyle/>
                    <a:p>
                      <a:pPr algn="just">
                        <a:lnSpc>
                          <a:spcPct val="107000"/>
                        </a:lnSpc>
                        <a:spcAft>
                          <a:spcPts val="0"/>
                        </a:spcAft>
                      </a:pPr>
                      <a:r>
                        <a:rPr lang="en-GB" sz="14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HIV-1 RNA level at PP visit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267335">
                <a:tc>
                  <a:txBody>
                    <a:bodyPr/>
                    <a:lstStyle/>
                    <a:p>
                      <a:pPr algn="l">
                        <a:lnSpc>
                          <a:spcPct val="107000"/>
                        </a:lnSpc>
                        <a:spcAft>
                          <a:spcPts val="0"/>
                        </a:spcAft>
                      </a:pPr>
                      <a:r>
                        <a:rPr lang="en-GB"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r>
                        <a:rPr lang="en-GB" sz="14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&lt;50 </a:t>
                      </a:r>
                      <a:r>
                        <a:rPr lang="en-GB"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copies/mL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20 (69.0%)</a:t>
                      </a:r>
                      <a:endParaRPr lang="en-GB" sz="1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12 (38.7%)</a:t>
                      </a:r>
                      <a:endParaRPr lang="en-GB" sz="1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0.02</a:t>
                      </a:r>
                      <a:endParaRPr lang="en-GB" sz="1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284148">
                <a:tc>
                  <a:txBody>
                    <a:bodyPr/>
                    <a:lstStyle/>
                    <a:p>
                      <a:pPr algn="l">
                        <a:lnSpc>
                          <a:spcPct val="107000"/>
                        </a:lnSpc>
                        <a:spcAft>
                          <a:spcPts val="0"/>
                        </a:spcAft>
                      </a:pPr>
                      <a:r>
                        <a:rPr lang="en-GB"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r>
                        <a:rPr lang="en-GB" sz="14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≥50 </a:t>
                      </a:r>
                      <a:r>
                        <a:rPr lang="en-GB"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copies/mL</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4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9 (31%)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4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19 (61.3%)</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4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18" name="Rectangle 17"/>
          <p:cNvSpPr/>
          <p:nvPr/>
        </p:nvSpPr>
        <p:spPr>
          <a:xfrm>
            <a:off x="4572000" y="2968697"/>
            <a:ext cx="4572000" cy="630942"/>
          </a:xfrm>
          <a:prstGeom prst="rect">
            <a:avLst/>
          </a:prstGeom>
        </p:spPr>
        <p:txBody>
          <a:bodyPr>
            <a:spAutoFit/>
          </a:bodyPr>
          <a:lstStyle/>
          <a:p>
            <a:pPr algn="just">
              <a:lnSpc>
                <a:spcPct val="150000"/>
              </a:lnSpc>
              <a:spcBef>
                <a:spcPts val="600"/>
              </a:spcBef>
              <a:spcAft>
                <a:spcPts val="0"/>
              </a:spcAft>
            </a:pPr>
            <a:r>
              <a:rPr lang="en-GB" sz="1000" dirty="0">
                <a:solidFill>
                  <a:schemeClr val="tx1">
                    <a:lumMod val="65000"/>
                    <a:lumOff val="35000"/>
                  </a:schemeClr>
                </a:solidFill>
                <a:latin typeface="Arial" panose="020B0604020202020204" pitchFamily="34" charset="0"/>
                <a:ea typeface="Calibri" panose="020F0502020204030204" pitchFamily="34" charset="0"/>
              </a:rPr>
              <a:t>* &lt;50 copies/mL or UD (Roche </a:t>
            </a:r>
            <a:r>
              <a:rPr lang="en-GB" sz="1000" dirty="0" err="1">
                <a:solidFill>
                  <a:schemeClr val="tx1">
                    <a:lumMod val="65000"/>
                    <a:lumOff val="35000"/>
                  </a:schemeClr>
                </a:solidFill>
                <a:latin typeface="Arial" panose="020B0604020202020204" pitchFamily="34" charset="0"/>
                <a:ea typeface="Calibri" panose="020F0502020204030204" pitchFamily="34" charset="0"/>
              </a:rPr>
              <a:t>Ampliprep</a:t>
            </a:r>
            <a:r>
              <a:rPr lang="en-GB" sz="1000" dirty="0">
                <a:solidFill>
                  <a:schemeClr val="tx1">
                    <a:lumMod val="65000"/>
                    <a:lumOff val="35000"/>
                  </a:schemeClr>
                </a:solidFill>
                <a:latin typeface="Arial" panose="020B0604020202020204" pitchFamily="34" charset="0"/>
                <a:ea typeface="Calibri" panose="020F0502020204030204" pitchFamily="34" charset="0"/>
              </a:rPr>
              <a:t> </a:t>
            </a:r>
            <a:r>
              <a:rPr lang="en-GB" sz="1000" dirty="0" err="1">
                <a:solidFill>
                  <a:schemeClr val="tx1">
                    <a:lumMod val="65000"/>
                    <a:lumOff val="35000"/>
                  </a:schemeClr>
                </a:solidFill>
                <a:latin typeface="Arial" panose="020B0604020202020204" pitchFamily="34" charset="0"/>
                <a:ea typeface="Calibri" panose="020F0502020204030204" pitchFamily="34" charset="0"/>
              </a:rPr>
              <a:t>Cobas</a:t>
            </a:r>
            <a:r>
              <a:rPr lang="en-GB" sz="1000" dirty="0">
                <a:solidFill>
                  <a:schemeClr val="tx1">
                    <a:lumMod val="65000"/>
                    <a:lumOff val="35000"/>
                  </a:schemeClr>
                </a:solidFill>
                <a:latin typeface="Arial" panose="020B0604020202020204" pitchFamily="34" charset="0"/>
                <a:ea typeface="Calibri" panose="020F0502020204030204" pitchFamily="34" charset="0"/>
              </a:rPr>
              <a:t> </a:t>
            </a:r>
            <a:r>
              <a:rPr lang="en-GB" sz="1000" dirty="0" err="1">
                <a:solidFill>
                  <a:schemeClr val="tx1">
                    <a:lumMod val="65000"/>
                    <a:lumOff val="35000"/>
                  </a:schemeClr>
                </a:solidFill>
                <a:latin typeface="Arial" panose="020B0604020202020204" pitchFamily="34" charset="0"/>
                <a:ea typeface="Calibri" panose="020F0502020204030204" pitchFamily="34" charset="0"/>
              </a:rPr>
              <a:t>Taqman</a:t>
            </a:r>
            <a:r>
              <a:rPr lang="en-GB" sz="1000" dirty="0">
                <a:solidFill>
                  <a:schemeClr val="tx1">
                    <a:lumMod val="65000"/>
                    <a:lumOff val="35000"/>
                  </a:schemeClr>
                </a:solidFill>
                <a:latin typeface="Arial" panose="020B0604020202020204" pitchFamily="34" charset="0"/>
                <a:ea typeface="Calibri" panose="020F0502020204030204" pitchFamily="34" charset="0"/>
              </a:rPr>
              <a:t> HIV-1 2.0)</a:t>
            </a:r>
          </a:p>
          <a:p>
            <a:r>
              <a:rPr lang="en-GB" sz="1000" dirty="0">
                <a:solidFill>
                  <a:schemeClr val="tx1">
                    <a:lumMod val="65000"/>
                    <a:lumOff val="35000"/>
                  </a:schemeClr>
                </a:solidFill>
                <a:latin typeface="Arial" panose="020B0604020202020204" pitchFamily="34" charset="0"/>
                <a:ea typeface="Calibri" panose="020F0502020204030204" pitchFamily="34" charset="0"/>
              </a:rPr>
              <a:t>** Pearson Chi-squared</a:t>
            </a:r>
          </a:p>
          <a:p>
            <a:r>
              <a:rPr lang="en-GB" sz="1000" dirty="0">
                <a:solidFill>
                  <a:schemeClr val="tx1">
                    <a:lumMod val="65000"/>
                    <a:lumOff val="35000"/>
                  </a:schemeClr>
                </a:solidFill>
                <a:latin typeface="Arial" panose="020B0604020202020204" pitchFamily="34" charset="0"/>
              </a:rPr>
              <a:t>Includes individuals missing or discontinued by visit</a:t>
            </a:r>
            <a:endParaRPr lang="en-GB" sz="1000" dirty="0">
              <a:solidFill>
                <a:schemeClr val="tx1">
                  <a:lumMod val="65000"/>
                  <a:lumOff val="35000"/>
                </a:schemeClr>
              </a:solidFill>
            </a:endParaRPr>
          </a:p>
        </p:txBody>
      </p:sp>
      <p:sp>
        <p:nvSpPr>
          <p:cNvPr id="19" name="Content Placeholder 2"/>
          <p:cNvSpPr>
            <a:spLocks noGrp="1"/>
          </p:cNvSpPr>
          <p:nvPr>
            <p:ph idx="1"/>
          </p:nvPr>
        </p:nvSpPr>
        <p:spPr>
          <a:xfrm>
            <a:off x="114300" y="4015046"/>
            <a:ext cx="8915399" cy="2842954"/>
          </a:xfrm>
        </p:spPr>
        <p:txBody>
          <a:bodyPr>
            <a:noAutofit/>
          </a:bodyPr>
          <a:lstStyle/>
          <a:p>
            <a:pPr>
              <a:lnSpc>
                <a:spcPct val="113000"/>
              </a:lnSpc>
              <a:spcBef>
                <a:spcPts val="400"/>
              </a:spcBef>
              <a:spcAft>
                <a:spcPts val="400"/>
              </a:spcAft>
            </a:pPr>
            <a:r>
              <a:rPr lang="en-GB" sz="2000" dirty="0"/>
              <a:t>Median time to RNA &lt;50 copies was approximately halved with DTG compared to EFV</a:t>
            </a:r>
          </a:p>
          <a:p>
            <a:pPr>
              <a:lnSpc>
                <a:spcPct val="113000"/>
              </a:lnSpc>
              <a:spcBef>
                <a:spcPts val="400"/>
              </a:spcBef>
              <a:spcAft>
                <a:spcPts val="400"/>
              </a:spcAft>
            </a:pPr>
            <a:r>
              <a:rPr lang="en-GB" sz="2000" dirty="0"/>
              <a:t>By ITT, significantly greater proportion of </a:t>
            </a:r>
            <a:r>
              <a:rPr lang="en-GB" sz="2000" dirty="0">
                <a:solidFill>
                  <a:srgbClr val="C00000"/>
                </a:solidFill>
              </a:rPr>
              <a:t>DTG</a:t>
            </a:r>
            <a:r>
              <a:rPr lang="en-GB" sz="2000" dirty="0"/>
              <a:t> than </a:t>
            </a:r>
            <a:r>
              <a:rPr lang="en-GB" sz="2000" dirty="0">
                <a:solidFill>
                  <a:srgbClr val="0070C0"/>
                </a:solidFill>
              </a:rPr>
              <a:t>EFV</a:t>
            </a:r>
            <a:r>
              <a:rPr lang="en-GB" sz="2000" dirty="0"/>
              <a:t> subjects achieved viral suppression at PP (2 wk) visit </a:t>
            </a:r>
          </a:p>
          <a:p>
            <a:pPr>
              <a:lnSpc>
                <a:spcPct val="113000"/>
              </a:lnSpc>
              <a:spcBef>
                <a:spcPts val="400"/>
              </a:spcBef>
              <a:spcAft>
                <a:spcPts val="400"/>
              </a:spcAft>
            </a:pPr>
            <a:r>
              <a:rPr lang="en-GB" sz="2000" dirty="0"/>
              <a:t>1 mother in the DTG arm had undetectable DTG concentrations, with no VL response; another with [DTG] &lt; 64 ng/mL experienced </a:t>
            </a:r>
            <a:r>
              <a:rPr lang="en-GB" sz="2000" dirty="0" err="1"/>
              <a:t>virological</a:t>
            </a:r>
            <a:r>
              <a:rPr lang="en-GB" sz="2000" dirty="0"/>
              <a:t> rebound (had 3-class drug resistance from baseline sample)</a:t>
            </a:r>
          </a:p>
        </p:txBody>
      </p:sp>
    </p:spTree>
    <p:extLst>
      <p:ext uri="{BB962C8B-B14F-4D97-AF65-F5344CB8AC3E}">
        <p14:creationId xmlns:p14="http://schemas.microsoft.com/office/powerpoint/2010/main" val="130836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B0440-DA78-4876-ADEF-A534FA2E22E8}"/>
              </a:ext>
            </a:extLst>
          </p:cNvPr>
          <p:cNvSpPr>
            <a:spLocks noGrp="1"/>
          </p:cNvSpPr>
          <p:nvPr>
            <p:ph type="title"/>
          </p:nvPr>
        </p:nvSpPr>
        <p:spPr>
          <a:xfrm>
            <a:off x="152400" y="1188440"/>
            <a:ext cx="8534400" cy="4343400"/>
          </a:xfrm>
        </p:spPr>
        <p:txBody>
          <a:bodyPr>
            <a:normAutofit/>
          </a:bodyPr>
          <a:lstStyle/>
          <a:p>
            <a:r>
              <a:rPr lang="en-US" sz="3800" dirty="0"/>
              <a:t>When </a:t>
            </a:r>
            <a:r>
              <a:rPr lang="en-US" sz="3800" b="1" u="sng" dirty="0"/>
              <a:t>Started Pre-Conception</a:t>
            </a:r>
            <a:r>
              <a:rPr lang="en-US" sz="3800" dirty="0"/>
              <a:t>,</a:t>
            </a:r>
            <a:br>
              <a:rPr lang="en-US" sz="3800" dirty="0"/>
            </a:br>
            <a:r>
              <a:rPr lang="en-US" sz="3800" dirty="0"/>
              <a:t>Do Pregnancy Outcomes </a:t>
            </a:r>
            <a:br>
              <a:rPr lang="en-US" sz="3800" dirty="0"/>
            </a:br>
            <a:r>
              <a:rPr lang="en-US" sz="3800" dirty="0"/>
              <a:t>Differ Between Women on</a:t>
            </a:r>
            <a:br>
              <a:rPr lang="en-US" sz="3800" dirty="0"/>
            </a:br>
            <a:r>
              <a:rPr lang="en-US" sz="3800" dirty="0"/>
              <a:t>DTG vs EFV-Based ART Regimens?</a:t>
            </a:r>
          </a:p>
        </p:txBody>
      </p:sp>
      <p:pic>
        <p:nvPicPr>
          <p:cNvPr id="3" name="Picture 1" descr="MR &amp; PR">
            <a:extLst>
              <a:ext uri="{FF2B5EF4-FFF2-40B4-BE49-F238E27FC236}">
                <a16:creationId xmlns:a16="http://schemas.microsoft.com/office/drawing/2014/main" id="{B260E0CE-ACD6-4CE7-830C-C345456414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451" y="263403"/>
            <a:ext cx="1066800" cy="1603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http://www.blogcdn.com/www.bvwellness.com/media/2009/07/woman-taking-pill-450ms063009.jpg">
            <a:extLst>
              <a:ext uri="{FF2B5EF4-FFF2-40B4-BE49-F238E27FC236}">
                <a16:creationId xmlns:a16="http://schemas.microsoft.com/office/drawing/2014/main" id="{362CB9E8-EFEE-4DA6-9C5A-199868CAFB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9600"/>
            <a:ext cx="1341749"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1.bp.blogspot.com/-Vt7sTB8lOdc/UhYPrpoAzaI/AAAAAAAABZk/msQ3iJGJKb8/s1600/Dolutegravir.PNG">
            <a:extLst>
              <a:ext uri="{FF2B5EF4-FFF2-40B4-BE49-F238E27FC236}">
                <a16:creationId xmlns:a16="http://schemas.microsoft.com/office/drawing/2014/main" id="{23295345-B938-4F8C-ABA6-470F9DC70E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5257800"/>
            <a:ext cx="2133600" cy="1191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https://tse1.mm.bing.net/th?id=OIP.3ULUfjk8SmSiO3Bi5J9fjwHaHW&amp;pid=15.1&amp;P=0&amp;w=173&amp;h=173">
            <a:extLst>
              <a:ext uri="{FF2B5EF4-FFF2-40B4-BE49-F238E27FC236}">
                <a16:creationId xmlns:a16="http://schemas.microsoft.com/office/drawing/2014/main" id="{386AD2B6-BC7D-4D38-827C-3E1D4C963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6999" y="5029201"/>
            <a:ext cx="1494150" cy="1485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64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A35D1E-7CD5-4CE1-86E9-8258C69542EC}"/>
              </a:ext>
            </a:extLst>
          </p:cNvPr>
          <p:cNvSpPr txBox="1">
            <a:spLocks/>
          </p:cNvSpPr>
          <p:nvPr/>
        </p:nvSpPr>
        <p:spPr>
          <a:xfrm>
            <a:off x="762000" y="117731"/>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4000" dirty="0"/>
              <a:t>Timing of </a:t>
            </a:r>
            <a:r>
              <a:rPr lang="en-US" sz="4000" i="1" dirty="0"/>
              <a:t>In Utero </a:t>
            </a:r>
            <a:r>
              <a:rPr lang="en-US" sz="4000" dirty="0"/>
              <a:t>ARV</a:t>
            </a:r>
            <a:r>
              <a:rPr lang="en-US" sz="4000" i="1" dirty="0"/>
              <a:t> </a:t>
            </a:r>
            <a:r>
              <a:rPr lang="en-US" sz="4000" dirty="0"/>
              <a:t>Exposure </a:t>
            </a:r>
            <a:br>
              <a:rPr lang="en-US" sz="4000" dirty="0"/>
            </a:br>
            <a:r>
              <a:rPr lang="en-US" sz="4000" dirty="0"/>
              <a:t>and Fetal Risk</a:t>
            </a:r>
          </a:p>
        </p:txBody>
      </p:sp>
      <p:pic>
        <p:nvPicPr>
          <p:cNvPr id="7" name="Picture 6">
            <a:extLst>
              <a:ext uri="{FF2B5EF4-FFF2-40B4-BE49-F238E27FC236}">
                <a16:creationId xmlns:a16="http://schemas.microsoft.com/office/drawing/2014/main" id="{6FCD0F8A-D6A7-40D3-A93D-DC5374601BA3}"/>
              </a:ext>
            </a:extLst>
          </p:cNvPr>
          <p:cNvPicPr>
            <a:picLocks noChangeAspect="1"/>
          </p:cNvPicPr>
          <p:nvPr/>
        </p:nvPicPr>
        <p:blipFill>
          <a:blip r:embed="rId2"/>
          <a:stretch>
            <a:fillRect/>
          </a:stretch>
        </p:blipFill>
        <p:spPr>
          <a:xfrm>
            <a:off x="450877" y="1095606"/>
            <a:ext cx="8242246" cy="5647020"/>
          </a:xfrm>
          <a:prstGeom prst="rect">
            <a:avLst/>
          </a:prstGeom>
        </p:spPr>
      </p:pic>
      <p:pic>
        <p:nvPicPr>
          <p:cNvPr id="8" name="Picture 18" descr="[picture]">
            <a:extLst>
              <a:ext uri="{FF2B5EF4-FFF2-40B4-BE49-F238E27FC236}">
                <a16:creationId xmlns:a16="http://schemas.microsoft.com/office/drawing/2014/main" id="{37D72733-DD14-40D0-A125-F4FAA269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39" y="157760"/>
            <a:ext cx="762000" cy="93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4AE6B83-DE1F-4372-A847-FE2BBA27DE9F}"/>
              </a:ext>
            </a:extLst>
          </p:cNvPr>
          <p:cNvSpPr/>
          <p:nvPr/>
        </p:nvSpPr>
        <p:spPr>
          <a:xfrm>
            <a:off x="1825101" y="5547983"/>
            <a:ext cx="6103398" cy="1138773"/>
          </a:xfrm>
          <a:prstGeom prst="rect">
            <a:avLst/>
          </a:prstGeom>
          <a:solidFill>
            <a:schemeClr val="bg1"/>
          </a:solidFill>
        </p:spPr>
        <p:txBody>
          <a:bodyPr wrap="square">
            <a:spAutoFit/>
          </a:bodyPr>
          <a:lstStyle/>
          <a:p>
            <a:pPr algn="ctr"/>
            <a:r>
              <a:rPr lang="en-US" sz="2000" b="1" dirty="0">
                <a:solidFill>
                  <a:srgbClr val="0070C4"/>
                </a:solidFill>
                <a:latin typeface="Arial" pitchFamily="34" charset="0"/>
                <a:cs typeface="Arial" pitchFamily="34" charset="0"/>
              </a:rPr>
              <a:t>First 2.5 Weeks Post-Fertilization: </a:t>
            </a:r>
          </a:p>
          <a:p>
            <a:pPr algn="ctr"/>
            <a:r>
              <a:rPr lang="en-US" sz="2400" u="sng" dirty="0">
                <a:solidFill>
                  <a:srgbClr val="0070C4"/>
                </a:solidFill>
                <a:latin typeface="Arial" pitchFamily="34" charset="0"/>
                <a:cs typeface="Arial" pitchFamily="34" charset="0"/>
              </a:rPr>
              <a:t>Pre-Organogenic  Period</a:t>
            </a:r>
          </a:p>
          <a:p>
            <a:pPr algn="ctr"/>
            <a:r>
              <a:rPr lang="en-US" sz="2400" dirty="0">
                <a:solidFill>
                  <a:srgbClr val="0070C4"/>
                </a:solidFill>
                <a:latin typeface="Arial" pitchFamily="34" charset="0"/>
                <a:cs typeface="Arial" pitchFamily="34" charset="0"/>
              </a:rPr>
              <a:t>generally not sensitive to teratogens</a:t>
            </a:r>
          </a:p>
        </p:txBody>
      </p:sp>
      <p:sp>
        <p:nvSpPr>
          <p:cNvPr id="9" name="Rectangle 3">
            <a:extLst>
              <a:ext uri="{FF2B5EF4-FFF2-40B4-BE49-F238E27FC236}">
                <a16:creationId xmlns:a16="http://schemas.microsoft.com/office/drawing/2014/main" id="{F3E9C93B-F365-423F-B2E6-1CB18E7A7BA4}"/>
              </a:ext>
            </a:extLst>
          </p:cNvPr>
          <p:cNvSpPr>
            <a:spLocks noChangeArrowheads="1"/>
          </p:cNvSpPr>
          <p:nvPr/>
        </p:nvSpPr>
        <p:spPr bwMode="auto">
          <a:xfrm>
            <a:off x="533399" y="1140312"/>
            <a:ext cx="1219201" cy="4419600"/>
          </a:xfrm>
          <a:prstGeom prst="rect">
            <a:avLst/>
          </a:prstGeom>
          <a:noFill/>
          <a:ln w="762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Tree>
    <p:extLst>
      <p:ext uri="{BB962C8B-B14F-4D97-AF65-F5344CB8AC3E}">
        <p14:creationId xmlns:p14="http://schemas.microsoft.com/office/powerpoint/2010/main" val="262629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A35D1E-7CD5-4CE1-86E9-8258C69542EC}"/>
              </a:ext>
            </a:extLst>
          </p:cNvPr>
          <p:cNvSpPr txBox="1">
            <a:spLocks/>
          </p:cNvSpPr>
          <p:nvPr/>
        </p:nvSpPr>
        <p:spPr>
          <a:xfrm>
            <a:off x="750619" y="57922"/>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4000" dirty="0"/>
              <a:t>Timing of </a:t>
            </a:r>
            <a:r>
              <a:rPr lang="en-US" sz="4000" i="1" dirty="0"/>
              <a:t>In Utero </a:t>
            </a:r>
            <a:r>
              <a:rPr lang="en-US" sz="4000" dirty="0"/>
              <a:t>ARV</a:t>
            </a:r>
            <a:r>
              <a:rPr lang="en-US" sz="4000" i="1" dirty="0"/>
              <a:t> </a:t>
            </a:r>
            <a:r>
              <a:rPr lang="en-US" sz="4000" dirty="0"/>
              <a:t>Exposure </a:t>
            </a:r>
            <a:br>
              <a:rPr lang="en-US" sz="4000" dirty="0"/>
            </a:br>
            <a:r>
              <a:rPr lang="en-US" sz="4000" dirty="0"/>
              <a:t>and Fetal Risk</a:t>
            </a:r>
          </a:p>
        </p:txBody>
      </p:sp>
      <p:pic>
        <p:nvPicPr>
          <p:cNvPr id="7" name="Picture 6">
            <a:extLst>
              <a:ext uri="{FF2B5EF4-FFF2-40B4-BE49-F238E27FC236}">
                <a16:creationId xmlns:a16="http://schemas.microsoft.com/office/drawing/2014/main" id="{6FCD0F8A-D6A7-40D3-A93D-DC5374601BA3}"/>
              </a:ext>
            </a:extLst>
          </p:cNvPr>
          <p:cNvPicPr>
            <a:picLocks noChangeAspect="1"/>
          </p:cNvPicPr>
          <p:nvPr/>
        </p:nvPicPr>
        <p:blipFill>
          <a:blip r:embed="rId2"/>
          <a:stretch>
            <a:fillRect/>
          </a:stretch>
        </p:blipFill>
        <p:spPr>
          <a:xfrm>
            <a:off x="450877" y="1095606"/>
            <a:ext cx="8242246" cy="5647020"/>
          </a:xfrm>
          <a:prstGeom prst="rect">
            <a:avLst/>
          </a:prstGeom>
        </p:spPr>
      </p:pic>
      <p:pic>
        <p:nvPicPr>
          <p:cNvPr id="8" name="Picture 18" descr="[picture]">
            <a:extLst>
              <a:ext uri="{FF2B5EF4-FFF2-40B4-BE49-F238E27FC236}">
                <a16:creationId xmlns:a16="http://schemas.microsoft.com/office/drawing/2014/main" id="{37D72733-DD14-40D0-A125-F4FAA269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39" y="157760"/>
            <a:ext cx="762000" cy="93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5C77820-8F9A-489A-89EA-9466C2DDF14F}"/>
              </a:ext>
            </a:extLst>
          </p:cNvPr>
          <p:cNvSpPr/>
          <p:nvPr/>
        </p:nvSpPr>
        <p:spPr>
          <a:xfrm>
            <a:off x="609601" y="5548856"/>
            <a:ext cx="7992780" cy="1138773"/>
          </a:xfrm>
          <a:prstGeom prst="rect">
            <a:avLst/>
          </a:prstGeom>
          <a:solidFill>
            <a:schemeClr val="bg1"/>
          </a:solidFill>
        </p:spPr>
        <p:txBody>
          <a:bodyPr wrap="square">
            <a:spAutoFit/>
          </a:bodyPr>
          <a:lstStyle/>
          <a:p>
            <a:pPr algn="ctr"/>
            <a:r>
              <a:rPr lang="en-US" sz="2000" b="1" dirty="0">
                <a:solidFill>
                  <a:srgbClr val="C00000"/>
                </a:solidFill>
                <a:latin typeface="Arial" pitchFamily="34" charset="0"/>
                <a:cs typeface="Arial" pitchFamily="34" charset="0"/>
              </a:rPr>
              <a:t>Weeks 3 to 8 Post Fertilization</a:t>
            </a:r>
          </a:p>
          <a:p>
            <a:pPr algn="ctr"/>
            <a:r>
              <a:rPr lang="en-US" sz="2400" u="sng" dirty="0">
                <a:solidFill>
                  <a:srgbClr val="C00000"/>
                </a:solidFill>
                <a:latin typeface="Arial" pitchFamily="34" charset="0"/>
                <a:cs typeface="Arial" pitchFamily="34" charset="0"/>
              </a:rPr>
              <a:t>Embryogenesis:  Period of Major Organ Development </a:t>
            </a:r>
            <a:endParaRPr lang="en-US" sz="2400" dirty="0">
              <a:solidFill>
                <a:srgbClr val="C00000"/>
              </a:solidFill>
              <a:latin typeface="Arial" pitchFamily="34" charset="0"/>
              <a:cs typeface="Arial" pitchFamily="34" charset="0"/>
            </a:endParaRPr>
          </a:p>
          <a:p>
            <a:pPr algn="ctr"/>
            <a:r>
              <a:rPr lang="en-US" sz="2400" dirty="0">
                <a:solidFill>
                  <a:srgbClr val="C00000"/>
                </a:solidFill>
                <a:latin typeface="Arial" pitchFamily="34" charset="0"/>
                <a:cs typeface="Arial" pitchFamily="34" charset="0"/>
              </a:rPr>
              <a:t>most sensitive period to teratogens</a:t>
            </a:r>
          </a:p>
        </p:txBody>
      </p:sp>
      <p:sp>
        <p:nvSpPr>
          <p:cNvPr id="11" name="Rectangle 3">
            <a:extLst>
              <a:ext uri="{FF2B5EF4-FFF2-40B4-BE49-F238E27FC236}">
                <a16:creationId xmlns:a16="http://schemas.microsoft.com/office/drawing/2014/main" id="{C76725EF-D81E-4CB3-8E00-1090862046C1}"/>
              </a:ext>
            </a:extLst>
          </p:cNvPr>
          <p:cNvSpPr>
            <a:spLocks noChangeArrowheads="1"/>
          </p:cNvSpPr>
          <p:nvPr/>
        </p:nvSpPr>
        <p:spPr bwMode="auto">
          <a:xfrm>
            <a:off x="1676400" y="1112431"/>
            <a:ext cx="3505200" cy="4419600"/>
          </a:xfrm>
          <a:prstGeom prst="rect">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dirty="0">
              <a:solidFill>
                <a:srgbClr val="C00000"/>
              </a:solidFill>
            </a:endParaRPr>
          </a:p>
        </p:txBody>
      </p:sp>
      <p:sp>
        <p:nvSpPr>
          <p:cNvPr id="12" name="TextBox 11">
            <a:extLst>
              <a:ext uri="{FF2B5EF4-FFF2-40B4-BE49-F238E27FC236}">
                <a16:creationId xmlns:a16="http://schemas.microsoft.com/office/drawing/2014/main" id="{BB59651F-274D-431A-B2B4-4465DD678C55}"/>
              </a:ext>
            </a:extLst>
          </p:cNvPr>
          <p:cNvSpPr txBox="1"/>
          <p:nvPr/>
        </p:nvSpPr>
        <p:spPr>
          <a:xfrm>
            <a:off x="2565652" y="1676400"/>
            <a:ext cx="4371710" cy="3416320"/>
          </a:xfrm>
          <a:prstGeom prst="rect">
            <a:avLst/>
          </a:prstGeom>
          <a:solidFill>
            <a:srgbClr val="FFFFD9"/>
          </a:solidFill>
          <a:ln>
            <a:solidFill>
              <a:schemeClr val="tx1"/>
            </a:solidFill>
          </a:ln>
          <a:scene3d>
            <a:camera prst="orthographicFront"/>
            <a:lightRig rig="threePt" dir="t"/>
          </a:scene3d>
          <a:sp3d>
            <a:bevelT/>
          </a:sp3d>
        </p:spPr>
        <p:txBody>
          <a:bodyPr wrap="none">
            <a:spAutoFit/>
          </a:bodyPr>
          <a:lstStyle/>
          <a:p>
            <a:pPr algn="ctr">
              <a:defRPr/>
            </a:pPr>
            <a:r>
              <a:rPr lang="en-US" sz="2400" b="1" dirty="0">
                <a:solidFill>
                  <a:srgbClr val="C00000"/>
                </a:solidFill>
                <a:latin typeface="Arial" panose="020B0604020202020204" pitchFamily="34" charset="0"/>
                <a:cs typeface="Arial" panose="020B0604020202020204" pitchFamily="34" charset="0"/>
              </a:rPr>
              <a:t>Examples: </a:t>
            </a:r>
          </a:p>
          <a:p>
            <a:pPr algn="ctr">
              <a:defRPr/>
            </a:pPr>
            <a:endParaRPr lang="en-US" sz="2400" b="1" dirty="0">
              <a:solidFill>
                <a:srgbClr val="C00000"/>
              </a:solidFill>
              <a:latin typeface="Arial" panose="020B0604020202020204" pitchFamily="34" charset="0"/>
              <a:cs typeface="Arial" panose="020B0604020202020204" pitchFamily="34" charset="0"/>
            </a:endParaRPr>
          </a:p>
          <a:p>
            <a:pPr algn="ctr">
              <a:defRPr/>
            </a:pPr>
            <a:r>
              <a:rPr lang="en-US" sz="2400" b="1" dirty="0">
                <a:solidFill>
                  <a:srgbClr val="C00000"/>
                </a:solidFill>
                <a:latin typeface="Arial" panose="020B0604020202020204" pitchFamily="34" charset="0"/>
                <a:cs typeface="Arial" panose="020B0604020202020204" pitchFamily="34" charset="0"/>
              </a:rPr>
              <a:t>Neural Tube Closure by</a:t>
            </a:r>
          </a:p>
          <a:p>
            <a:pPr algn="ctr">
              <a:defRPr/>
            </a:pPr>
            <a:r>
              <a:rPr lang="en-US" sz="2400" b="1" dirty="0">
                <a:solidFill>
                  <a:srgbClr val="C00000"/>
                </a:solidFill>
                <a:latin typeface="Arial" panose="020B0604020202020204" pitchFamily="34" charset="0"/>
                <a:cs typeface="Arial" panose="020B0604020202020204" pitchFamily="34" charset="0"/>
              </a:rPr>
              <a:t>Day 28</a:t>
            </a:r>
          </a:p>
          <a:p>
            <a:pPr algn="ctr">
              <a:defRPr/>
            </a:pPr>
            <a:r>
              <a:rPr lang="en-US" sz="2400" b="1" dirty="0">
                <a:solidFill>
                  <a:srgbClr val="C00000"/>
                </a:solidFill>
                <a:latin typeface="Arial" panose="020B0604020202020204" pitchFamily="34" charset="0"/>
                <a:cs typeface="Arial" panose="020B0604020202020204" pitchFamily="34" charset="0"/>
              </a:rPr>
              <a:t>(e.g. myelomeningocele)</a:t>
            </a:r>
          </a:p>
          <a:p>
            <a:pPr algn="ctr">
              <a:defRPr/>
            </a:pPr>
            <a:endParaRPr lang="en-US" sz="2400" b="1" dirty="0">
              <a:solidFill>
                <a:srgbClr val="C00000"/>
              </a:solidFill>
              <a:latin typeface="Arial" panose="020B0604020202020204" pitchFamily="34" charset="0"/>
              <a:cs typeface="Arial" panose="020B0604020202020204" pitchFamily="34" charset="0"/>
            </a:endParaRPr>
          </a:p>
          <a:p>
            <a:pPr algn="ctr">
              <a:defRPr/>
            </a:pPr>
            <a:r>
              <a:rPr lang="en-US" sz="2400" b="1" dirty="0">
                <a:solidFill>
                  <a:srgbClr val="C00000"/>
                </a:solidFill>
                <a:latin typeface="Arial" panose="020B0604020202020204" pitchFamily="34" charset="0"/>
                <a:cs typeface="Arial" panose="020B0604020202020204" pitchFamily="34" charset="0"/>
              </a:rPr>
              <a:t>Oral Structure Formation by </a:t>
            </a:r>
          </a:p>
          <a:p>
            <a:pPr algn="ctr">
              <a:defRPr/>
            </a:pPr>
            <a:r>
              <a:rPr lang="en-US" sz="2400" b="1" dirty="0">
                <a:solidFill>
                  <a:srgbClr val="C00000"/>
                </a:solidFill>
                <a:latin typeface="Arial" panose="020B0604020202020204" pitchFamily="34" charset="0"/>
                <a:cs typeface="Arial" panose="020B0604020202020204" pitchFamily="34" charset="0"/>
              </a:rPr>
              <a:t>Day 36</a:t>
            </a:r>
          </a:p>
          <a:p>
            <a:pPr algn="ctr">
              <a:defRPr/>
            </a:pPr>
            <a:r>
              <a:rPr lang="en-US" sz="2400" b="1" dirty="0">
                <a:solidFill>
                  <a:srgbClr val="C00000"/>
                </a:solidFill>
                <a:latin typeface="Arial" panose="020B0604020202020204" pitchFamily="34" charset="0"/>
                <a:cs typeface="Arial" panose="020B0604020202020204" pitchFamily="34" charset="0"/>
              </a:rPr>
              <a:t>(e.g. cleft palate)</a:t>
            </a:r>
          </a:p>
        </p:txBody>
      </p:sp>
    </p:spTree>
    <p:extLst>
      <p:ext uri="{BB962C8B-B14F-4D97-AF65-F5344CB8AC3E}">
        <p14:creationId xmlns:p14="http://schemas.microsoft.com/office/powerpoint/2010/main" val="95995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A35D1E-7CD5-4CE1-86E9-8258C69542EC}"/>
              </a:ext>
            </a:extLst>
          </p:cNvPr>
          <p:cNvSpPr txBox="1">
            <a:spLocks/>
          </p:cNvSpPr>
          <p:nvPr/>
        </p:nvSpPr>
        <p:spPr>
          <a:xfrm>
            <a:off x="762000" y="117731"/>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4000" dirty="0"/>
              <a:t>Timing of </a:t>
            </a:r>
            <a:r>
              <a:rPr lang="en-US" sz="4000" i="1" dirty="0"/>
              <a:t>In Utero </a:t>
            </a:r>
            <a:r>
              <a:rPr lang="en-US" sz="4000" dirty="0"/>
              <a:t>ARV</a:t>
            </a:r>
            <a:r>
              <a:rPr lang="en-US" sz="4000" i="1" dirty="0"/>
              <a:t> </a:t>
            </a:r>
            <a:r>
              <a:rPr lang="en-US" sz="4000" dirty="0"/>
              <a:t>Exposure </a:t>
            </a:r>
            <a:br>
              <a:rPr lang="en-US" sz="4000" dirty="0"/>
            </a:br>
            <a:r>
              <a:rPr lang="en-US" sz="4000" dirty="0"/>
              <a:t>and Fetal Risk</a:t>
            </a:r>
          </a:p>
        </p:txBody>
      </p:sp>
      <p:pic>
        <p:nvPicPr>
          <p:cNvPr id="7" name="Picture 6">
            <a:extLst>
              <a:ext uri="{FF2B5EF4-FFF2-40B4-BE49-F238E27FC236}">
                <a16:creationId xmlns:a16="http://schemas.microsoft.com/office/drawing/2014/main" id="{6FCD0F8A-D6A7-40D3-A93D-DC5374601BA3}"/>
              </a:ext>
            </a:extLst>
          </p:cNvPr>
          <p:cNvPicPr>
            <a:picLocks noChangeAspect="1"/>
          </p:cNvPicPr>
          <p:nvPr/>
        </p:nvPicPr>
        <p:blipFill>
          <a:blip r:embed="rId2"/>
          <a:stretch>
            <a:fillRect/>
          </a:stretch>
        </p:blipFill>
        <p:spPr>
          <a:xfrm>
            <a:off x="450877" y="1095606"/>
            <a:ext cx="8242246" cy="5647020"/>
          </a:xfrm>
          <a:prstGeom prst="rect">
            <a:avLst/>
          </a:prstGeom>
        </p:spPr>
      </p:pic>
      <p:pic>
        <p:nvPicPr>
          <p:cNvPr id="8" name="Picture 18" descr="[picture]">
            <a:extLst>
              <a:ext uri="{FF2B5EF4-FFF2-40B4-BE49-F238E27FC236}">
                <a16:creationId xmlns:a16="http://schemas.microsoft.com/office/drawing/2014/main" id="{37D72733-DD14-40D0-A125-F4FAA269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39" y="157760"/>
            <a:ext cx="762000" cy="93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269F52B2-4F7A-473B-8639-B86C7798F5FB}"/>
              </a:ext>
            </a:extLst>
          </p:cNvPr>
          <p:cNvSpPr>
            <a:spLocks noChangeArrowheads="1"/>
          </p:cNvSpPr>
          <p:nvPr/>
        </p:nvSpPr>
        <p:spPr bwMode="auto">
          <a:xfrm>
            <a:off x="5181600" y="1141512"/>
            <a:ext cx="3538232" cy="4419600"/>
          </a:xfrm>
          <a:prstGeom prst="rect">
            <a:avLst/>
          </a:prstGeom>
          <a:noFill/>
          <a:ln w="76200" algn="ctr">
            <a:solidFill>
              <a:srgbClr val="00666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dirty="0">
              <a:solidFill>
                <a:srgbClr val="C00000"/>
              </a:solidFill>
            </a:endParaRPr>
          </a:p>
        </p:txBody>
      </p:sp>
      <p:sp>
        <p:nvSpPr>
          <p:cNvPr id="9" name="TextBox 8">
            <a:extLst>
              <a:ext uri="{FF2B5EF4-FFF2-40B4-BE49-F238E27FC236}">
                <a16:creationId xmlns:a16="http://schemas.microsoft.com/office/drawing/2014/main" id="{957CE600-2E49-441A-8ABE-6A5E5F1D9677}"/>
              </a:ext>
            </a:extLst>
          </p:cNvPr>
          <p:cNvSpPr txBox="1"/>
          <p:nvPr/>
        </p:nvSpPr>
        <p:spPr>
          <a:xfrm>
            <a:off x="147221" y="5612412"/>
            <a:ext cx="8768179" cy="1138773"/>
          </a:xfrm>
          <a:prstGeom prst="rect">
            <a:avLst/>
          </a:prstGeom>
          <a:solidFill>
            <a:schemeClr val="bg1"/>
          </a:solidFill>
        </p:spPr>
        <p:txBody>
          <a:bodyPr wrap="square" rtlCol="0">
            <a:spAutoFit/>
          </a:bodyPr>
          <a:lstStyle/>
          <a:p>
            <a:pPr algn="ctr"/>
            <a:r>
              <a:rPr lang="en-US" sz="2000" b="1" dirty="0">
                <a:solidFill>
                  <a:srgbClr val="006666"/>
                </a:solidFill>
                <a:latin typeface="Arial" pitchFamily="34" charset="0"/>
                <a:cs typeface="Arial" pitchFamily="34" charset="0"/>
              </a:rPr>
              <a:t>After 8 Weeks Post-Fertilization</a:t>
            </a:r>
          </a:p>
          <a:p>
            <a:pPr algn="ctr"/>
            <a:r>
              <a:rPr lang="en-US" sz="2400" u="sng" dirty="0">
                <a:solidFill>
                  <a:srgbClr val="006666"/>
                </a:solidFill>
                <a:latin typeface="Arial" pitchFamily="34" charset="0"/>
                <a:cs typeface="Arial" pitchFamily="34" charset="0"/>
              </a:rPr>
              <a:t>Fetal Development Period</a:t>
            </a:r>
            <a:r>
              <a:rPr lang="en-US" sz="2400" dirty="0">
                <a:solidFill>
                  <a:srgbClr val="006666"/>
                </a:solidFill>
                <a:latin typeface="Arial" pitchFamily="34" charset="0"/>
                <a:cs typeface="Arial" pitchFamily="34" charset="0"/>
              </a:rPr>
              <a:t> </a:t>
            </a:r>
          </a:p>
          <a:p>
            <a:pPr algn="ctr"/>
            <a:r>
              <a:rPr lang="en-US" sz="2400" dirty="0">
                <a:solidFill>
                  <a:srgbClr val="006666"/>
                </a:solidFill>
                <a:latin typeface="Arial" pitchFamily="34" charset="0"/>
                <a:cs typeface="Arial" pitchFamily="34" charset="0"/>
              </a:rPr>
              <a:t>Fetal growth; teeth; external genitalia; continued brain develop</a:t>
            </a:r>
          </a:p>
        </p:txBody>
      </p:sp>
      <p:sp>
        <p:nvSpPr>
          <p:cNvPr id="10" name="TextBox 9">
            <a:extLst>
              <a:ext uri="{FF2B5EF4-FFF2-40B4-BE49-F238E27FC236}">
                <a16:creationId xmlns:a16="http://schemas.microsoft.com/office/drawing/2014/main" id="{6DD2D33D-364A-4E1C-B5FD-D76BE1B86086}"/>
              </a:ext>
            </a:extLst>
          </p:cNvPr>
          <p:cNvSpPr txBox="1"/>
          <p:nvPr/>
        </p:nvSpPr>
        <p:spPr>
          <a:xfrm>
            <a:off x="4993602" y="2209540"/>
            <a:ext cx="3810660" cy="2677656"/>
          </a:xfrm>
          <a:prstGeom prst="rect">
            <a:avLst/>
          </a:prstGeom>
          <a:solidFill>
            <a:srgbClr val="FFFFD9"/>
          </a:solidFill>
          <a:ln>
            <a:solidFill>
              <a:schemeClr val="tx1"/>
            </a:solidFill>
          </a:ln>
          <a:scene3d>
            <a:camera prst="orthographicFront"/>
            <a:lightRig rig="threePt" dir="t"/>
          </a:scene3d>
          <a:sp3d>
            <a:bevelT/>
          </a:sp3d>
        </p:spPr>
        <p:txBody>
          <a:bodyPr wrap="none">
            <a:spAutoFit/>
          </a:bodyPr>
          <a:lstStyle/>
          <a:p>
            <a:pPr algn="ctr">
              <a:defRPr/>
            </a:pPr>
            <a:r>
              <a:rPr lang="en-US" sz="2400" b="1" dirty="0">
                <a:solidFill>
                  <a:srgbClr val="006666"/>
                </a:solidFill>
                <a:latin typeface="Arial" panose="020B0604020202020204" pitchFamily="34" charset="0"/>
                <a:cs typeface="Arial" panose="020B0604020202020204" pitchFamily="34" charset="0"/>
              </a:rPr>
              <a:t>Examples: </a:t>
            </a:r>
          </a:p>
          <a:p>
            <a:pPr algn="ctr">
              <a:defRPr/>
            </a:pPr>
            <a:r>
              <a:rPr lang="en-US" sz="2400" b="1" dirty="0">
                <a:solidFill>
                  <a:srgbClr val="006666"/>
                </a:solidFill>
                <a:latin typeface="Arial" panose="020B0604020202020204" pitchFamily="34" charset="0"/>
                <a:cs typeface="Arial" panose="020B0604020202020204" pitchFamily="34" charset="0"/>
              </a:rPr>
              <a:t> </a:t>
            </a:r>
          </a:p>
          <a:p>
            <a:pPr algn="ctr">
              <a:defRPr/>
            </a:pPr>
            <a:r>
              <a:rPr lang="en-US" sz="2400" b="1" dirty="0">
                <a:solidFill>
                  <a:srgbClr val="006666"/>
                </a:solidFill>
                <a:latin typeface="Arial" panose="020B0604020202020204" pitchFamily="34" charset="0"/>
                <a:cs typeface="Arial" panose="020B0604020202020204" pitchFamily="34" charset="0"/>
              </a:rPr>
              <a:t>Alcohol after 24 weeks &amp;</a:t>
            </a:r>
          </a:p>
          <a:p>
            <a:pPr algn="ctr">
              <a:defRPr/>
            </a:pPr>
            <a:r>
              <a:rPr lang="en-US" sz="2400" b="1" dirty="0">
                <a:solidFill>
                  <a:srgbClr val="006666"/>
                </a:solidFill>
                <a:latin typeface="Arial" panose="020B0604020202020204" pitchFamily="34" charset="0"/>
                <a:cs typeface="Arial" panose="020B0604020202020204" pitchFamily="34" charset="0"/>
              </a:rPr>
              <a:t>fetal-alcohol syndrome</a:t>
            </a:r>
          </a:p>
          <a:p>
            <a:pPr algn="ctr">
              <a:defRPr/>
            </a:pPr>
            <a:endParaRPr lang="en-US" sz="2400" b="1" dirty="0">
              <a:solidFill>
                <a:srgbClr val="006666"/>
              </a:solidFill>
              <a:latin typeface="Arial" panose="020B0604020202020204" pitchFamily="34" charset="0"/>
              <a:cs typeface="Arial" panose="020B0604020202020204" pitchFamily="34" charset="0"/>
            </a:endParaRPr>
          </a:p>
          <a:p>
            <a:pPr algn="ctr">
              <a:defRPr/>
            </a:pPr>
            <a:r>
              <a:rPr lang="en-US" sz="2400" b="1" dirty="0">
                <a:solidFill>
                  <a:srgbClr val="006666"/>
                </a:solidFill>
                <a:latin typeface="Arial" panose="020B0604020202020204" pitchFamily="34" charset="0"/>
                <a:cs typeface="Arial" panose="020B0604020202020204" pitchFamily="34" charset="0"/>
              </a:rPr>
              <a:t>Smoking after 20 weeks</a:t>
            </a:r>
          </a:p>
          <a:p>
            <a:pPr algn="ctr">
              <a:defRPr/>
            </a:pPr>
            <a:r>
              <a:rPr lang="en-US" sz="2400" b="1" dirty="0">
                <a:solidFill>
                  <a:srgbClr val="006666"/>
                </a:solidFill>
                <a:latin typeface="Arial" panose="020B0604020202020204" pitchFamily="34" charset="0"/>
                <a:cs typeface="Arial" panose="020B0604020202020204" pitchFamily="34" charset="0"/>
              </a:rPr>
              <a:t> and IUGR</a:t>
            </a:r>
          </a:p>
        </p:txBody>
      </p:sp>
    </p:spTree>
    <p:extLst>
      <p:ext uri="{BB962C8B-B14F-4D97-AF65-F5344CB8AC3E}">
        <p14:creationId xmlns:p14="http://schemas.microsoft.com/office/powerpoint/2010/main" val="378957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A35D1E-7CD5-4CE1-86E9-8258C69542EC}"/>
              </a:ext>
            </a:extLst>
          </p:cNvPr>
          <p:cNvSpPr txBox="1">
            <a:spLocks/>
          </p:cNvSpPr>
          <p:nvPr/>
        </p:nvSpPr>
        <p:spPr>
          <a:xfrm>
            <a:off x="762000" y="76200"/>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4000" dirty="0"/>
              <a:t>Timing of </a:t>
            </a:r>
            <a:r>
              <a:rPr lang="en-US" sz="4000" i="1" dirty="0"/>
              <a:t>In Utero </a:t>
            </a:r>
            <a:r>
              <a:rPr lang="en-US" sz="4000" dirty="0"/>
              <a:t>ARV</a:t>
            </a:r>
            <a:r>
              <a:rPr lang="en-US" sz="4000" i="1" dirty="0"/>
              <a:t> </a:t>
            </a:r>
            <a:r>
              <a:rPr lang="en-US" sz="4000" dirty="0"/>
              <a:t>Exposure </a:t>
            </a:r>
            <a:br>
              <a:rPr lang="en-US" sz="4000" dirty="0"/>
            </a:br>
            <a:r>
              <a:rPr lang="en-US" sz="4000" dirty="0"/>
              <a:t>and Fetal Risk</a:t>
            </a:r>
          </a:p>
        </p:txBody>
      </p:sp>
      <p:pic>
        <p:nvPicPr>
          <p:cNvPr id="7" name="Picture 6">
            <a:extLst>
              <a:ext uri="{FF2B5EF4-FFF2-40B4-BE49-F238E27FC236}">
                <a16:creationId xmlns:a16="http://schemas.microsoft.com/office/drawing/2014/main" id="{6FCD0F8A-D6A7-40D3-A93D-DC5374601BA3}"/>
              </a:ext>
            </a:extLst>
          </p:cNvPr>
          <p:cNvPicPr>
            <a:picLocks noChangeAspect="1"/>
          </p:cNvPicPr>
          <p:nvPr/>
        </p:nvPicPr>
        <p:blipFill>
          <a:blip r:embed="rId2"/>
          <a:stretch>
            <a:fillRect/>
          </a:stretch>
        </p:blipFill>
        <p:spPr>
          <a:xfrm>
            <a:off x="450877" y="1053220"/>
            <a:ext cx="8242246" cy="5647020"/>
          </a:xfrm>
          <a:prstGeom prst="rect">
            <a:avLst/>
          </a:prstGeom>
        </p:spPr>
      </p:pic>
      <p:pic>
        <p:nvPicPr>
          <p:cNvPr id="8" name="Picture 18" descr="[picture]">
            <a:extLst>
              <a:ext uri="{FF2B5EF4-FFF2-40B4-BE49-F238E27FC236}">
                <a16:creationId xmlns:a16="http://schemas.microsoft.com/office/drawing/2014/main" id="{37D72733-DD14-40D0-A125-F4FAA269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39" y="157760"/>
            <a:ext cx="762000" cy="93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D99A8EF8-3803-4145-9D49-DD6C2A885C95}"/>
              </a:ext>
            </a:extLst>
          </p:cNvPr>
          <p:cNvSpPr>
            <a:spLocks noChangeArrowheads="1"/>
          </p:cNvSpPr>
          <p:nvPr/>
        </p:nvSpPr>
        <p:spPr bwMode="auto">
          <a:xfrm>
            <a:off x="1676400" y="1095606"/>
            <a:ext cx="1905000" cy="3552594"/>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9" name="TextBox 8">
            <a:extLst>
              <a:ext uri="{FF2B5EF4-FFF2-40B4-BE49-F238E27FC236}">
                <a16:creationId xmlns:a16="http://schemas.microsoft.com/office/drawing/2014/main" id="{B33D39B0-200E-4ED1-9A6B-60976C385EDE}"/>
              </a:ext>
            </a:extLst>
          </p:cNvPr>
          <p:cNvSpPr txBox="1"/>
          <p:nvPr/>
        </p:nvSpPr>
        <p:spPr>
          <a:xfrm rot="20282602">
            <a:off x="1780182" y="974115"/>
            <a:ext cx="5683152" cy="4839145"/>
          </a:xfrm>
          <a:prstGeom prst="rect">
            <a:avLst/>
          </a:prstGeom>
          <a:solidFill>
            <a:srgbClr val="FFFFD9"/>
          </a:solidFill>
          <a:ln>
            <a:solidFill>
              <a:schemeClr val="tx1"/>
            </a:solidFill>
          </a:ln>
          <a:scene3d>
            <a:camera prst="orthographicFront"/>
            <a:lightRig rig="threePt" dir="t"/>
          </a:scene3d>
          <a:sp3d>
            <a:bevelT/>
          </a:sp3d>
        </p:spPr>
        <p:txBody>
          <a:bodyPr wrap="square">
            <a:spAutoFit/>
          </a:bodyPr>
          <a:lstStyle/>
          <a:p>
            <a:pPr algn="ctr">
              <a:lnSpc>
                <a:spcPct val="108000"/>
              </a:lnSpc>
              <a:defRPr/>
            </a:pPr>
            <a:r>
              <a:rPr lang="en-US" sz="3200" b="1" dirty="0">
                <a:solidFill>
                  <a:srgbClr val="C00000"/>
                </a:solidFill>
                <a:latin typeface="Arial" panose="020B0604020202020204" pitchFamily="34" charset="0"/>
                <a:cs typeface="Arial" panose="020B0604020202020204" pitchFamily="34" charset="0"/>
              </a:rPr>
              <a:t>Greatest risk for serious defects is not in women starting during pregnancy but in those who conceive while receiving drug -</a:t>
            </a:r>
          </a:p>
          <a:p>
            <a:pPr algn="ctr">
              <a:lnSpc>
                <a:spcPct val="108000"/>
              </a:lnSpc>
              <a:defRPr/>
            </a:pPr>
            <a:r>
              <a:rPr lang="en-US" sz="3200" b="1" dirty="0">
                <a:solidFill>
                  <a:srgbClr val="0070C0"/>
                </a:solidFill>
                <a:latin typeface="Arial" panose="020B0604020202020204" pitchFamily="34" charset="0"/>
                <a:cs typeface="Arial" panose="020B0604020202020204" pitchFamily="34" charset="0"/>
              </a:rPr>
              <a:t>but most studies do not distinguish between 1</a:t>
            </a:r>
            <a:r>
              <a:rPr lang="en-US" sz="3200" b="1" baseline="30000" dirty="0">
                <a:solidFill>
                  <a:srgbClr val="0070C0"/>
                </a:solidFill>
                <a:latin typeface="Arial" panose="020B0604020202020204" pitchFamily="34" charset="0"/>
                <a:cs typeface="Arial" panose="020B0604020202020204" pitchFamily="34" charset="0"/>
              </a:rPr>
              <a:t>st</a:t>
            </a:r>
            <a:r>
              <a:rPr lang="en-US" sz="3200" b="1" dirty="0">
                <a:solidFill>
                  <a:srgbClr val="0070C0"/>
                </a:solidFill>
                <a:latin typeface="Arial" panose="020B0604020202020204" pitchFamily="34" charset="0"/>
                <a:cs typeface="Arial" panose="020B0604020202020204" pitchFamily="34" charset="0"/>
              </a:rPr>
              <a:t> trimester and preconception exposure</a:t>
            </a:r>
          </a:p>
        </p:txBody>
      </p:sp>
    </p:spTree>
    <p:extLst>
      <p:ext uri="{BB962C8B-B14F-4D97-AF65-F5344CB8AC3E}">
        <p14:creationId xmlns:p14="http://schemas.microsoft.com/office/powerpoint/2010/main" val="101451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DD42-60A8-4057-8877-73F5E4FA3DA5}"/>
              </a:ext>
            </a:extLst>
          </p:cNvPr>
          <p:cNvSpPr>
            <a:spLocks noGrp="1"/>
          </p:cNvSpPr>
          <p:nvPr>
            <p:ph type="title"/>
          </p:nvPr>
        </p:nvSpPr>
        <p:spPr>
          <a:xfrm>
            <a:off x="1024494" y="-134633"/>
            <a:ext cx="8229600" cy="1143000"/>
          </a:xfrm>
        </p:spPr>
        <p:txBody>
          <a:bodyPr/>
          <a:lstStyle/>
          <a:p>
            <a:r>
              <a:rPr lang="en-US" dirty="0"/>
              <a:t>Expected Incidence of Neural Tube Defects</a:t>
            </a:r>
          </a:p>
        </p:txBody>
      </p:sp>
      <p:cxnSp>
        <p:nvCxnSpPr>
          <p:cNvPr id="17" name="Straight Connector 16">
            <a:extLst>
              <a:ext uri="{FF2B5EF4-FFF2-40B4-BE49-F238E27FC236}">
                <a16:creationId xmlns:a16="http://schemas.microsoft.com/office/drawing/2014/main" id="{8D06A57D-34CB-41A6-B943-BA24C2348A32}"/>
              </a:ext>
            </a:extLst>
          </p:cNvPr>
          <p:cNvCxnSpPr>
            <a:cxnSpLocks/>
          </p:cNvCxnSpPr>
          <p:nvPr/>
        </p:nvCxnSpPr>
        <p:spPr>
          <a:xfrm>
            <a:off x="1344043" y="762000"/>
            <a:ext cx="7571357" cy="0"/>
          </a:xfrm>
          <a:prstGeom prst="line">
            <a:avLst/>
          </a:prstGeom>
        </p:spPr>
        <p:style>
          <a:lnRef idx="1">
            <a:schemeClr val="dk1"/>
          </a:lnRef>
          <a:fillRef idx="0">
            <a:schemeClr val="dk1"/>
          </a:fillRef>
          <a:effectRef idx="0">
            <a:schemeClr val="dk1"/>
          </a:effectRef>
          <a:fontRef idx="minor">
            <a:schemeClr val="tx1"/>
          </a:fontRef>
        </p:style>
      </p:cxnSp>
      <p:sp>
        <p:nvSpPr>
          <p:cNvPr id="24" name="Content Placeholder 2">
            <a:extLst>
              <a:ext uri="{FF2B5EF4-FFF2-40B4-BE49-F238E27FC236}">
                <a16:creationId xmlns:a16="http://schemas.microsoft.com/office/drawing/2014/main" id="{48A7AB54-42BB-4599-B35C-73E211ED5E81}"/>
              </a:ext>
            </a:extLst>
          </p:cNvPr>
          <p:cNvSpPr txBox="1">
            <a:spLocks/>
          </p:cNvSpPr>
          <p:nvPr/>
        </p:nvSpPr>
        <p:spPr>
          <a:xfrm>
            <a:off x="91849" y="814747"/>
            <a:ext cx="8924166" cy="20808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a:t>                          </a:t>
            </a:r>
            <a:r>
              <a:rPr lang="en-US" sz="1600" i="1" dirty="0" err="1"/>
              <a:t>Blencowe</a:t>
            </a:r>
            <a:r>
              <a:rPr lang="en-US" sz="1600" i="1" dirty="0"/>
              <a:t> H et al. Ann NY Aca Sci 2018;1414:31-46</a:t>
            </a:r>
          </a:p>
          <a:p>
            <a:pPr>
              <a:spcBef>
                <a:spcPts val="0"/>
              </a:spcBef>
            </a:pPr>
            <a:r>
              <a:rPr lang="en-US" sz="2400" dirty="0"/>
              <a:t>Estimated prevalence of NTD in 2015 globally was 0.19% (0.15% to 0.23%) [19 (15–23)/10,000 birth outcomes]</a:t>
            </a:r>
          </a:p>
          <a:p>
            <a:r>
              <a:rPr lang="en-US" sz="2400" dirty="0"/>
              <a:t>About 50% of cases were elective terminations or stillbirths, so </a:t>
            </a:r>
            <a:r>
              <a:rPr lang="en-US" sz="2400" dirty="0">
                <a:solidFill>
                  <a:srgbClr val="0070C0"/>
                </a:solidFill>
              </a:rPr>
              <a:t>evaluation of only live births gives underestimation</a:t>
            </a:r>
          </a:p>
        </p:txBody>
      </p:sp>
      <p:grpSp>
        <p:nvGrpSpPr>
          <p:cNvPr id="21" name="Group 20">
            <a:extLst>
              <a:ext uri="{FF2B5EF4-FFF2-40B4-BE49-F238E27FC236}">
                <a16:creationId xmlns:a16="http://schemas.microsoft.com/office/drawing/2014/main" id="{492785E0-705B-468A-AA56-10EE14202FC6}"/>
              </a:ext>
            </a:extLst>
          </p:cNvPr>
          <p:cNvGrpSpPr/>
          <p:nvPr/>
        </p:nvGrpSpPr>
        <p:grpSpPr>
          <a:xfrm>
            <a:off x="-71843" y="2786434"/>
            <a:ext cx="9087858" cy="3789715"/>
            <a:chOff x="-71843" y="2786434"/>
            <a:chExt cx="9087858" cy="3789715"/>
          </a:xfrm>
        </p:grpSpPr>
        <p:pic>
          <p:nvPicPr>
            <p:cNvPr id="11" name="Picture 10">
              <a:extLst>
                <a:ext uri="{FF2B5EF4-FFF2-40B4-BE49-F238E27FC236}">
                  <a16:creationId xmlns:a16="http://schemas.microsoft.com/office/drawing/2014/main" id="{05AFB8F3-A723-4AF6-8D64-81F2DB1C347B}"/>
                </a:ext>
              </a:extLst>
            </p:cNvPr>
            <p:cNvPicPr>
              <a:picLocks noChangeAspect="1"/>
            </p:cNvPicPr>
            <p:nvPr/>
          </p:nvPicPr>
          <p:blipFill>
            <a:blip r:embed="rId2"/>
            <a:stretch>
              <a:fillRect/>
            </a:stretch>
          </p:blipFill>
          <p:spPr>
            <a:xfrm>
              <a:off x="-71843" y="2851874"/>
              <a:ext cx="3705225" cy="3724275"/>
            </a:xfrm>
            <a:prstGeom prst="rect">
              <a:avLst/>
            </a:prstGeom>
          </p:spPr>
        </p:pic>
        <p:sp>
          <p:nvSpPr>
            <p:cNvPr id="29" name="Content Placeholder 2">
              <a:extLst>
                <a:ext uri="{FF2B5EF4-FFF2-40B4-BE49-F238E27FC236}">
                  <a16:creationId xmlns:a16="http://schemas.microsoft.com/office/drawing/2014/main" id="{C24F3738-8ECA-492C-85A3-5F95B888B696}"/>
                </a:ext>
              </a:extLst>
            </p:cNvPr>
            <p:cNvSpPr txBox="1">
              <a:spLocks/>
            </p:cNvSpPr>
            <p:nvPr/>
          </p:nvSpPr>
          <p:spPr>
            <a:xfrm>
              <a:off x="3482259" y="2786434"/>
              <a:ext cx="5533756" cy="2080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African Region:  Data from 11 studies from 8 countries analyzed</a:t>
              </a:r>
            </a:p>
            <a:p>
              <a:r>
                <a:rPr lang="en-US" sz="2400" dirty="0"/>
                <a:t>Median prevalence of NTD in Africa was 0.12% (range 0.06% to 0.23%)</a:t>
              </a:r>
            </a:p>
          </p:txBody>
        </p:sp>
      </p:grpSp>
      <p:pic>
        <p:nvPicPr>
          <p:cNvPr id="31" name="Picture 3" descr="Graphic">
            <a:hlinkClick r:id="rId3"/>
            <a:extLst>
              <a:ext uri="{FF2B5EF4-FFF2-40B4-BE49-F238E27FC236}">
                <a16:creationId xmlns:a16="http://schemas.microsoft.com/office/drawing/2014/main" id="{D8E0B3AE-E6FF-4966-9D33-FC73FB58EE3F}"/>
              </a:ext>
            </a:extLst>
          </p:cNvPr>
          <p:cNvPicPr>
            <a:picLocks noChangeAspect="1" noChangeArrowheads="1"/>
          </p:cNvPicPr>
          <p:nvPr/>
        </p:nvPicPr>
        <p:blipFill>
          <a:blip r:embed="rId4" cstate="print"/>
          <a:srcRect/>
          <a:stretch>
            <a:fillRect/>
          </a:stretch>
        </p:blipFill>
        <p:spPr bwMode="auto">
          <a:xfrm>
            <a:off x="98133" y="78690"/>
            <a:ext cx="1167866" cy="844457"/>
          </a:xfrm>
          <a:prstGeom prst="rect">
            <a:avLst/>
          </a:prstGeom>
          <a:noFill/>
        </p:spPr>
      </p:pic>
      <p:grpSp>
        <p:nvGrpSpPr>
          <p:cNvPr id="15" name="Group 14">
            <a:extLst>
              <a:ext uri="{FF2B5EF4-FFF2-40B4-BE49-F238E27FC236}">
                <a16:creationId xmlns:a16="http://schemas.microsoft.com/office/drawing/2014/main" id="{763E5B52-38D6-4C77-A578-D7552C5024F9}"/>
              </a:ext>
            </a:extLst>
          </p:cNvPr>
          <p:cNvGrpSpPr/>
          <p:nvPr/>
        </p:nvGrpSpPr>
        <p:grpSpPr>
          <a:xfrm>
            <a:off x="3566658" y="4495800"/>
            <a:ext cx="5533756" cy="2111892"/>
            <a:chOff x="3566658" y="4809153"/>
            <a:chExt cx="5533756" cy="2111892"/>
          </a:xfrm>
        </p:grpSpPr>
        <p:sp>
          <p:nvSpPr>
            <p:cNvPr id="30" name="Content Placeholder 2">
              <a:extLst>
                <a:ext uri="{FF2B5EF4-FFF2-40B4-BE49-F238E27FC236}">
                  <a16:creationId xmlns:a16="http://schemas.microsoft.com/office/drawing/2014/main" id="{BA3FF1E3-3550-4E49-96B7-DF3001810FA8}"/>
                </a:ext>
              </a:extLst>
            </p:cNvPr>
            <p:cNvSpPr txBox="1">
              <a:spLocks/>
            </p:cNvSpPr>
            <p:nvPr/>
          </p:nvSpPr>
          <p:spPr>
            <a:xfrm>
              <a:off x="3566658" y="4840191"/>
              <a:ext cx="5533756" cy="2080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i="1" dirty="0"/>
                <a:t>P Musoke – CROI 2018 Abs 829</a:t>
              </a:r>
            </a:p>
            <a:p>
              <a:r>
                <a:rPr lang="en-US" sz="2400" dirty="0"/>
                <a:t>43,293 births (4,634 HIV+ women, 77% on EFV ART) in Uganda</a:t>
              </a:r>
            </a:p>
            <a:p>
              <a:r>
                <a:rPr lang="en-US" sz="2400" dirty="0"/>
                <a:t>Prevalence NTD: HIV-uninfected 0.09%, HIV+ 0.04%</a:t>
              </a:r>
            </a:p>
            <a:p>
              <a:endParaRPr lang="en-US" sz="2400" dirty="0"/>
            </a:p>
          </p:txBody>
        </p:sp>
        <p:pic>
          <p:nvPicPr>
            <p:cNvPr id="14" name="Picture 13">
              <a:extLst>
                <a:ext uri="{FF2B5EF4-FFF2-40B4-BE49-F238E27FC236}">
                  <a16:creationId xmlns:a16="http://schemas.microsoft.com/office/drawing/2014/main" id="{FF7C3CD7-2476-4F5F-98CE-07AA865DC2EC}"/>
                </a:ext>
              </a:extLst>
            </p:cNvPr>
            <p:cNvPicPr>
              <a:picLocks noChangeAspect="1"/>
            </p:cNvPicPr>
            <p:nvPr/>
          </p:nvPicPr>
          <p:blipFill>
            <a:blip r:embed="rId5"/>
            <a:stretch>
              <a:fillRect/>
            </a:stretch>
          </p:blipFill>
          <p:spPr>
            <a:xfrm>
              <a:off x="7190625" y="4809153"/>
              <a:ext cx="935503" cy="404684"/>
            </a:xfrm>
            <a:prstGeom prst="rect">
              <a:avLst/>
            </a:prstGeom>
          </p:spPr>
        </p:pic>
      </p:grpSp>
    </p:spTree>
    <p:extLst>
      <p:ext uri="{BB962C8B-B14F-4D97-AF65-F5344CB8AC3E}">
        <p14:creationId xmlns:p14="http://schemas.microsoft.com/office/powerpoint/2010/main" val="29126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AAA7-FE16-4204-87DF-D64604658D26}"/>
              </a:ext>
            </a:extLst>
          </p:cNvPr>
          <p:cNvSpPr>
            <a:spLocks noGrp="1"/>
          </p:cNvSpPr>
          <p:nvPr>
            <p:ph type="title"/>
          </p:nvPr>
        </p:nvSpPr>
        <p:spPr>
          <a:xfrm>
            <a:off x="1066800" y="0"/>
            <a:ext cx="8229600" cy="1143000"/>
          </a:xfrm>
        </p:spPr>
        <p:txBody>
          <a:bodyPr/>
          <a:lstStyle/>
          <a:p>
            <a:r>
              <a:rPr lang="en-US" dirty="0"/>
              <a:t>Botswana </a:t>
            </a:r>
            <a:r>
              <a:rPr lang="en-US" dirty="0" err="1"/>
              <a:t>Tsepamo</a:t>
            </a:r>
            <a:r>
              <a:rPr lang="en-US" dirty="0"/>
              <a:t> Study – Birth Surveillance</a:t>
            </a:r>
            <a:br>
              <a:rPr lang="en-US" dirty="0"/>
            </a:br>
            <a:r>
              <a:rPr lang="en-US" sz="2000" i="1" dirty="0">
                <a:solidFill>
                  <a:schemeClr val="tx1"/>
                </a:solidFill>
              </a:rPr>
              <a:t>Zash R.  IAS, Amsterdam July 2018 Late Breaker</a:t>
            </a:r>
            <a:br>
              <a:rPr lang="en-US" sz="2000" i="1" dirty="0">
                <a:solidFill>
                  <a:schemeClr val="tx1"/>
                </a:solidFill>
              </a:rPr>
            </a:br>
            <a:r>
              <a:rPr lang="en-US" sz="2000" i="1" dirty="0">
                <a:solidFill>
                  <a:schemeClr val="tx1"/>
                </a:solidFill>
              </a:rPr>
              <a:t>Zash R et al.  N </a:t>
            </a:r>
            <a:r>
              <a:rPr lang="en-US" sz="2000" i="1" dirty="0" err="1">
                <a:solidFill>
                  <a:schemeClr val="tx1"/>
                </a:solidFill>
              </a:rPr>
              <a:t>Engl</a:t>
            </a:r>
            <a:r>
              <a:rPr lang="en-US" sz="2000" i="1" dirty="0">
                <a:solidFill>
                  <a:schemeClr val="tx1"/>
                </a:solidFill>
              </a:rPr>
              <a:t> J Med 2018 July 24 </a:t>
            </a:r>
            <a:r>
              <a:rPr lang="en-US" sz="2000" i="1" dirty="0" err="1">
                <a:solidFill>
                  <a:schemeClr val="tx1"/>
                </a:solidFill>
              </a:rPr>
              <a:t>epub</a:t>
            </a:r>
            <a:endParaRPr lang="en-US" sz="2000" i="1" dirty="0">
              <a:solidFill>
                <a:schemeClr val="tx1"/>
              </a:solidFill>
            </a:endParaRPr>
          </a:p>
        </p:txBody>
      </p:sp>
      <p:sp>
        <p:nvSpPr>
          <p:cNvPr id="3" name="Content Placeholder 2">
            <a:extLst>
              <a:ext uri="{FF2B5EF4-FFF2-40B4-BE49-F238E27FC236}">
                <a16:creationId xmlns:a16="http://schemas.microsoft.com/office/drawing/2014/main" id="{C5717E69-1810-49F4-B50A-F8E28E65C8B4}"/>
              </a:ext>
            </a:extLst>
          </p:cNvPr>
          <p:cNvSpPr>
            <a:spLocks noGrp="1"/>
          </p:cNvSpPr>
          <p:nvPr>
            <p:ph idx="1"/>
          </p:nvPr>
        </p:nvSpPr>
        <p:spPr>
          <a:xfrm>
            <a:off x="266700" y="1289602"/>
            <a:ext cx="8610600" cy="5364162"/>
          </a:xfrm>
        </p:spPr>
        <p:txBody>
          <a:bodyPr>
            <a:noAutofit/>
          </a:bodyPr>
          <a:lstStyle/>
          <a:p>
            <a:r>
              <a:rPr lang="en-US" dirty="0"/>
              <a:t>Designed to evaluate the </a:t>
            </a:r>
            <a:r>
              <a:rPr lang="en-US" i="1" dirty="0"/>
              <a:t>risk of neural tube defects (NTD) with preconception EFV exposure</a:t>
            </a:r>
            <a:endParaRPr lang="en-US" dirty="0"/>
          </a:p>
          <a:p>
            <a:pPr>
              <a:spcBef>
                <a:spcPts val="1200"/>
              </a:spcBef>
            </a:pPr>
            <a:r>
              <a:rPr lang="en-US" dirty="0"/>
              <a:t>Prospective birth outcomes surveillance for major surface birth defects, 8 large maternity wards, population-based (45% of Botswana births)</a:t>
            </a:r>
          </a:p>
          <a:p>
            <a:pPr lvl="1"/>
            <a:r>
              <a:rPr lang="en-US" dirty="0"/>
              <a:t>Trained hospital-based midwifes surface exam</a:t>
            </a:r>
          </a:p>
          <a:p>
            <a:pPr lvl="1"/>
            <a:r>
              <a:rPr lang="en-US" dirty="0"/>
              <a:t>Research assistant consent mother for photo</a:t>
            </a:r>
          </a:p>
          <a:p>
            <a:pPr lvl="1"/>
            <a:r>
              <a:rPr lang="en-US" dirty="0"/>
              <a:t>Medical geneticist reviews blinded to exposure</a:t>
            </a:r>
          </a:p>
          <a:p>
            <a:pPr>
              <a:spcBef>
                <a:spcPts val="1200"/>
              </a:spcBef>
            </a:pPr>
            <a:r>
              <a:rPr lang="en-US" dirty="0"/>
              <a:t>Good denominator with control groups and ability to distinguish between ARV regimens</a:t>
            </a:r>
          </a:p>
          <a:p>
            <a:pPr lvl="1"/>
            <a:r>
              <a:rPr lang="en-US" dirty="0"/>
              <a:t>HIV-uninfected</a:t>
            </a:r>
          </a:p>
          <a:p>
            <a:pPr lvl="1"/>
            <a:r>
              <a:rPr lang="en-US" dirty="0"/>
              <a:t>HIV-infected ART preconception or started in pregnancy</a:t>
            </a:r>
          </a:p>
        </p:txBody>
      </p:sp>
      <p:pic>
        <p:nvPicPr>
          <p:cNvPr id="4" name="Picture 3">
            <a:extLst>
              <a:ext uri="{FF2B5EF4-FFF2-40B4-BE49-F238E27FC236}">
                <a16:creationId xmlns:a16="http://schemas.microsoft.com/office/drawing/2014/main" id="{E4DA098E-E530-461D-96A5-DE61ADEB3749}"/>
              </a:ext>
            </a:extLst>
          </p:cNvPr>
          <p:cNvPicPr>
            <a:picLocks noChangeAspect="1"/>
          </p:cNvPicPr>
          <p:nvPr/>
        </p:nvPicPr>
        <p:blipFill>
          <a:blip r:embed="rId3"/>
          <a:stretch>
            <a:fillRect/>
          </a:stretch>
        </p:blipFill>
        <p:spPr>
          <a:xfrm>
            <a:off x="381000" y="145800"/>
            <a:ext cx="1142183" cy="1066800"/>
          </a:xfrm>
          <a:prstGeom prst="rect">
            <a:avLst/>
          </a:prstGeom>
        </p:spPr>
      </p:pic>
      <p:sp>
        <p:nvSpPr>
          <p:cNvPr id="5" name="Line 4">
            <a:extLst>
              <a:ext uri="{FF2B5EF4-FFF2-40B4-BE49-F238E27FC236}">
                <a16:creationId xmlns:a16="http://schemas.microsoft.com/office/drawing/2014/main" id="{AA2AEF46-34AC-4CF1-A030-CE8B78ED7F38}"/>
              </a:ext>
            </a:extLst>
          </p:cNvPr>
          <p:cNvSpPr>
            <a:spLocks noChangeShapeType="1"/>
          </p:cNvSpPr>
          <p:nvPr/>
        </p:nvSpPr>
        <p:spPr bwMode="auto">
          <a:xfrm>
            <a:off x="1846081" y="1143000"/>
            <a:ext cx="7145519"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4235150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C34C-E042-49A7-A178-6FE2836C287C}"/>
              </a:ext>
            </a:extLst>
          </p:cNvPr>
          <p:cNvSpPr>
            <a:spLocks noGrp="1"/>
          </p:cNvSpPr>
          <p:nvPr>
            <p:ph type="title"/>
          </p:nvPr>
        </p:nvSpPr>
        <p:spPr>
          <a:xfrm>
            <a:off x="457200" y="-150335"/>
            <a:ext cx="8229600" cy="5860836"/>
          </a:xfrm>
        </p:spPr>
        <p:txBody>
          <a:bodyPr>
            <a:normAutofit/>
          </a:bodyPr>
          <a:lstStyle/>
          <a:p>
            <a:r>
              <a:rPr lang="en-US" sz="4800" i="1" dirty="0"/>
              <a:t>Main Subject - </a:t>
            </a:r>
            <a:br>
              <a:rPr lang="en-US" sz="4800" i="1" dirty="0"/>
            </a:br>
            <a:r>
              <a:rPr lang="en-US" sz="4800" i="1" dirty="0"/>
              <a:t>Everything Dolutegravir</a:t>
            </a:r>
            <a:br>
              <a:rPr lang="en-US" sz="4800" dirty="0"/>
            </a:br>
            <a:br>
              <a:rPr lang="en-US" sz="4800" dirty="0"/>
            </a:br>
            <a:r>
              <a:rPr lang="en-US" sz="3600" dirty="0"/>
              <a:t>Studies in HIV-Infected Adults/Adolescents</a:t>
            </a:r>
          </a:p>
        </p:txBody>
      </p:sp>
      <p:pic>
        <p:nvPicPr>
          <p:cNvPr id="8194" name="Picture 2" descr="https://tse4.mm.bing.net/th?id=OIP.MQduaITwO-T7V-fzV4YVVwHaHa&amp;pid=15.1&amp;P=0&amp;w=300&amp;h=300">
            <a:extLst>
              <a:ext uri="{FF2B5EF4-FFF2-40B4-BE49-F238E27FC236}">
                <a16:creationId xmlns:a16="http://schemas.microsoft.com/office/drawing/2014/main" id="{CEBE16BA-79E3-403A-869E-6E5DBF43BF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945" y="211422"/>
            <a:ext cx="1106793" cy="1106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8" name="Picture 6" descr="https://tse1.mm.bing.net/th?id=OIP.3kuE12sIvKtQOAfJWCMvXQHaHa&amp;pid=15.1&amp;P=0&amp;w=300&amp;h=300">
            <a:extLst>
              <a:ext uri="{FF2B5EF4-FFF2-40B4-BE49-F238E27FC236}">
                <a16:creationId xmlns:a16="http://schemas.microsoft.com/office/drawing/2014/main" id="{E09FA1D8-B382-477D-A6BF-4C33BCCE64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3915" y="307462"/>
            <a:ext cx="1106793" cy="1106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06" name="Picture 14" descr="http://1.bp.blogspot.com/-Vt7sTB8lOdc/UhYPrpoAzaI/AAAAAAAABZk/msQ3iJGJKb8/s1600/Dolutegravir.PNG">
            <a:extLst>
              <a:ext uri="{FF2B5EF4-FFF2-40B4-BE49-F238E27FC236}">
                <a16:creationId xmlns:a16="http://schemas.microsoft.com/office/drawing/2014/main" id="{978988D3-F34B-42B4-82CA-964FCE9CFF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77363"/>
            <a:ext cx="1600200" cy="893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4D0F7DE-134B-4EF6-9FA3-8939209231E3}"/>
              </a:ext>
            </a:extLst>
          </p:cNvPr>
          <p:cNvSpPr/>
          <p:nvPr/>
        </p:nvSpPr>
        <p:spPr>
          <a:xfrm>
            <a:off x="115476" y="4550481"/>
            <a:ext cx="8940400" cy="954107"/>
          </a:xfrm>
          <a:prstGeom prst="rect">
            <a:avLst/>
          </a:prstGeom>
        </p:spPr>
        <p:txBody>
          <a:bodyPr wrap="square">
            <a:spAutoFit/>
          </a:bodyPr>
          <a:lstStyle/>
          <a:p>
            <a:r>
              <a:rPr lang="en-US" i="1" dirty="0" err="1">
                <a:latin typeface="Arial" panose="020B0604020202020204" pitchFamily="34" charset="0"/>
                <a:cs typeface="Arial" panose="020B0604020202020204" pitchFamily="34" charset="0"/>
              </a:rPr>
              <a:t>Meireles</a:t>
            </a:r>
            <a:r>
              <a:rPr lang="en-US" i="1" dirty="0">
                <a:latin typeface="Arial" panose="020B0604020202020204" pitchFamily="34" charset="0"/>
                <a:cs typeface="Arial" panose="020B0604020202020204" pitchFamily="34" charset="0"/>
              </a:rPr>
              <a:t> MV et al.  IAS, Amsterdam, July 2018 Abs. TUAB0101</a:t>
            </a:r>
          </a:p>
          <a:p>
            <a:pPr marL="285750" indent="-285750">
              <a:buClr>
                <a:srgbClr val="C00000"/>
              </a:buClr>
              <a:buFont typeface="Arial" panose="020B0604020202020204" pitchFamily="34" charset="0"/>
              <a:buChar char="→"/>
            </a:pPr>
            <a:r>
              <a:rPr lang="en-US" sz="2000" dirty="0">
                <a:latin typeface="Arial" panose="020B0604020202020204" pitchFamily="34" charset="0"/>
                <a:cs typeface="Arial" panose="020B0604020202020204" pitchFamily="34" charset="0"/>
              </a:rPr>
              <a:t>Brazil MOH using</a:t>
            </a:r>
            <a:r>
              <a:rPr lang="en-US" dirty="0">
                <a:latin typeface="Arial" panose="020B0604020202020204" pitchFamily="34" charset="0"/>
                <a:cs typeface="Arial" panose="020B0604020202020204" pitchFamily="34" charset="0"/>
              </a:rPr>
              <a:t> national ARV and lab data, 6 </a:t>
            </a:r>
            <a:r>
              <a:rPr lang="en-US" dirty="0" err="1">
                <a:latin typeface="Arial" panose="020B0604020202020204" pitchFamily="34" charset="0"/>
                <a:cs typeface="Arial" panose="020B0604020202020204" pitchFamily="34" charset="0"/>
              </a:rPr>
              <a:t>mo</a:t>
            </a:r>
            <a:r>
              <a:rPr lang="en-US" dirty="0">
                <a:latin typeface="Arial" panose="020B0604020202020204" pitchFamily="34" charset="0"/>
                <a:cs typeface="Arial" panose="020B0604020202020204" pitchFamily="34" charset="0"/>
              </a:rPr>
              <a:t> viral suppression rates with DTG/TDF/3TC 42% better than EFV ART and &gt;50% better than PI ART</a:t>
            </a:r>
          </a:p>
        </p:txBody>
      </p:sp>
      <p:sp>
        <p:nvSpPr>
          <p:cNvPr id="12" name="Rectangle 11">
            <a:extLst>
              <a:ext uri="{FF2B5EF4-FFF2-40B4-BE49-F238E27FC236}">
                <a16:creationId xmlns:a16="http://schemas.microsoft.com/office/drawing/2014/main" id="{C25BDBEA-65DB-442F-B727-FE73C55FFE8B}"/>
              </a:ext>
            </a:extLst>
          </p:cNvPr>
          <p:cNvSpPr/>
          <p:nvPr/>
        </p:nvSpPr>
        <p:spPr>
          <a:xfrm>
            <a:off x="93406" y="5622628"/>
            <a:ext cx="8736799" cy="984885"/>
          </a:xfrm>
          <a:prstGeom prst="rect">
            <a:avLst/>
          </a:prstGeom>
        </p:spPr>
        <p:txBody>
          <a:bodyPr wrap="square">
            <a:spAutoFit/>
          </a:bodyPr>
          <a:lstStyle/>
          <a:p>
            <a:r>
              <a:rPr lang="en-US" i="1" dirty="0"/>
              <a:t>Van </a:t>
            </a:r>
            <a:r>
              <a:rPr lang="en-US" i="1" dirty="0" err="1"/>
              <a:t>Wyk</a:t>
            </a:r>
            <a:r>
              <a:rPr lang="en-US" i="1" dirty="0"/>
              <a:t> J et al.  IAS, Amsterdam July 2018 Abs. TUPDB0102 </a:t>
            </a:r>
          </a:p>
          <a:p>
            <a:pPr marL="285750" indent="-285750">
              <a:buClr>
                <a:srgbClr val="C00000"/>
              </a:buClr>
              <a:buFont typeface="Arial" panose="020B0604020202020204" pitchFamily="34" charset="0"/>
              <a:buChar char="→"/>
            </a:pPr>
            <a:r>
              <a:rPr lang="en-US" sz="2000" dirty="0">
                <a:latin typeface="Arial" panose="020B0604020202020204" pitchFamily="34" charset="0"/>
                <a:cs typeface="Arial" panose="020B0604020202020204" pitchFamily="34" charset="0"/>
              </a:rPr>
              <a:t>Neuropsychiatric symptoms were similar in adults receiving DTG and non-DTG ART regimens in analysis 5 RCT in &gt;3,500 patients</a:t>
            </a:r>
          </a:p>
        </p:txBody>
      </p:sp>
      <p:pic>
        <p:nvPicPr>
          <p:cNvPr id="13" name="Picture 10" descr="https://tse2.mm.bing.net/th?id=OIP.GuI5fH1an_aYOJg5_UFa5gHaEL&amp;pid=15.1&amp;P=0&amp;w=287&amp;h=163">
            <a:extLst>
              <a:ext uri="{FF2B5EF4-FFF2-40B4-BE49-F238E27FC236}">
                <a16:creationId xmlns:a16="http://schemas.microsoft.com/office/drawing/2014/main" id="{E86FE3C1-7015-453D-86AD-692CFFB2B9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76" y="3252525"/>
            <a:ext cx="1960799" cy="1106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97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717E69-1810-49F4-B50A-F8E28E65C8B4}"/>
              </a:ext>
            </a:extLst>
          </p:cNvPr>
          <p:cNvSpPr>
            <a:spLocks noGrp="1"/>
          </p:cNvSpPr>
          <p:nvPr>
            <p:ph idx="1"/>
          </p:nvPr>
        </p:nvSpPr>
        <p:spPr>
          <a:xfrm>
            <a:off x="228600" y="1229750"/>
            <a:ext cx="8823820" cy="5430473"/>
          </a:xfrm>
        </p:spPr>
        <p:txBody>
          <a:bodyPr>
            <a:normAutofit/>
          </a:bodyPr>
          <a:lstStyle/>
          <a:p>
            <a:pPr>
              <a:lnSpc>
                <a:spcPct val="103000"/>
              </a:lnSpc>
            </a:pPr>
            <a:r>
              <a:rPr lang="en-US" sz="2800" b="1" dirty="0"/>
              <a:t>86 NTDs identified in 88,755 births</a:t>
            </a:r>
          </a:p>
          <a:p>
            <a:pPr lvl="1">
              <a:lnSpc>
                <a:spcPct val="103000"/>
              </a:lnSpc>
            </a:pPr>
            <a:r>
              <a:rPr lang="en-US" sz="2800" dirty="0"/>
              <a:t>0.10% (95% CI 0.08%, 0.12%)</a:t>
            </a:r>
          </a:p>
          <a:p>
            <a:pPr lvl="1">
              <a:lnSpc>
                <a:spcPct val="103000"/>
              </a:lnSpc>
            </a:pPr>
            <a:r>
              <a:rPr lang="en-US" sz="2800" dirty="0"/>
              <a:t>42 meningocele/myelomeningocele, 30 anencephaly, 13 encephalocele and 1 iniencephaly  </a:t>
            </a:r>
          </a:p>
          <a:p>
            <a:pPr lvl="1">
              <a:lnSpc>
                <a:spcPct val="103000"/>
              </a:lnSpc>
            </a:pPr>
            <a:r>
              <a:rPr lang="en-US" sz="2800" dirty="0"/>
              <a:t>57% had photos, 43% descriptions</a:t>
            </a:r>
          </a:p>
          <a:p>
            <a:pPr>
              <a:lnSpc>
                <a:spcPct val="103000"/>
              </a:lnSpc>
              <a:spcBef>
                <a:spcPts val="1200"/>
              </a:spcBef>
            </a:pPr>
            <a:r>
              <a:rPr lang="en-US" sz="2800" b="1" dirty="0"/>
              <a:t>N=22 (25%) of all NTDs occurred among stillbirths</a:t>
            </a:r>
            <a:endParaRPr lang="en-US" sz="2800" dirty="0"/>
          </a:p>
          <a:p>
            <a:pPr>
              <a:lnSpc>
                <a:spcPct val="103000"/>
              </a:lnSpc>
              <a:spcBef>
                <a:spcPts val="1200"/>
              </a:spcBef>
            </a:pPr>
            <a:r>
              <a:rPr lang="en-US" sz="2800" dirty="0"/>
              <a:t>Among live-born babies with NTDs, 25 (39%) died within 28 days, and 1 had unknown vital status</a:t>
            </a:r>
          </a:p>
        </p:txBody>
      </p:sp>
      <p:pic>
        <p:nvPicPr>
          <p:cNvPr id="4" name="Picture 3">
            <a:extLst>
              <a:ext uri="{FF2B5EF4-FFF2-40B4-BE49-F238E27FC236}">
                <a16:creationId xmlns:a16="http://schemas.microsoft.com/office/drawing/2014/main" id="{E4DA098E-E530-461D-96A5-DE61ADEB3749}"/>
              </a:ext>
            </a:extLst>
          </p:cNvPr>
          <p:cNvPicPr>
            <a:picLocks noChangeAspect="1"/>
          </p:cNvPicPr>
          <p:nvPr/>
        </p:nvPicPr>
        <p:blipFill>
          <a:blip r:embed="rId3"/>
          <a:stretch>
            <a:fillRect/>
          </a:stretch>
        </p:blipFill>
        <p:spPr>
          <a:xfrm>
            <a:off x="402126" y="75437"/>
            <a:ext cx="1143000" cy="1067563"/>
          </a:xfrm>
          <a:prstGeom prst="rect">
            <a:avLst/>
          </a:prstGeom>
        </p:spPr>
      </p:pic>
      <p:sp>
        <p:nvSpPr>
          <p:cNvPr id="5" name="Line 4">
            <a:extLst>
              <a:ext uri="{FF2B5EF4-FFF2-40B4-BE49-F238E27FC236}">
                <a16:creationId xmlns:a16="http://schemas.microsoft.com/office/drawing/2014/main" id="{9FDFB7CC-4329-4587-A13A-831B3E010DE2}"/>
              </a:ext>
            </a:extLst>
          </p:cNvPr>
          <p:cNvSpPr>
            <a:spLocks noChangeShapeType="1"/>
          </p:cNvSpPr>
          <p:nvPr/>
        </p:nvSpPr>
        <p:spPr bwMode="auto">
          <a:xfrm>
            <a:off x="1846081" y="1143000"/>
            <a:ext cx="7145519" cy="0"/>
          </a:xfrm>
          <a:prstGeom prst="line">
            <a:avLst/>
          </a:prstGeom>
          <a:noFill/>
          <a:ln w="9525">
            <a:solidFill>
              <a:schemeClr val="tx1"/>
            </a:solidFill>
            <a:round/>
            <a:headEnd/>
            <a:tailEnd/>
          </a:ln>
        </p:spPr>
        <p:txBody>
          <a:bodyPr/>
          <a:lstStyle/>
          <a:p>
            <a:endParaRPr lang="en-US"/>
          </a:p>
        </p:txBody>
      </p:sp>
      <p:sp>
        <p:nvSpPr>
          <p:cNvPr id="8" name="Title 1">
            <a:extLst>
              <a:ext uri="{FF2B5EF4-FFF2-40B4-BE49-F238E27FC236}">
                <a16:creationId xmlns:a16="http://schemas.microsoft.com/office/drawing/2014/main" id="{325DB39D-BC4B-4605-9502-E65B5FC36CD3}"/>
              </a:ext>
            </a:extLst>
          </p:cNvPr>
          <p:cNvSpPr>
            <a:spLocks noGrp="1"/>
          </p:cNvSpPr>
          <p:nvPr>
            <p:ph type="title"/>
          </p:nvPr>
        </p:nvSpPr>
        <p:spPr>
          <a:xfrm>
            <a:off x="1066800" y="-43375"/>
            <a:ext cx="8229600" cy="1143000"/>
          </a:xfrm>
        </p:spPr>
        <p:txBody>
          <a:bodyPr/>
          <a:lstStyle/>
          <a:p>
            <a:r>
              <a:rPr lang="en-US" dirty="0"/>
              <a:t>Botswana </a:t>
            </a:r>
            <a:r>
              <a:rPr lang="en-US" dirty="0" err="1"/>
              <a:t>Tsepamo</a:t>
            </a:r>
            <a:r>
              <a:rPr lang="en-US" dirty="0"/>
              <a:t> Study – Birth Surveillance</a:t>
            </a:r>
            <a:br>
              <a:rPr lang="en-US" dirty="0"/>
            </a:br>
            <a:r>
              <a:rPr lang="en-US" sz="2000" i="1" dirty="0">
                <a:solidFill>
                  <a:schemeClr val="tx1"/>
                </a:solidFill>
              </a:rPr>
              <a:t>Zash R.  IAS, Amsterdam July 2018 Late Breaker</a:t>
            </a:r>
            <a:br>
              <a:rPr lang="en-US" sz="2000" i="1" dirty="0">
                <a:solidFill>
                  <a:schemeClr val="tx1"/>
                </a:solidFill>
              </a:rPr>
            </a:br>
            <a:r>
              <a:rPr lang="en-US" sz="2000" i="1" dirty="0">
                <a:solidFill>
                  <a:schemeClr val="tx1"/>
                </a:solidFill>
              </a:rPr>
              <a:t>Zash R et al.  N </a:t>
            </a:r>
            <a:r>
              <a:rPr lang="en-US" sz="2000" i="1" dirty="0" err="1">
                <a:solidFill>
                  <a:schemeClr val="tx1"/>
                </a:solidFill>
              </a:rPr>
              <a:t>Engl</a:t>
            </a:r>
            <a:r>
              <a:rPr lang="en-US" sz="2000" i="1" dirty="0">
                <a:solidFill>
                  <a:schemeClr val="tx1"/>
                </a:solidFill>
              </a:rPr>
              <a:t> J Med 2018 July 24 </a:t>
            </a:r>
            <a:r>
              <a:rPr lang="en-US" sz="2000" i="1" dirty="0" err="1">
                <a:solidFill>
                  <a:schemeClr val="tx1"/>
                </a:solidFill>
              </a:rPr>
              <a:t>epub</a:t>
            </a:r>
            <a:endParaRPr lang="en-US" sz="2000" i="1" dirty="0">
              <a:solidFill>
                <a:schemeClr val="tx1"/>
              </a:solidFill>
            </a:endParaRPr>
          </a:p>
        </p:txBody>
      </p:sp>
    </p:spTree>
    <p:extLst>
      <p:ext uri="{BB962C8B-B14F-4D97-AF65-F5344CB8AC3E}">
        <p14:creationId xmlns:p14="http://schemas.microsoft.com/office/powerpoint/2010/main" val="3323558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7F9F35-546C-4B7C-9800-E026A822CB2F}"/>
              </a:ext>
            </a:extLst>
          </p:cNvPr>
          <p:cNvPicPr>
            <a:picLocks noChangeAspect="1"/>
          </p:cNvPicPr>
          <p:nvPr/>
        </p:nvPicPr>
        <p:blipFill>
          <a:blip r:embed="rId2"/>
          <a:stretch>
            <a:fillRect/>
          </a:stretch>
        </p:blipFill>
        <p:spPr>
          <a:xfrm>
            <a:off x="34255" y="1340119"/>
            <a:ext cx="9144000" cy="4228051"/>
          </a:xfrm>
          <a:prstGeom prst="rect">
            <a:avLst/>
          </a:prstGeom>
        </p:spPr>
      </p:pic>
      <p:sp>
        <p:nvSpPr>
          <p:cNvPr id="6" name="TextBox 5">
            <a:extLst>
              <a:ext uri="{FF2B5EF4-FFF2-40B4-BE49-F238E27FC236}">
                <a16:creationId xmlns:a16="http://schemas.microsoft.com/office/drawing/2014/main" id="{A7AB9B13-CD01-421A-B449-2CC8B798EC06}"/>
              </a:ext>
            </a:extLst>
          </p:cNvPr>
          <p:cNvSpPr txBox="1"/>
          <p:nvPr/>
        </p:nvSpPr>
        <p:spPr>
          <a:xfrm>
            <a:off x="5181600" y="985548"/>
            <a:ext cx="3676397" cy="2031325"/>
          </a:xfrm>
          <a:prstGeom prst="rect">
            <a:avLst/>
          </a:prstGeom>
          <a:noFill/>
          <a:ln>
            <a:solidFill>
              <a:schemeClr val="bg1"/>
            </a:solidFill>
          </a:ln>
        </p:spPr>
        <p:txBody>
          <a:bodyPr wrap="square" rtlCol="0">
            <a:spAutoFit/>
          </a:bodyPr>
          <a:lstStyle/>
          <a:p>
            <a:pPr marL="285750" indent="-285750">
              <a:buFont typeface="Arial"/>
              <a:buChar char="•"/>
            </a:pPr>
            <a:r>
              <a:rPr lang="en-US" b="1" dirty="0">
                <a:solidFill>
                  <a:srgbClr val="FF0000"/>
                </a:solidFill>
                <a:latin typeface="Arial" panose="020B0604020202020204" pitchFamily="34" charset="0"/>
                <a:cs typeface="Arial" panose="020B0604020202020204" pitchFamily="34" charset="0"/>
              </a:rPr>
              <a:t>No clustering by site (3 different sites)</a:t>
            </a:r>
          </a:p>
          <a:p>
            <a:endParaRPr lang="en-US" b="1" dirty="0">
              <a:solidFill>
                <a:srgbClr val="FF0000"/>
              </a:solidFill>
              <a:latin typeface="Arial" panose="020B0604020202020204" pitchFamily="34" charset="0"/>
              <a:cs typeface="Arial" panose="020B0604020202020204" pitchFamily="34" charset="0"/>
            </a:endParaRPr>
          </a:p>
          <a:p>
            <a:pPr marL="285750" indent="-285750">
              <a:buFont typeface="Arial"/>
              <a:buChar char="•"/>
            </a:pPr>
            <a:r>
              <a:rPr lang="en-US" b="1" dirty="0">
                <a:solidFill>
                  <a:srgbClr val="FF0000"/>
                </a:solidFill>
                <a:latin typeface="Arial" panose="020B0604020202020204" pitchFamily="34" charset="0"/>
                <a:cs typeface="Arial" panose="020B0604020202020204" pitchFamily="34" charset="0"/>
              </a:rPr>
              <a:t>No difference in a common minor abnormality (polydactyly) to suggest a differential ascertainment</a:t>
            </a:r>
          </a:p>
        </p:txBody>
      </p:sp>
      <p:sp>
        <p:nvSpPr>
          <p:cNvPr id="2" name="TextBox 1">
            <a:extLst>
              <a:ext uri="{FF2B5EF4-FFF2-40B4-BE49-F238E27FC236}">
                <a16:creationId xmlns:a16="http://schemas.microsoft.com/office/drawing/2014/main" id="{F5940409-D1BE-4FDC-92F7-BCA12DA00573}"/>
              </a:ext>
            </a:extLst>
          </p:cNvPr>
          <p:cNvSpPr txBox="1"/>
          <p:nvPr/>
        </p:nvSpPr>
        <p:spPr>
          <a:xfrm>
            <a:off x="1295400" y="81252"/>
            <a:ext cx="6000361" cy="523220"/>
          </a:xfrm>
          <a:prstGeom prst="rect">
            <a:avLst/>
          </a:prstGeom>
          <a:noFill/>
        </p:spPr>
        <p:txBody>
          <a:bodyPr wrap="none" rtlCol="0">
            <a:spAutoFit/>
          </a:bodyPr>
          <a:lstStyle/>
          <a:p>
            <a:r>
              <a:rPr lang="en-US" sz="2800" dirty="0">
                <a:solidFill>
                  <a:srgbClr val="C00000"/>
                </a:solidFill>
                <a:latin typeface="Arial" panose="020B0604020202020204" pitchFamily="34" charset="0"/>
                <a:cs typeface="Arial" panose="020B0604020202020204" pitchFamily="34" charset="0"/>
              </a:rPr>
              <a:t>No Recent Increase in NTDs Overall</a:t>
            </a:r>
          </a:p>
        </p:txBody>
      </p:sp>
      <p:sp>
        <p:nvSpPr>
          <p:cNvPr id="7" name="TextBox 6">
            <a:extLst>
              <a:ext uri="{FF2B5EF4-FFF2-40B4-BE49-F238E27FC236}">
                <a16:creationId xmlns:a16="http://schemas.microsoft.com/office/drawing/2014/main" id="{8BC4FC1A-1698-4ED3-8C33-CC2A7BB51146}"/>
              </a:ext>
            </a:extLst>
          </p:cNvPr>
          <p:cNvSpPr txBox="1"/>
          <p:nvPr/>
        </p:nvSpPr>
        <p:spPr>
          <a:xfrm>
            <a:off x="609600" y="5725698"/>
            <a:ext cx="84582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Formal sensitivity analysis showed same results when restricting to births occurring after the rollout of DTG</a:t>
            </a:r>
          </a:p>
        </p:txBody>
      </p:sp>
      <p:sp>
        <p:nvSpPr>
          <p:cNvPr id="3" name="TextBox 2">
            <a:extLst>
              <a:ext uri="{FF2B5EF4-FFF2-40B4-BE49-F238E27FC236}">
                <a16:creationId xmlns:a16="http://schemas.microsoft.com/office/drawing/2014/main" id="{1522032F-2A59-4879-B008-A8C3B82149D0}"/>
              </a:ext>
            </a:extLst>
          </p:cNvPr>
          <p:cNvSpPr txBox="1"/>
          <p:nvPr/>
        </p:nvSpPr>
        <p:spPr>
          <a:xfrm>
            <a:off x="3352800" y="5383504"/>
            <a:ext cx="226215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Date of conception</a:t>
            </a:r>
          </a:p>
        </p:txBody>
      </p:sp>
      <p:sp>
        <p:nvSpPr>
          <p:cNvPr id="8" name="Line 4">
            <a:extLst>
              <a:ext uri="{FF2B5EF4-FFF2-40B4-BE49-F238E27FC236}">
                <a16:creationId xmlns:a16="http://schemas.microsoft.com/office/drawing/2014/main" id="{01D799DC-DEBE-43E0-B821-5D3BC868B4FC}"/>
              </a:ext>
            </a:extLst>
          </p:cNvPr>
          <p:cNvSpPr>
            <a:spLocks noChangeShapeType="1"/>
          </p:cNvSpPr>
          <p:nvPr/>
        </p:nvSpPr>
        <p:spPr bwMode="auto">
          <a:xfrm>
            <a:off x="722820" y="685800"/>
            <a:ext cx="7145519"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236677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AAA7-FE16-4204-87DF-D64604658D26}"/>
              </a:ext>
            </a:extLst>
          </p:cNvPr>
          <p:cNvSpPr>
            <a:spLocks noGrp="1"/>
          </p:cNvSpPr>
          <p:nvPr>
            <p:ph type="title"/>
          </p:nvPr>
        </p:nvSpPr>
        <p:spPr>
          <a:xfrm>
            <a:off x="914400" y="37718"/>
            <a:ext cx="8229600" cy="1143000"/>
          </a:xfrm>
        </p:spPr>
        <p:txBody>
          <a:bodyPr/>
          <a:lstStyle/>
          <a:p>
            <a:r>
              <a:rPr lang="en-US" dirty="0" err="1"/>
              <a:t>Tsepamo</a:t>
            </a:r>
            <a:r>
              <a:rPr lang="en-US" dirty="0"/>
              <a:t> Study: Neural Tube Defect (NTD)</a:t>
            </a:r>
            <a:br>
              <a:rPr lang="en-US" dirty="0"/>
            </a:br>
            <a:r>
              <a:rPr lang="en-US" sz="2000" i="1" dirty="0">
                <a:solidFill>
                  <a:schemeClr val="tx1"/>
                </a:solidFill>
              </a:rPr>
              <a:t>Zash R.  IAS, Amsterdam July 2018 Late Breaker</a:t>
            </a:r>
            <a:br>
              <a:rPr lang="en-US" sz="2000" i="1" dirty="0">
                <a:solidFill>
                  <a:schemeClr val="tx1"/>
                </a:solidFill>
              </a:rPr>
            </a:br>
            <a:r>
              <a:rPr lang="en-US" sz="2000" i="1" dirty="0">
                <a:solidFill>
                  <a:schemeClr val="tx1"/>
                </a:solidFill>
              </a:rPr>
              <a:t>Zash R et al.  N </a:t>
            </a:r>
            <a:r>
              <a:rPr lang="en-US" sz="2000" i="1" dirty="0" err="1">
                <a:solidFill>
                  <a:schemeClr val="tx1"/>
                </a:solidFill>
              </a:rPr>
              <a:t>Engl</a:t>
            </a:r>
            <a:r>
              <a:rPr lang="en-US" sz="2000" i="1" dirty="0">
                <a:solidFill>
                  <a:schemeClr val="tx1"/>
                </a:solidFill>
              </a:rPr>
              <a:t> J Med 2018 July 24 </a:t>
            </a:r>
            <a:r>
              <a:rPr lang="en-US" sz="2000" i="1" dirty="0" err="1">
                <a:solidFill>
                  <a:schemeClr val="tx1"/>
                </a:solidFill>
              </a:rPr>
              <a:t>epub</a:t>
            </a:r>
            <a:endParaRPr lang="en-US" sz="2000" i="1" dirty="0">
              <a:solidFill>
                <a:schemeClr val="tx1"/>
              </a:solidFill>
            </a:endParaRPr>
          </a:p>
        </p:txBody>
      </p:sp>
      <p:pic>
        <p:nvPicPr>
          <p:cNvPr id="4" name="Picture 3">
            <a:extLst>
              <a:ext uri="{FF2B5EF4-FFF2-40B4-BE49-F238E27FC236}">
                <a16:creationId xmlns:a16="http://schemas.microsoft.com/office/drawing/2014/main" id="{E4DA098E-E530-461D-96A5-DE61ADEB3749}"/>
              </a:ext>
            </a:extLst>
          </p:cNvPr>
          <p:cNvPicPr>
            <a:picLocks noChangeAspect="1"/>
          </p:cNvPicPr>
          <p:nvPr/>
        </p:nvPicPr>
        <p:blipFill>
          <a:blip r:embed="rId3"/>
          <a:stretch>
            <a:fillRect/>
          </a:stretch>
        </p:blipFill>
        <p:spPr>
          <a:xfrm>
            <a:off x="402126" y="75437"/>
            <a:ext cx="1143000" cy="1067563"/>
          </a:xfrm>
          <a:prstGeom prst="rect">
            <a:avLst/>
          </a:prstGeom>
        </p:spPr>
      </p:pic>
      <p:sp>
        <p:nvSpPr>
          <p:cNvPr id="5" name="Line 4">
            <a:extLst>
              <a:ext uri="{FF2B5EF4-FFF2-40B4-BE49-F238E27FC236}">
                <a16:creationId xmlns:a16="http://schemas.microsoft.com/office/drawing/2014/main" id="{9FDFB7CC-4329-4587-A13A-831B3E010DE2}"/>
              </a:ext>
            </a:extLst>
          </p:cNvPr>
          <p:cNvSpPr>
            <a:spLocks noChangeShapeType="1"/>
          </p:cNvSpPr>
          <p:nvPr/>
        </p:nvSpPr>
        <p:spPr bwMode="auto">
          <a:xfrm>
            <a:off x="1846081" y="1143000"/>
            <a:ext cx="7145519" cy="0"/>
          </a:xfrm>
          <a:prstGeom prst="line">
            <a:avLst/>
          </a:prstGeom>
          <a:noFill/>
          <a:ln w="9525">
            <a:solidFill>
              <a:schemeClr val="tx1"/>
            </a:solidFill>
            <a:round/>
            <a:headEnd/>
            <a:tailEnd/>
          </a:ln>
        </p:spPr>
        <p:txBody>
          <a:bodyPr/>
          <a:lstStyle/>
          <a:p>
            <a:endParaRPr lang="en-US"/>
          </a:p>
        </p:txBody>
      </p:sp>
      <p:sp>
        <p:nvSpPr>
          <p:cNvPr id="8" name="TextBox 7">
            <a:extLst>
              <a:ext uri="{FF2B5EF4-FFF2-40B4-BE49-F238E27FC236}">
                <a16:creationId xmlns:a16="http://schemas.microsoft.com/office/drawing/2014/main" id="{C3946D45-7F40-4E6A-A961-A59192184150}"/>
              </a:ext>
            </a:extLst>
          </p:cNvPr>
          <p:cNvSpPr txBox="1"/>
          <p:nvPr/>
        </p:nvSpPr>
        <p:spPr>
          <a:xfrm>
            <a:off x="379389" y="1124435"/>
            <a:ext cx="8590554" cy="5349093"/>
          </a:xfrm>
          <a:prstGeom prst="rect">
            <a:avLst/>
          </a:prstGeom>
          <a:noFill/>
        </p:spPr>
        <p:txBody>
          <a:bodyPr wrap="square" rtlCol="0">
            <a:spAutoFit/>
          </a:bodyPr>
          <a:lstStyle/>
          <a:p>
            <a:pPr>
              <a:lnSpc>
                <a:spcPct val="105000"/>
              </a:lnSpc>
              <a:spcBef>
                <a:spcPts val="200"/>
              </a:spcBef>
              <a:spcAft>
                <a:spcPts val="200"/>
              </a:spcAft>
            </a:pPr>
            <a:r>
              <a:rPr lang="en-US" sz="2000" dirty="0">
                <a:solidFill>
                  <a:srgbClr val="000000"/>
                </a:solidFill>
                <a:latin typeface="Arial" panose="020B0604020202020204" pitchFamily="34" charset="0"/>
                <a:cs typeface="Arial" panose="020B0604020202020204" pitchFamily="34" charset="0"/>
              </a:rPr>
              <a:t>Deliveries up to 1 MAY 2018</a:t>
            </a:r>
          </a:p>
          <a:p>
            <a:pPr marL="342900" indent="-342900">
              <a:lnSpc>
                <a:spcPct val="105000"/>
              </a:lnSpc>
              <a:spcBef>
                <a:spcPts val="200"/>
              </a:spcBef>
              <a:spcAft>
                <a:spcPts val="200"/>
              </a:spcAft>
              <a:buClr>
                <a:srgbClr val="C00000"/>
              </a:buClr>
              <a:buFont typeface="Wingdings" panose="05000000000000000000" pitchFamily="2" charset="2"/>
              <a:buChar char="§"/>
            </a:pPr>
            <a:r>
              <a:rPr lang="en-US" sz="2200" b="1" dirty="0">
                <a:solidFill>
                  <a:srgbClr val="0070C0"/>
                </a:solidFill>
                <a:latin typeface="Arial" panose="020B0604020202020204" pitchFamily="34" charset="0"/>
                <a:cs typeface="Arial" panose="020B0604020202020204" pitchFamily="34" charset="0"/>
              </a:rPr>
              <a:t>DTG at conception</a:t>
            </a:r>
            <a:r>
              <a:rPr lang="en-US" sz="2200" dirty="0">
                <a:solidFill>
                  <a:srgbClr val="0070C0"/>
                </a:solidFill>
                <a:latin typeface="Arial" panose="020B0604020202020204" pitchFamily="34" charset="0"/>
                <a:cs typeface="Arial" panose="020B0604020202020204" pitchFamily="34" charset="0"/>
              </a:rPr>
              <a:t>:</a:t>
            </a:r>
          </a:p>
          <a:p>
            <a:pPr marL="800100" lvl="1" indent="-342900">
              <a:lnSpc>
                <a:spcPct val="105000"/>
              </a:lnSpc>
              <a:spcBef>
                <a:spcPts val="200"/>
              </a:spcBef>
              <a:spcAft>
                <a:spcPts val="200"/>
              </a:spcAft>
              <a:buClr>
                <a:srgbClr val="C00000"/>
              </a:buClr>
              <a:buFont typeface="Arial" panose="020B0604020202020204" pitchFamily="34" charset="0"/>
              <a:buChar char="−"/>
            </a:pPr>
            <a:r>
              <a:rPr lang="en-US" sz="2200" dirty="0">
                <a:solidFill>
                  <a:srgbClr val="0070C0"/>
                </a:solidFill>
                <a:latin typeface="Arial" panose="020B0604020202020204" pitchFamily="34" charset="0"/>
                <a:cs typeface="Arial" panose="020B0604020202020204" pitchFamily="34" charset="0"/>
              </a:rPr>
              <a:t> 4/426 (0.94%; 95%CI 0.37%, 2.4%)</a:t>
            </a:r>
          </a:p>
          <a:p>
            <a:pPr marL="342900" indent="-342900">
              <a:lnSpc>
                <a:spcPct val="105000"/>
              </a:lnSpc>
              <a:spcBef>
                <a:spcPts val="400"/>
              </a:spcBef>
              <a:spcAft>
                <a:spcPts val="200"/>
              </a:spcAft>
              <a:buClr>
                <a:srgbClr val="C00000"/>
              </a:buClr>
              <a:buFont typeface="Wingdings" panose="05000000000000000000" pitchFamily="2" charset="2"/>
              <a:buChar char="§"/>
            </a:pPr>
            <a:r>
              <a:rPr lang="en-US" sz="2200" b="1" dirty="0">
                <a:solidFill>
                  <a:srgbClr val="000000"/>
                </a:solidFill>
                <a:latin typeface="Arial" panose="020B0604020202020204" pitchFamily="34" charset="0"/>
                <a:cs typeface="Arial" panose="020B0604020202020204" pitchFamily="34" charset="0"/>
              </a:rPr>
              <a:t>Non-DTG ART at conception: </a:t>
            </a:r>
          </a:p>
          <a:p>
            <a:pPr marL="800100" lvl="1" indent="-342900">
              <a:lnSpc>
                <a:spcPct val="105000"/>
              </a:lnSpc>
              <a:spcBef>
                <a:spcPts val="200"/>
              </a:spcBef>
              <a:spcAft>
                <a:spcPts val="200"/>
              </a:spcAft>
              <a:buClr>
                <a:srgbClr val="C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14/11,300 (0.12%; 95%CI 0.07%, 0.21%) </a:t>
            </a:r>
          </a:p>
          <a:p>
            <a:pPr marL="342900" indent="-342900">
              <a:lnSpc>
                <a:spcPct val="105000"/>
              </a:lnSpc>
              <a:spcBef>
                <a:spcPts val="400"/>
              </a:spcBef>
              <a:spcAft>
                <a:spcPts val="200"/>
              </a:spcAft>
              <a:buClr>
                <a:srgbClr val="C00000"/>
              </a:buClr>
              <a:buFont typeface="Wingdings" panose="05000000000000000000" pitchFamily="2" charset="2"/>
              <a:buChar char="§"/>
            </a:pPr>
            <a:r>
              <a:rPr lang="en-US" sz="2200" b="1" dirty="0">
                <a:solidFill>
                  <a:srgbClr val="000000"/>
                </a:solidFill>
                <a:latin typeface="Arial" panose="020B0604020202020204" pitchFamily="34" charset="0"/>
                <a:cs typeface="Arial" panose="020B0604020202020204" pitchFamily="34" charset="0"/>
              </a:rPr>
              <a:t>EFV at conception: </a:t>
            </a:r>
          </a:p>
          <a:p>
            <a:pPr marL="800100" lvl="1" indent="-342900">
              <a:lnSpc>
                <a:spcPct val="105000"/>
              </a:lnSpc>
              <a:spcBef>
                <a:spcPts val="200"/>
              </a:spcBef>
              <a:spcAft>
                <a:spcPts val="200"/>
              </a:spcAft>
              <a:buClr>
                <a:srgbClr val="C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3/5,787 (0.05%; 95%CI 0.02%, 0.15%) </a:t>
            </a:r>
          </a:p>
          <a:p>
            <a:pPr marL="342900" indent="-342900">
              <a:lnSpc>
                <a:spcPct val="105000"/>
              </a:lnSpc>
              <a:spcBef>
                <a:spcPts val="400"/>
              </a:spcBef>
              <a:spcAft>
                <a:spcPts val="200"/>
              </a:spcAft>
              <a:buClr>
                <a:srgbClr val="C00000"/>
              </a:buClr>
              <a:buFont typeface="Wingdings" panose="05000000000000000000" pitchFamily="2" charset="2"/>
              <a:buChar char="§"/>
            </a:pPr>
            <a:r>
              <a:rPr lang="en-US" sz="2200" b="1" dirty="0">
                <a:solidFill>
                  <a:srgbClr val="000000"/>
                </a:solidFill>
                <a:latin typeface="Arial" panose="020B0604020202020204" pitchFamily="34" charset="0"/>
                <a:cs typeface="Arial" panose="020B0604020202020204" pitchFamily="34" charset="0"/>
              </a:rPr>
              <a:t>DTG started during pregnancy:</a:t>
            </a:r>
          </a:p>
          <a:p>
            <a:pPr marL="800100" lvl="1" indent="-342900">
              <a:lnSpc>
                <a:spcPct val="105000"/>
              </a:lnSpc>
              <a:spcBef>
                <a:spcPts val="200"/>
              </a:spcBef>
              <a:spcAft>
                <a:spcPts val="200"/>
              </a:spcAft>
              <a:buClr>
                <a:srgbClr val="C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0/2,812 (0.00%; 95%CI 0.0%, 0.13%) </a:t>
            </a:r>
          </a:p>
          <a:p>
            <a:pPr marL="342900" indent="-342900">
              <a:lnSpc>
                <a:spcPct val="105000"/>
              </a:lnSpc>
              <a:spcBef>
                <a:spcPts val="400"/>
              </a:spcBef>
              <a:spcAft>
                <a:spcPts val="200"/>
              </a:spcAft>
              <a:buClr>
                <a:srgbClr val="C00000"/>
              </a:buClr>
              <a:buFont typeface="Wingdings" panose="05000000000000000000" pitchFamily="2" charset="2"/>
              <a:buChar char="§"/>
            </a:pPr>
            <a:r>
              <a:rPr lang="en-US" sz="2200" b="1" dirty="0">
                <a:solidFill>
                  <a:srgbClr val="000000"/>
                </a:solidFill>
                <a:latin typeface="Arial" panose="020B0604020202020204" pitchFamily="34" charset="0"/>
                <a:cs typeface="Arial" panose="020B0604020202020204" pitchFamily="34" charset="0"/>
              </a:rPr>
              <a:t>Non-DTG ART started during pregnancy:</a:t>
            </a:r>
          </a:p>
          <a:p>
            <a:pPr marL="800100" lvl="1" indent="-342900">
              <a:lnSpc>
                <a:spcPct val="105000"/>
              </a:lnSpc>
              <a:spcBef>
                <a:spcPts val="200"/>
              </a:spcBef>
              <a:spcAft>
                <a:spcPts val="200"/>
              </a:spcAft>
              <a:buClr>
                <a:srgbClr val="C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 3/5,624 (0.05%, 95% CI 0.02%, 0.16%)</a:t>
            </a:r>
          </a:p>
          <a:p>
            <a:pPr marL="342900" indent="-342900">
              <a:lnSpc>
                <a:spcPct val="105000"/>
              </a:lnSpc>
              <a:spcBef>
                <a:spcPts val="400"/>
              </a:spcBef>
              <a:spcAft>
                <a:spcPts val="200"/>
              </a:spcAft>
              <a:buClr>
                <a:srgbClr val="C00000"/>
              </a:buClr>
              <a:buFont typeface="Wingdings" panose="05000000000000000000" pitchFamily="2" charset="2"/>
              <a:buChar char="§"/>
            </a:pPr>
            <a:r>
              <a:rPr lang="en-US" sz="2200" b="1" dirty="0">
                <a:solidFill>
                  <a:srgbClr val="000000"/>
                </a:solidFill>
                <a:latin typeface="Arial" panose="020B0604020202020204" pitchFamily="34" charset="0"/>
                <a:cs typeface="Arial" panose="020B0604020202020204" pitchFamily="34" charset="0"/>
              </a:rPr>
              <a:t>HIV-uninfected</a:t>
            </a:r>
          </a:p>
          <a:p>
            <a:pPr marL="800100" lvl="1" indent="-342900">
              <a:lnSpc>
                <a:spcPct val="105000"/>
              </a:lnSpc>
              <a:spcBef>
                <a:spcPts val="200"/>
              </a:spcBef>
              <a:spcAft>
                <a:spcPts val="200"/>
              </a:spcAft>
              <a:buClr>
                <a:srgbClr val="C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61/66,057 (0.09%, 95%CI 0.07%, 0.12%) </a:t>
            </a:r>
          </a:p>
        </p:txBody>
      </p:sp>
    </p:spTree>
    <p:extLst>
      <p:ext uri="{BB962C8B-B14F-4D97-AF65-F5344CB8AC3E}">
        <p14:creationId xmlns:p14="http://schemas.microsoft.com/office/powerpoint/2010/main" val="109320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94602" y="609600"/>
            <a:ext cx="8140700" cy="65024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81827197"/>
              </p:ext>
            </p:extLst>
          </p:nvPr>
        </p:nvGraphicFramePr>
        <p:xfrm>
          <a:off x="502672" y="4876799"/>
          <a:ext cx="8175034" cy="1627184"/>
        </p:xfrm>
        <a:graphic>
          <a:graphicData uri="http://schemas.openxmlformats.org/drawingml/2006/table">
            <a:tbl>
              <a:tblPr firstRow="1" bandRow="1">
                <a:tableStyleId>{5C22544A-7EE6-4342-B048-85BDC9FD1C3A}</a:tableStyleId>
              </a:tblPr>
              <a:tblGrid>
                <a:gridCol w="1014346">
                  <a:extLst>
                    <a:ext uri="{9D8B030D-6E8A-4147-A177-3AD203B41FA5}">
                      <a16:colId xmlns:a16="http://schemas.microsoft.com/office/drawing/2014/main" val="20000"/>
                    </a:ext>
                  </a:extLst>
                </a:gridCol>
                <a:gridCol w="1428819">
                  <a:extLst>
                    <a:ext uri="{9D8B030D-6E8A-4147-A177-3AD203B41FA5}">
                      <a16:colId xmlns:a16="http://schemas.microsoft.com/office/drawing/2014/main" val="20001"/>
                    </a:ext>
                  </a:extLst>
                </a:gridCol>
                <a:gridCol w="1428818">
                  <a:extLst>
                    <a:ext uri="{9D8B030D-6E8A-4147-A177-3AD203B41FA5}">
                      <a16:colId xmlns:a16="http://schemas.microsoft.com/office/drawing/2014/main" val="20002"/>
                    </a:ext>
                  </a:extLst>
                </a:gridCol>
                <a:gridCol w="1428819">
                  <a:extLst>
                    <a:ext uri="{9D8B030D-6E8A-4147-A177-3AD203B41FA5}">
                      <a16:colId xmlns:a16="http://schemas.microsoft.com/office/drawing/2014/main" val="20003"/>
                    </a:ext>
                  </a:extLst>
                </a:gridCol>
                <a:gridCol w="1428819">
                  <a:extLst>
                    <a:ext uri="{9D8B030D-6E8A-4147-A177-3AD203B41FA5}">
                      <a16:colId xmlns:a16="http://schemas.microsoft.com/office/drawing/2014/main" val="20004"/>
                    </a:ext>
                  </a:extLst>
                </a:gridCol>
                <a:gridCol w="1445413">
                  <a:extLst>
                    <a:ext uri="{9D8B030D-6E8A-4147-A177-3AD203B41FA5}">
                      <a16:colId xmlns:a16="http://schemas.microsoft.com/office/drawing/2014/main" val="20005"/>
                    </a:ext>
                  </a:extLst>
                </a:gridCol>
              </a:tblGrid>
              <a:tr h="438464">
                <a:tc>
                  <a:txBody>
                    <a:bodyPr/>
                    <a:lstStyle/>
                    <a:p>
                      <a:pPr algn="ctr"/>
                      <a:r>
                        <a:rPr lang="en-US" sz="1100" dirty="0">
                          <a:solidFill>
                            <a:srgbClr val="000000"/>
                          </a:solidFill>
                        </a:rPr>
                        <a:t>NTDs/Exposures</a:t>
                      </a: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noFill/>
                  </a:tcPr>
                </a:tc>
                <a:tc>
                  <a:txBody>
                    <a:bodyPr/>
                    <a:lstStyle/>
                    <a:p>
                      <a:pPr algn="ctr"/>
                      <a:r>
                        <a:rPr lang="en-US" sz="1200" b="0" dirty="0">
                          <a:solidFill>
                            <a:srgbClr val="000000"/>
                          </a:solidFill>
                        </a:rPr>
                        <a:t>4/426</a:t>
                      </a: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ABFFEC"/>
                    </a:solidFill>
                  </a:tcPr>
                </a:tc>
                <a:tc>
                  <a:txBody>
                    <a:bodyPr/>
                    <a:lstStyle/>
                    <a:p>
                      <a:pPr algn="ctr"/>
                      <a:r>
                        <a:rPr lang="en-US" sz="1200" b="0" dirty="0">
                          <a:solidFill>
                            <a:srgbClr val="000000"/>
                          </a:solidFill>
                        </a:rPr>
                        <a:t>14/11,300</a:t>
                      </a: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8AE5FF"/>
                    </a:solidFill>
                  </a:tcPr>
                </a:tc>
                <a:tc>
                  <a:txBody>
                    <a:bodyPr/>
                    <a:lstStyle/>
                    <a:p>
                      <a:pPr algn="ctr"/>
                      <a:r>
                        <a:rPr lang="en-US" sz="1200" b="0" dirty="0">
                          <a:solidFill>
                            <a:srgbClr val="000000"/>
                          </a:solidFill>
                        </a:rPr>
                        <a:t>3/5,787</a:t>
                      </a: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3">
                        <a:lumMod val="20000"/>
                        <a:lumOff val="80000"/>
                      </a:schemeClr>
                    </a:solidFill>
                  </a:tcPr>
                </a:tc>
                <a:tc>
                  <a:txBody>
                    <a:bodyPr/>
                    <a:lstStyle/>
                    <a:p>
                      <a:pPr algn="ctr"/>
                      <a:r>
                        <a:rPr lang="en-US" sz="1200" b="0" dirty="0">
                          <a:solidFill>
                            <a:srgbClr val="000000"/>
                          </a:solidFill>
                        </a:rPr>
                        <a:t>0/2.812</a:t>
                      </a: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40000"/>
                        <a:lumOff val="60000"/>
                      </a:schemeClr>
                    </a:solidFill>
                  </a:tcPr>
                </a:tc>
                <a:tc>
                  <a:txBody>
                    <a:bodyPr/>
                    <a:lstStyle/>
                    <a:p>
                      <a:pPr algn="ctr"/>
                      <a:r>
                        <a:rPr lang="en-US" sz="1200" b="0" dirty="0">
                          <a:solidFill>
                            <a:srgbClr val="000000"/>
                          </a:solidFill>
                        </a:rPr>
                        <a:t>61/66,057</a:t>
                      </a: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06221">
                <a:tc>
                  <a:txBody>
                    <a:bodyPr/>
                    <a:lstStyle/>
                    <a:p>
                      <a:pPr algn="ctr"/>
                      <a:r>
                        <a:rPr lang="en-US" sz="1100" b="1" dirty="0"/>
                        <a:t>% with NTD (95% CI)</a:t>
                      </a: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noFill/>
                  </a:tcPr>
                </a:tc>
                <a:tc>
                  <a:txBody>
                    <a:bodyPr/>
                    <a:lstStyle/>
                    <a:p>
                      <a:pPr algn="ctr"/>
                      <a:r>
                        <a:rPr lang="en-US" sz="1200" b="0" dirty="0">
                          <a:solidFill>
                            <a:srgbClr val="000000"/>
                          </a:solidFill>
                        </a:rPr>
                        <a:t>0.94%</a:t>
                      </a:r>
                      <a:r>
                        <a:rPr lang="en-US" sz="1200" b="0" baseline="0" dirty="0">
                          <a:solidFill>
                            <a:srgbClr val="000000"/>
                          </a:solidFill>
                        </a:rPr>
                        <a:t> </a:t>
                      </a:r>
                      <a:r>
                        <a:rPr lang="en-US" sz="1200" b="0" dirty="0">
                          <a:solidFill>
                            <a:srgbClr val="000000"/>
                          </a:solidFill>
                        </a:rPr>
                        <a:t> </a:t>
                      </a:r>
                    </a:p>
                    <a:p>
                      <a:pPr algn="ctr"/>
                      <a:r>
                        <a:rPr lang="en-US" sz="1200" b="0" dirty="0">
                          <a:solidFill>
                            <a:srgbClr val="000000"/>
                          </a:solidFill>
                        </a:rPr>
                        <a:t>(0.37%, 2.4%)</a:t>
                      </a: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ABFFEC"/>
                    </a:solidFill>
                  </a:tcPr>
                </a:tc>
                <a:tc>
                  <a:txBody>
                    <a:bodyPr/>
                    <a:lstStyle/>
                    <a:p>
                      <a:pPr algn="ctr"/>
                      <a:r>
                        <a:rPr lang="en-US" sz="1200" b="0" dirty="0">
                          <a:solidFill>
                            <a:srgbClr val="000000"/>
                          </a:solidFill>
                        </a:rPr>
                        <a:t>0.12%</a:t>
                      </a:r>
                      <a:r>
                        <a:rPr lang="en-US" sz="1200" b="0" baseline="0" dirty="0">
                          <a:solidFill>
                            <a:srgbClr val="000000"/>
                          </a:solidFill>
                        </a:rPr>
                        <a:t> </a:t>
                      </a:r>
                    </a:p>
                    <a:p>
                      <a:pPr algn="ctr"/>
                      <a:r>
                        <a:rPr lang="en-US" sz="1200" b="0" dirty="0">
                          <a:solidFill>
                            <a:srgbClr val="000000"/>
                          </a:solidFill>
                        </a:rPr>
                        <a:t> (0.07%, 0.21%)</a:t>
                      </a: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8AE5FF"/>
                    </a:solidFill>
                  </a:tcPr>
                </a:tc>
                <a:tc>
                  <a:txBody>
                    <a:bodyPr/>
                    <a:lstStyle/>
                    <a:p>
                      <a:pPr algn="ctr"/>
                      <a:r>
                        <a:rPr lang="en-US" sz="1200" b="0" dirty="0">
                          <a:solidFill>
                            <a:srgbClr val="000000"/>
                          </a:solidFill>
                        </a:rPr>
                        <a:t>0.05%</a:t>
                      </a:r>
                      <a:r>
                        <a:rPr lang="en-US" sz="1200" b="0" baseline="0" dirty="0">
                          <a:solidFill>
                            <a:srgbClr val="000000"/>
                          </a:solidFill>
                        </a:rPr>
                        <a:t> </a:t>
                      </a:r>
                    </a:p>
                    <a:p>
                      <a:pPr algn="ctr"/>
                      <a:r>
                        <a:rPr lang="en-US" sz="1200" b="0" dirty="0">
                          <a:solidFill>
                            <a:srgbClr val="000000"/>
                          </a:solidFill>
                        </a:rPr>
                        <a:t>(0.02%, 0.15%)</a:t>
                      </a: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3">
                        <a:lumMod val="20000"/>
                        <a:lumOff val="80000"/>
                      </a:schemeClr>
                    </a:solidFill>
                  </a:tcPr>
                </a:tc>
                <a:tc>
                  <a:txBody>
                    <a:bodyPr/>
                    <a:lstStyle/>
                    <a:p>
                      <a:pPr algn="ctr"/>
                      <a:r>
                        <a:rPr lang="en-US" sz="1200" b="0" dirty="0">
                          <a:solidFill>
                            <a:srgbClr val="000000"/>
                          </a:solidFill>
                        </a:rPr>
                        <a:t>0.00%</a:t>
                      </a:r>
                    </a:p>
                    <a:p>
                      <a:pPr algn="ctr"/>
                      <a:r>
                        <a:rPr lang="en-US" sz="1200" b="0" dirty="0">
                          <a:solidFill>
                            <a:srgbClr val="000000"/>
                          </a:solidFill>
                        </a:rPr>
                        <a:t>(0.00%,</a:t>
                      </a:r>
                      <a:r>
                        <a:rPr lang="en-US" sz="1200" b="0" baseline="0" dirty="0">
                          <a:solidFill>
                            <a:srgbClr val="000000"/>
                          </a:solidFill>
                        </a:rPr>
                        <a:t> 0.13%)</a:t>
                      </a:r>
                      <a:endParaRPr lang="en-US" sz="1200" b="0" dirty="0">
                        <a:solidFill>
                          <a:srgbClr val="000000"/>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40000"/>
                        <a:lumOff val="60000"/>
                      </a:schemeClr>
                    </a:solidFill>
                  </a:tcPr>
                </a:tc>
                <a:tc>
                  <a:txBody>
                    <a:bodyPr/>
                    <a:lstStyle/>
                    <a:p>
                      <a:pPr algn="ctr"/>
                      <a:r>
                        <a:rPr lang="en-US" sz="1200" b="0" dirty="0">
                          <a:solidFill>
                            <a:srgbClr val="000000"/>
                          </a:solidFill>
                        </a:rPr>
                        <a:t>0.09%</a:t>
                      </a:r>
                      <a:r>
                        <a:rPr lang="en-US" sz="1200" b="0" baseline="0" dirty="0">
                          <a:solidFill>
                            <a:srgbClr val="000000"/>
                          </a:solidFill>
                        </a:rPr>
                        <a:t> </a:t>
                      </a:r>
                    </a:p>
                    <a:p>
                      <a:pPr algn="ctr"/>
                      <a:r>
                        <a:rPr lang="en-US" sz="1200" b="0" dirty="0">
                          <a:solidFill>
                            <a:srgbClr val="000000"/>
                          </a:solidFill>
                        </a:rPr>
                        <a:t>(0.07%, 0.12%)</a:t>
                      </a: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06221">
                <a:tc>
                  <a:txBody>
                    <a:bodyPr/>
                    <a:lstStyle/>
                    <a:p>
                      <a:pPr algn="ctr"/>
                      <a:r>
                        <a:rPr lang="en-US" sz="1400" b="1" dirty="0"/>
                        <a:t>Prevalence Difference (95% CI)</a:t>
                      </a: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noFill/>
                  </a:tcPr>
                </a:tc>
                <a:tc>
                  <a:txBody>
                    <a:bodyPr/>
                    <a:lstStyle/>
                    <a:p>
                      <a:pPr algn="ctr"/>
                      <a:r>
                        <a:rPr lang="en-US" sz="1400" b="1" dirty="0">
                          <a:solidFill>
                            <a:srgbClr val="000000"/>
                          </a:solidFill>
                        </a:rPr>
                        <a:t>ref</a:t>
                      </a: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ABFFEC"/>
                    </a:solidFill>
                  </a:tcPr>
                </a:tc>
                <a:tc>
                  <a:txBody>
                    <a:bodyPr/>
                    <a:lstStyle/>
                    <a:p>
                      <a:pPr algn="ctr"/>
                      <a:r>
                        <a:rPr lang="en-US" sz="1400" b="1" dirty="0">
                          <a:solidFill>
                            <a:srgbClr val="000000"/>
                          </a:solidFill>
                        </a:rPr>
                        <a:t>-0.82%</a:t>
                      </a:r>
                    </a:p>
                    <a:p>
                      <a:pPr algn="ctr"/>
                      <a:r>
                        <a:rPr lang="en-US" sz="1400" b="1" dirty="0">
                          <a:solidFill>
                            <a:srgbClr val="000000"/>
                          </a:solidFill>
                        </a:rPr>
                        <a:t> (-0.24%, -2.3%)</a:t>
                      </a: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8AE5FF"/>
                    </a:solidFill>
                  </a:tcPr>
                </a:tc>
                <a:tc>
                  <a:txBody>
                    <a:bodyPr/>
                    <a:lstStyle/>
                    <a:p>
                      <a:pPr algn="ctr"/>
                      <a:r>
                        <a:rPr lang="en-US" sz="1400" b="1" dirty="0">
                          <a:solidFill>
                            <a:srgbClr val="000000"/>
                          </a:solidFill>
                        </a:rPr>
                        <a:t>-0.89% </a:t>
                      </a:r>
                    </a:p>
                    <a:p>
                      <a:pPr algn="ctr"/>
                      <a:r>
                        <a:rPr lang="en-US" sz="1400" b="1" dirty="0">
                          <a:solidFill>
                            <a:srgbClr val="000000"/>
                          </a:solidFill>
                        </a:rPr>
                        <a:t>(-0.31%,- 2.3%)</a:t>
                      </a: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3">
                        <a:lumMod val="20000"/>
                        <a:lumOff val="80000"/>
                      </a:schemeClr>
                    </a:solidFill>
                  </a:tcPr>
                </a:tc>
                <a:tc>
                  <a:txBody>
                    <a:bodyPr/>
                    <a:lstStyle/>
                    <a:p>
                      <a:pPr algn="ctr"/>
                      <a:r>
                        <a:rPr lang="en-US" sz="1400" b="1" dirty="0">
                          <a:solidFill>
                            <a:srgbClr val="000000"/>
                          </a:solidFill>
                        </a:rPr>
                        <a:t>-0.94% </a:t>
                      </a:r>
                    </a:p>
                    <a:p>
                      <a:pPr algn="ctr"/>
                      <a:r>
                        <a:rPr lang="en-US" sz="1400" b="1" dirty="0">
                          <a:solidFill>
                            <a:srgbClr val="000000"/>
                          </a:solidFill>
                        </a:rPr>
                        <a:t>(-0.35%,</a:t>
                      </a:r>
                      <a:r>
                        <a:rPr lang="en-US" sz="1400" b="1" baseline="0" dirty="0">
                          <a:solidFill>
                            <a:srgbClr val="000000"/>
                          </a:solidFill>
                        </a:rPr>
                        <a:t> -2.4%)</a:t>
                      </a:r>
                      <a:endParaRPr lang="en-US" sz="1400" b="1" dirty="0">
                        <a:solidFill>
                          <a:srgbClr val="000000"/>
                        </a:solidFill>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40000"/>
                        <a:lumOff val="60000"/>
                      </a:schemeClr>
                    </a:solidFill>
                  </a:tcPr>
                </a:tc>
                <a:tc>
                  <a:txBody>
                    <a:bodyPr/>
                    <a:lstStyle/>
                    <a:p>
                      <a:pPr algn="ctr"/>
                      <a:r>
                        <a:rPr lang="en-US" sz="1400" b="1" dirty="0">
                          <a:solidFill>
                            <a:srgbClr val="000000"/>
                          </a:solidFill>
                        </a:rPr>
                        <a:t>-0.85% </a:t>
                      </a:r>
                    </a:p>
                    <a:p>
                      <a:pPr algn="ctr"/>
                      <a:r>
                        <a:rPr lang="en-US" sz="1400" b="1" dirty="0">
                          <a:solidFill>
                            <a:srgbClr val="000000"/>
                          </a:solidFill>
                        </a:rPr>
                        <a:t>(-0.27%, -2.3%)</a:t>
                      </a: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502672" y="161650"/>
            <a:ext cx="8175034" cy="584776"/>
          </a:xfrm>
          <a:prstGeom prst="rect">
            <a:avLst/>
          </a:prstGeom>
          <a:noFill/>
        </p:spPr>
        <p:txBody>
          <a:bodyPr wrap="square" rtlCol="0">
            <a:spAutoFit/>
          </a:bodyPr>
          <a:lstStyle/>
          <a:p>
            <a:pPr algn="ctr"/>
            <a:r>
              <a:rPr lang="en-US" sz="3200" dirty="0">
                <a:solidFill>
                  <a:srgbClr val="C00000"/>
                </a:solidFill>
                <a:latin typeface="Arial" panose="020B0604020202020204" pitchFamily="34" charset="0"/>
                <a:cs typeface="Arial" panose="020B0604020202020204" pitchFamily="34" charset="0"/>
              </a:rPr>
              <a:t>NTD Prevalence Difference by Exposure</a:t>
            </a:r>
          </a:p>
        </p:txBody>
      </p:sp>
      <p:sp>
        <p:nvSpPr>
          <p:cNvPr id="8" name="Rectangle 7"/>
          <p:cNvSpPr/>
          <p:nvPr/>
        </p:nvSpPr>
        <p:spPr>
          <a:xfrm>
            <a:off x="493849" y="695414"/>
            <a:ext cx="8175034" cy="4181385"/>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53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2206549"/>
              </p:ext>
            </p:extLst>
          </p:nvPr>
        </p:nvGraphicFramePr>
        <p:xfrm>
          <a:off x="188388" y="3553004"/>
          <a:ext cx="8767224" cy="25149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64086" y="6067920"/>
            <a:ext cx="737115" cy="369332"/>
          </a:xfrm>
          <a:prstGeom prst="rect">
            <a:avLst/>
          </a:prstGeom>
          <a:noFill/>
          <a:ln>
            <a:solidFill>
              <a:srgbClr val="000000"/>
            </a:solidFill>
          </a:ln>
        </p:spPr>
        <p:txBody>
          <a:bodyPr wrap="square" rtlCol="0">
            <a:spAutoFit/>
          </a:bodyPr>
          <a:lstStyle/>
          <a:p>
            <a:r>
              <a:rPr lang="en-US" dirty="0">
                <a:solidFill>
                  <a:srgbClr val="000000"/>
                </a:solidFill>
              </a:rPr>
              <a:t>2014</a:t>
            </a:r>
          </a:p>
        </p:txBody>
      </p:sp>
      <p:sp>
        <p:nvSpPr>
          <p:cNvPr id="6" name="TextBox 5"/>
          <p:cNvSpPr txBox="1"/>
          <p:nvPr/>
        </p:nvSpPr>
        <p:spPr>
          <a:xfrm>
            <a:off x="1401201" y="6067920"/>
            <a:ext cx="2095893" cy="369332"/>
          </a:xfrm>
          <a:prstGeom prst="rect">
            <a:avLst/>
          </a:prstGeom>
          <a:noFill/>
          <a:ln>
            <a:solidFill>
              <a:srgbClr val="000000"/>
            </a:solidFill>
          </a:ln>
        </p:spPr>
        <p:txBody>
          <a:bodyPr wrap="square" rtlCol="0">
            <a:spAutoFit/>
          </a:bodyPr>
          <a:lstStyle/>
          <a:p>
            <a:pPr algn="ctr"/>
            <a:r>
              <a:rPr lang="en-US" dirty="0">
                <a:solidFill>
                  <a:srgbClr val="000000"/>
                </a:solidFill>
              </a:rPr>
              <a:t>2015</a:t>
            </a:r>
          </a:p>
        </p:txBody>
      </p:sp>
      <p:sp>
        <p:nvSpPr>
          <p:cNvPr id="7" name="TextBox 6"/>
          <p:cNvSpPr txBox="1"/>
          <p:nvPr/>
        </p:nvSpPr>
        <p:spPr>
          <a:xfrm>
            <a:off x="3497095" y="6067920"/>
            <a:ext cx="2087012" cy="369332"/>
          </a:xfrm>
          <a:prstGeom prst="rect">
            <a:avLst/>
          </a:prstGeom>
          <a:noFill/>
          <a:ln>
            <a:solidFill>
              <a:srgbClr val="000000"/>
            </a:solidFill>
          </a:ln>
        </p:spPr>
        <p:txBody>
          <a:bodyPr wrap="square" rtlCol="0">
            <a:spAutoFit/>
          </a:bodyPr>
          <a:lstStyle/>
          <a:p>
            <a:pPr algn="ctr"/>
            <a:r>
              <a:rPr lang="en-US" dirty="0">
                <a:solidFill>
                  <a:srgbClr val="000000"/>
                </a:solidFill>
              </a:rPr>
              <a:t>2016</a:t>
            </a:r>
          </a:p>
        </p:txBody>
      </p:sp>
      <p:sp>
        <p:nvSpPr>
          <p:cNvPr id="8" name="TextBox 7"/>
          <p:cNvSpPr txBox="1"/>
          <p:nvPr/>
        </p:nvSpPr>
        <p:spPr>
          <a:xfrm>
            <a:off x="5584107" y="6067920"/>
            <a:ext cx="2027833" cy="369332"/>
          </a:xfrm>
          <a:prstGeom prst="rect">
            <a:avLst/>
          </a:prstGeom>
          <a:noFill/>
          <a:ln>
            <a:solidFill>
              <a:srgbClr val="000000"/>
            </a:solidFill>
          </a:ln>
        </p:spPr>
        <p:txBody>
          <a:bodyPr wrap="square" rtlCol="0">
            <a:spAutoFit/>
          </a:bodyPr>
          <a:lstStyle/>
          <a:p>
            <a:pPr algn="ctr"/>
            <a:r>
              <a:rPr lang="en-US" dirty="0">
                <a:solidFill>
                  <a:srgbClr val="000000"/>
                </a:solidFill>
              </a:rPr>
              <a:t>2017</a:t>
            </a:r>
          </a:p>
        </p:txBody>
      </p:sp>
      <p:sp>
        <p:nvSpPr>
          <p:cNvPr id="9" name="TextBox 8"/>
          <p:cNvSpPr txBox="1"/>
          <p:nvPr/>
        </p:nvSpPr>
        <p:spPr>
          <a:xfrm>
            <a:off x="7611940" y="6067920"/>
            <a:ext cx="1094563" cy="369332"/>
          </a:xfrm>
          <a:prstGeom prst="rect">
            <a:avLst/>
          </a:prstGeom>
          <a:noFill/>
          <a:ln>
            <a:solidFill>
              <a:srgbClr val="000000"/>
            </a:solidFill>
          </a:ln>
        </p:spPr>
        <p:txBody>
          <a:bodyPr wrap="square" rtlCol="0">
            <a:spAutoFit/>
          </a:bodyPr>
          <a:lstStyle/>
          <a:p>
            <a:pPr algn="ctr"/>
            <a:r>
              <a:rPr lang="en-US" dirty="0">
                <a:solidFill>
                  <a:srgbClr val="000000"/>
                </a:solidFill>
              </a:rPr>
              <a:t>2018</a:t>
            </a:r>
          </a:p>
        </p:txBody>
      </p:sp>
      <p:sp>
        <p:nvSpPr>
          <p:cNvPr id="10" name="TextBox 9"/>
          <p:cNvSpPr txBox="1"/>
          <p:nvPr/>
        </p:nvSpPr>
        <p:spPr>
          <a:xfrm>
            <a:off x="266684" y="836241"/>
            <a:ext cx="8475938" cy="2081339"/>
          </a:xfrm>
          <a:prstGeom prst="rect">
            <a:avLst/>
          </a:prstGeom>
          <a:noFill/>
        </p:spPr>
        <p:txBody>
          <a:bodyPr wrap="square" rtlCol="0">
            <a:spAutoFit/>
          </a:bodyPr>
          <a:lstStyle/>
          <a:p>
            <a:pPr marL="342900" indent="-342900">
              <a:lnSpc>
                <a:spcPct val="105000"/>
              </a:lnSpc>
              <a:buClr>
                <a:srgbClr val="C00000"/>
              </a:buClr>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From 1 May-15 July, there were </a:t>
            </a:r>
            <a:r>
              <a:rPr lang="en-US" sz="2400" b="1" dirty="0">
                <a:solidFill>
                  <a:srgbClr val="000000"/>
                </a:solidFill>
                <a:latin typeface="Arial" panose="020B0604020202020204" pitchFamily="34" charset="0"/>
                <a:cs typeface="Arial" panose="020B0604020202020204" pitchFamily="34" charset="0"/>
              </a:rPr>
              <a:t>2 more NTDs; </a:t>
            </a:r>
            <a:r>
              <a:rPr lang="en-US" sz="2400" dirty="0">
                <a:solidFill>
                  <a:srgbClr val="000000"/>
                </a:solidFill>
                <a:latin typeface="Arial" panose="020B0604020202020204" pitchFamily="34" charset="0"/>
                <a:cs typeface="Arial" panose="020B0604020202020204" pitchFamily="34" charset="0"/>
              </a:rPr>
              <a:t>1 in an infant exposed to </a:t>
            </a:r>
            <a:r>
              <a:rPr lang="en-US" sz="2400" b="1" dirty="0">
                <a:solidFill>
                  <a:srgbClr val="000000"/>
                </a:solidFill>
                <a:latin typeface="Arial" panose="020B0604020202020204" pitchFamily="34" charset="0"/>
                <a:cs typeface="Arial" panose="020B0604020202020204" pitchFamily="34" charset="0"/>
              </a:rPr>
              <a:t>DTG </a:t>
            </a:r>
            <a:r>
              <a:rPr lang="en-US" sz="2400" b="1" i="1" dirty="0">
                <a:solidFill>
                  <a:srgbClr val="000000"/>
                </a:solidFill>
                <a:latin typeface="Arial" panose="020B0604020202020204" pitchFamily="34" charset="0"/>
                <a:cs typeface="Arial" panose="020B0604020202020204" pitchFamily="34" charset="0"/>
              </a:rPr>
              <a:t>started</a:t>
            </a:r>
            <a:r>
              <a:rPr lang="en-US" sz="2400" b="1" dirty="0">
                <a:solidFill>
                  <a:srgbClr val="000000"/>
                </a:solidFill>
                <a:latin typeface="Arial" panose="020B0604020202020204" pitchFamily="34" charset="0"/>
                <a:cs typeface="Arial" panose="020B0604020202020204" pitchFamily="34" charset="0"/>
              </a:rPr>
              <a:t> </a:t>
            </a:r>
            <a:r>
              <a:rPr lang="en-US" sz="2400" b="1" i="1" dirty="0">
                <a:solidFill>
                  <a:srgbClr val="000000"/>
                </a:solidFill>
                <a:latin typeface="Arial" panose="020B0604020202020204" pitchFamily="34" charset="0"/>
                <a:cs typeface="Arial" panose="020B0604020202020204" pitchFamily="34" charset="0"/>
              </a:rPr>
              <a:t>during pregnancy</a:t>
            </a:r>
            <a:r>
              <a:rPr lang="en-US" sz="2400" b="1"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(8 weeks GA) and 1 birth to an </a:t>
            </a:r>
            <a:r>
              <a:rPr lang="en-US" sz="2400" b="1" dirty="0">
                <a:solidFill>
                  <a:srgbClr val="000000"/>
                </a:solidFill>
                <a:latin typeface="Arial" panose="020B0604020202020204" pitchFamily="34" charset="0"/>
                <a:cs typeface="Arial" panose="020B0604020202020204" pitchFamily="34" charset="0"/>
              </a:rPr>
              <a:t>HIV-uninfected </a:t>
            </a:r>
            <a:r>
              <a:rPr lang="en-US" sz="2400" dirty="0">
                <a:solidFill>
                  <a:srgbClr val="000000"/>
                </a:solidFill>
                <a:latin typeface="Arial" panose="020B0604020202020204" pitchFamily="34" charset="0"/>
                <a:cs typeface="Arial" panose="020B0604020202020204" pitchFamily="34" charset="0"/>
              </a:rPr>
              <a:t>woman:</a:t>
            </a:r>
          </a:p>
          <a:p>
            <a:pPr marL="800100" lvl="1" indent="-342900">
              <a:lnSpc>
                <a:spcPct val="105000"/>
              </a:lnSpc>
              <a:spcBef>
                <a:spcPts val="600"/>
              </a:spcBef>
              <a:buClr>
                <a:srgbClr val="C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NTDs in DTG </a:t>
            </a:r>
            <a:r>
              <a:rPr lang="en-US" sz="2400" u="sng" dirty="0">
                <a:solidFill>
                  <a:srgbClr val="000000"/>
                </a:solidFill>
                <a:latin typeface="Arial" panose="020B0604020202020204" pitchFamily="34" charset="0"/>
                <a:cs typeface="Arial" panose="020B0604020202020204" pitchFamily="34" charset="0"/>
              </a:rPr>
              <a:t>started during</a:t>
            </a:r>
            <a:r>
              <a:rPr lang="en-US" sz="2400" dirty="0">
                <a:solidFill>
                  <a:srgbClr val="000000"/>
                </a:solidFill>
                <a:latin typeface="Arial" panose="020B0604020202020204" pitchFamily="34" charset="0"/>
                <a:cs typeface="Arial" panose="020B0604020202020204" pitchFamily="34" charset="0"/>
              </a:rPr>
              <a:t> pregnancy: 1/3104 (0.03%, 95% CI 0.01%, 0.18%)</a:t>
            </a:r>
          </a:p>
        </p:txBody>
      </p:sp>
      <p:sp>
        <p:nvSpPr>
          <p:cNvPr id="17" name="Rectangle 16"/>
          <p:cNvSpPr/>
          <p:nvPr/>
        </p:nvSpPr>
        <p:spPr>
          <a:xfrm>
            <a:off x="149231" y="-53703"/>
            <a:ext cx="9144000" cy="9637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C00000"/>
                </a:solidFill>
                <a:latin typeface="Arial" panose="020B0604020202020204" pitchFamily="34" charset="0"/>
                <a:cs typeface="Arial" panose="020B0604020202020204" pitchFamily="34" charset="0"/>
              </a:rPr>
              <a:t>Update since 1 May 2018</a:t>
            </a:r>
          </a:p>
        </p:txBody>
      </p:sp>
      <p:sp>
        <p:nvSpPr>
          <p:cNvPr id="2" name="TextBox 1"/>
          <p:cNvSpPr txBox="1"/>
          <p:nvPr/>
        </p:nvSpPr>
        <p:spPr>
          <a:xfrm>
            <a:off x="3284104" y="2888797"/>
            <a:ext cx="5458518" cy="1200329"/>
          </a:xfrm>
          <a:prstGeom prst="rect">
            <a:avLst/>
          </a:prstGeom>
          <a:noFill/>
          <a:ln>
            <a:solidFill>
              <a:srgbClr val="000000"/>
            </a:solidFill>
          </a:ln>
        </p:spPr>
        <p:txBody>
          <a:bodyPr wrap="square" rtlCol="0">
            <a:spAutoFit/>
          </a:bodyPr>
          <a:lstStyle/>
          <a:p>
            <a:r>
              <a:rPr lang="en-US" b="1" dirty="0">
                <a:solidFill>
                  <a:srgbClr val="000000"/>
                </a:solidFill>
                <a:latin typeface="Arial" panose="020B0604020202020204" pitchFamily="34" charset="0"/>
                <a:cs typeface="Arial" panose="020B0604020202020204" pitchFamily="34" charset="0"/>
              </a:rPr>
              <a:t>Updated prevalence of DTG exposure at conception is 4/596 (0.67%, 95% CI 0.26%, 1.7%)</a:t>
            </a:r>
          </a:p>
          <a:p>
            <a:r>
              <a:rPr lang="en-US" dirty="0">
                <a:solidFill>
                  <a:srgbClr val="000000"/>
                </a:solidFill>
                <a:latin typeface="Arial" panose="020B0604020202020204" pitchFamily="34" charset="0"/>
                <a:cs typeface="Arial" panose="020B0604020202020204" pitchFamily="34" charset="0"/>
              </a:rPr>
              <a:t>-- 95% CI still does not overlap with any other exposure group</a:t>
            </a:r>
          </a:p>
        </p:txBody>
      </p:sp>
      <p:sp>
        <p:nvSpPr>
          <p:cNvPr id="11" name="Line 4">
            <a:extLst>
              <a:ext uri="{FF2B5EF4-FFF2-40B4-BE49-F238E27FC236}">
                <a16:creationId xmlns:a16="http://schemas.microsoft.com/office/drawing/2014/main" id="{61F4C53B-3193-479D-AE98-0A72A86794B9}"/>
              </a:ext>
            </a:extLst>
          </p:cNvPr>
          <p:cNvSpPr>
            <a:spLocks noChangeShapeType="1"/>
          </p:cNvSpPr>
          <p:nvPr/>
        </p:nvSpPr>
        <p:spPr bwMode="auto">
          <a:xfrm>
            <a:off x="0" y="762000"/>
            <a:ext cx="9220199"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2897839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506327" y="3218358"/>
            <a:ext cx="4559300" cy="2603500"/>
          </a:xfrm>
          <a:prstGeom prst="rect">
            <a:avLst/>
          </a:prstGeom>
        </p:spPr>
      </p:pic>
      <p:grpSp>
        <p:nvGrpSpPr>
          <p:cNvPr id="4" name="Group 3"/>
          <p:cNvGrpSpPr/>
          <p:nvPr/>
        </p:nvGrpSpPr>
        <p:grpSpPr>
          <a:xfrm>
            <a:off x="0" y="0"/>
            <a:ext cx="9144000" cy="1510749"/>
            <a:chOff x="0" y="0"/>
            <a:chExt cx="9144000" cy="1510749"/>
          </a:xfrm>
          <a:noFill/>
        </p:grpSpPr>
        <p:sp>
          <p:nvSpPr>
            <p:cNvPr id="5" name="Rectangle 4"/>
            <p:cNvSpPr/>
            <p:nvPr/>
          </p:nvSpPr>
          <p:spPr>
            <a:xfrm>
              <a:off x="0" y="0"/>
              <a:ext cx="9144000" cy="1391478"/>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1172818"/>
              <a:ext cx="9144000" cy="268356"/>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1106556"/>
              <a:ext cx="9144000" cy="66261"/>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1444488"/>
              <a:ext cx="9144000" cy="66261"/>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5674" y="178469"/>
            <a:ext cx="9144000" cy="587008"/>
          </a:xfrm>
        </p:spPr>
        <p:txBody>
          <a:bodyPr>
            <a:normAutofit fontScale="90000"/>
          </a:bodyPr>
          <a:lstStyle/>
          <a:p>
            <a:r>
              <a:rPr lang="en-US" sz="3600" dirty="0"/>
              <a:t>Projections for March 2019</a:t>
            </a:r>
          </a:p>
        </p:txBody>
      </p:sp>
      <p:sp>
        <p:nvSpPr>
          <p:cNvPr id="13" name="TextBox 12"/>
          <p:cNvSpPr txBox="1"/>
          <p:nvPr/>
        </p:nvSpPr>
        <p:spPr>
          <a:xfrm>
            <a:off x="-31282" y="943946"/>
            <a:ext cx="8989427" cy="1200329"/>
          </a:xfrm>
          <a:prstGeom prst="rect">
            <a:avLst/>
          </a:prstGeom>
          <a:noFill/>
        </p:spPr>
        <p:txBody>
          <a:bodyPr wrap="square" rtlCol="0">
            <a:spAutoFit/>
          </a:bodyPr>
          <a:lstStyle/>
          <a:p>
            <a:pPr marL="342900" indent="-342900" algn="ctr">
              <a:buFont typeface="Arial"/>
              <a:buChar char="•"/>
            </a:pPr>
            <a:r>
              <a:rPr lang="en-US" sz="2400" b="1" dirty="0">
                <a:solidFill>
                  <a:srgbClr val="000000"/>
                </a:solidFill>
                <a:latin typeface="Arial" panose="020B0604020202020204" pitchFamily="34" charset="0"/>
                <a:cs typeface="Arial" panose="020B0604020202020204" pitchFamily="34" charset="0"/>
              </a:rPr>
              <a:t>With expanded surveillance to 18 sites, we estimate           ~ 1226 births with exposure to DTG from conception by end of March 2019</a:t>
            </a:r>
          </a:p>
        </p:txBody>
      </p:sp>
      <p:sp>
        <p:nvSpPr>
          <p:cNvPr id="28" name="TextBox 27"/>
          <p:cNvSpPr txBox="1"/>
          <p:nvPr/>
        </p:nvSpPr>
        <p:spPr>
          <a:xfrm>
            <a:off x="346001" y="2679749"/>
            <a:ext cx="3605301" cy="1323439"/>
          </a:xfrm>
          <a:prstGeom prst="rect">
            <a:avLst/>
          </a:prstGeom>
          <a:noFill/>
          <a:ln>
            <a:solidFill>
              <a:srgbClr val="000000"/>
            </a:solidFill>
          </a:ln>
        </p:spPr>
        <p:txBody>
          <a:bodyPr wrap="square" rtlCol="0">
            <a:spAutoFit/>
          </a:bodyPr>
          <a:lstStyle/>
          <a:p>
            <a:r>
              <a:rPr lang="en-US" sz="1600" dirty="0">
                <a:solidFill>
                  <a:srgbClr val="000000"/>
                </a:solidFill>
                <a:latin typeface="Arial" panose="020B0604020202020204" pitchFamily="34" charset="0"/>
                <a:cs typeface="Arial" panose="020B0604020202020204" pitchFamily="34" charset="0"/>
              </a:rPr>
              <a:t>With 0 more NTDs, the lower CI overlaps with the upper CI for other ART at conception (0.21%), EFV at conception (0.15%) and with HIV-uninfected (0.13%) </a:t>
            </a:r>
          </a:p>
        </p:txBody>
      </p:sp>
      <p:sp>
        <p:nvSpPr>
          <p:cNvPr id="17" name="TextBox 16"/>
          <p:cNvSpPr txBox="1"/>
          <p:nvPr/>
        </p:nvSpPr>
        <p:spPr>
          <a:xfrm>
            <a:off x="346001" y="4406414"/>
            <a:ext cx="3605301" cy="830997"/>
          </a:xfrm>
          <a:prstGeom prst="rect">
            <a:avLst/>
          </a:prstGeom>
          <a:noFill/>
          <a:ln>
            <a:solidFill>
              <a:srgbClr val="000000"/>
            </a:solidFill>
          </a:ln>
        </p:spPr>
        <p:txBody>
          <a:bodyPr wrap="square" rtlCol="0">
            <a:spAutoFit/>
          </a:bodyPr>
          <a:lstStyle/>
          <a:p>
            <a:r>
              <a:rPr lang="en-US" sz="1600" dirty="0">
                <a:solidFill>
                  <a:srgbClr val="000000"/>
                </a:solidFill>
                <a:latin typeface="Arial" panose="020B0604020202020204" pitchFamily="34" charset="0"/>
                <a:cs typeface="Arial" panose="020B0604020202020204" pitchFamily="34" charset="0"/>
              </a:rPr>
              <a:t>With 1 more NTD, the lower CI overlaps with the upper CI for other ART at conception (0.21%)</a:t>
            </a:r>
          </a:p>
        </p:txBody>
      </p:sp>
      <p:cxnSp>
        <p:nvCxnSpPr>
          <p:cNvPr id="18" name="Straight Arrow Connector 17"/>
          <p:cNvCxnSpPr>
            <a:stCxn id="28" idx="3"/>
          </p:cNvCxnSpPr>
          <p:nvPr/>
        </p:nvCxnSpPr>
        <p:spPr>
          <a:xfrm>
            <a:off x="3951302" y="3341469"/>
            <a:ext cx="696898" cy="39233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7" idx="3"/>
          </p:cNvCxnSpPr>
          <p:nvPr/>
        </p:nvCxnSpPr>
        <p:spPr>
          <a:xfrm flipV="1">
            <a:off x="3951302" y="4191000"/>
            <a:ext cx="696898" cy="63091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4" name="Line 4">
            <a:extLst>
              <a:ext uri="{FF2B5EF4-FFF2-40B4-BE49-F238E27FC236}">
                <a16:creationId xmlns:a16="http://schemas.microsoft.com/office/drawing/2014/main" id="{0BB34988-C4EB-40A6-96DE-96FA0D1CB282}"/>
              </a:ext>
            </a:extLst>
          </p:cNvPr>
          <p:cNvSpPr>
            <a:spLocks noChangeShapeType="1"/>
          </p:cNvSpPr>
          <p:nvPr/>
        </p:nvSpPr>
        <p:spPr bwMode="auto">
          <a:xfrm>
            <a:off x="0" y="795957"/>
            <a:ext cx="9220199"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109908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D718348-8414-4FAF-9C95-8570CB8B057C}"/>
              </a:ext>
            </a:extLst>
          </p:cNvPr>
          <p:cNvSpPr>
            <a:spLocks noGrp="1" noChangeArrowheads="1"/>
          </p:cNvSpPr>
          <p:nvPr>
            <p:ph type="title"/>
          </p:nvPr>
        </p:nvSpPr>
        <p:spPr>
          <a:xfrm>
            <a:off x="457200" y="219309"/>
            <a:ext cx="8229600" cy="1143000"/>
          </a:xfrm>
        </p:spPr>
        <p:txBody>
          <a:bodyPr>
            <a:normAutofit/>
          </a:bodyPr>
          <a:lstStyle/>
          <a:p>
            <a:pPr eaLnBrk="1" hangingPunct="1"/>
            <a:r>
              <a:rPr lang="en-US" altLang="en-US" sz="3100" dirty="0"/>
              <a:t>Drug Therapy in Pregnancy</a:t>
            </a:r>
            <a:br>
              <a:rPr lang="en-US" altLang="en-US" dirty="0"/>
            </a:br>
            <a:endParaRPr lang="en-US" altLang="en-US" dirty="0"/>
          </a:p>
        </p:txBody>
      </p:sp>
      <p:sp>
        <p:nvSpPr>
          <p:cNvPr id="713731" name="Text Box 3">
            <a:extLst>
              <a:ext uri="{FF2B5EF4-FFF2-40B4-BE49-F238E27FC236}">
                <a16:creationId xmlns:a16="http://schemas.microsoft.com/office/drawing/2014/main" id="{70DEC652-529D-4FC3-8F77-5C6B28AD931E}"/>
              </a:ext>
            </a:extLst>
          </p:cNvPr>
          <p:cNvSpPr txBox="1">
            <a:spLocks noChangeArrowheads="1"/>
          </p:cNvSpPr>
          <p:nvPr/>
        </p:nvSpPr>
        <p:spPr bwMode="auto">
          <a:xfrm>
            <a:off x="3165475" y="1005341"/>
            <a:ext cx="2813050" cy="641350"/>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altLang="en-US" sz="3600" b="1" i="1" dirty="0">
                <a:solidFill>
                  <a:srgbClr val="006666"/>
                </a:solidFill>
                <a:latin typeface="Times" pitchFamily="112" charset="0"/>
              </a:rPr>
              <a:t>Balancing act</a:t>
            </a:r>
          </a:p>
        </p:txBody>
      </p:sp>
      <p:sp>
        <p:nvSpPr>
          <p:cNvPr id="713732" name="Text Box 4">
            <a:extLst>
              <a:ext uri="{FF2B5EF4-FFF2-40B4-BE49-F238E27FC236}">
                <a16:creationId xmlns:a16="http://schemas.microsoft.com/office/drawing/2014/main" id="{DFF59DC1-DA20-4B66-A321-1A00380EFA62}"/>
              </a:ext>
            </a:extLst>
          </p:cNvPr>
          <p:cNvSpPr txBox="1">
            <a:spLocks noChangeArrowheads="1"/>
          </p:cNvSpPr>
          <p:nvPr/>
        </p:nvSpPr>
        <p:spPr bwMode="auto">
          <a:xfrm>
            <a:off x="163076" y="1990960"/>
            <a:ext cx="2139950" cy="1739900"/>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3600" b="1" i="1" dirty="0">
                <a:solidFill>
                  <a:srgbClr val="FF3300"/>
                </a:solidFill>
                <a:latin typeface="Times" pitchFamily="112" charset="0"/>
              </a:rPr>
              <a:t>Benefit of</a:t>
            </a:r>
          </a:p>
          <a:p>
            <a:pPr algn="ctr" eaLnBrk="0" hangingPunct="0">
              <a:defRPr/>
            </a:pPr>
            <a:r>
              <a:rPr lang="en-US" altLang="en-US" sz="3600" b="1" i="1" dirty="0">
                <a:solidFill>
                  <a:srgbClr val="FF3300"/>
                </a:solidFill>
                <a:latin typeface="Times" pitchFamily="112" charset="0"/>
              </a:rPr>
              <a:t>Maternal </a:t>
            </a:r>
          </a:p>
          <a:p>
            <a:pPr algn="ctr" eaLnBrk="0" hangingPunct="0">
              <a:defRPr/>
            </a:pPr>
            <a:r>
              <a:rPr lang="en-US" altLang="en-US" sz="3600" b="1" i="1" dirty="0">
                <a:solidFill>
                  <a:srgbClr val="FF3300"/>
                </a:solidFill>
                <a:latin typeface="Times" pitchFamily="112" charset="0"/>
              </a:rPr>
              <a:t>Treatment</a:t>
            </a:r>
          </a:p>
        </p:txBody>
      </p:sp>
      <p:sp>
        <p:nvSpPr>
          <p:cNvPr id="713733" name="Text Box 5">
            <a:extLst>
              <a:ext uri="{FF2B5EF4-FFF2-40B4-BE49-F238E27FC236}">
                <a16:creationId xmlns:a16="http://schemas.microsoft.com/office/drawing/2014/main" id="{D3014AAD-FDB4-4FB0-AA72-4AEC606B48DD}"/>
              </a:ext>
            </a:extLst>
          </p:cNvPr>
          <p:cNvSpPr txBox="1">
            <a:spLocks noChangeArrowheads="1"/>
          </p:cNvSpPr>
          <p:nvPr/>
        </p:nvSpPr>
        <p:spPr bwMode="auto">
          <a:xfrm>
            <a:off x="6281411" y="1705213"/>
            <a:ext cx="2625719" cy="1754326"/>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3600" b="1" i="1" dirty="0">
                <a:solidFill>
                  <a:srgbClr val="0066CC"/>
                </a:solidFill>
                <a:latin typeface="Times" pitchFamily="112" charset="0"/>
              </a:rPr>
              <a:t>Risk of</a:t>
            </a:r>
          </a:p>
          <a:p>
            <a:pPr algn="ctr" eaLnBrk="0" hangingPunct="0">
              <a:defRPr/>
            </a:pPr>
            <a:r>
              <a:rPr lang="en-US" altLang="en-US" sz="3600" b="1" i="1" dirty="0">
                <a:solidFill>
                  <a:srgbClr val="0066CC"/>
                </a:solidFill>
                <a:latin typeface="Times" pitchFamily="112" charset="0"/>
              </a:rPr>
              <a:t>Adverse </a:t>
            </a:r>
          </a:p>
          <a:p>
            <a:pPr algn="ctr" eaLnBrk="0" hangingPunct="0">
              <a:defRPr/>
            </a:pPr>
            <a:r>
              <a:rPr lang="en-US" altLang="en-US" sz="3600" b="1" i="1" dirty="0">
                <a:solidFill>
                  <a:srgbClr val="0066CC"/>
                </a:solidFill>
                <a:latin typeface="Times" pitchFamily="112" charset="0"/>
              </a:rPr>
              <a:t>Fetal Effects</a:t>
            </a:r>
          </a:p>
        </p:txBody>
      </p:sp>
      <p:pic>
        <p:nvPicPr>
          <p:cNvPr id="4103" name="Picture 7" descr="Image:Scales Of Justice.svg">
            <a:hlinkClick r:id="rId2"/>
            <a:extLst>
              <a:ext uri="{FF2B5EF4-FFF2-40B4-BE49-F238E27FC236}">
                <a16:creationId xmlns:a16="http://schemas.microsoft.com/office/drawing/2014/main" id="{07DD0C24-D712-484E-AF29-5DD95D9E6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819" y="1660070"/>
            <a:ext cx="41148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Line 8">
            <a:extLst>
              <a:ext uri="{FF2B5EF4-FFF2-40B4-BE49-F238E27FC236}">
                <a16:creationId xmlns:a16="http://schemas.microsoft.com/office/drawing/2014/main" id="{F3B8F1AC-F6E1-4B80-89F3-0E66AA04997B}"/>
              </a:ext>
            </a:extLst>
          </p:cNvPr>
          <p:cNvSpPr>
            <a:spLocks noChangeShapeType="1"/>
          </p:cNvSpPr>
          <p:nvPr/>
        </p:nvSpPr>
        <p:spPr bwMode="auto">
          <a:xfrm>
            <a:off x="114300" y="1005341"/>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a:extLst>
              <a:ext uri="{FF2B5EF4-FFF2-40B4-BE49-F238E27FC236}">
                <a16:creationId xmlns:a16="http://schemas.microsoft.com/office/drawing/2014/main" id="{3E6319FE-7516-43E0-BC1B-E41620298473}"/>
              </a:ext>
            </a:extLst>
          </p:cNvPr>
          <p:cNvSpPr/>
          <p:nvPr/>
        </p:nvSpPr>
        <p:spPr>
          <a:xfrm>
            <a:off x="576236" y="5258210"/>
            <a:ext cx="7991527" cy="1200329"/>
          </a:xfrm>
          <a:prstGeom prst="rect">
            <a:avLst/>
          </a:prstGeom>
        </p:spPr>
        <p:txBody>
          <a:bodyPr wrap="square">
            <a:spAutoFit/>
          </a:bodyPr>
          <a:lstStyle/>
          <a:p>
            <a:pPr algn="ctr"/>
            <a:r>
              <a:rPr lang="en-US" altLang="en-US" sz="3600" b="1" i="1" dirty="0">
                <a:solidFill>
                  <a:schemeClr val="accent4">
                    <a:lumMod val="75000"/>
                  </a:schemeClr>
                </a:solidFill>
                <a:latin typeface="Times" panose="02020603050405020304" pitchFamily="18" charset="0"/>
                <a:cs typeface="Times" panose="02020603050405020304" pitchFamily="18" charset="0"/>
              </a:rPr>
              <a:t>Unfortunately there are often only limited data to make recommendations</a:t>
            </a:r>
            <a:endParaRPr lang="en-US" sz="3600" b="1" i="1" dirty="0">
              <a:solidFill>
                <a:schemeClr val="accent4">
                  <a:lumMod val="75000"/>
                </a:schemeClr>
              </a:solidFill>
              <a:latin typeface="Times" panose="02020603050405020304" pitchFamily="18" charset="0"/>
              <a:cs typeface="Times" panose="02020603050405020304" pitchFamily="18" charset="0"/>
            </a:endParaRPr>
          </a:p>
        </p:txBody>
      </p:sp>
      <p:sp>
        <p:nvSpPr>
          <p:cNvPr id="9" name="Text Box 4">
            <a:extLst>
              <a:ext uri="{FF2B5EF4-FFF2-40B4-BE49-F238E27FC236}">
                <a16:creationId xmlns:a16="http://schemas.microsoft.com/office/drawing/2014/main" id="{A1E0F1B9-6CD1-4AE2-A2D0-0BB05103C5BF}"/>
              </a:ext>
            </a:extLst>
          </p:cNvPr>
          <p:cNvSpPr txBox="1">
            <a:spLocks noChangeArrowheads="1"/>
          </p:cNvSpPr>
          <p:nvPr/>
        </p:nvSpPr>
        <p:spPr bwMode="auto">
          <a:xfrm>
            <a:off x="59926" y="3859817"/>
            <a:ext cx="2467535" cy="1631216"/>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2000" b="1" i="1" dirty="0">
                <a:solidFill>
                  <a:srgbClr val="C00000"/>
                </a:solidFill>
                <a:latin typeface="Arial" panose="020B0604020202020204" pitchFamily="34" charset="0"/>
                <a:cs typeface="Arial" panose="020B0604020202020204" pitchFamily="34" charset="0"/>
              </a:rPr>
              <a:t>DTG: </a:t>
            </a:r>
          </a:p>
          <a:p>
            <a:pPr marL="342900" indent="-342900" eaLnBrk="0" hangingPunct="0">
              <a:buClr>
                <a:srgbClr val="C00000"/>
              </a:buClr>
              <a:buFont typeface="Arial" panose="020B0604020202020204" pitchFamily="34" charset="0"/>
              <a:buChar char="−"/>
              <a:defRPr/>
            </a:pPr>
            <a:r>
              <a:rPr lang="en-US" altLang="en-US" sz="2000" i="1" dirty="0">
                <a:latin typeface="Arial" panose="020B0604020202020204" pitchFamily="34" charset="0"/>
                <a:cs typeface="Arial" panose="020B0604020202020204" pitchFamily="34" charset="0"/>
              </a:rPr>
              <a:t>Rapid VL decline</a:t>
            </a:r>
          </a:p>
          <a:p>
            <a:pPr marL="342900" indent="-342900" eaLnBrk="0" hangingPunct="0">
              <a:buClr>
                <a:srgbClr val="C00000"/>
              </a:buClr>
              <a:buFont typeface="Arial" panose="020B0604020202020204" pitchFamily="34" charset="0"/>
              <a:buChar char="−"/>
              <a:defRPr/>
            </a:pPr>
            <a:r>
              <a:rPr lang="en-US" altLang="en-US" sz="2000" i="1" dirty="0">
                <a:latin typeface="Arial" panose="020B0604020202020204" pitchFamily="34" charset="0"/>
                <a:cs typeface="Arial" panose="020B0604020202020204" pitchFamily="34" charset="0"/>
              </a:rPr>
              <a:t>Better tolerated</a:t>
            </a:r>
          </a:p>
          <a:p>
            <a:pPr marL="342900" indent="-342900" eaLnBrk="0" hangingPunct="0">
              <a:buClr>
                <a:srgbClr val="C00000"/>
              </a:buClr>
              <a:buFont typeface="Arial" panose="020B0604020202020204" pitchFamily="34" charset="0"/>
              <a:buChar char="−"/>
              <a:defRPr/>
            </a:pPr>
            <a:r>
              <a:rPr lang="en-US" altLang="en-US" sz="2000" i="1" dirty="0">
                <a:latin typeface="Arial" panose="020B0604020202020204" pitchFamily="34" charset="0"/>
                <a:cs typeface="Arial" panose="020B0604020202020204" pitchFamily="34" charset="0"/>
              </a:rPr>
              <a:t>Less expensive</a:t>
            </a:r>
          </a:p>
          <a:p>
            <a:pPr eaLnBrk="0" hangingPunct="0">
              <a:defRPr/>
            </a:pPr>
            <a:endParaRPr lang="en-US" altLang="en-US" sz="2000" i="1" dirty="0">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E2CF5DC2-F1B0-4DA5-80A4-A3A17DD5FC53}"/>
              </a:ext>
            </a:extLst>
          </p:cNvPr>
          <p:cNvSpPr txBox="1">
            <a:spLocks noChangeArrowheads="1"/>
          </p:cNvSpPr>
          <p:nvPr/>
        </p:nvSpPr>
        <p:spPr bwMode="auto">
          <a:xfrm>
            <a:off x="5754303" y="3749920"/>
            <a:ext cx="3352800" cy="1323439"/>
          </a:xfrm>
          <a:prstGeom prst="rect">
            <a:avLst/>
          </a:prstGeom>
          <a:noFill/>
          <a:ln w="12700" cap="sq">
            <a:noFill/>
            <a:miter lim="800000"/>
            <a:headEnd type="none" w="sm" len="sm"/>
            <a:tailEnd type="none" w="sm" len="sm"/>
          </a:ln>
          <a:effectLst/>
        </p:spPr>
        <p:txBody>
          <a:bodyPr wrap="square">
            <a:spAutoFit/>
          </a:bodyPr>
          <a:lstStyle/>
          <a:p>
            <a:pPr algn="ctr" eaLnBrk="0" hangingPunct="0">
              <a:defRPr/>
            </a:pPr>
            <a:r>
              <a:rPr lang="en-US" altLang="en-US" sz="2000" b="1" i="1" dirty="0">
                <a:solidFill>
                  <a:srgbClr val="C00000"/>
                </a:solidFill>
                <a:latin typeface="Arial" panose="020B0604020202020204" pitchFamily="34" charset="0"/>
                <a:cs typeface="Arial" panose="020B0604020202020204" pitchFamily="34" charset="0"/>
              </a:rPr>
              <a:t>DTG: </a:t>
            </a:r>
          </a:p>
          <a:p>
            <a:pPr marL="342900" indent="-342900" eaLnBrk="0" hangingPunct="0">
              <a:buClr>
                <a:srgbClr val="C00000"/>
              </a:buClr>
              <a:buFont typeface="Arial" panose="020B0604020202020204" pitchFamily="34" charset="0"/>
              <a:buChar char="−"/>
              <a:defRPr/>
            </a:pPr>
            <a:r>
              <a:rPr lang="en-US" altLang="en-US" sz="2000" i="1" dirty="0">
                <a:latin typeface="Arial" panose="020B0604020202020204" pitchFamily="34" charset="0"/>
                <a:cs typeface="Arial" panose="020B0604020202020204" pitchFamily="34" charset="0"/>
              </a:rPr>
              <a:t>Potential signal for neural tube defect with preconception exposure</a:t>
            </a:r>
          </a:p>
        </p:txBody>
      </p:sp>
    </p:spTree>
    <p:extLst>
      <p:ext uri="{BB962C8B-B14F-4D97-AF65-F5344CB8AC3E}">
        <p14:creationId xmlns:p14="http://schemas.microsoft.com/office/powerpoint/2010/main" val="4203287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3732"/>
                                        </p:tgtEl>
                                        <p:attrNameLst>
                                          <p:attrName>style.visibility</p:attrName>
                                        </p:attrNameLst>
                                      </p:cBhvr>
                                      <p:to>
                                        <p:strVal val="visible"/>
                                      </p:to>
                                    </p:set>
                                    <p:anim calcmode="lin" valueType="num">
                                      <p:cBhvr additive="base">
                                        <p:cTn id="7" dur="500" fill="hold"/>
                                        <p:tgtEl>
                                          <p:spTgt spid="713732"/>
                                        </p:tgtEl>
                                        <p:attrNameLst>
                                          <p:attrName>ppt_x</p:attrName>
                                        </p:attrNameLst>
                                      </p:cBhvr>
                                      <p:tavLst>
                                        <p:tav tm="0">
                                          <p:val>
                                            <p:strVal val="0-#ppt_w/2"/>
                                          </p:val>
                                        </p:tav>
                                        <p:tav tm="100000">
                                          <p:val>
                                            <p:strVal val="#ppt_x"/>
                                          </p:val>
                                        </p:tav>
                                      </p:tavLst>
                                    </p:anim>
                                    <p:anim calcmode="lin" valueType="num">
                                      <p:cBhvr additive="base">
                                        <p:cTn id="8" dur="500" fill="hold"/>
                                        <p:tgtEl>
                                          <p:spTgt spid="7137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3733"/>
                                        </p:tgtEl>
                                        <p:attrNameLst>
                                          <p:attrName>style.visibility</p:attrName>
                                        </p:attrNameLst>
                                      </p:cBhvr>
                                      <p:to>
                                        <p:strVal val="visible"/>
                                      </p:to>
                                    </p:set>
                                    <p:anim calcmode="lin" valueType="num">
                                      <p:cBhvr additive="base">
                                        <p:cTn id="13" dur="500" fill="hold"/>
                                        <p:tgtEl>
                                          <p:spTgt spid="713733"/>
                                        </p:tgtEl>
                                        <p:attrNameLst>
                                          <p:attrName>ppt_x</p:attrName>
                                        </p:attrNameLst>
                                      </p:cBhvr>
                                      <p:tavLst>
                                        <p:tav tm="0">
                                          <p:val>
                                            <p:strVal val="1+#ppt_w/2"/>
                                          </p:val>
                                        </p:tav>
                                        <p:tav tm="100000">
                                          <p:val>
                                            <p:strVal val="#ppt_x"/>
                                          </p:val>
                                        </p:tav>
                                      </p:tavLst>
                                    </p:anim>
                                    <p:anim calcmode="lin" valueType="num">
                                      <p:cBhvr additive="base">
                                        <p:cTn id="14" dur="500" fill="hold"/>
                                        <p:tgtEl>
                                          <p:spTgt spid="7137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2" grpId="0"/>
      <p:bldP spid="713733" grpId="0"/>
      <p:bldP spid="2"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Line 8">
            <a:extLst>
              <a:ext uri="{FF2B5EF4-FFF2-40B4-BE49-F238E27FC236}">
                <a16:creationId xmlns:a16="http://schemas.microsoft.com/office/drawing/2014/main" id="{F3B8F1AC-F6E1-4B80-89F3-0E66AA04997B}"/>
              </a:ext>
            </a:extLst>
          </p:cNvPr>
          <p:cNvSpPr>
            <a:spLocks noChangeShapeType="1"/>
          </p:cNvSpPr>
          <p:nvPr/>
        </p:nvSpPr>
        <p:spPr bwMode="auto">
          <a:xfrm>
            <a:off x="114300" y="91440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2">
            <a:extLst>
              <a:ext uri="{FF2B5EF4-FFF2-40B4-BE49-F238E27FC236}">
                <a16:creationId xmlns:a16="http://schemas.microsoft.com/office/drawing/2014/main" id="{333999FB-A9B5-4675-9CDC-BFF88ACB0193}"/>
              </a:ext>
            </a:extLst>
          </p:cNvPr>
          <p:cNvGrpSpPr/>
          <p:nvPr/>
        </p:nvGrpSpPr>
        <p:grpSpPr>
          <a:xfrm>
            <a:off x="130006" y="4267200"/>
            <a:ext cx="9124449" cy="2100315"/>
            <a:chOff x="195597" y="1205301"/>
            <a:chExt cx="9124449" cy="2100315"/>
          </a:xfrm>
        </p:grpSpPr>
        <p:sp>
          <p:nvSpPr>
            <p:cNvPr id="713731" name="Text Box 3">
              <a:extLst>
                <a:ext uri="{FF2B5EF4-FFF2-40B4-BE49-F238E27FC236}">
                  <a16:creationId xmlns:a16="http://schemas.microsoft.com/office/drawing/2014/main" id="{70DEC652-529D-4FC3-8F77-5C6B28AD931E}"/>
                </a:ext>
              </a:extLst>
            </p:cNvPr>
            <p:cNvSpPr txBox="1">
              <a:spLocks noChangeArrowheads="1"/>
            </p:cNvSpPr>
            <p:nvPr/>
          </p:nvSpPr>
          <p:spPr bwMode="auto">
            <a:xfrm>
              <a:off x="3349178" y="1205301"/>
              <a:ext cx="1952779" cy="461665"/>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altLang="en-US" sz="2400" b="1" i="1" dirty="0">
                  <a:solidFill>
                    <a:srgbClr val="006666"/>
                  </a:solidFill>
                  <a:latin typeface="Times" pitchFamily="112" charset="0"/>
                </a:rPr>
                <a:t>Balancing act</a:t>
              </a:r>
            </a:p>
          </p:txBody>
        </p:sp>
        <p:grpSp>
          <p:nvGrpSpPr>
            <p:cNvPr id="2" name="Group 1">
              <a:extLst>
                <a:ext uri="{FF2B5EF4-FFF2-40B4-BE49-F238E27FC236}">
                  <a16:creationId xmlns:a16="http://schemas.microsoft.com/office/drawing/2014/main" id="{286DCBE2-7A3B-4E3D-86F1-E2A910EF611F}"/>
                </a:ext>
              </a:extLst>
            </p:cNvPr>
            <p:cNvGrpSpPr/>
            <p:nvPr/>
          </p:nvGrpSpPr>
          <p:grpSpPr>
            <a:xfrm>
              <a:off x="195597" y="1282320"/>
              <a:ext cx="9124449" cy="2023296"/>
              <a:chOff x="195597" y="1282320"/>
              <a:chExt cx="9124449" cy="2023296"/>
            </a:xfrm>
          </p:grpSpPr>
          <p:sp>
            <p:nvSpPr>
              <p:cNvPr id="713732" name="Text Box 4">
                <a:extLst>
                  <a:ext uri="{FF2B5EF4-FFF2-40B4-BE49-F238E27FC236}">
                    <a16:creationId xmlns:a16="http://schemas.microsoft.com/office/drawing/2014/main" id="{DFF59DC1-DA20-4B66-A321-1A00380EFA62}"/>
                  </a:ext>
                </a:extLst>
              </p:cNvPr>
              <p:cNvSpPr txBox="1">
                <a:spLocks noChangeArrowheads="1"/>
              </p:cNvSpPr>
              <p:nvPr/>
            </p:nvSpPr>
            <p:spPr bwMode="auto">
              <a:xfrm>
                <a:off x="669627" y="1282320"/>
                <a:ext cx="1057084" cy="830997"/>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1600" b="1" i="1" dirty="0">
                    <a:solidFill>
                      <a:srgbClr val="FF3300"/>
                    </a:solidFill>
                    <a:latin typeface="Times" pitchFamily="112" charset="0"/>
                  </a:rPr>
                  <a:t>Benefit of</a:t>
                </a:r>
              </a:p>
              <a:p>
                <a:pPr algn="ctr" eaLnBrk="0" hangingPunct="0">
                  <a:defRPr/>
                </a:pPr>
                <a:r>
                  <a:rPr lang="en-US" altLang="en-US" sz="1600" b="1" i="1" dirty="0">
                    <a:solidFill>
                      <a:srgbClr val="FF3300"/>
                    </a:solidFill>
                    <a:latin typeface="Times" pitchFamily="112" charset="0"/>
                  </a:rPr>
                  <a:t>Maternal </a:t>
                </a:r>
              </a:p>
              <a:p>
                <a:pPr algn="ctr" eaLnBrk="0" hangingPunct="0">
                  <a:defRPr/>
                </a:pPr>
                <a:r>
                  <a:rPr lang="en-US" altLang="en-US" sz="1600" b="1" i="1" dirty="0">
                    <a:solidFill>
                      <a:srgbClr val="FF3300"/>
                    </a:solidFill>
                    <a:latin typeface="Times" pitchFamily="112" charset="0"/>
                  </a:rPr>
                  <a:t>Treatment</a:t>
                </a:r>
              </a:p>
            </p:txBody>
          </p:sp>
          <p:sp>
            <p:nvSpPr>
              <p:cNvPr id="713733" name="Text Box 5">
                <a:extLst>
                  <a:ext uri="{FF2B5EF4-FFF2-40B4-BE49-F238E27FC236}">
                    <a16:creationId xmlns:a16="http://schemas.microsoft.com/office/drawing/2014/main" id="{D3014AAD-FDB4-4FB0-AA72-4AEC606B48DD}"/>
                  </a:ext>
                </a:extLst>
              </p:cNvPr>
              <p:cNvSpPr txBox="1">
                <a:spLocks noChangeArrowheads="1"/>
              </p:cNvSpPr>
              <p:nvPr/>
            </p:nvSpPr>
            <p:spPr bwMode="auto">
              <a:xfrm>
                <a:off x="6898800" y="1346559"/>
                <a:ext cx="1272591" cy="830997"/>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altLang="en-US" sz="1600" b="1" i="1" dirty="0">
                    <a:solidFill>
                      <a:srgbClr val="0066CC"/>
                    </a:solidFill>
                    <a:latin typeface="Times" pitchFamily="112" charset="0"/>
                  </a:rPr>
                  <a:t>Risk of</a:t>
                </a:r>
              </a:p>
              <a:p>
                <a:pPr algn="ctr" eaLnBrk="0" hangingPunct="0">
                  <a:defRPr/>
                </a:pPr>
                <a:r>
                  <a:rPr lang="en-US" altLang="en-US" sz="1600" b="1" i="1" dirty="0">
                    <a:solidFill>
                      <a:srgbClr val="0066CC"/>
                    </a:solidFill>
                    <a:latin typeface="Times" pitchFamily="112" charset="0"/>
                  </a:rPr>
                  <a:t>Adverse </a:t>
                </a:r>
              </a:p>
              <a:p>
                <a:pPr algn="ctr" eaLnBrk="0" hangingPunct="0">
                  <a:defRPr/>
                </a:pPr>
                <a:r>
                  <a:rPr lang="en-US" altLang="en-US" sz="1600" b="1" i="1" dirty="0">
                    <a:solidFill>
                      <a:srgbClr val="0066CC"/>
                    </a:solidFill>
                    <a:latin typeface="Times" pitchFamily="112" charset="0"/>
                  </a:rPr>
                  <a:t>Fetal Effects</a:t>
                </a:r>
              </a:p>
            </p:txBody>
          </p:sp>
          <p:pic>
            <p:nvPicPr>
              <p:cNvPr id="4103" name="Picture 7" descr="Image:Scales Of Justice.svg">
                <a:hlinkClick r:id="rId3"/>
                <a:extLst>
                  <a:ext uri="{FF2B5EF4-FFF2-40B4-BE49-F238E27FC236}">
                    <a16:creationId xmlns:a16="http://schemas.microsoft.com/office/drawing/2014/main" id="{07DD0C24-D712-484E-AF29-5DD95D9E6C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5633" y="1648022"/>
                <a:ext cx="1727038" cy="120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a:extLst>
                  <a:ext uri="{FF2B5EF4-FFF2-40B4-BE49-F238E27FC236}">
                    <a16:creationId xmlns:a16="http://schemas.microsoft.com/office/drawing/2014/main" id="{834754BE-73D8-48FD-80A4-5E462220CD72}"/>
                  </a:ext>
                </a:extLst>
              </p:cNvPr>
              <p:cNvSpPr txBox="1">
                <a:spLocks noChangeArrowheads="1"/>
              </p:cNvSpPr>
              <p:nvPr/>
            </p:nvSpPr>
            <p:spPr bwMode="auto">
              <a:xfrm>
                <a:off x="195597" y="2012955"/>
                <a:ext cx="2092742" cy="1015663"/>
              </a:xfrm>
              <a:prstGeom prst="rect">
                <a:avLst/>
              </a:prstGeom>
              <a:noFill/>
              <a:ln w="12700" cap="sq">
                <a:noFill/>
                <a:miter lim="800000"/>
                <a:headEnd type="none" w="sm" len="sm"/>
                <a:tailEnd type="none" w="sm" len="sm"/>
              </a:ln>
              <a:effectLst/>
            </p:spPr>
            <p:txBody>
              <a:bodyPr wrap="square">
                <a:spAutoFit/>
              </a:bodyPr>
              <a:lstStyle/>
              <a:p>
                <a:pPr algn="ctr" eaLnBrk="0" hangingPunct="0">
                  <a:defRPr/>
                </a:pPr>
                <a:r>
                  <a:rPr lang="en-US" altLang="en-US" sz="1200" i="1" dirty="0">
                    <a:latin typeface="Arial" panose="020B0604020202020204" pitchFamily="34" charset="0"/>
                    <a:cs typeface="Arial" panose="020B0604020202020204" pitchFamily="34" charset="0"/>
                  </a:rPr>
                  <a:t>DTG: </a:t>
                </a:r>
              </a:p>
              <a:p>
                <a:pPr marL="342900" indent="-342900" eaLnBrk="0" hangingPunct="0">
                  <a:buClr>
                    <a:srgbClr val="C00000"/>
                  </a:buClr>
                  <a:buFont typeface="Arial" panose="020B0604020202020204" pitchFamily="34" charset="0"/>
                  <a:buChar char="−"/>
                  <a:defRPr/>
                </a:pPr>
                <a:r>
                  <a:rPr lang="en-US" altLang="en-US" sz="1200" i="1" dirty="0">
                    <a:latin typeface="Arial" panose="020B0604020202020204" pitchFamily="34" charset="0"/>
                    <a:cs typeface="Arial" panose="020B0604020202020204" pitchFamily="34" charset="0"/>
                  </a:rPr>
                  <a:t>Rapid VL decline</a:t>
                </a:r>
              </a:p>
              <a:p>
                <a:pPr marL="342900" indent="-342900" eaLnBrk="0" hangingPunct="0">
                  <a:buClr>
                    <a:srgbClr val="C00000"/>
                  </a:buClr>
                  <a:buFont typeface="Arial" panose="020B0604020202020204" pitchFamily="34" charset="0"/>
                  <a:buChar char="−"/>
                  <a:defRPr/>
                </a:pPr>
                <a:r>
                  <a:rPr lang="en-US" altLang="en-US" sz="1200" i="1" dirty="0">
                    <a:latin typeface="Arial" panose="020B0604020202020204" pitchFamily="34" charset="0"/>
                    <a:cs typeface="Arial" panose="020B0604020202020204" pitchFamily="34" charset="0"/>
                  </a:rPr>
                  <a:t>Better tolerated</a:t>
                </a:r>
              </a:p>
              <a:p>
                <a:pPr marL="342900" indent="-342900" eaLnBrk="0" hangingPunct="0">
                  <a:buClr>
                    <a:srgbClr val="C00000"/>
                  </a:buClr>
                  <a:buFont typeface="Arial" panose="020B0604020202020204" pitchFamily="34" charset="0"/>
                  <a:buChar char="−"/>
                  <a:defRPr/>
                </a:pPr>
                <a:r>
                  <a:rPr lang="en-US" altLang="en-US" sz="1200" i="1" dirty="0">
                    <a:latin typeface="Arial" panose="020B0604020202020204" pitchFamily="34" charset="0"/>
                    <a:cs typeface="Arial" panose="020B0604020202020204" pitchFamily="34" charset="0"/>
                  </a:rPr>
                  <a:t>Less expensive</a:t>
                </a:r>
              </a:p>
              <a:p>
                <a:pPr eaLnBrk="0" hangingPunct="0">
                  <a:defRPr/>
                </a:pPr>
                <a:endParaRPr lang="en-US" altLang="en-US" sz="1200" i="1" dirty="0">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C801E9ED-C795-4194-80DC-4BACC5D42F10}"/>
                  </a:ext>
                </a:extLst>
              </p:cNvPr>
              <p:cNvSpPr txBox="1">
                <a:spLocks noChangeArrowheads="1"/>
              </p:cNvSpPr>
              <p:nvPr/>
            </p:nvSpPr>
            <p:spPr bwMode="auto">
              <a:xfrm>
                <a:off x="6161591" y="2113317"/>
                <a:ext cx="3158455" cy="646331"/>
              </a:xfrm>
              <a:prstGeom prst="rect">
                <a:avLst/>
              </a:prstGeom>
              <a:noFill/>
              <a:ln w="12700" cap="sq">
                <a:noFill/>
                <a:miter lim="800000"/>
                <a:headEnd type="none" w="sm" len="sm"/>
                <a:tailEnd type="none" w="sm" len="sm"/>
              </a:ln>
              <a:effectLst/>
            </p:spPr>
            <p:txBody>
              <a:bodyPr wrap="square">
                <a:spAutoFit/>
              </a:bodyPr>
              <a:lstStyle/>
              <a:p>
                <a:pPr algn="ctr" eaLnBrk="0" hangingPunct="0">
                  <a:defRPr/>
                </a:pPr>
                <a:r>
                  <a:rPr lang="en-US" altLang="en-US" sz="1200" i="1" dirty="0">
                    <a:latin typeface="Arial" panose="020B0604020202020204" pitchFamily="34" charset="0"/>
                    <a:cs typeface="Arial" panose="020B0604020202020204" pitchFamily="34" charset="0"/>
                  </a:rPr>
                  <a:t>DTG: </a:t>
                </a:r>
              </a:p>
              <a:p>
                <a:pPr marL="342900" indent="-342900" eaLnBrk="0" hangingPunct="0">
                  <a:buClr>
                    <a:srgbClr val="C00000"/>
                  </a:buClr>
                  <a:buFont typeface="Arial" panose="020B0604020202020204" pitchFamily="34" charset="0"/>
                  <a:buChar char="−"/>
                  <a:defRPr/>
                </a:pPr>
                <a:r>
                  <a:rPr lang="en-US" altLang="en-US" sz="1200" i="1" dirty="0">
                    <a:latin typeface="Arial" panose="020B0604020202020204" pitchFamily="34" charset="0"/>
                    <a:cs typeface="Arial" panose="020B0604020202020204" pitchFamily="34" charset="0"/>
                  </a:rPr>
                  <a:t>Potential signal for NTD with preconception exposure</a:t>
                </a:r>
              </a:p>
            </p:txBody>
          </p:sp>
          <p:sp>
            <p:nvSpPr>
              <p:cNvPr id="13" name="Text Box 4">
                <a:extLst>
                  <a:ext uri="{FF2B5EF4-FFF2-40B4-BE49-F238E27FC236}">
                    <a16:creationId xmlns:a16="http://schemas.microsoft.com/office/drawing/2014/main" id="{ED6367E7-0AFC-485D-866B-746D612FA865}"/>
                  </a:ext>
                </a:extLst>
              </p:cNvPr>
              <p:cNvSpPr txBox="1">
                <a:spLocks noChangeArrowheads="1"/>
              </p:cNvSpPr>
              <p:nvPr/>
            </p:nvSpPr>
            <p:spPr bwMode="auto">
              <a:xfrm>
                <a:off x="1445614" y="1735956"/>
                <a:ext cx="2425665" cy="1569660"/>
              </a:xfrm>
              <a:prstGeom prst="rect">
                <a:avLst/>
              </a:prstGeom>
              <a:solidFill>
                <a:srgbClr val="FFF7EB"/>
              </a:solidFill>
              <a:ln w="12700" cap="sq">
                <a:solidFill>
                  <a:schemeClr val="tx1"/>
                </a:solidFill>
                <a:miter lim="800000"/>
                <a:headEnd type="none" w="sm" len="sm"/>
                <a:tailEnd type="none" w="sm" len="sm"/>
              </a:ln>
              <a:effectLst/>
              <a:scene3d>
                <a:camera prst="orthographicFront"/>
                <a:lightRig rig="threePt" dir="t"/>
              </a:scene3d>
              <a:sp3d>
                <a:bevelT/>
              </a:sp3d>
            </p:spPr>
            <p:txBody>
              <a:bodyPr wrap="none">
                <a:spAutoFit/>
              </a:bodyPr>
              <a:lstStyle/>
              <a:p>
                <a:pPr algn="ctr" eaLnBrk="0" hangingPunct="0">
                  <a:defRPr/>
                </a:pPr>
                <a:r>
                  <a:rPr lang="en-US" altLang="en-US" sz="2400" i="1" dirty="0">
                    <a:solidFill>
                      <a:srgbClr val="FF0000"/>
                    </a:solidFill>
                    <a:latin typeface="Arial" panose="020B0604020202020204" pitchFamily="34" charset="0"/>
                    <a:cs typeface="Arial" panose="020B0604020202020204" pitchFamily="34" charset="0"/>
                  </a:rPr>
                  <a:t>All women of </a:t>
                </a:r>
              </a:p>
              <a:p>
                <a:pPr algn="ctr" eaLnBrk="0" hangingPunct="0">
                  <a:defRPr/>
                </a:pPr>
                <a:r>
                  <a:rPr lang="en-US" altLang="en-US" sz="2400" i="1" dirty="0">
                    <a:solidFill>
                      <a:srgbClr val="FF0000"/>
                    </a:solidFill>
                    <a:latin typeface="Arial" panose="020B0604020202020204" pitchFamily="34" charset="0"/>
                    <a:cs typeface="Arial" panose="020B0604020202020204" pitchFamily="34" charset="0"/>
                  </a:rPr>
                  <a:t>childbearing-</a:t>
                </a:r>
              </a:p>
              <a:p>
                <a:pPr algn="ctr" eaLnBrk="0" hangingPunct="0">
                  <a:defRPr/>
                </a:pPr>
                <a:r>
                  <a:rPr lang="en-US" altLang="en-US" sz="2400" i="1" dirty="0">
                    <a:solidFill>
                      <a:srgbClr val="FF0000"/>
                    </a:solidFill>
                    <a:latin typeface="Arial" panose="020B0604020202020204" pitchFamily="34" charset="0"/>
                    <a:cs typeface="Arial" panose="020B0604020202020204" pitchFamily="34" charset="0"/>
                  </a:rPr>
                  <a:t>potential</a:t>
                </a:r>
              </a:p>
              <a:p>
                <a:pPr algn="ctr" eaLnBrk="0" hangingPunct="0">
                  <a:defRPr/>
                </a:pPr>
                <a:r>
                  <a:rPr lang="en-US" altLang="en-US" sz="2400" i="1" dirty="0">
                    <a:solidFill>
                      <a:srgbClr val="FF0000"/>
                    </a:solidFill>
                    <a:latin typeface="Arial" panose="020B0604020202020204" pitchFamily="34" charset="0"/>
                    <a:cs typeface="Arial" panose="020B0604020202020204" pitchFamily="34" charset="0"/>
                  </a:rPr>
                  <a:t>should get DTG </a:t>
                </a:r>
              </a:p>
            </p:txBody>
          </p:sp>
          <p:sp>
            <p:nvSpPr>
              <p:cNvPr id="15" name="Text Box 4">
                <a:extLst>
                  <a:ext uri="{FF2B5EF4-FFF2-40B4-BE49-F238E27FC236}">
                    <a16:creationId xmlns:a16="http://schemas.microsoft.com/office/drawing/2014/main" id="{BBA4572F-30A2-460B-9885-DD0BFC472E60}"/>
                  </a:ext>
                </a:extLst>
              </p:cNvPr>
              <p:cNvSpPr txBox="1">
                <a:spLocks noChangeArrowheads="1"/>
              </p:cNvSpPr>
              <p:nvPr/>
            </p:nvSpPr>
            <p:spPr bwMode="auto">
              <a:xfrm>
                <a:off x="4447427" y="1731945"/>
                <a:ext cx="2289409" cy="1569660"/>
              </a:xfrm>
              <a:prstGeom prst="rect">
                <a:avLst/>
              </a:prstGeom>
              <a:solidFill>
                <a:srgbClr val="FFF7EB"/>
              </a:solidFill>
              <a:ln w="12700" cap="sq">
                <a:solidFill>
                  <a:schemeClr val="tx1"/>
                </a:solidFill>
                <a:miter lim="800000"/>
                <a:headEnd type="none" w="sm" len="sm"/>
                <a:tailEnd type="none" w="sm" len="sm"/>
              </a:ln>
              <a:effectLst/>
              <a:scene3d>
                <a:camera prst="orthographicFront"/>
                <a:lightRig rig="threePt" dir="t"/>
              </a:scene3d>
              <a:sp3d>
                <a:bevelT/>
              </a:sp3d>
            </p:spPr>
            <p:txBody>
              <a:bodyPr wrap="none">
                <a:spAutoFit/>
              </a:bodyPr>
              <a:lstStyle/>
              <a:p>
                <a:pPr algn="ctr" eaLnBrk="0" hangingPunct="0">
                  <a:defRPr/>
                </a:pPr>
                <a:r>
                  <a:rPr lang="en-US" altLang="en-US" sz="2400" i="1" dirty="0">
                    <a:solidFill>
                      <a:srgbClr val="0070C0"/>
                    </a:solidFill>
                    <a:latin typeface="Arial" panose="020B0604020202020204" pitchFamily="34" charset="0"/>
                    <a:cs typeface="Arial" panose="020B0604020202020204" pitchFamily="34" charset="0"/>
                  </a:rPr>
                  <a:t>All women of </a:t>
                </a:r>
              </a:p>
              <a:p>
                <a:pPr algn="ctr" eaLnBrk="0" hangingPunct="0">
                  <a:defRPr/>
                </a:pPr>
                <a:r>
                  <a:rPr lang="en-US" altLang="en-US" sz="2400" i="1" dirty="0">
                    <a:solidFill>
                      <a:srgbClr val="0070C0"/>
                    </a:solidFill>
                    <a:latin typeface="Arial" panose="020B0604020202020204" pitchFamily="34" charset="0"/>
                    <a:cs typeface="Arial" panose="020B0604020202020204" pitchFamily="34" charset="0"/>
                  </a:rPr>
                  <a:t>childbearing-</a:t>
                </a:r>
              </a:p>
              <a:p>
                <a:pPr algn="ctr" eaLnBrk="0" hangingPunct="0">
                  <a:defRPr/>
                </a:pPr>
                <a:r>
                  <a:rPr lang="en-US" altLang="en-US" sz="2400" i="1" dirty="0">
                    <a:solidFill>
                      <a:srgbClr val="0070C0"/>
                    </a:solidFill>
                    <a:latin typeface="Arial" panose="020B0604020202020204" pitchFamily="34" charset="0"/>
                    <a:cs typeface="Arial" panose="020B0604020202020204" pitchFamily="34" charset="0"/>
                  </a:rPr>
                  <a:t>potential</a:t>
                </a:r>
              </a:p>
              <a:p>
                <a:pPr algn="ctr" eaLnBrk="0" hangingPunct="0">
                  <a:defRPr/>
                </a:pPr>
                <a:r>
                  <a:rPr lang="en-US" altLang="en-US" sz="2400" i="1" dirty="0">
                    <a:solidFill>
                      <a:srgbClr val="0070C0"/>
                    </a:solidFill>
                    <a:latin typeface="Arial" panose="020B0604020202020204" pitchFamily="34" charset="0"/>
                    <a:cs typeface="Arial" panose="020B0604020202020204" pitchFamily="34" charset="0"/>
                  </a:rPr>
                  <a:t>should get EFV</a:t>
                </a:r>
              </a:p>
            </p:txBody>
          </p:sp>
        </p:grpSp>
      </p:grpSp>
      <p:sp>
        <p:nvSpPr>
          <p:cNvPr id="18" name="Title 1">
            <a:extLst>
              <a:ext uri="{FF2B5EF4-FFF2-40B4-BE49-F238E27FC236}">
                <a16:creationId xmlns:a16="http://schemas.microsoft.com/office/drawing/2014/main" id="{DD139C10-6118-4AB0-9C15-E90B52254D80}"/>
              </a:ext>
            </a:extLst>
          </p:cNvPr>
          <p:cNvSpPr>
            <a:spLocks noGrp="1"/>
          </p:cNvSpPr>
          <p:nvPr>
            <p:ph type="title"/>
          </p:nvPr>
        </p:nvSpPr>
        <p:spPr>
          <a:xfrm>
            <a:off x="1383702" y="-71802"/>
            <a:ext cx="7442322" cy="1229304"/>
          </a:xfrm>
        </p:spPr>
        <p:txBody>
          <a:bodyPr>
            <a:normAutofit/>
          </a:bodyPr>
          <a:lstStyle/>
          <a:p>
            <a:r>
              <a:rPr lang="en-US" dirty="0">
                <a:latin typeface="Arial" panose="020B0604020202020204" pitchFamily="34" charset="0"/>
                <a:cs typeface="Arial" panose="020B0604020202020204" pitchFamily="34" charset="0"/>
              </a:rPr>
              <a:t>Modeled Two Different Strategies for </a:t>
            </a:r>
            <a:r>
              <a:rPr lang="en-US" dirty="0"/>
              <a:t>W</a:t>
            </a:r>
            <a:r>
              <a:rPr lang="en-US" dirty="0">
                <a:latin typeface="Arial" panose="020B0604020202020204" pitchFamily="34" charset="0"/>
                <a:cs typeface="Arial" panose="020B0604020202020204" pitchFamily="34" charset="0"/>
              </a:rPr>
              <a:t>omen</a:t>
            </a:r>
            <a:br>
              <a:rPr lang="en-US" dirty="0">
                <a:latin typeface="Arial" panose="020B0604020202020204" pitchFamily="34" charset="0"/>
                <a:cs typeface="Arial" panose="020B0604020202020204" pitchFamily="34" charset="0"/>
              </a:rPr>
            </a:br>
            <a:r>
              <a:rPr lang="en-US" sz="2000" i="1" dirty="0">
                <a:solidFill>
                  <a:schemeClr val="tx1"/>
                </a:solidFill>
                <a:latin typeface="Arial" panose="020B0604020202020204" pitchFamily="34" charset="0"/>
                <a:cs typeface="Arial" panose="020B0604020202020204" pitchFamily="34" charset="0"/>
              </a:rPr>
              <a:t>Dugdale C et al.  IAS, Amsterdam July 2018, Late Breaker</a:t>
            </a:r>
            <a:endParaRPr lang="en-US"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9228666-00B1-4BD2-80A1-EF410502BF51}"/>
              </a:ext>
            </a:extLst>
          </p:cNvPr>
          <p:cNvPicPr>
            <a:picLocks noChangeAspect="1" noChangeArrowheads="1"/>
          </p:cNvPicPr>
          <p:nvPr/>
        </p:nvPicPr>
        <p:blipFill>
          <a:blip r:embed="rId5" cstate="print"/>
          <a:srcRect t="10127" r="3999" b="13924"/>
          <a:stretch>
            <a:fillRect/>
          </a:stretch>
        </p:blipFill>
        <p:spPr bwMode="auto">
          <a:xfrm>
            <a:off x="130006" y="178999"/>
            <a:ext cx="1270112" cy="828063"/>
          </a:xfrm>
          <a:prstGeom prst="rect">
            <a:avLst/>
          </a:prstGeom>
          <a:noFill/>
          <a:ln w="9525">
            <a:noFill/>
            <a:miter lim="800000"/>
            <a:headEnd/>
            <a:tailEnd/>
          </a:ln>
        </p:spPr>
      </p:pic>
      <p:sp>
        <p:nvSpPr>
          <p:cNvPr id="20" name="Content Placeholder 2">
            <a:extLst>
              <a:ext uri="{FF2B5EF4-FFF2-40B4-BE49-F238E27FC236}">
                <a16:creationId xmlns:a16="http://schemas.microsoft.com/office/drawing/2014/main" id="{429BB209-69F6-440E-AA45-210175F9F158}"/>
              </a:ext>
            </a:extLst>
          </p:cNvPr>
          <p:cNvSpPr>
            <a:spLocks noGrp="1"/>
          </p:cNvSpPr>
          <p:nvPr>
            <p:ph idx="1"/>
          </p:nvPr>
        </p:nvSpPr>
        <p:spPr>
          <a:xfrm>
            <a:off x="215519" y="768148"/>
            <a:ext cx="8712962" cy="4025694"/>
          </a:xfrm>
        </p:spPr>
        <p:txBody>
          <a:bodyPr>
            <a:normAutofit/>
          </a:bodyPr>
          <a:lstStyle/>
          <a:p>
            <a:pPr marL="0" indent="0">
              <a:lnSpc>
                <a:spcPct val="103000"/>
              </a:lnSpc>
              <a:spcBef>
                <a:spcPts val="354"/>
              </a:spcBef>
              <a:buNone/>
              <a:defRPr/>
            </a:pPr>
            <a:endParaRPr lang="en-US" sz="900" b="1" dirty="0"/>
          </a:p>
          <a:p>
            <a:pPr marL="0" indent="0">
              <a:lnSpc>
                <a:spcPct val="103000"/>
              </a:lnSpc>
              <a:spcBef>
                <a:spcPts val="354"/>
              </a:spcBef>
              <a:spcAft>
                <a:spcPts val="600"/>
              </a:spcAft>
              <a:buNone/>
              <a:defRPr/>
            </a:pPr>
            <a:r>
              <a:rPr lang="en-US" sz="2200" dirty="0">
                <a:latin typeface="Arial" pitchFamily="34" charset="0"/>
                <a:cs typeface="Arial" pitchFamily="34" charset="0"/>
              </a:rPr>
              <a:t>CEPAC computer simulation evaluation of </a:t>
            </a:r>
            <a:r>
              <a:rPr lang="en-US" sz="2200" i="1" dirty="0">
                <a:latin typeface="Arial" pitchFamily="34" charset="0"/>
                <a:cs typeface="Arial" pitchFamily="34" charset="0"/>
              </a:rPr>
              <a:t>public health approach –</a:t>
            </a:r>
            <a:r>
              <a:rPr lang="en-US" sz="2200" dirty="0">
                <a:latin typeface="Arial" pitchFamily="34" charset="0"/>
                <a:cs typeface="Arial" pitchFamily="34" charset="0"/>
              </a:rPr>
              <a:t> assume only </a:t>
            </a:r>
            <a:r>
              <a:rPr lang="en-US" sz="2200" u="sng" dirty="0">
                <a:latin typeface="Arial" pitchFamily="34" charset="0"/>
                <a:cs typeface="Arial" pitchFamily="34" charset="0"/>
              </a:rPr>
              <a:t>one</a:t>
            </a:r>
            <a:r>
              <a:rPr lang="en-US" sz="2200" dirty="0">
                <a:latin typeface="Arial" pitchFamily="34" charset="0"/>
                <a:cs typeface="Arial" pitchFamily="34" charset="0"/>
              </a:rPr>
              <a:t> ART regimen can be recommended as 1</a:t>
            </a:r>
            <a:r>
              <a:rPr lang="en-US" sz="2200" baseline="30000" dirty="0">
                <a:latin typeface="Arial" pitchFamily="34" charset="0"/>
                <a:cs typeface="Arial" pitchFamily="34" charset="0"/>
              </a:rPr>
              <a:t>st</a:t>
            </a:r>
            <a:r>
              <a:rPr lang="en-US" sz="2200" dirty="0">
                <a:latin typeface="Arial" pitchFamily="34" charset="0"/>
                <a:cs typeface="Arial" pitchFamily="34" charset="0"/>
              </a:rPr>
              <a:t>-line for </a:t>
            </a:r>
            <a:r>
              <a:rPr lang="en-US" sz="2200" u="sng" dirty="0">
                <a:latin typeface="Arial" pitchFamily="34" charset="0"/>
                <a:cs typeface="Arial" pitchFamily="34" charset="0"/>
              </a:rPr>
              <a:t>all</a:t>
            </a:r>
            <a:r>
              <a:rPr lang="en-US" sz="2200" dirty="0">
                <a:latin typeface="Arial" pitchFamily="34" charset="0"/>
                <a:cs typeface="Arial" pitchFamily="34" charset="0"/>
              </a:rPr>
              <a:t> women of childbearing-age </a:t>
            </a:r>
          </a:p>
          <a:p>
            <a:pPr marL="0" indent="0">
              <a:lnSpc>
                <a:spcPct val="103000"/>
              </a:lnSpc>
              <a:spcBef>
                <a:spcPts val="1200"/>
              </a:spcBef>
              <a:spcAft>
                <a:spcPts val="600"/>
              </a:spcAft>
              <a:buNone/>
              <a:defRPr/>
            </a:pPr>
            <a:r>
              <a:rPr lang="en-US" sz="2200" dirty="0"/>
              <a:t>P</a:t>
            </a:r>
            <a:r>
              <a:rPr lang="en-US" sz="2200" dirty="0">
                <a:latin typeface="Arial" pitchFamily="34" charset="0"/>
                <a:cs typeface="Arial" pitchFamily="34" charset="0"/>
              </a:rPr>
              <a:t>arameterized: South Africa data</a:t>
            </a:r>
          </a:p>
          <a:p>
            <a:pPr marL="385763" indent="-385763">
              <a:lnSpc>
                <a:spcPct val="103000"/>
              </a:lnSpc>
              <a:spcBef>
                <a:spcPts val="2400"/>
              </a:spcBef>
              <a:spcAft>
                <a:spcPts val="600"/>
              </a:spcAft>
              <a:buFont typeface="+mj-lt"/>
              <a:buAutoNum type="arabicParenR"/>
              <a:defRPr/>
            </a:pPr>
            <a:r>
              <a:rPr lang="en-US" b="1" i="1" dirty="0">
                <a:solidFill>
                  <a:srgbClr val="FF0000"/>
                </a:solidFill>
                <a:latin typeface="Arial" pitchFamily="34" charset="0"/>
                <a:cs typeface="Arial" pitchFamily="34" charset="0"/>
              </a:rPr>
              <a:t>Dolutegravir (DTG)</a:t>
            </a:r>
            <a:r>
              <a:rPr lang="en-US" i="1" dirty="0">
                <a:latin typeface="Arial" pitchFamily="34" charset="0"/>
                <a:cs typeface="Arial" pitchFamily="34" charset="0"/>
              </a:rPr>
              <a:t>:</a:t>
            </a:r>
            <a:r>
              <a:rPr lang="en-US" sz="2000" dirty="0">
                <a:latin typeface="Arial" pitchFamily="34" charset="0"/>
                <a:cs typeface="Arial" pitchFamily="34" charset="0"/>
              </a:rPr>
              <a:t> Initiation of/switch to dolutegravir-based ART</a:t>
            </a:r>
          </a:p>
          <a:p>
            <a:pPr marL="385763" indent="-385763">
              <a:lnSpc>
                <a:spcPct val="103000"/>
              </a:lnSpc>
              <a:spcBef>
                <a:spcPts val="600"/>
              </a:spcBef>
              <a:spcAft>
                <a:spcPts val="600"/>
              </a:spcAft>
              <a:buFont typeface="+mj-lt"/>
              <a:buAutoNum type="arabicParenR"/>
              <a:defRPr/>
            </a:pPr>
            <a:r>
              <a:rPr lang="en-US" b="1" i="1" dirty="0">
                <a:solidFill>
                  <a:srgbClr val="0070C0"/>
                </a:solidFill>
                <a:latin typeface="Arial" pitchFamily="34" charset="0"/>
                <a:cs typeface="Arial" pitchFamily="34" charset="0"/>
              </a:rPr>
              <a:t>Efavirenz (EFV)</a:t>
            </a:r>
            <a:r>
              <a:rPr lang="en-US" i="1" dirty="0">
                <a:latin typeface="Arial" pitchFamily="34" charset="0"/>
                <a:cs typeface="Arial" pitchFamily="34" charset="0"/>
              </a:rPr>
              <a:t>:</a:t>
            </a:r>
            <a:r>
              <a:rPr lang="en-US" dirty="0">
                <a:latin typeface="Arial" pitchFamily="34" charset="0"/>
                <a:cs typeface="Arial" pitchFamily="34" charset="0"/>
              </a:rPr>
              <a:t> </a:t>
            </a:r>
            <a:r>
              <a:rPr lang="en-US" sz="2000" dirty="0">
                <a:latin typeface="Arial" pitchFamily="34" charset="0"/>
                <a:cs typeface="Arial" pitchFamily="34" charset="0"/>
              </a:rPr>
              <a:t>Initiation of/continuation of efavirenz-based ART</a:t>
            </a:r>
          </a:p>
          <a:p>
            <a:pPr marL="685800" lvl="1" indent="-342900">
              <a:lnSpc>
                <a:spcPct val="103000"/>
              </a:lnSpc>
              <a:spcBef>
                <a:spcPts val="354"/>
              </a:spcBef>
              <a:buFont typeface="+mj-lt"/>
              <a:buAutoNum type="arabicParenR"/>
              <a:defRPr/>
            </a:pPr>
            <a:endParaRPr lang="en-US" i="1" dirty="0">
              <a:latin typeface="Arial" pitchFamily="34" charset="0"/>
              <a:cs typeface="Arial" pitchFamily="34" charset="0"/>
            </a:endParaRPr>
          </a:p>
          <a:p>
            <a:pPr marL="685800" lvl="1" indent="-342900">
              <a:lnSpc>
                <a:spcPct val="103000"/>
              </a:lnSpc>
              <a:spcBef>
                <a:spcPts val="354"/>
              </a:spcBef>
              <a:buFont typeface="+mj-lt"/>
              <a:buAutoNum type="arabicParenR"/>
              <a:defRPr/>
            </a:pPr>
            <a:endParaRPr lang="en-US" dirty="0">
              <a:latin typeface="Arial" pitchFamily="34" charset="0"/>
              <a:cs typeface="Arial" pitchFamily="34" charset="0"/>
            </a:endParaRPr>
          </a:p>
        </p:txBody>
      </p:sp>
      <p:sp>
        <p:nvSpPr>
          <p:cNvPr id="16" name="Content Placeholder 2">
            <a:extLst>
              <a:ext uri="{FF2B5EF4-FFF2-40B4-BE49-F238E27FC236}">
                <a16:creationId xmlns:a16="http://schemas.microsoft.com/office/drawing/2014/main" id="{66D14959-605F-4671-BBF4-CE0583ED34C5}"/>
              </a:ext>
            </a:extLst>
          </p:cNvPr>
          <p:cNvSpPr txBox="1">
            <a:spLocks/>
          </p:cNvSpPr>
          <p:nvPr/>
        </p:nvSpPr>
        <p:spPr>
          <a:xfrm>
            <a:off x="4386752" y="2097375"/>
            <a:ext cx="4009635" cy="9642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354"/>
              </a:spcBef>
              <a:buFont typeface="Wingdings" panose="05000000000000000000" pitchFamily="2" charset="2"/>
              <a:buNone/>
              <a:defRPr/>
            </a:pPr>
            <a:r>
              <a:rPr lang="en-US" sz="900" b="1" dirty="0"/>
              <a:t>Women’s cohort: </a:t>
            </a:r>
            <a:r>
              <a:rPr lang="en-US" sz="900" dirty="0"/>
              <a:t>Women 15-49y living with HIV in South Africa</a:t>
            </a:r>
          </a:p>
          <a:p>
            <a:pPr lvl="1">
              <a:spcBef>
                <a:spcPts val="354"/>
              </a:spcBef>
              <a:buFont typeface="System Font Regular"/>
              <a:buChar char="-"/>
              <a:defRPr/>
            </a:pPr>
            <a:r>
              <a:rPr lang="en-US" sz="900" dirty="0"/>
              <a:t>1.7M on ART + 1.8M to start over five years = </a:t>
            </a:r>
            <a:r>
              <a:rPr lang="en-US" sz="900" b="1" dirty="0"/>
              <a:t>3.5M</a:t>
            </a:r>
            <a:r>
              <a:rPr lang="en-US" sz="900" dirty="0"/>
              <a:t> </a:t>
            </a:r>
            <a:r>
              <a:rPr lang="en-US" sz="900" i="1" dirty="0"/>
              <a:t>)</a:t>
            </a:r>
          </a:p>
          <a:p>
            <a:pPr marL="0" indent="0">
              <a:spcBef>
                <a:spcPts val="354"/>
              </a:spcBef>
              <a:buFont typeface="Wingdings" panose="05000000000000000000" pitchFamily="2" charset="2"/>
              <a:buNone/>
              <a:defRPr/>
            </a:pPr>
            <a:r>
              <a:rPr lang="en-US" sz="900" b="1" dirty="0"/>
              <a:t>Pediatric cohort:</a:t>
            </a:r>
            <a:r>
              <a:rPr lang="en-US" sz="900" dirty="0"/>
              <a:t> HIV-exposed children </a:t>
            </a:r>
          </a:p>
          <a:p>
            <a:pPr lvl="1">
              <a:spcBef>
                <a:spcPts val="354"/>
              </a:spcBef>
              <a:buFont typeface="Arial" panose="020B0604020202020204" pitchFamily="34" charset="0"/>
              <a:buChar char="-"/>
              <a:defRPr/>
            </a:pPr>
            <a:r>
              <a:rPr lang="en-US" sz="900" b="1" dirty="0"/>
              <a:t>1.1M children </a:t>
            </a:r>
            <a:r>
              <a:rPr lang="en-US" sz="900" dirty="0"/>
              <a:t>(</a:t>
            </a:r>
            <a:r>
              <a:rPr lang="en-US" sz="900" i="1" dirty="0"/>
              <a:t>age-stratified HIV prevalence &amp; fertility rates</a:t>
            </a:r>
            <a:r>
              <a:rPr lang="en-US" sz="900" dirty="0"/>
              <a:t>)</a:t>
            </a:r>
            <a:endParaRPr lang="en-US" sz="900" b="1" dirty="0"/>
          </a:p>
        </p:txBody>
      </p:sp>
    </p:spTree>
    <p:extLst>
      <p:ext uri="{BB962C8B-B14F-4D97-AF65-F5344CB8AC3E}">
        <p14:creationId xmlns:p14="http://schemas.microsoft.com/office/powerpoint/2010/main" val="6983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500"/>
                                        <p:tgtEl>
                                          <p:spTgt spid="20">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animEffect transition="in" filter="fade">
                                      <p:cBhvr>
                                        <p:cTn id="15" dur="500"/>
                                        <p:tgtEl>
                                          <p:spTgt spid="2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xEl>
                                              <p:pRg st="4" end="4"/>
                                            </p:txEl>
                                          </p:spTgt>
                                        </p:tgtEl>
                                        <p:attrNameLst>
                                          <p:attrName>style.visibility</p:attrName>
                                        </p:attrNameLst>
                                      </p:cBhvr>
                                      <p:to>
                                        <p:strVal val="visible"/>
                                      </p:to>
                                    </p:set>
                                    <p:animEffect transition="in" filter="fade">
                                      <p:cBhvr>
                                        <p:cTn id="18" dur="500"/>
                                        <p:tgtEl>
                                          <p:spTgt spid="20">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9A0A-74C5-C449-9FBD-2F852F89FF05}"/>
              </a:ext>
            </a:extLst>
          </p:cNvPr>
          <p:cNvSpPr>
            <a:spLocks noGrp="1"/>
          </p:cNvSpPr>
          <p:nvPr>
            <p:ph type="title"/>
          </p:nvPr>
        </p:nvSpPr>
        <p:spPr>
          <a:xfrm>
            <a:off x="1268969" y="-87189"/>
            <a:ext cx="7442322" cy="1229304"/>
          </a:xfrm>
        </p:spPr>
        <p:txBody>
          <a:bodyPr>
            <a:normAutofit/>
          </a:bodyPr>
          <a:lstStyle/>
          <a:p>
            <a:r>
              <a:rPr lang="en-US" dirty="0">
                <a:latin typeface="Arial" panose="020B0604020202020204" pitchFamily="34" charset="0"/>
                <a:cs typeface="Arial" panose="020B0604020202020204" pitchFamily="34" charset="0"/>
              </a:rPr>
              <a:t>Model inputs</a:t>
            </a:r>
            <a:br>
              <a:rPr lang="en-US" dirty="0">
                <a:latin typeface="Arial" panose="020B0604020202020204" pitchFamily="34" charset="0"/>
                <a:cs typeface="Arial" panose="020B0604020202020204" pitchFamily="34" charset="0"/>
              </a:rPr>
            </a:br>
            <a:r>
              <a:rPr lang="en-US" sz="2200" i="1" dirty="0">
                <a:solidFill>
                  <a:schemeClr val="tx1"/>
                </a:solidFill>
              </a:rPr>
              <a:t>Dugdale C et al.  IAS, Amsterdam July 2018, Late Breaker</a:t>
            </a:r>
            <a:endParaRPr lang="en-US" sz="2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D272A1D-B11F-514B-96A9-3A3AD02514A5}"/>
              </a:ext>
            </a:extLst>
          </p:cNvPr>
          <p:cNvSpPr>
            <a:spLocks noGrp="1"/>
          </p:cNvSpPr>
          <p:nvPr>
            <p:ph type="sldNum" sz="quarter" idx="12"/>
          </p:nvPr>
        </p:nvSpPr>
        <p:spPr>
          <a:xfrm>
            <a:off x="8515350" y="5574520"/>
            <a:ext cx="345908" cy="237875"/>
          </a:xfrm>
        </p:spPr>
        <p:txBody>
          <a:bodyPr/>
          <a:lstStyle/>
          <a:p>
            <a:fld id="{12B2BBE9-CC64-ED4F-A2C1-CEF4BAE2B900}" type="slidenum">
              <a:rPr lang="en-US" sz="1050">
                <a:latin typeface="Arial" panose="020B0604020202020204" pitchFamily="34" charset="0"/>
                <a:cs typeface="Arial" panose="020B0604020202020204" pitchFamily="34" charset="0"/>
              </a:rPr>
              <a:t>28</a:t>
            </a:fld>
            <a:endParaRPr lang="en-US" sz="105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31C635C-F4F0-0541-BFCD-49CA006F12A0}"/>
              </a:ext>
            </a:extLst>
          </p:cNvPr>
          <p:cNvPicPr>
            <a:picLocks noChangeAspect="1" noChangeArrowheads="1"/>
          </p:cNvPicPr>
          <p:nvPr/>
        </p:nvPicPr>
        <p:blipFill>
          <a:blip r:embed="rId3" cstate="print"/>
          <a:srcRect t="10127" r="3999" b="13924"/>
          <a:stretch>
            <a:fillRect/>
          </a:stretch>
        </p:blipFill>
        <p:spPr bwMode="auto">
          <a:xfrm>
            <a:off x="69947" y="113432"/>
            <a:ext cx="1270112" cy="828063"/>
          </a:xfrm>
          <a:prstGeom prst="rect">
            <a:avLst/>
          </a:prstGeom>
          <a:noFill/>
          <a:ln w="9525">
            <a:noFill/>
            <a:miter lim="800000"/>
            <a:headEnd/>
            <a:tailEnd/>
          </a:ln>
        </p:spPr>
      </p:pic>
      <p:graphicFrame>
        <p:nvGraphicFramePr>
          <p:cNvPr id="12" name="Table 11">
            <a:extLst>
              <a:ext uri="{FF2B5EF4-FFF2-40B4-BE49-F238E27FC236}">
                <a16:creationId xmlns:a16="http://schemas.microsoft.com/office/drawing/2014/main" id="{60804A70-3B17-DE4C-B873-E5E7AD4174E5}"/>
              </a:ext>
            </a:extLst>
          </p:cNvPr>
          <p:cNvGraphicFramePr>
            <a:graphicFrameLocks noGrp="1"/>
          </p:cNvGraphicFramePr>
          <p:nvPr>
            <p:extLst>
              <p:ext uri="{D42A27DB-BD31-4B8C-83A1-F6EECF244321}">
                <p14:modId xmlns:p14="http://schemas.microsoft.com/office/powerpoint/2010/main" val="2843038163"/>
              </p:ext>
            </p:extLst>
          </p:nvPr>
        </p:nvGraphicFramePr>
        <p:xfrm>
          <a:off x="253565" y="1293936"/>
          <a:ext cx="8503920" cy="3222751"/>
        </p:xfrm>
        <a:graphic>
          <a:graphicData uri="http://schemas.openxmlformats.org/drawingml/2006/table">
            <a:tbl>
              <a:tblPr firstRow="1" bandRow="1">
                <a:tableStyleId>{2D5ABB26-0587-4C30-8999-92F81FD0307C}</a:tableStyleId>
              </a:tblPr>
              <a:tblGrid>
                <a:gridCol w="3881585">
                  <a:extLst>
                    <a:ext uri="{9D8B030D-6E8A-4147-A177-3AD203B41FA5}">
                      <a16:colId xmlns:a16="http://schemas.microsoft.com/office/drawing/2014/main" val="20000"/>
                    </a:ext>
                  </a:extLst>
                </a:gridCol>
                <a:gridCol w="1337430">
                  <a:extLst>
                    <a:ext uri="{9D8B030D-6E8A-4147-A177-3AD203B41FA5}">
                      <a16:colId xmlns:a16="http://schemas.microsoft.com/office/drawing/2014/main" val="20001"/>
                    </a:ext>
                  </a:extLst>
                </a:gridCol>
                <a:gridCol w="3284905">
                  <a:extLst>
                    <a:ext uri="{9D8B030D-6E8A-4147-A177-3AD203B41FA5}">
                      <a16:colId xmlns:a16="http://schemas.microsoft.com/office/drawing/2014/main" val="3547217517"/>
                    </a:ext>
                  </a:extLst>
                </a:gridCol>
              </a:tblGrid>
              <a:tr h="295421">
                <a:tc>
                  <a:txBody>
                    <a:bodyPr/>
                    <a:lstStyle/>
                    <a:p>
                      <a:pPr marL="0" lvl="1" algn="l"/>
                      <a:r>
                        <a:rPr lang="en-US" sz="1700" b="1" dirty="0">
                          <a:latin typeface="Arial" pitchFamily="34" charset="0"/>
                          <a:cs typeface="Arial" pitchFamily="34" charset="0"/>
                        </a:rPr>
                        <a:t>Input Parameter</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1700" b="1" dirty="0">
                          <a:latin typeface="Arial" pitchFamily="34" charset="0"/>
                          <a:cs typeface="Arial" pitchFamily="34" charset="0"/>
                        </a:rPr>
                        <a:t>Base case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1700" b="1" dirty="0">
                          <a:latin typeface="Arial" pitchFamily="34" charset="0"/>
                          <a:cs typeface="Arial" pitchFamily="34" charset="0"/>
                        </a:rPr>
                        <a:t>Ref (s)</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57200">
                <a:tc>
                  <a:txBody>
                    <a:bodyPr/>
                    <a:lstStyle/>
                    <a:p>
                      <a:pPr marL="0" lvl="1" algn="l"/>
                      <a:r>
                        <a:rPr lang="en-US" sz="1500" b="0" dirty="0">
                          <a:latin typeface="Arial" pitchFamily="34" charset="0"/>
                          <a:cs typeface="Arial" pitchFamily="34" charset="0"/>
                        </a:rPr>
                        <a:t>Neural tube defect (NTD) risk, %*</a:t>
                      </a:r>
                    </a:p>
                  </a:txBody>
                  <a:tcPr marL="68580" marR="6858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1" dirty="0">
                          <a:solidFill>
                            <a:srgbClr val="FF0000"/>
                          </a:solidFill>
                          <a:latin typeface="Arial" pitchFamily="34" charset="0"/>
                          <a:cs typeface="Arial" pitchFamily="34" charset="0"/>
                        </a:rPr>
                        <a:t>DTG</a:t>
                      </a:r>
                      <a:r>
                        <a:rPr lang="en-US" sz="1500" b="0" dirty="0">
                          <a:latin typeface="Arial" pitchFamily="34" charset="0"/>
                          <a:cs typeface="Arial" pitchFamily="34" charset="0"/>
                        </a:rPr>
                        <a:t>: 0.9%</a:t>
                      </a:r>
                    </a:p>
                    <a:p>
                      <a:pPr algn="l"/>
                      <a:r>
                        <a:rPr lang="en-US" sz="1500" b="1" i="1" dirty="0">
                          <a:solidFill>
                            <a:srgbClr val="0070C0"/>
                          </a:solidFill>
                          <a:latin typeface="Arial" pitchFamily="34" charset="0"/>
                          <a:cs typeface="Arial" pitchFamily="34" charset="0"/>
                        </a:rPr>
                        <a:t>EFV</a:t>
                      </a:r>
                      <a:r>
                        <a:rPr lang="en-US" sz="1500" b="0" dirty="0">
                          <a:solidFill>
                            <a:srgbClr val="000000"/>
                          </a:solidFill>
                          <a:latin typeface="Arial" pitchFamily="34" charset="0"/>
                          <a:cs typeface="Arial" pitchFamily="34" charset="0"/>
                        </a:rPr>
                        <a:t>: 0.05%</a:t>
                      </a:r>
                    </a:p>
                  </a:txBody>
                  <a:tcPr marL="68580" marR="6858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0" i="1" dirty="0">
                          <a:latin typeface="Arial" pitchFamily="34" charset="0"/>
                          <a:cs typeface="Arial" pitchFamily="34" charset="0"/>
                        </a:rPr>
                        <a:t>Zash IAS 2018</a:t>
                      </a:r>
                    </a:p>
                    <a:p>
                      <a:pPr algn="l"/>
                      <a:r>
                        <a:rPr lang="en-US" sz="1500" b="0" i="1" dirty="0">
                          <a:latin typeface="Arial" pitchFamily="34" charset="0"/>
                          <a:cs typeface="Arial" pitchFamily="34" charset="0"/>
                        </a:rPr>
                        <a:t>Ford AIDS 2014</a:t>
                      </a:r>
                    </a:p>
                  </a:txBody>
                  <a:tcPr marL="68580" marR="6858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313972"/>
                  </a:ext>
                </a:extLst>
              </a:tr>
              <a:tr h="91541">
                <a:tc>
                  <a:txBody>
                    <a:bodyPr/>
                    <a:lstStyle/>
                    <a:p>
                      <a:pPr marL="0" lvl="1" indent="19050" algn="l">
                        <a:tabLst/>
                      </a:pPr>
                      <a:endParaRPr lang="en-US" sz="200" b="0" dirty="0">
                        <a:latin typeface="Arial" pitchFamily="34" charset="0"/>
                        <a:cs typeface="Arial" pitchFamily="34" charset="0"/>
                      </a:endParaRPr>
                    </a:p>
                  </a:txBody>
                  <a:tcPr marL="68580" marR="6858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200" b="0" dirty="0">
                        <a:latin typeface="Arial" pitchFamily="34" charset="0"/>
                        <a:cs typeface="Arial" pitchFamily="34" charset="0"/>
                      </a:endParaRPr>
                    </a:p>
                  </a:txBody>
                  <a:tcPr marL="68580" marR="6858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200" b="0" dirty="0">
                        <a:latin typeface="Arial" pitchFamily="34" charset="0"/>
                        <a:cs typeface="Arial" pitchFamily="34" charset="0"/>
                      </a:endParaRPr>
                    </a:p>
                  </a:txBody>
                  <a:tcPr marL="68580" marR="6858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682627"/>
                  </a:ext>
                </a:extLst>
              </a:tr>
              <a:tr h="457200">
                <a:tc>
                  <a:txBody>
                    <a:bodyPr/>
                    <a:lstStyle/>
                    <a:p>
                      <a:pPr marL="0" lvl="1" indent="19050" algn="l">
                        <a:tabLst/>
                      </a:pPr>
                      <a:r>
                        <a:rPr lang="en-US" sz="1500" b="0" dirty="0">
                          <a:latin typeface="Arial" pitchFamily="34" charset="0"/>
                          <a:cs typeface="Arial" pitchFamily="34" charset="0"/>
                        </a:rPr>
                        <a:t>Fertility rates per 1,000 women </a:t>
                      </a:r>
                    </a:p>
                    <a:p>
                      <a:pPr marL="17463" lvl="1" indent="0" algn="l">
                        <a:tabLst/>
                      </a:pPr>
                      <a:r>
                        <a:rPr lang="en-US" sz="1500" b="0" dirty="0">
                          <a:latin typeface="Arial" pitchFamily="34" charset="0"/>
                          <a:cs typeface="Arial" pitchFamily="34" charset="0"/>
                        </a:rPr>
                        <a:t>(range by age)</a:t>
                      </a:r>
                    </a:p>
                  </a:txBody>
                  <a:tcPr marL="68580" marR="6858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0" dirty="0">
                          <a:latin typeface="Arial" pitchFamily="34" charset="0"/>
                          <a:cs typeface="Arial" pitchFamily="34" charset="0"/>
                        </a:rPr>
                        <a:t>2-139</a:t>
                      </a:r>
                    </a:p>
                  </a:txBody>
                  <a:tcPr marL="68580" marR="6858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0" i="1" dirty="0">
                          <a:latin typeface="Arial" pitchFamily="34" charset="0"/>
                          <a:cs typeface="Arial" pitchFamily="34" charset="0"/>
                        </a:rPr>
                        <a:t>2016 South Africa Key Indicators Report</a:t>
                      </a:r>
                    </a:p>
                  </a:txBody>
                  <a:tcPr marL="68580" marR="6858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95974"/>
                  </a:ext>
                </a:extLst>
              </a:tr>
              <a:tr h="91541">
                <a:tc>
                  <a:txBody>
                    <a:bodyPr/>
                    <a:lstStyle/>
                    <a:p>
                      <a:pPr marL="0" lvl="1" indent="19050" algn="l">
                        <a:tabLst/>
                      </a:pPr>
                      <a:endParaRPr lang="en-US" sz="200" b="0" dirty="0">
                        <a:latin typeface="Arial" pitchFamily="34" charset="0"/>
                        <a:cs typeface="Arial" pitchFamily="34" charset="0"/>
                      </a:endParaRPr>
                    </a:p>
                  </a:txBody>
                  <a:tcPr marL="68580" marR="6858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200" b="0" dirty="0">
                        <a:latin typeface="Arial" pitchFamily="34" charset="0"/>
                        <a:cs typeface="Arial" pitchFamily="34" charset="0"/>
                      </a:endParaRPr>
                    </a:p>
                  </a:txBody>
                  <a:tcPr marL="68580" marR="6858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200" b="0" dirty="0">
                        <a:latin typeface="Arial" pitchFamily="34" charset="0"/>
                        <a:cs typeface="Arial" pitchFamily="34" charset="0"/>
                      </a:endParaRPr>
                    </a:p>
                  </a:txBody>
                  <a:tcPr marL="68580" marR="6858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651149"/>
                  </a:ext>
                </a:extLst>
              </a:tr>
              <a:tr h="457200">
                <a:tc>
                  <a:txBody>
                    <a:bodyPr/>
                    <a:lstStyle/>
                    <a:p>
                      <a:pPr marL="0" lvl="1" algn="l"/>
                      <a:r>
                        <a:rPr lang="en-US" sz="1500" b="0" dirty="0">
                          <a:latin typeface="Arial" pitchFamily="34" charset="0"/>
                          <a:cs typeface="Arial" pitchFamily="34" charset="0"/>
                        </a:rPr>
                        <a:t>Sexual transmissions,</a:t>
                      </a:r>
                      <a:r>
                        <a:rPr lang="en-US" sz="1500" b="0" baseline="0" dirty="0">
                          <a:latin typeface="Arial" pitchFamily="34" charset="0"/>
                          <a:cs typeface="Arial" pitchFamily="34" charset="0"/>
                        </a:rPr>
                        <a:t> </a:t>
                      </a:r>
                      <a:r>
                        <a:rPr lang="en-US" sz="1500" b="0" dirty="0">
                          <a:latin typeface="Arial" pitchFamily="34" charset="0"/>
                          <a:cs typeface="Arial" pitchFamily="34" charset="0"/>
                        </a:rPr>
                        <a:t>rate/100PY </a:t>
                      </a:r>
                    </a:p>
                    <a:p>
                      <a:pPr marL="0" lvl="1" indent="17463" algn="l">
                        <a:tabLst/>
                      </a:pPr>
                      <a:r>
                        <a:rPr lang="en-US" sz="1500" b="0" dirty="0">
                          <a:latin typeface="Arial" pitchFamily="34" charset="0"/>
                          <a:cs typeface="Arial" pitchFamily="34" charset="0"/>
                        </a:rPr>
                        <a:t>(range by HIV RNA)</a:t>
                      </a:r>
                    </a:p>
                  </a:txBody>
                  <a:tcPr marL="68580" marR="6858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0" dirty="0">
                          <a:latin typeface="Arial" pitchFamily="34" charset="0"/>
                          <a:cs typeface="Arial" pitchFamily="34" charset="0"/>
                        </a:rPr>
                        <a:t>0.16-9.03</a:t>
                      </a:r>
                    </a:p>
                  </a:txBody>
                  <a:tcPr marL="68580" marR="6858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0" i="1" dirty="0">
                          <a:latin typeface="Arial" pitchFamily="34" charset="0"/>
                          <a:cs typeface="Arial" pitchFamily="34" charset="0"/>
                        </a:rPr>
                        <a:t>Attia AIDS 2009</a:t>
                      </a:r>
                    </a:p>
                  </a:txBody>
                  <a:tcPr marL="68580" marR="6858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294649"/>
                  </a:ext>
                </a:extLst>
              </a:tr>
              <a:tr h="96006">
                <a:tc>
                  <a:txBody>
                    <a:bodyPr/>
                    <a:lstStyle/>
                    <a:p>
                      <a:pPr marL="0" lvl="1" algn="l"/>
                      <a:endParaRPr lang="en-US" sz="2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200" b="0" dirty="0">
                        <a:solidFill>
                          <a:srgbClr val="000000"/>
                        </a:solidFill>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2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2728936"/>
                  </a:ext>
                </a:extLst>
              </a:tr>
              <a:tr h="685800">
                <a:tc>
                  <a:txBody>
                    <a:bodyPr/>
                    <a:lstStyle/>
                    <a:p>
                      <a:pPr marL="0" lvl="1" algn="l"/>
                      <a:r>
                        <a:rPr lang="en-US" sz="1500" b="0" dirty="0">
                          <a:latin typeface="Arial" pitchFamily="34" charset="0"/>
                          <a:cs typeface="Arial" pitchFamily="34" charset="0"/>
                        </a:rPr>
                        <a:t>Peri- and postnatal transmission risks (range by material ART, CD4, and virologic suppression status)</a:t>
                      </a: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500" b="0" dirty="0">
                        <a:solidFill>
                          <a:srgbClr val="000000"/>
                        </a:solidFill>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r>
                        <a:rPr lang="en-US" sz="1400" b="0" i="1" dirty="0">
                          <a:latin typeface="Arial" pitchFamily="34" charset="0"/>
                          <a:cs typeface="Arial" pitchFamily="34" charset="0"/>
                        </a:rPr>
                        <a:t>Myer HIV Med 2017, </a:t>
                      </a:r>
                      <a:r>
                        <a:rPr lang="en-US" sz="1400" b="0" i="1" dirty="0" err="1">
                          <a:latin typeface="Arial" pitchFamily="34" charset="0"/>
                          <a:cs typeface="Arial" pitchFamily="34" charset="0"/>
                        </a:rPr>
                        <a:t>Iliff</a:t>
                      </a:r>
                      <a:r>
                        <a:rPr lang="en-US" sz="1400" b="0" i="1" dirty="0">
                          <a:latin typeface="Arial" pitchFamily="34" charset="0"/>
                          <a:cs typeface="Arial" pitchFamily="34" charset="0"/>
                        </a:rPr>
                        <a:t> AIDS 2005</a:t>
                      </a:r>
                    </a:p>
                    <a:p>
                      <a:pPr algn="l"/>
                      <a:r>
                        <a:rPr lang="en-US" sz="1400" b="0" i="1" dirty="0">
                          <a:latin typeface="Arial" pitchFamily="34" charset="0"/>
                          <a:cs typeface="Arial" pitchFamily="34" charset="0"/>
                        </a:rPr>
                        <a:t>Petra Lancet 2002, Shapiro NEJM 2010 </a:t>
                      </a:r>
                    </a:p>
                    <a:p>
                      <a:pPr algn="l"/>
                      <a:r>
                        <a:rPr lang="en-US" sz="1400" b="0" i="1" dirty="0">
                          <a:latin typeface="Arial" pitchFamily="34" charset="0"/>
                          <a:cs typeface="Arial" pitchFamily="34" charset="0"/>
                        </a:rPr>
                        <a:t>Ngoma JIAS 2015, Mandelbrot CID 2015 </a:t>
                      </a:r>
                    </a:p>
                  </a:txBody>
                  <a:tcPr marL="68580" marR="6858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1439887"/>
                  </a:ext>
                </a:extLst>
              </a:tr>
              <a:tr h="295421">
                <a:tc>
                  <a:txBody>
                    <a:bodyPr/>
                    <a:lstStyle/>
                    <a:p>
                      <a:pPr marL="230188" lvl="1" indent="0" algn="l">
                        <a:tabLst/>
                      </a:pPr>
                      <a:r>
                        <a:rPr lang="en-US" sz="1500" b="0" dirty="0">
                          <a:latin typeface="Arial" pitchFamily="34" charset="0"/>
                          <a:cs typeface="Arial" pitchFamily="34" charset="0"/>
                        </a:rPr>
                        <a:t>Perinatal transmission, one-time %</a:t>
                      </a: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0" dirty="0">
                          <a:solidFill>
                            <a:srgbClr val="000000"/>
                          </a:solidFill>
                          <a:latin typeface="Arial" pitchFamily="34" charset="0"/>
                          <a:cs typeface="Arial" pitchFamily="34" charset="0"/>
                        </a:rPr>
                        <a:t>0.44-27</a:t>
                      </a: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000" b="0" dirty="0">
                        <a:latin typeface="Arial" pitchFamily="34" charset="0"/>
                        <a:cs typeface="Arial" pitchFamily="34" charset="0"/>
                      </a:endParaRPr>
                    </a:p>
                  </a:txBody>
                  <a:tcPr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73634"/>
                  </a:ext>
                </a:extLst>
              </a:tr>
              <a:tr h="295421">
                <a:tc>
                  <a:txBody>
                    <a:bodyPr/>
                    <a:lstStyle/>
                    <a:p>
                      <a:pPr marL="0" lvl="1" indent="230188" algn="l">
                        <a:tabLst/>
                      </a:pPr>
                      <a:r>
                        <a:rPr lang="en-US" sz="1500" b="0" dirty="0">
                          <a:latin typeface="Arial" pitchFamily="34" charset="0"/>
                          <a:cs typeface="Arial" pitchFamily="34" charset="0"/>
                        </a:rPr>
                        <a:t>Postnatal during breastfeeding, %/</a:t>
                      </a:r>
                      <a:r>
                        <a:rPr lang="en-US" sz="1500" b="0" dirty="0" err="1">
                          <a:latin typeface="Arial" pitchFamily="34" charset="0"/>
                          <a:cs typeface="Arial" pitchFamily="34" charset="0"/>
                        </a:rPr>
                        <a:t>mo</a:t>
                      </a:r>
                      <a:r>
                        <a:rPr lang="en-US" sz="1500" b="0" dirty="0">
                          <a:latin typeface="Arial" pitchFamily="34" charset="0"/>
                          <a:cs typeface="Arial" pitchFamily="34" charset="0"/>
                        </a:rPr>
                        <a:t> </a:t>
                      </a: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b="0" dirty="0">
                          <a:solidFill>
                            <a:srgbClr val="000000"/>
                          </a:solidFill>
                          <a:latin typeface="Arial" pitchFamily="34" charset="0"/>
                          <a:cs typeface="Arial" pitchFamily="34" charset="0"/>
                        </a:rPr>
                        <a:t>0.05-1.28</a:t>
                      </a: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000" b="0" dirty="0">
                        <a:latin typeface="Arial" pitchFamily="34" charset="0"/>
                        <a:cs typeface="Arial" pitchFamily="34" charset="0"/>
                      </a:endParaRPr>
                    </a:p>
                  </a:txBody>
                  <a:tcPr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8574590"/>
                  </a:ext>
                </a:extLst>
              </a:tr>
            </a:tbl>
          </a:graphicData>
        </a:graphic>
      </p:graphicFrame>
      <p:sp>
        <p:nvSpPr>
          <p:cNvPr id="15" name="TextBox 14">
            <a:extLst>
              <a:ext uri="{FF2B5EF4-FFF2-40B4-BE49-F238E27FC236}">
                <a16:creationId xmlns:a16="http://schemas.microsoft.com/office/drawing/2014/main" id="{A963D706-2D5C-0040-B411-116A2D82829D}"/>
              </a:ext>
            </a:extLst>
          </p:cNvPr>
          <p:cNvSpPr txBox="1"/>
          <p:nvPr/>
        </p:nvSpPr>
        <p:spPr>
          <a:xfrm>
            <a:off x="253565" y="4516687"/>
            <a:ext cx="8432642" cy="323165"/>
          </a:xfrm>
          <a:prstGeom prst="rect">
            <a:avLst/>
          </a:prstGeom>
          <a:noFill/>
        </p:spPr>
        <p:txBody>
          <a:bodyPr wrap="square" rtlCol="0">
            <a:spAutoFit/>
          </a:bodyPr>
          <a:lstStyle/>
          <a:p>
            <a:r>
              <a:rPr lang="en-US" sz="1500" dirty="0">
                <a:latin typeface="Arial" charset="0"/>
                <a:ea typeface="Arial" charset="0"/>
                <a:cs typeface="Arial" charset="0"/>
              </a:rPr>
              <a:t>* Assumed 100% mortality with NTDs</a:t>
            </a:r>
          </a:p>
        </p:txBody>
      </p:sp>
      <p:sp>
        <p:nvSpPr>
          <p:cNvPr id="8" name="Content Placeholder 2">
            <a:extLst>
              <a:ext uri="{FF2B5EF4-FFF2-40B4-BE49-F238E27FC236}">
                <a16:creationId xmlns:a16="http://schemas.microsoft.com/office/drawing/2014/main" id="{8340FFCC-94EF-4864-B5F4-1D0B81BE1643}"/>
              </a:ext>
            </a:extLst>
          </p:cNvPr>
          <p:cNvSpPr txBox="1">
            <a:spLocks/>
          </p:cNvSpPr>
          <p:nvPr/>
        </p:nvSpPr>
        <p:spPr>
          <a:xfrm>
            <a:off x="644091" y="5098033"/>
            <a:ext cx="8503920" cy="37741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54"/>
              </a:spcBef>
              <a:buNone/>
              <a:defRPr/>
            </a:pPr>
            <a:r>
              <a:rPr lang="en-US" sz="1400" dirty="0">
                <a:latin typeface="Arial" pitchFamily="34" charset="0"/>
                <a:cs typeface="Arial" pitchFamily="34" charset="0"/>
              </a:rPr>
              <a:t>SINGLE Trial: Largest published RCT comparing DTG and EFV</a:t>
            </a:r>
          </a:p>
          <a:p>
            <a:pPr marL="342900" lvl="1" indent="0">
              <a:spcBef>
                <a:spcPts val="354"/>
              </a:spcBef>
              <a:buNone/>
              <a:defRPr/>
            </a:pPr>
            <a:endParaRPr lang="en-US" sz="1400" dirty="0">
              <a:latin typeface="Arial" pitchFamily="34" charset="0"/>
              <a:cs typeface="Arial" pitchFamily="34" charset="0"/>
            </a:endParaRPr>
          </a:p>
          <a:p>
            <a:pPr lvl="1">
              <a:spcBef>
                <a:spcPts val="354"/>
              </a:spcBef>
              <a:buFont typeface="System Font Regular"/>
              <a:buChar char="-"/>
              <a:defRPr/>
            </a:pPr>
            <a:endParaRPr lang="en-US" sz="1400" dirty="0">
              <a:latin typeface="Arial" pitchFamily="34" charset="0"/>
              <a:cs typeface="Arial" pitchFamily="34" charset="0"/>
            </a:endParaRPr>
          </a:p>
          <a:p>
            <a:pPr lvl="1">
              <a:spcBef>
                <a:spcPts val="354"/>
              </a:spcBef>
              <a:buFont typeface="System Font Regular"/>
              <a:buChar char="-"/>
              <a:defRPr/>
            </a:pPr>
            <a:endParaRPr lang="en-US" sz="1400" dirty="0">
              <a:latin typeface="Arial" pitchFamily="34" charset="0"/>
              <a:cs typeface="Arial" pitchFamily="34" charset="0"/>
            </a:endParaRPr>
          </a:p>
          <a:p>
            <a:pPr lvl="1">
              <a:spcBef>
                <a:spcPts val="354"/>
              </a:spcBef>
              <a:buFont typeface="System Font Regular"/>
              <a:buChar char="-"/>
              <a:defRPr/>
            </a:pPr>
            <a:endParaRPr lang="en-US" sz="1400" dirty="0">
              <a:latin typeface="Arial" pitchFamily="34" charset="0"/>
              <a:cs typeface="Arial" pitchFamily="34" charset="0"/>
            </a:endParaRPr>
          </a:p>
          <a:p>
            <a:pPr lvl="1">
              <a:spcBef>
                <a:spcPts val="354"/>
              </a:spcBef>
              <a:buFont typeface="System Font Regular"/>
              <a:buChar char="-"/>
              <a:defRPr/>
            </a:pPr>
            <a:endParaRPr lang="en-US" sz="1400" dirty="0">
              <a:latin typeface="Arial" pitchFamily="34" charset="0"/>
              <a:cs typeface="Arial" pitchFamily="34" charset="0"/>
            </a:endParaRPr>
          </a:p>
          <a:p>
            <a:pPr marL="342900" lvl="1" indent="0">
              <a:spcBef>
                <a:spcPts val="354"/>
              </a:spcBef>
              <a:buNone/>
              <a:defRPr/>
            </a:pPr>
            <a:endParaRPr lang="en-US" sz="1400" dirty="0">
              <a:latin typeface="Arial" pitchFamily="34" charset="0"/>
              <a:cs typeface="Arial" pitchFamily="34" charset="0"/>
            </a:endParaRPr>
          </a:p>
          <a:p>
            <a:pPr marL="342900" lvl="1" indent="0">
              <a:spcBef>
                <a:spcPts val="354"/>
              </a:spcBef>
              <a:buNone/>
              <a:defRPr/>
            </a:pPr>
            <a:endParaRPr lang="en-US" sz="1400" dirty="0">
              <a:latin typeface="Arial" pitchFamily="34" charset="0"/>
              <a:cs typeface="Arial" pitchFamily="34" charset="0"/>
            </a:endParaRPr>
          </a:p>
          <a:p>
            <a:pPr marL="342900" lvl="1" indent="0">
              <a:spcBef>
                <a:spcPts val="354"/>
              </a:spcBef>
              <a:buNone/>
              <a:defRPr/>
            </a:pPr>
            <a:endParaRPr lang="en-US" sz="1400" dirty="0">
              <a:latin typeface="Arial" pitchFamily="34" charset="0"/>
              <a:cs typeface="Arial" pitchFamily="34" charset="0"/>
            </a:endParaRPr>
          </a:p>
          <a:p>
            <a:pPr marL="342900" lvl="1" indent="0">
              <a:spcBef>
                <a:spcPts val="354"/>
              </a:spcBef>
              <a:buNone/>
              <a:defRPr/>
            </a:pPr>
            <a:endParaRPr lang="en-US" sz="1400" dirty="0">
              <a:latin typeface="Arial" pitchFamily="34" charset="0"/>
              <a:cs typeface="Arial" pitchFamily="34" charset="0"/>
            </a:endParaRPr>
          </a:p>
          <a:p>
            <a:pPr marL="342900" lvl="1" indent="0">
              <a:spcBef>
                <a:spcPts val="354"/>
              </a:spcBef>
              <a:buNone/>
              <a:defRPr/>
            </a:pPr>
            <a:endParaRPr lang="en-US" sz="1400" dirty="0">
              <a:latin typeface="Arial" pitchFamily="34" charset="0"/>
              <a:cs typeface="Arial" pitchFamily="34" charset="0"/>
            </a:endParaRPr>
          </a:p>
        </p:txBody>
      </p:sp>
      <p:graphicFrame>
        <p:nvGraphicFramePr>
          <p:cNvPr id="9" name="Table 8">
            <a:extLst>
              <a:ext uri="{FF2B5EF4-FFF2-40B4-BE49-F238E27FC236}">
                <a16:creationId xmlns:a16="http://schemas.microsoft.com/office/drawing/2014/main" id="{BEFF0FA1-39CC-492B-92A8-D22F159FCB6C}"/>
              </a:ext>
            </a:extLst>
          </p:cNvPr>
          <p:cNvGraphicFramePr>
            <a:graphicFrameLocks noGrp="1"/>
          </p:cNvGraphicFramePr>
          <p:nvPr>
            <p:extLst>
              <p:ext uri="{D42A27DB-BD31-4B8C-83A1-F6EECF244321}">
                <p14:modId xmlns:p14="http://schemas.microsoft.com/office/powerpoint/2010/main" val="2987159759"/>
              </p:ext>
            </p:extLst>
          </p:nvPr>
        </p:nvGraphicFramePr>
        <p:xfrm>
          <a:off x="533400" y="5378979"/>
          <a:ext cx="6666511" cy="1168530"/>
        </p:xfrm>
        <a:graphic>
          <a:graphicData uri="http://schemas.openxmlformats.org/drawingml/2006/table">
            <a:tbl>
              <a:tblPr firstRow="1" bandRow="1">
                <a:tableStyleId>{2D5ABB26-0587-4C30-8999-92F81FD0307C}</a:tableStyleId>
              </a:tblPr>
              <a:tblGrid>
                <a:gridCol w="1244053">
                  <a:extLst>
                    <a:ext uri="{9D8B030D-6E8A-4147-A177-3AD203B41FA5}">
                      <a16:colId xmlns:a16="http://schemas.microsoft.com/office/drawing/2014/main" val="20000"/>
                    </a:ext>
                  </a:extLst>
                </a:gridCol>
                <a:gridCol w="2529227">
                  <a:extLst>
                    <a:ext uri="{9D8B030D-6E8A-4147-A177-3AD203B41FA5}">
                      <a16:colId xmlns:a16="http://schemas.microsoft.com/office/drawing/2014/main" val="20001"/>
                    </a:ext>
                  </a:extLst>
                </a:gridCol>
                <a:gridCol w="2893231">
                  <a:extLst>
                    <a:ext uri="{9D8B030D-6E8A-4147-A177-3AD203B41FA5}">
                      <a16:colId xmlns:a16="http://schemas.microsoft.com/office/drawing/2014/main" val="1477274501"/>
                    </a:ext>
                  </a:extLst>
                </a:gridCol>
              </a:tblGrid>
              <a:tr h="475756">
                <a:tc>
                  <a:txBody>
                    <a:bodyPr/>
                    <a:lstStyle/>
                    <a:p>
                      <a:pPr marL="0" lvl="1" algn="l"/>
                      <a:r>
                        <a:rPr lang="en-US" sz="1700" b="1" dirty="0">
                          <a:latin typeface="Arial" pitchFamily="34" charset="0"/>
                          <a:cs typeface="Arial" pitchFamily="34" charset="0"/>
                        </a:rPr>
                        <a:t>Strategy</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700" b="1" dirty="0">
                          <a:latin typeface="Arial" pitchFamily="34" charset="0"/>
                          <a:cs typeface="Arial" pitchFamily="34" charset="0"/>
                        </a:rPr>
                        <a:t>48w suppressive efficacy*</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700" b="1" dirty="0">
                          <a:latin typeface="Arial" pitchFamily="34" charset="0"/>
                          <a:cs typeface="Arial" pitchFamily="34" charset="0"/>
                        </a:rPr>
                        <a:t>CD4 increase at 48w on suppressive ART</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9465">
                <a:tc>
                  <a:txBody>
                    <a:bodyPr/>
                    <a:lstStyle/>
                    <a:p>
                      <a:pPr marL="228600" lvl="1" indent="-228600" algn="l">
                        <a:tabLst/>
                      </a:pPr>
                      <a:r>
                        <a:rPr lang="en-US" sz="1700" b="1" i="1" dirty="0">
                          <a:solidFill>
                            <a:srgbClr val="FF0000"/>
                          </a:solidFill>
                          <a:latin typeface="Arial" pitchFamily="34" charset="0"/>
                          <a:cs typeface="Arial" pitchFamily="34" charset="0"/>
                        </a:rPr>
                        <a:t>DTG</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itchFamily="34" charset="0"/>
                          <a:cs typeface="Arial" pitchFamily="34" charset="0"/>
                        </a:rPr>
                        <a:t>94%</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0" dirty="0">
                          <a:solidFill>
                            <a:schemeClr val="tx1"/>
                          </a:solidFill>
                          <a:latin typeface="Arial" pitchFamily="34" charset="0"/>
                          <a:cs typeface="Arial" pitchFamily="34" charset="0"/>
                        </a:rPr>
                        <a:t>267 cells/</a:t>
                      </a:r>
                      <a:r>
                        <a:rPr lang="en-US" sz="1700" kern="1200" dirty="0">
                          <a:solidFill>
                            <a:schemeClr val="tx1"/>
                          </a:solidFill>
                          <a:effectLst/>
                          <a:latin typeface="Arial" panose="020B0604020202020204" pitchFamily="34" charset="0"/>
                          <a:ea typeface="+mn-ea"/>
                          <a:cs typeface="Arial" panose="020B0604020202020204" pitchFamily="34" charset="0"/>
                        </a:rPr>
                        <a:t>µ</a:t>
                      </a:r>
                      <a:r>
                        <a:rPr lang="en-US" sz="1700" b="0" dirty="0">
                          <a:solidFill>
                            <a:schemeClr val="tx1"/>
                          </a:solidFill>
                          <a:latin typeface="Arial" pitchFamily="34" charset="0"/>
                          <a:cs typeface="Arial" pitchFamily="34" charset="0"/>
                        </a:rPr>
                        <a:t>L</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7047814"/>
                  </a:ext>
                </a:extLst>
              </a:tr>
              <a:tr h="279465">
                <a:tc>
                  <a:txBody>
                    <a:bodyPr/>
                    <a:lstStyle/>
                    <a:p>
                      <a:pPr marL="0" lvl="1" algn="l"/>
                      <a:r>
                        <a:rPr lang="en-US" sz="1700" b="1" i="1" dirty="0">
                          <a:solidFill>
                            <a:srgbClr val="0070C0"/>
                          </a:solidFill>
                          <a:latin typeface="Arial" pitchFamily="34" charset="0"/>
                          <a:cs typeface="Arial" pitchFamily="34" charset="0"/>
                        </a:rPr>
                        <a:t>EFV</a:t>
                      </a: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0" i="0" dirty="0">
                          <a:solidFill>
                            <a:schemeClr val="tx1"/>
                          </a:solidFill>
                          <a:latin typeface="Arial" pitchFamily="34" charset="0"/>
                          <a:cs typeface="Arial" pitchFamily="34" charset="0"/>
                        </a:rPr>
                        <a:t>86%</a:t>
                      </a: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0" dirty="0">
                          <a:solidFill>
                            <a:schemeClr val="tx1"/>
                          </a:solidFill>
                          <a:latin typeface="Arial" pitchFamily="34" charset="0"/>
                          <a:cs typeface="Arial" pitchFamily="34" charset="0"/>
                        </a:rPr>
                        <a:t>208 cells/</a:t>
                      </a:r>
                      <a:r>
                        <a:rPr lang="en-US" sz="1700" kern="1200" dirty="0">
                          <a:solidFill>
                            <a:schemeClr val="tx1"/>
                          </a:solidFill>
                          <a:effectLst/>
                          <a:latin typeface="Arial" panose="020B0604020202020204" pitchFamily="34" charset="0"/>
                          <a:ea typeface="+mn-ea"/>
                          <a:cs typeface="Arial" panose="020B0604020202020204" pitchFamily="34" charset="0"/>
                        </a:rPr>
                        <a:t>µ</a:t>
                      </a:r>
                      <a:r>
                        <a:rPr lang="en-US" sz="1700" b="0" dirty="0">
                          <a:solidFill>
                            <a:schemeClr val="tx1"/>
                          </a:solidFill>
                          <a:latin typeface="Arial" pitchFamily="34" charset="0"/>
                          <a:cs typeface="Arial" pitchFamily="34" charset="0"/>
                        </a:rPr>
                        <a:t>L</a:t>
                      </a: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8885049"/>
                  </a:ext>
                </a:extLst>
              </a:tr>
              <a:tr h="86596">
                <a:tc>
                  <a:txBody>
                    <a:bodyPr/>
                    <a:lstStyle/>
                    <a:p>
                      <a:pPr marL="0" lvl="1" indent="233363" algn="l">
                        <a:tabLst/>
                      </a:pPr>
                      <a:endParaRPr lang="en-US" sz="6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6046391"/>
                  </a:ext>
                </a:extLst>
              </a:tr>
            </a:tbl>
          </a:graphicData>
        </a:graphic>
      </p:graphicFrame>
      <p:sp>
        <p:nvSpPr>
          <p:cNvPr id="10" name="Line 8">
            <a:extLst>
              <a:ext uri="{FF2B5EF4-FFF2-40B4-BE49-F238E27FC236}">
                <a16:creationId xmlns:a16="http://schemas.microsoft.com/office/drawing/2014/main" id="{913190BE-A270-43A3-94BD-23FF81A2F9DB}"/>
              </a:ext>
            </a:extLst>
          </p:cNvPr>
          <p:cNvSpPr>
            <a:spLocks noChangeShapeType="1"/>
          </p:cNvSpPr>
          <p:nvPr/>
        </p:nvSpPr>
        <p:spPr bwMode="auto">
          <a:xfrm>
            <a:off x="69947" y="106680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44466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9A0A-74C5-C449-9FBD-2F852F89FF05}"/>
              </a:ext>
            </a:extLst>
          </p:cNvPr>
          <p:cNvSpPr>
            <a:spLocks noGrp="1"/>
          </p:cNvSpPr>
          <p:nvPr>
            <p:ph type="title"/>
          </p:nvPr>
        </p:nvSpPr>
        <p:spPr>
          <a:xfrm>
            <a:off x="1270112" y="130432"/>
            <a:ext cx="7442322" cy="1592470"/>
          </a:xfrm>
        </p:spPr>
        <p:txBody>
          <a:bodyPr>
            <a:normAutofit/>
          </a:bodyPr>
          <a:lstStyle/>
          <a:p>
            <a:r>
              <a:rPr lang="en-US" dirty="0">
                <a:latin typeface="Arial" panose="020B0604020202020204" pitchFamily="34" charset="0"/>
                <a:cs typeface="Arial" panose="020B0604020202020204" pitchFamily="34" charset="0"/>
              </a:rPr>
              <a:t>Results: Five-Year Outcomes for Women and Children in South Africa</a:t>
            </a:r>
            <a:br>
              <a:rPr lang="en-US" dirty="0">
                <a:latin typeface="Arial" panose="020B0604020202020204" pitchFamily="34" charset="0"/>
                <a:cs typeface="Arial" panose="020B0604020202020204" pitchFamily="34" charset="0"/>
              </a:rPr>
            </a:br>
            <a:r>
              <a:rPr lang="en-US" sz="2200" i="1" dirty="0">
                <a:solidFill>
                  <a:schemeClr val="tx1"/>
                </a:solidFill>
              </a:rPr>
              <a:t>Dugdale C et al.  IAS, Amsterdam July 2018, Late Breaker</a:t>
            </a:r>
            <a:endParaRPr lang="en-US" sz="2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D272A1D-B11F-514B-96A9-3A3AD02514A5}"/>
              </a:ext>
            </a:extLst>
          </p:cNvPr>
          <p:cNvSpPr>
            <a:spLocks noGrp="1"/>
          </p:cNvSpPr>
          <p:nvPr>
            <p:ph type="sldNum" sz="quarter" idx="12"/>
          </p:nvPr>
        </p:nvSpPr>
        <p:spPr>
          <a:xfrm>
            <a:off x="8646478" y="5693458"/>
            <a:ext cx="345908" cy="237875"/>
          </a:xfrm>
        </p:spPr>
        <p:txBody>
          <a:bodyPr/>
          <a:lstStyle/>
          <a:p>
            <a:fld id="{12B2BBE9-CC64-ED4F-A2C1-CEF4BAE2B900}" type="slidenum">
              <a:rPr lang="en-US" sz="1050">
                <a:latin typeface="Arial" panose="020B0604020202020204" pitchFamily="34" charset="0"/>
                <a:cs typeface="Arial" panose="020B0604020202020204" pitchFamily="34" charset="0"/>
              </a:rPr>
              <a:t>29</a:t>
            </a:fld>
            <a:endParaRPr lang="en-US" sz="105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31C635C-F4F0-0541-BFCD-49CA006F12A0}"/>
              </a:ext>
            </a:extLst>
          </p:cNvPr>
          <p:cNvPicPr>
            <a:picLocks noChangeAspect="1" noChangeArrowheads="1"/>
          </p:cNvPicPr>
          <p:nvPr/>
        </p:nvPicPr>
        <p:blipFill>
          <a:blip r:embed="rId3" cstate="print"/>
          <a:srcRect t="10127" r="3999" b="13924"/>
          <a:stretch>
            <a:fillRect/>
          </a:stretch>
        </p:blipFill>
        <p:spPr bwMode="auto">
          <a:xfrm>
            <a:off x="0" y="360751"/>
            <a:ext cx="1270112" cy="828063"/>
          </a:xfrm>
          <a:prstGeom prst="rect">
            <a:avLst/>
          </a:prstGeom>
          <a:noFill/>
          <a:ln w="9525">
            <a:noFill/>
            <a:miter lim="800000"/>
            <a:headEnd/>
            <a:tailEnd/>
          </a:ln>
        </p:spPr>
      </p:pic>
      <p:graphicFrame>
        <p:nvGraphicFramePr>
          <p:cNvPr id="9" name="Table 8">
            <a:extLst>
              <a:ext uri="{FF2B5EF4-FFF2-40B4-BE49-F238E27FC236}">
                <a16:creationId xmlns:a16="http://schemas.microsoft.com/office/drawing/2014/main" id="{F7543A33-75F6-F648-B652-DAFB3A7E0499}"/>
              </a:ext>
            </a:extLst>
          </p:cNvPr>
          <p:cNvGraphicFramePr>
            <a:graphicFrameLocks noGrp="1"/>
          </p:cNvGraphicFramePr>
          <p:nvPr>
            <p:extLst>
              <p:ext uri="{D42A27DB-BD31-4B8C-83A1-F6EECF244321}">
                <p14:modId xmlns:p14="http://schemas.microsoft.com/office/powerpoint/2010/main" val="3706599428"/>
              </p:ext>
            </p:extLst>
          </p:nvPr>
        </p:nvGraphicFramePr>
        <p:xfrm>
          <a:off x="381000" y="1828800"/>
          <a:ext cx="7990288" cy="3657597"/>
        </p:xfrm>
        <a:graphic>
          <a:graphicData uri="http://schemas.openxmlformats.org/drawingml/2006/table">
            <a:tbl>
              <a:tblPr firstRow="1" bandRow="1">
                <a:tableStyleId>{2D5ABB26-0587-4C30-8999-92F81FD0307C}</a:tableStyleId>
              </a:tblPr>
              <a:tblGrid>
                <a:gridCol w="3894449">
                  <a:extLst>
                    <a:ext uri="{9D8B030D-6E8A-4147-A177-3AD203B41FA5}">
                      <a16:colId xmlns:a16="http://schemas.microsoft.com/office/drawing/2014/main" val="20000"/>
                    </a:ext>
                  </a:extLst>
                </a:gridCol>
                <a:gridCol w="1286372">
                  <a:extLst>
                    <a:ext uri="{9D8B030D-6E8A-4147-A177-3AD203B41FA5}">
                      <a16:colId xmlns:a16="http://schemas.microsoft.com/office/drawing/2014/main" val="2194573489"/>
                    </a:ext>
                  </a:extLst>
                </a:gridCol>
                <a:gridCol w="1217597">
                  <a:extLst>
                    <a:ext uri="{9D8B030D-6E8A-4147-A177-3AD203B41FA5}">
                      <a16:colId xmlns:a16="http://schemas.microsoft.com/office/drawing/2014/main" val="1437037738"/>
                    </a:ext>
                  </a:extLst>
                </a:gridCol>
                <a:gridCol w="130457">
                  <a:extLst>
                    <a:ext uri="{9D8B030D-6E8A-4147-A177-3AD203B41FA5}">
                      <a16:colId xmlns:a16="http://schemas.microsoft.com/office/drawing/2014/main" val="3815045855"/>
                    </a:ext>
                  </a:extLst>
                </a:gridCol>
                <a:gridCol w="1461413">
                  <a:extLst>
                    <a:ext uri="{9D8B030D-6E8A-4147-A177-3AD203B41FA5}">
                      <a16:colId xmlns:a16="http://schemas.microsoft.com/office/drawing/2014/main" val="3687817987"/>
                    </a:ext>
                  </a:extLst>
                </a:gridCol>
              </a:tblGrid>
              <a:tr h="375289">
                <a:tc>
                  <a:txBody>
                    <a:bodyPr/>
                    <a:lstStyle/>
                    <a:p>
                      <a:pPr marL="0" lvl="1" algn="l">
                        <a:spcBef>
                          <a:spcPts val="600"/>
                        </a:spcBef>
                      </a:pPr>
                      <a:r>
                        <a:rPr lang="en-US" sz="1500" b="1" dirty="0">
                          <a:latin typeface="Arial" pitchFamily="34" charset="0"/>
                          <a:cs typeface="Arial" pitchFamily="34" charset="0"/>
                        </a:rPr>
                        <a:t>Outcome*</a:t>
                      </a:r>
                    </a:p>
                  </a:txBody>
                  <a:tcPr marL="68580" marR="68580"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1" algn="ctr">
                        <a:spcBef>
                          <a:spcPts val="600"/>
                        </a:spcBef>
                      </a:pPr>
                      <a:r>
                        <a:rPr lang="en-US" sz="1500" b="1" i="1" dirty="0">
                          <a:solidFill>
                            <a:srgbClr val="FF0000"/>
                          </a:solidFill>
                          <a:latin typeface="Arial" pitchFamily="34" charset="0"/>
                          <a:cs typeface="Arial" pitchFamily="34" charset="0"/>
                        </a:rPr>
                        <a:t>DTG</a:t>
                      </a:r>
                      <a:endParaRPr lang="en-US" sz="1500" b="1" dirty="0">
                        <a:latin typeface="Arial" pitchFamily="34" charset="0"/>
                        <a:cs typeface="Arial" pitchFamily="34" charset="0"/>
                      </a:endParaRPr>
                    </a:p>
                  </a:txBody>
                  <a:tcPr marL="68580" marR="68580"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1" algn="ctr">
                        <a:spcBef>
                          <a:spcPts val="600"/>
                        </a:spcBef>
                      </a:pPr>
                      <a:r>
                        <a:rPr lang="en-US" sz="1500" b="1" i="1" dirty="0">
                          <a:solidFill>
                            <a:srgbClr val="0070C0"/>
                          </a:solidFill>
                          <a:latin typeface="Arial" pitchFamily="34" charset="0"/>
                          <a:cs typeface="Arial" pitchFamily="34" charset="0"/>
                        </a:rPr>
                        <a:t>EFV</a:t>
                      </a:r>
                      <a:endParaRPr lang="en-US" sz="1500" b="1" dirty="0">
                        <a:latin typeface="Arial" pitchFamily="34" charset="0"/>
                        <a:cs typeface="Arial" pitchFamily="34" charset="0"/>
                      </a:endParaRPr>
                    </a:p>
                  </a:txBody>
                  <a:tcPr marL="68580" marR="68580"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lvl="1" algn="ctr">
                        <a:spcBef>
                          <a:spcPts val="600"/>
                        </a:spcBef>
                      </a:pPr>
                      <a:r>
                        <a:rPr lang="en-US" sz="1500" b="1" kern="1200" dirty="0" err="1">
                          <a:solidFill>
                            <a:schemeClr val="tx1"/>
                          </a:solidFill>
                          <a:effectLst/>
                          <a:latin typeface="Arial" panose="020B0604020202020204" pitchFamily="34" charset="0"/>
                          <a:ea typeface="+mn-ea"/>
                          <a:cs typeface="Arial" panose="020B0604020202020204" pitchFamily="34" charset="0"/>
                        </a:rPr>
                        <a:t>Δ</a:t>
                      </a:r>
                      <a:endParaRPr lang="en-US" sz="1500" b="1" dirty="0">
                        <a:latin typeface="Arial" pitchFamily="34" charset="0"/>
                        <a:cs typeface="Arial" pitchFamily="34" charset="0"/>
                      </a:endParaRPr>
                    </a:p>
                  </a:txBody>
                  <a:tcPr marL="68580" marR="68580"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lvl="1" algn="ctr"/>
                      <a:r>
                        <a:rPr lang="en-US" sz="2000" b="1" kern="1200" dirty="0" err="1">
                          <a:solidFill>
                            <a:schemeClr val="tx1"/>
                          </a:solidFill>
                          <a:effectLst/>
                          <a:latin typeface="Arial" panose="020B0604020202020204" pitchFamily="34" charset="0"/>
                          <a:ea typeface="+mn-ea"/>
                          <a:cs typeface="Arial" panose="020B0604020202020204" pitchFamily="34" charset="0"/>
                        </a:rPr>
                        <a:t>Δ</a:t>
                      </a:r>
                      <a:endParaRPr lang="en-US" sz="2000" b="1" dirty="0">
                        <a:latin typeface="Arial" pitchFamily="34" charset="0"/>
                        <a:cs typeface="Arial" pitchFamily="34" charset="0"/>
                      </a:endParaRPr>
                    </a:p>
                  </a:txBody>
                  <a:tcPr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36510">
                <a:tc gridSpan="5">
                  <a:txBody>
                    <a:bodyPr/>
                    <a:lstStyle/>
                    <a:p>
                      <a:pPr marL="0" lvl="1" algn="l">
                        <a:spcBef>
                          <a:spcPts val="600"/>
                        </a:spcBef>
                      </a:pPr>
                      <a:r>
                        <a:rPr lang="en-US" sz="1700" b="1" i="1" dirty="0">
                          <a:solidFill>
                            <a:srgbClr val="FF0000"/>
                          </a:solidFill>
                          <a:latin typeface="Arial" pitchFamily="34" charset="0"/>
                          <a:cs typeface="Arial" pitchFamily="34" charset="0"/>
                        </a:rPr>
                        <a:t>DTG</a:t>
                      </a:r>
                      <a:r>
                        <a:rPr lang="en-US" sz="1700" b="1" dirty="0">
                          <a:solidFill>
                            <a:srgbClr val="FF0000"/>
                          </a:solidFill>
                          <a:latin typeface="Arial" pitchFamily="34" charset="0"/>
                          <a:cs typeface="Arial" pitchFamily="34" charset="0"/>
                        </a:rPr>
                        <a:t> demonstrated benefit                                                </a:t>
                      </a:r>
                      <a:r>
                        <a:rPr lang="en-US" sz="1400" b="0" i="1" dirty="0">
                          <a:solidFill>
                            <a:srgbClr val="FF0000"/>
                          </a:solidFill>
                          <a:latin typeface="Arial" pitchFamily="34" charset="0"/>
                          <a:cs typeface="Arial" pitchFamily="34" charset="0"/>
                        </a:rPr>
                        <a:t>DTG</a:t>
                      </a:r>
                      <a:r>
                        <a:rPr lang="en-US" sz="1400" b="0" dirty="0">
                          <a:solidFill>
                            <a:srgbClr val="FF0000"/>
                          </a:solidFill>
                          <a:latin typeface="Arial" pitchFamily="34" charset="0"/>
                          <a:cs typeface="Arial" pitchFamily="34" charset="0"/>
                        </a:rPr>
                        <a:t> better by:</a:t>
                      </a:r>
                      <a:endParaRPr lang="en-US" sz="1700" b="0" dirty="0">
                        <a:solidFill>
                          <a:srgbClr val="FF0000"/>
                        </a:solidFill>
                        <a:latin typeface="Arial" pitchFamily="34" charset="0"/>
                        <a:cs typeface="Arial" pitchFamily="34"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a:noFill/>
                    </a:lnL>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8912339"/>
                  </a:ext>
                </a:extLst>
              </a:tr>
              <a:tr h="336510">
                <a:tc>
                  <a:txBody>
                    <a:bodyPr/>
                    <a:lstStyle/>
                    <a:p>
                      <a:pPr marL="0" lvl="1" algn="l">
                        <a:spcBef>
                          <a:spcPts val="600"/>
                        </a:spcBef>
                      </a:pPr>
                      <a:r>
                        <a:rPr lang="en-US" sz="1700" b="0" dirty="0">
                          <a:latin typeface="Arial" pitchFamily="34" charset="0"/>
                          <a:cs typeface="Arial" pitchFamily="34" charset="0"/>
                        </a:rPr>
                        <a:t>Number of deaths among women</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263,200</a:t>
                      </a:r>
                      <a:endParaRPr lang="en-US" sz="17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lvl="1" algn="ctr">
                        <a:spcBef>
                          <a:spcPts val="600"/>
                        </a:spcBef>
                      </a:pPr>
                      <a:r>
                        <a:rPr lang="en-US" sz="1700" b="0" baseline="0">
                          <a:solidFill>
                            <a:schemeClr val="bg1">
                              <a:lumMod val="65000"/>
                            </a:schemeClr>
                          </a:solidFill>
                          <a:latin typeface="Arial" pitchFamily="34" charset="0"/>
                          <a:cs typeface="Arial" pitchFamily="34" charset="0"/>
                        </a:rPr>
                        <a:t>   291,600</a:t>
                      </a:r>
                      <a:endParaRPr lang="en-US" sz="17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lvl="1" algn="ctr"/>
                      <a:endParaRPr lang="en-US" sz="2200" b="0" dirty="0">
                        <a:latin typeface="Arial" pitchFamily="34" charset="0"/>
                        <a:cs typeface="Arial" pitchFamily="34" charset="0"/>
                      </a:endParaRP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1" dirty="0">
                          <a:solidFill>
                            <a:srgbClr val="FF0000"/>
                          </a:solidFill>
                          <a:latin typeface="Arial" pitchFamily="34" charset="0"/>
                          <a:cs typeface="Arial" pitchFamily="34" charset="0"/>
                        </a:rPr>
                        <a:t>28,400</a:t>
                      </a:r>
                      <a:endParaRPr lang="en-US" sz="17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039772"/>
                  </a:ext>
                </a:extLst>
              </a:tr>
              <a:tr h="336510">
                <a:tc>
                  <a:txBody>
                    <a:bodyPr/>
                    <a:lstStyle/>
                    <a:p>
                      <a:pPr marL="0" lvl="1" algn="l">
                        <a:spcBef>
                          <a:spcPts val="600"/>
                        </a:spcBef>
                      </a:pPr>
                      <a:r>
                        <a:rPr lang="en-US" sz="1700" b="0" dirty="0">
                          <a:latin typeface="Arial" pitchFamily="34" charset="0"/>
                          <a:cs typeface="Arial" pitchFamily="34" charset="0"/>
                        </a:rPr>
                        <a:t>Sexual transmissions</a:t>
                      </a: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0" dirty="0">
                          <a:solidFill>
                            <a:schemeClr val="bg1">
                              <a:lumMod val="65000"/>
                            </a:schemeClr>
                          </a:solidFill>
                          <a:latin typeface="Arial" pitchFamily="34" charset="0"/>
                          <a:cs typeface="Arial" pitchFamily="34" charset="0"/>
                        </a:rPr>
                        <a:t>   192,500</a:t>
                      </a: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lvl="1" algn="ctr">
                        <a:spcBef>
                          <a:spcPts val="600"/>
                        </a:spcBef>
                      </a:pPr>
                      <a:r>
                        <a:rPr lang="en-US" sz="1700" b="0" dirty="0">
                          <a:solidFill>
                            <a:schemeClr val="bg1">
                              <a:lumMod val="65000"/>
                            </a:schemeClr>
                          </a:solidFill>
                          <a:latin typeface="Arial" pitchFamily="34" charset="0"/>
                          <a:cs typeface="Arial" pitchFamily="34" charset="0"/>
                        </a:rPr>
                        <a:t>   245,300</a:t>
                      </a: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lvl="1" algn="ctr">
                        <a:spcBef>
                          <a:spcPts val="600"/>
                        </a:spcBef>
                      </a:pPr>
                      <a:r>
                        <a:rPr lang="en-US" sz="1700" b="1" dirty="0">
                          <a:solidFill>
                            <a:srgbClr val="FF0000"/>
                          </a:solidFill>
                          <a:latin typeface="Arial" pitchFamily="34" charset="0"/>
                          <a:cs typeface="Arial" pitchFamily="34" charset="0"/>
                        </a:rPr>
                        <a:t>52,800</a:t>
                      </a: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091151"/>
                  </a:ext>
                </a:extLst>
              </a:tr>
              <a:tr h="336510">
                <a:tc>
                  <a:txBody>
                    <a:bodyPr/>
                    <a:lstStyle/>
                    <a:p>
                      <a:pPr marL="0" lvl="1" algn="l">
                        <a:spcBef>
                          <a:spcPts val="600"/>
                        </a:spcBef>
                      </a:pPr>
                      <a:r>
                        <a:rPr lang="en-US" sz="1700" b="0" dirty="0">
                          <a:latin typeface="Arial" pitchFamily="34" charset="0"/>
                          <a:cs typeface="Arial" pitchFamily="34" charset="0"/>
                        </a:rPr>
                        <a:t>Pediatric HIV infections</a:t>
                      </a: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14,900</a:t>
                      </a:r>
                      <a:endParaRPr lang="en-US" sz="17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19,900</a:t>
                      </a:r>
                      <a:endParaRPr lang="en-US" sz="17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lvl="1" algn="ctr"/>
                      <a:endParaRPr lang="en-US" sz="2200" b="0" dirty="0">
                        <a:latin typeface="Arial" pitchFamily="34" charset="0"/>
                        <a:cs typeface="Arial" pitchFamily="34" charset="0"/>
                      </a:endParaRPr>
                    </a:p>
                  </a:txBody>
                  <a:tcPr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1" dirty="0">
                          <a:solidFill>
                            <a:srgbClr val="FF0000"/>
                          </a:solidFill>
                          <a:latin typeface="Arial" pitchFamily="34" charset="0"/>
                          <a:cs typeface="Arial" pitchFamily="34" charset="0"/>
                        </a:rPr>
                        <a:t>  5,000</a:t>
                      </a:r>
                      <a:endParaRPr lang="en-US" sz="17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4463586"/>
                  </a:ext>
                </a:extLst>
              </a:tr>
              <a:tr h="590228">
                <a:tc>
                  <a:txBody>
                    <a:bodyPr/>
                    <a:lstStyle/>
                    <a:p>
                      <a:pPr marL="0" lvl="1" algn="l">
                        <a:spcBef>
                          <a:spcPts val="600"/>
                        </a:spcBef>
                      </a:pPr>
                      <a:r>
                        <a:rPr lang="en-US" sz="1700" b="0" dirty="0">
                          <a:latin typeface="Arial" pitchFamily="34" charset="0"/>
                          <a:cs typeface="Arial" pitchFamily="34" charset="0"/>
                        </a:rPr>
                        <a:t>Non-neural tube defect-related pediatric deaths</a:t>
                      </a: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700" b="0" baseline="0" dirty="0">
                          <a:solidFill>
                            <a:schemeClr val="bg1">
                              <a:lumMod val="65000"/>
                            </a:schemeClr>
                          </a:solidFill>
                          <a:latin typeface="Arial" pitchFamily="34" charset="0"/>
                          <a:cs typeface="Arial" pitchFamily="34" charset="0"/>
                        </a:rPr>
                        <a:t>     90,800</a:t>
                      </a: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Bef>
                          <a:spcPts val="600"/>
                        </a:spcBef>
                      </a:pPr>
                      <a:r>
                        <a:rPr lang="en-US" sz="1700" b="0" baseline="0" dirty="0">
                          <a:solidFill>
                            <a:schemeClr val="bg1">
                              <a:lumMod val="65000"/>
                            </a:schemeClr>
                          </a:solidFill>
                          <a:latin typeface="Arial" pitchFamily="34" charset="0"/>
                          <a:cs typeface="Arial" pitchFamily="34" charset="0"/>
                        </a:rPr>
                        <a:t>     92,400</a:t>
                      </a: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200" b="0" baseline="0" dirty="0">
                        <a:solidFill>
                          <a:schemeClr val="bg1">
                            <a:lumMod val="65000"/>
                          </a:schemeClr>
                        </a:solidFill>
                        <a:latin typeface="Arial" pitchFamily="34" charset="0"/>
                        <a:cs typeface="Arial" pitchFamily="34" charset="0"/>
                      </a:endParaRPr>
                    </a:p>
                  </a:txBody>
                  <a:tcPr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700" b="1" dirty="0">
                          <a:solidFill>
                            <a:srgbClr val="FF0000"/>
                          </a:solidFill>
                          <a:latin typeface="Arial" pitchFamily="34" charset="0"/>
                          <a:cs typeface="Arial" pitchFamily="34" charset="0"/>
                        </a:rPr>
                        <a:t>  1,600</a:t>
                      </a:r>
                      <a:endParaRPr lang="en-US" sz="1700" b="0" baseline="0" dirty="0">
                        <a:solidFill>
                          <a:schemeClr val="bg1">
                            <a:lumMod val="65000"/>
                          </a:schemeClr>
                        </a:solidFill>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6417223"/>
                  </a:ext>
                </a:extLst>
              </a:tr>
              <a:tr h="336510">
                <a:tc gridSpan="5">
                  <a: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lang="en-US" sz="1700" b="1" i="1" dirty="0">
                          <a:solidFill>
                            <a:srgbClr val="0070C0"/>
                          </a:solidFill>
                          <a:latin typeface="Arial" pitchFamily="34" charset="0"/>
                          <a:cs typeface="Arial" pitchFamily="34" charset="0"/>
                        </a:rPr>
                        <a:t>EFV</a:t>
                      </a:r>
                      <a:r>
                        <a:rPr lang="en-US" sz="1700" b="1" dirty="0">
                          <a:solidFill>
                            <a:srgbClr val="0070C0"/>
                          </a:solidFill>
                          <a:latin typeface="Arial" pitchFamily="34" charset="0"/>
                          <a:cs typeface="Arial" pitchFamily="34" charset="0"/>
                        </a:rPr>
                        <a:t> demonstrated benefit                                                 </a:t>
                      </a:r>
                      <a:r>
                        <a:rPr lang="en-US" sz="1400" b="0" i="1" dirty="0">
                          <a:solidFill>
                            <a:srgbClr val="0070C0"/>
                          </a:solidFill>
                          <a:latin typeface="Arial" pitchFamily="34" charset="0"/>
                          <a:cs typeface="Arial" pitchFamily="34" charset="0"/>
                        </a:rPr>
                        <a:t>EFV</a:t>
                      </a:r>
                      <a:r>
                        <a:rPr lang="en-US" sz="1400" b="0" dirty="0">
                          <a:solidFill>
                            <a:srgbClr val="0070C0"/>
                          </a:solidFill>
                          <a:latin typeface="Arial" pitchFamily="34" charset="0"/>
                          <a:cs typeface="Arial" pitchFamily="34" charset="0"/>
                        </a:rPr>
                        <a:t> better by:</a:t>
                      </a:r>
                      <a:endParaRPr lang="en-US" sz="1700" b="1" dirty="0">
                        <a:solidFill>
                          <a:srgbClr val="0070C0"/>
                        </a:solidFill>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a:noFill/>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8815071"/>
                  </a:ext>
                </a:extLst>
              </a:tr>
              <a:tr h="336510">
                <a:tc>
                  <a:txBody>
                    <a:bodyPr/>
                    <a:lstStyle/>
                    <a:p>
                      <a:pPr marL="0" lvl="1" algn="l">
                        <a:spcBef>
                          <a:spcPts val="600"/>
                        </a:spcBef>
                      </a:pPr>
                      <a:r>
                        <a:rPr lang="en-US" sz="1700" b="0" dirty="0">
                          <a:latin typeface="Arial" pitchFamily="34" charset="0"/>
                          <a:cs typeface="Arial" pitchFamily="34" charset="0"/>
                        </a:rPr>
                        <a:t>Neural tube defects</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10,600</a:t>
                      </a:r>
                      <a:endParaRPr lang="en-US" sz="17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600</a:t>
                      </a:r>
                      <a:endParaRPr lang="en-US" sz="17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lvl="1" algn="ctr"/>
                      <a:endParaRPr lang="en-US" sz="2200" b="0" dirty="0">
                        <a:latin typeface="Arial" pitchFamily="34" charset="0"/>
                        <a:cs typeface="Arial" pitchFamily="34" charset="0"/>
                      </a:endParaRP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1" dirty="0">
                          <a:solidFill>
                            <a:srgbClr val="0070C0"/>
                          </a:solidFill>
                          <a:latin typeface="Arial" pitchFamily="34" charset="0"/>
                          <a:cs typeface="Arial" pitchFamily="34" charset="0"/>
                        </a:rPr>
                        <a:t>10,000</a:t>
                      </a:r>
                      <a:endParaRPr lang="en-US" sz="17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8498892"/>
                  </a:ext>
                </a:extLst>
              </a:tr>
              <a:tr h="336510">
                <a:tc>
                  <a:txBody>
                    <a:bodyPr/>
                    <a:lstStyle/>
                    <a:p>
                      <a:pPr marL="0" lvl="1" algn="l">
                        <a:spcBef>
                          <a:spcPts val="600"/>
                        </a:spcBef>
                      </a:pPr>
                      <a:r>
                        <a:rPr lang="en-US" sz="1700" b="0" dirty="0">
                          <a:latin typeface="Arial" pitchFamily="34" charset="0"/>
                          <a:cs typeface="Arial" pitchFamily="34" charset="0"/>
                        </a:rPr>
                        <a:t>Cumulative pediatric deaths**</a:t>
                      </a:r>
                    </a:p>
                  </a:txBody>
                  <a:tcPr marL="68580" marR="68580"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101,400</a:t>
                      </a:r>
                      <a:endParaRPr lang="en-US" sz="17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93,000</a:t>
                      </a:r>
                      <a:endParaRPr lang="en-US" sz="17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lvl="1" algn="ctr"/>
                      <a:endParaRPr lang="en-US" sz="2200" b="0" dirty="0">
                        <a:latin typeface="Arial" pitchFamily="34" charset="0"/>
                        <a:cs typeface="Arial" pitchFamily="34" charset="0"/>
                      </a:endParaRPr>
                    </a:p>
                  </a:txBody>
                  <a:tcPr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1">
                          <a:solidFill>
                            <a:srgbClr val="0070C0"/>
                          </a:solidFill>
                          <a:latin typeface="Arial" pitchFamily="34" charset="0"/>
                          <a:cs typeface="Arial" pitchFamily="34" charset="0"/>
                        </a:rPr>
                        <a:t>  8,400</a:t>
                      </a:r>
                      <a:endParaRPr lang="en-US" sz="17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6491196"/>
                  </a:ext>
                </a:extLst>
              </a:tr>
              <a:tr h="336510">
                <a:tc>
                  <a:txBody>
                    <a:bodyPr/>
                    <a:lstStyle/>
                    <a:p>
                      <a:pPr marL="0" lvl="1" algn="l">
                        <a:spcBef>
                          <a:spcPts val="600"/>
                        </a:spcBef>
                      </a:pPr>
                      <a:r>
                        <a:rPr lang="en-US" sz="1700" b="0" dirty="0">
                          <a:latin typeface="Arial" pitchFamily="34" charset="0"/>
                          <a:cs typeface="Arial" pitchFamily="34" charset="0"/>
                        </a:rPr>
                        <a:t>Children alive and HIV-free</a:t>
                      </a: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700" b="0" baseline="0" dirty="0">
                          <a:solidFill>
                            <a:schemeClr val="bg1">
                              <a:lumMod val="65000"/>
                            </a:schemeClr>
                          </a:solidFill>
                          <a:latin typeface="Arial" pitchFamily="34" charset="0"/>
                          <a:cs typeface="Arial" pitchFamily="34" charset="0"/>
                        </a:rPr>
                        <a:t>1,015,700</a:t>
                      </a: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Bef>
                          <a:spcPts val="600"/>
                        </a:spcBef>
                      </a:pPr>
                      <a:r>
                        <a:rPr lang="en-US" sz="1700" b="0" baseline="0" dirty="0">
                          <a:solidFill>
                            <a:schemeClr val="bg1">
                              <a:lumMod val="65000"/>
                            </a:schemeClr>
                          </a:solidFill>
                          <a:latin typeface="Arial" pitchFamily="34" charset="0"/>
                          <a:cs typeface="Arial" pitchFamily="34" charset="0"/>
                        </a:rPr>
                        <a:t>1,021,100</a:t>
                      </a: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200" b="0" baseline="0" dirty="0">
                        <a:solidFill>
                          <a:schemeClr val="bg1">
                            <a:lumMod val="65000"/>
                          </a:schemeClr>
                        </a:solidFill>
                        <a:latin typeface="Arial" pitchFamily="34" charset="0"/>
                        <a:cs typeface="Arial" pitchFamily="34" charset="0"/>
                      </a:endParaRP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700" b="1" dirty="0">
                          <a:solidFill>
                            <a:srgbClr val="0070C0"/>
                          </a:solidFill>
                          <a:latin typeface="Arial" pitchFamily="34" charset="0"/>
                          <a:cs typeface="Arial" pitchFamily="34" charset="0"/>
                        </a:rPr>
                        <a:t>  5,400</a:t>
                      </a:r>
                      <a:endParaRPr lang="en-US" sz="1700" b="0" baseline="0" dirty="0">
                        <a:solidFill>
                          <a:schemeClr val="bg1">
                            <a:lumMod val="65000"/>
                          </a:schemeClr>
                        </a:solidFill>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3472024"/>
                  </a:ext>
                </a:extLst>
              </a:tr>
            </a:tbl>
          </a:graphicData>
        </a:graphic>
      </p:graphicFrame>
      <p:sp>
        <p:nvSpPr>
          <p:cNvPr id="3" name="TextBox 2">
            <a:extLst>
              <a:ext uri="{FF2B5EF4-FFF2-40B4-BE49-F238E27FC236}">
                <a16:creationId xmlns:a16="http://schemas.microsoft.com/office/drawing/2014/main" id="{D91E0B61-842A-4046-9948-3BF4162A0CC9}"/>
              </a:ext>
            </a:extLst>
          </p:cNvPr>
          <p:cNvSpPr txBox="1"/>
          <p:nvPr/>
        </p:nvSpPr>
        <p:spPr>
          <a:xfrm>
            <a:off x="299168" y="5971066"/>
            <a:ext cx="6971114"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*Out of projected 3.5 million women ever on first-line ART and 1.1 million HIV-exposed children.</a:t>
            </a:r>
          </a:p>
          <a:p>
            <a:r>
              <a:rPr lang="en-US" sz="1200" dirty="0">
                <a:latin typeface="Arial" panose="020B0604020202020204" pitchFamily="34" charset="0"/>
                <a:cs typeface="Arial" panose="020B0604020202020204" pitchFamily="34" charset="0"/>
              </a:rPr>
              <a:t>**Cumulative pediatric deaths = non-neural tube defect-related + neural tube defect-related deaths  </a:t>
            </a:r>
          </a:p>
        </p:txBody>
      </p:sp>
      <p:sp>
        <p:nvSpPr>
          <p:cNvPr id="8" name="TextBox 7">
            <a:extLst>
              <a:ext uri="{FF2B5EF4-FFF2-40B4-BE49-F238E27FC236}">
                <a16:creationId xmlns:a16="http://schemas.microsoft.com/office/drawing/2014/main" id="{C09960BB-334A-4E1D-B85B-3017367FADAA}"/>
              </a:ext>
            </a:extLst>
          </p:cNvPr>
          <p:cNvSpPr txBox="1"/>
          <p:nvPr/>
        </p:nvSpPr>
        <p:spPr>
          <a:xfrm>
            <a:off x="8294249" y="3549469"/>
            <a:ext cx="83637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3.4x</a:t>
            </a:r>
          </a:p>
        </p:txBody>
      </p:sp>
      <p:sp>
        <p:nvSpPr>
          <p:cNvPr id="7" name="Rectangle 6">
            <a:extLst>
              <a:ext uri="{FF2B5EF4-FFF2-40B4-BE49-F238E27FC236}">
                <a16:creationId xmlns:a16="http://schemas.microsoft.com/office/drawing/2014/main" id="{7081593E-DF49-4D4F-953E-408A61FE2E74}"/>
              </a:ext>
            </a:extLst>
          </p:cNvPr>
          <p:cNvSpPr/>
          <p:nvPr/>
        </p:nvSpPr>
        <p:spPr>
          <a:xfrm>
            <a:off x="7162800" y="2590800"/>
            <a:ext cx="990600" cy="228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BDBC95-544F-476E-98C1-3F51B5184F12}"/>
              </a:ext>
            </a:extLst>
          </p:cNvPr>
          <p:cNvSpPr/>
          <p:nvPr/>
        </p:nvSpPr>
        <p:spPr>
          <a:xfrm>
            <a:off x="7239000" y="4876800"/>
            <a:ext cx="990600" cy="228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9E5BA00-3160-4187-873F-56AA2A3A3C47}"/>
              </a:ext>
            </a:extLst>
          </p:cNvPr>
          <p:cNvCxnSpPr>
            <a:endCxn id="8" idx="0"/>
          </p:cNvCxnSpPr>
          <p:nvPr/>
        </p:nvCxnSpPr>
        <p:spPr>
          <a:xfrm>
            <a:off x="8162390" y="2777222"/>
            <a:ext cx="550044" cy="7722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E9D2516-0BE3-456D-90A7-6CF3BE11D4A3}"/>
              </a:ext>
            </a:extLst>
          </p:cNvPr>
          <p:cNvCxnSpPr>
            <a:stCxn id="10" idx="3"/>
            <a:endCxn id="8" idx="2"/>
          </p:cNvCxnSpPr>
          <p:nvPr/>
        </p:nvCxnSpPr>
        <p:spPr>
          <a:xfrm flipV="1">
            <a:off x="8229600" y="4011134"/>
            <a:ext cx="482834" cy="9799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Line 8">
            <a:extLst>
              <a:ext uri="{FF2B5EF4-FFF2-40B4-BE49-F238E27FC236}">
                <a16:creationId xmlns:a16="http://schemas.microsoft.com/office/drawing/2014/main" id="{F61F1789-B430-48EC-8AC5-9DB1450D5783}"/>
              </a:ext>
            </a:extLst>
          </p:cNvPr>
          <p:cNvSpPr>
            <a:spLocks noChangeShapeType="1"/>
          </p:cNvSpPr>
          <p:nvPr/>
        </p:nvSpPr>
        <p:spPr bwMode="auto">
          <a:xfrm>
            <a:off x="76986" y="160020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4196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C34C-E042-49A7-A178-6FE2836C287C}"/>
              </a:ext>
            </a:extLst>
          </p:cNvPr>
          <p:cNvSpPr>
            <a:spLocks noGrp="1"/>
          </p:cNvSpPr>
          <p:nvPr>
            <p:ph type="title"/>
          </p:nvPr>
        </p:nvSpPr>
        <p:spPr>
          <a:xfrm>
            <a:off x="409922" y="761056"/>
            <a:ext cx="8229600" cy="5105400"/>
          </a:xfrm>
        </p:spPr>
        <p:txBody>
          <a:bodyPr>
            <a:normAutofit/>
          </a:bodyPr>
          <a:lstStyle/>
          <a:p>
            <a:r>
              <a:rPr lang="en-US" sz="4800" i="1" dirty="0"/>
              <a:t>Main Subject - </a:t>
            </a:r>
            <a:br>
              <a:rPr lang="en-US" sz="4800" i="1" dirty="0"/>
            </a:br>
            <a:r>
              <a:rPr lang="en-US" sz="4800" i="1" dirty="0"/>
              <a:t>Everything Dolutegravir</a:t>
            </a:r>
            <a:br>
              <a:rPr lang="en-US" sz="4800" dirty="0"/>
            </a:br>
            <a:br>
              <a:rPr lang="en-US" sz="4800" dirty="0"/>
            </a:br>
            <a:r>
              <a:rPr lang="en-US" sz="4000" dirty="0"/>
              <a:t>Studies in HIV-Infected </a:t>
            </a:r>
            <a:br>
              <a:rPr lang="en-US" sz="4000" dirty="0"/>
            </a:br>
            <a:r>
              <a:rPr lang="en-US" sz="4000" dirty="0"/>
              <a:t>Infants and </a:t>
            </a:r>
            <a:r>
              <a:rPr lang="en-US" sz="3600" dirty="0"/>
              <a:t>Children</a:t>
            </a:r>
          </a:p>
        </p:txBody>
      </p:sp>
      <p:pic>
        <p:nvPicPr>
          <p:cNvPr id="8194" name="Picture 2" descr="https://tse4.mm.bing.net/th?id=OIP.MQduaITwO-T7V-fzV4YVVwHaHa&amp;pid=15.1&amp;P=0&amp;w=300&amp;h=300">
            <a:extLst>
              <a:ext uri="{FF2B5EF4-FFF2-40B4-BE49-F238E27FC236}">
                <a16:creationId xmlns:a16="http://schemas.microsoft.com/office/drawing/2014/main" id="{CEBE16BA-79E3-403A-869E-6E5DBF43BF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945" y="279171"/>
            <a:ext cx="993267" cy="993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8" name="Picture 6" descr="https://tse1.mm.bing.net/th?id=OIP.3kuE12sIvKtQOAfJWCMvXQHaHa&amp;pid=15.1&amp;P=0&amp;w=300&amp;h=300">
            <a:extLst>
              <a:ext uri="{FF2B5EF4-FFF2-40B4-BE49-F238E27FC236}">
                <a16:creationId xmlns:a16="http://schemas.microsoft.com/office/drawing/2014/main" id="{E09FA1D8-B382-477D-A6BF-4C33BCCE64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788" y="213175"/>
            <a:ext cx="993267" cy="993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06" name="Picture 14" descr="http://1.bp.blogspot.com/-Vt7sTB8lOdc/UhYPrpoAzaI/AAAAAAAABZk/msQ3iJGJKb8/s1600/Dolutegravir.PNG">
            <a:extLst>
              <a:ext uri="{FF2B5EF4-FFF2-40B4-BE49-F238E27FC236}">
                <a16:creationId xmlns:a16="http://schemas.microsoft.com/office/drawing/2014/main" id="{978988D3-F34B-42B4-82CA-964FCE9CFF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209" y="152400"/>
            <a:ext cx="1905000" cy="1064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4" descr="Curriculum">
            <a:extLst>
              <a:ext uri="{FF2B5EF4-FFF2-40B4-BE49-F238E27FC236}">
                <a16:creationId xmlns:a16="http://schemas.microsoft.com/office/drawing/2014/main" id="{56C451AE-F57B-4555-984D-FB3DBC86DC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50" y="5078392"/>
            <a:ext cx="1828800" cy="1257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a:extLst>
              <a:ext uri="{FF2B5EF4-FFF2-40B4-BE49-F238E27FC236}">
                <a16:creationId xmlns:a16="http://schemas.microsoft.com/office/drawing/2014/main" id="{433D861A-619E-463A-A344-297E5861C8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5808" y="5166875"/>
            <a:ext cx="859711" cy="1276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3" descr="73346748">
            <a:extLst>
              <a:ext uri="{FF2B5EF4-FFF2-40B4-BE49-F238E27FC236}">
                <a16:creationId xmlns:a16="http://schemas.microsoft.com/office/drawing/2014/main" id="{2165FDB7-415E-4E0C-BC72-E605F4E745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9315" y="4784514"/>
            <a:ext cx="1280207" cy="17069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902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9A0A-74C5-C449-9FBD-2F852F89FF05}"/>
              </a:ext>
            </a:extLst>
          </p:cNvPr>
          <p:cNvSpPr>
            <a:spLocks noGrp="1"/>
          </p:cNvSpPr>
          <p:nvPr>
            <p:ph type="title"/>
          </p:nvPr>
        </p:nvSpPr>
        <p:spPr>
          <a:xfrm>
            <a:off x="1270112" y="130432"/>
            <a:ext cx="7442322" cy="1592470"/>
          </a:xfrm>
        </p:spPr>
        <p:txBody>
          <a:bodyPr>
            <a:normAutofit/>
          </a:bodyPr>
          <a:lstStyle/>
          <a:p>
            <a:r>
              <a:rPr lang="en-US" dirty="0">
                <a:latin typeface="Arial" panose="020B0604020202020204" pitchFamily="34" charset="0"/>
                <a:cs typeface="Arial" panose="020B0604020202020204" pitchFamily="34" charset="0"/>
              </a:rPr>
              <a:t>Results: Five-Year Outcomes for Women and Children in South Africa</a:t>
            </a:r>
            <a:br>
              <a:rPr lang="en-US" dirty="0">
                <a:latin typeface="Arial" panose="020B0604020202020204" pitchFamily="34" charset="0"/>
                <a:cs typeface="Arial" panose="020B0604020202020204" pitchFamily="34" charset="0"/>
              </a:rPr>
            </a:br>
            <a:r>
              <a:rPr lang="en-US" sz="2200" i="1" dirty="0">
                <a:solidFill>
                  <a:schemeClr val="tx1"/>
                </a:solidFill>
              </a:rPr>
              <a:t>Dugdale C et al.  IAS, Amsterdam July 2018, Late Breaker</a:t>
            </a:r>
            <a:endParaRPr lang="en-US" sz="2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D272A1D-B11F-514B-96A9-3A3AD02514A5}"/>
              </a:ext>
            </a:extLst>
          </p:cNvPr>
          <p:cNvSpPr>
            <a:spLocks noGrp="1"/>
          </p:cNvSpPr>
          <p:nvPr>
            <p:ph type="sldNum" sz="quarter" idx="12"/>
          </p:nvPr>
        </p:nvSpPr>
        <p:spPr>
          <a:xfrm>
            <a:off x="8646478" y="5693458"/>
            <a:ext cx="345908" cy="237875"/>
          </a:xfrm>
        </p:spPr>
        <p:txBody>
          <a:bodyPr/>
          <a:lstStyle/>
          <a:p>
            <a:fld id="{12B2BBE9-CC64-ED4F-A2C1-CEF4BAE2B900}" type="slidenum">
              <a:rPr lang="en-US" sz="1050">
                <a:latin typeface="Arial" panose="020B0604020202020204" pitchFamily="34" charset="0"/>
                <a:cs typeface="Arial" panose="020B0604020202020204" pitchFamily="34" charset="0"/>
              </a:rPr>
              <a:t>30</a:t>
            </a:fld>
            <a:endParaRPr lang="en-US" sz="105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31C635C-F4F0-0541-BFCD-49CA006F12A0}"/>
              </a:ext>
            </a:extLst>
          </p:cNvPr>
          <p:cNvPicPr>
            <a:picLocks noChangeAspect="1" noChangeArrowheads="1"/>
          </p:cNvPicPr>
          <p:nvPr/>
        </p:nvPicPr>
        <p:blipFill>
          <a:blip r:embed="rId3" cstate="print"/>
          <a:srcRect t="10127" r="3999" b="13924"/>
          <a:stretch>
            <a:fillRect/>
          </a:stretch>
        </p:blipFill>
        <p:spPr bwMode="auto">
          <a:xfrm>
            <a:off x="0" y="360751"/>
            <a:ext cx="1270112" cy="828063"/>
          </a:xfrm>
          <a:prstGeom prst="rect">
            <a:avLst/>
          </a:prstGeom>
          <a:noFill/>
          <a:ln w="9525">
            <a:noFill/>
            <a:miter lim="800000"/>
            <a:headEnd/>
            <a:tailEnd/>
          </a:ln>
        </p:spPr>
      </p:pic>
      <p:graphicFrame>
        <p:nvGraphicFramePr>
          <p:cNvPr id="9" name="Table 8">
            <a:extLst>
              <a:ext uri="{FF2B5EF4-FFF2-40B4-BE49-F238E27FC236}">
                <a16:creationId xmlns:a16="http://schemas.microsoft.com/office/drawing/2014/main" id="{F7543A33-75F6-F648-B652-DAFB3A7E0499}"/>
              </a:ext>
            </a:extLst>
          </p:cNvPr>
          <p:cNvGraphicFramePr>
            <a:graphicFrameLocks noGrp="1"/>
          </p:cNvGraphicFramePr>
          <p:nvPr>
            <p:extLst/>
          </p:nvPr>
        </p:nvGraphicFramePr>
        <p:xfrm>
          <a:off x="381000" y="1828800"/>
          <a:ext cx="7990288" cy="3657597"/>
        </p:xfrm>
        <a:graphic>
          <a:graphicData uri="http://schemas.openxmlformats.org/drawingml/2006/table">
            <a:tbl>
              <a:tblPr firstRow="1" bandRow="1">
                <a:tableStyleId>{2D5ABB26-0587-4C30-8999-92F81FD0307C}</a:tableStyleId>
              </a:tblPr>
              <a:tblGrid>
                <a:gridCol w="3894449">
                  <a:extLst>
                    <a:ext uri="{9D8B030D-6E8A-4147-A177-3AD203B41FA5}">
                      <a16:colId xmlns:a16="http://schemas.microsoft.com/office/drawing/2014/main" val="20000"/>
                    </a:ext>
                  </a:extLst>
                </a:gridCol>
                <a:gridCol w="1286372">
                  <a:extLst>
                    <a:ext uri="{9D8B030D-6E8A-4147-A177-3AD203B41FA5}">
                      <a16:colId xmlns:a16="http://schemas.microsoft.com/office/drawing/2014/main" val="2194573489"/>
                    </a:ext>
                  </a:extLst>
                </a:gridCol>
                <a:gridCol w="1217597">
                  <a:extLst>
                    <a:ext uri="{9D8B030D-6E8A-4147-A177-3AD203B41FA5}">
                      <a16:colId xmlns:a16="http://schemas.microsoft.com/office/drawing/2014/main" val="1437037738"/>
                    </a:ext>
                  </a:extLst>
                </a:gridCol>
                <a:gridCol w="130457">
                  <a:extLst>
                    <a:ext uri="{9D8B030D-6E8A-4147-A177-3AD203B41FA5}">
                      <a16:colId xmlns:a16="http://schemas.microsoft.com/office/drawing/2014/main" val="3815045855"/>
                    </a:ext>
                  </a:extLst>
                </a:gridCol>
                <a:gridCol w="1461413">
                  <a:extLst>
                    <a:ext uri="{9D8B030D-6E8A-4147-A177-3AD203B41FA5}">
                      <a16:colId xmlns:a16="http://schemas.microsoft.com/office/drawing/2014/main" val="3687817987"/>
                    </a:ext>
                  </a:extLst>
                </a:gridCol>
              </a:tblGrid>
              <a:tr h="375289">
                <a:tc>
                  <a:txBody>
                    <a:bodyPr/>
                    <a:lstStyle/>
                    <a:p>
                      <a:pPr marL="0" lvl="1" algn="l">
                        <a:spcBef>
                          <a:spcPts val="600"/>
                        </a:spcBef>
                      </a:pPr>
                      <a:r>
                        <a:rPr lang="en-US" sz="1500" b="1" dirty="0">
                          <a:latin typeface="Arial" pitchFamily="34" charset="0"/>
                          <a:cs typeface="Arial" pitchFamily="34" charset="0"/>
                        </a:rPr>
                        <a:t>Outcome*</a:t>
                      </a:r>
                    </a:p>
                  </a:txBody>
                  <a:tcPr marL="68580" marR="68580"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1" algn="ctr">
                        <a:spcBef>
                          <a:spcPts val="600"/>
                        </a:spcBef>
                      </a:pPr>
                      <a:r>
                        <a:rPr lang="en-US" sz="1500" b="1" i="1" dirty="0">
                          <a:solidFill>
                            <a:srgbClr val="FF0000"/>
                          </a:solidFill>
                          <a:latin typeface="Arial" pitchFamily="34" charset="0"/>
                          <a:cs typeface="Arial" pitchFamily="34" charset="0"/>
                        </a:rPr>
                        <a:t>DTG</a:t>
                      </a:r>
                      <a:endParaRPr lang="en-US" sz="1500" b="1" dirty="0">
                        <a:latin typeface="Arial" pitchFamily="34" charset="0"/>
                        <a:cs typeface="Arial" pitchFamily="34" charset="0"/>
                      </a:endParaRPr>
                    </a:p>
                  </a:txBody>
                  <a:tcPr marL="68580" marR="68580"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1" algn="ctr">
                        <a:spcBef>
                          <a:spcPts val="600"/>
                        </a:spcBef>
                      </a:pPr>
                      <a:r>
                        <a:rPr lang="en-US" sz="1500" b="1" i="1" dirty="0">
                          <a:solidFill>
                            <a:srgbClr val="0070C0"/>
                          </a:solidFill>
                          <a:latin typeface="Arial" pitchFamily="34" charset="0"/>
                          <a:cs typeface="Arial" pitchFamily="34" charset="0"/>
                        </a:rPr>
                        <a:t>EFV</a:t>
                      </a:r>
                      <a:endParaRPr lang="en-US" sz="1500" b="1" dirty="0">
                        <a:latin typeface="Arial" pitchFamily="34" charset="0"/>
                        <a:cs typeface="Arial" pitchFamily="34" charset="0"/>
                      </a:endParaRPr>
                    </a:p>
                  </a:txBody>
                  <a:tcPr marL="68580" marR="68580"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lvl="1" algn="ctr">
                        <a:spcBef>
                          <a:spcPts val="600"/>
                        </a:spcBef>
                      </a:pPr>
                      <a:r>
                        <a:rPr lang="en-US" sz="1500" b="1" kern="1200" dirty="0" err="1">
                          <a:solidFill>
                            <a:schemeClr val="tx1"/>
                          </a:solidFill>
                          <a:effectLst/>
                          <a:latin typeface="Arial" panose="020B0604020202020204" pitchFamily="34" charset="0"/>
                          <a:ea typeface="+mn-ea"/>
                          <a:cs typeface="Arial" panose="020B0604020202020204" pitchFamily="34" charset="0"/>
                        </a:rPr>
                        <a:t>Δ</a:t>
                      </a:r>
                      <a:endParaRPr lang="en-US" sz="1500" b="1" dirty="0">
                        <a:latin typeface="Arial" pitchFamily="34" charset="0"/>
                        <a:cs typeface="Arial" pitchFamily="34" charset="0"/>
                      </a:endParaRPr>
                    </a:p>
                  </a:txBody>
                  <a:tcPr marL="68580" marR="68580"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lvl="1" algn="ctr"/>
                      <a:r>
                        <a:rPr lang="en-US" sz="2000" b="1" kern="1200" dirty="0" err="1">
                          <a:solidFill>
                            <a:schemeClr val="tx1"/>
                          </a:solidFill>
                          <a:effectLst/>
                          <a:latin typeface="Arial" panose="020B0604020202020204" pitchFamily="34" charset="0"/>
                          <a:ea typeface="+mn-ea"/>
                          <a:cs typeface="Arial" panose="020B0604020202020204" pitchFamily="34" charset="0"/>
                        </a:rPr>
                        <a:t>Δ</a:t>
                      </a:r>
                      <a:endParaRPr lang="en-US" sz="2000" b="1" dirty="0">
                        <a:latin typeface="Arial" pitchFamily="34" charset="0"/>
                        <a:cs typeface="Arial" pitchFamily="34" charset="0"/>
                      </a:endParaRPr>
                    </a:p>
                  </a:txBody>
                  <a:tcPr marT="0" marB="0" anchor="ct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36510">
                <a:tc gridSpan="5">
                  <a:txBody>
                    <a:bodyPr/>
                    <a:lstStyle/>
                    <a:p>
                      <a:pPr marL="0" lvl="1" algn="l">
                        <a:spcBef>
                          <a:spcPts val="600"/>
                        </a:spcBef>
                      </a:pPr>
                      <a:r>
                        <a:rPr lang="en-US" sz="1700" b="1" i="1" dirty="0">
                          <a:solidFill>
                            <a:srgbClr val="FF0000"/>
                          </a:solidFill>
                          <a:latin typeface="Arial" pitchFamily="34" charset="0"/>
                          <a:cs typeface="Arial" pitchFamily="34" charset="0"/>
                        </a:rPr>
                        <a:t>DTG</a:t>
                      </a:r>
                      <a:r>
                        <a:rPr lang="en-US" sz="1700" b="1" dirty="0">
                          <a:solidFill>
                            <a:srgbClr val="FF0000"/>
                          </a:solidFill>
                          <a:latin typeface="Arial" pitchFamily="34" charset="0"/>
                          <a:cs typeface="Arial" pitchFamily="34" charset="0"/>
                        </a:rPr>
                        <a:t> demonstrated benefit                                                </a:t>
                      </a:r>
                      <a:r>
                        <a:rPr lang="en-US" sz="1400" b="0" i="1" dirty="0">
                          <a:solidFill>
                            <a:srgbClr val="FF0000"/>
                          </a:solidFill>
                          <a:latin typeface="Arial" pitchFamily="34" charset="0"/>
                          <a:cs typeface="Arial" pitchFamily="34" charset="0"/>
                        </a:rPr>
                        <a:t>DTG</a:t>
                      </a:r>
                      <a:r>
                        <a:rPr lang="en-US" sz="1400" b="0" dirty="0">
                          <a:solidFill>
                            <a:srgbClr val="FF0000"/>
                          </a:solidFill>
                          <a:latin typeface="Arial" pitchFamily="34" charset="0"/>
                          <a:cs typeface="Arial" pitchFamily="34" charset="0"/>
                        </a:rPr>
                        <a:t> better by:</a:t>
                      </a:r>
                      <a:endParaRPr lang="en-US" sz="1700" b="0" dirty="0">
                        <a:solidFill>
                          <a:srgbClr val="FF0000"/>
                        </a:solidFill>
                        <a:latin typeface="Arial" pitchFamily="34" charset="0"/>
                        <a:cs typeface="Arial" pitchFamily="34"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a:noFill/>
                    </a:lnL>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8912339"/>
                  </a:ext>
                </a:extLst>
              </a:tr>
              <a:tr h="336510">
                <a:tc>
                  <a:txBody>
                    <a:bodyPr/>
                    <a:lstStyle/>
                    <a:p>
                      <a:pPr marL="0" lvl="1" algn="l">
                        <a:spcBef>
                          <a:spcPts val="600"/>
                        </a:spcBef>
                      </a:pPr>
                      <a:r>
                        <a:rPr lang="en-US" sz="1700" b="0" dirty="0">
                          <a:latin typeface="Arial" pitchFamily="34" charset="0"/>
                          <a:cs typeface="Arial" pitchFamily="34" charset="0"/>
                        </a:rPr>
                        <a:t>Number of deaths among women</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263,200</a:t>
                      </a:r>
                      <a:endParaRPr lang="en-US" sz="17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lvl="1" algn="ctr">
                        <a:spcBef>
                          <a:spcPts val="600"/>
                        </a:spcBef>
                      </a:pPr>
                      <a:r>
                        <a:rPr lang="en-US" sz="1700" b="0" baseline="0">
                          <a:solidFill>
                            <a:schemeClr val="bg1">
                              <a:lumMod val="65000"/>
                            </a:schemeClr>
                          </a:solidFill>
                          <a:latin typeface="Arial" pitchFamily="34" charset="0"/>
                          <a:cs typeface="Arial" pitchFamily="34" charset="0"/>
                        </a:rPr>
                        <a:t>   291,600</a:t>
                      </a:r>
                      <a:endParaRPr lang="en-US" sz="17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lvl="1" algn="ctr"/>
                      <a:endParaRPr lang="en-US" sz="2200" b="0" dirty="0">
                        <a:latin typeface="Arial" pitchFamily="34" charset="0"/>
                        <a:cs typeface="Arial" pitchFamily="34" charset="0"/>
                      </a:endParaRP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1" dirty="0">
                          <a:solidFill>
                            <a:srgbClr val="FF0000"/>
                          </a:solidFill>
                          <a:latin typeface="Arial" pitchFamily="34" charset="0"/>
                          <a:cs typeface="Arial" pitchFamily="34" charset="0"/>
                        </a:rPr>
                        <a:t>28,400</a:t>
                      </a:r>
                      <a:endParaRPr lang="en-US" sz="17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039772"/>
                  </a:ext>
                </a:extLst>
              </a:tr>
              <a:tr h="336510">
                <a:tc>
                  <a:txBody>
                    <a:bodyPr/>
                    <a:lstStyle/>
                    <a:p>
                      <a:pPr marL="0" lvl="1" algn="l">
                        <a:spcBef>
                          <a:spcPts val="600"/>
                        </a:spcBef>
                      </a:pPr>
                      <a:r>
                        <a:rPr lang="en-US" sz="1700" b="0" dirty="0">
                          <a:latin typeface="Arial" pitchFamily="34" charset="0"/>
                          <a:cs typeface="Arial" pitchFamily="34" charset="0"/>
                        </a:rPr>
                        <a:t>Sexual transmissions</a:t>
                      </a: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0" dirty="0">
                          <a:solidFill>
                            <a:schemeClr val="bg1">
                              <a:lumMod val="65000"/>
                            </a:schemeClr>
                          </a:solidFill>
                          <a:latin typeface="Arial" pitchFamily="34" charset="0"/>
                          <a:cs typeface="Arial" pitchFamily="34" charset="0"/>
                        </a:rPr>
                        <a:t>   192,500</a:t>
                      </a: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lvl="1" algn="ctr">
                        <a:spcBef>
                          <a:spcPts val="600"/>
                        </a:spcBef>
                      </a:pPr>
                      <a:r>
                        <a:rPr lang="en-US" sz="1700" b="0" dirty="0">
                          <a:solidFill>
                            <a:schemeClr val="bg1">
                              <a:lumMod val="65000"/>
                            </a:schemeClr>
                          </a:solidFill>
                          <a:latin typeface="Arial" pitchFamily="34" charset="0"/>
                          <a:cs typeface="Arial" pitchFamily="34" charset="0"/>
                        </a:rPr>
                        <a:t>   245,300</a:t>
                      </a: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lvl="1" algn="ctr">
                        <a:spcBef>
                          <a:spcPts val="600"/>
                        </a:spcBef>
                      </a:pPr>
                      <a:r>
                        <a:rPr lang="en-US" sz="1700" b="1" dirty="0">
                          <a:solidFill>
                            <a:srgbClr val="FF0000"/>
                          </a:solidFill>
                          <a:latin typeface="Arial" pitchFamily="34" charset="0"/>
                          <a:cs typeface="Arial" pitchFamily="34" charset="0"/>
                        </a:rPr>
                        <a:t>52,800</a:t>
                      </a: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091151"/>
                  </a:ext>
                </a:extLst>
              </a:tr>
              <a:tr h="336510">
                <a:tc>
                  <a:txBody>
                    <a:bodyPr/>
                    <a:lstStyle/>
                    <a:p>
                      <a:pPr marL="0" lvl="1" algn="l">
                        <a:spcBef>
                          <a:spcPts val="600"/>
                        </a:spcBef>
                      </a:pPr>
                      <a:r>
                        <a:rPr lang="en-US" sz="1700" b="0" dirty="0">
                          <a:latin typeface="Arial" pitchFamily="34" charset="0"/>
                          <a:cs typeface="Arial" pitchFamily="34" charset="0"/>
                        </a:rPr>
                        <a:t>Pediatric HIV infections</a:t>
                      </a: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14,900</a:t>
                      </a:r>
                      <a:endParaRPr lang="en-US" sz="17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19,900</a:t>
                      </a:r>
                      <a:endParaRPr lang="en-US" sz="17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lvl="1" algn="ctr"/>
                      <a:endParaRPr lang="en-US" sz="2200" b="0" dirty="0">
                        <a:latin typeface="Arial" pitchFamily="34" charset="0"/>
                        <a:cs typeface="Arial" pitchFamily="34" charset="0"/>
                      </a:endParaRPr>
                    </a:p>
                  </a:txBody>
                  <a:tcPr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1" dirty="0">
                          <a:solidFill>
                            <a:srgbClr val="FF0000"/>
                          </a:solidFill>
                          <a:latin typeface="Arial" pitchFamily="34" charset="0"/>
                          <a:cs typeface="Arial" pitchFamily="34" charset="0"/>
                        </a:rPr>
                        <a:t>  5,000</a:t>
                      </a:r>
                      <a:endParaRPr lang="en-US" sz="17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4463586"/>
                  </a:ext>
                </a:extLst>
              </a:tr>
              <a:tr h="590228">
                <a:tc>
                  <a:txBody>
                    <a:bodyPr/>
                    <a:lstStyle/>
                    <a:p>
                      <a:pPr marL="0" lvl="1" algn="l">
                        <a:spcBef>
                          <a:spcPts val="600"/>
                        </a:spcBef>
                      </a:pPr>
                      <a:r>
                        <a:rPr lang="en-US" sz="1700" b="0" dirty="0">
                          <a:latin typeface="Arial" pitchFamily="34" charset="0"/>
                          <a:cs typeface="Arial" pitchFamily="34" charset="0"/>
                        </a:rPr>
                        <a:t>Non-neural tube defect-related pediatric deaths</a:t>
                      </a: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700" b="0" baseline="0" dirty="0">
                          <a:solidFill>
                            <a:schemeClr val="bg1">
                              <a:lumMod val="65000"/>
                            </a:schemeClr>
                          </a:solidFill>
                          <a:latin typeface="Arial" pitchFamily="34" charset="0"/>
                          <a:cs typeface="Arial" pitchFamily="34" charset="0"/>
                        </a:rPr>
                        <a:t>     90,800</a:t>
                      </a: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Bef>
                          <a:spcPts val="600"/>
                        </a:spcBef>
                      </a:pPr>
                      <a:r>
                        <a:rPr lang="en-US" sz="1700" b="0" baseline="0" dirty="0">
                          <a:solidFill>
                            <a:schemeClr val="bg1">
                              <a:lumMod val="65000"/>
                            </a:schemeClr>
                          </a:solidFill>
                          <a:latin typeface="Arial" pitchFamily="34" charset="0"/>
                          <a:cs typeface="Arial" pitchFamily="34" charset="0"/>
                        </a:rPr>
                        <a:t>     92,400</a:t>
                      </a: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200" b="0" baseline="0" dirty="0">
                        <a:solidFill>
                          <a:schemeClr val="bg1">
                            <a:lumMod val="65000"/>
                          </a:schemeClr>
                        </a:solidFill>
                        <a:latin typeface="Arial" pitchFamily="34" charset="0"/>
                        <a:cs typeface="Arial" pitchFamily="34" charset="0"/>
                      </a:endParaRPr>
                    </a:p>
                  </a:txBody>
                  <a:tcPr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700" b="1" dirty="0">
                          <a:solidFill>
                            <a:srgbClr val="FF0000"/>
                          </a:solidFill>
                          <a:latin typeface="Arial" pitchFamily="34" charset="0"/>
                          <a:cs typeface="Arial" pitchFamily="34" charset="0"/>
                        </a:rPr>
                        <a:t>  1,600</a:t>
                      </a:r>
                      <a:endParaRPr lang="en-US" sz="1700" b="0" baseline="0" dirty="0">
                        <a:solidFill>
                          <a:schemeClr val="bg1">
                            <a:lumMod val="65000"/>
                          </a:schemeClr>
                        </a:solidFill>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6417223"/>
                  </a:ext>
                </a:extLst>
              </a:tr>
              <a:tr h="336510">
                <a:tc gridSpan="5">
                  <a: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lang="en-US" sz="1700" b="1" i="1" dirty="0">
                          <a:solidFill>
                            <a:srgbClr val="0070C0"/>
                          </a:solidFill>
                          <a:latin typeface="Arial" pitchFamily="34" charset="0"/>
                          <a:cs typeface="Arial" pitchFamily="34" charset="0"/>
                        </a:rPr>
                        <a:t>EFV</a:t>
                      </a:r>
                      <a:r>
                        <a:rPr lang="en-US" sz="1700" b="1" dirty="0">
                          <a:solidFill>
                            <a:srgbClr val="0070C0"/>
                          </a:solidFill>
                          <a:latin typeface="Arial" pitchFamily="34" charset="0"/>
                          <a:cs typeface="Arial" pitchFamily="34" charset="0"/>
                        </a:rPr>
                        <a:t> demonstrated benefit                                                 </a:t>
                      </a:r>
                      <a:r>
                        <a:rPr lang="en-US" sz="1400" b="0" i="1" dirty="0">
                          <a:solidFill>
                            <a:srgbClr val="0070C0"/>
                          </a:solidFill>
                          <a:latin typeface="Arial" pitchFamily="34" charset="0"/>
                          <a:cs typeface="Arial" pitchFamily="34" charset="0"/>
                        </a:rPr>
                        <a:t>EFV</a:t>
                      </a:r>
                      <a:r>
                        <a:rPr lang="en-US" sz="1400" b="0" dirty="0">
                          <a:solidFill>
                            <a:srgbClr val="0070C0"/>
                          </a:solidFill>
                          <a:latin typeface="Arial" pitchFamily="34" charset="0"/>
                          <a:cs typeface="Arial" pitchFamily="34" charset="0"/>
                        </a:rPr>
                        <a:t> better by:</a:t>
                      </a:r>
                      <a:endParaRPr lang="en-US" sz="1700" b="1" dirty="0">
                        <a:solidFill>
                          <a:srgbClr val="0070C0"/>
                        </a:solidFill>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a:noFill/>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8815071"/>
                  </a:ext>
                </a:extLst>
              </a:tr>
              <a:tr h="336510">
                <a:tc>
                  <a:txBody>
                    <a:bodyPr/>
                    <a:lstStyle/>
                    <a:p>
                      <a:pPr marL="0" lvl="1" algn="l">
                        <a:spcBef>
                          <a:spcPts val="600"/>
                        </a:spcBef>
                      </a:pPr>
                      <a:r>
                        <a:rPr lang="en-US" sz="1700" b="0" dirty="0">
                          <a:latin typeface="Arial" pitchFamily="34" charset="0"/>
                          <a:cs typeface="Arial" pitchFamily="34" charset="0"/>
                        </a:rPr>
                        <a:t>Neural tube defects</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10,600</a:t>
                      </a:r>
                      <a:endParaRPr lang="en-US" sz="17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600</a:t>
                      </a:r>
                      <a:endParaRPr lang="en-US" sz="17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lvl="1" algn="ctr"/>
                      <a:endParaRPr lang="en-US" sz="2200" b="0" dirty="0">
                        <a:latin typeface="Arial" pitchFamily="34" charset="0"/>
                        <a:cs typeface="Arial" pitchFamily="34" charset="0"/>
                      </a:endParaRP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1" dirty="0">
                          <a:solidFill>
                            <a:srgbClr val="0070C0"/>
                          </a:solidFill>
                          <a:latin typeface="Arial" pitchFamily="34" charset="0"/>
                          <a:cs typeface="Arial" pitchFamily="34" charset="0"/>
                        </a:rPr>
                        <a:t>10,000</a:t>
                      </a:r>
                      <a:endParaRPr lang="en-US" sz="1700" b="0" dirty="0">
                        <a:latin typeface="Arial" pitchFamily="34" charset="0"/>
                        <a:cs typeface="Arial"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8498892"/>
                  </a:ext>
                </a:extLst>
              </a:tr>
              <a:tr h="336510">
                <a:tc>
                  <a:txBody>
                    <a:bodyPr/>
                    <a:lstStyle/>
                    <a:p>
                      <a:pPr marL="0" lvl="1" algn="l">
                        <a:spcBef>
                          <a:spcPts val="600"/>
                        </a:spcBef>
                      </a:pPr>
                      <a:r>
                        <a:rPr lang="en-US" sz="1700" b="0" dirty="0">
                          <a:latin typeface="Arial" pitchFamily="34" charset="0"/>
                          <a:cs typeface="Arial" pitchFamily="34" charset="0"/>
                        </a:rPr>
                        <a:t>Cumulative pediatric deaths**</a:t>
                      </a:r>
                    </a:p>
                  </a:txBody>
                  <a:tcPr marL="68580" marR="68580"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101,400</a:t>
                      </a:r>
                      <a:endParaRPr lang="en-US" sz="17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lvl="1" algn="ctr">
                        <a:spcBef>
                          <a:spcPts val="600"/>
                        </a:spcBef>
                      </a:pPr>
                      <a:r>
                        <a:rPr lang="en-US" sz="1700" b="0" baseline="0" dirty="0">
                          <a:solidFill>
                            <a:schemeClr val="bg1">
                              <a:lumMod val="65000"/>
                            </a:schemeClr>
                          </a:solidFill>
                          <a:latin typeface="Arial" pitchFamily="34" charset="0"/>
                          <a:cs typeface="Arial" pitchFamily="34" charset="0"/>
                        </a:rPr>
                        <a:t>     93,000</a:t>
                      </a:r>
                      <a:endParaRPr lang="en-US" sz="17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lvl="1" algn="ctr"/>
                      <a:endParaRPr lang="en-US" sz="2200" b="0" dirty="0">
                        <a:latin typeface="Arial" pitchFamily="34" charset="0"/>
                        <a:cs typeface="Arial" pitchFamily="34" charset="0"/>
                      </a:endParaRPr>
                    </a:p>
                  </a:txBody>
                  <a:tcPr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ctr">
                        <a:spcBef>
                          <a:spcPts val="600"/>
                        </a:spcBef>
                      </a:pPr>
                      <a:r>
                        <a:rPr lang="en-US" sz="1700" b="1">
                          <a:solidFill>
                            <a:srgbClr val="0070C0"/>
                          </a:solidFill>
                          <a:latin typeface="Arial" pitchFamily="34" charset="0"/>
                          <a:cs typeface="Arial" pitchFamily="34" charset="0"/>
                        </a:rPr>
                        <a:t>  8,400</a:t>
                      </a:r>
                      <a:endParaRPr lang="en-US" sz="1700" b="0" dirty="0">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6491196"/>
                  </a:ext>
                </a:extLst>
              </a:tr>
              <a:tr h="336510">
                <a:tc>
                  <a:txBody>
                    <a:bodyPr/>
                    <a:lstStyle/>
                    <a:p>
                      <a:pPr marL="0" lvl="1" algn="l">
                        <a:spcBef>
                          <a:spcPts val="600"/>
                        </a:spcBef>
                      </a:pPr>
                      <a:r>
                        <a:rPr lang="en-US" sz="1700" b="0" dirty="0">
                          <a:latin typeface="Arial" pitchFamily="34" charset="0"/>
                          <a:cs typeface="Arial" pitchFamily="34" charset="0"/>
                        </a:rPr>
                        <a:t>Children alive and HIV-free</a:t>
                      </a: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700" b="0" baseline="0" dirty="0">
                          <a:solidFill>
                            <a:schemeClr val="bg1">
                              <a:lumMod val="65000"/>
                            </a:schemeClr>
                          </a:solidFill>
                          <a:latin typeface="Arial" pitchFamily="34" charset="0"/>
                          <a:cs typeface="Arial" pitchFamily="34" charset="0"/>
                        </a:rPr>
                        <a:t>1,015,700</a:t>
                      </a: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Bef>
                          <a:spcPts val="600"/>
                        </a:spcBef>
                      </a:pPr>
                      <a:r>
                        <a:rPr lang="en-US" sz="1700" b="0" baseline="0" dirty="0">
                          <a:solidFill>
                            <a:schemeClr val="bg1">
                              <a:lumMod val="65000"/>
                            </a:schemeClr>
                          </a:solidFill>
                          <a:latin typeface="Arial" pitchFamily="34" charset="0"/>
                          <a:cs typeface="Arial" pitchFamily="34" charset="0"/>
                        </a:rPr>
                        <a:t>1,021,100</a:t>
                      </a: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200" b="0" baseline="0" dirty="0">
                        <a:solidFill>
                          <a:schemeClr val="bg1">
                            <a:lumMod val="65000"/>
                          </a:schemeClr>
                        </a:solidFill>
                        <a:latin typeface="Arial" pitchFamily="34" charset="0"/>
                        <a:cs typeface="Arial" pitchFamily="34" charset="0"/>
                      </a:endParaRP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sz="1700" b="1" dirty="0">
                          <a:solidFill>
                            <a:srgbClr val="0070C0"/>
                          </a:solidFill>
                          <a:latin typeface="Arial" pitchFamily="34" charset="0"/>
                          <a:cs typeface="Arial" pitchFamily="34" charset="0"/>
                        </a:rPr>
                        <a:t>  5,400</a:t>
                      </a:r>
                      <a:endParaRPr lang="en-US" sz="1700" b="0" baseline="0" dirty="0">
                        <a:solidFill>
                          <a:schemeClr val="bg1">
                            <a:lumMod val="65000"/>
                          </a:schemeClr>
                        </a:solidFill>
                        <a:latin typeface="Arial" pitchFamily="34" charset="0"/>
                        <a:cs typeface="Arial" pitchFamily="3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3472024"/>
                  </a:ext>
                </a:extLst>
              </a:tr>
            </a:tbl>
          </a:graphicData>
        </a:graphic>
      </p:graphicFrame>
      <p:sp>
        <p:nvSpPr>
          <p:cNvPr id="3" name="TextBox 2">
            <a:extLst>
              <a:ext uri="{FF2B5EF4-FFF2-40B4-BE49-F238E27FC236}">
                <a16:creationId xmlns:a16="http://schemas.microsoft.com/office/drawing/2014/main" id="{D91E0B61-842A-4046-9948-3BF4162A0CC9}"/>
              </a:ext>
            </a:extLst>
          </p:cNvPr>
          <p:cNvSpPr txBox="1"/>
          <p:nvPr/>
        </p:nvSpPr>
        <p:spPr>
          <a:xfrm>
            <a:off x="304800" y="6221291"/>
            <a:ext cx="6971114"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*Out of projected 3.5 million women ever on first-line ART and 1.1 million HIV-exposed children.</a:t>
            </a:r>
          </a:p>
          <a:p>
            <a:r>
              <a:rPr lang="en-US" sz="1200" dirty="0">
                <a:latin typeface="Arial" panose="020B0604020202020204" pitchFamily="34" charset="0"/>
                <a:cs typeface="Arial" panose="020B0604020202020204" pitchFamily="34" charset="0"/>
              </a:rPr>
              <a:t>**Cumulative pediatric deaths = non-neural tube defect-related + neural tube defect-related deaths  </a:t>
            </a:r>
          </a:p>
        </p:txBody>
      </p:sp>
      <p:sp>
        <p:nvSpPr>
          <p:cNvPr id="8" name="TextBox 7">
            <a:extLst>
              <a:ext uri="{FF2B5EF4-FFF2-40B4-BE49-F238E27FC236}">
                <a16:creationId xmlns:a16="http://schemas.microsoft.com/office/drawing/2014/main" id="{C09960BB-334A-4E1D-B85B-3017367FADAA}"/>
              </a:ext>
            </a:extLst>
          </p:cNvPr>
          <p:cNvSpPr txBox="1"/>
          <p:nvPr/>
        </p:nvSpPr>
        <p:spPr>
          <a:xfrm>
            <a:off x="8294249" y="3549469"/>
            <a:ext cx="83637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3.4x</a:t>
            </a:r>
          </a:p>
        </p:txBody>
      </p:sp>
      <p:sp>
        <p:nvSpPr>
          <p:cNvPr id="7" name="Rectangle 6">
            <a:extLst>
              <a:ext uri="{FF2B5EF4-FFF2-40B4-BE49-F238E27FC236}">
                <a16:creationId xmlns:a16="http://schemas.microsoft.com/office/drawing/2014/main" id="{7081593E-DF49-4D4F-953E-408A61FE2E74}"/>
              </a:ext>
            </a:extLst>
          </p:cNvPr>
          <p:cNvSpPr/>
          <p:nvPr/>
        </p:nvSpPr>
        <p:spPr>
          <a:xfrm>
            <a:off x="7162800" y="2590800"/>
            <a:ext cx="990600" cy="228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BDBC95-544F-476E-98C1-3F51B5184F12}"/>
              </a:ext>
            </a:extLst>
          </p:cNvPr>
          <p:cNvSpPr/>
          <p:nvPr/>
        </p:nvSpPr>
        <p:spPr>
          <a:xfrm>
            <a:off x="7239000" y="4876800"/>
            <a:ext cx="990600" cy="228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9E5BA00-3160-4187-873F-56AA2A3A3C47}"/>
              </a:ext>
            </a:extLst>
          </p:cNvPr>
          <p:cNvCxnSpPr>
            <a:endCxn id="8" idx="0"/>
          </p:cNvCxnSpPr>
          <p:nvPr/>
        </p:nvCxnSpPr>
        <p:spPr>
          <a:xfrm>
            <a:off x="8162390" y="2777222"/>
            <a:ext cx="550044" cy="7722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E9D2516-0BE3-456D-90A7-6CF3BE11D4A3}"/>
              </a:ext>
            </a:extLst>
          </p:cNvPr>
          <p:cNvCxnSpPr>
            <a:stCxn id="10" idx="3"/>
            <a:endCxn id="8" idx="2"/>
          </p:cNvCxnSpPr>
          <p:nvPr/>
        </p:nvCxnSpPr>
        <p:spPr>
          <a:xfrm flipV="1">
            <a:off x="8229600" y="4011134"/>
            <a:ext cx="482834" cy="9799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1A2CE540-A60F-4FDC-8123-BEEBC30646CC}"/>
              </a:ext>
            </a:extLst>
          </p:cNvPr>
          <p:cNvSpPr>
            <a:spLocks noGrp="1"/>
          </p:cNvSpPr>
          <p:nvPr>
            <p:ph idx="1"/>
          </p:nvPr>
        </p:nvSpPr>
        <p:spPr>
          <a:xfrm>
            <a:off x="380215" y="592090"/>
            <a:ext cx="8458985" cy="5914758"/>
          </a:xfrm>
          <a:solidFill>
            <a:srgbClr val="FFFFFF"/>
          </a:solidFill>
          <a:scene3d>
            <a:camera prst="orthographicFront"/>
            <a:lightRig rig="threePt" dir="t"/>
          </a:scene3d>
          <a:sp3d>
            <a:bevelT/>
          </a:sp3d>
        </p:spPr>
        <p:txBody>
          <a:bodyPr>
            <a:noAutofit/>
          </a:bodyPr>
          <a:lstStyle/>
          <a:p>
            <a:pPr marL="257175" indent="-257175">
              <a:lnSpc>
                <a:spcPct val="103000"/>
              </a:lnSpc>
              <a:spcBef>
                <a:spcPts val="0"/>
              </a:spcBef>
              <a:buFont typeface="Arial" charset="0"/>
              <a:buChar char="•"/>
              <a:defRPr/>
            </a:pPr>
            <a:endParaRPr lang="en-US" sz="2600" dirty="0">
              <a:latin typeface="Arial" pitchFamily="34" charset="0"/>
              <a:cs typeface="Arial" pitchFamily="34" charset="0"/>
            </a:endParaRPr>
          </a:p>
          <a:p>
            <a:pPr marL="257175" indent="-257175">
              <a:lnSpc>
                <a:spcPct val="103000"/>
              </a:lnSpc>
              <a:spcBef>
                <a:spcPts val="0"/>
              </a:spcBef>
              <a:buFont typeface="Arial" charset="0"/>
              <a:buChar char="•"/>
              <a:defRPr/>
            </a:pPr>
            <a:r>
              <a:rPr lang="en-US" sz="2600" dirty="0">
                <a:latin typeface="Arial" pitchFamily="34" charset="0"/>
                <a:cs typeface="Arial" pitchFamily="34" charset="0"/>
              </a:rPr>
              <a:t>DTG-based ART for </a:t>
            </a:r>
            <a:r>
              <a:rPr lang="en-US" sz="2600" u="sng" dirty="0">
                <a:latin typeface="Arial" pitchFamily="34" charset="0"/>
                <a:cs typeface="Arial" pitchFamily="34" charset="0"/>
              </a:rPr>
              <a:t>all</a:t>
            </a:r>
            <a:r>
              <a:rPr lang="en-US" sz="2600" dirty="0">
                <a:latin typeface="Arial" pitchFamily="34" charset="0"/>
                <a:cs typeface="Arial" pitchFamily="34" charset="0"/>
              </a:rPr>
              <a:t> women would avert &gt;25,000 deaths among women of childbearing age and 5,000 new pediatric HIV infections vs</a:t>
            </a:r>
            <a:r>
              <a:rPr lang="en-US" sz="2600" dirty="0"/>
              <a:t> </a:t>
            </a:r>
            <a:r>
              <a:rPr lang="en-US" sz="2600" dirty="0">
                <a:latin typeface="Arial" pitchFamily="34" charset="0"/>
                <a:cs typeface="Arial" pitchFamily="34" charset="0"/>
              </a:rPr>
              <a:t>EFV-based ART for </a:t>
            </a:r>
            <a:r>
              <a:rPr lang="en-US" sz="2600" u="sng" dirty="0">
                <a:latin typeface="Arial" pitchFamily="34" charset="0"/>
                <a:cs typeface="Arial" pitchFamily="34" charset="0"/>
              </a:rPr>
              <a:t>all</a:t>
            </a:r>
            <a:r>
              <a:rPr lang="en-US" sz="2600" dirty="0">
                <a:latin typeface="Arial" pitchFamily="34" charset="0"/>
                <a:cs typeface="Arial" pitchFamily="34" charset="0"/>
              </a:rPr>
              <a:t> women over 5 years in South Africa </a:t>
            </a:r>
          </a:p>
          <a:p>
            <a:pPr marL="257175" indent="-257175">
              <a:lnSpc>
                <a:spcPct val="103000"/>
              </a:lnSpc>
              <a:spcBef>
                <a:spcPts val="1200"/>
              </a:spcBef>
              <a:buFont typeface="Arial" charset="0"/>
              <a:buChar char="•"/>
              <a:defRPr/>
            </a:pPr>
            <a:r>
              <a:rPr lang="en-US" sz="2600" dirty="0">
                <a:latin typeface="Arial" pitchFamily="34" charset="0"/>
                <a:cs typeface="Arial" pitchFamily="34" charset="0"/>
              </a:rPr>
              <a:t>These benefits may come at expense of overall pediatric survival if increased risk of NTDs with DTG from </a:t>
            </a:r>
            <a:r>
              <a:rPr lang="en-US" sz="2600" dirty="0" err="1">
                <a:latin typeface="Arial" pitchFamily="34" charset="0"/>
                <a:cs typeface="Arial" pitchFamily="34" charset="0"/>
              </a:rPr>
              <a:t>Tsepamo</a:t>
            </a:r>
            <a:r>
              <a:rPr lang="en-US" sz="2600" dirty="0">
                <a:latin typeface="Arial" pitchFamily="34" charset="0"/>
                <a:cs typeface="Arial" pitchFamily="34" charset="0"/>
              </a:rPr>
              <a:t> persists with additional data</a:t>
            </a:r>
          </a:p>
          <a:p>
            <a:pPr marL="257175" indent="-257175">
              <a:lnSpc>
                <a:spcPct val="103000"/>
              </a:lnSpc>
              <a:spcBef>
                <a:spcPts val="1200"/>
              </a:spcBef>
              <a:buFont typeface="Arial" charset="0"/>
              <a:buChar char="•"/>
              <a:defRPr/>
            </a:pPr>
            <a:r>
              <a:rPr lang="en-US" sz="2600" dirty="0">
                <a:latin typeface="Arial" pitchFamily="34" charset="0"/>
                <a:cs typeface="Arial" pitchFamily="34" charset="0"/>
              </a:rPr>
              <a:t>However, there would be approximately 3-fold more deaths averted among women than pediatric deaths added with use of </a:t>
            </a:r>
            <a:r>
              <a:rPr lang="en-US" sz="2600" dirty="0"/>
              <a:t>DTG</a:t>
            </a:r>
            <a:r>
              <a:rPr lang="en-US" sz="2600" dirty="0">
                <a:latin typeface="Arial" pitchFamily="34" charset="0"/>
                <a:cs typeface="Arial" pitchFamily="34" charset="0"/>
              </a:rPr>
              <a:t> for all women of childbearing age with HIV in South Africa compared with use of EFV for all women</a:t>
            </a:r>
          </a:p>
        </p:txBody>
      </p:sp>
    </p:spTree>
    <p:extLst>
      <p:ext uri="{BB962C8B-B14F-4D97-AF65-F5344CB8AC3E}">
        <p14:creationId xmlns:p14="http://schemas.microsoft.com/office/powerpoint/2010/main" val="2326668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9A0A-74C5-C449-9FBD-2F852F89FF05}"/>
              </a:ext>
            </a:extLst>
          </p:cNvPr>
          <p:cNvSpPr>
            <a:spLocks noGrp="1"/>
          </p:cNvSpPr>
          <p:nvPr>
            <p:ph type="title"/>
          </p:nvPr>
        </p:nvSpPr>
        <p:spPr>
          <a:xfrm>
            <a:off x="1073028" y="0"/>
            <a:ext cx="7442322" cy="1229304"/>
          </a:xfrm>
        </p:spPr>
        <p:txBody>
          <a:bodyPr>
            <a:normAutofit/>
          </a:bodyPr>
          <a:lstStyle/>
          <a:p>
            <a:r>
              <a:rPr lang="en-US" dirty="0">
                <a:latin typeface="Arial" panose="020B0604020202020204" pitchFamily="34" charset="0"/>
                <a:cs typeface="Arial" panose="020B0604020202020204" pitchFamily="34" charset="0"/>
              </a:rPr>
              <a:t>Limitations</a:t>
            </a:r>
            <a:br>
              <a:rPr lang="en-US" dirty="0">
                <a:latin typeface="Arial" panose="020B0604020202020204" pitchFamily="34" charset="0"/>
                <a:cs typeface="Arial" panose="020B0604020202020204" pitchFamily="34" charset="0"/>
              </a:rPr>
            </a:br>
            <a:r>
              <a:rPr lang="en-US" sz="2200" i="1" dirty="0">
                <a:solidFill>
                  <a:schemeClr val="tx1"/>
                </a:solidFill>
              </a:rPr>
              <a:t>Dugdale C et al.  IAS, Amsterdam July 2018, Late Breaker</a:t>
            </a:r>
            <a:endParaRPr lang="en-US" sz="2200"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C867C60A-79C1-6841-8BD8-308794398D84}"/>
              </a:ext>
            </a:extLst>
          </p:cNvPr>
          <p:cNvSpPr>
            <a:spLocks noGrp="1"/>
          </p:cNvSpPr>
          <p:nvPr>
            <p:ph idx="1"/>
          </p:nvPr>
        </p:nvSpPr>
        <p:spPr>
          <a:xfrm>
            <a:off x="222499" y="1050418"/>
            <a:ext cx="8736291" cy="5611658"/>
          </a:xfrm>
        </p:spPr>
        <p:txBody>
          <a:bodyPr>
            <a:noAutofit/>
          </a:bodyPr>
          <a:lstStyle/>
          <a:p>
            <a:pPr>
              <a:lnSpc>
                <a:spcPct val="105000"/>
              </a:lnSpc>
              <a:spcBef>
                <a:spcPts val="354"/>
              </a:spcBef>
              <a:defRPr/>
            </a:pPr>
            <a:r>
              <a:rPr lang="en-US" sz="2600" dirty="0">
                <a:latin typeface="Arial" pitchFamily="34" charset="0"/>
                <a:cs typeface="Arial" pitchFamily="34" charset="0"/>
              </a:rPr>
              <a:t>We did not assess an “individualized approach” to ART recommendations, with DTG for some women and EFV for others</a:t>
            </a:r>
          </a:p>
          <a:p>
            <a:pPr lvl="1">
              <a:lnSpc>
                <a:spcPct val="105000"/>
              </a:lnSpc>
              <a:spcBef>
                <a:spcPts val="354"/>
              </a:spcBef>
              <a:buFont typeface="Arial" panose="020B0604020202020204" pitchFamily="34" charset="0"/>
              <a:buChar char="-"/>
              <a:defRPr/>
            </a:pPr>
            <a:r>
              <a:rPr lang="en-US" sz="2600" dirty="0">
                <a:solidFill>
                  <a:srgbClr val="0070C0"/>
                </a:solidFill>
                <a:latin typeface="Arial" pitchFamily="34" charset="0"/>
                <a:cs typeface="Arial" pitchFamily="34" charset="0"/>
              </a:rPr>
              <a:t>Facilitating access to contraception or women’s individual choice of ART could lead to different results for both women and their children</a:t>
            </a:r>
          </a:p>
          <a:p>
            <a:pPr>
              <a:lnSpc>
                <a:spcPct val="105000"/>
              </a:lnSpc>
              <a:spcBef>
                <a:spcPts val="1200"/>
              </a:spcBef>
              <a:defRPr/>
            </a:pPr>
            <a:r>
              <a:rPr lang="en-US" sz="2600" dirty="0">
                <a:latin typeface="Arial" pitchFamily="34" charset="0"/>
                <a:cs typeface="Arial" pitchFamily="34" charset="0"/>
              </a:rPr>
              <a:t>ART efficacy inputs were informed by the SINGLE Trial</a:t>
            </a:r>
          </a:p>
          <a:p>
            <a:pPr lvl="1">
              <a:lnSpc>
                <a:spcPct val="105000"/>
              </a:lnSpc>
              <a:spcBef>
                <a:spcPts val="1200"/>
              </a:spcBef>
              <a:buFont typeface="System Font Regular"/>
              <a:buChar char="-"/>
              <a:defRPr/>
            </a:pPr>
            <a:r>
              <a:rPr lang="en-US" sz="2600" dirty="0">
                <a:latin typeface="Arial" pitchFamily="34" charset="0"/>
                <a:cs typeface="Arial" pitchFamily="34" charset="0"/>
              </a:rPr>
              <a:t>Trial was performed in resource-rich settings; &gt;10% pre-treatment drug resistance has been reported in sub-Saharan Africa</a:t>
            </a:r>
            <a:endParaRPr lang="en-US" sz="2600" dirty="0"/>
          </a:p>
          <a:p>
            <a:pPr>
              <a:lnSpc>
                <a:spcPct val="105000"/>
              </a:lnSpc>
              <a:spcBef>
                <a:spcPts val="1200"/>
              </a:spcBef>
              <a:defRPr/>
            </a:pPr>
            <a:r>
              <a:rPr lang="en-US" sz="2600" dirty="0">
                <a:latin typeface="Arial" pitchFamily="34" charset="0"/>
                <a:cs typeface="Arial" pitchFamily="34" charset="0"/>
              </a:rPr>
              <a:t>Unclear whether the early signal of increased neural tube defects with DTG will be borne out over time</a:t>
            </a:r>
          </a:p>
        </p:txBody>
      </p:sp>
      <p:sp>
        <p:nvSpPr>
          <p:cNvPr id="4" name="Slide Number Placeholder 3">
            <a:extLst>
              <a:ext uri="{FF2B5EF4-FFF2-40B4-BE49-F238E27FC236}">
                <a16:creationId xmlns:a16="http://schemas.microsoft.com/office/drawing/2014/main" id="{ED272A1D-B11F-514B-96A9-3A3AD02514A5}"/>
              </a:ext>
            </a:extLst>
          </p:cNvPr>
          <p:cNvSpPr>
            <a:spLocks noGrp="1"/>
          </p:cNvSpPr>
          <p:nvPr>
            <p:ph type="sldNum" sz="quarter" idx="12"/>
          </p:nvPr>
        </p:nvSpPr>
        <p:spPr>
          <a:xfrm>
            <a:off x="8515350" y="5574520"/>
            <a:ext cx="345908" cy="237875"/>
          </a:xfrm>
        </p:spPr>
        <p:txBody>
          <a:bodyPr/>
          <a:lstStyle/>
          <a:p>
            <a:fld id="{12B2BBE9-CC64-ED4F-A2C1-CEF4BAE2B900}" type="slidenum">
              <a:rPr lang="en-US" sz="1050">
                <a:latin typeface="Arial" panose="020B0604020202020204" pitchFamily="34" charset="0"/>
                <a:cs typeface="Arial" panose="020B0604020202020204" pitchFamily="34" charset="0"/>
              </a:rPr>
              <a:t>31</a:t>
            </a:fld>
            <a:endParaRPr lang="en-US" sz="105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31C635C-F4F0-0541-BFCD-49CA006F12A0}"/>
              </a:ext>
            </a:extLst>
          </p:cNvPr>
          <p:cNvPicPr>
            <a:picLocks noChangeAspect="1" noChangeArrowheads="1"/>
          </p:cNvPicPr>
          <p:nvPr/>
        </p:nvPicPr>
        <p:blipFill>
          <a:blip r:embed="rId3" cstate="print"/>
          <a:srcRect t="10127" r="3999" b="13924"/>
          <a:stretch>
            <a:fillRect/>
          </a:stretch>
        </p:blipFill>
        <p:spPr bwMode="auto">
          <a:xfrm>
            <a:off x="99783" y="195922"/>
            <a:ext cx="1041410" cy="602757"/>
          </a:xfrm>
          <a:prstGeom prst="rect">
            <a:avLst/>
          </a:prstGeom>
          <a:noFill/>
          <a:ln w="9525">
            <a:noFill/>
            <a:miter lim="800000"/>
            <a:headEnd/>
            <a:tailEnd/>
          </a:ln>
        </p:spPr>
      </p:pic>
      <p:sp>
        <p:nvSpPr>
          <p:cNvPr id="6" name="Line 8">
            <a:extLst>
              <a:ext uri="{FF2B5EF4-FFF2-40B4-BE49-F238E27FC236}">
                <a16:creationId xmlns:a16="http://schemas.microsoft.com/office/drawing/2014/main" id="{A4975980-E9C3-4BF0-87BB-64888B63E7D9}"/>
              </a:ext>
            </a:extLst>
          </p:cNvPr>
          <p:cNvSpPr>
            <a:spLocks noChangeShapeType="1"/>
          </p:cNvSpPr>
          <p:nvPr/>
        </p:nvSpPr>
        <p:spPr bwMode="auto">
          <a:xfrm>
            <a:off x="64245" y="103598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62048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C34C-E042-49A7-A178-6FE2836C287C}"/>
              </a:ext>
            </a:extLst>
          </p:cNvPr>
          <p:cNvSpPr>
            <a:spLocks noGrp="1"/>
          </p:cNvSpPr>
          <p:nvPr>
            <p:ph type="title"/>
          </p:nvPr>
        </p:nvSpPr>
        <p:spPr>
          <a:xfrm>
            <a:off x="330610" y="313584"/>
            <a:ext cx="8229600" cy="5105400"/>
          </a:xfrm>
        </p:spPr>
        <p:txBody>
          <a:bodyPr>
            <a:normAutofit/>
          </a:bodyPr>
          <a:lstStyle/>
          <a:p>
            <a:r>
              <a:rPr lang="en-US" sz="4800" i="1" dirty="0"/>
              <a:t>Main Subject - </a:t>
            </a:r>
            <a:br>
              <a:rPr lang="en-US" sz="4800" i="1" dirty="0"/>
            </a:br>
            <a:r>
              <a:rPr lang="en-US" sz="4800" i="1" dirty="0"/>
              <a:t>Everything Dolutegravir</a:t>
            </a:r>
            <a:br>
              <a:rPr lang="en-US" sz="4800" dirty="0"/>
            </a:br>
            <a:br>
              <a:rPr lang="en-US" sz="4800" dirty="0"/>
            </a:br>
            <a:r>
              <a:rPr lang="en-US" sz="4000" dirty="0"/>
              <a:t>WHO 2018 Guidelines Update</a:t>
            </a:r>
          </a:p>
        </p:txBody>
      </p:sp>
      <p:pic>
        <p:nvPicPr>
          <p:cNvPr id="8194" name="Picture 2" descr="https://tse4.mm.bing.net/th?id=OIP.MQduaITwO-T7V-fzV4YVVwHaHa&amp;pid=15.1&amp;P=0&amp;w=300&amp;h=300">
            <a:extLst>
              <a:ext uri="{FF2B5EF4-FFF2-40B4-BE49-F238E27FC236}">
                <a16:creationId xmlns:a16="http://schemas.microsoft.com/office/drawing/2014/main" id="{CEBE16BA-79E3-403A-869E-6E5DBF43BF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945" y="279171"/>
            <a:ext cx="993267" cy="993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8" name="Picture 6" descr="https://tse1.mm.bing.net/th?id=OIP.3kuE12sIvKtQOAfJWCMvXQHaHa&amp;pid=15.1&amp;P=0&amp;w=300&amp;h=300">
            <a:extLst>
              <a:ext uri="{FF2B5EF4-FFF2-40B4-BE49-F238E27FC236}">
                <a16:creationId xmlns:a16="http://schemas.microsoft.com/office/drawing/2014/main" id="{E09FA1D8-B382-477D-A6BF-4C33BCCE64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788" y="213175"/>
            <a:ext cx="993267" cy="993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06" name="Picture 14" descr="http://1.bp.blogspot.com/-Vt7sTB8lOdc/UhYPrpoAzaI/AAAAAAAABZk/msQ3iJGJKb8/s1600/Dolutegravir.PNG">
            <a:extLst>
              <a:ext uri="{FF2B5EF4-FFF2-40B4-BE49-F238E27FC236}">
                <a16:creationId xmlns:a16="http://schemas.microsoft.com/office/drawing/2014/main" id="{978988D3-F34B-42B4-82CA-964FCE9CFF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209" y="152400"/>
            <a:ext cx="1905000" cy="1064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93BE591-5553-4AE8-A3EA-B15295F465A2}"/>
              </a:ext>
            </a:extLst>
          </p:cNvPr>
          <p:cNvPicPr>
            <a:picLocks noChangeAspect="1"/>
          </p:cNvPicPr>
          <p:nvPr/>
        </p:nvPicPr>
        <p:blipFill>
          <a:blip r:embed="rId5"/>
          <a:stretch>
            <a:fillRect/>
          </a:stretch>
        </p:blipFill>
        <p:spPr>
          <a:xfrm>
            <a:off x="5616985" y="5257800"/>
            <a:ext cx="2943225" cy="914400"/>
          </a:xfrm>
          <a:prstGeom prst="rect">
            <a:avLst/>
          </a:prstGeom>
        </p:spPr>
      </p:pic>
      <p:pic>
        <p:nvPicPr>
          <p:cNvPr id="12" name="Picture 3">
            <a:extLst>
              <a:ext uri="{FF2B5EF4-FFF2-40B4-BE49-F238E27FC236}">
                <a16:creationId xmlns:a16="http://schemas.microsoft.com/office/drawing/2014/main" id="{C0BD70AF-861A-45C0-8A85-659C1ADEE3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790" y="4464852"/>
            <a:ext cx="1490457" cy="2109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770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44BD-48B6-48D9-B77A-AE8394C5B62E}"/>
              </a:ext>
            </a:extLst>
          </p:cNvPr>
          <p:cNvSpPr>
            <a:spLocks noGrp="1"/>
          </p:cNvSpPr>
          <p:nvPr>
            <p:ph type="ctrTitle"/>
          </p:nvPr>
        </p:nvSpPr>
        <p:spPr>
          <a:xfrm>
            <a:off x="76200" y="228600"/>
            <a:ext cx="8707920" cy="812129"/>
          </a:xfrm>
        </p:spPr>
        <p:txBody>
          <a:bodyPr>
            <a:noAutofit/>
          </a:bodyPr>
          <a:lstStyle/>
          <a:p>
            <a:r>
              <a:rPr lang="en-GB" sz="3000" dirty="0"/>
              <a:t>New WHO Recommendations 1</a:t>
            </a:r>
            <a:r>
              <a:rPr lang="en-GB" sz="3000" baseline="30000" dirty="0"/>
              <a:t>st </a:t>
            </a:r>
            <a:r>
              <a:rPr lang="en-GB" sz="3000" dirty="0"/>
              <a:t>Line ART</a:t>
            </a:r>
            <a:br>
              <a:rPr lang="en-GB" sz="3000" dirty="0"/>
            </a:br>
            <a:r>
              <a:rPr lang="en-GB" sz="2000" i="1" dirty="0">
                <a:solidFill>
                  <a:schemeClr val="tx1"/>
                </a:solidFill>
              </a:rPr>
              <a:t>Meg Doherty, WHO - IAS July 24 2018</a:t>
            </a:r>
            <a:endParaRPr lang="en-US" sz="2000" i="1" dirty="0">
              <a:solidFill>
                <a:schemeClr val="tx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17" y="1419207"/>
            <a:ext cx="2981925" cy="4219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25677A97-18FA-4B8E-AFC4-5D2253CCFD2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773613" y="5867400"/>
            <a:ext cx="2013820" cy="608343"/>
          </a:xfrm>
          <a:prstGeom prst="rect">
            <a:avLst/>
          </a:prstGeom>
        </p:spPr>
      </p:pic>
      <p:pic>
        <p:nvPicPr>
          <p:cNvPr id="6" name="Picture 2">
            <a:extLst>
              <a:ext uri="{FF2B5EF4-FFF2-40B4-BE49-F238E27FC236}">
                <a16:creationId xmlns:a16="http://schemas.microsoft.com/office/drawing/2014/main" id="{59C78253-140A-4EB4-A77F-84DE6B19E5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69" t="8774"/>
          <a:stretch/>
        </p:blipFill>
        <p:spPr bwMode="auto">
          <a:xfrm>
            <a:off x="2315074" y="1692246"/>
            <a:ext cx="6472359" cy="3946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F7DAA1C0-3F5D-422F-93EF-DA59101DD5FA}"/>
              </a:ext>
            </a:extLst>
          </p:cNvPr>
          <p:cNvSpPr txBox="1"/>
          <p:nvPr/>
        </p:nvSpPr>
        <p:spPr>
          <a:xfrm>
            <a:off x="2438400" y="3962400"/>
            <a:ext cx="5840011" cy="827549"/>
          </a:xfrm>
          <a:prstGeom prst="rect">
            <a:avLst/>
          </a:prstGeom>
          <a:noFill/>
          <a:ln w="57150">
            <a:solidFill>
              <a:srgbClr val="FF0000"/>
            </a:solidFill>
          </a:ln>
        </p:spPr>
        <p:txBody>
          <a:bodyPr wrap="square" rtlCol="0">
            <a:spAutoFit/>
          </a:bodyPr>
          <a:lstStyle/>
          <a:p>
            <a:endParaRPr lang="en-US" dirty="0"/>
          </a:p>
        </p:txBody>
      </p:sp>
      <p:sp>
        <p:nvSpPr>
          <p:cNvPr id="7" name="Content Placeholder 2">
            <a:extLst>
              <a:ext uri="{FF2B5EF4-FFF2-40B4-BE49-F238E27FC236}">
                <a16:creationId xmlns:a16="http://schemas.microsoft.com/office/drawing/2014/main" id="{ABD09789-1A44-40B3-853E-5F8D324EE4FD}"/>
              </a:ext>
            </a:extLst>
          </p:cNvPr>
          <p:cNvSpPr txBox="1">
            <a:spLocks/>
          </p:cNvSpPr>
          <p:nvPr/>
        </p:nvSpPr>
        <p:spPr>
          <a:xfrm>
            <a:off x="167874" y="6078238"/>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DTG also preferred for 2</a:t>
            </a:r>
            <a:r>
              <a:rPr lang="en-US" baseline="30000" dirty="0"/>
              <a:t>nd</a:t>
            </a:r>
            <a:r>
              <a:rPr lang="en-US" dirty="0"/>
              <a:t> line and PEP</a:t>
            </a:r>
          </a:p>
        </p:txBody>
      </p:sp>
    </p:spTree>
    <p:extLst>
      <p:ext uri="{BB962C8B-B14F-4D97-AF65-F5344CB8AC3E}">
        <p14:creationId xmlns:p14="http://schemas.microsoft.com/office/powerpoint/2010/main" val="40266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40DE-29E6-4B22-A61E-5A563F0904E1}"/>
              </a:ext>
            </a:extLst>
          </p:cNvPr>
          <p:cNvSpPr>
            <a:spLocks noGrp="1"/>
          </p:cNvSpPr>
          <p:nvPr>
            <p:ph type="title"/>
          </p:nvPr>
        </p:nvSpPr>
        <p:spPr>
          <a:xfrm>
            <a:off x="468362" y="0"/>
            <a:ext cx="8149989" cy="981653"/>
          </a:xfrm>
        </p:spPr>
        <p:txBody>
          <a:bodyPr>
            <a:normAutofit fontScale="90000"/>
          </a:bodyPr>
          <a:lstStyle/>
          <a:p>
            <a:r>
              <a:rPr lang="en-GB" sz="3000" dirty="0"/>
              <a:t>Note of Caution for Using DTG in Women and Adolescent Girls of Childbearing Potential</a:t>
            </a:r>
            <a:endParaRPr lang="en-US" sz="3000" dirty="0"/>
          </a:p>
        </p:txBody>
      </p:sp>
      <p:sp>
        <p:nvSpPr>
          <p:cNvPr id="3" name="Content Placeholder 2">
            <a:extLst>
              <a:ext uri="{FF2B5EF4-FFF2-40B4-BE49-F238E27FC236}">
                <a16:creationId xmlns:a16="http://schemas.microsoft.com/office/drawing/2014/main" id="{D16D3933-83A5-456B-9BBE-F14580412414}"/>
              </a:ext>
            </a:extLst>
          </p:cNvPr>
          <p:cNvSpPr>
            <a:spLocks noGrp="1"/>
          </p:cNvSpPr>
          <p:nvPr>
            <p:ph idx="1"/>
          </p:nvPr>
        </p:nvSpPr>
        <p:spPr>
          <a:xfrm>
            <a:off x="140240" y="955149"/>
            <a:ext cx="8863517" cy="5357524"/>
          </a:xfrm>
          <a:solidFill>
            <a:schemeClr val="bg1">
              <a:lumMod val="95000"/>
            </a:schemeClr>
          </a:solidFill>
        </p:spPr>
        <p:txBody>
          <a:bodyPr>
            <a:noAutofit/>
          </a:bodyPr>
          <a:lstStyle/>
          <a:p>
            <a:pPr>
              <a:lnSpc>
                <a:spcPct val="103000"/>
              </a:lnSpc>
              <a:spcBef>
                <a:spcPts val="300"/>
              </a:spcBef>
              <a:spcAft>
                <a:spcPts val="300"/>
              </a:spcAft>
            </a:pPr>
            <a:r>
              <a:rPr lang="en-GB" sz="2000" dirty="0"/>
              <a:t>Exposure to DTG at the time of conception may be associated with NTD risk  among infants.</a:t>
            </a:r>
            <a:endParaRPr lang="en-US" sz="2000" dirty="0"/>
          </a:p>
          <a:p>
            <a:pPr>
              <a:lnSpc>
                <a:spcPct val="103000"/>
              </a:lnSpc>
              <a:spcBef>
                <a:spcPts val="300"/>
              </a:spcBef>
              <a:spcAft>
                <a:spcPts val="300"/>
              </a:spcAft>
            </a:pPr>
            <a:r>
              <a:rPr lang="en-GB" sz="2000" dirty="0"/>
              <a:t>DTG appears to be </a:t>
            </a:r>
            <a:r>
              <a:rPr lang="en-GB" sz="2000" b="1" dirty="0">
                <a:solidFill>
                  <a:srgbClr val="FF0000"/>
                </a:solidFill>
              </a:rPr>
              <a:t>safe when started after the period of risk </a:t>
            </a:r>
            <a:r>
              <a:rPr lang="en-GB" sz="2000" dirty="0"/>
              <a:t>of neural tube defects (</a:t>
            </a:r>
            <a:r>
              <a:rPr lang="en-GB" sz="2000" dirty="0" err="1"/>
              <a:t>ie</a:t>
            </a:r>
            <a:r>
              <a:rPr lang="en-GB" sz="2000" dirty="0"/>
              <a:t>, up to 8  weeks after conception).</a:t>
            </a:r>
            <a:endParaRPr lang="en-US" sz="2000" dirty="0"/>
          </a:p>
          <a:p>
            <a:pPr>
              <a:lnSpc>
                <a:spcPct val="103000"/>
              </a:lnSpc>
              <a:spcBef>
                <a:spcPts val="300"/>
              </a:spcBef>
              <a:spcAft>
                <a:spcPts val="300"/>
              </a:spcAft>
            </a:pPr>
            <a:r>
              <a:rPr lang="en-GB" sz="2000" dirty="0"/>
              <a:t>Adolescent girls and women of childbearing potential who do not currently want to become pregnant can receive DTG together </a:t>
            </a:r>
            <a:r>
              <a:rPr lang="en-GB" sz="2000" b="1" dirty="0">
                <a:solidFill>
                  <a:srgbClr val="FF0000"/>
                </a:solidFill>
              </a:rPr>
              <a:t>with consistent contraception </a:t>
            </a:r>
            <a:r>
              <a:rPr lang="en-GB" sz="2000" dirty="0"/>
              <a:t>(hormonal contraception and DTG have no reported or expected drug–drug interactions).</a:t>
            </a:r>
            <a:endParaRPr lang="en-US" sz="2000" dirty="0"/>
          </a:p>
          <a:p>
            <a:pPr>
              <a:lnSpc>
                <a:spcPct val="103000"/>
              </a:lnSpc>
              <a:spcBef>
                <a:spcPts val="300"/>
              </a:spcBef>
              <a:spcAft>
                <a:spcPts val="300"/>
              </a:spcAft>
            </a:pPr>
            <a:r>
              <a:rPr lang="en-GB" sz="2000" dirty="0"/>
              <a:t>An </a:t>
            </a:r>
            <a:r>
              <a:rPr lang="en-GB" sz="2000" b="1" dirty="0">
                <a:solidFill>
                  <a:srgbClr val="FF0000"/>
                </a:solidFill>
              </a:rPr>
              <a:t>EFV-based</a:t>
            </a:r>
            <a:r>
              <a:rPr lang="en-GB" sz="2000" dirty="0"/>
              <a:t> regimen is a safe and effective first-line regimen and can be used among women of childbearing potential during the period of potential risk for developing NTDs.</a:t>
            </a:r>
          </a:p>
          <a:p>
            <a:pPr>
              <a:lnSpc>
                <a:spcPct val="103000"/>
              </a:lnSpc>
              <a:spcBef>
                <a:spcPts val="300"/>
              </a:spcBef>
              <a:spcAft>
                <a:spcPts val="300"/>
              </a:spcAft>
            </a:pPr>
            <a:r>
              <a:rPr lang="en-GB" sz="2000" dirty="0"/>
              <a:t>National programmes should consider the </a:t>
            </a:r>
            <a:r>
              <a:rPr lang="en-GB" sz="2000" b="1" dirty="0">
                <a:solidFill>
                  <a:srgbClr val="FF0000"/>
                </a:solidFill>
              </a:rPr>
              <a:t>balance of benefits and risks </a:t>
            </a:r>
            <a:r>
              <a:rPr lang="en-GB" sz="2000" dirty="0"/>
              <a:t>when selecting the optimal ARV regimen for women and adolescent girls of childbearing potential (fertility levels, contraceptive availability and coverage, pretreatment resistance to NNRTIs at the population level, drug availability and the maternal and infant toxicity profile).</a:t>
            </a:r>
            <a:endParaRPr lang="en-US" sz="20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7" t="6148" r="1490" b="3736"/>
          <a:stretch/>
        </p:blipFill>
        <p:spPr bwMode="auto">
          <a:xfrm>
            <a:off x="62737" y="2286000"/>
            <a:ext cx="9018524" cy="255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C5ED0025-8DB3-47B2-8AE0-50A09E3A9AC5}"/>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696200" y="6400800"/>
            <a:ext cx="1175619" cy="355136"/>
          </a:xfrm>
          <a:prstGeom prst="rect">
            <a:avLst/>
          </a:prstGeom>
        </p:spPr>
      </p:pic>
    </p:spTree>
    <p:extLst>
      <p:ext uri="{BB962C8B-B14F-4D97-AF65-F5344CB8AC3E}">
        <p14:creationId xmlns:p14="http://schemas.microsoft.com/office/powerpoint/2010/main" val="11901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1171662"/>
            <a:ext cx="7772400" cy="3478213"/>
          </a:xfrm>
        </p:spPr>
        <p:txBody>
          <a:bodyPr>
            <a:noAutofit/>
          </a:bodyPr>
          <a:lstStyle/>
          <a:p>
            <a:br>
              <a:rPr lang="en-US" altLang="en-US" sz="4800" b="0" dirty="0">
                <a:solidFill>
                  <a:srgbClr val="C00000"/>
                </a:solidFill>
                <a:latin typeface="Arial" panose="020B0604020202020204" pitchFamily="34" charset="0"/>
                <a:cs typeface="Arial" panose="020B0604020202020204" pitchFamily="34" charset="0"/>
              </a:rPr>
            </a:br>
            <a:br>
              <a:rPr lang="en-US" altLang="en-US" sz="4800" b="0" dirty="0">
                <a:solidFill>
                  <a:srgbClr val="C00000"/>
                </a:solidFill>
                <a:latin typeface="Arial" panose="020B0604020202020204" pitchFamily="34" charset="0"/>
                <a:cs typeface="Arial" panose="020B0604020202020204" pitchFamily="34" charset="0"/>
              </a:rPr>
            </a:br>
            <a:r>
              <a:rPr lang="en-US" altLang="en-US" sz="4800" b="0" dirty="0">
                <a:solidFill>
                  <a:srgbClr val="C00000"/>
                </a:solidFill>
                <a:latin typeface="Arial" panose="020B0604020202020204" pitchFamily="34" charset="0"/>
                <a:cs typeface="Arial" panose="020B0604020202020204" pitchFamily="34" charset="0"/>
              </a:rPr>
              <a:t> Prevention of</a:t>
            </a:r>
            <a:br>
              <a:rPr lang="en-US" altLang="en-US" sz="4800" b="0" dirty="0">
                <a:solidFill>
                  <a:srgbClr val="C00000"/>
                </a:solidFill>
                <a:latin typeface="Arial" panose="020B0604020202020204" pitchFamily="34" charset="0"/>
                <a:cs typeface="Arial" panose="020B0604020202020204" pitchFamily="34" charset="0"/>
              </a:rPr>
            </a:br>
            <a:r>
              <a:rPr lang="en-US" altLang="en-US" sz="4800" b="0" dirty="0">
                <a:solidFill>
                  <a:srgbClr val="C00000"/>
                </a:solidFill>
                <a:latin typeface="Arial" panose="020B0604020202020204" pitchFamily="34" charset="0"/>
                <a:cs typeface="Arial" panose="020B0604020202020204" pitchFamily="34" charset="0"/>
              </a:rPr>
              <a:t>Mother to Child</a:t>
            </a:r>
            <a:br>
              <a:rPr lang="en-US" altLang="en-US" sz="4800" b="0" dirty="0">
                <a:solidFill>
                  <a:srgbClr val="C00000"/>
                </a:solidFill>
                <a:latin typeface="Arial" panose="020B0604020202020204" pitchFamily="34" charset="0"/>
                <a:cs typeface="Arial" panose="020B0604020202020204" pitchFamily="34" charset="0"/>
              </a:rPr>
            </a:br>
            <a:r>
              <a:rPr lang="en-US" altLang="en-US" sz="4800" b="0" dirty="0">
                <a:solidFill>
                  <a:srgbClr val="C00000"/>
                </a:solidFill>
                <a:latin typeface="Arial" panose="020B0604020202020204" pitchFamily="34" charset="0"/>
                <a:cs typeface="Arial" panose="020B0604020202020204" pitchFamily="34" charset="0"/>
              </a:rPr>
              <a:t>HIV Transmission</a:t>
            </a:r>
          </a:p>
        </p:txBody>
      </p:sp>
      <p:pic>
        <p:nvPicPr>
          <p:cNvPr id="21507" name="Picture 6"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0" y="4114800"/>
            <a:ext cx="154305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j03858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81000"/>
            <a:ext cx="2135188"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leepch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15" y="3962400"/>
            <a:ext cx="1405951" cy="2114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468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61B0EA-E374-4C1D-A6C3-632832A41DCE}"/>
              </a:ext>
            </a:extLst>
          </p:cNvPr>
          <p:cNvSpPr>
            <a:spLocks noGrp="1"/>
          </p:cNvSpPr>
          <p:nvPr>
            <p:ph idx="1"/>
          </p:nvPr>
        </p:nvSpPr>
        <p:spPr>
          <a:xfrm>
            <a:off x="152401" y="1235218"/>
            <a:ext cx="8686799" cy="1766382"/>
          </a:xfrm>
        </p:spPr>
        <p:txBody>
          <a:bodyPr>
            <a:normAutofit/>
          </a:bodyPr>
          <a:lstStyle/>
          <a:p>
            <a:pPr>
              <a:lnSpc>
                <a:spcPct val="103000"/>
              </a:lnSpc>
              <a:spcBef>
                <a:spcPts val="300"/>
              </a:spcBef>
              <a:spcAft>
                <a:spcPts val="200"/>
              </a:spcAft>
            </a:pPr>
            <a:r>
              <a:rPr lang="en-GB" dirty="0"/>
              <a:t>Used MPHIA data 2015-2016 to measure PMTCT/EID cascade</a:t>
            </a:r>
          </a:p>
          <a:p>
            <a:pPr lvl="1">
              <a:lnSpc>
                <a:spcPct val="103000"/>
              </a:lnSpc>
              <a:spcBef>
                <a:spcPts val="300"/>
              </a:spcBef>
              <a:spcAft>
                <a:spcPts val="200"/>
              </a:spcAft>
            </a:pPr>
            <a:r>
              <a:rPr lang="en-US" dirty="0">
                <a:cs typeface="Calibri" panose="020F0502020204030204" pitchFamily="34" charset="0"/>
              </a:rPr>
              <a:t> Women consented/interviewed about most recent pregnancy in last 3 years and PMTCT/EID cascade</a:t>
            </a:r>
          </a:p>
          <a:p>
            <a:pPr lvl="1">
              <a:lnSpc>
                <a:spcPct val="103000"/>
              </a:lnSpc>
              <a:spcBef>
                <a:spcPts val="300"/>
              </a:spcBef>
              <a:spcAft>
                <a:spcPts val="200"/>
              </a:spcAft>
            </a:pPr>
            <a:endParaRPr lang="en-US" dirty="0">
              <a:cs typeface="Calibri" panose="020F0502020204030204" pitchFamily="34" charset="0"/>
            </a:endParaRPr>
          </a:p>
          <a:p>
            <a:pPr>
              <a:lnSpc>
                <a:spcPct val="103000"/>
              </a:lnSpc>
              <a:spcBef>
                <a:spcPts val="300"/>
              </a:spcBef>
              <a:spcAft>
                <a:spcPts val="200"/>
              </a:spcAft>
            </a:pPr>
            <a:endParaRPr lang="en-GB" dirty="0"/>
          </a:p>
        </p:txBody>
      </p:sp>
      <p:sp>
        <p:nvSpPr>
          <p:cNvPr id="6" name="Title 1">
            <a:extLst>
              <a:ext uri="{FF2B5EF4-FFF2-40B4-BE49-F238E27FC236}">
                <a16:creationId xmlns:a16="http://schemas.microsoft.com/office/drawing/2014/main" id="{F30F6A38-8CF7-4B3B-9FEC-D57C1FCA2CD6}"/>
              </a:ext>
            </a:extLst>
          </p:cNvPr>
          <p:cNvSpPr>
            <a:spLocks noGrp="1"/>
          </p:cNvSpPr>
          <p:nvPr>
            <p:ph type="title"/>
          </p:nvPr>
        </p:nvSpPr>
        <p:spPr>
          <a:xfrm>
            <a:off x="304800" y="92218"/>
            <a:ext cx="8915400" cy="1143000"/>
          </a:xfrm>
        </p:spPr>
        <p:txBody>
          <a:bodyPr>
            <a:normAutofit fontScale="90000"/>
          </a:bodyPr>
          <a:lstStyle/>
          <a:p>
            <a:r>
              <a:rPr lang="en-US" sz="3100" dirty="0"/>
              <a:t>PMTCT in Malawi - Malawi Population-Based HIV Impact Assessment (PHIA)</a:t>
            </a:r>
            <a:br>
              <a:rPr lang="en-US" sz="3100" dirty="0"/>
            </a:br>
            <a:r>
              <a:rPr lang="en-US" sz="2000" i="1" dirty="0">
                <a:solidFill>
                  <a:schemeClr val="tx1"/>
                </a:solidFill>
              </a:rPr>
              <a:t>Auld F et al.  IAS, Amsterdam July 2018 Abs. THAC0303</a:t>
            </a:r>
            <a:endParaRPr lang="en-US" dirty="0"/>
          </a:p>
        </p:txBody>
      </p:sp>
      <p:sp>
        <p:nvSpPr>
          <p:cNvPr id="13" name="Oval 12">
            <a:extLst>
              <a:ext uri="{FF2B5EF4-FFF2-40B4-BE49-F238E27FC236}">
                <a16:creationId xmlns:a16="http://schemas.microsoft.com/office/drawing/2014/main" id="{0DC3CB38-7A14-4C44-8736-199A0636D1EA}"/>
              </a:ext>
            </a:extLst>
          </p:cNvPr>
          <p:cNvSpPr/>
          <p:nvPr/>
        </p:nvSpPr>
        <p:spPr>
          <a:xfrm>
            <a:off x="1237850" y="6004004"/>
            <a:ext cx="914400" cy="3266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15F66F2D-F22F-4A5E-BF28-6D726096A034}"/>
              </a:ext>
            </a:extLst>
          </p:cNvPr>
          <p:cNvCxnSpPr/>
          <p:nvPr/>
        </p:nvCxnSpPr>
        <p:spPr>
          <a:xfrm flipV="1">
            <a:off x="0" y="1235218"/>
            <a:ext cx="9144000" cy="34120"/>
          </a:xfrm>
          <a:prstGeom prst="line">
            <a:avLst/>
          </a:prstGeom>
        </p:spPr>
        <p:style>
          <a:lnRef idx="1">
            <a:schemeClr val="dk1"/>
          </a:lnRef>
          <a:fillRef idx="0">
            <a:schemeClr val="dk1"/>
          </a:fillRef>
          <a:effectRef idx="0">
            <a:schemeClr val="dk1"/>
          </a:effectRef>
          <a:fontRef idx="minor">
            <a:schemeClr val="tx1"/>
          </a:fontRef>
        </p:style>
      </p:cxnSp>
      <p:grpSp>
        <p:nvGrpSpPr>
          <p:cNvPr id="41" name="Group 40">
            <a:extLst>
              <a:ext uri="{FF2B5EF4-FFF2-40B4-BE49-F238E27FC236}">
                <a16:creationId xmlns:a16="http://schemas.microsoft.com/office/drawing/2014/main" id="{E9C18C9F-DF79-488C-BAE3-AC3798005DAF}"/>
              </a:ext>
            </a:extLst>
          </p:cNvPr>
          <p:cNvGrpSpPr/>
          <p:nvPr/>
        </p:nvGrpSpPr>
        <p:grpSpPr>
          <a:xfrm>
            <a:off x="744130" y="2896181"/>
            <a:ext cx="7237448" cy="631376"/>
            <a:chOff x="998376" y="3277474"/>
            <a:chExt cx="7237448" cy="631376"/>
          </a:xfrm>
        </p:grpSpPr>
        <p:sp>
          <p:nvSpPr>
            <p:cNvPr id="36" name="Pentagon 6">
              <a:extLst>
                <a:ext uri="{FF2B5EF4-FFF2-40B4-BE49-F238E27FC236}">
                  <a16:creationId xmlns:a16="http://schemas.microsoft.com/office/drawing/2014/main" id="{95621281-B7BC-4E5F-8F4E-2A4CD5AAC3E4}"/>
                </a:ext>
              </a:extLst>
            </p:cNvPr>
            <p:cNvSpPr/>
            <p:nvPr/>
          </p:nvSpPr>
          <p:spPr>
            <a:xfrm>
              <a:off x="998376" y="3280590"/>
              <a:ext cx="1324946" cy="625151"/>
            </a:xfrm>
            <a:prstGeom prst="homePlat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Attend ANC</a:t>
              </a:r>
            </a:p>
          </p:txBody>
        </p:sp>
        <p:sp>
          <p:nvSpPr>
            <p:cNvPr id="37" name="Pentagon 11">
              <a:extLst>
                <a:ext uri="{FF2B5EF4-FFF2-40B4-BE49-F238E27FC236}">
                  <a16:creationId xmlns:a16="http://schemas.microsoft.com/office/drawing/2014/main" id="{60EEE64A-1B36-4BEC-8E69-D8DABFFAB051}"/>
                </a:ext>
              </a:extLst>
            </p:cNvPr>
            <p:cNvSpPr/>
            <p:nvPr/>
          </p:nvSpPr>
          <p:spPr>
            <a:xfrm>
              <a:off x="2466394" y="3283699"/>
              <a:ext cx="1324946" cy="625151"/>
            </a:xfrm>
            <a:prstGeom prst="homePlat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HIV status ascertained</a:t>
              </a:r>
            </a:p>
          </p:txBody>
        </p:sp>
        <p:sp>
          <p:nvSpPr>
            <p:cNvPr id="38" name="Pentagon 13">
              <a:extLst>
                <a:ext uri="{FF2B5EF4-FFF2-40B4-BE49-F238E27FC236}">
                  <a16:creationId xmlns:a16="http://schemas.microsoft.com/office/drawing/2014/main" id="{41FD1119-5940-460D-B037-B03774450A40}"/>
                </a:ext>
              </a:extLst>
            </p:cNvPr>
            <p:cNvSpPr/>
            <p:nvPr/>
          </p:nvSpPr>
          <p:spPr>
            <a:xfrm>
              <a:off x="5442859" y="3283697"/>
              <a:ext cx="1324946" cy="625151"/>
            </a:xfrm>
            <a:prstGeom prst="homePlate">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lumMod val="60000"/>
                      <a:lumOff val="40000"/>
                    </a:schemeClr>
                  </a:solidFill>
                  <a:latin typeface="Arial" panose="020B0604020202020204" pitchFamily="34" charset="0"/>
                  <a:cs typeface="Arial" panose="020B0604020202020204" pitchFamily="34" charset="0"/>
                </a:rPr>
                <a:t>Infant on prophylaxis</a:t>
              </a:r>
            </a:p>
          </p:txBody>
        </p:sp>
        <p:sp>
          <p:nvSpPr>
            <p:cNvPr id="39" name="Pentagon 15">
              <a:extLst>
                <a:ext uri="{FF2B5EF4-FFF2-40B4-BE49-F238E27FC236}">
                  <a16:creationId xmlns:a16="http://schemas.microsoft.com/office/drawing/2014/main" id="{205EE43C-1DAE-45A7-9F8D-640AD3A7F91D}"/>
                </a:ext>
              </a:extLst>
            </p:cNvPr>
            <p:cNvSpPr/>
            <p:nvPr/>
          </p:nvSpPr>
          <p:spPr>
            <a:xfrm>
              <a:off x="3999722" y="3277474"/>
              <a:ext cx="1324946" cy="625151"/>
            </a:xfrm>
            <a:prstGeom prst="homePlate">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60000"/>
                      <a:lumOff val="40000"/>
                    </a:schemeClr>
                  </a:solidFill>
                  <a:latin typeface="Arial" panose="020B0604020202020204" pitchFamily="34" charset="0"/>
                  <a:cs typeface="Arial" panose="020B0604020202020204" pitchFamily="34" charset="0"/>
                </a:rPr>
                <a:t>Mother on ART</a:t>
              </a:r>
            </a:p>
          </p:txBody>
        </p:sp>
        <p:sp>
          <p:nvSpPr>
            <p:cNvPr id="40" name="Pentagon 16">
              <a:extLst>
                <a:ext uri="{FF2B5EF4-FFF2-40B4-BE49-F238E27FC236}">
                  <a16:creationId xmlns:a16="http://schemas.microsoft.com/office/drawing/2014/main" id="{B636D1BC-08D2-42BB-AEEE-43692A7A2A8E}"/>
                </a:ext>
              </a:extLst>
            </p:cNvPr>
            <p:cNvSpPr/>
            <p:nvPr/>
          </p:nvSpPr>
          <p:spPr>
            <a:xfrm>
              <a:off x="6910878" y="3277474"/>
              <a:ext cx="1324946" cy="625151"/>
            </a:xfrm>
            <a:prstGeom prst="homePlate">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60000"/>
                      <a:lumOff val="40000"/>
                    </a:schemeClr>
                  </a:solidFill>
                  <a:latin typeface="Arial" panose="020B0604020202020204" pitchFamily="34" charset="0"/>
                  <a:cs typeface="Arial" panose="020B0604020202020204" pitchFamily="34" charset="0"/>
                </a:rPr>
                <a:t>EID testing</a:t>
              </a:r>
            </a:p>
          </p:txBody>
        </p:sp>
      </p:grpSp>
      <p:sp>
        <p:nvSpPr>
          <p:cNvPr id="42" name="Content Placeholder 2">
            <a:extLst>
              <a:ext uri="{FF2B5EF4-FFF2-40B4-BE49-F238E27FC236}">
                <a16:creationId xmlns:a16="http://schemas.microsoft.com/office/drawing/2014/main" id="{BFE3503B-241B-48A0-BA7A-477C45DB8AC0}"/>
              </a:ext>
            </a:extLst>
          </p:cNvPr>
          <p:cNvSpPr txBox="1">
            <a:spLocks/>
          </p:cNvSpPr>
          <p:nvPr/>
        </p:nvSpPr>
        <p:spPr>
          <a:xfrm>
            <a:off x="-152400" y="4275924"/>
            <a:ext cx="8305800" cy="11481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3000"/>
              </a:lnSpc>
              <a:spcBef>
                <a:spcPts val="300"/>
              </a:spcBef>
              <a:spcAft>
                <a:spcPts val="200"/>
              </a:spcAft>
            </a:pPr>
            <a:endParaRPr lang="en-GB" dirty="0"/>
          </a:p>
        </p:txBody>
      </p:sp>
      <p:sp>
        <p:nvSpPr>
          <p:cNvPr id="43" name="Content Placeholder 2">
            <a:extLst>
              <a:ext uri="{FF2B5EF4-FFF2-40B4-BE49-F238E27FC236}">
                <a16:creationId xmlns:a16="http://schemas.microsoft.com/office/drawing/2014/main" id="{DB1DA28F-7EAC-4496-8D90-41E25E71662B}"/>
              </a:ext>
            </a:extLst>
          </p:cNvPr>
          <p:cNvSpPr txBox="1">
            <a:spLocks/>
          </p:cNvSpPr>
          <p:nvPr/>
        </p:nvSpPr>
        <p:spPr>
          <a:xfrm>
            <a:off x="152401" y="3681210"/>
            <a:ext cx="8686799" cy="31012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103000"/>
              </a:lnSpc>
              <a:spcBef>
                <a:spcPts val="300"/>
              </a:spcBef>
              <a:spcAft>
                <a:spcPts val="200"/>
              </a:spcAft>
            </a:pPr>
            <a:r>
              <a:rPr lang="en-US" dirty="0"/>
              <a:t>Analysis limited to women aged 15-49 years reporting         a live birth in the 3 years before the survey (N=3,598)</a:t>
            </a:r>
          </a:p>
          <a:p>
            <a:pPr lvl="2">
              <a:lnSpc>
                <a:spcPct val="103000"/>
              </a:lnSpc>
              <a:spcBef>
                <a:spcPts val="300"/>
              </a:spcBef>
              <a:spcAft>
                <a:spcPts val="200"/>
              </a:spcAft>
            </a:pPr>
            <a:r>
              <a:rPr lang="en-US" dirty="0"/>
              <a:t>HIV status known:  3,209 HIV-; 302 HIV+</a:t>
            </a:r>
          </a:p>
          <a:p>
            <a:pPr lvl="3">
              <a:lnSpc>
                <a:spcPct val="103000"/>
              </a:lnSpc>
              <a:spcBef>
                <a:spcPts val="300"/>
              </a:spcBef>
              <a:spcAft>
                <a:spcPts val="200"/>
              </a:spcAft>
            </a:pPr>
            <a:r>
              <a:rPr lang="en-US" sz="2400" dirty="0"/>
              <a:t>HIV+ vs HIV-: </a:t>
            </a:r>
          </a:p>
          <a:p>
            <a:pPr lvl="4">
              <a:lnSpc>
                <a:spcPct val="103000"/>
              </a:lnSpc>
              <a:spcBef>
                <a:spcPts val="300"/>
              </a:spcBef>
              <a:spcAft>
                <a:spcPts val="200"/>
              </a:spcAft>
            </a:pPr>
            <a:r>
              <a:rPr lang="en-US" sz="2400" dirty="0"/>
              <a:t>older (47% vs 28% </a:t>
            </a:r>
            <a:r>
              <a:rPr lang="en-US" sz="2400" u="sng" dirty="0"/>
              <a:t>&gt;</a:t>
            </a:r>
            <a:r>
              <a:rPr lang="en-US" sz="2400" dirty="0"/>
              <a:t>30yr)</a:t>
            </a:r>
          </a:p>
          <a:p>
            <a:pPr lvl="4">
              <a:lnSpc>
                <a:spcPct val="103000"/>
              </a:lnSpc>
              <a:spcBef>
                <a:spcPts val="300"/>
              </a:spcBef>
              <a:spcAft>
                <a:spcPts val="200"/>
              </a:spcAft>
            </a:pPr>
            <a:r>
              <a:rPr lang="en-US" sz="2400" dirty="0"/>
              <a:t>higher parity (53% vs 32% parity&gt;4)</a:t>
            </a:r>
          </a:p>
          <a:p>
            <a:pPr lvl="4">
              <a:lnSpc>
                <a:spcPct val="103000"/>
              </a:lnSpc>
              <a:spcBef>
                <a:spcPts val="300"/>
              </a:spcBef>
              <a:spcAft>
                <a:spcPts val="200"/>
              </a:spcAft>
            </a:pPr>
            <a:r>
              <a:rPr lang="en-US" sz="2400" dirty="0"/>
              <a:t>more likely pregnancy unplanned (61 vs 52%)</a:t>
            </a:r>
          </a:p>
          <a:p>
            <a:pPr lvl="1">
              <a:lnSpc>
                <a:spcPct val="103000"/>
              </a:lnSpc>
              <a:spcBef>
                <a:spcPts val="300"/>
              </a:spcBef>
              <a:spcAft>
                <a:spcPts val="200"/>
              </a:spcAft>
            </a:pPr>
            <a:endParaRPr lang="en-US" dirty="0">
              <a:cs typeface="Calibri" panose="020F0502020204030204" pitchFamily="34" charset="0"/>
            </a:endParaRPr>
          </a:p>
          <a:p>
            <a:pPr>
              <a:lnSpc>
                <a:spcPct val="103000"/>
              </a:lnSpc>
              <a:spcBef>
                <a:spcPts val="300"/>
              </a:spcBef>
              <a:spcAft>
                <a:spcPts val="200"/>
              </a:spcAft>
            </a:pPr>
            <a:endParaRPr lang="en-GB" dirty="0"/>
          </a:p>
        </p:txBody>
      </p:sp>
    </p:spTree>
    <p:extLst>
      <p:ext uri="{BB962C8B-B14F-4D97-AF65-F5344CB8AC3E}">
        <p14:creationId xmlns:p14="http://schemas.microsoft.com/office/powerpoint/2010/main" val="1979750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0F6A38-8CF7-4B3B-9FEC-D57C1FCA2CD6}"/>
              </a:ext>
            </a:extLst>
          </p:cNvPr>
          <p:cNvSpPr>
            <a:spLocks noGrp="1"/>
          </p:cNvSpPr>
          <p:nvPr>
            <p:ph type="title"/>
          </p:nvPr>
        </p:nvSpPr>
        <p:spPr>
          <a:xfrm>
            <a:off x="304800" y="92218"/>
            <a:ext cx="8915400" cy="1143000"/>
          </a:xfrm>
        </p:spPr>
        <p:txBody>
          <a:bodyPr>
            <a:normAutofit fontScale="90000"/>
          </a:bodyPr>
          <a:lstStyle/>
          <a:p>
            <a:r>
              <a:rPr lang="en-US" sz="3100" dirty="0"/>
              <a:t>PMTCT in Malawi - Malawi Population-Based HIV Impact Assessment (PHIA)</a:t>
            </a:r>
            <a:br>
              <a:rPr lang="en-US" sz="3100" dirty="0"/>
            </a:br>
            <a:r>
              <a:rPr lang="en-US" sz="2000" i="1" dirty="0">
                <a:solidFill>
                  <a:schemeClr val="tx1"/>
                </a:solidFill>
              </a:rPr>
              <a:t>Auld F et al.  IAS, Amsterdam July 2018 Abs. THAC0303</a:t>
            </a:r>
            <a:endParaRPr lang="en-US" dirty="0"/>
          </a:p>
        </p:txBody>
      </p:sp>
      <p:sp>
        <p:nvSpPr>
          <p:cNvPr id="13" name="Oval 12">
            <a:extLst>
              <a:ext uri="{FF2B5EF4-FFF2-40B4-BE49-F238E27FC236}">
                <a16:creationId xmlns:a16="http://schemas.microsoft.com/office/drawing/2014/main" id="{0DC3CB38-7A14-4C44-8736-199A0636D1EA}"/>
              </a:ext>
            </a:extLst>
          </p:cNvPr>
          <p:cNvSpPr/>
          <p:nvPr/>
        </p:nvSpPr>
        <p:spPr>
          <a:xfrm>
            <a:off x="1237850" y="6004004"/>
            <a:ext cx="914400" cy="3266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15F66F2D-F22F-4A5E-BF28-6D726096A034}"/>
              </a:ext>
            </a:extLst>
          </p:cNvPr>
          <p:cNvCxnSpPr/>
          <p:nvPr/>
        </p:nvCxnSpPr>
        <p:spPr>
          <a:xfrm flipV="1">
            <a:off x="0" y="1235218"/>
            <a:ext cx="9144000" cy="34120"/>
          </a:xfrm>
          <a:prstGeom prst="line">
            <a:avLst/>
          </a:prstGeom>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CD5B43F2-7D39-40FB-9EF8-6D999E9496B7}"/>
              </a:ext>
            </a:extLst>
          </p:cNvPr>
          <p:cNvGrpSpPr/>
          <p:nvPr/>
        </p:nvGrpSpPr>
        <p:grpSpPr>
          <a:xfrm>
            <a:off x="74572" y="1269338"/>
            <a:ext cx="8522234" cy="3891651"/>
            <a:chOff x="88366" y="2052510"/>
            <a:chExt cx="8522234" cy="3891651"/>
          </a:xfrm>
        </p:grpSpPr>
        <p:graphicFrame>
          <p:nvGraphicFramePr>
            <p:cNvPr id="14" name="Content Placeholder 4">
              <a:extLst>
                <a:ext uri="{FF2B5EF4-FFF2-40B4-BE49-F238E27FC236}">
                  <a16:creationId xmlns:a16="http://schemas.microsoft.com/office/drawing/2014/main" id="{B4320AC3-4C46-4E37-9CE1-F32BEA0CD3B3}"/>
                </a:ext>
              </a:extLst>
            </p:cNvPr>
            <p:cNvGraphicFramePr>
              <a:graphicFrameLocks/>
            </p:cNvGraphicFramePr>
            <p:nvPr>
              <p:extLst/>
            </p:nvPr>
          </p:nvGraphicFramePr>
          <p:xfrm>
            <a:off x="88366" y="2052510"/>
            <a:ext cx="8522234" cy="3891651"/>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ED8CFD7D-AF23-40AC-AEAF-B42416EF8F73}"/>
                </a:ext>
              </a:extLst>
            </p:cNvPr>
            <p:cNvCxnSpPr/>
            <p:nvPr/>
          </p:nvCxnSpPr>
          <p:spPr>
            <a:xfrm>
              <a:off x="732480" y="3581400"/>
              <a:ext cx="7679040" cy="8402"/>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14FA622-D8B1-4A47-B490-F5042FD562BA}"/>
                </a:ext>
              </a:extLst>
            </p:cNvPr>
            <p:cNvSpPr/>
            <p:nvPr/>
          </p:nvSpPr>
          <p:spPr>
            <a:xfrm>
              <a:off x="425595" y="2167546"/>
              <a:ext cx="152400" cy="188609"/>
            </a:xfrm>
            <a:prstGeom prst="rect">
              <a:avLst/>
            </a:prstGeom>
            <a:solidFill>
              <a:srgbClr val="CCFFFF"/>
            </a:solidFill>
            <a:ln w="3175">
              <a:solidFill>
                <a:srgbClr val="CC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F7F7E46-91A1-4129-9191-B359D73A8A12}"/>
                </a:ext>
              </a:extLst>
            </p:cNvPr>
            <p:cNvSpPr txBox="1"/>
            <p:nvPr/>
          </p:nvSpPr>
          <p:spPr>
            <a:xfrm>
              <a:off x="533811" y="2077185"/>
              <a:ext cx="70403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HIV+</a:t>
              </a:r>
            </a:p>
          </p:txBody>
        </p:sp>
      </p:grpSp>
      <p:sp>
        <p:nvSpPr>
          <p:cNvPr id="7" name="Rectangle 6">
            <a:extLst>
              <a:ext uri="{FF2B5EF4-FFF2-40B4-BE49-F238E27FC236}">
                <a16:creationId xmlns:a16="http://schemas.microsoft.com/office/drawing/2014/main" id="{713C38EE-3B85-447C-997E-2F4A1C1C9FD7}"/>
              </a:ext>
            </a:extLst>
          </p:cNvPr>
          <p:cNvSpPr/>
          <p:nvPr/>
        </p:nvSpPr>
        <p:spPr>
          <a:xfrm>
            <a:off x="98905" y="5068922"/>
            <a:ext cx="8970523" cy="1620957"/>
          </a:xfrm>
          <a:prstGeom prst="rect">
            <a:avLst/>
          </a:prstGeom>
        </p:spPr>
        <p:txBody>
          <a:bodyPr wrap="square">
            <a:spAutoFit/>
          </a:bodyPr>
          <a:lstStyle/>
          <a:p>
            <a:pPr marL="285750" indent="-285750">
              <a:lnSpc>
                <a:spcPct val="100000"/>
              </a:lnSpc>
              <a:spcBef>
                <a:spcPts val="200"/>
              </a:spcBef>
              <a:spcAft>
                <a:spcPts val="200"/>
              </a:spcAft>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Of those reporting EID testing, 3.9% (95% CI: 1.4-6.4) reported a + result (3.9% transmission self-report)</a:t>
            </a:r>
          </a:p>
          <a:p>
            <a:pPr marL="285750" indent="-285750">
              <a:lnSpc>
                <a:spcPct val="100000"/>
              </a:lnSpc>
              <a:spcBef>
                <a:spcPts val="200"/>
              </a:spcBef>
              <a:spcAft>
                <a:spcPts val="200"/>
              </a:spcAft>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EID independently associated with higher maternal education level, maternal disclosure – and higher infant uptake of CTX</a:t>
            </a:r>
          </a:p>
        </p:txBody>
      </p:sp>
    </p:spTree>
    <p:extLst>
      <p:ext uri="{BB962C8B-B14F-4D97-AF65-F5344CB8AC3E}">
        <p14:creationId xmlns:p14="http://schemas.microsoft.com/office/powerpoint/2010/main" val="484205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61B0EA-E374-4C1D-A6C3-632832A41DCE}"/>
              </a:ext>
            </a:extLst>
          </p:cNvPr>
          <p:cNvSpPr>
            <a:spLocks noGrp="1"/>
          </p:cNvSpPr>
          <p:nvPr>
            <p:ph idx="1"/>
          </p:nvPr>
        </p:nvSpPr>
        <p:spPr>
          <a:xfrm>
            <a:off x="76200" y="1252278"/>
            <a:ext cx="8915400" cy="1309232"/>
          </a:xfrm>
        </p:spPr>
        <p:txBody>
          <a:bodyPr>
            <a:normAutofit/>
          </a:bodyPr>
          <a:lstStyle/>
          <a:p>
            <a:pPr marL="285750" indent="-285750">
              <a:lnSpc>
                <a:spcPct val="103000"/>
              </a:lnSpc>
              <a:spcBef>
                <a:spcPts val="300"/>
              </a:spcBef>
              <a:spcAft>
                <a:spcPts val="300"/>
              </a:spcAft>
              <a:buFont typeface="Arial" panose="020B0604020202020204" pitchFamily="34" charset="0"/>
              <a:buChar char="•"/>
            </a:pPr>
            <a:r>
              <a:rPr lang="en-US" dirty="0"/>
              <a:t>PEA-WIL observational study enrolled 941 HIV-negative and </a:t>
            </a:r>
            <a:r>
              <a:rPr lang="en-ZA" dirty="0"/>
              <a:t>653 </a:t>
            </a:r>
            <a:r>
              <a:rPr lang="en-US" dirty="0"/>
              <a:t>HIV+ (98% on ART) pregnant women seeking ANC from selected facilities from June 2014 to August 2015 (Option B+).</a:t>
            </a:r>
          </a:p>
          <a:p>
            <a:pPr>
              <a:lnSpc>
                <a:spcPct val="103000"/>
              </a:lnSpc>
              <a:spcBef>
                <a:spcPts val="300"/>
              </a:spcBef>
              <a:spcAft>
                <a:spcPts val="300"/>
              </a:spcAft>
            </a:pPr>
            <a:endParaRPr lang="en-GB" dirty="0"/>
          </a:p>
        </p:txBody>
      </p:sp>
      <p:sp>
        <p:nvSpPr>
          <p:cNvPr id="6" name="Title 1">
            <a:extLst>
              <a:ext uri="{FF2B5EF4-FFF2-40B4-BE49-F238E27FC236}">
                <a16:creationId xmlns:a16="http://schemas.microsoft.com/office/drawing/2014/main" id="{F30F6A38-8CF7-4B3B-9FEC-D57C1FCA2CD6}"/>
              </a:ext>
            </a:extLst>
          </p:cNvPr>
          <p:cNvSpPr>
            <a:spLocks noGrp="1"/>
          </p:cNvSpPr>
          <p:nvPr>
            <p:ph type="title"/>
          </p:nvPr>
        </p:nvSpPr>
        <p:spPr>
          <a:xfrm>
            <a:off x="141051" y="112782"/>
            <a:ext cx="8915400" cy="1143000"/>
          </a:xfrm>
        </p:spPr>
        <p:txBody>
          <a:bodyPr>
            <a:normAutofit/>
          </a:bodyPr>
          <a:lstStyle/>
          <a:p>
            <a:r>
              <a:rPr lang="en-US" sz="3100" dirty="0"/>
              <a:t>Birth Outcomes and HIV-Free Survival, Lesotho</a:t>
            </a:r>
            <a:br>
              <a:rPr lang="en-US" sz="3100" dirty="0"/>
            </a:br>
            <a:r>
              <a:rPr lang="en-US" sz="2000" i="1" dirty="0">
                <a:solidFill>
                  <a:schemeClr val="tx1"/>
                </a:solidFill>
              </a:rPr>
              <a:t>Tiam A et al.  IAS, Amsterdam July 2018 Abs. THAC0304</a:t>
            </a:r>
            <a:endParaRPr lang="en-US" dirty="0"/>
          </a:p>
        </p:txBody>
      </p:sp>
      <p:sp>
        <p:nvSpPr>
          <p:cNvPr id="13" name="Oval 12">
            <a:extLst>
              <a:ext uri="{FF2B5EF4-FFF2-40B4-BE49-F238E27FC236}">
                <a16:creationId xmlns:a16="http://schemas.microsoft.com/office/drawing/2014/main" id="{0DC3CB38-7A14-4C44-8736-199A0636D1EA}"/>
              </a:ext>
            </a:extLst>
          </p:cNvPr>
          <p:cNvSpPr/>
          <p:nvPr/>
        </p:nvSpPr>
        <p:spPr>
          <a:xfrm>
            <a:off x="1237850" y="6004004"/>
            <a:ext cx="914400" cy="3266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15F66F2D-F22F-4A5E-BF28-6D726096A034}"/>
              </a:ext>
            </a:extLst>
          </p:cNvPr>
          <p:cNvCxnSpPr/>
          <p:nvPr/>
        </p:nvCxnSpPr>
        <p:spPr>
          <a:xfrm flipV="1">
            <a:off x="0" y="1235218"/>
            <a:ext cx="9144000" cy="34120"/>
          </a:xfrm>
          <a:prstGeom prst="line">
            <a:avLst/>
          </a:prstGeom>
        </p:spPr>
        <p:style>
          <a:lnRef idx="1">
            <a:schemeClr val="dk1"/>
          </a:lnRef>
          <a:fillRef idx="0">
            <a:schemeClr val="dk1"/>
          </a:fillRef>
          <a:effectRef idx="0">
            <a:schemeClr val="dk1"/>
          </a:effectRef>
          <a:fontRef idx="minor">
            <a:schemeClr val="tx1"/>
          </a:fontRef>
        </p:style>
      </p:cxnSp>
      <p:sp>
        <p:nvSpPr>
          <p:cNvPr id="42" name="Content Placeholder 2">
            <a:extLst>
              <a:ext uri="{FF2B5EF4-FFF2-40B4-BE49-F238E27FC236}">
                <a16:creationId xmlns:a16="http://schemas.microsoft.com/office/drawing/2014/main" id="{BFE3503B-241B-48A0-BA7A-477C45DB8AC0}"/>
              </a:ext>
            </a:extLst>
          </p:cNvPr>
          <p:cNvSpPr txBox="1">
            <a:spLocks/>
          </p:cNvSpPr>
          <p:nvPr/>
        </p:nvSpPr>
        <p:spPr>
          <a:xfrm>
            <a:off x="-152400" y="4275924"/>
            <a:ext cx="8305800" cy="11481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3000"/>
              </a:lnSpc>
              <a:spcBef>
                <a:spcPts val="300"/>
              </a:spcBef>
              <a:spcAft>
                <a:spcPts val="200"/>
              </a:spcAft>
            </a:pPr>
            <a:endParaRPr lang="en-GB" dirty="0"/>
          </a:p>
        </p:txBody>
      </p:sp>
      <p:graphicFrame>
        <p:nvGraphicFramePr>
          <p:cNvPr id="2" name="Table 1">
            <a:extLst>
              <a:ext uri="{FF2B5EF4-FFF2-40B4-BE49-F238E27FC236}">
                <a16:creationId xmlns:a16="http://schemas.microsoft.com/office/drawing/2014/main" id="{291867BB-20BC-4913-8DAF-C3DB02FE64FA}"/>
              </a:ext>
            </a:extLst>
          </p:cNvPr>
          <p:cNvGraphicFramePr>
            <a:graphicFrameLocks noGrp="1"/>
          </p:cNvGraphicFramePr>
          <p:nvPr>
            <p:extLst>
              <p:ext uri="{D42A27DB-BD31-4B8C-83A1-F6EECF244321}">
                <p14:modId xmlns:p14="http://schemas.microsoft.com/office/powerpoint/2010/main" val="1035221046"/>
              </p:ext>
            </p:extLst>
          </p:nvPr>
        </p:nvGraphicFramePr>
        <p:xfrm>
          <a:off x="76200" y="2405331"/>
          <a:ext cx="6813335" cy="4079739"/>
        </p:xfrm>
        <a:graphic>
          <a:graphicData uri="http://schemas.openxmlformats.org/drawingml/2006/table">
            <a:tbl>
              <a:tblPr firstRow="1" firstCol="1" bandRow="1">
                <a:tableStyleId>{5940675A-B579-460E-94D1-54222C63F5DA}</a:tableStyleId>
              </a:tblPr>
              <a:tblGrid>
                <a:gridCol w="2644713">
                  <a:extLst>
                    <a:ext uri="{9D8B030D-6E8A-4147-A177-3AD203B41FA5}">
                      <a16:colId xmlns:a16="http://schemas.microsoft.com/office/drawing/2014/main" val="3388004795"/>
                    </a:ext>
                  </a:extLst>
                </a:gridCol>
                <a:gridCol w="1067980">
                  <a:extLst>
                    <a:ext uri="{9D8B030D-6E8A-4147-A177-3AD203B41FA5}">
                      <a16:colId xmlns:a16="http://schemas.microsoft.com/office/drawing/2014/main" val="1695857102"/>
                    </a:ext>
                  </a:extLst>
                </a:gridCol>
                <a:gridCol w="201119">
                  <a:extLst>
                    <a:ext uri="{9D8B030D-6E8A-4147-A177-3AD203B41FA5}">
                      <a16:colId xmlns:a16="http://schemas.microsoft.com/office/drawing/2014/main" val="28061665"/>
                    </a:ext>
                  </a:extLst>
                </a:gridCol>
                <a:gridCol w="1349202">
                  <a:extLst>
                    <a:ext uri="{9D8B030D-6E8A-4147-A177-3AD203B41FA5}">
                      <a16:colId xmlns:a16="http://schemas.microsoft.com/office/drawing/2014/main" val="1415418469"/>
                    </a:ext>
                  </a:extLst>
                </a:gridCol>
                <a:gridCol w="1550321">
                  <a:extLst>
                    <a:ext uri="{9D8B030D-6E8A-4147-A177-3AD203B41FA5}">
                      <a16:colId xmlns:a16="http://schemas.microsoft.com/office/drawing/2014/main" val="2908708695"/>
                    </a:ext>
                  </a:extLst>
                </a:gridCol>
              </a:tblGrid>
              <a:tr h="299067">
                <a:tc rowSpan="2">
                  <a:txBody>
                    <a:bodyPr/>
                    <a:lstStyle/>
                    <a:p>
                      <a:pPr marL="0" marR="0">
                        <a:lnSpc>
                          <a:spcPct val="100000"/>
                        </a:lnSpc>
                        <a:spcBef>
                          <a:spcPts val="300"/>
                        </a:spcBef>
                        <a:spcAft>
                          <a:spcPts val="30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r>
                        <a:rPr lang="en-US" sz="1200" b="1">
                          <a:latin typeface="Arial" panose="020B0604020202020204" pitchFamily="34" charset="0"/>
                          <a:cs typeface="Arial" panose="020B0604020202020204" pitchFamily="34" charset="0"/>
                        </a:rPr>
                        <a:t>Birth Outcomes HIV- vs HIV+</a:t>
                      </a:r>
                      <a:endParaRPr lang="en-US"/>
                    </a:p>
                  </a:txBody>
                  <a:tcPr marL="42066" marR="420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n-US" dirty="0"/>
                    </a:p>
                  </a:txBody>
                  <a:tcPr marL="42066" marR="4206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E1E4"/>
                    </a:solidFill>
                  </a:tcPr>
                </a:tc>
                <a:tc hMerge="1">
                  <a:txBody>
                    <a:bodyPr/>
                    <a:lstStyle/>
                    <a:p>
                      <a:endParaRPr lang="en-US"/>
                    </a:p>
                  </a:txBody>
                  <a:tcPr marL="42066" marR="420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marL="0" marR="0" lvl="0" indent="0" algn="ctr" defTabSz="457200" rtl="0" eaLnBrk="1" fontAlgn="auto" latinLnBrk="0" hangingPunct="1">
                        <a:lnSpc>
                          <a:spcPct val="100000"/>
                        </a:lnSpc>
                        <a:spcBef>
                          <a:spcPts val="300"/>
                        </a:spcBef>
                        <a:spcAft>
                          <a:spcPts val="300"/>
                        </a:spcAft>
                        <a:buClrTx/>
                        <a:buSzTx/>
                        <a:buFontTx/>
                        <a:buNone/>
                        <a:tabLst/>
                        <a:defRPr/>
                      </a:pPr>
                      <a:endParaRPr lang="en-US" sz="1200" b="1" dirty="0">
                        <a:effectLst/>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300"/>
                        </a:spcBef>
                        <a:spcAft>
                          <a:spcPts val="300"/>
                        </a:spcAft>
                        <a:buClrTx/>
                        <a:buSzTx/>
                        <a:buFontTx/>
                        <a:buNone/>
                        <a:tabLst/>
                        <a:defRPr/>
                      </a:pPr>
                      <a:r>
                        <a:rPr lang="en-US" sz="1200" b="1" dirty="0">
                          <a:effectLst/>
                          <a:latin typeface="Arial" panose="020B0604020202020204" pitchFamily="34" charset="0"/>
                          <a:cs typeface="Arial" panose="020B0604020202020204" pitchFamily="34" charset="0"/>
                        </a:rPr>
                        <a:t>P-value</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767479625"/>
                  </a:ext>
                </a:extLst>
              </a:tr>
              <a:tr h="212668">
                <a:tc vMerge="1">
                  <a:txBody>
                    <a:bodyPr/>
                    <a:lstStyle/>
                    <a:p>
                      <a:pPr marL="0" marR="0">
                        <a:lnSpc>
                          <a:spcPct val="100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66" marR="4206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E1E4"/>
                    </a:solidFill>
                  </a:tcPr>
                </a:tc>
                <a:tc gridSpan="2">
                  <a:txBody>
                    <a:bodyPr/>
                    <a:lstStyle/>
                    <a:p>
                      <a:r>
                        <a:rPr lang="en-US" sz="1200" b="1" dirty="0">
                          <a:effectLst/>
                          <a:latin typeface="Arial" panose="020B0604020202020204" pitchFamily="34" charset="0"/>
                          <a:cs typeface="Arial" panose="020B0604020202020204" pitchFamily="34" charset="0"/>
                        </a:rPr>
                        <a:t>HIV-negative  N=941</a:t>
                      </a:r>
                      <a:endParaRPr lang="en-US" dirty="0"/>
                    </a:p>
                  </a:txBody>
                  <a:tcPr marL="42066" marR="420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pPr marL="0" marR="0" algn="ctr">
                        <a:lnSpc>
                          <a:spcPct val="100000"/>
                        </a:lnSpc>
                        <a:spcBef>
                          <a:spcPts val="300"/>
                        </a:spcBef>
                        <a:spcAft>
                          <a:spcPts val="300"/>
                        </a:spcAft>
                      </a:pPr>
                      <a:r>
                        <a:rPr lang="en-US" sz="1200" b="1" dirty="0">
                          <a:effectLst/>
                          <a:latin typeface="Arial" panose="020B0604020202020204" pitchFamily="34" charset="0"/>
                          <a:cs typeface="Arial" panose="020B0604020202020204" pitchFamily="34" charset="0"/>
                        </a:rPr>
                        <a:t>HIV-positive N=653</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ct val="100000"/>
                        </a:lnSpc>
                        <a:spcBef>
                          <a:spcPts val="300"/>
                        </a:spcBef>
                        <a:spcAft>
                          <a:spcPts val="300"/>
                        </a:spcAft>
                      </a:pPr>
                      <a:r>
                        <a:rPr lang="en-US" sz="1200" b="1" dirty="0">
                          <a:effectLst/>
                          <a:latin typeface="Arial" panose="020B0604020202020204" pitchFamily="34" charset="0"/>
                          <a:cs typeface="Arial" panose="020B0604020202020204" pitchFamily="34" charset="0"/>
                        </a:rPr>
                        <a:t>HIV-positive N=653</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066" marR="4206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AE1E4"/>
                    </a:solidFill>
                  </a:tcPr>
                </a:tc>
                <a:extLst>
                  <a:ext uri="{0D108BD9-81ED-4DB2-BD59-A6C34878D82A}">
                    <a16:rowId xmlns:a16="http://schemas.microsoft.com/office/drawing/2014/main" val="2458943732"/>
                  </a:ext>
                </a:extLst>
              </a:tr>
              <a:tr h="248645">
                <a:tc gridSpan="5">
                  <a:txBody>
                    <a:bodyPr/>
                    <a:lstStyle/>
                    <a:p>
                      <a:pPr marL="0" marR="0" algn="l">
                        <a:lnSpc>
                          <a:spcPct val="100000"/>
                        </a:lnSpc>
                        <a:spcBef>
                          <a:spcPts val="300"/>
                        </a:spcBef>
                        <a:spcAft>
                          <a:spcPts val="300"/>
                        </a:spcAft>
                      </a:pPr>
                      <a:r>
                        <a:rPr lang="en-US" sz="1200" b="1" dirty="0">
                          <a:effectLst/>
                          <a:latin typeface="Arial" panose="020B0604020202020204" pitchFamily="34" charset="0"/>
                          <a:cs typeface="Arial" panose="020B0604020202020204" pitchFamily="34" charset="0"/>
                        </a:rPr>
                        <a:t>Birth Outcome</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98584576"/>
                  </a:ext>
                </a:extLst>
              </a:tr>
              <a:tr h="212668">
                <a:tc>
                  <a:txBody>
                    <a:bodyPr/>
                    <a:lstStyle/>
                    <a:p>
                      <a:pPr marL="0" marR="0">
                        <a:lnSpc>
                          <a:spcPct val="100000"/>
                        </a:lnSpc>
                        <a:spcBef>
                          <a:spcPts val="300"/>
                        </a:spcBef>
                        <a:spcAft>
                          <a:spcPts val="30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Liveborn</a:t>
                      </a: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300"/>
                        </a:spcBef>
                        <a:spcAft>
                          <a:spcPts val="300"/>
                        </a:spcAft>
                        <a:buClrTx/>
                        <a:buSzTx/>
                        <a:buFontTx/>
                        <a:buNone/>
                        <a:tabLst/>
                        <a:defRPr/>
                      </a:pPr>
                      <a:r>
                        <a:rPr lang="en-US" sz="1200">
                          <a:effectLst/>
                          <a:latin typeface="Arial" panose="020B0604020202020204" pitchFamily="34" charset="0"/>
                          <a:cs typeface="Arial" panose="020B0604020202020204" pitchFamily="34" charset="0"/>
                        </a:rPr>
                        <a:t>841 (96.7)</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457200" rtl="0" eaLnBrk="1" fontAlgn="auto" latinLnBrk="0" hangingPunct="1">
                        <a:lnSpc>
                          <a:spcPct val="100000"/>
                        </a:lnSpc>
                        <a:spcBef>
                          <a:spcPts val="300"/>
                        </a:spcBef>
                        <a:spcAft>
                          <a:spcPts val="300"/>
                        </a:spcAft>
                        <a:buClrTx/>
                        <a:buSzTx/>
                        <a:buFontTx/>
                        <a:buNone/>
                        <a:tabLst/>
                        <a:defRPr/>
                      </a:pPr>
                      <a:r>
                        <a:rPr lang="en-US" sz="1200" dirty="0">
                          <a:effectLst/>
                          <a:latin typeface="Arial" panose="020B0604020202020204" pitchFamily="34" charset="0"/>
                          <a:cs typeface="Arial" panose="020B0604020202020204" pitchFamily="34" charset="0"/>
                        </a:rPr>
                        <a:t>603 (96.6)</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457200" rtl="0" eaLnBrk="1" fontAlgn="auto" latinLnBrk="0" hangingPunct="1">
                        <a:lnSpc>
                          <a:spcPct val="100000"/>
                        </a:lnSpc>
                        <a:spcBef>
                          <a:spcPts val="300"/>
                        </a:spcBef>
                        <a:spcAft>
                          <a:spcPts val="300"/>
                        </a:spcAft>
                        <a:buClrTx/>
                        <a:buSzTx/>
                        <a:buFontTx/>
                        <a:buNone/>
                        <a:tabLst/>
                        <a:defRPr/>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9642607"/>
                  </a:ext>
                </a:extLst>
              </a:tr>
              <a:tr h="212668">
                <a:tc>
                  <a:txBody>
                    <a:bodyPr/>
                    <a:lstStyle/>
                    <a:p>
                      <a:pPr marL="0" marR="0">
                        <a:lnSpc>
                          <a:spcPct val="100000"/>
                        </a:lnSpc>
                        <a:spcBef>
                          <a:spcPts val="300"/>
                        </a:spcBef>
                        <a:spcAft>
                          <a:spcPts val="300"/>
                        </a:spcAft>
                      </a:pPr>
                      <a:r>
                        <a:rPr lang="en-US" sz="1200" b="1" dirty="0">
                          <a:solidFill>
                            <a:schemeClr val="tx1">
                              <a:lumMod val="65000"/>
                              <a:lumOff val="35000"/>
                            </a:schemeClr>
                          </a:solidFill>
                          <a:effectLst/>
                          <a:latin typeface="Arial" panose="020B0604020202020204" pitchFamily="34" charset="0"/>
                          <a:cs typeface="Arial" panose="020B0604020202020204" pitchFamily="34" charset="0"/>
                        </a:rPr>
                        <a:t>Liveborn, died&lt;2hrs</a:t>
                      </a:r>
                      <a:endParaRPr lang="en-US" sz="1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200" b="1">
                          <a:solidFill>
                            <a:schemeClr val="tx1">
                              <a:lumMod val="65000"/>
                              <a:lumOff val="35000"/>
                            </a:schemeClr>
                          </a:solidFill>
                          <a:effectLst/>
                          <a:latin typeface="Arial" panose="020B0604020202020204" pitchFamily="34" charset="0"/>
                          <a:cs typeface="Arial" panose="020B0604020202020204" pitchFamily="34" charset="0"/>
                        </a:rPr>
                        <a:t>12 (1.4)</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0000"/>
                        </a:lnSpc>
                        <a:spcBef>
                          <a:spcPts val="300"/>
                        </a:spcBef>
                        <a:spcAft>
                          <a:spcPts val="300"/>
                        </a:spcAft>
                      </a:pPr>
                      <a:r>
                        <a:rPr lang="en-US" sz="1200" b="1" dirty="0">
                          <a:solidFill>
                            <a:schemeClr val="tx1">
                              <a:lumMod val="65000"/>
                              <a:lumOff val="35000"/>
                            </a:schemeClr>
                          </a:solidFill>
                          <a:effectLst/>
                          <a:latin typeface="Arial" panose="020B0604020202020204" pitchFamily="34" charset="0"/>
                          <a:cs typeface="Arial" panose="020B0604020202020204" pitchFamily="34" charset="0"/>
                        </a:rPr>
                        <a:t>4 (0.6)</a:t>
                      </a:r>
                      <a:endParaRPr lang="en-US" sz="1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300"/>
                        </a:spcBef>
                        <a:spcAft>
                          <a:spcPts val="300"/>
                        </a:spcAft>
                      </a:pPr>
                      <a:endParaRPr lang="en-US" sz="1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200" b="0" dirty="0">
                          <a:effectLst/>
                          <a:latin typeface="Arial" panose="020B0604020202020204" pitchFamily="34" charset="0"/>
                          <a:cs typeface="Arial" panose="020B0604020202020204" pitchFamily="34" charset="0"/>
                        </a:rPr>
                        <a:t>0.031</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6416398"/>
                  </a:ext>
                </a:extLst>
              </a:tr>
              <a:tr h="212668">
                <a:tc>
                  <a:txBody>
                    <a:bodyPr/>
                    <a:lstStyle/>
                    <a:p>
                      <a:pPr marL="0" marR="0">
                        <a:lnSpc>
                          <a:spcPct val="100000"/>
                        </a:lnSpc>
                        <a:spcBef>
                          <a:spcPts val="300"/>
                        </a:spcBef>
                        <a:spcAft>
                          <a:spcPts val="300"/>
                        </a:spcAft>
                      </a:pPr>
                      <a:r>
                        <a:rPr lang="en-US" sz="1200" b="1" dirty="0">
                          <a:solidFill>
                            <a:schemeClr val="tx1">
                              <a:lumMod val="65000"/>
                              <a:lumOff val="35000"/>
                            </a:schemeClr>
                          </a:solidFill>
                          <a:effectLst/>
                          <a:latin typeface="Arial" panose="020B0604020202020204" pitchFamily="34" charset="0"/>
                          <a:cs typeface="Arial" panose="020B0604020202020204" pitchFamily="34" charset="0"/>
                        </a:rPr>
                        <a:t>Fresh </a:t>
                      </a:r>
                      <a:r>
                        <a:rPr lang="en-US" sz="900" b="1" dirty="0">
                          <a:solidFill>
                            <a:schemeClr val="tx1">
                              <a:lumMod val="65000"/>
                              <a:lumOff val="35000"/>
                            </a:schemeClr>
                          </a:solidFill>
                          <a:effectLst/>
                          <a:latin typeface="Arial" panose="020B0604020202020204" pitchFamily="34" charset="0"/>
                          <a:cs typeface="Arial" panose="020B0604020202020204" pitchFamily="34" charset="0"/>
                        </a:rPr>
                        <a:t>(during delivery)</a:t>
                      </a:r>
                      <a:r>
                        <a:rPr lang="en-US" sz="1200" b="1" dirty="0">
                          <a:solidFill>
                            <a:schemeClr val="tx1">
                              <a:lumMod val="65000"/>
                              <a:lumOff val="35000"/>
                            </a:schemeClr>
                          </a:solidFill>
                          <a:effectLst/>
                          <a:latin typeface="Arial" panose="020B0604020202020204" pitchFamily="34" charset="0"/>
                          <a:cs typeface="Arial" panose="020B0604020202020204" pitchFamily="34" charset="0"/>
                        </a:rPr>
                        <a:t> stillbirth</a:t>
                      </a:r>
                      <a:endParaRPr lang="en-US" sz="1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200" b="1">
                          <a:solidFill>
                            <a:schemeClr val="tx1">
                              <a:lumMod val="65000"/>
                              <a:lumOff val="35000"/>
                            </a:schemeClr>
                          </a:solidFill>
                          <a:effectLst/>
                          <a:latin typeface="Arial" panose="020B0604020202020204" pitchFamily="34" charset="0"/>
                          <a:cs typeface="Arial" panose="020B0604020202020204" pitchFamily="34" charset="0"/>
                        </a:rPr>
                        <a:t>12 (1.4)</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0000"/>
                        </a:lnSpc>
                        <a:spcBef>
                          <a:spcPts val="300"/>
                        </a:spcBef>
                        <a:spcAft>
                          <a:spcPts val="300"/>
                        </a:spcAft>
                      </a:pPr>
                      <a:r>
                        <a:rPr lang="en-US" sz="1200" b="1" dirty="0">
                          <a:solidFill>
                            <a:schemeClr val="tx1">
                              <a:lumMod val="65000"/>
                              <a:lumOff val="35000"/>
                            </a:schemeClr>
                          </a:solidFill>
                          <a:effectLst/>
                          <a:latin typeface="Arial" panose="020B0604020202020204" pitchFamily="34" charset="0"/>
                          <a:cs typeface="Arial" panose="020B0604020202020204" pitchFamily="34" charset="0"/>
                        </a:rPr>
                        <a:t>5 (0.8)</a:t>
                      </a:r>
                      <a:endParaRPr lang="en-US" sz="1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300"/>
                        </a:spcBef>
                        <a:spcAft>
                          <a:spcPts val="300"/>
                        </a:spcAft>
                      </a:pPr>
                      <a:endParaRPr lang="en-US" sz="1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200" b="0" dirty="0">
                          <a:effectLst/>
                          <a:latin typeface="Arial" panose="020B0604020202020204" pitchFamily="34" charset="0"/>
                          <a:cs typeface="Arial" panose="020B0604020202020204" pitchFamily="34" charset="0"/>
                        </a:rPr>
                        <a:t> </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053772"/>
                  </a:ext>
                </a:extLst>
              </a:tr>
              <a:tr h="212668">
                <a:tc>
                  <a:txBody>
                    <a:bodyPr/>
                    <a:lstStyle/>
                    <a:p>
                      <a:pPr marL="0" marR="0">
                        <a:lnSpc>
                          <a:spcPct val="100000"/>
                        </a:lnSpc>
                        <a:spcBef>
                          <a:spcPts val="300"/>
                        </a:spcBef>
                        <a:spcAft>
                          <a:spcPts val="300"/>
                        </a:spcAft>
                      </a:pPr>
                      <a:r>
                        <a:rPr lang="en-US" sz="1200" b="1" dirty="0">
                          <a:effectLst/>
                          <a:latin typeface="Arial" panose="020B0604020202020204" pitchFamily="34" charset="0"/>
                          <a:cs typeface="Arial" panose="020B0604020202020204" pitchFamily="34" charset="0"/>
                        </a:rPr>
                        <a:t>Macerated </a:t>
                      </a:r>
                      <a:r>
                        <a:rPr lang="en-US" sz="900" b="1" dirty="0">
                          <a:effectLst/>
                          <a:latin typeface="Arial" panose="020B0604020202020204" pitchFamily="34" charset="0"/>
                          <a:cs typeface="Arial" panose="020B0604020202020204" pitchFamily="34" charset="0"/>
                        </a:rPr>
                        <a:t>(before delivery) </a:t>
                      </a:r>
                      <a:r>
                        <a:rPr lang="en-US" sz="1200" b="1" dirty="0">
                          <a:effectLst/>
                          <a:latin typeface="Arial" panose="020B0604020202020204" pitchFamily="34" charset="0"/>
                          <a:cs typeface="Arial" panose="020B0604020202020204" pitchFamily="34" charset="0"/>
                        </a:rPr>
                        <a:t>stillbirth</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200" b="1">
                          <a:effectLst/>
                          <a:latin typeface="Arial" panose="020B0604020202020204" pitchFamily="34" charset="0"/>
                          <a:cs typeface="Arial" panose="020B0604020202020204" pitchFamily="34" charset="0"/>
                        </a:rPr>
                        <a:t>5 (0.6)</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0000"/>
                        </a:lnSpc>
                        <a:spcBef>
                          <a:spcPts val="300"/>
                        </a:spcBef>
                        <a:spcAft>
                          <a:spcPts val="300"/>
                        </a:spcAft>
                      </a:pPr>
                      <a:r>
                        <a:rPr lang="en-US" sz="1200" b="1" dirty="0">
                          <a:effectLst/>
                          <a:latin typeface="Arial" panose="020B0604020202020204" pitchFamily="34" charset="0"/>
                          <a:cs typeface="Arial" panose="020B0604020202020204" pitchFamily="34" charset="0"/>
                        </a:rPr>
                        <a:t>12 (1.9)</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300"/>
                        </a:spcBef>
                        <a:spcAft>
                          <a:spcPts val="300"/>
                        </a:spcAft>
                      </a:pP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300"/>
                        </a:spcBef>
                        <a:spcAft>
                          <a:spcPts val="300"/>
                        </a:spcAft>
                      </a:pPr>
                      <a:r>
                        <a:rPr lang="en-US" sz="1200" b="0" dirty="0">
                          <a:effectLst/>
                          <a:latin typeface="Arial" panose="020B0604020202020204" pitchFamily="34" charset="0"/>
                          <a:cs typeface="Arial" panose="020B0604020202020204" pitchFamily="34" charset="0"/>
                        </a:rPr>
                        <a:t> </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7633634"/>
                  </a:ext>
                </a:extLst>
              </a:tr>
              <a:tr h="212668">
                <a:tc>
                  <a:txBody>
                    <a:bodyPr/>
                    <a:lstStyle/>
                    <a:p>
                      <a:pPr marL="0" marR="0">
                        <a:lnSpc>
                          <a:spcPct val="100000"/>
                        </a:lnSpc>
                        <a:spcBef>
                          <a:spcPts val="300"/>
                        </a:spcBef>
                        <a:spcAft>
                          <a:spcPts val="30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Missing data</a:t>
                      </a: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71</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100000"/>
                        </a:lnSpc>
                        <a:spcBef>
                          <a:spcPts val="300"/>
                        </a:spcBef>
                        <a:spcAft>
                          <a:spcPts val="30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29</a:t>
                      </a: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300"/>
                        </a:spcBef>
                        <a:spcAft>
                          <a:spcPts val="30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6945321"/>
                  </a:ext>
                </a:extLst>
              </a:tr>
              <a:tr h="212668">
                <a:tc gridSpan="5">
                  <a:txBody>
                    <a:bodyPr/>
                    <a:lstStyle/>
                    <a:p>
                      <a:pPr marL="0" marR="0" algn="l">
                        <a:lnSpc>
                          <a:spcPct val="100000"/>
                        </a:lnSpc>
                        <a:spcBef>
                          <a:spcPts val="300"/>
                        </a:spcBef>
                        <a:spcAft>
                          <a:spcPts val="300"/>
                        </a:spcAft>
                      </a:pPr>
                      <a:r>
                        <a:rPr lang="en-US" sz="1200" b="1" dirty="0">
                          <a:effectLst/>
                          <a:latin typeface="Arial" panose="020B0604020202020204" pitchFamily="34" charset="0"/>
                          <a:cs typeface="Arial" panose="020B0604020202020204" pitchFamily="34" charset="0"/>
                        </a:rPr>
                        <a:t>Prematurity</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48081039"/>
                  </a:ext>
                </a:extLst>
              </a:tr>
              <a:tr h="202771">
                <a:tc>
                  <a:txBody>
                    <a:bodyPr/>
                    <a:lstStyle/>
                    <a:p>
                      <a:pPr marL="0" marR="0">
                        <a:lnSpc>
                          <a:spcPct val="100000"/>
                        </a:lnSpc>
                        <a:spcBef>
                          <a:spcPts val="300"/>
                        </a:spcBef>
                        <a:spcAft>
                          <a:spcPts val="300"/>
                        </a:spcAft>
                      </a:pPr>
                      <a:r>
                        <a:rPr lang="en-US" sz="1200" b="1" dirty="0">
                          <a:solidFill>
                            <a:schemeClr val="tx1"/>
                          </a:solidFill>
                          <a:effectLst/>
                          <a:latin typeface="Arial" panose="020B0604020202020204" pitchFamily="34" charset="0"/>
                          <a:cs typeface="Arial" panose="020B0604020202020204" pitchFamily="34" charset="0"/>
                        </a:rPr>
                        <a:t>Premature</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r>
                        <a:rPr lang="en-US" sz="1200" b="1">
                          <a:solidFill>
                            <a:schemeClr val="tx1"/>
                          </a:solidFill>
                          <a:effectLst/>
                          <a:latin typeface="Arial" panose="020B0604020202020204" pitchFamily="34" charset="0"/>
                          <a:cs typeface="Arial" panose="020B0604020202020204" pitchFamily="34" charset="0"/>
                        </a:rPr>
                        <a:t>35 (4.0)</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100000"/>
                        </a:lnSpc>
                        <a:spcBef>
                          <a:spcPts val="300"/>
                        </a:spcBef>
                        <a:spcAft>
                          <a:spcPts val="300"/>
                        </a:spcAft>
                      </a:pPr>
                      <a:r>
                        <a:rPr lang="en-US" sz="1200" b="1" dirty="0">
                          <a:solidFill>
                            <a:schemeClr val="tx1"/>
                          </a:solidFill>
                          <a:effectLst/>
                          <a:latin typeface="Arial" panose="020B0604020202020204" pitchFamily="34" charset="0"/>
                          <a:cs typeface="Arial" panose="020B0604020202020204" pitchFamily="34" charset="0"/>
                        </a:rPr>
                        <a:t>52 (8.3)</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300"/>
                        </a:spcBef>
                        <a:spcAft>
                          <a:spcPts val="300"/>
                        </a:spcAft>
                      </a:pP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3307182"/>
                  </a:ext>
                </a:extLst>
              </a:tr>
              <a:tr h="228600">
                <a:tc>
                  <a:txBody>
                    <a:bodyPr/>
                    <a:lstStyle/>
                    <a:p>
                      <a:pPr marL="0" marR="0">
                        <a:lnSpc>
                          <a:spcPct val="100000"/>
                        </a:lnSpc>
                        <a:spcBef>
                          <a:spcPts val="300"/>
                        </a:spcBef>
                        <a:spcAft>
                          <a:spcPts val="300"/>
                        </a:spcAft>
                      </a:pPr>
                      <a:r>
                        <a:rPr lang="en-US" sz="1200" dirty="0">
                          <a:effectLst/>
                          <a:latin typeface="Arial" panose="020B0604020202020204" pitchFamily="34" charset="0"/>
                          <a:cs typeface="Arial" panose="020B0604020202020204" pitchFamily="34" charset="0"/>
                        </a:rPr>
                        <a:t>Term</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r>
                        <a:rPr lang="en-US" sz="1200">
                          <a:effectLst/>
                          <a:latin typeface="Arial" panose="020B0604020202020204" pitchFamily="34" charset="0"/>
                          <a:cs typeface="Arial" panose="020B0604020202020204" pitchFamily="34" charset="0"/>
                        </a:rPr>
                        <a:t>830 (96.0)</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100000"/>
                        </a:lnSpc>
                        <a:spcBef>
                          <a:spcPts val="300"/>
                        </a:spcBef>
                        <a:spcAft>
                          <a:spcPts val="300"/>
                        </a:spcAft>
                      </a:pPr>
                      <a:r>
                        <a:rPr lang="en-US" sz="1200" dirty="0">
                          <a:effectLst/>
                          <a:latin typeface="Arial" panose="020B0604020202020204" pitchFamily="34" charset="0"/>
                          <a:cs typeface="Arial" panose="020B0604020202020204" pitchFamily="34" charset="0"/>
                        </a:rPr>
                        <a:t>572 (91.7)</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300"/>
                        </a:spcBef>
                        <a:spcAft>
                          <a:spcPts val="30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r>
                        <a:rPr lang="en-US" sz="1200" b="0" dirty="0">
                          <a:effectLst/>
                          <a:latin typeface="Arial" panose="020B0604020202020204" pitchFamily="34" charset="0"/>
                          <a:cs typeface="Arial" panose="020B0604020202020204" pitchFamily="34" charset="0"/>
                        </a:rPr>
                        <a:t>0.001</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737845"/>
                  </a:ext>
                </a:extLst>
              </a:tr>
              <a:tr h="212668">
                <a:tc>
                  <a:txBody>
                    <a:bodyPr/>
                    <a:lstStyle/>
                    <a:p>
                      <a:pPr marL="0" marR="0">
                        <a:lnSpc>
                          <a:spcPct val="100000"/>
                        </a:lnSpc>
                        <a:spcBef>
                          <a:spcPts val="300"/>
                        </a:spcBef>
                        <a:spcAft>
                          <a:spcPts val="30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Missing data</a:t>
                      </a: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76</a:t>
                      </a: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100000"/>
                        </a:lnSpc>
                        <a:spcBef>
                          <a:spcPts val="300"/>
                        </a:spcBef>
                        <a:spcAft>
                          <a:spcPts val="30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29</a:t>
                      </a: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0000"/>
                        </a:lnSpc>
                        <a:spcBef>
                          <a:spcPts val="300"/>
                        </a:spcBef>
                        <a:spcAft>
                          <a:spcPts val="30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300"/>
                        </a:spcBef>
                        <a:spcAft>
                          <a:spcPts val="30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440885"/>
                  </a:ext>
                </a:extLst>
              </a:tr>
              <a:tr h="212668">
                <a:tc gridSpan="5">
                  <a:txBody>
                    <a:bodyPr/>
                    <a:lstStyle/>
                    <a:p>
                      <a:pPr marL="0" marR="0" algn="l">
                        <a:lnSpc>
                          <a:spcPct val="100000"/>
                        </a:lnSpc>
                        <a:spcBef>
                          <a:spcPts val="0"/>
                        </a:spcBef>
                        <a:spcAft>
                          <a:spcPts val="0"/>
                        </a:spcAft>
                      </a:pPr>
                      <a:r>
                        <a:rPr lang="en-US" sz="1200" b="1" dirty="0">
                          <a:effectLst/>
                          <a:latin typeface="Arial" panose="020B0604020202020204" pitchFamily="34" charset="0"/>
                          <a:cs typeface="Arial" panose="020B0604020202020204" pitchFamily="34" charset="0"/>
                        </a:rPr>
                        <a:t>Congenital Anomalies</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2698893"/>
                  </a:ext>
                </a:extLst>
              </a:tr>
              <a:tr h="212668">
                <a:tc>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No</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861 (99.0)</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mpd="sng">
                      <a:noFill/>
                    </a:lnL>
                    <a:lnR w="12700" cmpd="sng">
                      <a:noFill/>
                    </a:lnR>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620 (99.4)</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0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Arial" panose="020B0604020202020204" pitchFamily="34" charset="0"/>
                        <a:cs typeface="Arial" panose="020B0604020202020204" pitchFamily="34" charset="0"/>
                      </a:endParaRPr>
                    </a:p>
                  </a:txBody>
                  <a:tcPr marL="42066" marR="42066"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5186910"/>
                  </a:ext>
                </a:extLst>
              </a:tr>
              <a:tr h="212668">
                <a:tc>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Yes</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9 (1.0)</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4 (0.6)</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0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Arial" panose="020B0604020202020204" pitchFamily="34" charset="0"/>
                        <a:cs typeface="Arial" panose="020B0604020202020204" pitchFamily="34" charset="0"/>
                      </a:endParaRPr>
                    </a:p>
                  </a:txBody>
                  <a:tcPr marL="42066" marR="42066"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8559282"/>
                  </a:ext>
                </a:extLst>
              </a:tr>
              <a:tr h="212668">
                <a:tc>
                  <a:txBody>
                    <a:bodyPr/>
                    <a:lstStyle/>
                    <a:p>
                      <a:pPr marL="0" marR="0">
                        <a:lnSpc>
                          <a:spcPct val="100000"/>
                        </a:lnSpc>
                        <a:spcBef>
                          <a:spcPts val="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Missing data</a:t>
                      </a: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71</a:t>
                      </a:r>
                    </a:p>
                  </a:txBody>
                  <a:tcPr marL="42066" marR="42066"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00000"/>
                        </a:lnSpc>
                        <a:spcBef>
                          <a:spcPts val="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29</a:t>
                      </a:r>
                    </a:p>
                  </a:txBody>
                  <a:tcPr marL="42066" marR="42066"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0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Arial" panose="020B0604020202020204" pitchFamily="34" charset="0"/>
                        <a:cs typeface="Arial" panose="020B0604020202020204" pitchFamily="34" charset="0"/>
                      </a:endParaRPr>
                    </a:p>
                  </a:txBody>
                  <a:tcPr marL="42066" marR="42066"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382877"/>
                  </a:ext>
                </a:extLst>
              </a:tr>
              <a:tr h="212668">
                <a:tc gridSpan="5">
                  <a:txBody>
                    <a:bodyPr/>
                    <a:lstStyle/>
                    <a:p>
                      <a:pPr marL="0" marR="0" algn="l">
                        <a:lnSpc>
                          <a:spcPct val="100000"/>
                        </a:lnSpc>
                        <a:spcBef>
                          <a:spcPts val="0"/>
                        </a:spcBef>
                        <a:spcAft>
                          <a:spcPts val="0"/>
                        </a:spcAft>
                      </a:pPr>
                      <a:r>
                        <a:rPr lang="en-US" sz="1200" b="1" dirty="0">
                          <a:effectLst/>
                          <a:latin typeface="Arial" panose="020B0604020202020204" pitchFamily="34" charset="0"/>
                          <a:cs typeface="Arial" panose="020B0604020202020204" pitchFamily="34" charset="0"/>
                        </a:rPr>
                        <a:t>Birth</a:t>
                      </a:r>
                      <a:r>
                        <a:rPr lang="en-US" sz="1200" b="1" baseline="0" dirty="0">
                          <a:effectLst/>
                          <a:latin typeface="Arial" panose="020B0604020202020204" pitchFamily="34" charset="0"/>
                          <a:cs typeface="Arial" panose="020B0604020202020204" pitchFamily="34" charset="0"/>
                        </a:rPr>
                        <a:t> Weight (kg)</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lnL w="12700" cmpd="sng">
                      <a:noFill/>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74510"/>
                  </a:ext>
                </a:extLst>
              </a:tr>
              <a:tr h="170397">
                <a:tc>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Mean</a:t>
                      </a:r>
                      <a:r>
                        <a:rPr lang="en-US" sz="1200" baseline="0" dirty="0">
                          <a:effectLst/>
                          <a:latin typeface="Arial" panose="020B0604020202020204" pitchFamily="34" charset="0"/>
                          <a:cs typeface="Arial" panose="020B0604020202020204" pitchFamily="34" charset="0"/>
                        </a:rPr>
                        <a:t> (SD)</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3.1 (0.5)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3.0 (0.5)</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3.0 (0.5)</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200" dirty="0">
                          <a:solidFill>
                            <a:schemeClr val="tx1"/>
                          </a:solidFill>
                          <a:effectLst/>
                          <a:latin typeface="Arial" panose="020B0604020202020204" pitchFamily="34" charset="0"/>
                          <a:ea typeface="+mn-ea"/>
                          <a:cs typeface="Arial" panose="020B0604020202020204" pitchFamily="34" charset="0"/>
                        </a:rPr>
                        <a:t>3.1</a:t>
                      </a:r>
                      <a:r>
                        <a:rPr lang="en-US" sz="1200" baseline="0" dirty="0">
                          <a:solidFill>
                            <a:schemeClr val="tx1"/>
                          </a:solidFill>
                          <a:effectLst/>
                          <a:latin typeface="Arial" panose="020B0604020202020204" pitchFamily="34" charset="0"/>
                          <a:ea typeface="+mn-ea"/>
                          <a:cs typeface="Arial" panose="020B0604020202020204" pitchFamily="34" charset="0"/>
                        </a:rPr>
                        <a:t> (0.5)</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066" marR="420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5197783"/>
                  </a:ext>
                </a:extLst>
              </a:tr>
            </a:tbl>
          </a:graphicData>
        </a:graphic>
      </p:graphicFrame>
      <p:pic>
        <p:nvPicPr>
          <p:cNvPr id="8" name="Picture 7">
            <a:extLst>
              <a:ext uri="{FF2B5EF4-FFF2-40B4-BE49-F238E27FC236}">
                <a16:creationId xmlns:a16="http://schemas.microsoft.com/office/drawing/2014/main" id="{D789BB99-C7C4-4A7B-803F-B765088DCE91}"/>
              </a:ext>
            </a:extLst>
          </p:cNvPr>
          <p:cNvPicPr>
            <a:picLocks noChangeAspect="1"/>
          </p:cNvPicPr>
          <p:nvPr/>
        </p:nvPicPr>
        <p:blipFill>
          <a:blip r:embed="rId3"/>
          <a:stretch>
            <a:fillRect/>
          </a:stretch>
        </p:blipFill>
        <p:spPr>
          <a:xfrm>
            <a:off x="105383" y="684282"/>
            <a:ext cx="1318322" cy="520611"/>
          </a:xfrm>
          <a:prstGeom prst="rect">
            <a:avLst/>
          </a:prstGeom>
        </p:spPr>
      </p:pic>
      <p:sp>
        <p:nvSpPr>
          <p:cNvPr id="9" name="TextBox 8">
            <a:extLst>
              <a:ext uri="{FF2B5EF4-FFF2-40B4-BE49-F238E27FC236}">
                <a16:creationId xmlns:a16="http://schemas.microsoft.com/office/drawing/2014/main" id="{4BAE51BF-4941-4CEB-AE50-EEE864D1839E}"/>
              </a:ext>
            </a:extLst>
          </p:cNvPr>
          <p:cNvSpPr txBox="1"/>
          <p:nvPr/>
        </p:nvSpPr>
        <p:spPr>
          <a:xfrm>
            <a:off x="6918385" y="3283169"/>
            <a:ext cx="2215671" cy="1031051"/>
          </a:xfrm>
          <a:prstGeom prst="rect">
            <a:avLst/>
          </a:prstGeom>
          <a:noFill/>
        </p:spPr>
        <p:txBody>
          <a:bodyPr wrap="none" rtlCol="0">
            <a:spAutoFit/>
          </a:bodyPr>
          <a:lstStyle/>
          <a:p>
            <a:r>
              <a:rPr lang="en-US" sz="1400" dirty="0">
                <a:solidFill>
                  <a:srgbClr val="009999"/>
                </a:solidFill>
                <a:latin typeface="Arial" panose="020B0604020202020204" pitchFamily="34" charset="0"/>
                <a:cs typeface="Arial" panose="020B0604020202020204" pitchFamily="34" charset="0"/>
              </a:rPr>
              <a:t>Fewer fresh </a:t>
            </a:r>
            <a:r>
              <a:rPr lang="en-US" sz="900" dirty="0">
                <a:solidFill>
                  <a:srgbClr val="009999"/>
                </a:solidFill>
                <a:latin typeface="Arial" panose="020B0604020202020204" pitchFamily="34" charset="0"/>
                <a:cs typeface="Arial" panose="020B0604020202020204" pitchFamily="34" charset="0"/>
              </a:rPr>
              <a:t>(during delivery) </a:t>
            </a:r>
          </a:p>
          <a:p>
            <a:r>
              <a:rPr lang="en-US" sz="1400" dirty="0">
                <a:solidFill>
                  <a:srgbClr val="009999"/>
                </a:solidFill>
                <a:latin typeface="Arial" panose="020B0604020202020204" pitchFamily="34" charset="0"/>
                <a:cs typeface="Arial" panose="020B0604020202020204" pitchFamily="34" charset="0"/>
              </a:rPr>
              <a:t>stillbirths</a:t>
            </a:r>
          </a:p>
          <a:p>
            <a:pPr>
              <a:spcBef>
                <a:spcPts val="600"/>
              </a:spcBef>
            </a:pPr>
            <a:r>
              <a:rPr lang="en-US" sz="1400" dirty="0">
                <a:solidFill>
                  <a:srgbClr val="009999"/>
                </a:solidFill>
                <a:latin typeface="Arial" panose="020B0604020202020204" pitchFamily="34" charset="0"/>
                <a:cs typeface="Arial" panose="020B0604020202020204" pitchFamily="34" charset="0"/>
              </a:rPr>
              <a:t>More macerated </a:t>
            </a:r>
            <a:r>
              <a:rPr lang="en-US" sz="900" dirty="0">
                <a:solidFill>
                  <a:srgbClr val="009999"/>
                </a:solidFill>
                <a:latin typeface="Arial" panose="020B0604020202020204" pitchFamily="34" charset="0"/>
                <a:cs typeface="Arial" panose="020B0604020202020204" pitchFamily="34" charset="0"/>
              </a:rPr>
              <a:t>(pre-delivery)</a:t>
            </a:r>
          </a:p>
          <a:p>
            <a:r>
              <a:rPr lang="en-US" sz="1400" dirty="0">
                <a:solidFill>
                  <a:srgbClr val="009999"/>
                </a:solidFill>
                <a:latin typeface="Arial" panose="020B0604020202020204" pitchFamily="34" charset="0"/>
                <a:cs typeface="Arial" panose="020B0604020202020204" pitchFamily="34" charset="0"/>
              </a:rPr>
              <a:t>stillbirths</a:t>
            </a:r>
          </a:p>
        </p:txBody>
      </p:sp>
      <p:sp>
        <p:nvSpPr>
          <p:cNvPr id="21" name="TextBox 20">
            <a:extLst>
              <a:ext uri="{FF2B5EF4-FFF2-40B4-BE49-F238E27FC236}">
                <a16:creationId xmlns:a16="http://schemas.microsoft.com/office/drawing/2014/main" id="{F7A5A4FB-9056-4436-AA62-A4E5FB8ABA8B}"/>
              </a:ext>
            </a:extLst>
          </p:cNvPr>
          <p:cNvSpPr txBox="1"/>
          <p:nvPr/>
        </p:nvSpPr>
        <p:spPr>
          <a:xfrm>
            <a:off x="6931943" y="4331726"/>
            <a:ext cx="1257075" cy="307777"/>
          </a:xfrm>
          <a:prstGeom prst="rect">
            <a:avLst/>
          </a:prstGeom>
          <a:noFill/>
        </p:spPr>
        <p:txBody>
          <a:bodyPr wrap="none" rtlCol="0">
            <a:spAutoFit/>
          </a:bodyPr>
          <a:lstStyle/>
          <a:p>
            <a:r>
              <a:rPr lang="en-US" sz="1400" dirty="0">
                <a:solidFill>
                  <a:srgbClr val="009999"/>
                </a:solidFill>
                <a:latin typeface="Arial" panose="020B0604020202020204" pitchFamily="34" charset="0"/>
                <a:cs typeface="Arial" panose="020B0604020202020204" pitchFamily="34" charset="0"/>
              </a:rPr>
              <a:t>More preterm</a:t>
            </a:r>
          </a:p>
        </p:txBody>
      </p:sp>
      <p:sp>
        <p:nvSpPr>
          <p:cNvPr id="22" name="TextBox 21">
            <a:extLst>
              <a:ext uri="{FF2B5EF4-FFF2-40B4-BE49-F238E27FC236}">
                <a16:creationId xmlns:a16="http://schemas.microsoft.com/office/drawing/2014/main" id="{0C3DDCBB-6A15-4EF0-A4CA-82863FAC14F5}"/>
              </a:ext>
            </a:extLst>
          </p:cNvPr>
          <p:cNvSpPr txBox="1"/>
          <p:nvPr/>
        </p:nvSpPr>
        <p:spPr>
          <a:xfrm>
            <a:off x="6931943" y="5133761"/>
            <a:ext cx="1633717" cy="307777"/>
          </a:xfrm>
          <a:prstGeom prst="rect">
            <a:avLst/>
          </a:prstGeom>
          <a:noFill/>
        </p:spPr>
        <p:txBody>
          <a:bodyPr wrap="none" rtlCol="0">
            <a:spAutoFit/>
          </a:bodyPr>
          <a:lstStyle/>
          <a:p>
            <a:r>
              <a:rPr lang="en-US" sz="1400" dirty="0">
                <a:solidFill>
                  <a:srgbClr val="009999"/>
                </a:solidFill>
                <a:latin typeface="Arial" panose="020B0604020202020204" pitchFamily="34" charset="0"/>
                <a:cs typeface="Arial" panose="020B0604020202020204" pitchFamily="34" charset="0"/>
              </a:rPr>
              <a:t>No diff birth defect</a:t>
            </a:r>
          </a:p>
        </p:txBody>
      </p:sp>
      <p:sp>
        <p:nvSpPr>
          <p:cNvPr id="23" name="TextBox 22">
            <a:extLst>
              <a:ext uri="{FF2B5EF4-FFF2-40B4-BE49-F238E27FC236}">
                <a16:creationId xmlns:a16="http://schemas.microsoft.com/office/drawing/2014/main" id="{B89E886C-5E7C-48A3-BEA3-B663FC714437}"/>
              </a:ext>
            </a:extLst>
          </p:cNvPr>
          <p:cNvSpPr txBox="1"/>
          <p:nvPr/>
        </p:nvSpPr>
        <p:spPr>
          <a:xfrm>
            <a:off x="6963619" y="6013447"/>
            <a:ext cx="1039002" cy="307777"/>
          </a:xfrm>
          <a:prstGeom prst="rect">
            <a:avLst/>
          </a:prstGeom>
          <a:noFill/>
        </p:spPr>
        <p:txBody>
          <a:bodyPr wrap="none" rtlCol="0">
            <a:spAutoFit/>
          </a:bodyPr>
          <a:lstStyle/>
          <a:p>
            <a:r>
              <a:rPr lang="en-US" sz="1400" dirty="0">
                <a:solidFill>
                  <a:srgbClr val="009999"/>
                </a:solidFill>
                <a:latin typeface="Arial" panose="020B0604020202020204" pitchFamily="34" charset="0"/>
                <a:cs typeface="Arial" panose="020B0604020202020204" pitchFamily="34" charset="0"/>
              </a:rPr>
              <a:t>No diff BW</a:t>
            </a:r>
          </a:p>
        </p:txBody>
      </p:sp>
      <p:sp>
        <p:nvSpPr>
          <p:cNvPr id="24" name="TextBox 23">
            <a:extLst>
              <a:ext uri="{FF2B5EF4-FFF2-40B4-BE49-F238E27FC236}">
                <a16:creationId xmlns:a16="http://schemas.microsoft.com/office/drawing/2014/main" id="{34982EBE-409C-47F0-B3EE-A05F1249FB2E}"/>
              </a:ext>
            </a:extLst>
          </p:cNvPr>
          <p:cNvSpPr txBox="1"/>
          <p:nvPr/>
        </p:nvSpPr>
        <p:spPr>
          <a:xfrm>
            <a:off x="6807436" y="2750425"/>
            <a:ext cx="2154839" cy="307777"/>
          </a:xfrm>
          <a:prstGeom prst="rect">
            <a:avLst/>
          </a:prstGeom>
          <a:noFill/>
        </p:spPr>
        <p:txBody>
          <a:bodyPr wrap="square" rtlCol="0">
            <a:spAutoFit/>
          </a:bodyPr>
          <a:lstStyle/>
          <a:p>
            <a:pPr algn="ctr"/>
            <a:r>
              <a:rPr lang="en-US" sz="1400" b="1" u="sng" dirty="0">
                <a:latin typeface="Arial" panose="020B0604020202020204" pitchFamily="34" charset="0"/>
                <a:cs typeface="Arial" panose="020B0604020202020204" pitchFamily="34" charset="0"/>
              </a:rPr>
              <a:t>HIV+ vs HIV- women</a:t>
            </a:r>
          </a:p>
        </p:txBody>
      </p:sp>
    </p:spTree>
    <p:extLst>
      <p:ext uri="{BB962C8B-B14F-4D97-AF65-F5344CB8AC3E}">
        <p14:creationId xmlns:p14="http://schemas.microsoft.com/office/powerpoint/2010/main" val="32989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2" grpId="0"/>
      <p:bldP spid="23"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0F6A38-8CF7-4B3B-9FEC-D57C1FCA2CD6}"/>
              </a:ext>
            </a:extLst>
          </p:cNvPr>
          <p:cNvSpPr>
            <a:spLocks noGrp="1"/>
          </p:cNvSpPr>
          <p:nvPr>
            <p:ph type="title"/>
          </p:nvPr>
        </p:nvSpPr>
        <p:spPr>
          <a:xfrm>
            <a:off x="264268" y="6449"/>
            <a:ext cx="8915400" cy="1143000"/>
          </a:xfrm>
        </p:spPr>
        <p:txBody>
          <a:bodyPr>
            <a:normAutofit fontScale="90000"/>
          </a:bodyPr>
          <a:lstStyle/>
          <a:p>
            <a:r>
              <a:rPr lang="en-US" sz="3100" dirty="0"/>
              <a:t>No Difference 6-Week Survival HUU vs HEI</a:t>
            </a:r>
            <a:br>
              <a:rPr lang="en-US" sz="3100" dirty="0"/>
            </a:br>
            <a:br>
              <a:rPr lang="en-US" sz="3100" dirty="0"/>
            </a:br>
            <a:r>
              <a:rPr lang="en-US" sz="2000" i="1" dirty="0">
                <a:solidFill>
                  <a:schemeClr val="tx1"/>
                </a:solidFill>
              </a:rPr>
              <a:t>Tiam A et al.  IAS, Amsterdam July 2018 Abs. THAC0304</a:t>
            </a:r>
            <a:endParaRPr lang="en-US" dirty="0"/>
          </a:p>
        </p:txBody>
      </p:sp>
      <p:sp>
        <p:nvSpPr>
          <p:cNvPr id="13" name="Oval 12">
            <a:extLst>
              <a:ext uri="{FF2B5EF4-FFF2-40B4-BE49-F238E27FC236}">
                <a16:creationId xmlns:a16="http://schemas.microsoft.com/office/drawing/2014/main" id="{0DC3CB38-7A14-4C44-8736-199A0636D1EA}"/>
              </a:ext>
            </a:extLst>
          </p:cNvPr>
          <p:cNvSpPr/>
          <p:nvPr/>
        </p:nvSpPr>
        <p:spPr>
          <a:xfrm>
            <a:off x="1237850" y="6004004"/>
            <a:ext cx="914400" cy="3266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15F66F2D-F22F-4A5E-BF28-6D726096A034}"/>
              </a:ext>
            </a:extLst>
          </p:cNvPr>
          <p:cNvCxnSpPr/>
          <p:nvPr/>
        </p:nvCxnSpPr>
        <p:spPr>
          <a:xfrm flipV="1">
            <a:off x="-27906" y="1161067"/>
            <a:ext cx="9144000" cy="34120"/>
          </a:xfrm>
          <a:prstGeom prst="line">
            <a:avLst/>
          </a:prstGeom>
        </p:spPr>
        <p:style>
          <a:lnRef idx="1">
            <a:schemeClr val="dk1"/>
          </a:lnRef>
          <a:fillRef idx="0">
            <a:schemeClr val="dk1"/>
          </a:fillRef>
          <a:effectRef idx="0">
            <a:schemeClr val="dk1"/>
          </a:effectRef>
          <a:fontRef idx="minor">
            <a:schemeClr val="tx1"/>
          </a:fontRef>
        </p:style>
      </p:cxnSp>
      <p:sp>
        <p:nvSpPr>
          <p:cNvPr id="42" name="Content Placeholder 2">
            <a:extLst>
              <a:ext uri="{FF2B5EF4-FFF2-40B4-BE49-F238E27FC236}">
                <a16:creationId xmlns:a16="http://schemas.microsoft.com/office/drawing/2014/main" id="{BFE3503B-241B-48A0-BA7A-477C45DB8AC0}"/>
              </a:ext>
            </a:extLst>
          </p:cNvPr>
          <p:cNvSpPr txBox="1">
            <a:spLocks/>
          </p:cNvSpPr>
          <p:nvPr/>
        </p:nvSpPr>
        <p:spPr>
          <a:xfrm>
            <a:off x="-152400" y="4275924"/>
            <a:ext cx="8305800" cy="11481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3000"/>
              </a:lnSpc>
              <a:spcBef>
                <a:spcPts val="300"/>
              </a:spcBef>
              <a:spcAft>
                <a:spcPts val="200"/>
              </a:spcAft>
            </a:pPr>
            <a:endParaRPr lang="en-GB" dirty="0"/>
          </a:p>
        </p:txBody>
      </p:sp>
      <p:sp>
        <p:nvSpPr>
          <p:cNvPr id="15" name="TextBox 14">
            <a:extLst>
              <a:ext uri="{FF2B5EF4-FFF2-40B4-BE49-F238E27FC236}">
                <a16:creationId xmlns:a16="http://schemas.microsoft.com/office/drawing/2014/main" id="{2EA9538F-6C73-4CCF-B193-F7FDACE2D48E}"/>
              </a:ext>
            </a:extLst>
          </p:cNvPr>
          <p:cNvSpPr txBox="1"/>
          <p:nvPr/>
        </p:nvSpPr>
        <p:spPr>
          <a:xfrm>
            <a:off x="126779" y="1179059"/>
            <a:ext cx="854767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6 Week Survival – HUU vs HEI</a:t>
            </a:r>
          </a:p>
        </p:txBody>
      </p:sp>
      <p:graphicFrame>
        <p:nvGraphicFramePr>
          <p:cNvPr id="16" name="Table 15">
            <a:extLst>
              <a:ext uri="{FF2B5EF4-FFF2-40B4-BE49-F238E27FC236}">
                <a16:creationId xmlns:a16="http://schemas.microsoft.com/office/drawing/2014/main" id="{46510449-8BCC-4B95-8577-48EB0EFE7D9A}"/>
              </a:ext>
            </a:extLst>
          </p:cNvPr>
          <p:cNvGraphicFramePr>
            <a:graphicFrameLocks noGrp="1"/>
          </p:cNvGraphicFramePr>
          <p:nvPr>
            <p:extLst>
              <p:ext uri="{D42A27DB-BD31-4B8C-83A1-F6EECF244321}">
                <p14:modId xmlns:p14="http://schemas.microsoft.com/office/powerpoint/2010/main" val="2401287974"/>
              </p:ext>
            </p:extLst>
          </p:nvPr>
        </p:nvGraphicFramePr>
        <p:xfrm>
          <a:off x="141370" y="1439381"/>
          <a:ext cx="8690426" cy="1356871"/>
        </p:xfrm>
        <a:graphic>
          <a:graphicData uri="http://schemas.openxmlformats.org/drawingml/2006/table">
            <a:tbl>
              <a:tblPr firstRow="1" firstCol="1" bandRow="1">
                <a:tableStyleId>{5C22544A-7EE6-4342-B048-85BDC9FD1C3A}</a:tableStyleId>
              </a:tblPr>
              <a:tblGrid>
                <a:gridCol w="1068686">
                  <a:extLst>
                    <a:ext uri="{9D8B030D-6E8A-4147-A177-3AD203B41FA5}">
                      <a16:colId xmlns:a16="http://schemas.microsoft.com/office/drawing/2014/main" val="4062534451"/>
                    </a:ext>
                  </a:extLst>
                </a:gridCol>
                <a:gridCol w="1328058">
                  <a:extLst>
                    <a:ext uri="{9D8B030D-6E8A-4147-A177-3AD203B41FA5}">
                      <a16:colId xmlns:a16="http://schemas.microsoft.com/office/drawing/2014/main" val="289606034"/>
                    </a:ext>
                  </a:extLst>
                </a:gridCol>
                <a:gridCol w="1970314">
                  <a:extLst>
                    <a:ext uri="{9D8B030D-6E8A-4147-A177-3AD203B41FA5}">
                      <a16:colId xmlns:a16="http://schemas.microsoft.com/office/drawing/2014/main" val="2864769228"/>
                    </a:ext>
                  </a:extLst>
                </a:gridCol>
                <a:gridCol w="1649186">
                  <a:extLst>
                    <a:ext uri="{9D8B030D-6E8A-4147-A177-3AD203B41FA5}">
                      <a16:colId xmlns:a16="http://schemas.microsoft.com/office/drawing/2014/main" val="2744473259"/>
                    </a:ext>
                  </a:extLst>
                </a:gridCol>
                <a:gridCol w="1649186">
                  <a:extLst>
                    <a:ext uri="{9D8B030D-6E8A-4147-A177-3AD203B41FA5}">
                      <a16:colId xmlns:a16="http://schemas.microsoft.com/office/drawing/2014/main" val="627047186"/>
                    </a:ext>
                  </a:extLst>
                </a:gridCol>
                <a:gridCol w="1024996">
                  <a:extLst>
                    <a:ext uri="{9D8B030D-6E8A-4147-A177-3AD203B41FA5}">
                      <a16:colId xmlns:a16="http://schemas.microsoft.com/office/drawing/2014/main" val="3321710254"/>
                    </a:ext>
                  </a:extLst>
                </a:gridCol>
              </a:tblGrid>
              <a:tr h="176830">
                <a:tc rowSpan="2">
                  <a:txBody>
                    <a:bodyPr/>
                    <a:lstStyle/>
                    <a:p>
                      <a:pPr marL="0" marR="0" algn="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MS Mincho"/>
                        <a:cs typeface="Arial" panose="020B0604020202020204" pitchFamily="34" charset="0"/>
                      </a:endParaRPr>
                    </a:p>
                    <a:p>
                      <a:pPr marL="0" marR="0" algn="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3B6E75"/>
                    </a:solidFill>
                  </a:tcPr>
                </a:tc>
                <a:tc gridSpan="2">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HIV-Unexposed</a:t>
                      </a:r>
                      <a:endParaRPr lang="en-US" sz="1400" dirty="0">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3B6E75"/>
                    </a:solidFill>
                  </a:tcPr>
                </a:tc>
                <a:tc hMerge="1">
                  <a:txBody>
                    <a:bodyPr/>
                    <a:lstStyle/>
                    <a:p>
                      <a:endParaRPr lang="en-US"/>
                    </a:p>
                  </a:txBody>
                  <a:tcPr/>
                </a:tc>
                <a:tc gridSpan="2">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HIV-Exposed</a:t>
                      </a:r>
                      <a:endParaRPr lang="en-US" sz="1400" dirty="0">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3B6E75"/>
                    </a:solidFill>
                  </a:tcPr>
                </a:tc>
                <a:tc hMerge="1">
                  <a:txBody>
                    <a:bodyPr/>
                    <a:lstStyle/>
                    <a:p>
                      <a:endParaRPr lang="en-US"/>
                    </a:p>
                  </a:txBody>
                  <a:tcPr/>
                </a:tc>
                <a:tc rowSpan="2">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P-value</a:t>
                      </a:r>
                      <a:r>
                        <a:rPr lang="en-US" sz="1400" b="1" dirty="0">
                          <a:solidFill>
                            <a:schemeClr val="bg1"/>
                          </a:solidFill>
                          <a:effectLst/>
                          <a:latin typeface="Arial" panose="020B0604020202020204" pitchFamily="34" charset="0"/>
                          <a:cs typeface="Arial" panose="020B0604020202020204" pitchFamily="34" charset="0"/>
                        </a:rPr>
                        <a:t> </a:t>
                      </a:r>
                      <a:endParaRPr lang="en-US" sz="1400" b="1"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3B6E75"/>
                    </a:solidFill>
                  </a:tcPr>
                </a:tc>
                <a:extLst>
                  <a:ext uri="{0D108BD9-81ED-4DB2-BD59-A6C34878D82A}">
                    <a16:rowId xmlns:a16="http://schemas.microsoft.com/office/drawing/2014/main" val="217043333"/>
                  </a:ext>
                </a:extLst>
              </a:tr>
              <a:tr h="389327">
                <a:tc vMerge="1">
                  <a:txBody>
                    <a:bodyPr/>
                    <a:lstStyle/>
                    <a:p>
                      <a:pPr marL="0" marR="0" algn="r">
                        <a:spcBef>
                          <a:spcPts val="0"/>
                        </a:spcBef>
                        <a:spcAft>
                          <a:spcPts val="0"/>
                        </a:spcAft>
                      </a:pPr>
                      <a:endParaRPr lang="en-US" sz="1600" dirty="0">
                        <a:effectLst/>
                        <a:latin typeface="Cambria" panose="02040503050406030204" pitchFamily="18" charset="0"/>
                        <a:ea typeface="MS Mincho"/>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B6E75"/>
                    </a:solidFill>
                  </a:tcP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rPr>
                        <a:t>Death  (Rate)</a:t>
                      </a:r>
                      <a:endParaRPr lang="en-US" sz="1400" b="1"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B6E75"/>
                    </a:solidFill>
                  </a:tcP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rPr>
                        <a:t>Survival (95% CI)</a:t>
                      </a:r>
                      <a:endParaRPr lang="en-US" sz="1400" b="1"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B6E75"/>
                    </a:solidFill>
                  </a:tcP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rPr>
                        <a:t>Death (Rate)</a:t>
                      </a:r>
                      <a:endParaRPr lang="en-US" sz="1400" b="1"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B6E75"/>
                    </a:solidFill>
                  </a:tcPr>
                </a:tc>
                <a:tc>
                  <a:txBody>
                    <a:bodyPr/>
                    <a:lstStyle/>
                    <a:p>
                      <a:pPr marL="0" marR="0" algn="ctr">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rPr>
                        <a:t>Survival (95% CI)</a:t>
                      </a:r>
                      <a:endParaRPr lang="en-US" sz="1400" b="1"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B6E75"/>
                    </a:solidFill>
                  </a:tcPr>
                </a:tc>
                <a:tc vMerge="1">
                  <a:txBody>
                    <a:bodyPr/>
                    <a:lstStyle/>
                    <a:p>
                      <a:pPr marL="0" marR="0" algn="ctr">
                        <a:spcBef>
                          <a:spcPts val="0"/>
                        </a:spcBef>
                        <a:spcAft>
                          <a:spcPts val="0"/>
                        </a:spcAft>
                      </a:pPr>
                      <a:endParaRPr lang="en-US" sz="1600" b="1" dirty="0">
                        <a:solidFill>
                          <a:schemeClr val="bg1"/>
                        </a:solidFill>
                        <a:effectLst/>
                        <a:latin typeface="Cambria" panose="02040503050406030204" pitchFamily="18" charset="0"/>
                        <a:ea typeface="MS Mincho"/>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B6E75"/>
                    </a:solidFill>
                  </a:tcPr>
                </a:tc>
                <a:extLst>
                  <a:ext uri="{0D108BD9-81ED-4DB2-BD59-A6C34878D82A}">
                    <a16:rowId xmlns:a16="http://schemas.microsoft.com/office/drawing/2014/main" val="1194122906"/>
                  </a:ext>
                </a:extLst>
              </a:tr>
              <a:tr h="353660">
                <a:tc>
                  <a:txBody>
                    <a:bodyPr/>
                    <a:lstStyle/>
                    <a:p>
                      <a:pPr marL="0" marR="0" algn="r">
                        <a:spcBef>
                          <a:spcPts val="0"/>
                        </a:spcBef>
                        <a:spcAft>
                          <a:spcPts val="0"/>
                        </a:spcAft>
                      </a:pPr>
                      <a:r>
                        <a:rPr lang="en-US" sz="1000" dirty="0">
                          <a:effectLst/>
                          <a:latin typeface="Arial" panose="020B0604020202020204" pitchFamily="34" charset="0"/>
                          <a:cs typeface="Arial" panose="020B0604020202020204" pitchFamily="34" charset="0"/>
                        </a:rPr>
                        <a:t>Including stillbirths</a:t>
                      </a:r>
                      <a:endParaRPr lang="en-US" sz="1000" dirty="0">
                        <a:effectLst/>
                        <a:latin typeface="Arial" panose="020B0604020202020204" pitchFamily="34" charset="0"/>
                        <a:ea typeface="MS Mincho"/>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3B6E75"/>
                    </a:solidFill>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38/853 (4.5%)</a:t>
                      </a:r>
                      <a:endParaRPr lang="en-US" sz="1400" dirty="0">
                        <a:effectLst/>
                        <a:latin typeface="Arial" panose="020B0604020202020204" pitchFamily="34" charset="0"/>
                        <a:ea typeface="MS Mincho"/>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E6F1F2"/>
                    </a:solidFill>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95.5 [93.9 – 96.7]</a:t>
                      </a:r>
                      <a:endParaRPr lang="en-US" sz="1400" dirty="0">
                        <a:effectLst/>
                        <a:latin typeface="Arial" panose="020B0604020202020204" pitchFamily="34" charset="0"/>
                        <a:ea typeface="MS Mincho"/>
                        <a:cs typeface="Arial" panose="020B0604020202020204" pitchFamily="34" charset="0"/>
                      </a:endParaRPr>
                    </a:p>
                  </a:txBody>
                  <a:tcPr marL="68580" marR="68580" marT="0" marB="0" anchor="ctr">
                    <a:lnT w="38100" cap="flat" cmpd="sng" algn="ctr">
                      <a:solidFill>
                        <a:schemeClr val="bg1"/>
                      </a:solidFill>
                      <a:prstDash val="solid"/>
                      <a:round/>
                      <a:headEnd type="none" w="med" len="med"/>
                      <a:tailEnd type="none" w="med" len="med"/>
                    </a:lnT>
                    <a:solidFill>
                      <a:srgbClr val="E6F1F2"/>
                    </a:solidFill>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31/616 (5.0%)</a:t>
                      </a:r>
                    </a:p>
                  </a:txBody>
                  <a:tcPr marL="68580" marR="68580" marT="0" marB="0" anchor="ctr">
                    <a:lnT w="38100" cap="flat" cmpd="sng" algn="ctr">
                      <a:solidFill>
                        <a:schemeClr val="bg1"/>
                      </a:solidFill>
                      <a:prstDash val="solid"/>
                      <a:round/>
                      <a:headEnd type="none" w="med" len="med"/>
                      <a:tailEnd type="none" w="med" len="med"/>
                    </a:lnT>
                    <a:solidFill>
                      <a:srgbClr val="E6F1F2"/>
                    </a:solidFill>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95.0 [92.9 –</a:t>
                      </a:r>
                      <a:r>
                        <a:rPr lang="en-US" sz="1400" baseline="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96.4]</a:t>
                      </a:r>
                      <a:endParaRPr lang="en-US" sz="1400" dirty="0">
                        <a:effectLst/>
                        <a:latin typeface="Arial" panose="020B0604020202020204" pitchFamily="34" charset="0"/>
                        <a:ea typeface="MS Mincho"/>
                        <a:cs typeface="Arial" panose="020B0604020202020204" pitchFamily="34" charset="0"/>
                      </a:endParaRPr>
                    </a:p>
                  </a:txBody>
                  <a:tcPr marL="68580" marR="68580" marT="0" marB="0" anchor="ctr">
                    <a:lnT w="38100" cap="flat" cmpd="sng" algn="ctr">
                      <a:solidFill>
                        <a:schemeClr val="bg1"/>
                      </a:solidFill>
                      <a:prstDash val="solid"/>
                      <a:round/>
                      <a:headEnd type="none" w="med" len="med"/>
                      <a:tailEnd type="none" w="med" len="med"/>
                    </a:lnT>
                    <a:solidFill>
                      <a:srgbClr val="E6F1F2"/>
                    </a:solidFill>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0.604</a:t>
                      </a:r>
                      <a:endParaRPr lang="en-US" sz="1400" dirty="0">
                        <a:effectLst/>
                        <a:latin typeface="Arial" panose="020B0604020202020204" pitchFamily="34" charset="0"/>
                        <a:ea typeface="MS Mincho"/>
                        <a:cs typeface="Arial" panose="020B0604020202020204" pitchFamily="34" charset="0"/>
                      </a:endParaRPr>
                    </a:p>
                  </a:txBody>
                  <a:tcPr marL="68580" marR="68580" marT="0" marB="0" anchor="ctr">
                    <a:lnT w="38100" cap="flat" cmpd="sng" algn="ctr">
                      <a:solidFill>
                        <a:schemeClr val="bg1"/>
                      </a:solidFill>
                      <a:prstDash val="solid"/>
                      <a:round/>
                      <a:headEnd type="none" w="med" len="med"/>
                      <a:tailEnd type="none" w="med" len="med"/>
                    </a:lnT>
                    <a:solidFill>
                      <a:srgbClr val="E6F1F2"/>
                    </a:solidFill>
                  </a:tcPr>
                </a:tc>
                <a:extLst>
                  <a:ext uri="{0D108BD9-81ED-4DB2-BD59-A6C34878D82A}">
                    <a16:rowId xmlns:a16="http://schemas.microsoft.com/office/drawing/2014/main" val="2705171620"/>
                  </a:ext>
                </a:extLst>
              </a:tr>
              <a:tr h="400524">
                <a:tc>
                  <a:txBody>
                    <a:bodyPr/>
                    <a:lstStyle/>
                    <a:p>
                      <a:pPr marL="0" marR="0" algn="r">
                        <a:spcBef>
                          <a:spcPts val="0"/>
                        </a:spcBef>
                        <a:spcAft>
                          <a:spcPts val="0"/>
                        </a:spcAft>
                      </a:pPr>
                      <a:r>
                        <a:rPr lang="en-US" sz="1000" dirty="0">
                          <a:effectLst/>
                          <a:latin typeface="Arial" panose="020B0604020202020204" pitchFamily="34" charset="0"/>
                          <a:cs typeface="Arial" panose="020B0604020202020204" pitchFamily="34" charset="0"/>
                        </a:rPr>
                        <a:t>Excluding stillbirths</a:t>
                      </a:r>
                      <a:endParaRPr lang="en-US" sz="1000" dirty="0">
                        <a:effectLst/>
                        <a:latin typeface="Arial" panose="020B0604020202020204" pitchFamily="34" charset="0"/>
                        <a:ea typeface="MS Mincho"/>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solidFill>
                      <a:srgbClr val="3B6E75"/>
                    </a:solidFill>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22/834 (2.6%)</a:t>
                      </a:r>
                      <a:endParaRPr lang="en-US" sz="1400" dirty="0">
                        <a:effectLst/>
                        <a:latin typeface="Arial" panose="020B0604020202020204" pitchFamily="34" charset="0"/>
                        <a:ea typeface="MS Mincho"/>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solidFill>
                      <a:srgbClr val="CAE1E4"/>
                    </a:solidFill>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97.4 [96.0 – 98.2]</a:t>
                      </a:r>
                      <a:endParaRPr lang="en-US" sz="1400" dirty="0">
                        <a:effectLst/>
                        <a:latin typeface="Arial" panose="020B0604020202020204" pitchFamily="34" charset="0"/>
                        <a:ea typeface="MS Mincho"/>
                        <a:cs typeface="Arial" panose="020B0604020202020204" pitchFamily="34" charset="0"/>
                      </a:endParaRPr>
                    </a:p>
                  </a:txBody>
                  <a:tcPr marL="68580" marR="68580" marT="0" marB="0" anchor="ctr">
                    <a:solidFill>
                      <a:srgbClr val="CAE1E4"/>
                    </a:solidFill>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13/596 (2.2%)</a:t>
                      </a:r>
                    </a:p>
                  </a:txBody>
                  <a:tcPr marL="68580" marR="68580" marT="0" marB="0" anchor="ctr">
                    <a:solidFill>
                      <a:srgbClr val="CAE1E4"/>
                    </a:solidFill>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97.8 [96.3</a:t>
                      </a:r>
                      <a:r>
                        <a:rPr lang="en-US" sz="1400" baseline="0" dirty="0">
                          <a:effectLst/>
                          <a:latin typeface="Arial" panose="020B0604020202020204" pitchFamily="34" charset="0"/>
                          <a:cs typeface="Arial" panose="020B0604020202020204" pitchFamily="34" charset="0"/>
                        </a:rPr>
                        <a:t> – </a:t>
                      </a:r>
                      <a:r>
                        <a:rPr lang="en-US" sz="1400" dirty="0">
                          <a:effectLst/>
                          <a:latin typeface="Arial" panose="020B0604020202020204" pitchFamily="34" charset="0"/>
                          <a:cs typeface="Arial" panose="020B0604020202020204" pitchFamily="34" charset="0"/>
                        </a:rPr>
                        <a:t>98.7]</a:t>
                      </a:r>
                      <a:endParaRPr lang="en-US" sz="1400" dirty="0">
                        <a:effectLst/>
                        <a:latin typeface="Arial" panose="020B0604020202020204" pitchFamily="34" charset="0"/>
                        <a:ea typeface="MS Mincho"/>
                        <a:cs typeface="Arial" panose="020B0604020202020204" pitchFamily="34" charset="0"/>
                      </a:endParaRPr>
                    </a:p>
                  </a:txBody>
                  <a:tcPr marL="68580" marR="68580" marT="0" marB="0" anchor="ctr">
                    <a:solidFill>
                      <a:srgbClr val="CAE1E4"/>
                    </a:solidFill>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0.582</a:t>
                      </a:r>
                      <a:endParaRPr lang="en-US" sz="1400" dirty="0">
                        <a:effectLst/>
                        <a:latin typeface="Arial" panose="020B0604020202020204" pitchFamily="34" charset="0"/>
                        <a:ea typeface="MS Mincho"/>
                        <a:cs typeface="Arial" panose="020B0604020202020204" pitchFamily="34" charset="0"/>
                      </a:endParaRPr>
                    </a:p>
                  </a:txBody>
                  <a:tcPr marL="68580" marR="68580" marT="0" marB="0" anchor="ctr">
                    <a:solidFill>
                      <a:srgbClr val="CAE1E4"/>
                    </a:solidFill>
                  </a:tcPr>
                </a:tc>
                <a:extLst>
                  <a:ext uri="{0D108BD9-81ED-4DB2-BD59-A6C34878D82A}">
                    <a16:rowId xmlns:a16="http://schemas.microsoft.com/office/drawing/2014/main" val="1541290621"/>
                  </a:ext>
                </a:extLst>
              </a:tr>
            </a:tbl>
          </a:graphicData>
        </a:graphic>
      </p:graphicFrame>
      <p:grpSp>
        <p:nvGrpSpPr>
          <p:cNvPr id="8" name="Group 7">
            <a:extLst>
              <a:ext uri="{FF2B5EF4-FFF2-40B4-BE49-F238E27FC236}">
                <a16:creationId xmlns:a16="http://schemas.microsoft.com/office/drawing/2014/main" id="{7B7022A3-C1E9-468B-A976-B43564A06FFD}"/>
              </a:ext>
            </a:extLst>
          </p:cNvPr>
          <p:cNvGrpSpPr/>
          <p:nvPr/>
        </p:nvGrpSpPr>
        <p:grpSpPr>
          <a:xfrm>
            <a:off x="472159" y="2796091"/>
            <a:ext cx="7723304" cy="2101046"/>
            <a:chOff x="475322" y="2988496"/>
            <a:chExt cx="7723304" cy="2202075"/>
          </a:xfrm>
        </p:grpSpPr>
        <p:sp>
          <p:nvSpPr>
            <p:cNvPr id="23" name="Rectangle 22">
              <a:extLst>
                <a:ext uri="{FF2B5EF4-FFF2-40B4-BE49-F238E27FC236}">
                  <a16:creationId xmlns:a16="http://schemas.microsoft.com/office/drawing/2014/main" id="{CA48E8AC-C349-4D4C-A4B0-C16E04352B1C}"/>
                </a:ext>
              </a:extLst>
            </p:cNvPr>
            <p:cNvSpPr/>
            <p:nvPr/>
          </p:nvSpPr>
          <p:spPr>
            <a:xfrm>
              <a:off x="2655902" y="2988496"/>
              <a:ext cx="4800600" cy="338554"/>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K-M of 6-Week Survival </a:t>
              </a:r>
              <a:r>
                <a:rPr lang="en-US" sz="1600" b="1" dirty="0">
                  <a:solidFill>
                    <a:srgbClr val="009242"/>
                  </a:solidFill>
                  <a:latin typeface="Arial" panose="020B0604020202020204" pitchFamily="34" charset="0"/>
                  <a:cs typeface="Arial" panose="020B0604020202020204" pitchFamily="34" charset="0"/>
                </a:rPr>
                <a:t>HUU</a:t>
              </a:r>
              <a:r>
                <a:rPr lang="en-US" sz="1600" b="1" dirty="0">
                  <a:latin typeface="Arial" panose="020B0604020202020204" pitchFamily="34" charset="0"/>
                  <a:cs typeface="Arial" panose="020B0604020202020204" pitchFamily="34" charset="0"/>
                </a:rPr>
                <a:t> vs </a:t>
              </a:r>
              <a:r>
                <a:rPr lang="en-US" sz="1600" b="1" dirty="0">
                  <a:solidFill>
                    <a:schemeClr val="accent6">
                      <a:lumMod val="75000"/>
                    </a:schemeClr>
                  </a:solidFill>
                  <a:latin typeface="Arial" panose="020B0604020202020204" pitchFamily="34" charset="0"/>
                  <a:cs typeface="Arial" panose="020B0604020202020204" pitchFamily="34" charset="0"/>
                </a:rPr>
                <a:t>HEI</a:t>
              </a:r>
            </a:p>
          </p:txBody>
        </p:sp>
        <p:grpSp>
          <p:nvGrpSpPr>
            <p:cNvPr id="5" name="Group 4">
              <a:extLst>
                <a:ext uri="{FF2B5EF4-FFF2-40B4-BE49-F238E27FC236}">
                  <a16:creationId xmlns:a16="http://schemas.microsoft.com/office/drawing/2014/main" id="{DFA55DB9-73E0-4505-ACA0-CC29E66C7708}"/>
                </a:ext>
              </a:extLst>
            </p:cNvPr>
            <p:cNvGrpSpPr/>
            <p:nvPr/>
          </p:nvGrpSpPr>
          <p:grpSpPr>
            <a:xfrm>
              <a:off x="475322" y="3269147"/>
              <a:ext cx="3561397" cy="1921424"/>
              <a:chOff x="475322" y="3269147"/>
              <a:chExt cx="3561397" cy="1921424"/>
            </a:xfrm>
          </p:grpSpPr>
          <p:pic>
            <p:nvPicPr>
              <p:cNvPr id="21" name="Picture 20">
                <a:extLst>
                  <a:ext uri="{FF2B5EF4-FFF2-40B4-BE49-F238E27FC236}">
                    <a16:creationId xmlns:a16="http://schemas.microsoft.com/office/drawing/2014/main" id="{46283084-3DCD-4EE3-9EF9-7B063A281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3712" y="3269147"/>
                <a:ext cx="2643007" cy="1921424"/>
              </a:xfrm>
              <a:prstGeom prst="rect">
                <a:avLst/>
              </a:prstGeom>
            </p:spPr>
          </p:pic>
          <p:sp>
            <p:nvSpPr>
              <p:cNvPr id="24" name="Rectangle 23">
                <a:extLst>
                  <a:ext uri="{FF2B5EF4-FFF2-40B4-BE49-F238E27FC236}">
                    <a16:creationId xmlns:a16="http://schemas.microsoft.com/office/drawing/2014/main" id="{4D2753A1-58CC-47AC-BDAC-331936955AFD}"/>
                  </a:ext>
                </a:extLst>
              </p:cNvPr>
              <p:cNvSpPr/>
              <p:nvPr/>
            </p:nvSpPr>
            <p:spPr>
              <a:xfrm>
                <a:off x="475322" y="3733028"/>
                <a:ext cx="236220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Including </a:t>
                </a:r>
              </a:p>
              <a:p>
                <a:r>
                  <a:rPr lang="en-US" sz="1600" dirty="0">
                    <a:latin typeface="Arial" panose="020B0604020202020204" pitchFamily="34" charset="0"/>
                    <a:cs typeface="Arial" panose="020B0604020202020204" pitchFamily="34" charset="0"/>
                  </a:rPr>
                  <a:t>stillbirths</a:t>
                </a:r>
              </a:p>
            </p:txBody>
          </p:sp>
          <p:sp>
            <p:nvSpPr>
              <p:cNvPr id="26" name="Rectangle 25">
                <a:extLst>
                  <a:ext uri="{FF2B5EF4-FFF2-40B4-BE49-F238E27FC236}">
                    <a16:creationId xmlns:a16="http://schemas.microsoft.com/office/drawing/2014/main" id="{D769CFE5-BAD9-4CAF-AB25-5B43D62C51DF}"/>
                  </a:ext>
                </a:extLst>
              </p:cNvPr>
              <p:cNvSpPr/>
              <p:nvPr/>
            </p:nvSpPr>
            <p:spPr>
              <a:xfrm>
                <a:off x="2313729" y="4461610"/>
                <a:ext cx="1609735" cy="276999"/>
              </a:xfrm>
              <a:prstGeom prst="rect">
                <a:avLst/>
              </a:prstGeom>
            </p:spPr>
            <p:txBody>
              <a:bodyPr wrap="none">
                <a:spAutoFit/>
              </a:bodyPr>
              <a:lstStyle/>
              <a:p>
                <a:pPr algn="ctr"/>
                <a:r>
                  <a:rPr lang="en-US" sz="1200" dirty="0">
                    <a:latin typeface="Arial" panose="020B0604020202020204" pitchFamily="34" charset="0"/>
                    <a:cs typeface="Arial" panose="020B0604020202020204" pitchFamily="34" charset="0"/>
                  </a:rPr>
                  <a:t>Log Rank test p-0.60</a:t>
                </a:r>
              </a:p>
            </p:txBody>
          </p:sp>
        </p:grpSp>
        <p:grpSp>
          <p:nvGrpSpPr>
            <p:cNvPr id="7" name="Group 6">
              <a:extLst>
                <a:ext uri="{FF2B5EF4-FFF2-40B4-BE49-F238E27FC236}">
                  <a16:creationId xmlns:a16="http://schemas.microsoft.com/office/drawing/2014/main" id="{67B07B1D-2E74-4988-9C84-02D506E5CC52}"/>
                </a:ext>
              </a:extLst>
            </p:cNvPr>
            <p:cNvGrpSpPr/>
            <p:nvPr/>
          </p:nvGrpSpPr>
          <p:grpSpPr>
            <a:xfrm>
              <a:off x="4465652" y="3307774"/>
              <a:ext cx="3732974" cy="1862796"/>
              <a:chOff x="4465652" y="3307774"/>
              <a:chExt cx="3732974" cy="1862796"/>
            </a:xfrm>
          </p:grpSpPr>
          <p:pic>
            <p:nvPicPr>
              <p:cNvPr id="22" name="Picture 21">
                <a:extLst>
                  <a:ext uri="{FF2B5EF4-FFF2-40B4-BE49-F238E27FC236}">
                    <a16:creationId xmlns:a16="http://schemas.microsoft.com/office/drawing/2014/main" id="{EDE74181-0090-454A-9772-BC5416A8E7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9943" y="3307774"/>
                <a:ext cx="2778683" cy="1862796"/>
              </a:xfrm>
              <a:prstGeom prst="rect">
                <a:avLst/>
              </a:prstGeom>
            </p:spPr>
          </p:pic>
          <p:sp>
            <p:nvSpPr>
              <p:cNvPr id="25" name="Rectangle 24">
                <a:extLst>
                  <a:ext uri="{FF2B5EF4-FFF2-40B4-BE49-F238E27FC236}">
                    <a16:creationId xmlns:a16="http://schemas.microsoft.com/office/drawing/2014/main" id="{A1CA9E3C-3509-422C-A538-F2D3A1096DB1}"/>
                  </a:ext>
                </a:extLst>
              </p:cNvPr>
              <p:cNvSpPr/>
              <p:nvPr/>
            </p:nvSpPr>
            <p:spPr>
              <a:xfrm>
                <a:off x="4465652" y="3781401"/>
                <a:ext cx="118110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Excluding </a:t>
                </a:r>
              </a:p>
              <a:p>
                <a:r>
                  <a:rPr lang="en-US" sz="1600" dirty="0">
                    <a:latin typeface="Arial" panose="020B0604020202020204" pitchFamily="34" charset="0"/>
                    <a:cs typeface="Arial" panose="020B0604020202020204" pitchFamily="34" charset="0"/>
                  </a:rPr>
                  <a:t>stillbirths</a:t>
                </a:r>
              </a:p>
            </p:txBody>
          </p:sp>
          <p:sp>
            <p:nvSpPr>
              <p:cNvPr id="27" name="Rectangle 26">
                <a:extLst>
                  <a:ext uri="{FF2B5EF4-FFF2-40B4-BE49-F238E27FC236}">
                    <a16:creationId xmlns:a16="http://schemas.microsoft.com/office/drawing/2014/main" id="{92174921-D307-4E74-BBD3-D5F868CDA844}"/>
                  </a:ext>
                </a:extLst>
              </p:cNvPr>
              <p:cNvSpPr/>
              <p:nvPr/>
            </p:nvSpPr>
            <p:spPr>
              <a:xfrm>
                <a:off x="6411318" y="4484741"/>
                <a:ext cx="1609735" cy="276999"/>
              </a:xfrm>
              <a:prstGeom prst="rect">
                <a:avLst/>
              </a:prstGeom>
            </p:spPr>
            <p:txBody>
              <a:bodyPr wrap="none">
                <a:spAutoFit/>
              </a:bodyPr>
              <a:lstStyle/>
              <a:p>
                <a:pPr algn="ctr"/>
                <a:r>
                  <a:rPr lang="en-US" sz="1200" dirty="0">
                    <a:latin typeface="Arial" panose="020B0604020202020204" pitchFamily="34" charset="0"/>
                    <a:cs typeface="Arial" panose="020B0604020202020204" pitchFamily="34" charset="0"/>
                  </a:rPr>
                  <a:t>Log Rank test p-0.58</a:t>
                </a:r>
              </a:p>
            </p:txBody>
          </p:sp>
        </p:grpSp>
      </p:grpSp>
      <p:sp>
        <p:nvSpPr>
          <p:cNvPr id="31" name="Rectangle 30">
            <a:extLst>
              <a:ext uri="{FF2B5EF4-FFF2-40B4-BE49-F238E27FC236}">
                <a16:creationId xmlns:a16="http://schemas.microsoft.com/office/drawing/2014/main" id="{72E90027-C020-4CE1-8C58-F4E2C57DE108}"/>
              </a:ext>
            </a:extLst>
          </p:cNvPr>
          <p:cNvSpPr/>
          <p:nvPr/>
        </p:nvSpPr>
        <p:spPr>
          <a:xfrm>
            <a:off x="141370" y="4900071"/>
            <a:ext cx="8871548" cy="707886"/>
          </a:xfrm>
          <a:prstGeom prst="rect">
            <a:avLst/>
          </a:prstGeom>
        </p:spPr>
        <p:txBody>
          <a:bodyPr wrap="square">
            <a:spAutoFit/>
          </a:bodyPr>
          <a:lstStyle/>
          <a:p>
            <a:pPr marL="342900" indent="-342900">
              <a:buClr>
                <a:srgbClr val="C00000"/>
              </a:buClr>
              <a:buFont typeface="Wingdings" panose="05000000000000000000" pitchFamily="2" charset="2"/>
              <a:buChar char="§"/>
            </a:pPr>
            <a:r>
              <a:rPr lang="en-ZA" sz="2000" dirty="0">
                <a:latin typeface="Arial" panose="020B0604020202020204" pitchFamily="34" charset="0"/>
                <a:ea typeface="Calibri" panose="020F0502020204030204" pitchFamily="34" charset="0"/>
                <a:cs typeface="Arial" panose="020B0604020202020204" pitchFamily="34" charset="0"/>
              </a:rPr>
              <a:t>Eight infants (1.3%, 95% CI 0.3-1.9%) were HIV-infected by six weeks: </a:t>
            </a:r>
          </a:p>
          <a:p>
            <a:pPr marL="1257300" lvl="2" indent="-342900">
              <a:buClr>
                <a:srgbClr val="C00000"/>
              </a:buClr>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 at birth (IU infection): 0.8% (N=5)  (95%CI: 0.26 - 1.90)</a:t>
            </a:r>
          </a:p>
        </p:txBody>
      </p:sp>
      <p:graphicFrame>
        <p:nvGraphicFramePr>
          <p:cNvPr id="32" name="Table 31">
            <a:extLst>
              <a:ext uri="{FF2B5EF4-FFF2-40B4-BE49-F238E27FC236}">
                <a16:creationId xmlns:a16="http://schemas.microsoft.com/office/drawing/2014/main" id="{F55D829B-D530-450D-BD67-AC5750981E9C}"/>
              </a:ext>
            </a:extLst>
          </p:cNvPr>
          <p:cNvGraphicFramePr>
            <a:graphicFrameLocks noGrp="1"/>
          </p:cNvGraphicFramePr>
          <p:nvPr>
            <p:extLst>
              <p:ext uri="{D42A27DB-BD31-4B8C-83A1-F6EECF244321}">
                <p14:modId xmlns:p14="http://schemas.microsoft.com/office/powerpoint/2010/main" val="275604060"/>
              </p:ext>
            </p:extLst>
          </p:nvPr>
        </p:nvGraphicFramePr>
        <p:xfrm>
          <a:off x="1949993" y="5259922"/>
          <a:ext cx="5543950" cy="1293278"/>
        </p:xfrm>
        <a:graphic>
          <a:graphicData uri="http://schemas.openxmlformats.org/drawingml/2006/table">
            <a:tbl>
              <a:tblPr firstRow="1" firstCol="1" bandRow="1">
                <a:tableStyleId>{5C22544A-7EE6-4342-B048-85BDC9FD1C3A}</a:tableStyleId>
              </a:tblPr>
              <a:tblGrid>
                <a:gridCol w="1900423">
                  <a:extLst>
                    <a:ext uri="{9D8B030D-6E8A-4147-A177-3AD203B41FA5}">
                      <a16:colId xmlns:a16="http://schemas.microsoft.com/office/drawing/2014/main" val="4062534451"/>
                    </a:ext>
                  </a:extLst>
                </a:gridCol>
                <a:gridCol w="1493419">
                  <a:extLst>
                    <a:ext uri="{9D8B030D-6E8A-4147-A177-3AD203B41FA5}">
                      <a16:colId xmlns:a16="http://schemas.microsoft.com/office/drawing/2014/main" val="3680383802"/>
                    </a:ext>
                  </a:extLst>
                </a:gridCol>
                <a:gridCol w="2150108">
                  <a:extLst>
                    <a:ext uri="{9D8B030D-6E8A-4147-A177-3AD203B41FA5}">
                      <a16:colId xmlns:a16="http://schemas.microsoft.com/office/drawing/2014/main" val="627047186"/>
                    </a:ext>
                  </a:extLst>
                </a:gridCol>
              </a:tblGrid>
              <a:tr h="280879">
                <a:tc rowSpan="2">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a:cs typeface="Arial" panose="020B0604020202020204" pitchFamily="34" charset="0"/>
                      </a:endParaRPr>
                    </a:p>
                    <a:p>
                      <a:pPr marL="0" marR="0" algn="ctr" defTabSz="457200" rtl="0" eaLnBrk="1" latinLnBrk="0" hangingPunct="1">
                        <a:spcBef>
                          <a:spcPts val="0"/>
                        </a:spcBef>
                        <a:spcAft>
                          <a:spcPts val="0"/>
                        </a:spcAft>
                      </a:pPr>
                      <a:r>
                        <a:rPr lang="en-US" sz="1100" b="1" kern="1200" dirty="0">
                          <a:solidFill>
                            <a:schemeClr val="bg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gridSpan="2">
                  <a:txBody>
                    <a:bodyPr/>
                    <a:lstStyle/>
                    <a:p>
                      <a:endParaRPr lang="en-US" dirty="0"/>
                    </a:p>
                  </a:txBody>
                  <a:tcPr>
                    <a:lnL w="12700" cap="flat" cmpd="sng" algn="ctr">
                      <a:solidFill>
                        <a:schemeClr val="bg1"/>
                      </a:solidFill>
                      <a:prstDash val="solid"/>
                      <a:round/>
                      <a:headEnd type="none" w="med" len="med"/>
                      <a:tailEnd type="none" w="med" len="med"/>
                    </a:lnL>
                    <a:noFill/>
                  </a:tcPr>
                </a:tc>
                <a:tc hMerge="1">
                  <a:txBody>
                    <a:bodyPr/>
                    <a:lstStyle/>
                    <a:p>
                      <a:endParaRPr lang="en-US"/>
                    </a:p>
                  </a:txBody>
                  <a:tcPr/>
                </a:tc>
                <a:extLst>
                  <a:ext uri="{0D108BD9-81ED-4DB2-BD59-A6C34878D82A}">
                    <a16:rowId xmlns:a16="http://schemas.microsoft.com/office/drawing/2014/main" val="217043333"/>
                  </a:ext>
                </a:extLst>
              </a:tr>
              <a:tr h="280879">
                <a:tc vMerge="1">
                  <a:txBody>
                    <a:bodyPr/>
                    <a:lstStyle/>
                    <a:p>
                      <a:pPr marL="0" marR="0" algn="ctr" defTabSz="457200" rtl="0" eaLnBrk="1" latinLnBrk="0" hangingPunct="1">
                        <a:spcBef>
                          <a:spcPts val="0"/>
                        </a:spcBef>
                        <a:spcAft>
                          <a:spcPts val="0"/>
                        </a:spcAft>
                      </a:pPr>
                      <a:endParaRPr lang="en-US" sz="1600" b="1" kern="1200" dirty="0">
                        <a:solidFill>
                          <a:schemeClr val="bg1"/>
                        </a:solidFill>
                        <a:effectLst/>
                        <a:latin typeface="+mn-lt"/>
                        <a:ea typeface="+mn-ea"/>
                        <a:cs typeface="+mn-cs"/>
                      </a:endParaRPr>
                    </a:p>
                  </a:txBody>
                  <a:tcPr marL="68580" marR="68580" marT="0" marB="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B6E7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bg1"/>
                        </a:solidFill>
                        <a:effectLst/>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Arial" panose="020B0604020202020204" pitchFamily="34" charset="0"/>
                          <a:ea typeface="+mn-ea"/>
                          <a:cs typeface="Arial" panose="020B0604020202020204" pitchFamily="34" charset="0"/>
                        </a:rPr>
                        <a:t>Infected or Death</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3B6E75"/>
                    </a:solidFill>
                  </a:tcPr>
                </a:tc>
                <a:tc>
                  <a:txBody>
                    <a:bodyPr/>
                    <a:lstStyle/>
                    <a:p>
                      <a:pPr marL="0" marR="0" algn="ctr" defTabSz="457200" rtl="0" eaLnBrk="1" latinLnBrk="0" hangingPunct="1">
                        <a:spcBef>
                          <a:spcPts val="0"/>
                        </a:spcBef>
                        <a:spcAft>
                          <a:spcPts val="0"/>
                        </a:spcAft>
                      </a:pPr>
                      <a:endParaRPr lang="en-US" sz="1200" b="1" kern="1200" dirty="0">
                        <a:solidFill>
                          <a:schemeClr val="bg1"/>
                        </a:solidFill>
                        <a:effectLst/>
                        <a:latin typeface="Arial" panose="020B0604020202020204" pitchFamily="34" charset="0"/>
                        <a:ea typeface="+mn-ea"/>
                        <a:cs typeface="Arial" panose="020B0604020202020204" pitchFamily="34" charset="0"/>
                      </a:endParaRPr>
                    </a:p>
                    <a:p>
                      <a:pPr marL="0" marR="0" algn="ctr" defTabSz="457200" rtl="0" eaLnBrk="1" latinLnBrk="0" hangingPunct="1">
                        <a:spcBef>
                          <a:spcPts val="0"/>
                        </a:spcBef>
                        <a:spcAft>
                          <a:spcPts val="0"/>
                        </a:spcAft>
                      </a:pPr>
                      <a:r>
                        <a:rPr lang="en-US" sz="1200" b="1" kern="1200" dirty="0">
                          <a:solidFill>
                            <a:schemeClr val="bg1"/>
                          </a:solidFill>
                          <a:effectLst/>
                          <a:latin typeface="Arial" panose="020B0604020202020204" pitchFamily="34" charset="0"/>
                          <a:ea typeface="+mn-ea"/>
                          <a:cs typeface="Arial" panose="020B0604020202020204" pitchFamily="34" charset="0"/>
                        </a:rPr>
                        <a:t>HIV-Free Survival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B6E75"/>
                    </a:solidFill>
                  </a:tcPr>
                </a:tc>
                <a:extLst>
                  <a:ext uri="{0D108BD9-81ED-4DB2-BD59-A6C34878D82A}">
                    <a16:rowId xmlns:a16="http://schemas.microsoft.com/office/drawing/2014/main" val="1194122906"/>
                  </a:ext>
                </a:extLst>
              </a:tr>
              <a:tr h="280879">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Including stillbirths</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B6E7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cs typeface="Arial" panose="020B0604020202020204" pitchFamily="34" charset="0"/>
                        </a:rPr>
                        <a:t>39/616 (6.3%)</a:t>
                      </a:r>
                      <a:endParaRPr lang="en-US" sz="1200" dirty="0">
                        <a:effectLst/>
                        <a:latin typeface="Arial" panose="020B0604020202020204" pitchFamily="34" charset="0"/>
                        <a:ea typeface="MS Mincho"/>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F1F2"/>
                    </a:solidFill>
                  </a:tcP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93.7  [91.4 – 95.3]</a:t>
                      </a:r>
                      <a:endParaRPr lang="en-US" sz="1200" dirty="0">
                        <a:effectLst/>
                        <a:latin typeface="Arial" panose="020B0604020202020204" pitchFamily="34" charset="0"/>
                        <a:ea typeface="MS Mincho"/>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F1F2"/>
                    </a:solidFill>
                  </a:tcPr>
                </a:tc>
                <a:extLst>
                  <a:ext uri="{0D108BD9-81ED-4DB2-BD59-A6C34878D82A}">
                    <a16:rowId xmlns:a16="http://schemas.microsoft.com/office/drawing/2014/main" val="2705171620"/>
                  </a:ext>
                </a:extLst>
              </a:tr>
              <a:tr h="280879">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Excluding stillbirths</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B6E7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cs typeface="Arial" panose="020B0604020202020204" pitchFamily="34" charset="0"/>
                        </a:rPr>
                        <a:t>21/596 (3.5%)</a:t>
                      </a:r>
                      <a:endParaRPr lang="en-US" sz="1200" dirty="0">
                        <a:effectLst/>
                        <a:latin typeface="Arial" panose="020B0604020202020204" pitchFamily="34" charset="0"/>
                        <a:ea typeface="MS Mincho"/>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1E4"/>
                    </a:solidFill>
                  </a:tcP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96.5  [94.6 – 97.8]</a:t>
                      </a:r>
                      <a:endParaRPr lang="en-US" sz="1200" dirty="0">
                        <a:effectLst/>
                        <a:latin typeface="Arial" panose="020B0604020202020204" pitchFamily="34" charset="0"/>
                        <a:ea typeface="MS Mincho"/>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1E4"/>
                    </a:solidFill>
                  </a:tcPr>
                </a:tc>
                <a:extLst>
                  <a:ext uri="{0D108BD9-81ED-4DB2-BD59-A6C34878D82A}">
                    <a16:rowId xmlns:a16="http://schemas.microsoft.com/office/drawing/2014/main" val="1541290621"/>
                  </a:ext>
                </a:extLst>
              </a:tr>
            </a:tbl>
          </a:graphicData>
        </a:graphic>
      </p:graphicFrame>
      <p:sp>
        <p:nvSpPr>
          <p:cNvPr id="33" name="Rectangle 32">
            <a:extLst>
              <a:ext uri="{FF2B5EF4-FFF2-40B4-BE49-F238E27FC236}">
                <a16:creationId xmlns:a16="http://schemas.microsoft.com/office/drawing/2014/main" id="{2953356C-47B3-4F16-8929-8310F5CA7CC8}"/>
              </a:ext>
            </a:extLst>
          </p:cNvPr>
          <p:cNvSpPr/>
          <p:nvPr/>
        </p:nvSpPr>
        <p:spPr>
          <a:xfrm>
            <a:off x="1270643" y="5639919"/>
            <a:ext cx="4800600" cy="338554"/>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6-Week HIV-Free Survival</a:t>
            </a:r>
            <a:endParaRPr lang="en-US" sz="1600" b="1" dirty="0">
              <a:solidFill>
                <a:schemeClr val="accent6">
                  <a:lumMod val="7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5986A26-9138-482E-BFBC-31A648E4EB30}"/>
              </a:ext>
            </a:extLst>
          </p:cNvPr>
          <p:cNvSpPr/>
          <p:nvPr/>
        </p:nvSpPr>
        <p:spPr>
          <a:xfrm>
            <a:off x="2020639" y="374770"/>
            <a:ext cx="5192383" cy="523220"/>
          </a:xfrm>
          <a:prstGeom prst="rect">
            <a:avLst/>
          </a:prstGeom>
        </p:spPr>
        <p:txBody>
          <a:bodyPr wrap="none">
            <a:spAutoFit/>
          </a:bodyPr>
          <a:lstStyle/>
          <a:p>
            <a:r>
              <a:rPr lang="en-US" sz="2800" dirty="0">
                <a:solidFill>
                  <a:srgbClr val="C00000"/>
                </a:solidFill>
                <a:latin typeface="Arial" panose="020B0604020202020204" pitchFamily="34" charset="0"/>
                <a:cs typeface="Arial" panose="020B0604020202020204" pitchFamily="34" charset="0"/>
              </a:rPr>
              <a:t>6-Week HIV Infection Rate Low</a:t>
            </a:r>
          </a:p>
        </p:txBody>
      </p:sp>
      <p:pic>
        <p:nvPicPr>
          <p:cNvPr id="44" name="Picture 43">
            <a:extLst>
              <a:ext uri="{FF2B5EF4-FFF2-40B4-BE49-F238E27FC236}">
                <a16:creationId xmlns:a16="http://schemas.microsoft.com/office/drawing/2014/main" id="{C54490D1-3203-460C-8C49-77BEBBBE1ADC}"/>
              </a:ext>
            </a:extLst>
          </p:cNvPr>
          <p:cNvPicPr>
            <a:picLocks noChangeAspect="1"/>
          </p:cNvPicPr>
          <p:nvPr/>
        </p:nvPicPr>
        <p:blipFill>
          <a:blip r:embed="rId5"/>
          <a:stretch>
            <a:fillRect/>
          </a:stretch>
        </p:blipFill>
        <p:spPr>
          <a:xfrm>
            <a:off x="155961" y="518406"/>
            <a:ext cx="1318322" cy="520611"/>
          </a:xfrm>
          <a:prstGeom prst="rect">
            <a:avLst/>
          </a:prstGeom>
        </p:spPr>
      </p:pic>
    </p:spTree>
    <p:extLst>
      <p:ext uri="{BB962C8B-B14F-4D97-AF65-F5344CB8AC3E}">
        <p14:creationId xmlns:p14="http://schemas.microsoft.com/office/powerpoint/2010/main" val="30075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7843-1B0C-450C-A84F-92EE9484BCE7}"/>
              </a:ext>
            </a:extLst>
          </p:cNvPr>
          <p:cNvSpPr>
            <a:spLocks noGrp="1"/>
          </p:cNvSpPr>
          <p:nvPr>
            <p:ph type="title"/>
          </p:nvPr>
        </p:nvSpPr>
        <p:spPr>
          <a:xfrm>
            <a:off x="231281" y="77812"/>
            <a:ext cx="8912719" cy="1143000"/>
          </a:xfrm>
        </p:spPr>
        <p:txBody>
          <a:bodyPr>
            <a:normAutofit fontScale="90000"/>
          </a:bodyPr>
          <a:lstStyle/>
          <a:p>
            <a:r>
              <a:rPr lang="en-US" sz="2900" dirty="0"/>
              <a:t>PK and 4-Week Safety/Efficacy DTG Dispersible Tablets in HIV+ Children 4 Weeks-6 Years:  P1093</a:t>
            </a:r>
            <a:br>
              <a:rPr lang="en-US" dirty="0"/>
            </a:br>
            <a:r>
              <a:rPr lang="en-US" sz="2200" i="1" dirty="0">
                <a:solidFill>
                  <a:schemeClr val="tx1"/>
                </a:solidFill>
              </a:rPr>
              <a:t>Ruel T et al. IAS, Amsterdam July 2018 Abs. LBPE023</a:t>
            </a:r>
          </a:p>
        </p:txBody>
      </p:sp>
      <p:cxnSp>
        <p:nvCxnSpPr>
          <p:cNvPr id="16" name="Straight Connector 15">
            <a:extLst>
              <a:ext uri="{FF2B5EF4-FFF2-40B4-BE49-F238E27FC236}">
                <a16:creationId xmlns:a16="http://schemas.microsoft.com/office/drawing/2014/main" id="{96B7249E-1AD3-45E7-B5BF-F684BEAED90C}"/>
              </a:ext>
            </a:extLst>
          </p:cNvPr>
          <p:cNvCxnSpPr/>
          <p:nvPr/>
        </p:nvCxnSpPr>
        <p:spPr>
          <a:xfrm flipV="1">
            <a:off x="0" y="1219200"/>
            <a:ext cx="9144000" cy="43804"/>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499DDA88-688C-40FD-BA5E-0F0759ACCDFC}"/>
              </a:ext>
            </a:extLst>
          </p:cNvPr>
          <p:cNvPicPr>
            <a:picLocks noChangeAspect="1"/>
          </p:cNvPicPr>
          <p:nvPr/>
        </p:nvPicPr>
        <p:blipFill>
          <a:blip r:embed="rId3"/>
          <a:stretch>
            <a:fillRect/>
          </a:stretch>
        </p:blipFill>
        <p:spPr>
          <a:xfrm>
            <a:off x="152400" y="1573051"/>
            <a:ext cx="4419600" cy="2736823"/>
          </a:xfrm>
          <a:prstGeom prst="rect">
            <a:avLst/>
          </a:prstGeom>
        </p:spPr>
      </p:pic>
      <p:sp>
        <p:nvSpPr>
          <p:cNvPr id="13" name="Content Placeholder 2">
            <a:extLst>
              <a:ext uri="{FF2B5EF4-FFF2-40B4-BE49-F238E27FC236}">
                <a16:creationId xmlns:a16="http://schemas.microsoft.com/office/drawing/2014/main" id="{DC93008B-DF83-463A-AE07-F7734973BC8E}"/>
              </a:ext>
            </a:extLst>
          </p:cNvPr>
          <p:cNvSpPr txBox="1">
            <a:spLocks/>
          </p:cNvSpPr>
          <p:nvPr/>
        </p:nvSpPr>
        <p:spPr>
          <a:xfrm>
            <a:off x="86641" y="1241102"/>
            <a:ext cx="2351760" cy="6638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3000"/>
              </a:lnSpc>
              <a:spcBef>
                <a:spcPts val="300"/>
              </a:spcBef>
              <a:spcAft>
                <a:spcPts val="300"/>
              </a:spcAft>
              <a:buNone/>
            </a:pPr>
            <a:r>
              <a:rPr lang="en-US" sz="2200" dirty="0"/>
              <a:t>Design of P1093</a:t>
            </a:r>
          </a:p>
        </p:txBody>
      </p:sp>
      <p:sp>
        <p:nvSpPr>
          <p:cNvPr id="14" name="Content Placeholder 2">
            <a:extLst>
              <a:ext uri="{FF2B5EF4-FFF2-40B4-BE49-F238E27FC236}">
                <a16:creationId xmlns:a16="http://schemas.microsoft.com/office/drawing/2014/main" id="{C846EC04-F9D9-44E9-90DE-1A6E0A35D482}"/>
              </a:ext>
            </a:extLst>
          </p:cNvPr>
          <p:cNvSpPr txBox="1">
            <a:spLocks/>
          </p:cNvSpPr>
          <p:nvPr/>
        </p:nvSpPr>
        <p:spPr>
          <a:xfrm>
            <a:off x="4250782" y="1273603"/>
            <a:ext cx="4741521" cy="2260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3000"/>
              </a:lnSpc>
              <a:spcBef>
                <a:spcPts val="300"/>
              </a:spcBef>
              <a:spcAft>
                <a:spcPts val="300"/>
              </a:spcAft>
            </a:pPr>
            <a:r>
              <a:rPr lang="en-US" sz="1800" dirty="0"/>
              <a:t>Children received DTG monotherapy or DTG added to stable-failing or empiric background ART. Intensive 24-hour PK sampling done between d5-10 with fasting, after which background regimens optimized based on enrollment genotypes. </a:t>
            </a:r>
          </a:p>
          <a:p>
            <a:pPr>
              <a:lnSpc>
                <a:spcPct val="103000"/>
              </a:lnSpc>
              <a:spcBef>
                <a:spcPts val="300"/>
              </a:spcBef>
              <a:spcAft>
                <a:spcPts val="300"/>
              </a:spcAft>
            </a:pPr>
            <a:endParaRPr lang="en-US" sz="1800" dirty="0"/>
          </a:p>
        </p:txBody>
      </p:sp>
      <p:grpSp>
        <p:nvGrpSpPr>
          <p:cNvPr id="18" name="Group 17">
            <a:extLst>
              <a:ext uri="{FF2B5EF4-FFF2-40B4-BE49-F238E27FC236}">
                <a16:creationId xmlns:a16="http://schemas.microsoft.com/office/drawing/2014/main" id="{DA805EED-FE33-4AA0-8F63-FC1EBEA32B9D}"/>
              </a:ext>
            </a:extLst>
          </p:cNvPr>
          <p:cNvGrpSpPr/>
          <p:nvPr/>
        </p:nvGrpSpPr>
        <p:grpSpPr>
          <a:xfrm>
            <a:off x="94747" y="4388068"/>
            <a:ext cx="4105868" cy="2008791"/>
            <a:chOff x="-283629" y="4646124"/>
            <a:chExt cx="4105868" cy="2008791"/>
          </a:xfrm>
        </p:grpSpPr>
        <p:pic>
          <p:nvPicPr>
            <p:cNvPr id="12" name="Picture 11">
              <a:extLst>
                <a:ext uri="{FF2B5EF4-FFF2-40B4-BE49-F238E27FC236}">
                  <a16:creationId xmlns:a16="http://schemas.microsoft.com/office/drawing/2014/main" id="{8F6C9421-E3D7-4B4A-AA3C-1DE27D04FCA0}"/>
                </a:ext>
              </a:extLst>
            </p:cNvPr>
            <p:cNvPicPr>
              <a:picLocks noChangeAspect="1"/>
            </p:cNvPicPr>
            <p:nvPr/>
          </p:nvPicPr>
          <p:blipFill>
            <a:blip r:embed="rId4"/>
            <a:stretch>
              <a:fillRect/>
            </a:stretch>
          </p:blipFill>
          <p:spPr>
            <a:xfrm>
              <a:off x="-108724" y="5023589"/>
              <a:ext cx="3507702" cy="1631326"/>
            </a:xfrm>
            <a:prstGeom prst="rect">
              <a:avLst/>
            </a:prstGeom>
          </p:spPr>
        </p:pic>
        <p:sp>
          <p:nvSpPr>
            <p:cNvPr id="17" name="TextBox 16">
              <a:extLst>
                <a:ext uri="{FF2B5EF4-FFF2-40B4-BE49-F238E27FC236}">
                  <a16:creationId xmlns:a16="http://schemas.microsoft.com/office/drawing/2014/main" id="{33858906-5842-4EC8-B061-8D44722965E0}"/>
                </a:ext>
              </a:extLst>
            </p:cNvPr>
            <p:cNvSpPr txBox="1"/>
            <p:nvPr/>
          </p:nvSpPr>
          <p:spPr>
            <a:xfrm>
              <a:off x="-283629" y="4646124"/>
              <a:ext cx="4105868"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Weight-Based DTG Dispersible Tab Dosing</a:t>
              </a:r>
            </a:p>
          </p:txBody>
        </p:sp>
      </p:grpSp>
      <p:sp>
        <p:nvSpPr>
          <p:cNvPr id="22" name="TextBox 21">
            <a:extLst>
              <a:ext uri="{FF2B5EF4-FFF2-40B4-BE49-F238E27FC236}">
                <a16:creationId xmlns:a16="http://schemas.microsoft.com/office/drawing/2014/main" id="{0B226E64-66B3-4AF7-96B8-ED5DD3287FFE}"/>
              </a:ext>
            </a:extLst>
          </p:cNvPr>
          <p:cNvSpPr txBox="1"/>
          <p:nvPr/>
        </p:nvSpPr>
        <p:spPr>
          <a:xfrm>
            <a:off x="1070626" y="3352800"/>
            <a:ext cx="2202147" cy="523220"/>
          </a:xfrm>
          <a:prstGeom prst="rect">
            <a:avLst/>
          </a:prstGeom>
          <a:solidFill>
            <a:schemeClr val="bg1"/>
          </a:solidFill>
        </p:spPr>
        <p:txBody>
          <a:bodyPr wrap="square" rtlCol="0">
            <a:spAutoFit/>
          </a:bodyPr>
          <a:lstStyle/>
          <a:p>
            <a:pPr algn="ctr"/>
            <a:r>
              <a:rPr lang="en-US" sz="1400" dirty="0">
                <a:latin typeface="Arial" panose="020B0604020202020204" pitchFamily="34" charset="0"/>
                <a:cs typeface="Arial" panose="020B0604020202020204" pitchFamily="34" charset="0"/>
              </a:rPr>
              <a:t>N=30; 10 per age cohort </a:t>
            </a:r>
          </a:p>
          <a:p>
            <a:pPr algn="ctr"/>
            <a:r>
              <a:rPr lang="en-US" sz="1400" dirty="0">
                <a:latin typeface="Arial" panose="020B0604020202020204" pitchFamily="34" charset="0"/>
                <a:cs typeface="Arial" panose="020B0604020202020204" pitchFamily="34" charset="0"/>
              </a:rPr>
              <a:t>53% RNA &gt;50,000</a:t>
            </a:r>
          </a:p>
        </p:txBody>
      </p:sp>
      <p:grpSp>
        <p:nvGrpSpPr>
          <p:cNvPr id="36" name="Group 35">
            <a:extLst>
              <a:ext uri="{FF2B5EF4-FFF2-40B4-BE49-F238E27FC236}">
                <a16:creationId xmlns:a16="http://schemas.microsoft.com/office/drawing/2014/main" id="{CFA9CFDE-5FC4-4C20-9D10-39C23A198481}"/>
              </a:ext>
            </a:extLst>
          </p:cNvPr>
          <p:cNvGrpSpPr/>
          <p:nvPr/>
        </p:nvGrpSpPr>
        <p:grpSpPr>
          <a:xfrm>
            <a:off x="4245088" y="3352800"/>
            <a:ext cx="4800600" cy="3162069"/>
            <a:chOff x="4364677" y="3572789"/>
            <a:chExt cx="4800600" cy="3162069"/>
          </a:xfrm>
        </p:grpSpPr>
        <p:sp>
          <p:nvSpPr>
            <p:cNvPr id="24" name="TextBox 23">
              <a:extLst>
                <a:ext uri="{FF2B5EF4-FFF2-40B4-BE49-F238E27FC236}">
                  <a16:creationId xmlns:a16="http://schemas.microsoft.com/office/drawing/2014/main" id="{87FD83C3-586F-4FB4-A7F4-BDED9C1F297C}"/>
                </a:ext>
              </a:extLst>
            </p:cNvPr>
            <p:cNvSpPr txBox="1"/>
            <p:nvPr/>
          </p:nvSpPr>
          <p:spPr>
            <a:xfrm>
              <a:off x="4528561" y="6026972"/>
              <a:ext cx="4565639" cy="707886"/>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2000" dirty="0">
                  <a:latin typeface="Arial" panose="020B0604020202020204" pitchFamily="34" charset="0"/>
                  <a:cs typeface="Arial" panose="020B0604020202020204" pitchFamily="34" charset="0"/>
                </a:rPr>
                <a:t>At Week 4, 24/30 (80%) had RNA &lt;400 or &gt;2 log ↓ from baseline</a:t>
              </a:r>
            </a:p>
          </p:txBody>
        </p:sp>
        <p:grpSp>
          <p:nvGrpSpPr>
            <p:cNvPr id="35" name="Group 34">
              <a:extLst>
                <a:ext uri="{FF2B5EF4-FFF2-40B4-BE49-F238E27FC236}">
                  <a16:creationId xmlns:a16="http://schemas.microsoft.com/office/drawing/2014/main" id="{5E1AE922-2046-47E6-8A2A-460AEF612387}"/>
                </a:ext>
              </a:extLst>
            </p:cNvPr>
            <p:cNvGrpSpPr/>
            <p:nvPr/>
          </p:nvGrpSpPr>
          <p:grpSpPr>
            <a:xfrm>
              <a:off x="4364677" y="3572789"/>
              <a:ext cx="4800600" cy="2484418"/>
              <a:chOff x="4364677" y="3572789"/>
              <a:chExt cx="4800600" cy="2484418"/>
            </a:xfrm>
          </p:grpSpPr>
          <p:grpSp>
            <p:nvGrpSpPr>
              <p:cNvPr id="33" name="Group 32">
                <a:extLst>
                  <a:ext uri="{FF2B5EF4-FFF2-40B4-BE49-F238E27FC236}">
                    <a16:creationId xmlns:a16="http://schemas.microsoft.com/office/drawing/2014/main" id="{03D8D46A-DD0F-43C9-8322-1CAFEDF212C4}"/>
                  </a:ext>
                </a:extLst>
              </p:cNvPr>
              <p:cNvGrpSpPr/>
              <p:nvPr/>
            </p:nvGrpSpPr>
            <p:grpSpPr>
              <a:xfrm>
                <a:off x="4364677" y="3738751"/>
                <a:ext cx="4800600" cy="2318456"/>
                <a:chOff x="4364677" y="3738751"/>
                <a:chExt cx="4800600" cy="2318456"/>
              </a:xfrm>
            </p:grpSpPr>
            <p:grpSp>
              <p:nvGrpSpPr>
                <p:cNvPr id="29" name="Group 28">
                  <a:extLst>
                    <a:ext uri="{FF2B5EF4-FFF2-40B4-BE49-F238E27FC236}">
                      <a16:creationId xmlns:a16="http://schemas.microsoft.com/office/drawing/2014/main" id="{309C3D1E-3C86-4CA1-86CA-DD3C296E5BED}"/>
                    </a:ext>
                  </a:extLst>
                </p:cNvPr>
                <p:cNvGrpSpPr/>
                <p:nvPr/>
              </p:nvGrpSpPr>
              <p:grpSpPr>
                <a:xfrm>
                  <a:off x="4364677" y="3738751"/>
                  <a:ext cx="4800600" cy="2318456"/>
                  <a:chOff x="4364677" y="3738751"/>
                  <a:chExt cx="4800600" cy="2318456"/>
                </a:xfrm>
              </p:grpSpPr>
              <p:grpSp>
                <p:nvGrpSpPr>
                  <p:cNvPr id="28" name="Group 27">
                    <a:extLst>
                      <a:ext uri="{FF2B5EF4-FFF2-40B4-BE49-F238E27FC236}">
                        <a16:creationId xmlns:a16="http://schemas.microsoft.com/office/drawing/2014/main" id="{10708C62-12F7-45F7-A944-53B4FFD74190}"/>
                      </a:ext>
                    </a:extLst>
                  </p:cNvPr>
                  <p:cNvGrpSpPr/>
                  <p:nvPr/>
                </p:nvGrpSpPr>
                <p:grpSpPr>
                  <a:xfrm>
                    <a:off x="4364677" y="3738751"/>
                    <a:ext cx="4800600" cy="2318456"/>
                    <a:chOff x="4521967" y="4477590"/>
                    <a:chExt cx="4800600" cy="2318456"/>
                  </a:xfrm>
                </p:grpSpPr>
                <p:pic>
                  <p:nvPicPr>
                    <p:cNvPr id="25" name="Picture 24">
                      <a:extLst>
                        <a:ext uri="{FF2B5EF4-FFF2-40B4-BE49-F238E27FC236}">
                          <a16:creationId xmlns:a16="http://schemas.microsoft.com/office/drawing/2014/main" id="{D09A8190-5160-4F31-BD06-18B0565EDDEF}"/>
                        </a:ext>
                      </a:extLst>
                    </p:cNvPr>
                    <p:cNvPicPr>
                      <a:picLocks noChangeAspect="1"/>
                    </p:cNvPicPr>
                    <p:nvPr/>
                  </p:nvPicPr>
                  <p:blipFill>
                    <a:blip r:embed="rId5"/>
                    <a:stretch>
                      <a:fillRect/>
                    </a:stretch>
                  </p:blipFill>
                  <p:spPr>
                    <a:xfrm>
                      <a:off x="4698989" y="4477590"/>
                      <a:ext cx="4057650" cy="2085975"/>
                    </a:xfrm>
                    <a:prstGeom prst="rect">
                      <a:avLst/>
                    </a:prstGeom>
                  </p:spPr>
                </p:pic>
                <p:sp>
                  <p:nvSpPr>
                    <p:cNvPr id="26" name="TextBox 25">
                      <a:extLst>
                        <a:ext uri="{FF2B5EF4-FFF2-40B4-BE49-F238E27FC236}">
                          <a16:creationId xmlns:a16="http://schemas.microsoft.com/office/drawing/2014/main" id="{F00C968C-E4BB-4D45-A230-2A1BA63BD6B0}"/>
                        </a:ext>
                      </a:extLst>
                    </p:cNvPr>
                    <p:cNvSpPr txBox="1"/>
                    <p:nvPr/>
                  </p:nvSpPr>
                  <p:spPr>
                    <a:xfrm>
                      <a:off x="4521967" y="6534436"/>
                      <a:ext cx="4800600" cy="261610"/>
                    </a:xfrm>
                    <a:prstGeom prst="rect">
                      <a:avLst/>
                    </a:prstGeom>
                    <a:noFill/>
                  </p:spPr>
                  <p:txBody>
                    <a:bodyPr wrap="square" rtlCol="0">
                      <a:spAutoFit/>
                    </a:bodyPr>
                    <a:lstStyle/>
                    <a:p>
                      <a:r>
                        <a:rPr lang="en-US" sz="1100" dirty="0">
                          <a:solidFill>
                            <a:srgbClr val="C00000"/>
                          </a:solidFill>
                          <a:latin typeface="Arial" panose="020B0604020202020204" pitchFamily="34" charset="0"/>
                          <a:cs typeface="Arial" panose="020B0604020202020204" pitchFamily="34" charset="0"/>
                        </a:rPr>
                        <a:t>Responder: RNA &lt;400 or &gt;2 log ↓ </a:t>
                      </a:r>
                      <a:r>
                        <a:rPr lang="en-US" sz="1100" dirty="0" err="1">
                          <a:solidFill>
                            <a:srgbClr val="0000FF"/>
                          </a:solidFill>
                          <a:latin typeface="Arial" panose="020B0604020202020204" pitchFamily="34" charset="0"/>
                          <a:cs typeface="Arial" panose="020B0604020202020204" pitchFamily="34" charset="0"/>
                        </a:rPr>
                        <a:t>Nonresponder</a:t>
                      </a:r>
                      <a:r>
                        <a:rPr lang="en-US" sz="1100" dirty="0">
                          <a:solidFill>
                            <a:srgbClr val="0000FF"/>
                          </a:solidFill>
                          <a:latin typeface="Arial" panose="020B0604020202020204" pitchFamily="34" charset="0"/>
                          <a:cs typeface="Arial" panose="020B0604020202020204" pitchFamily="34" charset="0"/>
                        </a:rPr>
                        <a:t>: RNA &gt;400 or &lt;2 log ↓</a:t>
                      </a:r>
                    </a:p>
                  </p:txBody>
                </p:sp>
              </p:grpSp>
              <p:sp>
                <p:nvSpPr>
                  <p:cNvPr id="27" name="Rectangle 26">
                    <a:extLst>
                      <a:ext uri="{FF2B5EF4-FFF2-40B4-BE49-F238E27FC236}">
                        <a16:creationId xmlns:a16="http://schemas.microsoft.com/office/drawing/2014/main" id="{9102A8FB-893E-4C7E-860B-4C0C45C9D5DA}"/>
                      </a:ext>
                    </a:extLst>
                  </p:cNvPr>
                  <p:cNvSpPr/>
                  <p:nvPr/>
                </p:nvSpPr>
                <p:spPr>
                  <a:xfrm>
                    <a:off x="4541196" y="4871725"/>
                    <a:ext cx="396262" cy="246221"/>
                  </a:xfrm>
                  <a:prstGeom prst="rect">
                    <a:avLst/>
                  </a:prstGeom>
                </p:spPr>
                <p:txBody>
                  <a:bodyPr wrap="none">
                    <a:spAutoFit/>
                  </a:bodyPr>
                  <a:lstStyle/>
                  <a:p>
                    <a:r>
                      <a:rPr lang="en-US" sz="1000" dirty="0">
                        <a:solidFill>
                          <a:srgbClr val="009242"/>
                        </a:solidFill>
                        <a:latin typeface="Arial" panose="020B0604020202020204" pitchFamily="34" charset="0"/>
                        <a:cs typeface="Arial" panose="020B0604020202020204" pitchFamily="34" charset="0"/>
                      </a:rPr>
                      <a:t>400</a:t>
                    </a:r>
                    <a:endParaRPr lang="en-US" sz="1000" dirty="0">
                      <a:solidFill>
                        <a:srgbClr val="009242"/>
                      </a:solidFill>
                    </a:endParaRPr>
                  </a:p>
                </p:txBody>
              </p:sp>
            </p:grpSp>
            <p:sp>
              <p:nvSpPr>
                <p:cNvPr id="30" name="Rectangle 29">
                  <a:extLst>
                    <a:ext uri="{FF2B5EF4-FFF2-40B4-BE49-F238E27FC236}">
                      <a16:creationId xmlns:a16="http://schemas.microsoft.com/office/drawing/2014/main" id="{EBC3FBE6-6A1F-4128-A8E4-F664EE61E3E5}"/>
                    </a:ext>
                  </a:extLst>
                </p:cNvPr>
                <p:cNvSpPr/>
                <p:nvPr/>
              </p:nvSpPr>
              <p:spPr>
                <a:xfrm>
                  <a:off x="8024553" y="5392579"/>
                  <a:ext cx="854721" cy="246221"/>
                </a:xfrm>
                <a:prstGeom prst="rect">
                  <a:avLst/>
                </a:prstGeom>
              </p:spPr>
              <p:txBody>
                <a:bodyPr wrap="none">
                  <a:spAutoFit/>
                </a:bodyPr>
                <a:lstStyle/>
                <a:p>
                  <a:r>
                    <a:rPr lang="en-US" sz="1000" u="sng" dirty="0">
                      <a:latin typeface="Arial" panose="020B0604020202020204" pitchFamily="34" charset="0"/>
                      <a:cs typeface="Arial" panose="020B0604020202020204" pitchFamily="34" charset="0"/>
                    </a:rPr>
                    <a:t>&gt;</a:t>
                  </a:r>
                  <a:r>
                    <a:rPr lang="en-US" sz="1000" dirty="0">
                      <a:latin typeface="Arial" panose="020B0604020202020204" pitchFamily="34" charset="0"/>
                      <a:cs typeface="Arial" panose="020B0604020202020204" pitchFamily="34" charset="0"/>
                    </a:rPr>
                    <a:t>4wk-&lt;6mo</a:t>
                  </a:r>
                  <a:endParaRPr lang="en-US" sz="1000" dirty="0"/>
                </a:p>
              </p:txBody>
            </p:sp>
            <p:sp>
              <p:nvSpPr>
                <p:cNvPr id="31" name="Rectangle 30">
                  <a:extLst>
                    <a:ext uri="{FF2B5EF4-FFF2-40B4-BE49-F238E27FC236}">
                      <a16:creationId xmlns:a16="http://schemas.microsoft.com/office/drawing/2014/main" id="{4B0B9508-11AD-46A0-8BB8-951642F3DC99}"/>
                    </a:ext>
                  </a:extLst>
                </p:cNvPr>
                <p:cNvSpPr/>
                <p:nvPr/>
              </p:nvSpPr>
              <p:spPr>
                <a:xfrm>
                  <a:off x="6811381" y="5399488"/>
                  <a:ext cx="76495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&gt;6mo -2yr</a:t>
                  </a:r>
                  <a:endParaRPr lang="en-US" sz="1000" dirty="0"/>
                </a:p>
              </p:txBody>
            </p:sp>
            <p:sp>
              <p:nvSpPr>
                <p:cNvPr id="32" name="Rectangle 31">
                  <a:extLst>
                    <a:ext uri="{FF2B5EF4-FFF2-40B4-BE49-F238E27FC236}">
                      <a16:creationId xmlns:a16="http://schemas.microsoft.com/office/drawing/2014/main" id="{3DFA1CAA-F384-436F-B813-C8DF6BE11626}"/>
                    </a:ext>
                  </a:extLst>
                </p:cNvPr>
                <p:cNvSpPr/>
                <p:nvPr/>
              </p:nvSpPr>
              <p:spPr>
                <a:xfrm>
                  <a:off x="5628667" y="5405760"/>
                  <a:ext cx="73449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&gt;2yr-&lt;6yr</a:t>
                  </a:r>
                  <a:endParaRPr lang="en-US" sz="1000" dirty="0"/>
                </a:p>
              </p:txBody>
            </p:sp>
          </p:grpSp>
          <p:sp>
            <p:nvSpPr>
              <p:cNvPr id="34" name="Rectangle 33">
                <a:extLst>
                  <a:ext uri="{FF2B5EF4-FFF2-40B4-BE49-F238E27FC236}">
                    <a16:creationId xmlns:a16="http://schemas.microsoft.com/office/drawing/2014/main" id="{1A99AB1F-0AFC-416C-9C68-153EDD486858}"/>
                  </a:ext>
                </a:extLst>
              </p:cNvPr>
              <p:cNvSpPr/>
              <p:nvPr/>
            </p:nvSpPr>
            <p:spPr>
              <a:xfrm>
                <a:off x="4508910" y="3572789"/>
                <a:ext cx="4512133" cy="338554"/>
              </a:xfrm>
              <a:prstGeom prst="rect">
                <a:avLst/>
              </a:prstGeom>
              <a:solidFill>
                <a:schemeClr val="bg1"/>
              </a:solidFill>
            </p:spPr>
            <p:txBody>
              <a:bodyPr wrap="none">
                <a:spAutoFit/>
              </a:bodyPr>
              <a:lstStyle/>
              <a:p>
                <a:r>
                  <a:rPr lang="en-US" sz="1600" b="1" dirty="0">
                    <a:latin typeface="Arial" panose="020B0604020202020204" pitchFamily="34" charset="0"/>
                    <a:cs typeface="Arial" panose="020B0604020202020204" pitchFamily="34" charset="0"/>
                  </a:rPr>
                  <a:t>Week 4 Viral Response – HIV RNA by Cohort</a:t>
                </a:r>
                <a:endParaRPr lang="en-US" sz="1600" b="1" dirty="0"/>
              </a:p>
            </p:txBody>
          </p:sp>
        </p:grpSp>
      </p:grpSp>
      <p:sp>
        <p:nvSpPr>
          <p:cNvPr id="37" name="Rectangle 36">
            <a:extLst>
              <a:ext uri="{FF2B5EF4-FFF2-40B4-BE49-F238E27FC236}">
                <a16:creationId xmlns:a16="http://schemas.microsoft.com/office/drawing/2014/main" id="{9E258AA4-F45F-4FDB-9402-FDD7BB50D5C3}"/>
              </a:ext>
            </a:extLst>
          </p:cNvPr>
          <p:cNvSpPr/>
          <p:nvPr/>
        </p:nvSpPr>
        <p:spPr>
          <a:xfrm>
            <a:off x="838200" y="3843526"/>
            <a:ext cx="2667000" cy="4236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76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770302" y="1676400"/>
            <a:ext cx="7772400" cy="2819400"/>
          </a:xfrm>
        </p:spPr>
        <p:txBody>
          <a:bodyPr>
            <a:noAutofit/>
          </a:bodyPr>
          <a:lstStyle/>
          <a:p>
            <a:br>
              <a:rPr lang="en-US" altLang="en-US" sz="4800" dirty="0">
                <a:solidFill>
                  <a:srgbClr val="C00000"/>
                </a:solidFill>
                <a:latin typeface="Arial" panose="020B0604020202020204" pitchFamily="34" charset="0"/>
                <a:cs typeface="Arial" panose="020B0604020202020204" pitchFamily="34" charset="0"/>
              </a:rPr>
            </a:br>
            <a:r>
              <a:rPr lang="en-US" altLang="en-US" sz="4800" dirty="0">
                <a:solidFill>
                  <a:srgbClr val="C00000"/>
                </a:solidFill>
                <a:latin typeface="Arial" panose="020B0604020202020204" pitchFamily="34" charset="0"/>
                <a:cs typeface="Arial" panose="020B0604020202020204" pitchFamily="34" charset="0"/>
              </a:rPr>
              <a:t>Safer Conception</a:t>
            </a:r>
            <a:br>
              <a:rPr lang="en-US" altLang="en-US" sz="4800" dirty="0">
                <a:solidFill>
                  <a:srgbClr val="C00000"/>
                </a:solidFill>
                <a:latin typeface="Arial" panose="020B0604020202020204" pitchFamily="34" charset="0"/>
                <a:cs typeface="Arial" panose="020B0604020202020204" pitchFamily="34" charset="0"/>
              </a:rPr>
            </a:br>
            <a:endParaRPr lang="en-US" altLang="en-US" sz="4800" dirty="0">
              <a:solidFill>
                <a:srgbClr val="C00000"/>
              </a:solidFill>
              <a:latin typeface="Arial" panose="020B0604020202020204" pitchFamily="34" charset="0"/>
              <a:cs typeface="Arial" panose="020B0604020202020204" pitchFamily="34" charset="0"/>
            </a:endParaRPr>
          </a:p>
        </p:txBody>
      </p:sp>
      <p:pic>
        <p:nvPicPr>
          <p:cNvPr id="4" name="Picture 16" descr="famille">
            <a:extLst>
              <a:ext uri="{FF2B5EF4-FFF2-40B4-BE49-F238E27FC236}">
                <a16:creationId xmlns:a16="http://schemas.microsoft.com/office/drawing/2014/main" id="{6821CA0A-1D8C-4D04-AE78-FAC9EA3AE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4133"/>
            <a:ext cx="2942078" cy="17956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icrobicide Formulations Homepage">
            <a:extLst>
              <a:ext uri="{FF2B5EF4-FFF2-40B4-BE49-F238E27FC236}">
                <a16:creationId xmlns:a16="http://schemas.microsoft.com/office/drawing/2014/main" id="{DC51137F-B324-4222-9D13-6739FCC47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97066"/>
            <a:ext cx="2464780" cy="1255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https://tse2.mm.bing.net/th?id=OIP.M3zqRKGpsip0PRKN_BnOZwHaKX&amp;pid=15.1&amp;P=0&amp;w=300&amp;h=300">
            <a:extLst>
              <a:ext uri="{FF2B5EF4-FFF2-40B4-BE49-F238E27FC236}">
                <a16:creationId xmlns:a16="http://schemas.microsoft.com/office/drawing/2014/main" id="{94236EE9-200F-41BB-BDA8-E9EA2316F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828" y="3641019"/>
            <a:ext cx="20478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tompkinscountyny.gov/files2/health/hiv/prep/PrEP-poster.jpg">
            <a:extLst>
              <a:ext uri="{FF2B5EF4-FFF2-40B4-BE49-F238E27FC236}">
                <a16:creationId xmlns:a16="http://schemas.microsoft.com/office/drawing/2014/main" id="{529524BD-4B92-416E-8871-6D4E199934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301" y="3962400"/>
            <a:ext cx="1723103" cy="2587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054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4FD8D72-940A-4F0A-9EA5-E8C54E1A6E43}"/>
              </a:ext>
            </a:extLst>
          </p:cNvPr>
          <p:cNvSpPr/>
          <p:nvPr/>
        </p:nvSpPr>
        <p:spPr>
          <a:xfrm>
            <a:off x="3561725" y="1835871"/>
            <a:ext cx="1295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29D2381-863D-46FF-9A8C-51D06B1E4E99}"/>
              </a:ext>
            </a:extLst>
          </p:cNvPr>
          <p:cNvSpPr txBox="1">
            <a:spLocks/>
          </p:cNvSpPr>
          <p:nvPr/>
        </p:nvSpPr>
        <p:spPr>
          <a:xfrm>
            <a:off x="137809" y="146974"/>
            <a:ext cx="92202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2700" dirty="0"/>
              <a:t>High Frequency Unintended Pregnancy in African Women </a:t>
            </a:r>
          </a:p>
          <a:p>
            <a:r>
              <a:rPr lang="en-US" sz="2700" dirty="0"/>
              <a:t>on Life-Long ART: PEPFAR PROMOTE study</a:t>
            </a:r>
            <a:br>
              <a:rPr lang="en-US" sz="2900" dirty="0"/>
            </a:br>
            <a:r>
              <a:rPr lang="en-US" sz="2000" i="1" dirty="0">
                <a:solidFill>
                  <a:schemeClr val="tx1"/>
                </a:solidFill>
              </a:rPr>
              <a:t>Aizire JK et al.  IAS, Amsterdam July 2018 Abs. THAB0301</a:t>
            </a:r>
            <a:endParaRPr lang="en-US" dirty="0"/>
          </a:p>
        </p:txBody>
      </p:sp>
      <p:cxnSp>
        <p:nvCxnSpPr>
          <p:cNvPr id="6" name="Straight Connector 5">
            <a:extLst>
              <a:ext uri="{FF2B5EF4-FFF2-40B4-BE49-F238E27FC236}">
                <a16:creationId xmlns:a16="http://schemas.microsoft.com/office/drawing/2014/main" id="{FE7F02A5-1D08-4486-9125-EB01315C4992}"/>
              </a:ext>
            </a:extLst>
          </p:cNvPr>
          <p:cNvCxnSpPr>
            <a:cxnSpLocks/>
          </p:cNvCxnSpPr>
          <p:nvPr/>
        </p:nvCxnSpPr>
        <p:spPr>
          <a:xfrm>
            <a:off x="0" y="1295400"/>
            <a:ext cx="9118060" cy="0"/>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D935F58E-BB37-44EB-A459-3DC89568248C}"/>
              </a:ext>
            </a:extLst>
          </p:cNvPr>
          <p:cNvPicPr>
            <a:picLocks noChangeAspect="1"/>
          </p:cNvPicPr>
          <p:nvPr/>
        </p:nvPicPr>
        <p:blipFill>
          <a:blip r:embed="rId3"/>
          <a:stretch>
            <a:fillRect/>
          </a:stretch>
        </p:blipFill>
        <p:spPr>
          <a:xfrm>
            <a:off x="137809" y="718474"/>
            <a:ext cx="1066799" cy="453664"/>
          </a:xfrm>
          <a:prstGeom prst="rect">
            <a:avLst/>
          </a:prstGeom>
        </p:spPr>
      </p:pic>
      <p:pic>
        <p:nvPicPr>
          <p:cNvPr id="4" name="Picture 3">
            <a:extLst>
              <a:ext uri="{FF2B5EF4-FFF2-40B4-BE49-F238E27FC236}">
                <a16:creationId xmlns:a16="http://schemas.microsoft.com/office/drawing/2014/main" id="{E8E58FDD-0AAB-4ABA-863C-B2A5E688D94A}"/>
              </a:ext>
            </a:extLst>
          </p:cNvPr>
          <p:cNvPicPr>
            <a:picLocks noChangeAspect="1"/>
          </p:cNvPicPr>
          <p:nvPr/>
        </p:nvPicPr>
        <p:blipFill>
          <a:blip r:embed="rId4"/>
          <a:stretch>
            <a:fillRect/>
          </a:stretch>
        </p:blipFill>
        <p:spPr>
          <a:xfrm>
            <a:off x="5923715" y="1589213"/>
            <a:ext cx="2709482" cy="1331861"/>
          </a:xfrm>
          <a:prstGeom prst="rect">
            <a:avLst/>
          </a:prstGeom>
        </p:spPr>
      </p:pic>
      <p:grpSp>
        <p:nvGrpSpPr>
          <p:cNvPr id="26" name="Group 25">
            <a:extLst>
              <a:ext uri="{FF2B5EF4-FFF2-40B4-BE49-F238E27FC236}">
                <a16:creationId xmlns:a16="http://schemas.microsoft.com/office/drawing/2014/main" id="{0F9F3E21-3FD8-4D79-B46F-00EB3FF2FBD2}"/>
              </a:ext>
            </a:extLst>
          </p:cNvPr>
          <p:cNvGrpSpPr/>
          <p:nvPr/>
        </p:nvGrpSpPr>
        <p:grpSpPr>
          <a:xfrm>
            <a:off x="4486216" y="2826603"/>
            <a:ext cx="4700781" cy="3798342"/>
            <a:chOff x="4486216" y="2826603"/>
            <a:chExt cx="4700781" cy="3798342"/>
          </a:xfrm>
        </p:grpSpPr>
        <p:grpSp>
          <p:nvGrpSpPr>
            <p:cNvPr id="20" name="Group 19">
              <a:extLst>
                <a:ext uri="{FF2B5EF4-FFF2-40B4-BE49-F238E27FC236}">
                  <a16:creationId xmlns:a16="http://schemas.microsoft.com/office/drawing/2014/main" id="{E601DF41-3039-47D8-AD4E-1F0AB36323FF}"/>
                </a:ext>
              </a:extLst>
            </p:cNvPr>
            <p:cNvGrpSpPr/>
            <p:nvPr/>
          </p:nvGrpSpPr>
          <p:grpSpPr>
            <a:xfrm>
              <a:off x="4486216" y="2826603"/>
              <a:ext cx="4700781" cy="3798342"/>
              <a:chOff x="4486216" y="2826603"/>
              <a:chExt cx="4700781" cy="3798342"/>
            </a:xfrm>
          </p:grpSpPr>
          <p:grpSp>
            <p:nvGrpSpPr>
              <p:cNvPr id="16" name="Group 15">
                <a:extLst>
                  <a:ext uri="{FF2B5EF4-FFF2-40B4-BE49-F238E27FC236}">
                    <a16:creationId xmlns:a16="http://schemas.microsoft.com/office/drawing/2014/main" id="{2B96F87A-83D1-446E-B5A9-2FD5DC65276B}"/>
                  </a:ext>
                </a:extLst>
              </p:cNvPr>
              <p:cNvGrpSpPr/>
              <p:nvPr/>
            </p:nvGrpSpPr>
            <p:grpSpPr>
              <a:xfrm>
                <a:off x="4809394" y="3598825"/>
                <a:ext cx="3729730" cy="2279553"/>
                <a:chOff x="4809394" y="3598825"/>
                <a:chExt cx="3729730" cy="2279553"/>
              </a:xfrm>
            </p:grpSpPr>
            <p:pic>
              <p:nvPicPr>
                <p:cNvPr id="13" name="Picture 12">
                  <a:extLst>
                    <a:ext uri="{FF2B5EF4-FFF2-40B4-BE49-F238E27FC236}">
                      <a16:creationId xmlns:a16="http://schemas.microsoft.com/office/drawing/2014/main" id="{5B5D61FF-D4DD-4871-8E10-AD853E51EE3F}"/>
                    </a:ext>
                  </a:extLst>
                </p:cNvPr>
                <p:cNvPicPr>
                  <a:picLocks noChangeAspect="1"/>
                </p:cNvPicPr>
                <p:nvPr/>
              </p:nvPicPr>
              <p:blipFill>
                <a:blip r:embed="rId5"/>
                <a:stretch>
                  <a:fillRect/>
                </a:stretch>
              </p:blipFill>
              <p:spPr>
                <a:xfrm>
                  <a:off x="4809394" y="4031444"/>
                  <a:ext cx="3729730" cy="1846934"/>
                </a:xfrm>
                <a:prstGeom prst="rect">
                  <a:avLst/>
                </a:prstGeom>
              </p:spPr>
            </p:pic>
            <p:pic>
              <p:nvPicPr>
                <p:cNvPr id="11" name="Picture 10">
                  <a:extLst>
                    <a:ext uri="{FF2B5EF4-FFF2-40B4-BE49-F238E27FC236}">
                      <a16:creationId xmlns:a16="http://schemas.microsoft.com/office/drawing/2014/main" id="{3138D79C-3C28-4F2F-80A5-03D8896322CE}"/>
                    </a:ext>
                  </a:extLst>
                </p:cNvPr>
                <p:cNvPicPr>
                  <a:picLocks noChangeAspect="1"/>
                </p:cNvPicPr>
                <p:nvPr/>
              </p:nvPicPr>
              <p:blipFill>
                <a:blip r:embed="rId6"/>
                <a:stretch>
                  <a:fillRect/>
                </a:stretch>
              </p:blipFill>
              <p:spPr>
                <a:xfrm>
                  <a:off x="4939854" y="3608202"/>
                  <a:ext cx="1684931" cy="435076"/>
                </a:xfrm>
                <a:prstGeom prst="rect">
                  <a:avLst/>
                </a:prstGeom>
              </p:spPr>
            </p:pic>
            <p:pic>
              <p:nvPicPr>
                <p:cNvPr id="12" name="Picture 11">
                  <a:extLst>
                    <a:ext uri="{FF2B5EF4-FFF2-40B4-BE49-F238E27FC236}">
                      <a16:creationId xmlns:a16="http://schemas.microsoft.com/office/drawing/2014/main" id="{9F7C985E-D61C-4A23-932E-2A0B1CF63395}"/>
                    </a:ext>
                  </a:extLst>
                </p:cNvPr>
                <p:cNvPicPr>
                  <a:picLocks noChangeAspect="1"/>
                </p:cNvPicPr>
                <p:nvPr/>
              </p:nvPicPr>
              <p:blipFill>
                <a:blip r:embed="rId7"/>
                <a:stretch>
                  <a:fillRect/>
                </a:stretch>
              </p:blipFill>
              <p:spPr>
                <a:xfrm>
                  <a:off x="6809940" y="3598825"/>
                  <a:ext cx="1616412" cy="512521"/>
                </a:xfrm>
                <a:prstGeom prst="rect">
                  <a:avLst/>
                </a:prstGeom>
              </p:spPr>
            </p:pic>
          </p:grpSp>
          <p:sp>
            <p:nvSpPr>
              <p:cNvPr id="18" name="Rectangle 17">
                <a:extLst>
                  <a:ext uri="{FF2B5EF4-FFF2-40B4-BE49-F238E27FC236}">
                    <a16:creationId xmlns:a16="http://schemas.microsoft.com/office/drawing/2014/main" id="{48146314-CC8D-4E7E-8095-183897D15B8C}"/>
                  </a:ext>
                </a:extLst>
              </p:cNvPr>
              <p:cNvSpPr/>
              <p:nvPr/>
            </p:nvSpPr>
            <p:spPr>
              <a:xfrm>
                <a:off x="4486216" y="2826603"/>
                <a:ext cx="4700781" cy="830997"/>
              </a:xfrm>
              <a:prstGeom prst="rect">
                <a:avLst/>
              </a:prstGeom>
            </p:spPr>
            <p:txBody>
              <a:bodyPr wrap="square">
                <a:spAutoFit/>
              </a:bodyPr>
              <a:lstStyle/>
              <a:p>
                <a:pPr marL="285750" indent="-28575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Use of effective contraception also varied by country</a:t>
                </a:r>
              </a:p>
            </p:txBody>
          </p:sp>
          <p:sp>
            <p:nvSpPr>
              <p:cNvPr id="19" name="Rectangle 18">
                <a:extLst>
                  <a:ext uri="{FF2B5EF4-FFF2-40B4-BE49-F238E27FC236}">
                    <a16:creationId xmlns:a16="http://schemas.microsoft.com/office/drawing/2014/main" id="{9AA2A4E7-8329-4968-ADDB-C92F3FC36DBD}"/>
                  </a:ext>
                </a:extLst>
              </p:cNvPr>
              <p:cNvSpPr/>
              <p:nvPr/>
            </p:nvSpPr>
            <p:spPr>
              <a:xfrm>
                <a:off x="4486216" y="5917059"/>
                <a:ext cx="4700781" cy="707886"/>
              </a:xfrm>
              <a:prstGeom prst="rect">
                <a:avLst/>
              </a:prstGeom>
            </p:spPr>
            <p:txBody>
              <a:bodyPr wrap="square">
                <a:spAutoFit/>
              </a:bodyPr>
              <a:lstStyle/>
              <a:p>
                <a:pPr marL="285750" indent="-285750">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Women with VL &gt;1000 were less likely to report EFP or LARC use</a:t>
                </a:r>
              </a:p>
            </p:txBody>
          </p:sp>
        </p:grpSp>
        <p:sp>
          <p:nvSpPr>
            <p:cNvPr id="21" name="Rectangle 20">
              <a:extLst>
                <a:ext uri="{FF2B5EF4-FFF2-40B4-BE49-F238E27FC236}">
                  <a16:creationId xmlns:a16="http://schemas.microsoft.com/office/drawing/2014/main" id="{E597561A-78D2-40DB-8E21-CEF30EFF6339}"/>
                </a:ext>
              </a:extLst>
            </p:cNvPr>
            <p:cNvSpPr/>
            <p:nvPr/>
          </p:nvSpPr>
          <p:spPr bwMode="auto">
            <a:xfrm>
              <a:off x="5144327" y="4889255"/>
              <a:ext cx="1480458" cy="307777"/>
            </a:xfrm>
            <a:prstGeom prst="rect">
              <a:avLst/>
            </a:prstGeom>
            <a:noFill/>
            <a:ln w="3175">
              <a:no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rgbClr val="002060"/>
                  </a:solidFill>
                  <a:latin typeface="Calibri" panose="020F0502020204030204" pitchFamily="34" charset="0"/>
                  <a:cs typeface="Calibri" panose="020F0502020204030204" pitchFamily="34" charset="0"/>
                </a:rPr>
                <a:t>P =&lt;0.001</a:t>
              </a:r>
            </a:p>
          </p:txBody>
        </p:sp>
        <p:sp>
          <p:nvSpPr>
            <p:cNvPr id="22" name="Rectangle 21">
              <a:extLst>
                <a:ext uri="{FF2B5EF4-FFF2-40B4-BE49-F238E27FC236}">
                  <a16:creationId xmlns:a16="http://schemas.microsoft.com/office/drawing/2014/main" id="{51625D2C-0124-4377-8FD0-1756A993F4A9}"/>
                </a:ext>
              </a:extLst>
            </p:cNvPr>
            <p:cNvSpPr/>
            <p:nvPr/>
          </p:nvSpPr>
          <p:spPr bwMode="auto">
            <a:xfrm>
              <a:off x="5144327" y="4376756"/>
              <a:ext cx="1480458" cy="307777"/>
            </a:xfrm>
            <a:prstGeom prst="rect">
              <a:avLst/>
            </a:prstGeom>
            <a:noFill/>
            <a:ln w="3175">
              <a:no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chemeClr val="accent5">
                      <a:lumMod val="75000"/>
                    </a:schemeClr>
                  </a:solidFill>
                  <a:latin typeface="Calibri" panose="020F0502020204030204" pitchFamily="34" charset="0"/>
                  <a:cs typeface="Calibri" panose="020F0502020204030204" pitchFamily="34" charset="0"/>
                </a:rPr>
                <a:t>P =&lt;0.001</a:t>
              </a:r>
            </a:p>
          </p:txBody>
        </p:sp>
        <p:cxnSp>
          <p:nvCxnSpPr>
            <p:cNvPr id="24" name="Straight Connector 23">
              <a:extLst>
                <a:ext uri="{FF2B5EF4-FFF2-40B4-BE49-F238E27FC236}">
                  <a16:creationId xmlns:a16="http://schemas.microsoft.com/office/drawing/2014/main" id="{57927D54-526C-4B2F-BECD-1CCA5218357C}"/>
                </a:ext>
              </a:extLst>
            </p:cNvPr>
            <p:cNvCxnSpPr/>
            <p:nvPr/>
          </p:nvCxnSpPr>
          <p:spPr>
            <a:xfrm>
              <a:off x="5204416" y="5156718"/>
              <a:ext cx="31242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DFB6012-7638-492C-BA82-5C0799AE159C}"/>
                </a:ext>
              </a:extLst>
            </p:cNvPr>
            <p:cNvCxnSpPr/>
            <p:nvPr/>
          </p:nvCxnSpPr>
          <p:spPr>
            <a:xfrm>
              <a:off x="5204416" y="4630537"/>
              <a:ext cx="31242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C53FC5A-49F2-4D1B-AAC9-C2D5F4E89448}"/>
              </a:ext>
            </a:extLst>
          </p:cNvPr>
          <p:cNvGrpSpPr/>
          <p:nvPr/>
        </p:nvGrpSpPr>
        <p:grpSpPr>
          <a:xfrm>
            <a:off x="66617" y="2888417"/>
            <a:ext cx="4419599" cy="3334758"/>
            <a:chOff x="66617" y="2888417"/>
            <a:chExt cx="4419599" cy="3334758"/>
          </a:xfrm>
        </p:grpSpPr>
        <p:sp>
          <p:nvSpPr>
            <p:cNvPr id="8" name="Rectangle 7">
              <a:extLst>
                <a:ext uri="{FF2B5EF4-FFF2-40B4-BE49-F238E27FC236}">
                  <a16:creationId xmlns:a16="http://schemas.microsoft.com/office/drawing/2014/main" id="{489BC52E-8DD8-41FA-87F6-D0C2CEAE8BBC}"/>
                </a:ext>
              </a:extLst>
            </p:cNvPr>
            <p:cNvSpPr/>
            <p:nvPr/>
          </p:nvSpPr>
          <p:spPr>
            <a:xfrm>
              <a:off x="66617" y="2888417"/>
              <a:ext cx="4419599" cy="1569660"/>
            </a:xfrm>
            <a:prstGeom prst="rect">
              <a:avLst/>
            </a:prstGeom>
          </p:spPr>
          <p:txBody>
            <a:bodyPr wrap="square">
              <a:spAutoFit/>
            </a:bodyPr>
            <a:lstStyle/>
            <a:p>
              <a:pPr marL="285750" indent="-28575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High rates of reported unintended pregnancy at last pregnancy, with significant variation by site/country</a:t>
              </a:r>
            </a:p>
          </p:txBody>
        </p:sp>
        <p:grpSp>
          <p:nvGrpSpPr>
            <p:cNvPr id="2" name="Group 1">
              <a:extLst>
                <a:ext uri="{FF2B5EF4-FFF2-40B4-BE49-F238E27FC236}">
                  <a16:creationId xmlns:a16="http://schemas.microsoft.com/office/drawing/2014/main" id="{6C369371-3FDA-4288-89FA-53DE3D14AFE4}"/>
                </a:ext>
              </a:extLst>
            </p:cNvPr>
            <p:cNvGrpSpPr/>
            <p:nvPr/>
          </p:nvGrpSpPr>
          <p:grpSpPr>
            <a:xfrm>
              <a:off x="137809" y="4653514"/>
              <a:ext cx="4068373" cy="1569661"/>
              <a:chOff x="137809" y="4653514"/>
              <a:chExt cx="4068373" cy="1569661"/>
            </a:xfrm>
          </p:grpSpPr>
          <p:pic>
            <p:nvPicPr>
              <p:cNvPr id="7" name="Picture 6">
                <a:extLst>
                  <a:ext uri="{FF2B5EF4-FFF2-40B4-BE49-F238E27FC236}">
                    <a16:creationId xmlns:a16="http://schemas.microsoft.com/office/drawing/2014/main" id="{7EE139DD-79A2-40B2-A839-7D8565EC9BD4}"/>
                  </a:ext>
                </a:extLst>
              </p:cNvPr>
              <p:cNvPicPr>
                <a:picLocks noChangeAspect="1"/>
              </p:cNvPicPr>
              <p:nvPr/>
            </p:nvPicPr>
            <p:blipFill>
              <a:blip r:embed="rId8"/>
              <a:stretch>
                <a:fillRect/>
              </a:stretch>
            </p:blipFill>
            <p:spPr>
              <a:xfrm>
                <a:off x="137809" y="4653514"/>
                <a:ext cx="4068373" cy="1569661"/>
              </a:xfrm>
              <a:prstGeom prst="rect">
                <a:avLst/>
              </a:prstGeom>
            </p:spPr>
          </p:pic>
          <p:sp>
            <p:nvSpPr>
              <p:cNvPr id="27" name="Rectangle 26">
                <a:extLst>
                  <a:ext uri="{FF2B5EF4-FFF2-40B4-BE49-F238E27FC236}">
                    <a16:creationId xmlns:a16="http://schemas.microsoft.com/office/drawing/2014/main" id="{7CA7307F-ECAB-48E0-8038-49966D2C8D51}"/>
                  </a:ext>
                </a:extLst>
              </p:cNvPr>
              <p:cNvSpPr/>
              <p:nvPr/>
            </p:nvSpPr>
            <p:spPr bwMode="auto">
              <a:xfrm>
                <a:off x="170492" y="4894944"/>
                <a:ext cx="1480458" cy="307777"/>
              </a:xfrm>
              <a:prstGeom prst="rect">
                <a:avLst/>
              </a:prstGeom>
              <a:noFill/>
              <a:ln w="3175">
                <a:no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rgbClr val="C00000"/>
                    </a:solidFill>
                    <a:latin typeface="Calibri" panose="020F0502020204030204" pitchFamily="34" charset="0"/>
                    <a:cs typeface="Calibri" panose="020F0502020204030204" pitchFamily="34" charset="0"/>
                  </a:rPr>
                  <a:t>P =&lt;0.001</a:t>
                </a:r>
              </a:p>
            </p:txBody>
          </p:sp>
          <p:cxnSp>
            <p:nvCxnSpPr>
              <p:cNvPr id="28" name="Straight Connector 27">
                <a:extLst>
                  <a:ext uri="{FF2B5EF4-FFF2-40B4-BE49-F238E27FC236}">
                    <a16:creationId xmlns:a16="http://schemas.microsoft.com/office/drawing/2014/main" id="{D6B9F703-C4D3-4E3C-98EF-AE860C632F61}"/>
                  </a:ext>
                </a:extLst>
              </p:cNvPr>
              <p:cNvCxnSpPr>
                <a:cxnSpLocks/>
              </p:cNvCxnSpPr>
              <p:nvPr/>
            </p:nvCxnSpPr>
            <p:spPr>
              <a:xfrm>
                <a:off x="381000" y="5159822"/>
                <a:ext cx="3276600" cy="0"/>
              </a:xfrm>
              <a:prstGeom prst="line">
                <a:avLst/>
              </a:prstGeom>
              <a:ln/>
            </p:spPr>
            <p:style>
              <a:lnRef idx="1">
                <a:schemeClr val="accent2"/>
              </a:lnRef>
              <a:fillRef idx="0">
                <a:schemeClr val="accent2"/>
              </a:fillRef>
              <a:effectRef idx="0">
                <a:schemeClr val="accent2"/>
              </a:effectRef>
              <a:fontRef idx="minor">
                <a:schemeClr val="tx1"/>
              </a:fontRef>
            </p:style>
          </p:cxnSp>
        </p:grpSp>
      </p:grpSp>
      <p:sp>
        <p:nvSpPr>
          <p:cNvPr id="32" name="Content Placeholder 4">
            <a:extLst>
              <a:ext uri="{FF2B5EF4-FFF2-40B4-BE49-F238E27FC236}">
                <a16:creationId xmlns:a16="http://schemas.microsoft.com/office/drawing/2014/main" id="{52AA67CD-AF25-40E2-8E8F-D0B518D4DBFC}"/>
              </a:ext>
            </a:extLst>
          </p:cNvPr>
          <p:cNvSpPr txBox="1">
            <a:spLocks/>
          </p:cNvSpPr>
          <p:nvPr/>
        </p:nvSpPr>
        <p:spPr>
          <a:xfrm>
            <a:off x="175039" y="1274059"/>
            <a:ext cx="8622355" cy="11748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8 sites in 4 countries with continued FU of HIV+ women on ART from the PROMISE perinatal trial </a:t>
            </a:r>
          </a:p>
          <a:p>
            <a:r>
              <a:rPr lang="en-US" dirty="0"/>
              <a:t>Most women on EFV-based ART</a:t>
            </a:r>
          </a:p>
        </p:txBody>
      </p:sp>
    </p:spTree>
    <p:extLst>
      <p:ext uri="{BB962C8B-B14F-4D97-AF65-F5344CB8AC3E}">
        <p14:creationId xmlns:p14="http://schemas.microsoft.com/office/powerpoint/2010/main" val="185666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EDA23-0862-4507-812E-32E8648D52F7}"/>
              </a:ext>
            </a:extLst>
          </p:cNvPr>
          <p:cNvSpPr>
            <a:spLocks noGrp="1"/>
          </p:cNvSpPr>
          <p:nvPr>
            <p:ph idx="1"/>
          </p:nvPr>
        </p:nvSpPr>
        <p:spPr>
          <a:xfrm>
            <a:off x="76199" y="1293701"/>
            <a:ext cx="8915399" cy="1329966"/>
          </a:xfrm>
        </p:spPr>
        <p:txBody>
          <a:bodyPr/>
          <a:lstStyle/>
          <a:p>
            <a:r>
              <a:rPr lang="en-US" dirty="0"/>
              <a:t>Adults trying to conceive and in discordant partnership were enrolled in a demonstration project dedicated safer conception clinic in S Africa July 2013-July 2017</a:t>
            </a:r>
          </a:p>
        </p:txBody>
      </p:sp>
      <p:pic>
        <p:nvPicPr>
          <p:cNvPr id="5" name="Picture 4">
            <a:extLst>
              <a:ext uri="{FF2B5EF4-FFF2-40B4-BE49-F238E27FC236}">
                <a16:creationId xmlns:a16="http://schemas.microsoft.com/office/drawing/2014/main" id="{88B281F0-F1D8-4B7E-86C0-01D62533F519}"/>
              </a:ext>
            </a:extLst>
          </p:cNvPr>
          <p:cNvPicPr>
            <a:picLocks noChangeAspect="1"/>
          </p:cNvPicPr>
          <p:nvPr/>
        </p:nvPicPr>
        <p:blipFill>
          <a:blip r:embed="rId3"/>
          <a:stretch>
            <a:fillRect/>
          </a:stretch>
        </p:blipFill>
        <p:spPr>
          <a:xfrm>
            <a:off x="304801" y="342107"/>
            <a:ext cx="838200" cy="850805"/>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815D4420-7A9E-442B-8600-E3C4F2994D91}"/>
              </a:ext>
            </a:extLst>
          </p:cNvPr>
          <p:cNvSpPr txBox="1">
            <a:spLocks/>
          </p:cNvSpPr>
          <p:nvPr/>
        </p:nvSpPr>
        <p:spPr>
          <a:xfrm>
            <a:off x="301669" y="151734"/>
            <a:ext cx="89154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3100" dirty="0"/>
              <a:t>Safer Conception Clinic </a:t>
            </a:r>
          </a:p>
          <a:p>
            <a:r>
              <a:rPr lang="en-US" sz="3100" dirty="0"/>
              <a:t>Demonstration Project, S Africa</a:t>
            </a:r>
            <a:br>
              <a:rPr lang="en-US" sz="3100" dirty="0"/>
            </a:br>
            <a:r>
              <a:rPr lang="en-US" sz="2000" i="1" dirty="0">
                <a:solidFill>
                  <a:schemeClr val="tx1"/>
                </a:solidFill>
              </a:rPr>
              <a:t>Schwartz S et al.  IAS, Amsterdam July 2018 Abs. THAC0301</a:t>
            </a:r>
            <a:endParaRPr lang="en-US" dirty="0"/>
          </a:p>
        </p:txBody>
      </p:sp>
      <p:pic>
        <p:nvPicPr>
          <p:cNvPr id="7" name="Picture 6">
            <a:extLst>
              <a:ext uri="{FF2B5EF4-FFF2-40B4-BE49-F238E27FC236}">
                <a16:creationId xmlns:a16="http://schemas.microsoft.com/office/drawing/2014/main" id="{AAF4A86C-FECE-46FD-991B-6736C1B031D1}"/>
              </a:ext>
            </a:extLst>
          </p:cNvPr>
          <p:cNvPicPr>
            <a:picLocks noChangeAspect="1"/>
          </p:cNvPicPr>
          <p:nvPr/>
        </p:nvPicPr>
        <p:blipFill>
          <a:blip r:embed="rId4"/>
          <a:stretch>
            <a:fillRect/>
          </a:stretch>
        </p:blipFill>
        <p:spPr>
          <a:xfrm>
            <a:off x="272375" y="2588320"/>
            <a:ext cx="4413782" cy="2838467"/>
          </a:xfrm>
          <a:prstGeom prst="rect">
            <a:avLst/>
          </a:prstGeom>
        </p:spPr>
      </p:pic>
      <p:cxnSp>
        <p:nvCxnSpPr>
          <p:cNvPr id="8" name="Straight Connector 7">
            <a:extLst>
              <a:ext uri="{FF2B5EF4-FFF2-40B4-BE49-F238E27FC236}">
                <a16:creationId xmlns:a16="http://schemas.microsoft.com/office/drawing/2014/main" id="{1BC5B813-29AA-4F0A-B4F7-510E931A0C85}"/>
              </a:ext>
            </a:extLst>
          </p:cNvPr>
          <p:cNvCxnSpPr/>
          <p:nvPr/>
        </p:nvCxnSpPr>
        <p:spPr>
          <a:xfrm flipV="1">
            <a:off x="0" y="1309412"/>
            <a:ext cx="9144000" cy="34120"/>
          </a:xfrm>
          <a:prstGeom prst="line">
            <a:avLst/>
          </a:prstGeom>
        </p:spPr>
        <p:style>
          <a:lnRef idx="1">
            <a:schemeClr val="dk1"/>
          </a:lnRef>
          <a:fillRef idx="0">
            <a:schemeClr val="dk1"/>
          </a:fillRef>
          <a:effectRef idx="0">
            <a:schemeClr val="dk1"/>
          </a:effectRef>
          <a:fontRef idx="minor">
            <a:schemeClr val="tx1"/>
          </a:fontRef>
        </p:style>
      </p:cxnSp>
      <p:sp>
        <p:nvSpPr>
          <p:cNvPr id="11" name="Content Placeholder 2">
            <a:extLst>
              <a:ext uri="{FF2B5EF4-FFF2-40B4-BE49-F238E27FC236}">
                <a16:creationId xmlns:a16="http://schemas.microsoft.com/office/drawing/2014/main" id="{0F6971B9-9D49-4703-BA2D-28D080FA72E4}"/>
              </a:ext>
            </a:extLst>
          </p:cNvPr>
          <p:cNvSpPr txBox="1">
            <a:spLocks/>
          </p:cNvSpPr>
          <p:nvPr/>
        </p:nvSpPr>
        <p:spPr>
          <a:xfrm>
            <a:off x="4686157" y="2508945"/>
            <a:ext cx="4457843" cy="42040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3000"/>
              </a:lnSpc>
              <a:spcBef>
                <a:spcPts val="0"/>
              </a:spcBef>
            </a:pPr>
            <a:r>
              <a:rPr lang="en-US" dirty="0"/>
              <a:t>Q </a:t>
            </a:r>
            <a:r>
              <a:rPr lang="en-US" dirty="0" err="1"/>
              <a:t>mo</a:t>
            </a:r>
            <a:r>
              <a:rPr lang="en-US" dirty="0"/>
              <a:t> counseling/clinical monitoring; fertility services        if &gt;6 </a:t>
            </a:r>
            <a:r>
              <a:rPr lang="en-US" dirty="0" err="1"/>
              <a:t>mos</a:t>
            </a:r>
            <a:r>
              <a:rPr lang="en-US" dirty="0"/>
              <a:t> unsuccessful</a:t>
            </a:r>
          </a:p>
          <a:p>
            <a:pPr>
              <a:lnSpc>
                <a:spcPct val="103000"/>
              </a:lnSpc>
              <a:spcBef>
                <a:spcPts val="400"/>
              </a:spcBef>
              <a:spcAft>
                <a:spcPts val="300"/>
              </a:spcAft>
            </a:pPr>
            <a:r>
              <a:rPr lang="en-US" dirty="0"/>
              <a:t>Enrolled: </a:t>
            </a:r>
          </a:p>
          <a:p>
            <a:pPr lvl="1">
              <a:lnSpc>
                <a:spcPct val="103000"/>
              </a:lnSpc>
              <a:spcBef>
                <a:spcPts val="400"/>
              </a:spcBef>
              <a:spcAft>
                <a:spcPts val="300"/>
              </a:spcAft>
            </a:pPr>
            <a:r>
              <a:rPr lang="en-US" dirty="0"/>
              <a:t>334 women, 87% HIV+   (of HIV+, 84% on ART, 61% suppressed)</a:t>
            </a:r>
          </a:p>
          <a:p>
            <a:pPr lvl="1">
              <a:lnSpc>
                <a:spcPct val="103000"/>
              </a:lnSpc>
              <a:spcBef>
                <a:spcPts val="400"/>
              </a:spcBef>
              <a:spcAft>
                <a:spcPts val="300"/>
              </a:spcAft>
            </a:pPr>
            <a:r>
              <a:rPr lang="en-US" dirty="0"/>
              <a:t>192 men, 69% HIV+              (of HIV+, 76% on ART, 46% suppressed)</a:t>
            </a:r>
          </a:p>
          <a:p>
            <a:pPr>
              <a:lnSpc>
                <a:spcPct val="103000"/>
              </a:lnSpc>
              <a:spcBef>
                <a:spcPts val="0"/>
              </a:spcBef>
            </a:pPr>
            <a:endParaRPr lang="en-US" dirty="0"/>
          </a:p>
        </p:txBody>
      </p:sp>
      <p:sp>
        <p:nvSpPr>
          <p:cNvPr id="13" name="TextBox 12">
            <a:extLst>
              <a:ext uri="{FF2B5EF4-FFF2-40B4-BE49-F238E27FC236}">
                <a16:creationId xmlns:a16="http://schemas.microsoft.com/office/drawing/2014/main" id="{F8EEAE28-32E7-4825-A9AD-520EE42AF535}"/>
              </a:ext>
            </a:extLst>
          </p:cNvPr>
          <p:cNvSpPr txBox="1"/>
          <p:nvPr/>
        </p:nvSpPr>
        <p:spPr>
          <a:xfrm>
            <a:off x="272375" y="5426787"/>
            <a:ext cx="1298753" cy="1169551"/>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Basic</a:t>
            </a:r>
          </a:p>
          <a:p>
            <a:pPr algn="ctr"/>
            <a:r>
              <a:rPr lang="en-US" sz="1400" dirty="0">
                <a:latin typeface="Arial" panose="020B0604020202020204" pitchFamily="34" charset="0"/>
                <a:cs typeface="Arial" panose="020B0604020202020204" pitchFamily="34" charset="0"/>
              </a:rPr>
              <a:t>HIV CT</a:t>
            </a:r>
          </a:p>
          <a:p>
            <a:pPr algn="ctr"/>
            <a:r>
              <a:rPr lang="en-US" sz="1400" dirty="0">
                <a:latin typeface="Arial" panose="020B0604020202020204" pitchFamily="34" charset="0"/>
                <a:cs typeface="Arial" panose="020B0604020202020204" pitchFamily="34" charset="0"/>
              </a:rPr>
              <a:t>STD </a:t>
            </a:r>
            <a:r>
              <a:rPr lang="en-US" sz="1400" dirty="0" err="1">
                <a:latin typeface="Arial" panose="020B0604020202020204" pitchFamily="34" charset="0"/>
                <a:cs typeface="Arial" panose="020B0604020202020204" pitchFamily="34" charset="0"/>
              </a:rPr>
              <a:t>rx</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VL monitoring</a:t>
            </a:r>
          </a:p>
          <a:p>
            <a:pPr algn="ctr"/>
            <a:r>
              <a:rPr lang="en-US" sz="1400" dirty="0">
                <a:latin typeface="Arial" panose="020B0604020202020204" pitchFamily="34" charset="0"/>
                <a:cs typeface="Arial" panose="020B0604020202020204" pitchFamily="34" charset="0"/>
              </a:rPr>
              <a:t>Contraception</a:t>
            </a:r>
          </a:p>
        </p:txBody>
      </p:sp>
      <p:sp>
        <p:nvSpPr>
          <p:cNvPr id="14" name="TextBox 13">
            <a:extLst>
              <a:ext uri="{FF2B5EF4-FFF2-40B4-BE49-F238E27FC236}">
                <a16:creationId xmlns:a16="http://schemas.microsoft.com/office/drawing/2014/main" id="{278A6020-3245-4E55-885A-98996CB15DF4}"/>
              </a:ext>
            </a:extLst>
          </p:cNvPr>
          <p:cNvSpPr txBox="1"/>
          <p:nvPr/>
        </p:nvSpPr>
        <p:spPr>
          <a:xfrm>
            <a:off x="2178734" y="5369691"/>
            <a:ext cx="2494337" cy="1384995"/>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Tailored</a:t>
            </a:r>
          </a:p>
          <a:p>
            <a:pPr algn="ctr"/>
            <a:r>
              <a:rPr lang="en-US" sz="1400" dirty="0">
                <a:latin typeface="Arial" panose="020B0604020202020204" pitchFamily="34" charset="0"/>
                <a:cs typeface="Arial" panose="020B0604020202020204" pitchFamily="34" charset="0"/>
              </a:rPr>
              <a:t>ART</a:t>
            </a:r>
          </a:p>
          <a:p>
            <a:pPr algn="ctr"/>
            <a:r>
              <a:rPr lang="en-US" sz="1400" dirty="0">
                <a:latin typeface="Arial" panose="020B0604020202020204" pitchFamily="34" charset="0"/>
                <a:cs typeface="Arial" panose="020B0604020202020204" pitchFamily="34" charset="0"/>
              </a:rPr>
              <a:t>Timed </a:t>
            </a:r>
            <a:r>
              <a:rPr lang="en-US" sz="1400" dirty="0" err="1">
                <a:latin typeface="Arial" panose="020B0604020202020204" pitchFamily="34" charset="0"/>
                <a:cs typeface="Arial" panose="020B0604020202020204" pitchFamily="34" charset="0"/>
              </a:rPr>
              <a:t>condomless</a:t>
            </a:r>
            <a:r>
              <a:rPr lang="en-US" sz="1400" dirty="0">
                <a:latin typeface="Arial" panose="020B0604020202020204" pitchFamily="34" charset="0"/>
                <a:cs typeface="Arial" panose="020B0604020202020204" pitchFamily="34" charset="0"/>
              </a:rPr>
              <a:t> sex</a:t>
            </a:r>
          </a:p>
          <a:p>
            <a:pPr algn="ctr"/>
            <a:r>
              <a:rPr lang="en-US" sz="1400" dirty="0">
                <a:latin typeface="Arial" panose="020B0604020202020204" pitchFamily="34" charset="0"/>
                <a:cs typeface="Arial" panose="020B0604020202020204" pitchFamily="34" charset="0"/>
              </a:rPr>
              <a:t>Self-insemination if HIV- man</a:t>
            </a:r>
          </a:p>
          <a:p>
            <a:pPr algn="ctr"/>
            <a:r>
              <a:rPr lang="en-US" sz="1400" dirty="0">
                <a:latin typeface="Arial" panose="020B0604020202020204" pitchFamily="34" charset="0"/>
                <a:cs typeface="Arial" panose="020B0604020202020204" pitchFamily="34" charset="0"/>
              </a:rPr>
              <a:t>VMC</a:t>
            </a:r>
          </a:p>
          <a:p>
            <a:pPr algn="ctr"/>
            <a:r>
              <a:rPr lang="en-US" sz="1400" dirty="0">
                <a:latin typeface="Arial" panose="020B0604020202020204" pitchFamily="34" charset="0"/>
                <a:cs typeface="Arial" panose="020B0604020202020204" pitchFamily="34" charset="0"/>
              </a:rPr>
              <a:t>PrEP</a:t>
            </a:r>
          </a:p>
        </p:txBody>
      </p:sp>
    </p:spTree>
    <p:extLst>
      <p:ext uri="{BB962C8B-B14F-4D97-AF65-F5344CB8AC3E}">
        <p14:creationId xmlns:p14="http://schemas.microsoft.com/office/powerpoint/2010/main" val="3577630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EDA23-0862-4507-812E-32E8648D52F7}"/>
              </a:ext>
            </a:extLst>
          </p:cNvPr>
          <p:cNvSpPr>
            <a:spLocks noGrp="1"/>
          </p:cNvSpPr>
          <p:nvPr>
            <p:ph idx="1"/>
          </p:nvPr>
        </p:nvSpPr>
        <p:spPr>
          <a:xfrm>
            <a:off x="228601" y="1411234"/>
            <a:ext cx="8915399" cy="2024978"/>
          </a:xfrm>
        </p:spPr>
        <p:txBody>
          <a:bodyPr>
            <a:normAutofit lnSpcReduction="10000"/>
          </a:bodyPr>
          <a:lstStyle/>
          <a:p>
            <a:r>
              <a:rPr lang="en-US" dirty="0"/>
              <a:t>Safer conception visits:  2,956</a:t>
            </a:r>
          </a:p>
          <a:p>
            <a:r>
              <a:rPr lang="en-US" u="sng" dirty="0"/>
              <a:t>&gt;</a:t>
            </a:r>
            <a:r>
              <a:rPr lang="en-US" dirty="0"/>
              <a:t>1 FU visit: 293/334 (88%) couples (mean # visits 7.5 per woman, 3.8 per man)</a:t>
            </a:r>
          </a:p>
          <a:p>
            <a:r>
              <a:rPr lang="en-US" dirty="0"/>
              <a:t>Median 4 months [IQR:2-8] to be given the go-ahead to start trying to conceive</a:t>
            </a:r>
            <a:endParaRPr lang="en-US" u="sng" dirty="0"/>
          </a:p>
        </p:txBody>
      </p:sp>
      <p:pic>
        <p:nvPicPr>
          <p:cNvPr id="5" name="Picture 4">
            <a:extLst>
              <a:ext uri="{FF2B5EF4-FFF2-40B4-BE49-F238E27FC236}">
                <a16:creationId xmlns:a16="http://schemas.microsoft.com/office/drawing/2014/main" id="{88B281F0-F1D8-4B7E-86C0-01D62533F519}"/>
              </a:ext>
            </a:extLst>
          </p:cNvPr>
          <p:cNvPicPr>
            <a:picLocks noChangeAspect="1"/>
          </p:cNvPicPr>
          <p:nvPr/>
        </p:nvPicPr>
        <p:blipFill>
          <a:blip r:embed="rId2"/>
          <a:stretch>
            <a:fillRect/>
          </a:stretch>
        </p:blipFill>
        <p:spPr>
          <a:xfrm>
            <a:off x="304801" y="342107"/>
            <a:ext cx="838200" cy="850805"/>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815D4420-7A9E-442B-8600-E3C4F2994D91}"/>
              </a:ext>
            </a:extLst>
          </p:cNvPr>
          <p:cNvSpPr txBox="1">
            <a:spLocks/>
          </p:cNvSpPr>
          <p:nvPr/>
        </p:nvSpPr>
        <p:spPr>
          <a:xfrm>
            <a:off x="301669" y="151734"/>
            <a:ext cx="89154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3100" dirty="0"/>
              <a:t>Safer Conception Clinic </a:t>
            </a:r>
          </a:p>
          <a:p>
            <a:r>
              <a:rPr lang="en-US" sz="3100" dirty="0"/>
              <a:t>Demonstration Project, S Africa</a:t>
            </a:r>
            <a:br>
              <a:rPr lang="en-US" sz="3100" dirty="0"/>
            </a:br>
            <a:r>
              <a:rPr lang="en-US" sz="2000" i="1" dirty="0">
                <a:solidFill>
                  <a:schemeClr val="tx1"/>
                </a:solidFill>
              </a:rPr>
              <a:t>Schwartz S et al.  IAS, Amsterdam July 2018 Abs. THAC0301</a:t>
            </a:r>
            <a:endParaRPr lang="en-US" dirty="0"/>
          </a:p>
        </p:txBody>
      </p:sp>
      <p:cxnSp>
        <p:nvCxnSpPr>
          <p:cNvPr id="8" name="Straight Connector 7">
            <a:extLst>
              <a:ext uri="{FF2B5EF4-FFF2-40B4-BE49-F238E27FC236}">
                <a16:creationId xmlns:a16="http://schemas.microsoft.com/office/drawing/2014/main" id="{1BC5B813-29AA-4F0A-B4F7-510E931A0C85}"/>
              </a:ext>
            </a:extLst>
          </p:cNvPr>
          <p:cNvCxnSpPr/>
          <p:nvPr/>
        </p:nvCxnSpPr>
        <p:spPr>
          <a:xfrm flipV="1">
            <a:off x="0" y="1309412"/>
            <a:ext cx="9144000" cy="34120"/>
          </a:xfrm>
          <a:prstGeom prst="line">
            <a:avLst/>
          </a:prstGeom>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F609F025-F4D8-4D67-B1C7-AD358252BB7B}"/>
              </a:ext>
            </a:extLst>
          </p:cNvPr>
          <p:cNvPicPr>
            <a:picLocks noChangeAspect="1"/>
          </p:cNvPicPr>
          <p:nvPr/>
        </p:nvPicPr>
        <p:blipFill>
          <a:blip r:embed="rId3"/>
          <a:stretch>
            <a:fillRect/>
          </a:stretch>
        </p:blipFill>
        <p:spPr>
          <a:xfrm>
            <a:off x="270865" y="3333357"/>
            <a:ext cx="4174099" cy="3005921"/>
          </a:xfrm>
          <a:prstGeom prst="rect">
            <a:avLst/>
          </a:prstGeom>
        </p:spPr>
      </p:pic>
      <p:sp>
        <p:nvSpPr>
          <p:cNvPr id="12" name="Rectangle 11">
            <a:extLst>
              <a:ext uri="{FF2B5EF4-FFF2-40B4-BE49-F238E27FC236}">
                <a16:creationId xmlns:a16="http://schemas.microsoft.com/office/drawing/2014/main" id="{DF3DBFD1-38CE-4317-935E-523806AB456F}"/>
              </a:ext>
            </a:extLst>
          </p:cNvPr>
          <p:cNvSpPr/>
          <p:nvPr/>
        </p:nvSpPr>
        <p:spPr>
          <a:xfrm>
            <a:off x="4303506" y="3259857"/>
            <a:ext cx="4840494" cy="3325141"/>
          </a:xfrm>
          <a:prstGeom prst="rect">
            <a:avLst/>
          </a:prstGeom>
        </p:spPr>
        <p:txBody>
          <a:bodyPr wrap="square">
            <a:spAutoFit/>
          </a:bodyPr>
          <a:lstStyle/>
          <a:p>
            <a:pPr marL="285750" indent="-285750">
              <a:lnSpc>
                <a:spcPct val="103000"/>
              </a:lnSpc>
              <a:spcBef>
                <a:spcPts val="300"/>
              </a:spcBef>
              <a:spcAft>
                <a:spcPts val="300"/>
              </a:spcAft>
              <a:buClr>
                <a:srgbClr val="C00000"/>
              </a:buClr>
              <a:buFont typeface="Wingdings" panose="05000000000000000000" pitchFamily="2" charset="2"/>
              <a:buChar char="§"/>
            </a:pPr>
            <a:r>
              <a:rPr lang="en-US" sz="2200" dirty="0">
                <a:solidFill>
                  <a:srgbClr val="333333"/>
                </a:solidFill>
                <a:latin typeface="Arial" panose="020B0604020202020204" pitchFamily="34" charset="0"/>
                <a:cs typeface="Arial" panose="020B0604020202020204" pitchFamily="34" charset="0"/>
              </a:rPr>
              <a:t> 98 pregnancies in 88 women, 47.9/100 person-years </a:t>
            </a:r>
            <a:r>
              <a:rPr lang="en-US" sz="1600" dirty="0">
                <a:solidFill>
                  <a:srgbClr val="333333"/>
                </a:solidFill>
                <a:latin typeface="Arial" panose="020B0604020202020204" pitchFamily="34" charset="0"/>
                <a:cs typeface="Arial" panose="020B0604020202020204" pitchFamily="34" charset="0"/>
              </a:rPr>
              <a:t>(95%CI:38.9,59.1)</a:t>
            </a:r>
          </a:p>
          <a:p>
            <a:pPr marL="800100" lvl="1" indent="-342900">
              <a:lnSpc>
                <a:spcPct val="103000"/>
              </a:lnSpc>
              <a:spcBef>
                <a:spcPts val="300"/>
              </a:spcBef>
              <a:spcAft>
                <a:spcPts val="300"/>
              </a:spcAft>
              <a:buClr>
                <a:srgbClr val="C00000"/>
              </a:buClr>
              <a:buFont typeface="Arial" panose="020B0604020202020204" pitchFamily="34" charset="0"/>
              <a:buChar char="−"/>
            </a:pPr>
            <a:r>
              <a:rPr lang="en-US" sz="2200" dirty="0">
                <a:solidFill>
                  <a:srgbClr val="333333"/>
                </a:solidFill>
                <a:latin typeface="Arial" panose="020B0604020202020204" pitchFamily="34" charset="0"/>
                <a:cs typeface="Arial" panose="020B0604020202020204" pitchFamily="34" charset="0"/>
              </a:rPr>
              <a:t>HIV+ women 52% less likely to conceive as HIV- </a:t>
            </a:r>
            <a:r>
              <a:rPr lang="en-US" sz="1600" dirty="0">
                <a:solidFill>
                  <a:srgbClr val="333333"/>
                </a:solidFill>
                <a:latin typeface="Arial" panose="020B0604020202020204" pitchFamily="34" charset="0"/>
                <a:cs typeface="Arial" panose="020B0604020202020204" pitchFamily="34" charset="0"/>
              </a:rPr>
              <a:t>(IRR:0.48, 95%CI:0.28,0.87) </a:t>
            </a:r>
          </a:p>
          <a:p>
            <a:pPr marL="800100" lvl="1" indent="-342900">
              <a:lnSpc>
                <a:spcPct val="103000"/>
              </a:lnSpc>
              <a:spcBef>
                <a:spcPts val="300"/>
              </a:spcBef>
              <a:spcAft>
                <a:spcPts val="300"/>
              </a:spcAft>
              <a:buClr>
                <a:srgbClr val="C00000"/>
              </a:buClr>
              <a:buFont typeface="Arial" panose="020B0604020202020204" pitchFamily="34" charset="0"/>
              <a:buChar char="−"/>
            </a:pPr>
            <a:r>
              <a:rPr lang="en-US" sz="2200" dirty="0">
                <a:solidFill>
                  <a:srgbClr val="333333"/>
                </a:solidFill>
                <a:latin typeface="Arial" panose="020B0604020202020204" pitchFamily="34" charset="0"/>
                <a:cs typeface="Arial" panose="020B0604020202020204" pitchFamily="34" charset="0"/>
              </a:rPr>
              <a:t>Median time-to-pregnancy: </a:t>
            </a:r>
          </a:p>
          <a:p>
            <a:pPr marL="1200150" lvl="2" indent="-285750">
              <a:lnSpc>
                <a:spcPct val="103000"/>
              </a:lnSpc>
              <a:spcBef>
                <a:spcPts val="300"/>
              </a:spcBef>
              <a:spcAft>
                <a:spcPts val="300"/>
              </a:spcAft>
              <a:buClr>
                <a:srgbClr val="C00000"/>
              </a:buClr>
              <a:buFont typeface="Wingdings" panose="05000000000000000000" pitchFamily="2" charset="2"/>
              <a:buChar char="§"/>
            </a:pPr>
            <a:r>
              <a:rPr lang="en-US" sz="2200" dirty="0">
                <a:solidFill>
                  <a:srgbClr val="333333"/>
                </a:solidFill>
                <a:latin typeface="Arial" panose="020B0604020202020204" pitchFamily="34" charset="0"/>
                <a:cs typeface="Arial" panose="020B0604020202020204" pitchFamily="34" charset="0"/>
              </a:rPr>
              <a:t>0.8 years for HIV- women</a:t>
            </a:r>
          </a:p>
          <a:p>
            <a:pPr marL="1200150" lvl="2" indent="-285750">
              <a:lnSpc>
                <a:spcPct val="103000"/>
              </a:lnSpc>
              <a:spcBef>
                <a:spcPts val="300"/>
              </a:spcBef>
              <a:spcAft>
                <a:spcPts val="300"/>
              </a:spcAft>
              <a:buClr>
                <a:srgbClr val="C00000"/>
              </a:buClr>
              <a:buFont typeface="Wingdings" panose="05000000000000000000" pitchFamily="2" charset="2"/>
              <a:buChar char="§"/>
            </a:pPr>
            <a:r>
              <a:rPr lang="en-US" sz="2200" dirty="0">
                <a:solidFill>
                  <a:srgbClr val="333333"/>
                </a:solidFill>
                <a:latin typeface="Arial" panose="020B0604020202020204" pitchFamily="34" charset="0"/>
                <a:cs typeface="Arial" panose="020B0604020202020204" pitchFamily="34" charset="0"/>
              </a:rPr>
              <a:t>2.1 years for HIV+ women</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4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EDA23-0862-4507-812E-32E8648D52F7}"/>
              </a:ext>
            </a:extLst>
          </p:cNvPr>
          <p:cNvSpPr>
            <a:spLocks noGrp="1"/>
          </p:cNvSpPr>
          <p:nvPr>
            <p:ph idx="1"/>
          </p:nvPr>
        </p:nvSpPr>
        <p:spPr>
          <a:xfrm>
            <a:off x="228601" y="1411234"/>
            <a:ext cx="8915399" cy="2024978"/>
          </a:xfrm>
        </p:spPr>
        <p:txBody>
          <a:bodyPr>
            <a:normAutofit/>
          </a:bodyPr>
          <a:lstStyle/>
          <a:p>
            <a:r>
              <a:rPr lang="en-US" dirty="0"/>
              <a:t>17% conceived via self-insemination, 83% through timed </a:t>
            </a:r>
            <a:r>
              <a:rPr lang="en-US" dirty="0" err="1"/>
              <a:t>condomless</a:t>
            </a:r>
            <a:r>
              <a:rPr lang="en-US" dirty="0"/>
              <a:t> sex</a:t>
            </a:r>
          </a:p>
          <a:p>
            <a:r>
              <a:rPr lang="en-US" dirty="0"/>
              <a:t>67% of HIV- negative partners retested during FU</a:t>
            </a:r>
          </a:p>
          <a:p>
            <a:pPr lvl="1"/>
            <a:r>
              <a:rPr lang="en-US" dirty="0"/>
              <a:t>Mean # tests during study:  women 5.8, men 2.5 (p&lt;0.01)</a:t>
            </a:r>
          </a:p>
        </p:txBody>
      </p:sp>
      <p:pic>
        <p:nvPicPr>
          <p:cNvPr id="5" name="Picture 4">
            <a:extLst>
              <a:ext uri="{FF2B5EF4-FFF2-40B4-BE49-F238E27FC236}">
                <a16:creationId xmlns:a16="http://schemas.microsoft.com/office/drawing/2014/main" id="{88B281F0-F1D8-4B7E-86C0-01D62533F519}"/>
              </a:ext>
            </a:extLst>
          </p:cNvPr>
          <p:cNvPicPr>
            <a:picLocks noChangeAspect="1"/>
          </p:cNvPicPr>
          <p:nvPr/>
        </p:nvPicPr>
        <p:blipFill>
          <a:blip r:embed="rId2"/>
          <a:stretch>
            <a:fillRect/>
          </a:stretch>
        </p:blipFill>
        <p:spPr>
          <a:xfrm>
            <a:off x="304801" y="342107"/>
            <a:ext cx="838200" cy="850805"/>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815D4420-7A9E-442B-8600-E3C4F2994D91}"/>
              </a:ext>
            </a:extLst>
          </p:cNvPr>
          <p:cNvSpPr txBox="1">
            <a:spLocks/>
          </p:cNvSpPr>
          <p:nvPr/>
        </p:nvSpPr>
        <p:spPr>
          <a:xfrm>
            <a:off x="301669" y="151734"/>
            <a:ext cx="89154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3100" dirty="0"/>
              <a:t>Safer Conception Clinic </a:t>
            </a:r>
          </a:p>
          <a:p>
            <a:r>
              <a:rPr lang="en-US" sz="3100" dirty="0"/>
              <a:t>Demonstration Project, S Africa</a:t>
            </a:r>
            <a:br>
              <a:rPr lang="en-US" sz="3100" dirty="0"/>
            </a:br>
            <a:r>
              <a:rPr lang="en-US" sz="2000" i="1" dirty="0">
                <a:solidFill>
                  <a:schemeClr val="tx1"/>
                </a:solidFill>
              </a:rPr>
              <a:t>Schwartz S et al.  IAS, Amsterdam July 2018 Abs. THAC0301</a:t>
            </a:r>
            <a:endParaRPr lang="en-US" dirty="0"/>
          </a:p>
        </p:txBody>
      </p:sp>
      <p:cxnSp>
        <p:nvCxnSpPr>
          <p:cNvPr id="8" name="Straight Connector 7">
            <a:extLst>
              <a:ext uri="{FF2B5EF4-FFF2-40B4-BE49-F238E27FC236}">
                <a16:creationId xmlns:a16="http://schemas.microsoft.com/office/drawing/2014/main" id="{1BC5B813-29AA-4F0A-B4F7-510E931A0C85}"/>
              </a:ext>
            </a:extLst>
          </p:cNvPr>
          <p:cNvCxnSpPr/>
          <p:nvPr/>
        </p:nvCxnSpPr>
        <p:spPr>
          <a:xfrm flipV="1">
            <a:off x="0" y="1309412"/>
            <a:ext cx="9144000" cy="3412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F234B9C0-6391-4F85-8EF1-67545C730FF7}"/>
              </a:ext>
            </a:extLst>
          </p:cNvPr>
          <p:cNvPicPr>
            <a:picLocks noChangeAspect="1"/>
          </p:cNvPicPr>
          <p:nvPr/>
        </p:nvPicPr>
        <p:blipFill>
          <a:blip r:embed="rId3"/>
          <a:stretch>
            <a:fillRect/>
          </a:stretch>
        </p:blipFill>
        <p:spPr>
          <a:xfrm>
            <a:off x="228602" y="3391711"/>
            <a:ext cx="3086160" cy="2323289"/>
          </a:xfrm>
          <a:prstGeom prst="rect">
            <a:avLst/>
          </a:prstGeom>
        </p:spPr>
      </p:pic>
      <p:graphicFrame>
        <p:nvGraphicFramePr>
          <p:cNvPr id="7" name="Table 6">
            <a:extLst>
              <a:ext uri="{FF2B5EF4-FFF2-40B4-BE49-F238E27FC236}">
                <a16:creationId xmlns:a16="http://schemas.microsoft.com/office/drawing/2014/main" id="{B880392A-2990-413A-B1EA-A1D2C1E5291B}"/>
              </a:ext>
            </a:extLst>
          </p:cNvPr>
          <p:cNvGraphicFramePr>
            <a:graphicFrameLocks noGrp="1"/>
          </p:cNvGraphicFramePr>
          <p:nvPr>
            <p:extLst>
              <p:ext uri="{D42A27DB-BD31-4B8C-83A1-F6EECF244321}">
                <p14:modId xmlns:p14="http://schemas.microsoft.com/office/powerpoint/2010/main" val="2679897716"/>
              </p:ext>
            </p:extLst>
          </p:nvPr>
        </p:nvGraphicFramePr>
        <p:xfrm>
          <a:off x="3581400" y="3456562"/>
          <a:ext cx="4991038" cy="259588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10053130"/>
                    </a:ext>
                  </a:extLst>
                </a:gridCol>
                <a:gridCol w="1714438">
                  <a:extLst>
                    <a:ext uri="{9D8B030D-6E8A-4147-A177-3AD203B41FA5}">
                      <a16:colId xmlns:a16="http://schemas.microsoft.com/office/drawing/2014/main" val="1354392630"/>
                    </a:ext>
                  </a:extLst>
                </a:gridCol>
              </a:tblGrid>
              <a:tr h="370840">
                <a:tc gridSpan="2">
                  <a:txBody>
                    <a:bodyPr/>
                    <a:lstStyle/>
                    <a:p>
                      <a:pPr algn="ctr"/>
                      <a:r>
                        <a:rPr lang="en-US" dirty="0">
                          <a:latin typeface="Arial" panose="020B0604020202020204" pitchFamily="34" charset="0"/>
                          <a:cs typeface="Arial" panose="020B0604020202020204" pitchFamily="34" charset="0"/>
                        </a:rPr>
                        <a:t>HIV Prevention Indicators</a:t>
                      </a:r>
                    </a:p>
                  </a:txBody>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32370527"/>
                  </a:ext>
                </a:extLst>
              </a:tr>
              <a:tr h="370840">
                <a:tc>
                  <a:txBody>
                    <a:bodyPr/>
                    <a:lstStyle/>
                    <a:p>
                      <a:r>
                        <a:rPr lang="en-US" dirty="0">
                          <a:latin typeface="Arial" panose="020B0604020202020204" pitchFamily="34" charset="0"/>
                          <a:cs typeface="Arial" panose="020B0604020202020204" pitchFamily="34" charset="0"/>
                        </a:rPr>
                        <a:t>Conceived on PrEP</a:t>
                      </a:r>
                    </a:p>
                  </a:txBody>
                  <a:tcPr/>
                </a:tc>
                <a:tc>
                  <a:txBody>
                    <a:bodyPr/>
                    <a:lstStyle/>
                    <a:p>
                      <a:pPr algn="ctr"/>
                      <a:r>
                        <a:rPr lang="en-US" dirty="0">
                          <a:latin typeface="Arial" panose="020B0604020202020204" pitchFamily="34" charset="0"/>
                          <a:cs typeface="Arial" panose="020B0604020202020204" pitchFamily="34" charset="0"/>
                        </a:rPr>
                        <a:t>11/21, 52%</a:t>
                      </a:r>
                    </a:p>
                  </a:txBody>
                  <a:tcPr/>
                </a:tc>
                <a:extLst>
                  <a:ext uri="{0D108BD9-81ED-4DB2-BD59-A6C34878D82A}">
                    <a16:rowId xmlns:a16="http://schemas.microsoft.com/office/drawing/2014/main" val="529383017"/>
                  </a:ext>
                </a:extLst>
              </a:tr>
              <a:tr h="370840">
                <a:tc>
                  <a:txBody>
                    <a:bodyPr/>
                    <a:lstStyle/>
                    <a:p>
                      <a:r>
                        <a:rPr lang="en-US" dirty="0">
                          <a:latin typeface="Arial" panose="020B0604020202020204" pitchFamily="34" charset="0"/>
                          <a:cs typeface="Arial" panose="020B0604020202020204" pitchFamily="34" charset="0"/>
                        </a:rPr>
                        <a:t>VL &lt;50 at pregnancy</a:t>
                      </a:r>
                    </a:p>
                  </a:txBody>
                  <a:tcPr/>
                </a:tc>
                <a:tc>
                  <a:txBody>
                    <a:bodyPr/>
                    <a:lstStyle/>
                    <a:p>
                      <a:pPr algn="ctr"/>
                      <a:r>
                        <a:rPr lang="en-US" dirty="0">
                          <a:latin typeface="Arial" panose="020B0604020202020204" pitchFamily="34" charset="0"/>
                          <a:cs typeface="Arial" panose="020B0604020202020204" pitchFamily="34" charset="0"/>
                        </a:rPr>
                        <a:t>68/78, 87%</a:t>
                      </a:r>
                    </a:p>
                  </a:txBody>
                  <a:tcPr/>
                </a:tc>
                <a:extLst>
                  <a:ext uri="{0D108BD9-81ED-4DB2-BD59-A6C34878D82A}">
                    <a16:rowId xmlns:a16="http://schemas.microsoft.com/office/drawing/2014/main" val="3193303678"/>
                  </a:ext>
                </a:extLst>
              </a:tr>
              <a:tr h="370840">
                <a:tc>
                  <a:txBody>
                    <a:bodyPr/>
                    <a:lstStyle/>
                    <a:p>
                      <a:r>
                        <a:rPr lang="en-US" dirty="0">
                          <a:latin typeface="Arial" panose="020B0604020202020204" pitchFamily="34" charset="0"/>
                          <a:cs typeface="Arial" panose="020B0604020202020204" pitchFamily="34" charset="0"/>
                        </a:rPr>
                        <a:t>VL &lt;1000 at pregnancy</a:t>
                      </a:r>
                    </a:p>
                  </a:txBody>
                  <a:tcPr/>
                </a:tc>
                <a:tc>
                  <a:txBody>
                    <a:bodyPr/>
                    <a:lstStyle/>
                    <a:p>
                      <a:pPr algn="ctr"/>
                      <a:r>
                        <a:rPr lang="en-US" dirty="0">
                          <a:latin typeface="Arial" panose="020B0604020202020204" pitchFamily="34" charset="0"/>
                          <a:cs typeface="Arial" panose="020B0604020202020204" pitchFamily="34" charset="0"/>
                        </a:rPr>
                        <a:t>77/78, 99%</a:t>
                      </a:r>
                    </a:p>
                  </a:txBody>
                  <a:tcPr/>
                </a:tc>
                <a:extLst>
                  <a:ext uri="{0D108BD9-81ED-4DB2-BD59-A6C34878D82A}">
                    <a16:rowId xmlns:a16="http://schemas.microsoft.com/office/drawing/2014/main" val="3234567336"/>
                  </a:ext>
                </a:extLst>
              </a:tr>
              <a:tr h="370840">
                <a:tc>
                  <a:txBody>
                    <a:bodyPr/>
                    <a:lstStyle/>
                    <a:p>
                      <a:r>
                        <a:rPr lang="en-US" dirty="0">
                          <a:latin typeface="Arial" panose="020B0604020202020204" pitchFamily="34" charset="0"/>
                          <a:cs typeface="Arial" panose="020B0604020202020204" pitchFamily="34" charset="0"/>
                        </a:rPr>
                        <a:t>EID for baby HIV+ mother</a:t>
                      </a:r>
                    </a:p>
                  </a:txBody>
                  <a:tcPr/>
                </a:tc>
                <a:tc>
                  <a:txBody>
                    <a:bodyPr/>
                    <a:lstStyle/>
                    <a:p>
                      <a:pPr algn="ctr"/>
                      <a:r>
                        <a:rPr lang="en-US" dirty="0">
                          <a:latin typeface="Arial" panose="020B0604020202020204" pitchFamily="34" charset="0"/>
                          <a:cs typeface="Arial" panose="020B0604020202020204" pitchFamily="34" charset="0"/>
                        </a:rPr>
                        <a:t>41/47, 87%</a:t>
                      </a:r>
                    </a:p>
                  </a:txBody>
                  <a:tcPr/>
                </a:tc>
                <a:extLst>
                  <a:ext uri="{0D108BD9-81ED-4DB2-BD59-A6C34878D82A}">
                    <a16:rowId xmlns:a16="http://schemas.microsoft.com/office/drawing/2014/main" val="796286992"/>
                  </a:ext>
                </a:extLst>
              </a:tr>
              <a:tr h="370840">
                <a:tc>
                  <a:txBody>
                    <a:bodyPr/>
                    <a:lstStyle/>
                    <a:p>
                      <a:r>
                        <a:rPr lang="en-US" b="1" dirty="0">
                          <a:latin typeface="Arial" panose="020B0604020202020204" pitchFamily="34" charset="0"/>
                          <a:cs typeface="Arial" panose="020B0604020202020204" pitchFamily="34" charset="0"/>
                        </a:rPr>
                        <a:t>Infections in infants</a:t>
                      </a:r>
                    </a:p>
                  </a:txBody>
                  <a:tcPr/>
                </a:tc>
                <a:tc>
                  <a:txBody>
                    <a:bodyPr/>
                    <a:lstStyle/>
                    <a:p>
                      <a:pPr algn="ctr"/>
                      <a:r>
                        <a:rPr lang="en-US" b="1"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737983295"/>
                  </a:ext>
                </a:extLst>
              </a:tr>
              <a:tr h="370840">
                <a:tc>
                  <a:txBody>
                    <a:bodyPr/>
                    <a:lstStyle/>
                    <a:p>
                      <a:r>
                        <a:rPr lang="en-US" b="1" dirty="0">
                          <a:latin typeface="Arial" panose="020B0604020202020204" pitchFamily="34" charset="0"/>
                          <a:cs typeface="Arial" panose="020B0604020202020204" pitchFamily="34" charset="0"/>
                        </a:rPr>
                        <a:t>Infections in HIV- partners</a:t>
                      </a:r>
                    </a:p>
                  </a:txBody>
                  <a:tcPr/>
                </a:tc>
                <a:tc>
                  <a:txBody>
                    <a:bodyPr/>
                    <a:lstStyle/>
                    <a:p>
                      <a:pPr algn="ctr"/>
                      <a:r>
                        <a:rPr lang="en-US" b="1"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442568890"/>
                  </a:ext>
                </a:extLst>
              </a:tr>
            </a:tbl>
          </a:graphicData>
        </a:graphic>
      </p:graphicFrame>
    </p:spTree>
    <p:extLst>
      <p:ext uri="{BB962C8B-B14F-4D97-AF65-F5344CB8AC3E}">
        <p14:creationId xmlns:p14="http://schemas.microsoft.com/office/powerpoint/2010/main" val="76876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BS PCR 7 028"/>
          <p:cNvPicPr>
            <a:picLocks noChangeAspect="1" noChangeArrowheads="1"/>
          </p:cNvPicPr>
          <p:nvPr/>
        </p:nvPicPr>
        <p:blipFill>
          <a:blip r:embed="rId2" cstate="print">
            <a:extLst>
              <a:ext uri="{28A0092B-C50C-407E-A947-70E740481C1C}">
                <a14:useLocalDpi xmlns:a14="http://schemas.microsoft.com/office/drawing/2010/main" val="0"/>
              </a:ext>
            </a:extLst>
          </a:blip>
          <a:srcRect l="37387" t="32813" r="34802" b="13875"/>
          <a:stretch>
            <a:fillRect/>
          </a:stretch>
        </p:blipFill>
        <p:spPr bwMode="auto">
          <a:xfrm>
            <a:off x="6692362" y="4572000"/>
            <a:ext cx="1739899" cy="1690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33400" y="457200"/>
            <a:ext cx="2208335" cy="1676400"/>
          </a:xfrm>
          <a:prstGeom prst="rect">
            <a:avLst/>
          </a:prstGeom>
          <a:ln>
            <a:noFill/>
          </a:ln>
          <a:effectLst>
            <a:outerShdw blurRad="292100" dist="139700" dir="2700000" algn="tl" rotWithShape="0">
              <a:srgbClr val="333333">
                <a:alpha val="65000"/>
              </a:srgbClr>
            </a:outerShdw>
          </a:effectLst>
        </p:spPr>
      </p:pic>
      <p:pic>
        <p:nvPicPr>
          <p:cNvPr id="10" name="Picture 6" descr="© UNICEF/ South Africa/2006/Crow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57200"/>
            <a:ext cx="22860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648201"/>
            <a:ext cx="1412717" cy="1671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C47E40D2-D7BF-4D96-87AD-E91E744756A3}"/>
              </a:ext>
            </a:extLst>
          </p:cNvPr>
          <p:cNvSpPr>
            <a:spLocks noGrp="1" noChangeArrowheads="1"/>
          </p:cNvSpPr>
          <p:nvPr>
            <p:ph type="ctrTitle"/>
          </p:nvPr>
        </p:nvSpPr>
        <p:spPr>
          <a:xfrm>
            <a:off x="-25939" y="2209800"/>
            <a:ext cx="8458200" cy="1676400"/>
          </a:xfrm>
        </p:spPr>
        <p:txBody>
          <a:bodyPr>
            <a:noAutofit/>
          </a:bodyPr>
          <a:lstStyle/>
          <a:p>
            <a:br>
              <a:rPr lang="en-US" altLang="en-US" sz="4800" b="0" dirty="0"/>
            </a:br>
            <a:br>
              <a:rPr lang="en-US" altLang="en-US" sz="4800" b="0" dirty="0"/>
            </a:br>
            <a:r>
              <a:rPr lang="en-US" altLang="en-US" sz="4800" b="0" dirty="0"/>
              <a:t>Infant HIV Diagnosis </a:t>
            </a:r>
            <a:br>
              <a:rPr lang="en-US" altLang="en-US" sz="4800" b="0" dirty="0"/>
            </a:br>
            <a:r>
              <a:rPr lang="en-US" altLang="en-US" sz="4800" dirty="0"/>
              <a:t>and </a:t>
            </a:r>
            <a:br>
              <a:rPr lang="en-US" altLang="en-US" sz="4800" dirty="0"/>
            </a:br>
            <a:r>
              <a:rPr lang="en-US" altLang="en-US" sz="4800" dirty="0"/>
              <a:t>HIV Testing Older Children</a:t>
            </a:r>
            <a:br>
              <a:rPr lang="en-US" altLang="en-US" sz="4800" b="0" dirty="0"/>
            </a:br>
            <a:endParaRPr lang="en-US" altLang="en-US" sz="4800" b="0" dirty="0"/>
          </a:p>
        </p:txBody>
      </p:sp>
    </p:spTree>
    <p:extLst>
      <p:ext uri="{BB962C8B-B14F-4D97-AF65-F5344CB8AC3E}">
        <p14:creationId xmlns:p14="http://schemas.microsoft.com/office/powerpoint/2010/main" val="7429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C158A5-64A4-4DE2-9801-C60C3F4C4134}"/>
              </a:ext>
            </a:extLst>
          </p:cNvPr>
          <p:cNvSpPr txBox="1">
            <a:spLocks/>
          </p:cNvSpPr>
          <p:nvPr/>
        </p:nvSpPr>
        <p:spPr>
          <a:xfrm>
            <a:off x="74646" y="163942"/>
            <a:ext cx="9069354" cy="1333743"/>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C00000"/>
                </a:solidFill>
                <a:latin typeface="Arial" panose="020B0604020202020204" pitchFamily="34" charset="0"/>
                <a:cs typeface="Arial" panose="020B0604020202020204" pitchFamily="34" charset="0"/>
              </a:rPr>
              <a:t>POC Test Implementation, 9 Countries </a:t>
            </a:r>
          </a:p>
          <a:p>
            <a:r>
              <a:rPr lang="en-US" sz="2000" i="1" dirty="0">
                <a:latin typeface="Arial" panose="020B0604020202020204" pitchFamily="34" charset="0"/>
                <a:ea typeface="+mn-ea"/>
                <a:cs typeface="Arial" panose="020B0604020202020204" pitchFamily="34" charset="0"/>
              </a:rPr>
              <a:t>Bianchi F et al. IAS, Amsterdam July 2018 Abs.TUAE0102</a:t>
            </a:r>
          </a:p>
        </p:txBody>
      </p:sp>
      <p:cxnSp>
        <p:nvCxnSpPr>
          <p:cNvPr id="7" name="Straight Connector 6">
            <a:extLst>
              <a:ext uri="{FF2B5EF4-FFF2-40B4-BE49-F238E27FC236}">
                <a16:creationId xmlns:a16="http://schemas.microsoft.com/office/drawing/2014/main" id="{C3084ECB-99B9-4F77-85A7-D126107E4759}"/>
              </a:ext>
            </a:extLst>
          </p:cNvPr>
          <p:cNvCxnSpPr>
            <a:cxnSpLocks/>
          </p:cNvCxnSpPr>
          <p:nvPr/>
        </p:nvCxnSpPr>
        <p:spPr>
          <a:xfrm flipV="1">
            <a:off x="0" y="1321674"/>
            <a:ext cx="9144000" cy="4864"/>
          </a:xfrm>
          <a:prstGeom prst="line">
            <a:avLst/>
          </a:prstGeom>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C6E9C7E7-9F95-47AC-8A44-9D3CA014C785}"/>
              </a:ext>
            </a:extLst>
          </p:cNvPr>
          <p:cNvPicPr>
            <a:picLocks noChangeAspect="1"/>
          </p:cNvPicPr>
          <p:nvPr/>
        </p:nvPicPr>
        <p:blipFill>
          <a:blip r:embed="rId3"/>
          <a:stretch>
            <a:fillRect/>
          </a:stretch>
        </p:blipFill>
        <p:spPr>
          <a:xfrm>
            <a:off x="8211870" y="207903"/>
            <a:ext cx="732794" cy="360760"/>
          </a:xfrm>
          <a:prstGeom prst="rect">
            <a:avLst/>
          </a:prstGeom>
        </p:spPr>
      </p:pic>
      <p:pic>
        <p:nvPicPr>
          <p:cNvPr id="14" name="Picture 13">
            <a:extLst>
              <a:ext uri="{FF2B5EF4-FFF2-40B4-BE49-F238E27FC236}">
                <a16:creationId xmlns:a16="http://schemas.microsoft.com/office/drawing/2014/main" id="{F887572B-FDB4-47F0-BFE2-98C6BA00ED2A}"/>
              </a:ext>
            </a:extLst>
          </p:cNvPr>
          <p:cNvPicPr>
            <a:picLocks noChangeAspect="1"/>
          </p:cNvPicPr>
          <p:nvPr/>
        </p:nvPicPr>
        <p:blipFill>
          <a:blip r:embed="rId4"/>
          <a:stretch>
            <a:fillRect/>
          </a:stretch>
        </p:blipFill>
        <p:spPr>
          <a:xfrm>
            <a:off x="135038" y="25121"/>
            <a:ext cx="1601754" cy="463452"/>
          </a:xfrm>
          <a:prstGeom prst="rect">
            <a:avLst/>
          </a:prstGeom>
        </p:spPr>
      </p:pic>
      <p:sp>
        <p:nvSpPr>
          <p:cNvPr id="17" name="Rectangle 16">
            <a:extLst>
              <a:ext uri="{FF2B5EF4-FFF2-40B4-BE49-F238E27FC236}">
                <a16:creationId xmlns:a16="http://schemas.microsoft.com/office/drawing/2014/main" id="{AAF0A76E-BC73-4EEB-8B5F-458CA2531498}"/>
              </a:ext>
            </a:extLst>
          </p:cNvPr>
          <p:cNvSpPr/>
          <p:nvPr/>
        </p:nvSpPr>
        <p:spPr>
          <a:xfrm>
            <a:off x="328087" y="4029175"/>
            <a:ext cx="8487824" cy="1477328"/>
          </a:xfrm>
          <a:prstGeom prst="rect">
            <a:avLst/>
          </a:prstGeom>
        </p:spPr>
        <p:txBody>
          <a:bodyPr wrap="square">
            <a:spAutoFit/>
          </a:bodyPr>
          <a:lstStyle/>
          <a:p>
            <a:r>
              <a:rPr lang="en-US" i="1" dirty="0">
                <a:latin typeface="Arial" panose="020B0604020202020204" pitchFamily="34" charset="0"/>
                <a:cs typeface="Arial" panose="020B0604020202020204" pitchFamily="34" charset="0"/>
              </a:rPr>
              <a:t>Pre-intervention data – Conventional EID</a:t>
            </a:r>
          </a:p>
          <a:p>
            <a:pPr marL="342900" indent="-342900">
              <a:buClr>
                <a:srgbClr val="C00000"/>
              </a:buClr>
              <a:buFont typeface="Arial" panose="020B0604020202020204" pitchFamily="34" charset="0"/>
              <a:buChar char="−"/>
            </a:pPr>
            <a:r>
              <a:rPr lang="en-US" dirty="0">
                <a:latin typeface="Arial" panose="020B0604020202020204" pitchFamily="34" charset="0"/>
                <a:cs typeface="Arial" panose="020B0604020202020204" pitchFamily="34" charset="0"/>
              </a:rPr>
              <a:t>Retrospective, 8 countries: 30 consecutive HIV-exposed infants tested, register data collected from Mar 2014-May 2017 from facility registers from subset of sites (up to 20/country)</a:t>
            </a:r>
          </a:p>
          <a:p>
            <a:pPr marL="342900" indent="-342900">
              <a:buClr>
                <a:srgbClr val="C00000"/>
              </a:buClr>
              <a:buFont typeface="Arial" panose="020B0604020202020204" pitchFamily="34" charset="0"/>
              <a:buChar char="−"/>
            </a:pPr>
            <a:r>
              <a:rPr lang="en-US" dirty="0">
                <a:solidFill>
                  <a:srgbClr val="0070C0"/>
                </a:solidFill>
                <a:latin typeface="Arial" panose="020B0604020202020204" pitchFamily="34" charset="0"/>
                <a:cs typeface="Arial" panose="020B0604020202020204" pitchFamily="34" charset="0"/>
              </a:rPr>
              <a:t>Sample: 2,899 tests from 2,875 HIV-exposed infants from 96 sites</a:t>
            </a:r>
          </a:p>
        </p:txBody>
      </p:sp>
      <p:sp>
        <p:nvSpPr>
          <p:cNvPr id="18" name="Rectangle 17">
            <a:extLst>
              <a:ext uri="{FF2B5EF4-FFF2-40B4-BE49-F238E27FC236}">
                <a16:creationId xmlns:a16="http://schemas.microsoft.com/office/drawing/2014/main" id="{B46EE708-EFCF-47CA-B33B-DD54B78D6F4B}"/>
              </a:ext>
            </a:extLst>
          </p:cNvPr>
          <p:cNvSpPr/>
          <p:nvPr/>
        </p:nvSpPr>
        <p:spPr>
          <a:xfrm>
            <a:off x="457200" y="5415707"/>
            <a:ext cx="8487824" cy="1200329"/>
          </a:xfrm>
          <a:prstGeom prst="rect">
            <a:avLst/>
          </a:prstGeom>
        </p:spPr>
        <p:txBody>
          <a:bodyPr wrap="square">
            <a:spAutoFit/>
          </a:bodyPr>
          <a:lstStyle/>
          <a:p>
            <a:r>
              <a:rPr lang="en-US" i="1" dirty="0">
                <a:latin typeface="Arial" panose="020B0604020202020204" pitchFamily="34" charset="0"/>
                <a:cs typeface="Arial" panose="020B0604020202020204" pitchFamily="34" charset="0"/>
              </a:rPr>
              <a:t>Post-intervention data – POC EID </a:t>
            </a:r>
          </a:p>
          <a:p>
            <a:pPr marL="342900" indent="-342900">
              <a:buClr>
                <a:srgbClr val="C00000"/>
              </a:buClr>
              <a:buFont typeface="Arial" panose="020B0604020202020204" pitchFamily="34" charset="0"/>
              <a:buChar char="−"/>
            </a:pPr>
            <a:r>
              <a:rPr lang="en-US" dirty="0">
                <a:latin typeface="Arial" panose="020B0604020202020204" pitchFamily="34" charset="0"/>
                <a:cs typeface="Arial" panose="020B0604020202020204" pitchFamily="34" charset="0"/>
              </a:rPr>
              <a:t>Prospective all POC EID sites, 8 countries, data collected until Dec 2017 in 339 sites (106 primary, 233 spoke sites)</a:t>
            </a:r>
            <a:endParaRPr lang="en-US" i="1" dirty="0">
              <a:latin typeface="Arial" panose="020B0604020202020204" pitchFamily="34" charset="0"/>
              <a:cs typeface="Arial" panose="020B0604020202020204" pitchFamily="34" charset="0"/>
            </a:endParaRPr>
          </a:p>
          <a:p>
            <a:pPr marL="342900" indent="-342900">
              <a:buClr>
                <a:srgbClr val="C00000"/>
              </a:buClr>
              <a:buFont typeface="Arial" panose="020B0604020202020204" pitchFamily="34" charset="0"/>
              <a:buChar char="−"/>
            </a:pPr>
            <a:r>
              <a:rPr lang="en-US" dirty="0">
                <a:solidFill>
                  <a:srgbClr val="0070C0"/>
                </a:solidFill>
                <a:latin typeface="Arial" panose="020B0604020202020204" pitchFamily="34" charset="0"/>
                <a:cs typeface="Arial" panose="020B0604020202020204" pitchFamily="34" charset="0"/>
              </a:rPr>
              <a:t>Sample: 19,071 tests from 18,220 HIV-exposed infants</a:t>
            </a:r>
          </a:p>
        </p:txBody>
      </p:sp>
      <p:sp>
        <p:nvSpPr>
          <p:cNvPr id="19" name="Rectangle 18">
            <a:extLst>
              <a:ext uri="{FF2B5EF4-FFF2-40B4-BE49-F238E27FC236}">
                <a16:creationId xmlns:a16="http://schemas.microsoft.com/office/drawing/2014/main" id="{82EEDC2F-F623-4D00-B03C-ED59D25D22D7}"/>
              </a:ext>
            </a:extLst>
          </p:cNvPr>
          <p:cNvSpPr/>
          <p:nvPr/>
        </p:nvSpPr>
        <p:spPr>
          <a:xfrm>
            <a:off x="220028" y="1322208"/>
            <a:ext cx="8703943" cy="830997"/>
          </a:xfrm>
          <a:prstGeom prst="rect">
            <a:avLst/>
          </a:prstGeom>
        </p:spPr>
        <p:txBody>
          <a:bodyPr wrap="square">
            <a:spAutoFit/>
          </a:bodyPr>
          <a:lstStyle/>
          <a:p>
            <a:pPr marL="342900" indent="-3429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EGPAF/UNITAID is implementing POC in 9 countries; compared pre- and post-POC intervention data</a:t>
            </a:r>
          </a:p>
        </p:txBody>
      </p:sp>
      <p:grpSp>
        <p:nvGrpSpPr>
          <p:cNvPr id="20" name="Group 19">
            <a:extLst>
              <a:ext uri="{FF2B5EF4-FFF2-40B4-BE49-F238E27FC236}">
                <a16:creationId xmlns:a16="http://schemas.microsoft.com/office/drawing/2014/main" id="{D8E5124B-B2A3-4E13-9B66-D84D1111C968}"/>
              </a:ext>
            </a:extLst>
          </p:cNvPr>
          <p:cNvGrpSpPr/>
          <p:nvPr/>
        </p:nvGrpSpPr>
        <p:grpSpPr>
          <a:xfrm>
            <a:off x="328087" y="2159639"/>
            <a:ext cx="7693143" cy="1755864"/>
            <a:chOff x="581530" y="4917310"/>
            <a:chExt cx="7693143" cy="1755864"/>
          </a:xfrm>
        </p:grpSpPr>
        <p:pic>
          <p:nvPicPr>
            <p:cNvPr id="21" name="Picture 20">
              <a:extLst>
                <a:ext uri="{FF2B5EF4-FFF2-40B4-BE49-F238E27FC236}">
                  <a16:creationId xmlns:a16="http://schemas.microsoft.com/office/drawing/2014/main" id="{97E7A8A4-2249-4DB6-B305-AF268E30B97E}"/>
                </a:ext>
              </a:extLst>
            </p:cNvPr>
            <p:cNvPicPr>
              <a:picLocks noChangeAspect="1"/>
            </p:cNvPicPr>
            <p:nvPr/>
          </p:nvPicPr>
          <p:blipFill>
            <a:blip r:embed="rId5"/>
            <a:stretch>
              <a:fillRect/>
            </a:stretch>
          </p:blipFill>
          <p:spPr>
            <a:xfrm>
              <a:off x="581530" y="5166438"/>
              <a:ext cx="1782224" cy="1478867"/>
            </a:xfrm>
            <a:prstGeom prst="rect">
              <a:avLst/>
            </a:prstGeom>
          </p:spPr>
        </p:pic>
        <p:pic>
          <p:nvPicPr>
            <p:cNvPr id="22" name="Picture 21">
              <a:extLst>
                <a:ext uri="{FF2B5EF4-FFF2-40B4-BE49-F238E27FC236}">
                  <a16:creationId xmlns:a16="http://schemas.microsoft.com/office/drawing/2014/main" id="{916A7315-D287-46E6-810D-41FA038B23F7}"/>
                </a:ext>
              </a:extLst>
            </p:cNvPr>
            <p:cNvPicPr>
              <a:picLocks noChangeAspect="1"/>
            </p:cNvPicPr>
            <p:nvPr/>
          </p:nvPicPr>
          <p:blipFill>
            <a:blip r:embed="rId6"/>
            <a:stretch>
              <a:fillRect/>
            </a:stretch>
          </p:blipFill>
          <p:spPr>
            <a:xfrm>
              <a:off x="3271867" y="5176806"/>
              <a:ext cx="2080452" cy="1496368"/>
            </a:xfrm>
            <a:prstGeom prst="rect">
              <a:avLst/>
            </a:prstGeom>
          </p:spPr>
        </p:pic>
        <p:pic>
          <p:nvPicPr>
            <p:cNvPr id="23" name="Picture 22">
              <a:extLst>
                <a:ext uri="{FF2B5EF4-FFF2-40B4-BE49-F238E27FC236}">
                  <a16:creationId xmlns:a16="http://schemas.microsoft.com/office/drawing/2014/main" id="{03E7CB05-94D5-49C0-AD24-1FFD7172B687}"/>
                </a:ext>
              </a:extLst>
            </p:cNvPr>
            <p:cNvPicPr>
              <a:picLocks noChangeAspect="1"/>
            </p:cNvPicPr>
            <p:nvPr/>
          </p:nvPicPr>
          <p:blipFill>
            <a:blip r:embed="rId7"/>
            <a:stretch>
              <a:fillRect/>
            </a:stretch>
          </p:blipFill>
          <p:spPr>
            <a:xfrm>
              <a:off x="6324600" y="5309344"/>
              <a:ext cx="1950073" cy="1335961"/>
            </a:xfrm>
            <a:prstGeom prst="rect">
              <a:avLst/>
            </a:prstGeom>
          </p:spPr>
        </p:pic>
        <p:sp>
          <p:nvSpPr>
            <p:cNvPr id="24" name="TextBox 23">
              <a:extLst>
                <a:ext uri="{FF2B5EF4-FFF2-40B4-BE49-F238E27FC236}">
                  <a16:creationId xmlns:a16="http://schemas.microsoft.com/office/drawing/2014/main" id="{1400B431-A9A7-4B7E-B03B-6B83D1C68C47}"/>
                </a:ext>
              </a:extLst>
            </p:cNvPr>
            <p:cNvSpPr txBox="1"/>
            <p:nvPr/>
          </p:nvSpPr>
          <p:spPr>
            <a:xfrm>
              <a:off x="2273935" y="4917310"/>
              <a:ext cx="459613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Site types to maximize access to testing</a:t>
              </a:r>
            </a:p>
          </p:txBody>
        </p:sp>
      </p:grpSp>
    </p:spTree>
    <p:extLst>
      <p:ext uri="{BB962C8B-B14F-4D97-AF65-F5344CB8AC3E}">
        <p14:creationId xmlns:p14="http://schemas.microsoft.com/office/powerpoint/2010/main" val="387852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C158A5-64A4-4DE2-9801-C60C3F4C4134}"/>
              </a:ext>
            </a:extLst>
          </p:cNvPr>
          <p:cNvSpPr txBox="1">
            <a:spLocks/>
          </p:cNvSpPr>
          <p:nvPr/>
        </p:nvSpPr>
        <p:spPr>
          <a:xfrm>
            <a:off x="0" y="-7085"/>
            <a:ext cx="9069354" cy="1333743"/>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C00000"/>
                </a:solidFill>
                <a:latin typeface="Arial" panose="020B0604020202020204" pitchFamily="34" charset="0"/>
                <a:cs typeface="Arial" panose="020B0604020202020204" pitchFamily="34" charset="0"/>
              </a:rPr>
              <a:t>POC Test Implementation:  </a:t>
            </a:r>
          </a:p>
          <a:p>
            <a:r>
              <a:rPr lang="en-US" sz="3200" dirty="0">
                <a:solidFill>
                  <a:srgbClr val="C00000"/>
                </a:solidFill>
                <a:latin typeface="Arial" panose="020B0604020202020204" pitchFamily="34" charset="0"/>
                <a:cs typeface="Arial" panose="020B0604020202020204" pitchFamily="34" charset="0"/>
              </a:rPr>
              <a:t>Pre vs Post-Implementation/Hub vs Spoke</a:t>
            </a:r>
          </a:p>
          <a:p>
            <a:r>
              <a:rPr lang="en-US" sz="2000" i="1" dirty="0">
                <a:latin typeface="Arial" panose="020B0604020202020204" pitchFamily="34" charset="0"/>
                <a:ea typeface="+mn-ea"/>
                <a:cs typeface="Arial" panose="020B0604020202020204" pitchFamily="34" charset="0"/>
              </a:rPr>
              <a:t>Bianchi F et al. IAS, Amsterdam July 2018 Abs.TUAE0102</a:t>
            </a:r>
          </a:p>
        </p:txBody>
      </p:sp>
      <p:cxnSp>
        <p:nvCxnSpPr>
          <p:cNvPr id="7" name="Straight Connector 6">
            <a:extLst>
              <a:ext uri="{FF2B5EF4-FFF2-40B4-BE49-F238E27FC236}">
                <a16:creationId xmlns:a16="http://schemas.microsoft.com/office/drawing/2014/main" id="{C3084ECB-99B9-4F77-85A7-D126107E4759}"/>
              </a:ext>
            </a:extLst>
          </p:cNvPr>
          <p:cNvCxnSpPr>
            <a:cxnSpLocks/>
          </p:cNvCxnSpPr>
          <p:nvPr/>
        </p:nvCxnSpPr>
        <p:spPr>
          <a:xfrm flipV="1">
            <a:off x="0" y="1321674"/>
            <a:ext cx="9144000" cy="4864"/>
          </a:xfrm>
          <a:prstGeom prst="line">
            <a:avLst/>
          </a:prstGeom>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C6E9C7E7-9F95-47AC-8A44-9D3CA014C785}"/>
              </a:ext>
            </a:extLst>
          </p:cNvPr>
          <p:cNvPicPr>
            <a:picLocks noChangeAspect="1"/>
          </p:cNvPicPr>
          <p:nvPr/>
        </p:nvPicPr>
        <p:blipFill>
          <a:blip r:embed="rId3"/>
          <a:stretch>
            <a:fillRect/>
          </a:stretch>
        </p:blipFill>
        <p:spPr>
          <a:xfrm>
            <a:off x="8211870" y="207903"/>
            <a:ext cx="732794" cy="360760"/>
          </a:xfrm>
          <a:prstGeom prst="rect">
            <a:avLst/>
          </a:prstGeom>
        </p:spPr>
      </p:pic>
      <p:pic>
        <p:nvPicPr>
          <p:cNvPr id="14" name="Picture 13">
            <a:extLst>
              <a:ext uri="{FF2B5EF4-FFF2-40B4-BE49-F238E27FC236}">
                <a16:creationId xmlns:a16="http://schemas.microsoft.com/office/drawing/2014/main" id="{F887572B-FDB4-47F0-BFE2-98C6BA00ED2A}"/>
              </a:ext>
            </a:extLst>
          </p:cNvPr>
          <p:cNvPicPr>
            <a:picLocks noChangeAspect="1"/>
          </p:cNvPicPr>
          <p:nvPr/>
        </p:nvPicPr>
        <p:blipFill>
          <a:blip r:embed="rId4"/>
          <a:stretch>
            <a:fillRect/>
          </a:stretch>
        </p:blipFill>
        <p:spPr>
          <a:xfrm>
            <a:off x="135038" y="25121"/>
            <a:ext cx="1601754" cy="463452"/>
          </a:xfrm>
          <a:prstGeom prst="rect">
            <a:avLst/>
          </a:prstGeom>
        </p:spPr>
      </p:pic>
      <p:graphicFrame>
        <p:nvGraphicFramePr>
          <p:cNvPr id="15" name="Table 14">
            <a:extLst>
              <a:ext uri="{FF2B5EF4-FFF2-40B4-BE49-F238E27FC236}">
                <a16:creationId xmlns:a16="http://schemas.microsoft.com/office/drawing/2014/main" id="{3C14692B-352B-4F3B-9FB9-3ACCEA0FAFC7}"/>
              </a:ext>
            </a:extLst>
          </p:cNvPr>
          <p:cNvGraphicFramePr>
            <a:graphicFrameLocks noGrp="1"/>
          </p:cNvGraphicFramePr>
          <p:nvPr>
            <p:extLst/>
          </p:nvPr>
        </p:nvGraphicFramePr>
        <p:xfrm>
          <a:off x="253439" y="1415368"/>
          <a:ext cx="8534399" cy="2540258"/>
        </p:xfrm>
        <a:graphic>
          <a:graphicData uri="http://schemas.openxmlformats.org/drawingml/2006/table">
            <a:tbl>
              <a:tblPr firstRow="1" firstCol="1" bandRow="1">
                <a:tableStyleId>{1E171933-4619-4E11-9A3F-F7608DF75F80}</a:tableStyleId>
              </a:tblPr>
              <a:tblGrid>
                <a:gridCol w="3429001">
                  <a:extLst>
                    <a:ext uri="{9D8B030D-6E8A-4147-A177-3AD203B41FA5}">
                      <a16:colId xmlns:a16="http://schemas.microsoft.com/office/drawing/2014/main" val="1185829495"/>
                    </a:ext>
                  </a:extLst>
                </a:gridCol>
                <a:gridCol w="2057400">
                  <a:extLst>
                    <a:ext uri="{9D8B030D-6E8A-4147-A177-3AD203B41FA5}">
                      <a16:colId xmlns:a16="http://schemas.microsoft.com/office/drawing/2014/main" val="2263141862"/>
                    </a:ext>
                  </a:extLst>
                </a:gridCol>
                <a:gridCol w="1981200">
                  <a:extLst>
                    <a:ext uri="{9D8B030D-6E8A-4147-A177-3AD203B41FA5}">
                      <a16:colId xmlns:a16="http://schemas.microsoft.com/office/drawing/2014/main" val="3198968164"/>
                    </a:ext>
                  </a:extLst>
                </a:gridCol>
                <a:gridCol w="1066798">
                  <a:extLst>
                    <a:ext uri="{9D8B030D-6E8A-4147-A177-3AD203B41FA5}">
                      <a16:colId xmlns:a16="http://schemas.microsoft.com/office/drawing/2014/main" val="4099673100"/>
                    </a:ext>
                  </a:extLst>
                </a:gridCol>
              </a:tblGrid>
              <a:tr h="198792">
                <a:tc>
                  <a:txBody>
                    <a:bodyPr/>
                    <a:lstStyle/>
                    <a:p>
                      <a:pPr marL="0" marR="0" algn="l" defTabSz="457200" rtl="0" eaLnBrk="1" latinLnBrk="0" hangingPunct="1">
                        <a:lnSpc>
                          <a:spcPct val="107000"/>
                        </a:lnSpc>
                        <a:spcBef>
                          <a:spcPts val="0"/>
                        </a:spcBef>
                        <a:spcAft>
                          <a:spcPts val="0"/>
                        </a:spcAft>
                      </a:pPr>
                      <a:r>
                        <a:rPr lang="en-US" sz="1400" b="1" kern="1200" dirty="0">
                          <a:latin typeface="Arial" panose="020B0604020202020204" pitchFamily="34" charset="0"/>
                          <a:cs typeface="Arial" panose="020B0604020202020204" pitchFamily="34" charset="0"/>
                        </a:rPr>
                        <a:t>                                                          CONVENTIONAL PRE VS POC POST</a:t>
                      </a:r>
                      <a:endParaRPr lang="en-US" sz="1400" b="1" kern="1200" dirty="0">
                        <a:solidFill>
                          <a:schemeClr val="bg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400" b="1" kern="1200" dirty="0">
                          <a:latin typeface="Arial" panose="020B0604020202020204" pitchFamily="34" charset="0"/>
                          <a:cs typeface="Arial" panose="020B0604020202020204" pitchFamily="34" charset="0"/>
                        </a:rPr>
                        <a:t>PRE: </a:t>
                      </a:r>
                    </a:p>
                    <a:p>
                      <a:pPr marL="0" marR="0" algn="ctr" defTabSz="457200" rtl="0" eaLnBrk="1" latinLnBrk="0" hangingPunct="1">
                        <a:lnSpc>
                          <a:spcPct val="107000"/>
                        </a:lnSpc>
                        <a:spcBef>
                          <a:spcPts val="0"/>
                        </a:spcBef>
                        <a:spcAft>
                          <a:spcPts val="0"/>
                        </a:spcAft>
                      </a:pPr>
                      <a:r>
                        <a:rPr lang="en-US" sz="1400" b="1" kern="1200" dirty="0">
                          <a:latin typeface="Arial" panose="020B0604020202020204" pitchFamily="34" charset="0"/>
                          <a:cs typeface="Arial" panose="020B0604020202020204" pitchFamily="34" charset="0"/>
                        </a:rPr>
                        <a:t>Conventional EID</a:t>
                      </a:r>
                      <a:endParaRPr lang="en-US" sz="1400" b="1" kern="1200" dirty="0">
                        <a:solidFill>
                          <a:schemeClr val="bg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400" b="1" kern="1200" dirty="0">
                          <a:latin typeface="Arial" panose="020B0604020202020204" pitchFamily="34" charset="0"/>
                          <a:cs typeface="Arial" panose="020B0604020202020204" pitchFamily="34" charset="0"/>
                        </a:rPr>
                        <a:t>POST: </a:t>
                      </a:r>
                    </a:p>
                    <a:p>
                      <a:pPr marL="0" marR="0" algn="ctr" defTabSz="457200" rtl="0" eaLnBrk="1" latinLnBrk="0" hangingPunct="1">
                        <a:lnSpc>
                          <a:spcPct val="107000"/>
                        </a:lnSpc>
                        <a:spcBef>
                          <a:spcPts val="0"/>
                        </a:spcBef>
                        <a:spcAft>
                          <a:spcPts val="0"/>
                        </a:spcAft>
                      </a:pPr>
                      <a:r>
                        <a:rPr lang="en-US" sz="1400" b="1" kern="1200" dirty="0">
                          <a:latin typeface="Arial" panose="020B0604020202020204" pitchFamily="34" charset="0"/>
                          <a:cs typeface="Arial" panose="020B0604020202020204" pitchFamily="34" charset="0"/>
                        </a:rPr>
                        <a:t>POC EID</a:t>
                      </a:r>
                      <a:endParaRPr lang="en-US" sz="1400" b="1" kern="1200" dirty="0">
                        <a:solidFill>
                          <a:schemeClr val="bg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400" b="1" kern="1200" dirty="0">
                          <a:latin typeface="Arial" panose="020B0604020202020204" pitchFamily="34" charset="0"/>
                          <a:cs typeface="Arial" panose="020B0604020202020204" pitchFamily="34" charset="0"/>
                        </a:rPr>
                        <a:t>p value </a:t>
                      </a:r>
                      <a:endParaRPr lang="en-US" sz="1400" b="1" kern="1200" dirty="0">
                        <a:solidFill>
                          <a:schemeClr val="bg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711495772"/>
                  </a:ext>
                </a:extLst>
              </a:tr>
              <a:tr h="149546">
                <a:tc>
                  <a:txBody>
                    <a:bodyPr/>
                    <a:lstStyle/>
                    <a:p>
                      <a:pPr marL="0" marR="0" algn="l"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Number of infants tested</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0000"/>
                        </a:lnSpc>
                        <a:spcBef>
                          <a:spcPts val="0"/>
                        </a:spcBef>
                        <a:spcAft>
                          <a:spcPts val="300"/>
                        </a:spcAft>
                      </a:pPr>
                      <a:r>
                        <a:rPr lang="en-US" sz="1400" b="0" kern="1200" baseline="0" dirty="0">
                          <a:latin typeface="Arial" panose="020B0604020202020204" pitchFamily="34" charset="0"/>
                          <a:cs typeface="Arial" panose="020B0604020202020204" pitchFamily="34" charset="0"/>
                        </a:rPr>
                        <a:t>2,875</a:t>
                      </a:r>
                      <a:endParaRPr lang="en-US" sz="1400" b="0"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0000"/>
                        </a:lnSpc>
                        <a:spcBef>
                          <a:spcPts val="0"/>
                        </a:spcBef>
                        <a:spcAft>
                          <a:spcPts val="300"/>
                        </a:spcAft>
                      </a:pPr>
                      <a:r>
                        <a:rPr lang="en-US" sz="1400" b="0" kern="1200" dirty="0">
                          <a:latin typeface="Arial" panose="020B0604020202020204" pitchFamily="34" charset="0"/>
                          <a:cs typeface="Arial" panose="020B0604020202020204" pitchFamily="34" charset="0"/>
                        </a:rPr>
                        <a:t>18,220</a:t>
                      </a:r>
                      <a:endParaRPr lang="en-US"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 ---</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74702873"/>
                  </a:ext>
                </a:extLst>
              </a:tr>
              <a:tr h="164786">
                <a:tc>
                  <a:txBody>
                    <a:bodyPr/>
                    <a:lstStyle/>
                    <a:p>
                      <a:pPr marL="0" marR="0" algn="l"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Number of EID tests</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0000"/>
                        </a:lnSpc>
                        <a:spcBef>
                          <a:spcPts val="0"/>
                        </a:spcBef>
                        <a:spcAft>
                          <a:spcPts val="300"/>
                        </a:spcAft>
                      </a:pPr>
                      <a:r>
                        <a:rPr lang="en-US" sz="1400" b="0" kern="1200" baseline="0" dirty="0">
                          <a:latin typeface="Arial" panose="020B0604020202020204" pitchFamily="34" charset="0"/>
                          <a:cs typeface="Arial" panose="020B0604020202020204" pitchFamily="34" charset="0"/>
                        </a:rPr>
                        <a:t>2,899</a:t>
                      </a:r>
                      <a:endParaRPr lang="en-US" sz="1400" b="0"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0000"/>
                        </a:lnSpc>
                        <a:spcBef>
                          <a:spcPts val="0"/>
                        </a:spcBef>
                        <a:spcAft>
                          <a:spcPts val="300"/>
                        </a:spcAft>
                      </a:pPr>
                      <a:r>
                        <a:rPr lang="en-US" sz="1400" b="0" kern="1200" dirty="0">
                          <a:latin typeface="Arial" panose="020B0604020202020204" pitchFamily="34" charset="0"/>
                          <a:cs typeface="Arial" panose="020B0604020202020204" pitchFamily="34" charset="0"/>
                        </a:rPr>
                        <a:t>19,071</a:t>
                      </a:r>
                      <a:endParaRPr lang="en-US"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 ---</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438834685"/>
                  </a:ext>
                </a:extLst>
              </a:tr>
              <a:tr h="458723">
                <a:tc>
                  <a:txBody>
                    <a:bodyPr/>
                    <a:lstStyle/>
                    <a:p>
                      <a:pPr marL="0" marR="0" algn="l"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Median TAT blood sample to result return to caregiver (IQR)</a:t>
                      </a:r>
                      <a:endParaRPr lang="en-US"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0000"/>
                        </a:lnSpc>
                        <a:spcBef>
                          <a:spcPts val="0"/>
                        </a:spcBef>
                        <a:spcAft>
                          <a:spcPts val="300"/>
                        </a:spcAft>
                      </a:pPr>
                      <a:r>
                        <a:rPr lang="en-US" sz="1400" b="0" kern="1200" baseline="0" dirty="0">
                          <a:latin typeface="Arial" panose="020B0604020202020204" pitchFamily="34" charset="0"/>
                          <a:cs typeface="Arial" panose="020B0604020202020204" pitchFamily="34" charset="0"/>
                        </a:rPr>
                        <a:t>55 days (31-77)</a:t>
                      </a:r>
                      <a:endParaRPr lang="en-US" sz="1400" b="0"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0000"/>
                        </a:lnSpc>
                        <a:spcBef>
                          <a:spcPts val="0"/>
                        </a:spcBef>
                        <a:spcAft>
                          <a:spcPts val="300"/>
                        </a:spcAft>
                      </a:pPr>
                      <a:r>
                        <a:rPr lang="en-US" sz="1400" b="1" kern="1200" dirty="0">
                          <a:latin typeface="Arial" panose="020B0604020202020204" pitchFamily="34" charset="0"/>
                          <a:cs typeface="Arial" panose="020B0604020202020204" pitchFamily="34" charset="0"/>
                        </a:rPr>
                        <a:t>0 days</a:t>
                      </a:r>
                      <a:r>
                        <a:rPr lang="en-US" sz="1400" b="1" kern="1200" baseline="0" dirty="0">
                          <a:latin typeface="Arial" panose="020B0604020202020204" pitchFamily="34" charset="0"/>
                          <a:cs typeface="Arial" panose="020B0604020202020204" pitchFamily="34" charset="0"/>
                        </a:rPr>
                        <a:t> </a:t>
                      </a:r>
                      <a:r>
                        <a:rPr lang="en-US" sz="1400" b="1" kern="1200" dirty="0">
                          <a:latin typeface="Arial" panose="020B0604020202020204" pitchFamily="34" charset="0"/>
                          <a:cs typeface="Arial" panose="020B0604020202020204" pitchFamily="34" charset="0"/>
                        </a:rPr>
                        <a:t>(0-1 )</a:t>
                      </a:r>
                      <a:endParaRPr lang="en-US" sz="1400" b="1"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p&lt;0.001</a:t>
                      </a:r>
                      <a:endParaRPr lang="en-US"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227531207"/>
                  </a:ext>
                </a:extLst>
              </a:tr>
              <a:tr h="300860">
                <a:tc>
                  <a:txBody>
                    <a:bodyPr/>
                    <a:lstStyle/>
                    <a:p>
                      <a:pPr marL="0" marR="0" algn="l"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Results received by caregiver within 30d</a:t>
                      </a:r>
                      <a:endParaRPr lang="en-US" sz="1400" b="0" i="1"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0000"/>
                        </a:lnSpc>
                        <a:spcBef>
                          <a:spcPts val="0"/>
                        </a:spcBef>
                        <a:spcAft>
                          <a:spcPts val="300"/>
                        </a:spcAft>
                      </a:pPr>
                      <a:r>
                        <a:rPr lang="en-US" sz="1400" b="0" kern="1200" dirty="0">
                          <a:latin typeface="Arial" panose="020B0604020202020204" pitchFamily="34" charset="0"/>
                          <a:cs typeface="Arial" panose="020B0604020202020204" pitchFamily="34" charset="0"/>
                        </a:rPr>
                        <a:t>18.7 %  (542/2,899)</a:t>
                      </a:r>
                      <a:endParaRPr lang="en-US"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0000"/>
                        </a:lnSpc>
                        <a:spcBef>
                          <a:spcPts val="0"/>
                        </a:spcBef>
                        <a:spcAft>
                          <a:spcPts val="300"/>
                        </a:spcAft>
                      </a:pPr>
                      <a:r>
                        <a:rPr lang="en-US" sz="1400" b="1" kern="1200" dirty="0">
                          <a:latin typeface="Arial" panose="020B0604020202020204" pitchFamily="34" charset="0"/>
                          <a:cs typeface="Arial" panose="020B0604020202020204" pitchFamily="34" charset="0"/>
                        </a:rPr>
                        <a:t>98.3% (18,737/19,058)</a:t>
                      </a:r>
                      <a:endParaRPr lang="en-US" sz="1400" b="1"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p&lt;0.001</a:t>
                      </a:r>
                      <a:endParaRPr lang="en-US"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589323625"/>
                  </a:ext>
                </a:extLst>
              </a:tr>
              <a:tr h="429017">
                <a:tc>
                  <a:txBody>
                    <a:bodyPr/>
                    <a:lstStyle/>
                    <a:p>
                      <a:pPr marL="0" marR="0" algn="l"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 HIV+ infants started on ART</a:t>
                      </a:r>
                      <a:r>
                        <a:rPr lang="en-US" sz="1400" b="0" kern="1200" baseline="0" dirty="0">
                          <a:latin typeface="Arial" panose="020B0604020202020204" pitchFamily="34" charset="0"/>
                          <a:cs typeface="Arial" panose="020B0604020202020204" pitchFamily="34" charset="0"/>
                        </a:rPr>
                        <a:t> </a:t>
                      </a:r>
                      <a:r>
                        <a:rPr lang="en-US" sz="1400" b="0" kern="1200" dirty="0">
                          <a:latin typeface="Arial" panose="020B0604020202020204" pitchFamily="34" charset="0"/>
                          <a:cs typeface="Arial" panose="020B0604020202020204" pitchFamily="34" charset="0"/>
                        </a:rPr>
                        <a:t>within 60d sample collection</a:t>
                      </a:r>
                      <a:endParaRPr lang="en-US"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43.3% (42/97) </a:t>
                      </a:r>
                      <a:endParaRPr lang="en-US"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300"/>
                        </a:spcAft>
                      </a:pPr>
                      <a:r>
                        <a:rPr lang="en-US" sz="1400" b="1" kern="1200" dirty="0">
                          <a:latin typeface="Arial" panose="020B0604020202020204" pitchFamily="34" charset="0"/>
                          <a:cs typeface="Arial" panose="020B0604020202020204" pitchFamily="34" charset="0"/>
                        </a:rPr>
                        <a:t>92.3%(639/692)</a:t>
                      </a:r>
                      <a:endParaRPr lang="en-US" sz="1400" b="1"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p&lt;0.001</a:t>
                      </a:r>
                      <a:endParaRPr lang="en-US"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877744592"/>
                  </a:ext>
                </a:extLst>
              </a:tr>
              <a:tr h="473971">
                <a:tc>
                  <a:txBody>
                    <a:bodyPr/>
                    <a:lstStyle/>
                    <a:p>
                      <a:pPr marL="0" marR="0" algn="l"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Median TAT blood sample to ART start HIV+ infants (IQR)</a:t>
                      </a:r>
                      <a:endParaRPr lang="en-US"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49 days (30-68)</a:t>
                      </a:r>
                      <a:endParaRPr lang="en-US"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300"/>
                        </a:spcAft>
                      </a:pPr>
                      <a:r>
                        <a:rPr lang="en-US" sz="1400" b="1" kern="1200" dirty="0">
                          <a:latin typeface="Arial" panose="020B0604020202020204" pitchFamily="34" charset="0"/>
                          <a:cs typeface="Arial" panose="020B0604020202020204" pitchFamily="34" charset="0"/>
                        </a:rPr>
                        <a:t>0 days</a:t>
                      </a:r>
                      <a:r>
                        <a:rPr lang="en-US" sz="1400" b="1" kern="1200" baseline="0" dirty="0">
                          <a:latin typeface="Arial" panose="020B0604020202020204" pitchFamily="34" charset="0"/>
                          <a:cs typeface="Arial" panose="020B0604020202020204" pitchFamily="34" charset="0"/>
                        </a:rPr>
                        <a:t> </a:t>
                      </a:r>
                      <a:r>
                        <a:rPr lang="en-US" sz="1400" b="1" kern="1200" dirty="0">
                          <a:latin typeface="Arial" panose="020B0604020202020204" pitchFamily="34" charset="0"/>
                          <a:cs typeface="Arial" panose="020B0604020202020204" pitchFamily="34" charset="0"/>
                        </a:rPr>
                        <a:t>(0-3)</a:t>
                      </a:r>
                      <a:endParaRPr lang="en-US" sz="1400" b="1"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p&lt;0.001</a:t>
                      </a:r>
                      <a:endParaRPr lang="en-US" sz="1400" b="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961386855"/>
                  </a:ext>
                </a:extLst>
              </a:tr>
            </a:tbl>
          </a:graphicData>
        </a:graphic>
      </p:graphicFrame>
      <p:graphicFrame>
        <p:nvGraphicFramePr>
          <p:cNvPr id="16" name="Table 15">
            <a:extLst>
              <a:ext uri="{FF2B5EF4-FFF2-40B4-BE49-F238E27FC236}">
                <a16:creationId xmlns:a16="http://schemas.microsoft.com/office/drawing/2014/main" id="{FBE6AEDA-5CB8-45AA-871B-A29A59B97C4C}"/>
              </a:ext>
            </a:extLst>
          </p:cNvPr>
          <p:cNvGraphicFramePr>
            <a:graphicFrameLocks noGrp="1"/>
          </p:cNvGraphicFramePr>
          <p:nvPr>
            <p:extLst/>
          </p:nvPr>
        </p:nvGraphicFramePr>
        <p:xfrm>
          <a:off x="240005" y="4040149"/>
          <a:ext cx="8540015" cy="2694501"/>
        </p:xfrm>
        <a:graphic>
          <a:graphicData uri="http://schemas.openxmlformats.org/drawingml/2006/table">
            <a:tbl>
              <a:tblPr firstRow="1" firstCol="1" bandRow="1">
                <a:tableStyleId>{FABFCF23-3B69-468F-B69F-88F6DE6A72F2}</a:tableStyleId>
              </a:tblPr>
              <a:tblGrid>
                <a:gridCol w="3434616">
                  <a:extLst>
                    <a:ext uri="{9D8B030D-6E8A-4147-A177-3AD203B41FA5}">
                      <a16:colId xmlns:a16="http://schemas.microsoft.com/office/drawing/2014/main" val="593052372"/>
                    </a:ext>
                  </a:extLst>
                </a:gridCol>
                <a:gridCol w="2071897">
                  <a:extLst>
                    <a:ext uri="{9D8B030D-6E8A-4147-A177-3AD203B41FA5}">
                      <a16:colId xmlns:a16="http://schemas.microsoft.com/office/drawing/2014/main" val="1916711744"/>
                    </a:ext>
                  </a:extLst>
                </a:gridCol>
                <a:gridCol w="2018790">
                  <a:extLst>
                    <a:ext uri="{9D8B030D-6E8A-4147-A177-3AD203B41FA5}">
                      <a16:colId xmlns:a16="http://schemas.microsoft.com/office/drawing/2014/main" val="3461943087"/>
                    </a:ext>
                  </a:extLst>
                </a:gridCol>
                <a:gridCol w="1014712">
                  <a:extLst>
                    <a:ext uri="{9D8B030D-6E8A-4147-A177-3AD203B41FA5}">
                      <a16:colId xmlns:a16="http://schemas.microsoft.com/office/drawing/2014/main" val="303843031"/>
                    </a:ext>
                  </a:extLst>
                </a:gridCol>
              </a:tblGrid>
              <a:tr h="241279">
                <a:tc>
                  <a:txBody>
                    <a:bodyPr/>
                    <a:lstStyle/>
                    <a:p>
                      <a:pPr marL="0" marR="0" algn="l"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 </a:t>
                      </a:r>
                      <a:r>
                        <a:rPr lang="en-US" sz="1400" b="1" kern="1200" dirty="0">
                          <a:latin typeface="Arial" panose="020B0604020202020204" pitchFamily="34" charset="0"/>
                          <a:cs typeface="Arial" panose="020B0604020202020204" pitchFamily="34" charset="0"/>
                        </a:rPr>
                        <a:t>HUB VS SPOKE</a:t>
                      </a:r>
                      <a:endParaRPr lang="en-US" sz="1400" b="1" kern="1200" dirty="0">
                        <a:solidFill>
                          <a:schemeClr val="lt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300"/>
                        </a:spcAft>
                      </a:pPr>
                      <a:r>
                        <a:rPr lang="en-US" sz="1400" b="1" kern="1200" dirty="0">
                          <a:latin typeface="Arial" panose="020B0604020202020204" pitchFamily="34" charset="0"/>
                          <a:cs typeface="Arial" panose="020B0604020202020204" pitchFamily="34" charset="0"/>
                        </a:rPr>
                        <a:t>Hub Sites (n = 106)</a:t>
                      </a:r>
                      <a:endParaRPr lang="en-US" sz="1400" b="1" kern="1200" dirty="0">
                        <a:solidFill>
                          <a:schemeClr val="lt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lgn="ctr" defTabSz="457200" rtl="0" eaLnBrk="1" latinLnBrk="0" hangingPunct="1">
                        <a:lnSpc>
                          <a:spcPct val="107000"/>
                        </a:lnSpc>
                        <a:spcBef>
                          <a:spcPts val="0"/>
                        </a:spcBef>
                        <a:spcAft>
                          <a:spcPts val="300"/>
                        </a:spcAft>
                      </a:pPr>
                      <a:r>
                        <a:rPr lang="en-US" sz="1400" b="1" kern="1200" dirty="0">
                          <a:latin typeface="Arial" panose="020B0604020202020204" pitchFamily="34" charset="0"/>
                          <a:cs typeface="Arial" panose="020B0604020202020204" pitchFamily="34" charset="0"/>
                        </a:rPr>
                        <a:t>Spoke Sites  (n = 233 )</a:t>
                      </a:r>
                      <a:endParaRPr lang="en-US" sz="1400" b="1" kern="1200" dirty="0">
                        <a:solidFill>
                          <a:schemeClr val="lt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lgn="ctr" defTabSz="457200" rtl="0" eaLnBrk="1" latinLnBrk="0" hangingPunct="1">
                        <a:lnSpc>
                          <a:spcPct val="107000"/>
                        </a:lnSpc>
                        <a:spcBef>
                          <a:spcPts val="0"/>
                        </a:spcBef>
                        <a:spcAft>
                          <a:spcPts val="300"/>
                        </a:spcAft>
                      </a:pPr>
                      <a:r>
                        <a:rPr lang="en-US" sz="1400" b="1" kern="1200" dirty="0">
                          <a:latin typeface="Arial" panose="020B0604020202020204" pitchFamily="34" charset="0"/>
                          <a:cs typeface="Arial" panose="020B0604020202020204" pitchFamily="34" charset="0"/>
                        </a:rPr>
                        <a:t>p value </a:t>
                      </a:r>
                      <a:endParaRPr lang="en-US" sz="1400" b="1" kern="1200" dirty="0">
                        <a:solidFill>
                          <a:schemeClr val="lt1"/>
                        </a:solidFill>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162342235"/>
                  </a:ext>
                </a:extLst>
              </a:tr>
              <a:tr h="178774">
                <a:tc>
                  <a:txBody>
                    <a:bodyPr/>
                    <a:lstStyle/>
                    <a:p>
                      <a:pPr marL="0" marR="0" algn="l"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Number of infants tested</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13,070</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5,155</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 ---</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4137330994"/>
                  </a:ext>
                </a:extLst>
              </a:tr>
              <a:tr h="178774">
                <a:tc>
                  <a:txBody>
                    <a:bodyPr/>
                    <a:lstStyle/>
                    <a:p>
                      <a:pPr marL="0" marR="0" algn="l"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Number of EID tests</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13,673</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5,398</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 ---</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585596654"/>
                  </a:ext>
                </a:extLst>
              </a:tr>
              <a:tr h="403717">
                <a:tc>
                  <a:txBody>
                    <a:bodyPr/>
                    <a:lstStyle/>
                    <a:p>
                      <a:pPr marL="0" marR="0" algn="l"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Median TAT blood sample to result return to caregiver (IQR)</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0 days (0-0)</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1" kern="1200" dirty="0">
                          <a:latin typeface="Arial" panose="020B0604020202020204" pitchFamily="34" charset="0"/>
                          <a:cs typeface="Arial" panose="020B0604020202020204" pitchFamily="34" charset="0"/>
                        </a:rPr>
                        <a:t>2 days (1-7)</a:t>
                      </a:r>
                      <a:endParaRPr lang="en-US"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p&lt;0.001</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152268424"/>
                  </a:ext>
                </a:extLst>
              </a:tr>
              <a:tr h="403717">
                <a:tc>
                  <a:txBody>
                    <a:bodyPr/>
                    <a:lstStyle/>
                    <a:p>
                      <a:pPr marL="0" marR="0" algn="l"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Results received by caregiver within 30d</a:t>
                      </a:r>
                      <a:endParaRPr lang="en-US" sz="1400" b="0" i="1"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99.4% (13,591/13,667)</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1" kern="1200" dirty="0">
                          <a:latin typeface="Arial" panose="020B0604020202020204" pitchFamily="34" charset="0"/>
                          <a:cs typeface="Arial" panose="020B0604020202020204" pitchFamily="34" charset="0"/>
                        </a:rPr>
                        <a:t>95.5% (5,146/5,391)</a:t>
                      </a:r>
                      <a:endParaRPr lang="en-US"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p&lt;0.001</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460979429"/>
                  </a:ext>
                </a:extLst>
              </a:tr>
              <a:tr h="306111">
                <a:tc>
                  <a:txBody>
                    <a:bodyPr/>
                    <a:lstStyle/>
                    <a:p>
                      <a:pPr marL="0" marR="0" algn="l" defTabSz="457200" rtl="0" eaLnBrk="1" latinLnBrk="0" hangingPunct="1">
                        <a:lnSpc>
                          <a:spcPct val="107000"/>
                        </a:lnSpc>
                        <a:spcBef>
                          <a:spcPts val="0"/>
                        </a:spcBef>
                        <a:spcAft>
                          <a:spcPts val="0"/>
                        </a:spcAft>
                      </a:pPr>
                      <a:r>
                        <a:rPr lang="en-US" sz="1400" b="0" kern="1200" dirty="0">
                          <a:latin typeface="Arial" panose="020B0604020202020204" pitchFamily="34" charset="0"/>
                          <a:cs typeface="Arial" panose="020B0604020202020204" pitchFamily="34" charset="0"/>
                        </a:rPr>
                        <a:t>% infected infants</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baseline="0" dirty="0">
                          <a:latin typeface="Arial" panose="020B0604020202020204" pitchFamily="34" charset="0"/>
                          <a:cs typeface="Arial" panose="020B0604020202020204" pitchFamily="34" charset="0"/>
                        </a:rPr>
                        <a:t>4.1% (534/13,019) </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lvl="0" indent="0" algn="ctr" defTabSz="457200" rtl="0" eaLnBrk="1" fontAlgn="auto" latinLnBrk="0" hangingPunct="1">
                        <a:lnSpc>
                          <a:spcPct val="107000"/>
                        </a:lnSpc>
                        <a:spcBef>
                          <a:spcPts val="0"/>
                        </a:spcBef>
                        <a:spcAft>
                          <a:spcPts val="200"/>
                        </a:spcAft>
                        <a:buClrTx/>
                        <a:buSzTx/>
                        <a:buFontTx/>
                        <a:buNone/>
                        <a:tabLst/>
                        <a:defRPr/>
                      </a:pPr>
                      <a:r>
                        <a:rPr lang="en-US" sz="1400" b="1" baseline="0" dirty="0">
                          <a:latin typeface="Arial" panose="020B0604020202020204" pitchFamily="34" charset="0"/>
                          <a:cs typeface="Arial" panose="020B0604020202020204" pitchFamily="34" charset="0"/>
                        </a:rPr>
                        <a:t>3.1% (161/5,136) </a:t>
                      </a: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P=0.002</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4029131440"/>
                  </a:ext>
                </a:extLst>
              </a:tr>
              <a:tr h="403717">
                <a:tc>
                  <a:txBody>
                    <a:bodyPr/>
                    <a:lstStyle/>
                    <a:p>
                      <a:pPr marL="0" marR="0" algn="l" defTabSz="457200" rtl="0" eaLnBrk="1" latinLnBrk="0" hangingPunct="1">
                        <a:lnSpc>
                          <a:spcPct val="107000"/>
                        </a:lnSpc>
                        <a:spcBef>
                          <a:spcPts val="0"/>
                        </a:spcBef>
                        <a:spcAft>
                          <a:spcPts val="300"/>
                        </a:spcAft>
                      </a:pPr>
                      <a:r>
                        <a:rPr lang="en-US" sz="1400" b="0" i="1" kern="1200" dirty="0">
                          <a:latin typeface="Arial" panose="020B0604020202020204" pitchFamily="34" charset="0"/>
                          <a:cs typeface="Arial" panose="020B0604020202020204" pitchFamily="34" charset="0"/>
                        </a:rPr>
                        <a:t>% HIV+ infants start ART within 60d sample collection</a:t>
                      </a:r>
                      <a:endParaRPr lang="en-US" sz="1400" b="0" i="1"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i="1" kern="1200" dirty="0">
                          <a:latin typeface="Arial" panose="020B0604020202020204" pitchFamily="34" charset="0"/>
                          <a:cs typeface="Arial" panose="020B0604020202020204" pitchFamily="34" charset="0"/>
                        </a:rPr>
                        <a:t>91.9% (488/532)</a:t>
                      </a:r>
                      <a:endParaRPr lang="en-US" sz="1400" b="0" i="1"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i="1" kern="1200" dirty="0">
                          <a:latin typeface="Arial" panose="020B0604020202020204" pitchFamily="34" charset="0"/>
                          <a:cs typeface="Arial" panose="020B0604020202020204" pitchFamily="34" charset="0"/>
                        </a:rPr>
                        <a:t>94.4% (151/160)</a:t>
                      </a:r>
                      <a:endParaRPr lang="en-US" sz="1400" b="0" i="1"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i="1" kern="1200" dirty="0">
                          <a:latin typeface="Arial" panose="020B0604020202020204" pitchFamily="34" charset="0"/>
                          <a:cs typeface="Arial" panose="020B0604020202020204" pitchFamily="34" charset="0"/>
                        </a:rPr>
                        <a:t>p=0.270</a:t>
                      </a:r>
                      <a:endParaRPr lang="en-US" sz="1400" b="0" i="1" kern="120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053810503"/>
                  </a:ext>
                </a:extLst>
              </a:tr>
              <a:tr h="437488">
                <a:tc>
                  <a:txBody>
                    <a:bodyPr/>
                    <a:lstStyle/>
                    <a:p>
                      <a:pPr marL="0" marR="0" algn="l" defTabSz="457200" rtl="0" eaLnBrk="1" latinLnBrk="0" hangingPunct="1">
                        <a:lnSpc>
                          <a:spcPct val="107000"/>
                        </a:lnSpc>
                        <a:spcBef>
                          <a:spcPts val="0"/>
                        </a:spcBef>
                        <a:spcAft>
                          <a:spcPts val="300"/>
                        </a:spcAft>
                      </a:pPr>
                      <a:r>
                        <a:rPr lang="en-US" sz="1400" b="0" kern="1200" dirty="0">
                          <a:latin typeface="Arial" panose="020B0604020202020204" pitchFamily="34" charset="0"/>
                          <a:cs typeface="Arial" panose="020B0604020202020204" pitchFamily="34" charset="0"/>
                        </a:rPr>
                        <a:t>Median TAT blood sample to ART start for HIV+ infants (IQR)</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0 days (0-1)</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1" kern="1200" dirty="0">
                          <a:latin typeface="Arial" panose="020B0604020202020204" pitchFamily="34" charset="0"/>
                          <a:cs typeface="Arial" panose="020B0604020202020204" pitchFamily="34" charset="0"/>
                        </a:rPr>
                        <a:t>3 days (1-5)</a:t>
                      </a:r>
                      <a:endParaRPr lang="en-US"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200"/>
                        </a:spcAft>
                      </a:pPr>
                      <a:r>
                        <a:rPr lang="en-US" sz="1400" b="0" kern="1200" dirty="0">
                          <a:latin typeface="Arial" panose="020B0604020202020204" pitchFamily="34" charset="0"/>
                          <a:cs typeface="Arial" panose="020B0604020202020204" pitchFamily="34" charset="0"/>
                        </a:rPr>
                        <a:t>p&lt;0.001</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272091710"/>
                  </a:ext>
                </a:extLst>
              </a:tr>
            </a:tbl>
          </a:graphicData>
        </a:graphic>
      </p:graphicFrame>
    </p:spTree>
    <p:extLst>
      <p:ext uri="{BB962C8B-B14F-4D97-AF65-F5344CB8AC3E}">
        <p14:creationId xmlns:p14="http://schemas.microsoft.com/office/powerpoint/2010/main" val="35113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C158A5-64A4-4DE2-9801-C60C3F4C4134}"/>
              </a:ext>
            </a:extLst>
          </p:cNvPr>
          <p:cNvSpPr txBox="1">
            <a:spLocks/>
          </p:cNvSpPr>
          <p:nvPr/>
        </p:nvSpPr>
        <p:spPr>
          <a:xfrm>
            <a:off x="0" y="-7085"/>
            <a:ext cx="9069354" cy="1333743"/>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C00000"/>
                </a:solidFill>
                <a:latin typeface="Arial" panose="020B0604020202020204" pitchFamily="34" charset="0"/>
                <a:ea typeface="+mn-ea"/>
                <a:cs typeface="Arial" panose="020B0604020202020204" pitchFamily="34" charset="0"/>
              </a:rPr>
              <a:t>POC Test Implementation:  </a:t>
            </a:r>
          </a:p>
          <a:p>
            <a:r>
              <a:rPr lang="en-US" sz="3000" dirty="0">
                <a:solidFill>
                  <a:srgbClr val="C00000"/>
                </a:solidFill>
                <a:latin typeface="Arial" panose="020B0604020202020204" pitchFamily="34" charset="0"/>
                <a:ea typeface="+mn-ea"/>
                <a:cs typeface="Arial" panose="020B0604020202020204" pitchFamily="34" charset="0"/>
              </a:rPr>
              <a:t>Entry Point and Proportion with HIV Infection</a:t>
            </a:r>
          </a:p>
          <a:p>
            <a:r>
              <a:rPr lang="en-US" sz="2000" i="1" dirty="0">
                <a:latin typeface="Arial" panose="020B0604020202020204" pitchFamily="34" charset="0"/>
                <a:ea typeface="+mn-ea"/>
                <a:cs typeface="Arial" panose="020B0604020202020204" pitchFamily="34" charset="0"/>
              </a:rPr>
              <a:t>Bianchi F et al. IAS, Amsterdam July 2018 Abs.TUAE0102</a:t>
            </a:r>
          </a:p>
        </p:txBody>
      </p:sp>
      <p:graphicFrame>
        <p:nvGraphicFramePr>
          <p:cNvPr id="5" name="Table 4">
            <a:extLst>
              <a:ext uri="{FF2B5EF4-FFF2-40B4-BE49-F238E27FC236}">
                <a16:creationId xmlns:a16="http://schemas.microsoft.com/office/drawing/2014/main" id="{0A6D8712-487B-4D40-9A52-36E57D31B850}"/>
              </a:ext>
            </a:extLst>
          </p:cNvPr>
          <p:cNvGraphicFramePr>
            <a:graphicFrameLocks noGrp="1"/>
          </p:cNvGraphicFramePr>
          <p:nvPr>
            <p:extLst/>
          </p:nvPr>
        </p:nvGraphicFramePr>
        <p:xfrm>
          <a:off x="344722" y="1483277"/>
          <a:ext cx="8379910" cy="3393525"/>
        </p:xfrm>
        <a:graphic>
          <a:graphicData uri="http://schemas.openxmlformats.org/drawingml/2006/table">
            <a:tbl>
              <a:tblPr firstRow="1" firstCol="1" bandRow="1">
                <a:tableStyleId>{6E25E649-3F16-4E02-A733-19D2CDBF48F0}</a:tableStyleId>
              </a:tblPr>
              <a:tblGrid>
                <a:gridCol w="1560278">
                  <a:extLst>
                    <a:ext uri="{9D8B030D-6E8A-4147-A177-3AD203B41FA5}">
                      <a16:colId xmlns:a16="http://schemas.microsoft.com/office/drawing/2014/main" val="553187427"/>
                    </a:ext>
                  </a:extLst>
                </a:gridCol>
                <a:gridCol w="2459068">
                  <a:extLst>
                    <a:ext uri="{9D8B030D-6E8A-4147-A177-3AD203B41FA5}">
                      <a16:colId xmlns:a16="http://schemas.microsoft.com/office/drawing/2014/main" val="1050416417"/>
                    </a:ext>
                  </a:extLst>
                </a:gridCol>
                <a:gridCol w="1828800">
                  <a:extLst>
                    <a:ext uri="{9D8B030D-6E8A-4147-A177-3AD203B41FA5}">
                      <a16:colId xmlns:a16="http://schemas.microsoft.com/office/drawing/2014/main" val="2092962673"/>
                    </a:ext>
                  </a:extLst>
                </a:gridCol>
                <a:gridCol w="2531764">
                  <a:extLst>
                    <a:ext uri="{9D8B030D-6E8A-4147-A177-3AD203B41FA5}">
                      <a16:colId xmlns:a16="http://schemas.microsoft.com/office/drawing/2014/main" val="2500664107"/>
                    </a:ext>
                  </a:extLst>
                </a:gridCol>
              </a:tblGrid>
              <a:tr h="531600">
                <a:tc>
                  <a:txBody>
                    <a:bodyPr/>
                    <a:lstStyle/>
                    <a:p>
                      <a:pPr marL="0" marR="0" algn="l"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Entry Point</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Infants Tested </a:t>
                      </a:r>
                    </a:p>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 of all infants tested)</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 HIV-infected infants</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 HIV+ infants </a:t>
                      </a:r>
                    </a:p>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started on ART</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31238540"/>
                  </a:ext>
                </a:extLst>
              </a:tr>
              <a:tr h="572385">
                <a:tc>
                  <a:txBody>
                    <a:bodyPr/>
                    <a:lstStyle/>
                    <a:p>
                      <a:pPr marL="0" marR="0" algn="l"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PMCT</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15,493 (85.4%)</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3.2% (494/15,493)</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95.1% (470/494)</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9189698"/>
                  </a:ext>
                </a:extLst>
              </a:tr>
              <a:tr h="572385">
                <a:tc>
                  <a:txBody>
                    <a:bodyPr/>
                    <a:lstStyle/>
                    <a:p>
                      <a:pPr marL="0" marR="0" algn="l"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Maternity</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1,078 (5.9%)</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1.1% (12/1,078)</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66.7% (8/12)</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24145623"/>
                  </a:ext>
                </a:extLst>
              </a:tr>
              <a:tr h="572385">
                <a:tc>
                  <a:txBody>
                    <a:bodyPr/>
                    <a:lstStyle/>
                    <a:p>
                      <a:pPr marL="0" marR="0" algn="l"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Pediatric Inpatient</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526 (2.9%)</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b="1" kern="1200" dirty="0">
                          <a:latin typeface="Arial" panose="020B0604020202020204" pitchFamily="34" charset="0"/>
                          <a:cs typeface="Arial" panose="020B0604020202020204" pitchFamily="34" charset="0"/>
                        </a:rPr>
                        <a:t>15.2% (80/526)</a:t>
                      </a:r>
                      <a:endParaRPr lang="en-US" sz="16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86.3% (69/80)</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0152338"/>
                  </a:ext>
                </a:extLst>
              </a:tr>
              <a:tr h="572385">
                <a:tc>
                  <a:txBody>
                    <a:bodyPr/>
                    <a:lstStyle/>
                    <a:p>
                      <a:pPr marL="0" marR="0" algn="l"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Immunization </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412 (2.3%)</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2.9%  (12/412)</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83.3% (10/12)</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6424808"/>
                  </a:ext>
                </a:extLst>
              </a:tr>
              <a:tr h="572385">
                <a:tc>
                  <a:txBody>
                    <a:bodyPr/>
                    <a:lstStyle/>
                    <a:p>
                      <a:pPr marL="0" marR="0" algn="l"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Outpatient</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265 (1.5%)</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b="1" kern="1200" dirty="0">
                          <a:latin typeface="Arial" panose="020B0604020202020204" pitchFamily="34" charset="0"/>
                          <a:cs typeface="Arial" panose="020B0604020202020204" pitchFamily="34" charset="0"/>
                        </a:rPr>
                        <a:t>17.7% (47/265)</a:t>
                      </a:r>
                      <a:endParaRPr lang="en-US" sz="16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defTabSz="457200" rtl="0" eaLnBrk="1" latinLnBrk="0" hangingPunct="1">
                        <a:lnSpc>
                          <a:spcPct val="107000"/>
                        </a:lnSpc>
                        <a:spcBef>
                          <a:spcPts val="0"/>
                        </a:spcBef>
                        <a:spcAft>
                          <a:spcPts val="0"/>
                        </a:spcAft>
                      </a:pPr>
                      <a:r>
                        <a:rPr lang="en-US" sz="1600" kern="1200" dirty="0">
                          <a:latin typeface="Arial" panose="020B0604020202020204" pitchFamily="34" charset="0"/>
                          <a:cs typeface="Arial" panose="020B0604020202020204" pitchFamily="34" charset="0"/>
                        </a:rPr>
                        <a:t>87.2% (41/47)</a:t>
                      </a:r>
                      <a:endParaRPr lang="en-US"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34678134"/>
                  </a:ext>
                </a:extLst>
              </a:tr>
            </a:tbl>
          </a:graphicData>
        </a:graphic>
      </p:graphicFrame>
      <p:sp>
        <p:nvSpPr>
          <p:cNvPr id="6" name="Rectangle 5">
            <a:extLst>
              <a:ext uri="{FF2B5EF4-FFF2-40B4-BE49-F238E27FC236}">
                <a16:creationId xmlns:a16="http://schemas.microsoft.com/office/drawing/2014/main" id="{7D80CD18-F237-42EB-965A-5E4AC6206A0A}"/>
              </a:ext>
            </a:extLst>
          </p:cNvPr>
          <p:cNvSpPr/>
          <p:nvPr/>
        </p:nvSpPr>
        <p:spPr>
          <a:xfrm>
            <a:off x="135038" y="4977220"/>
            <a:ext cx="8799278" cy="1682512"/>
          </a:xfrm>
          <a:prstGeom prst="rect">
            <a:avLst/>
          </a:prstGeom>
        </p:spPr>
        <p:txBody>
          <a:bodyPr wrap="square">
            <a:spAutoFit/>
          </a:bodyPr>
          <a:lstStyle/>
          <a:p>
            <a:pPr marL="285750" indent="-285750">
              <a:spcBef>
                <a:spcPts val="400"/>
              </a:spcBef>
              <a:spcAft>
                <a:spcPts val="400"/>
              </a:spcAft>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POC EID appears to be particularly beneficial for alternative entry point testing, such as pediatric inpatient and outpatient wards. </a:t>
            </a:r>
          </a:p>
          <a:p>
            <a:pPr marL="285750" indent="-285750">
              <a:spcBef>
                <a:spcPts val="400"/>
              </a:spcBef>
              <a:spcAft>
                <a:spcPts val="400"/>
              </a:spcAft>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These entry point had higher HIV+ rates than PMTCT (15-17% vs 3%)</a:t>
            </a:r>
          </a:p>
          <a:p>
            <a:pPr marL="285750" indent="-285750">
              <a:spcBef>
                <a:spcPts val="400"/>
              </a:spcBef>
              <a:spcAft>
                <a:spcPts val="400"/>
              </a:spcAft>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Children presenting at these entry points often at an advanced stage of illness and starting  ART rapidly important</a:t>
            </a:r>
          </a:p>
        </p:txBody>
      </p:sp>
      <p:cxnSp>
        <p:nvCxnSpPr>
          <p:cNvPr id="7" name="Straight Connector 6">
            <a:extLst>
              <a:ext uri="{FF2B5EF4-FFF2-40B4-BE49-F238E27FC236}">
                <a16:creationId xmlns:a16="http://schemas.microsoft.com/office/drawing/2014/main" id="{C3084ECB-99B9-4F77-85A7-D126107E4759}"/>
              </a:ext>
            </a:extLst>
          </p:cNvPr>
          <p:cNvCxnSpPr>
            <a:cxnSpLocks/>
          </p:cNvCxnSpPr>
          <p:nvPr/>
        </p:nvCxnSpPr>
        <p:spPr>
          <a:xfrm flipV="1">
            <a:off x="0" y="1321674"/>
            <a:ext cx="9144000" cy="4864"/>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B43AEBCA-F7D2-45E0-B079-C887A40DB4C8}"/>
              </a:ext>
            </a:extLst>
          </p:cNvPr>
          <p:cNvPicPr>
            <a:picLocks noChangeAspect="1"/>
          </p:cNvPicPr>
          <p:nvPr/>
        </p:nvPicPr>
        <p:blipFill>
          <a:blip r:embed="rId2"/>
          <a:stretch>
            <a:fillRect/>
          </a:stretch>
        </p:blipFill>
        <p:spPr>
          <a:xfrm>
            <a:off x="8211870" y="207903"/>
            <a:ext cx="732794" cy="360760"/>
          </a:xfrm>
          <a:prstGeom prst="rect">
            <a:avLst/>
          </a:prstGeom>
        </p:spPr>
      </p:pic>
      <p:pic>
        <p:nvPicPr>
          <p:cNvPr id="9" name="Picture 8">
            <a:extLst>
              <a:ext uri="{FF2B5EF4-FFF2-40B4-BE49-F238E27FC236}">
                <a16:creationId xmlns:a16="http://schemas.microsoft.com/office/drawing/2014/main" id="{59253D50-CA18-48D0-8A80-9FFDACE6A423}"/>
              </a:ext>
            </a:extLst>
          </p:cNvPr>
          <p:cNvPicPr>
            <a:picLocks noChangeAspect="1"/>
          </p:cNvPicPr>
          <p:nvPr/>
        </p:nvPicPr>
        <p:blipFill>
          <a:blip r:embed="rId3"/>
          <a:stretch>
            <a:fillRect/>
          </a:stretch>
        </p:blipFill>
        <p:spPr>
          <a:xfrm>
            <a:off x="135038" y="25121"/>
            <a:ext cx="1601754" cy="463452"/>
          </a:xfrm>
          <a:prstGeom prst="rect">
            <a:avLst/>
          </a:prstGeom>
        </p:spPr>
      </p:pic>
    </p:spTree>
    <p:extLst>
      <p:ext uri="{BB962C8B-B14F-4D97-AF65-F5344CB8AC3E}">
        <p14:creationId xmlns:p14="http://schemas.microsoft.com/office/powerpoint/2010/main" val="923774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1668"/>
            <a:ext cx="8763000" cy="1143000"/>
          </a:xfrm>
        </p:spPr>
        <p:txBody>
          <a:bodyPr>
            <a:noAutofit/>
          </a:bodyPr>
          <a:lstStyle/>
          <a:p>
            <a:r>
              <a:rPr lang="en-US" sz="2600" dirty="0"/>
              <a:t>Intensifying Efforts to Diagnose HIV+ Children &amp; Youth</a:t>
            </a:r>
            <a:br>
              <a:rPr lang="en-US" dirty="0"/>
            </a:br>
            <a:r>
              <a:rPr lang="en-US" sz="2000" i="1" dirty="0" err="1">
                <a:solidFill>
                  <a:schemeClr val="tx1"/>
                </a:solidFill>
              </a:rPr>
              <a:t>Suggu</a:t>
            </a:r>
            <a:r>
              <a:rPr lang="en-US" sz="2000" i="1" dirty="0">
                <a:solidFill>
                  <a:schemeClr val="tx1"/>
                </a:solidFill>
              </a:rPr>
              <a:t> K et al.  IAS, Amsterdam July 2018 Symposium THSA01</a:t>
            </a:r>
            <a:endParaRPr lang="en-US" dirty="0"/>
          </a:p>
        </p:txBody>
      </p:sp>
      <p:grpSp>
        <p:nvGrpSpPr>
          <p:cNvPr id="11" name="Group 10"/>
          <p:cNvGrpSpPr/>
          <p:nvPr/>
        </p:nvGrpSpPr>
        <p:grpSpPr>
          <a:xfrm>
            <a:off x="22123" y="1446658"/>
            <a:ext cx="1746504" cy="1847570"/>
            <a:chOff x="212727" y="986474"/>
            <a:chExt cx="1746504" cy="184757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743" y="986474"/>
              <a:ext cx="1243584" cy="1243584"/>
            </a:xfrm>
            <a:prstGeom prst="rect">
              <a:avLst/>
            </a:prstGeom>
          </p:spPr>
        </p:pic>
        <p:sp>
          <p:nvSpPr>
            <p:cNvPr id="3" name="TextBox 2"/>
            <p:cNvSpPr txBox="1"/>
            <p:nvPr/>
          </p:nvSpPr>
          <p:spPr>
            <a:xfrm>
              <a:off x="212727" y="2249269"/>
              <a:ext cx="1746504" cy="584775"/>
            </a:xfrm>
            <a:prstGeom prst="rect">
              <a:avLst/>
            </a:prstGeom>
            <a:noFill/>
          </p:spPr>
          <p:txBody>
            <a:bodyPr wrap="square" rtlCol="0">
              <a:spAutoFit/>
            </a:bodyPr>
            <a:lstStyle/>
            <a:p>
              <a:r>
                <a:rPr lang="en-US" sz="1600" b="1" dirty="0"/>
                <a:t>HIV-exposed and positive infants</a:t>
              </a:r>
            </a:p>
          </p:txBody>
        </p:sp>
      </p:grpSp>
      <p:sp>
        <p:nvSpPr>
          <p:cNvPr id="13" name="TextBox 12"/>
          <p:cNvSpPr txBox="1"/>
          <p:nvPr/>
        </p:nvSpPr>
        <p:spPr>
          <a:xfrm>
            <a:off x="-435077" y="5067301"/>
            <a:ext cx="2203704" cy="584775"/>
          </a:xfrm>
          <a:prstGeom prst="rect">
            <a:avLst/>
          </a:prstGeom>
          <a:noFill/>
        </p:spPr>
        <p:txBody>
          <a:bodyPr wrap="square" rtlCol="0">
            <a:spAutoFit/>
          </a:bodyPr>
          <a:lstStyle/>
          <a:p>
            <a:pPr algn="ctr"/>
            <a:r>
              <a:rPr lang="en-US" sz="1600" b="1" dirty="0"/>
              <a:t>Children and adolescents</a:t>
            </a:r>
          </a:p>
        </p:txBody>
      </p:sp>
      <p:sp>
        <p:nvSpPr>
          <p:cNvPr id="28" name="Chevron 27"/>
          <p:cNvSpPr/>
          <p:nvPr/>
        </p:nvSpPr>
        <p:spPr>
          <a:xfrm>
            <a:off x="1241323" y="1504401"/>
            <a:ext cx="2426577" cy="1124499"/>
          </a:xfrm>
          <a:prstGeom prst="chevron">
            <a:avLst/>
          </a:prstGeom>
          <a:solidFill>
            <a:schemeClr val="accent1">
              <a:lumMod val="20000"/>
              <a:lumOff val="80000"/>
            </a:schemeClr>
          </a:solidFill>
          <a:ln w="6350" cap="flat" cmpd="sng" algn="ctr">
            <a:noFill/>
            <a:prstDash val="solid"/>
          </a:ln>
          <a:effectLst/>
        </p:spPr>
        <p:txBody>
          <a:bodyPr rtlCol="0" anchor="ctr"/>
          <a:lstStyle/>
          <a:p>
            <a:pPr lvl="0" algn="ctr"/>
            <a:r>
              <a:rPr lang="en-US" sz="1400" b="1" kern="0" dirty="0">
                <a:latin typeface="+mj-lt"/>
              </a:rPr>
              <a:t>HIV+ women who don’t access ANC services at all</a:t>
            </a:r>
          </a:p>
        </p:txBody>
      </p:sp>
      <p:sp>
        <p:nvSpPr>
          <p:cNvPr id="31" name="Chevron 30"/>
          <p:cNvSpPr/>
          <p:nvPr/>
        </p:nvSpPr>
        <p:spPr>
          <a:xfrm>
            <a:off x="3222523" y="1504401"/>
            <a:ext cx="2426577" cy="1124499"/>
          </a:xfrm>
          <a:prstGeom prst="chevron">
            <a:avLst/>
          </a:prstGeom>
          <a:solidFill>
            <a:schemeClr val="accent1">
              <a:lumMod val="20000"/>
              <a:lumOff val="80000"/>
            </a:schemeClr>
          </a:solidFill>
          <a:ln w="6350" cap="flat" cmpd="sng" algn="ctr">
            <a:noFill/>
            <a:prstDash val="solid"/>
          </a:ln>
          <a:effectLst/>
        </p:spPr>
        <p:txBody>
          <a:bodyPr rtlCol="0" anchor="ctr"/>
          <a:lstStyle/>
          <a:p>
            <a:pPr algn="ctr"/>
            <a:r>
              <a:rPr lang="en-US" sz="1400" b="1" dirty="0"/>
              <a:t>Women who seroconvert after testing negative in ANC</a:t>
            </a:r>
          </a:p>
        </p:txBody>
      </p:sp>
      <p:sp>
        <p:nvSpPr>
          <p:cNvPr id="32" name="Chevron 31"/>
          <p:cNvSpPr/>
          <p:nvPr/>
        </p:nvSpPr>
        <p:spPr>
          <a:xfrm>
            <a:off x="5203723" y="1485900"/>
            <a:ext cx="2426577" cy="1124499"/>
          </a:xfrm>
          <a:prstGeom prst="chevron">
            <a:avLst/>
          </a:prstGeom>
          <a:solidFill>
            <a:schemeClr val="accent1">
              <a:lumMod val="20000"/>
              <a:lumOff val="80000"/>
            </a:schemeClr>
          </a:solidFill>
          <a:ln w="6350" cap="flat" cmpd="sng" algn="ctr">
            <a:noFill/>
            <a:prstDash val="solid"/>
          </a:ln>
          <a:effectLst/>
        </p:spPr>
        <p:txBody>
          <a:bodyPr rtlCol="0" anchor="ctr"/>
          <a:lstStyle/>
          <a:p>
            <a:pPr algn="ctr"/>
            <a:r>
              <a:rPr lang="en-US" sz="1400" b="1" dirty="0"/>
              <a:t>Women who drop off from PMTCT programs</a:t>
            </a:r>
          </a:p>
        </p:txBody>
      </p:sp>
      <p:sp>
        <p:nvSpPr>
          <p:cNvPr id="33" name="Chevron 32"/>
          <p:cNvSpPr/>
          <p:nvPr/>
        </p:nvSpPr>
        <p:spPr>
          <a:xfrm>
            <a:off x="1241323" y="3942801"/>
            <a:ext cx="2426577" cy="1124499"/>
          </a:xfrm>
          <a:prstGeom prst="chevron">
            <a:avLst/>
          </a:prstGeom>
          <a:solidFill>
            <a:schemeClr val="tx2">
              <a:lumMod val="20000"/>
              <a:lumOff val="80000"/>
            </a:schemeClr>
          </a:solidFill>
          <a:ln w="6350" cap="flat" cmpd="sng" algn="ctr">
            <a:noFill/>
            <a:prstDash val="solid"/>
          </a:ln>
          <a:effectLst/>
        </p:spPr>
        <p:txBody>
          <a:bodyPr rtlCol="0" anchor="ctr"/>
          <a:lstStyle/>
          <a:p>
            <a:endParaRPr lang="en-US" sz="1400" dirty="0"/>
          </a:p>
        </p:txBody>
      </p:sp>
      <p:sp>
        <p:nvSpPr>
          <p:cNvPr id="34" name="Chevron 33"/>
          <p:cNvSpPr/>
          <p:nvPr/>
        </p:nvSpPr>
        <p:spPr>
          <a:xfrm>
            <a:off x="3222523" y="3942801"/>
            <a:ext cx="2426577" cy="1124499"/>
          </a:xfrm>
          <a:prstGeom prst="chevron">
            <a:avLst/>
          </a:prstGeom>
          <a:solidFill>
            <a:schemeClr val="tx2">
              <a:lumMod val="20000"/>
              <a:lumOff val="80000"/>
            </a:schemeClr>
          </a:solidFill>
          <a:ln w="6350" cap="flat" cmpd="sng" algn="ctr">
            <a:noFill/>
            <a:prstDash val="solid"/>
          </a:ln>
          <a:effectLst/>
        </p:spPr>
        <p:txBody>
          <a:bodyPr rtlCol="0" anchor="ctr"/>
          <a:lstStyle/>
          <a:p>
            <a:pPr algn="ctr"/>
            <a:endParaRPr lang="en-US" sz="1400" dirty="0"/>
          </a:p>
        </p:txBody>
      </p:sp>
      <p:sp>
        <p:nvSpPr>
          <p:cNvPr id="35" name="Chevron 34"/>
          <p:cNvSpPr/>
          <p:nvPr/>
        </p:nvSpPr>
        <p:spPr>
          <a:xfrm>
            <a:off x="5203723" y="3924300"/>
            <a:ext cx="2426577" cy="1124499"/>
          </a:xfrm>
          <a:prstGeom prst="chevron">
            <a:avLst/>
          </a:prstGeom>
          <a:solidFill>
            <a:schemeClr val="tx2">
              <a:lumMod val="20000"/>
              <a:lumOff val="80000"/>
            </a:schemeClr>
          </a:solidFill>
          <a:ln w="6350" cap="flat" cmpd="sng" algn="ctr">
            <a:noFill/>
            <a:prstDash val="solid"/>
          </a:ln>
          <a:effectLst/>
        </p:spPr>
        <p:txBody>
          <a:bodyPr rtlCol="0" anchor="ctr"/>
          <a:lstStyle/>
          <a:p>
            <a:pPr algn="ctr"/>
            <a:endParaRPr lang="en-US" sz="1400" dirty="0"/>
          </a:p>
        </p:txBody>
      </p:sp>
      <p:sp>
        <p:nvSpPr>
          <p:cNvPr id="5" name="TextBox 4"/>
          <p:cNvSpPr txBox="1"/>
          <p:nvPr/>
        </p:nvSpPr>
        <p:spPr>
          <a:xfrm>
            <a:off x="1786546" y="4079379"/>
            <a:ext cx="1664577" cy="954107"/>
          </a:xfrm>
          <a:prstGeom prst="rect">
            <a:avLst/>
          </a:prstGeom>
          <a:noFill/>
        </p:spPr>
        <p:txBody>
          <a:bodyPr wrap="square" rtlCol="0">
            <a:spAutoFit/>
          </a:bodyPr>
          <a:lstStyle/>
          <a:p>
            <a:pPr algn="ctr"/>
            <a:r>
              <a:rPr lang="en-US" sz="1400" b="1" dirty="0"/>
              <a:t>Children being missed in very high volume settings like OPD</a:t>
            </a:r>
          </a:p>
        </p:txBody>
      </p:sp>
      <p:sp>
        <p:nvSpPr>
          <p:cNvPr id="8" name="Rectangle 7"/>
          <p:cNvSpPr/>
          <p:nvPr/>
        </p:nvSpPr>
        <p:spPr>
          <a:xfrm>
            <a:off x="5627239" y="3995976"/>
            <a:ext cx="1710084" cy="954107"/>
          </a:xfrm>
          <a:prstGeom prst="rect">
            <a:avLst/>
          </a:prstGeom>
        </p:spPr>
        <p:txBody>
          <a:bodyPr wrap="square">
            <a:spAutoFit/>
          </a:bodyPr>
          <a:lstStyle/>
          <a:p>
            <a:pPr algn="ctr"/>
            <a:endParaRPr lang="en-US" sz="1400" b="1" dirty="0"/>
          </a:p>
          <a:p>
            <a:pPr algn="ctr"/>
            <a:r>
              <a:rPr lang="en-US" sz="1400" b="1" dirty="0"/>
              <a:t>Adolescents with complex behavioral challenges</a:t>
            </a:r>
          </a:p>
        </p:txBody>
      </p:sp>
      <p:grpSp>
        <p:nvGrpSpPr>
          <p:cNvPr id="36" name="Group 35"/>
          <p:cNvGrpSpPr/>
          <p:nvPr/>
        </p:nvGrpSpPr>
        <p:grpSpPr>
          <a:xfrm>
            <a:off x="250724" y="3686274"/>
            <a:ext cx="1114730" cy="1281939"/>
            <a:chOff x="447279" y="3276600"/>
            <a:chExt cx="1521541" cy="1324749"/>
          </a:xfrm>
        </p:grpSpPr>
        <p:grpSp>
          <p:nvGrpSpPr>
            <p:cNvPr id="37" name="Group 36"/>
            <p:cNvGrpSpPr/>
            <p:nvPr/>
          </p:nvGrpSpPr>
          <p:grpSpPr>
            <a:xfrm>
              <a:off x="447279" y="3276600"/>
              <a:ext cx="1381521" cy="1324749"/>
              <a:chOff x="651999" y="3601872"/>
              <a:chExt cx="999331" cy="999477"/>
            </a:xfrm>
          </p:grpSpPr>
          <p:pic>
            <p:nvPicPr>
              <p:cNvPr id="41" name="Picture 40"/>
              <p:cNvPicPr>
                <a:picLocks noChangeAspect="1"/>
              </p:cNvPicPr>
              <p:nvPr/>
            </p:nvPicPr>
            <p:blipFill rotWithShape="1">
              <a:blip r:embed="rId4" cstate="print">
                <a:extLst>
                  <a:ext uri="{28A0092B-C50C-407E-A947-70E740481C1C}">
                    <a14:useLocalDpi xmlns:a14="http://schemas.microsoft.com/office/drawing/2010/main" val="0"/>
                  </a:ext>
                </a:extLst>
              </a:blip>
              <a:srcRect l="50000"/>
              <a:stretch/>
            </p:blipFill>
            <p:spPr>
              <a:xfrm>
                <a:off x="651999" y="3981115"/>
                <a:ext cx="310117" cy="620234"/>
              </a:xfrm>
              <a:prstGeom prst="rect">
                <a:avLst/>
              </a:prstGeom>
            </p:spPr>
          </p:pic>
          <p:pic>
            <p:nvPicPr>
              <p:cNvPr id="42" name="Picture 41"/>
              <p:cNvPicPr>
                <a:picLocks noChangeAspect="1"/>
              </p:cNvPicPr>
              <p:nvPr/>
            </p:nvPicPr>
            <p:blipFill rotWithShape="1">
              <a:blip r:embed="rId5" cstate="print">
                <a:extLst>
                  <a:ext uri="{28A0092B-C50C-407E-A947-70E740481C1C}">
                    <a14:useLocalDpi xmlns:a14="http://schemas.microsoft.com/office/drawing/2010/main" val="0"/>
                  </a:ext>
                </a:extLst>
              </a:blip>
              <a:srcRect r="31042"/>
              <a:stretch/>
            </p:blipFill>
            <p:spPr>
              <a:xfrm>
                <a:off x="962118" y="3601872"/>
                <a:ext cx="689212" cy="999477"/>
              </a:xfrm>
              <a:prstGeom prst="rect">
                <a:avLst/>
              </a:prstGeom>
            </p:spPr>
          </p:pic>
        </p:grpSp>
        <p:sp>
          <p:nvSpPr>
            <p:cNvPr id="40" name="Rectangle 39"/>
            <p:cNvSpPr/>
            <p:nvPr/>
          </p:nvSpPr>
          <p:spPr>
            <a:xfrm>
              <a:off x="1524000" y="3657600"/>
              <a:ext cx="444820" cy="943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667900" y="4135718"/>
            <a:ext cx="1688223" cy="954107"/>
          </a:xfrm>
          <a:prstGeom prst="rect">
            <a:avLst/>
          </a:prstGeom>
          <a:noFill/>
        </p:spPr>
        <p:txBody>
          <a:bodyPr wrap="square" rtlCol="0">
            <a:spAutoFit/>
          </a:bodyPr>
          <a:lstStyle/>
          <a:p>
            <a:pPr algn="ctr"/>
            <a:r>
              <a:rPr lang="en-US" sz="1400" b="1" dirty="0"/>
              <a:t>Asymptomatic (or well) children not coming to the health facility</a:t>
            </a:r>
          </a:p>
        </p:txBody>
      </p:sp>
      <p:grpSp>
        <p:nvGrpSpPr>
          <p:cNvPr id="30" name="Group 29"/>
          <p:cNvGrpSpPr/>
          <p:nvPr/>
        </p:nvGrpSpPr>
        <p:grpSpPr>
          <a:xfrm>
            <a:off x="7632355" y="1310888"/>
            <a:ext cx="1457568" cy="1470412"/>
            <a:chOff x="6314832" y="1387095"/>
            <a:chExt cx="2103120" cy="2103120"/>
          </a:xfrm>
        </p:grpSpPr>
        <p:sp>
          <p:nvSpPr>
            <p:cNvPr id="38" name="Oval 37"/>
            <p:cNvSpPr/>
            <p:nvPr/>
          </p:nvSpPr>
          <p:spPr>
            <a:xfrm>
              <a:off x="6314832" y="1387095"/>
              <a:ext cx="2103120" cy="2103120"/>
            </a:xfrm>
            <a:prstGeom prst="ellipse">
              <a:avLst/>
            </a:prstGeom>
            <a:solidFill>
              <a:srgbClr val="00A1E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50" b="0" i="0" u="none" strike="noStrike" kern="0" cap="none" spc="0" normalizeH="0" baseline="0" noProof="0" dirty="0">
                <a:ln>
                  <a:noFill/>
                </a:ln>
                <a:solidFill>
                  <a:srgbClr val="FFFFFF"/>
                </a:solidFill>
                <a:effectLst/>
                <a:uLnTx/>
                <a:uFillTx/>
                <a:latin typeface="Arial"/>
                <a:ea typeface="+mn-ea"/>
                <a:cs typeface="+mn-cs"/>
              </a:endParaRPr>
            </a:p>
          </p:txBody>
        </p:sp>
        <p:sp>
          <p:nvSpPr>
            <p:cNvPr id="39" name="TextBox 38"/>
            <p:cNvSpPr txBox="1"/>
            <p:nvPr/>
          </p:nvSpPr>
          <p:spPr>
            <a:xfrm>
              <a:off x="6548824" y="1965414"/>
              <a:ext cx="1719928" cy="105650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50" b="1" i="0" u="none" strike="noStrike" kern="0" cap="none" spc="0" normalizeH="0" baseline="0" noProof="0" dirty="0">
                  <a:ln>
                    <a:noFill/>
                  </a:ln>
                  <a:solidFill>
                    <a:srgbClr val="FFFFFF"/>
                  </a:solidFill>
                  <a:effectLst/>
                  <a:uLnTx/>
                  <a:uFillTx/>
                  <a:latin typeface="Arial"/>
                </a:rPr>
                <a:t>Majority of 180k new infections</a:t>
              </a:r>
            </a:p>
          </p:txBody>
        </p:sp>
      </p:grpSp>
      <p:grpSp>
        <p:nvGrpSpPr>
          <p:cNvPr id="43" name="Group 42"/>
          <p:cNvGrpSpPr/>
          <p:nvPr/>
        </p:nvGrpSpPr>
        <p:grpSpPr>
          <a:xfrm>
            <a:off x="7642123" y="3695700"/>
            <a:ext cx="1457568" cy="1470412"/>
            <a:chOff x="6314832" y="1387095"/>
            <a:chExt cx="2103120" cy="2103120"/>
          </a:xfrm>
        </p:grpSpPr>
        <p:sp>
          <p:nvSpPr>
            <p:cNvPr id="44" name="Oval 43"/>
            <p:cNvSpPr/>
            <p:nvPr/>
          </p:nvSpPr>
          <p:spPr>
            <a:xfrm>
              <a:off x="6314832" y="1387095"/>
              <a:ext cx="2103120" cy="2103120"/>
            </a:xfrm>
            <a:prstGeom prst="ellipse">
              <a:avLst/>
            </a:prstGeom>
            <a:solidFill>
              <a:srgbClr val="00A1E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50" b="0" i="0" u="none" strike="noStrike" kern="0" cap="none" spc="0" normalizeH="0" baseline="0" noProof="0" dirty="0">
                <a:ln>
                  <a:noFill/>
                </a:ln>
                <a:solidFill>
                  <a:srgbClr val="FFFFFF"/>
                </a:solidFill>
                <a:effectLst/>
                <a:uLnTx/>
                <a:uFillTx/>
                <a:latin typeface="Arial"/>
                <a:ea typeface="+mn-ea"/>
                <a:cs typeface="+mn-cs"/>
              </a:endParaRPr>
            </a:p>
          </p:txBody>
        </p:sp>
        <p:sp>
          <p:nvSpPr>
            <p:cNvPr id="45" name="TextBox 44"/>
            <p:cNvSpPr txBox="1"/>
            <p:nvPr/>
          </p:nvSpPr>
          <p:spPr>
            <a:xfrm>
              <a:off x="6548824" y="1722234"/>
              <a:ext cx="1719928" cy="1232589"/>
            </a:xfrm>
            <a:prstGeom prst="rect">
              <a:avLst/>
            </a:prstGeom>
            <a:noFill/>
          </p:spPr>
          <p:txBody>
            <a:bodyPr wrap="square" lIns="0" tIns="0" rIns="0" bIns="0" rtlCol="0">
              <a:spAutoFit/>
            </a:bodyPr>
            <a:lstStyle/>
            <a:p>
              <a:pPr lvl="0" algn="ctr"/>
              <a:r>
                <a:rPr lang="en-US" sz="1400" b="1" kern="0" dirty="0">
                  <a:solidFill>
                    <a:srgbClr val="FFFFFF"/>
                  </a:solidFill>
                  <a:latin typeface="Arial"/>
                </a:rPr>
                <a:t>Majority of unmet need for </a:t>
              </a:r>
              <a:r>
                <a:rPr lang="en-US" sz="1400" b="1" kern="0" dirty="0" err="1">
                  <a:solidFill>
                    <a:srgbClr val="FFFFFF"/>
                  </a:solidFill>
                  <a:latin typeface="Arial"/>
                </a:rPr>
                <a:t>peds</a:t>
              </a:r>
              <a:r>
                <a:rPr lang="en-US" sz="1400" b="1" kern="0" dirty="0">
                  <a:solidFill>
                    <a:srgbClr val="FFFFFF"/>
                  </a:solidFill>
                  <a:latin typeface="Arial"/>
                </a:rPr>
                <a:t> &amp; adolescents</a:t>
              </a:r>
              <a:endParaRPr kumimoji="0" lang="en-US" sz="1400" b="1" i="0" u="none" strike="noStrike" kern="0" cap="none" spc="0" normalizeH="0" baseline="0" noProof="0" dirty="0">
                <a:ln>
                  <a:noFill/>
                </a:ln>
                <a:solidFill>
                  <a:srgbClr val="FFFFFF"/>
                </a:solidFill>
                <a:effectLst/>
                <a:uLnTx/>
                <a:uFillTx/>
                <a:latin typeface="Arial"/>
              </a:endParaRPr>
            </a:p>
          </p:txBody>
        </p:sp>
      </p:grpSp>
      <p:sp>
        <p:nvSpPr>
          <p:cNvPr id="46" name="Rectangle 45"/>
          <p:cNvSpPr/>
          <p:nvPr/>
        </p:nvSpPr>
        <p:spPr bwMode="auto">
          <a:xfrm>
            <a:off x="321011" y="5649618"/>
            <a:ext cx="8382000" cy="777667"/>
          </a:xfrm>
          <a:prstGeom prst="rect">
            <a:avLst/>
          </a:prstGeom>
          <a:solidFill>
            <a:schemeClr val="bg1">
              <a:lumMod val="7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b="1" dirty="0"/>
              <a:t>An approach that targets this hard-to-reach heterogeneous group of mothers, infants, young, and older children is needed</a:t>
            </a:r>
          </a:p>
        </p:txBody>
      </p:sp>
      <p:cxnSp>
        <p:nvCxnSpPr>
          <p:cNvPr id="29" name="Straight Connector 28">
            <a:extLst>
              <a:ext uri="{FF2B5EF4-FFF2-40B4-BE49-F238E27FC236}">
                <a16:creationId xmlns:a16="http://schemas.microsoft.com/office/drawing/2014/main" id="{2814723C-F2BE-459E-950E-EBE7DCE8C397}"/>
              </a:ext>
            </a:extLst>
          </p:cNvPr>
          <p:cNvCxnSpPr>
            <a:cxnSpLocks/>
          </p:cNvCxnSpPr>
          <p:nvPr/>
        </p:nvCxnSpPr>
        <p:spPr>
          <a:xfrm flipV="1">
            <a:off x="0" y="1079447"/>
            <a:ext cx="9144000" cy="4864"/>
          </a:xfrm>
          <a:prstGeom prst="line">
            <a:avLst/>
          </a:prstGeom>
        </p:spPr>
        <p:style>
          <a:lnRef idx="1">
            <a:schemeClr val="dk1"/>
          </a:lnRef>
          <a:fillRef idx="0">
            <a:schemeClr val="dk1"/>
          </a:fillRef>
          <a:effectRef idx="0">
            <a:schemeClr val="dk1"/>
          </a:effectRef>
          <a:fontRef idx="minor">
            <a:schemeClr val="tx1"/>
          </a:fontRef>
        </p:style>
      </p:cxnSp>
      <p:pic>
        <p:nvPicPr>
          <p:cNvPr id="47" name="Picture 1" descr="C:\Users\mkernan\AppData\Local\Microsoft\Windows\Temporary Internet Files\Content.Outlook\IHIUFOIY\CHAI-logo-300dpi (2).jpg">
            <a:extLst>
              <a:ext uri="{FF2B5EF4-FFF2-40B4-BE49-F238E27FC236}">
                <a16:creationId xmlns:a16="http://schemas.microsoft.com/office/drawing/2014/main" id="{63DABEB9-C8FC-45FF-A1F3-E9B4AF38D6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139" y="713284"/>
            <a:ext cx="635306" cy="32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47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7843-1B0C-450C-A84F-92EE9484BCE7}"/>
              </a:ext>
            </a:extLst>
          </p:cNvPr>
          <p:cNvSpPr>
            <a:spLocks noGrp="1"/>
          </p:cNvSpPr>
          <p:nvPr>
            <p:ph type="title"/>
          </p:nvPr>
        </p:nvSpPr>
        <p:spPr>
          <a:xfrm>
            <a:off x="231281" y="77812"/>
            <a:ext cx="8912719" cy="1143000"/>
          </a:xfrm>
        </p:spPr>
        <p:txBody>
          <a:bodyPr>
            <a:normAutofit fontScale="90000"/>
          </a:bodyPr>
          <a:lstStyle/>
          <a:p>
            <a:r>
              <a:rPr lang="en-US" sz="2900" dirty="0"/>
              <a:t>PK and 4-Week Safety/Efficacy DTG Dispersible Tablets in HIV+ Children 4 Weeks-6 Years:  P1093</a:t>
            </a:r>
            <a:br>
              <a:rPr lang="en-US" dirty="0"/>
            </a:br>
            <a:r>
              <a:rPr lang="en-US" sz="2200" i="1" dirty="0">
                <a:solidFill>
                  <a:schemeClr val="tx1"/>
                </a:solidFill>
              </a:rPr>
              <a:t>Ruel T et al. IAS, Amsterdam July 2018 Abs. LBPE023</a:t>
            </a:r>
          </a:p>
        </p:txBody>
      </p:sp>
      <p:cxnSp>
        <p:nvCxnSpPr>
          <p:cNvPr id="16" name="Straight Connector 15">
            <a:extLst>
              <a:ext uri="{FF2B5EF4-FFF2-40B4-BE49-F238E27FC236}">
                <a16:creationId xmlns:a16="http://schemas.microsoft.com/office/drawing/2014/main" id="{96B7249E-1AD3-45E7-B5BF-F684BEAED90C}"/>
              </a:ext>
            </a:extLst>
          </p:cNvPr>
          <p:cNvCxnSpPr/>
          <p:nvPr/>
        </p:nvCxnSpPr>
        <p:spPr>
          <a:xfrm flipV="1">
            <a:off x="0" y="1219200"/>
            <a:ext cx="9144000" cy="43804"/>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0" name="Table 9">
            <a:extLst>
              <a:ext uri="{FF2B5EF4-FFF2-40B4-BE49-F238E27FC236}">
                <a16:creationId xmlns:a16="http://schemas.microsoft.com/office/drawing/2014/main" id="{11819153-2D83-42DB-87ED-4AD24134B5C9}"/>
              </a:ext>
            </a:extLst>
          </p:cNvPr>
          <p:cNvGraphicFramePr>
            <a:graphicFrameLocks noGrp="1"/>
          </p:cNvGraphicFramePr>
          <p:nvPr>
            <p:extLst/>
          </p:nvPr>
        </p:nvGraphicFramePr>
        <p:xfrm>
          <a:off x="231281" y="1718026"/>
          <a:ext cx="6715772" cy="2100836"/>
        </p:xfrm>
        <a:graphic>
          <a:graphicData uri="http://schemas.openxmlformats.org/drawingml/2006/table">
            <a:tbl>
              <a:tblPr firstRow="1" bandRow="1">
                <a:tableStyleId>{5C22544A-7EE6-4342-B048-85BDC9FD1C3A}</a:tableStyleId>
              </a:tblPr>
              <a:tblGrid>
                <a:gridCol w="1626246">
                  <a:extLst>
                    <a:ext uri="{9D8B030D-6E8A-4147-A177-3AD203B41FA5}">
                      <a16:colId xmlns:a16="http://schemas.microsoft.com/office/drawing/2014/main" val="4001482676"/>
                    </a:ext>
                  </a:extLst>
                </a:gridCol>
                <a:gridCol w="762000">
                  <a:extLst>
                    <a:ext uri="{9D8B030D-6E8A-4147-A177-3AD203B41FA5}">
                      <a16:colId xmlns:a16="http://schemas.microsoft.com/office/drawing/2014/main" val="3745148950"/>
                    </a:ext>
                  </a:extLst>
                </a:gridCol>
                <a:gridCol w="1066800">
                  <a:extLst>
                    <a:ext uri="{9D8B030D-6E8A-4147-A177-3AD203B41FA5}">
                      <a16:colId xmlns:a16="http://schemas.microsoft.com/office/drawing/2014/main" val="2708729260"/>
                    </a:ext>
                  </a:extLst>
                </a:gridCol>
                <a:gridCol w="1422222">
                  <a:extLst>
                    <a:ext uri="{9D8B030D-6E8A-4147-A177-3AD203B41FA5}">
                      <a16:colId xmlns:a16="http://schemas.microsoft.com/office/drawing/2014/main" val="3842513164"/>
                    </a:ext>
                  </a:extLst>
                </a:gridCol>
                <a:gridCol w="1838504">
                  <a:extLst>
                    <a:ext uri="{9D8B030D-6E8A-4147-A177-3AD203B41FA5}">
                      <a16:colId xmlns:a16="http://schemas.microsoft.com/office/drawing/2014/main" val="992594082"/>
                    </a:ext>
                  </a:extLst>
                </a:gridCol>
              </a:tblGrid>
              <a:tr h="180974">
                <a:tc>
                  <a:txBody>
                    <a:bodyPr/>
                    <a:lstStyle/>
                    <a:p>
                      <a:r>
                        <a:rPr lang="en-US" sz="1200" dirty="0">
                          <a:latin typeface="Arial" panose="020B0604020202020204" pitchFamily="34" charset="0"/>
                          <a:cs typeface="Arial" panose="020B0604020202020204" pitchFamily="34" charset="0"/>
                        </a:rPr>
                        <a:t>Cohort (N=10 each)</a:t>
                      </a:r>
                    </a:p>
                  </a:txBody>
                  <a:tcPr/>
                </a:tc>
                <a:tc>
                  <a:txBody>
                    <a:bodyPr/>
                    <a:lstStyle/>
                    <a:p>
                      <a:pPr algn="ctr"/>
                      <a:r>
                        <a:rPr lang="en-US" sz="1200" dirty="0">
                          <a:latin typeface="Arial" panose="020B0604020202020204" pitchFamily="34" charset="0"/>
                          <a:cs typeface="Arial" panose="020B0604020202020204" pitchFamily="34" charset="0"/>
                        </a:rPr>
                        <a:t>Age </a:t>
                      </a:r>
                      <a:r>
                        <a:rPr lang="en-US" sz="1200" dirty="0" err="1">
                          <a:latin typeface="Arial" panose="020B0604020202020204" pitchFamily="34" charset="0"/>
                          <a:cs typeface="Arial" panose="020B0604020202020204" pitchFamily="34" charset="0"/>
                        </a:rPr>
                        <a:t>yr</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Dose mg/kg</a:t>
                      </a:r>
                    </a:p>
                  </a:txBody>
                  <a:tcPr/>
                </a:tc>
                <a:tc>
                  <a:txBody>
                    <a:bodyPr/>
                    <a:lstStyle/>
                    <a:p>
                      <a:pPr algn="ctr"/>
                      <a:r>
                        <a:rPr lang="en-US" sz="1200" dirty="0">
                          <a:latin typeface="Arial" panose="020B0604020202020204" pitchFamily="34" charset="0"/>
                          <a:cs typeface="Arial" panose="020B0604020202020204" pitchFamily="34" charset="0"/>
                        </a:rPr>
                        <a:t>AUC</a:t>
                      </a:r>
                      <a:r>
                        <a:rPr lang="en-US" sz="1200" baseline="-25000" dirty="0">
                          <a:latin typeface="Arial" panose="020B0604020202020204" pitchFamily="34" charset="0"/>
                          <a:cs typeface="Arial" panose="020B0604020202020204" pitchFamily="34" charset="0"/>
                        </a:rPr>
                        <a:t>24 </a:t>
                      </a:r>
                      <a:r>
                        <a:rPr lang="en-US" sz="1200" dirty="0">
                          <a:latin typeface="Arial" panose="020B0604020202020204" pitchFamily="34" charset="0"/>
                          <a:cs typeface="Arial" panose="020B0604020202020204" pitchFamily="34" charset="0"/>
                        </a:rPr>
                        <a:t>mg x h/L</a:t>
                      </a:r>
                    </a:p>
                    <a:p>
                      <a:pPr algn="ctr"/>
                      <a:r>
                        <a:rPr lang="en-US" sz="1200" dirty="0">
                          <a:latin typeface="Arial" panose="020B0604020202020204" pitchFamily="34" charset="0"/>
                          <a:cs typeface="Arial" panose="020B0604020202020204" pitchFamily="34" charset="0"/>
                        </a:rPr>
                        <a:t>(arithmetic CV%)</a:t>
                      </a:r>
                    </a:p>
                  </a:txBody>
                  <a:tcPr/>
                </a:tc>
                <a:tc>
                  <a:txBody>
                    <a:bodyPr/>
                    <a:lstStyle/>
                    <a:p>
                      <a:pPr algn="ctr"/>
                      <a:r>
                        <a:rPr lang="en-US" sz="1200" dirty="0">
                          <a:latin typeface="Arial" panose="020B0604020202020204" pitchFamily="34" charset="0"/>
                          <a:cs typeface="Arial" panose="020B0604020202020204" pitchFamily="34" charset="0"/>
                        </a:rPr>
                        <a:t>C</a:t>
                      </a:r>
                      <a:r>
                        <a:rPr lang="en-US" sz="1200" baseline="-25000" dirty="0">
                          <a:latin typeface="Arial" panose="020B0604020202020204" pitchFamily="34" charset="0"/>
                          <a:cs typeface="Arial" panose="020B0604020202020204" pitchFamily="34" charset="0"/>
                        </a:rPr>
                        <a:t>24</a:t>
                      </a:r>
                      <a:r>
                        <a:rPr lang="en-US" sz="1200" dirty="0">
                          <a:latin typeface="Arial" panose="020B0604020202020204" pitchFamily="34" charset="0"/>
                          <a:cs typeface="Arial" panose="020B0604020202020204" pitchFamily="34" charset="0"/>
                        </a:rPr>
                        <a:t> ng/mL</a:t>
                      </a:r>
                    </a:p>
                  </a:txBody>
                  <a:tcPr/>
                </a:tc>
                <a:extLst>
                  <a:ext uri="{0D108BD9-81ED-4DB2-BD59-A6C34878D82A}">
                    <a16:rowId xmlns:a16="http://schemas.microsoft.com/office/drawing/2014/main" val="1483312792"/>
                  </a:ext>
                </a:extLst>
              </a:tr>
              <a:tr h="370840">
                <a:tc>
                  <a:txBody>
                    <a:bodyPr/>
                    <a:lstStyle/>
                    <a:p>
                      <a:r>
                        <a:rPr lang="en-US" sz="1600" dirty="0">
                          <a:latin typeface="Arial" panose="020B0604020202020204" pitchFamily="34" charset="0"/>
                          <a:cs typeface="Arial" panose="020B0604020202020204" pitchFamily="34" charset="0"/>
                        </a:rPr>
                        <a:t>III </a:t>
                      </a:r>
                      <a:r>
                        <a:rPr lang="en-US" sz="1600" u="sng" dirty="0">
                          <a:latin typeface="Arial" panose="020B0604020202020204" pitchFamily="34" charset="0"/>
                          <a:cs typeface="Arial" panose="020B0604020202020204" pitchFamily="34" charset="0"/>
                        </a:rPr>
                        <a:t>&gt;</a:t>
                      </a:r>
                      <a:r>
                        <a:rPr lang="en-US" sz="1600" dirty="0">
                          <a:latin typeface="Arial" panose="020B0604020202020204" pitchFamily="34" charset="0"/>
                          <a:cs typeface="Arial" panose="020B0604020202020204" pitchFamily="34" charset="0"/>
                        </a:rPr>
                        <a:t>2-&lt;6 </a:t>
                      </a:r>
                      <a:r>
                        <a:rPr lang="en-US" sz="1600" dirty="0" err="1">
                          <a:latin typeface="Arial" panose="020B0604020202020204" pitchFamily="34" charset="0"/>
                          <a:cs typeface="Arial" panose="020B0604020202020204" pitchFamily="34" charset="0"/>
                        </a:rPr>
                        <a:t>yr</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4.0</a:t>
                      </a:r>
                    </a:p>
                  </a:txBody>
                  <a:tcPr/>
                </a:tc>
                <a:tc>
                  <a:txBody>
                    <a:bodyPr/>
                    <a:lstStyle/>
                    <a:p>
                      <a:pPr algn="ctr"/>
                      <a:r>
                        <a:rPr lang="en-US" sz="1600" dirty="0">
                          <a:latin typeface="Arial" panose="020B0604020202020204" pitchFamily="34" charset="0"/>
                          <a:cs typeface="Arial" panose="020B0604020202020204" pitchFamily="34" charset="0"/>
                        </a:rPr>
                        <a:t>1.1</a:t>
                      </a:r>
                    </a:p>
                  </a:txBody>
                  <a:tcPr/>
                </a:tc>
                <a:tc>
                  <a:txBody>
                    <a:bodyPr/>
                    <a:lstStyle/>
                    <a:p>
                      <a:pPr algn="ctr"/>
                      <a:r>
                        <a:rPr lang="en-US" sz="1600" dirty="0">
                          <a:latin typeface="Arial" panose="020B0604020202020204" pitchFamily="34" charset="0"/>
                          <a:cs typeface="Arial" panose="020B0604020202020204" pitchFamily="34" charset="0"/>
                        </a:rPr>
                        <a:t>40 </a:t>
                      </a:r>
                      <a:r>
                        <a:rPr lang="en-US" sz="1400" dirty="0">
                          <a:latin typeface="Arial" panose="020B0604020202020204" pitchFamily="34" charset="0"/>
                          <a:cs typeface="Arial" panose="020B0604020202020204" pitchFamily="34" charset="0"/>
                        </a:rPr>
                        <a:t>(36%)</a:t>
                      </a:r>
                    </a:p>
                  </a:txBody>
                  <a:tcPr/>
                </a:tc>
                <a:tc>
                  <a:txBody>
                    <a:bodyPr/>
                    <a:lstStyle/>
                    <a:p>
                      <a:pPr algn="ctr"/>
                      <a:r>
                        <a:rPr lang="en-US" sz="1600" b="1" dirty="0">
                          <a:solidFill>
                            <a:srgbClr val="C00000"/>
                          </a:solidFill>
                          <a:latin typeface="Arial" panose="020B0604020202020204" pitchFamily="34" charset="0"/>
                          <a:cs typeface="Arial" panose="020B0604020202020204" pitchFamily="34" charset="0"/>
                        </a:rPr>
                        <a:t>461 </a:t>
                      </a:r>
                      <a:r>
                        <a:rPr lang="en-US" sz="1400" b="0" dirty="0">
                          <a:solidFill>
                            <a:schemeClr val="tx1"/>
                          </a:solidFill>
                          <a:latin typeface="Arial" panose="020B0604020202020204" pitchFamily="34" charset="0"/>
                          <a:cs typeface="Arial" panose="020B0604020202020204" pitchFamily="34" charset="0"/>
                        </a:rPr>
                        <a:t>(59%)</a:t>
                      </a:r>
                    </a:p>
                  </a:txBody>
                  <a:tcPr/>
                </a:tc>
                <a:extLst>
                  <a:ext uri="{0D108BD9-81ED-4DB2-BD59-A6C34878D82A}">
                    <a16:rowId xmlns:a16="http://schemas.microsoft.com/office/drawing/2014/main" val="1866989796"/>
                  </a:ext>
                </a:extLst>
              </a:tr>
              <a:tr h="370840">
                <a:tc>
                  <a:txBody>
                    <a:bodyPr/>
                    <a:lstStyle/>
                    <a:p>
                      <a:r>
                        <a:rPr lang="en-US" sz="1600" dirty="0">
                          <a:latin typeface="Arial" panose="020B0604020202020204" pitchFamily="34" charset="0"/>
                          <a:cs typeface="Arial" panose="020B0604020202020204" pitchFamily="34" charset="0"/>
                        </a:rPr>
                        <a:t>IV </a:t>
                      </a:r>
                      <a:r>
                        <a:rPr lang="en-US" sz="1600" u="sng" dirty="0">
                          <a:latin typeface="Arial" panose="020B0604020202020204" pitchFamily="34" charset="0"/>
                          <a:cs typeface="Arial" panose="020B0604020202020204" pitchFamily="34" charset="0"/>
                        </a:rPr>
                        <a:t>&gt;</a:t>
                      </a:r>
                      <a:r>
                        <a:rPr lang="en-US" sz="1600" dirty="0">
                          <a:latin typeface="Arial" panose="020B0604020202020204" pitchFamily="34" charset="0"/>
                          <a:cs typeface="Arial" panose="020B0604020202020204" pitchFamily="34" charset="0"/>
                        </a:rPr>
                        <a:t>6m-&lt;2yr</a:t>
                      </a:r>
                    </a:p>
                  </a:txBody>
                  <a:tcPr/>
                </a:tc>
                <a:tc>
                  <a:txBody>
                    <a:bodyPr/>
                    <a:lstStyle/>
                    <a:p>
                      <a:pPr algn="ctr"/>
                      <a:r>
                        <a:rPr lang="en-US" sz="1600" dirty="0">
                          <a:latin typeface="Arial" panose="020B0604020202020204" pitchFamily="34" charset="0"/>
                          <a:cs typeface="Arial" panose="020B0604020202020204" pitchFamily="34" charset="0"/>
                        </a:rPr>
                        <a:t>1.2</a:t>
                      </a:r>
                    </a:p>
                  </a:txBody>
                  <a:tcPr/>
                </a:tc>
                <a:tc>
                  <a:txBody>
                    <a:bodyPr/>
                    <a:lstStyle/>
                    <a:p>
                      <a:pPr algn="ctr"/>
                      <a:r>
                        <a:rPr lang="en-US" sz="1600" dirty="0">
                          <a:latin typeface="Arial" panose="020B0604020202020204" pitchFamily="34" charset="0"/>
                          <a:cs typeface="Arial" panose="020B0604020202020204" pitchFamily="34" charset="0"/>
                        </a:rPr>
                        <a:t>1.2</a:t>
                      </a:r>
                    </a:p>
                  </a:txBody>
                  <a:tcPr/>
                </a:tc>
                <a:tc>
                  <a:txBody>
                    <a:bodyPr/>
                    <a:lstStyle/>
                    <a:p>
                      <a:pPr algn="ctr"/>
                      <a:r>
                        <a:rPr lang="en-US" sz="1600" dirty="0">
                          <a:latin typeface="Arial" panose="020B0604020202020204" pitchFamily="34" charset="0"/>
                          <a:cs typeface="Arial" panose="020B0604020202020204" pitchFamily="34" charset="0"/>
                        </a:rPr>
                        <a:t>51 </a:t>
                      </a:r>
                      <a:r>
                        <a:rPr lang="en-US" sz="1400" dirty="0">
                          <a:latin typeface="Arial" panose="020B0604020202020204" pitchFamily="34" charset="0"/>
                          <a:cs typeface="Arial" panose="020B0604020202020204" pitchFamily="34" charset="0"/>
                        </a:rPr>
                        <a:t>(38%)</a:t>
                      </a:r>
                    </a:p>
                  </a:txBody>
                  <a:tcPr/>
                </a:tc>
                <a:tc>
                  <a:txBody>
                    <a:bodyPr/>
                    <a:lstStyle/>
                    <a:p>
                      <a:pPr algn="ctr"/>
                      <a:r>
                        <a:rPr lang="en-US" sz="1600" dirty="0">
                          <a:latin typeface="Arial" panose="020B0604020202020204" pitchFamily="34" charset="0"/>
                          <a:cs typeface="Arial" panose="020B0604020202020204" pitchFamily="34" charset="0"/>
                        </a:rPr>
                        <a:t>711 </a:t>
                      </a:r>
                      <a:r>
                        <a:rPr lang="en-US" sz="1400" dirty="0">
                          <a:latin typeface="Arial" panose="020B0604020202020204" pitchFamily="34" charset="0"/>
                          <a:cs typeface="Arial" panose="020B0604020202020204" pitchFamily="34" charset="0"/>
                        </a:rPr>
                        <a:t>(60%)</a:t>
                      </a:r>
                    </a:p>
                  </a:txBody>
                  <a:tcPr/>
                </a:tc>
                <a:extLst>
                  <a:ext uri="{0D108BD9-81ED-4DB2-BD59-A6C34878D82A}">
                    <a16:rowId xmlns:a16="http://schemas.microsoft.com/office/drawing/2014/main" val="1997312509"/>
                  </a:ext>
                </a:extLst>
              </a:tr>
              <a:tr h="531116">
                <a:tc>
                  <a:txBody>
                    <a:bodyPr/>
                    <a:lstStyle/>
                    <a:p>
                      <a:r>
                        <a:rPr lang="en-US" sz="1600" dirty="0">
                          <a:latin typeface="Arial" panose="020B0604020202020204" pitchFamily="34" charset="0"/>
                          <a:cs typeface="Arial" panose="020B0604020202020204" pitchFamily="34" charset="0"/>
                        </a:rPr>
                        <a:t>V </a:t>
                      </a:r>
                      <a:r>
                        <a:rPr lang="en-US" sz="1600" u="sng" dirty="0">
                          <a:latin typeface="Arial" panose="020B0604020202020204" pitchFamily="34" charset="0"/>
                          <a:cs typeface="Arial" panose="020B0604020202020204" pitchFamily="34" charset="0"/>
                        </a:rPr>
                        <a:t>&gt;</a:t>
                      </a:r>
                      <a:r>
                        <a:rPr lang="en-US" sz="1600" dirty="0">
                          <a:latin typeface="Arial" panose="020B0604020202020204" pitchFamily="34" charset="0"/>
                          <a:cs typeface="Arial" panose="020B0604020202020204" pitchFamily="34" charset="0"/>
                        </a:rPr>
                        <a:t>4wk-&lt;6mo</a:t>
                      </a:r>
                    </a:p>
                  </a:txBody>
                  <a:tcPr/>
                </a:tc>
                <a:tc>
                  <a:txBody>
                    <a:bodyPr/>
                    <a:lstStyle/>
                    <a:p>
                      <a:pPr algn="ctr"/>
                      <a:r>
                        <a:rPr lang="en-US" sz="1600" dirty="0">
                          <a:latin typeface="Arial" panose="020B0604020202020204" pitchFamily="34" charset="0"/>
                          <a:cs typeface="Arial" panose="020B0604020202020204" pitchFamily="34" charset="0"/>
                        </a:rPr>
                        <a:t>0.34</a:t>
                      </a:r>
                    </a:p>
                  </a:txBody>
                  <a:tcPr/>
                </a:tc>
                <a:tc>
                  <a:txBody>
                    <a:bodyPr/>
                    <a:lstStyle/>
                    <a:p>
                      <a:pPr algn="ctr"/>
                      <a:r>
                        <a:rPr lang="en-US" sz="1600" dirty="0">
                          <a:latin typeface="Arial" panose="020B0604020202020204" pitchFamily="34" charset="0"/>
                          <a:cs typeface="Arial" panose="020B0604020202020204" pitchFamily="34" charset="0"/>
                        </a:rPr>
                        <a:t>1.2</a:t>
                      </a:r>
                    </a:p>
                  </a:txBody>
                  <a:tcPr/>
                </a:tc>
                <a:tc>
                  <a:txBody>
                    <a:bodyPr/>
                    <a:lstStyle/>
                    <a:p>
                      <a:pPr algn="ctr"/>
                      <a:r>
                        <a:rPr lang="en-US" sz="1600" dirty="0">
                          <a:latin typeface="Arial" panose="020B0604020202020204" pitchFamily="34" charset="0"/>
                          <a:cs typeface="Arial" panose="020B0604020202020204" pitchFamily="34" charset="0"/>
                        </a:rPr>
                        <a:t>61 </a:t>
                      </a:r>
                      <a:r>
                        <a:rPr lang="en-US" sz="1400" dirty="0">
                          <a:latin typeface="Arial" panose="020B0604020202020204" pitchFamily="34" charset="0"/>
                          <a:cs typeface="Arial" panose="020B0604020202020204" pitchFamily="34" charset="0"/>
                        </a:rPr>
                        <a:t>(44%)</a:t>
                      </a:r>
                    </a:p>
                  </a:txBody>
                  <a:tcPr/>
                </a:tc>
                <a:tc>
                  <a:txBody>
                    <a:bodyPr/>
                    <a:lstStyle/>
                    <a:p>
                      <a:pPr algn="ctr"/>
                      <a:r>
                        <a:rPr lang="en-US" sz="1600" dirty="0">
                          <a:latin typeface="Arial" panose="020B0604020202020204" pitchFamily="34" charset="0"/>
                          <a:cs typeface="Arial" panose="020B0604020202020204" pitchFamily="34" charset="0"/>
                        </a:rPr>
                        <a:t>1207 (</a:t>
                      </a:r>
                      <a:r>
                        <a:rPr lang="en-US" sz="1400" dirty="0">
                          <a:latin typeface="Arial" panose="020B0604020202020204" pitchFamily="34" charset="0"/>
                          <a:cs typeface="Arial" panose="020B0604020202020204" pitchFamily="34" charset="0"/>
                        </a:rPr>
                        <a:t>55%)</a:t>
                      </a:r>
                    </a:p>
                  </a:txBody>
                  <a:tcPr/>
                </a:tc>
                <a:extLst>
                  <a:ext uri="{0D108BD9-81ED-4DB2-BD59-A6C34878D82A}">
                    <a16:rowId xmlns:a16="http://schemas.microsoft.com/office/drawing/2014/main" val="1767871362"/>
                  </a:ext>
                </a:extLst>
              </a:tr>
              <a:tr h="370840">
                <a:tc>
                  <a:txBody>
                    <a:bodyPr/>
                    <a:lstStyle/>
                    <a:p>
                      <a:r>
                        <a:rPr lang="en-US" sz="1600" dirty="0">
                          <a:latin typeface="Arial" panose="020B0604020202020204" pitchFamily="34" charset="0"/>
                          <a:cs typeface="Arial" panose="020B0604020202020204" pitchFamily="34" charset="0"/>
                        </a:rPr>
                        <a:t>Adult target GM</a:t>
                      </a:r>
                    </a:p>
                  </a:txBody>
                  <a:tcPr/>
                </a:tc>
                <a:tc>
                  <a:txBody>
                    <a:bodyPr/>
                    <a:lstStyle/>
                    <a:p>
                      <a:pPr algn="ctr"/>
                      <a:endParaRPr lang="en-US" sz="1600" dirty="0">
                        <a:latin typeface="Arial" panose="020B0604020202020204" pitchFamily="34" charset="0"/>
                        <a:cs typeface="Arial" panose="020B0604020202020204" pitchFamily="34" charset="0"/>
                      </a:endParaRPr>
                    </a:p>
                  </a:txBody>
                  <a:tcPr/>
                </a:tc>
                <a:tc>
                  <a:txBody>
                    <a:bodyPr/>
                    <a:lstStyle/>
                    <a:p>
                      <a:pPr algn="ct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46 </a:t>
                      </a:r>
                      <a:r>
                        <a:rPr lang="en-US" sz="1200" dirty="0">
                          <a:latin typeface="Arial" panose="020B0604020202020204" pitchFamily="34" charset="0"/>
                          <a:cs typeface="Arial" panose="020B0604020202020204" pitchFamily="34" charset="0"/>
                        </a:rPr>
                        <a:t>(range 37-86)</a:t>
                      </a:r>
                    </a:p>
                  </a:txBody>
                  <a:tcPr/>
                </a:tc>
                <a:tc>
                  <a:txBody>
                    <a:bodyPr/>
                    <a:lstStyle/>
                    <a:p>
                      <a:pPr algn="ctr"/>
                      <a:r>
                        <a:rPr lang="en-US" sz="1600" dirty="0">
                          <a:latin typeface="Arial" panose="020B0604020202020204" pitchFamily="34" charset="0"/>
                          <a:cs typeface="Arial" panose="020B0604020202020204" pitchFamily="34" charset="0"/>
                        </a:rPr>
                        <a:t>750 </a:t>
                      </a:r>
                      <a:r>
                        <a:rPr lang="en-US" sz="1200" dirty="0">
                          <a:latin typeface="Arial" panose="020B0604020202020204" pitchFamily="34" charset="0"/>
                          <a:cs typeface="Arial" panose="020B0604020202020204" pitchFamily="34" charset="0"/>
                        </a:rPr>
                        <a:t>(range 500-2260)</a:t>
                      </a:r>
                    </a:p>
                  </a:txBody>
                  <a:tcPr/>
                </a:tc>
                <a:extLst>
                  <a:ext uri="{0D108BD9-81ED-4DB2-BD59-A6C34878D82A}">
                    <a16:rowId xmlns:a16="http://schemas.microsoft.com/office/drawing/2014/main" val="1686814782"/>
                  </a:ext>
                </a:extLst>
              </a:tr>
            </a:tbl>
          </a:graphicData>
        </a:graphic>
      </p:graphicFrame>
      <p:sp>
        <p:nvSpPr>
          <p:cNvPr id="21" name="Content Placeholder 2">
            <a:extLst>
              <a:ext uri="{FF2B5EF4-FFF2-40B4-BE49-F238E27FC236}">
                <a16:creationId xmlns:a16="http://schemas.microsoft.com/office/drawing/2014/main" id="{35EEF496-9C9F-4CD3-8B22-A651DD2F7330}"/>
              </a:ext>
            </a:extLst>
          </p:cNvPr>
          <p:cNvSpPr txBox="1">
            <a:spLocks/>
          </p:cNvSpPr>
          <p:nvPr/>
        </p:nvSpPr>
        <p:spPr>
          <a:xfrm>
            <a:off x="-21077" y="1309009"/>
            <a:ext cx="7048262" cy="6638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3000"/>
              </a:lnSpc>
              <a:spcBef>
                <a:spcPts val="0"/>
              </a:spcBef>
              <a:buNone/>
            </a:pPr>
            <a:r>
              <a:rPr lang="en-US" sz="1800" b="1" dirty="0"/>
              <a:t>Intensive PK Parameters by Age Cohort &amp; Adult GM Targets </a:t>
            </a:r>
          </a:p>
        </p:txBody>
      </p:sp>
      <p:sp>
        <p:nvSpPr>
          <p:cNvPr id="22" name="Content Placeholder 2">
            <a:extLst>
              <a:ext uri="{FF2B5EF4-FFF2-40B4-BE49-F238E27FC236}">
                <a16:creationId xmlns:a16="http://schemas.microsoft.com/office/drawing/2014/main" id="{48113A5F-5EB4-4497-A7C0-BD29DCB444C5}"/>
              </a:ext>
            </a:extLst>
          </p:cNvPr>
          <p:cNvSpPr txBox="1">
            <a:spLocks/>
          </p:cNvSpPr>
          <p:nvPr/>
        </p:nvSpPr>
        <p:spPr>
          <a:xfrm>
            <a:off x="6858000" y="1718026"/>
            <a:ext cx="2385276" cy="19900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3000"/>
              </a:lnSpc>
              <a:spcBef>
                <a:spcPts val="0"/>
              </a:spcBef>
              <a:buFont typeface="Arial" panose="020B0604020202020204" pitchFamily="34" charset="0"/>
              <a:buChar char="→"/>
            </a:pPr>
            <a:r>
              <a:rPr lang="en-US" sz="1800" dirty="0"/>
              <a:t>Geometric mean (GM) AUC</a:t>
            </a:r>
            <a:r>
              <a:rPr lang="en-US" sz="1800" baseline="-25000" dirty="0"/>
              <a:t>24</a:t>
            </a:r>
            <a:r>
              <a:rPr lang="en-US" sz="1800" dirty="0"/>
              <a:t> &amp;  C</a:t>
            </a:r>
            <a:r>
              <a:rPr lang="en-US" sz="1800" baseline="-25000" dirty="0"/>
              <a:t>24</a:t>
            </a:r>
            <a:r>
              <a:rPr lang="en-US" sz="1800" dirty="0"/>
              <a:t> were within target range except for C</a:t>
            </a:r>
            <a:r>
              <a:rPr lang="en-US" sz="1800" baseline="-25000" dirty="0"/>
              <a:t>24</a:t>
            </a:r>
            <a:r>
              <a:rPr lang="en-US" sz="1800" dirty="0"/>
              <a:t> value for Cohort III (&gt;2-&lt;6yr)</a:t>
            </a:r>
          </a:p>
        </p:txBody>
      </p:sp>
      <p:grpSp>
        <p:nvGrpSpPr>
          <p:cNvPr id="34" name="Group 33">
            <a:extLst>
              <a:ext uri="{FF2B5EF4-FFF2-40B4-BE49-F238E27FC236}">
                <a16:creationId xmlns:a16="http://schemas.microsoft.com/office/drawing/2014/main" id="{2CB64DAA-C815-43AD-9600-3E34B0F7957C}"/>
              </a:ext>
            </a:extLst>
          </p:cNvPr>
          <p:cNvGrpSpPr/>
          <p:nvPr/>
        </p:nvGrpSpPr>
        <p:grpSpPr>
          <a:xfrm>
            <a:off x="-21077" y="3822105"/>
            <a:ext cx="9014475" cy="2920140"/>
            <a:chOff x="-21077" y="3822105"/>
            <a:chExt cx="9014475" cy="2920140"/>
          </a:xfrm>
        </p:grpSpPr>
        <p:sp>
          <p:nvSpPr>
            <p:cNvPr id="24" name="Content Placeholder 2">
              <a:extLst>
                <a:ext uri="{FF2B5EF4-FFF2-40B4-BE49-F238E27FC236}">
                  <a16:creationId xmlns:a16="http://schemas.microsoft.com/office/drawing/2014/main" id="{61117C97-17E9-4618-A89F-052853BB7855}"/>
                </a:ext>
              </a:extLst>
            </p:cNvPr>
            <p:cNvSpPr txBox="1">
              <a:spLocks/>
            </p:cNvSpPr>
            <p:nvPr/>
          </p:nvSpPr>
          <p:spPr>
            <a:xfrm>
              <a:off x="4028853" y="4104787"/>
              <a:ext cx="4964545" cy="26374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3000"/>
                </a:lnSpc>
                <a:spcBef>
                  <a:spcPts val="600"/>
                </a:spcBef>
                <a:spcAft>
                  <a:spcPts val="600"/>
                </a:spcAft>
                <a:buFont typeface="Arial" panose="020B0604020202020204" pitchFamily="34" charset="0"/>
                <a:buChar char="→"/>
              </a:pPr>
              <a:r>
                <a:rPr lang="en-US" sz="1800" dirty="0"/>
                <a:t>DTG 5 &amp; 10 mg doses in children </a:t>
              </a:r>
              <a:r>
                <a:rPr lang="en-US" sz="1800" u="sng" dirty="0"/>
                <a:t>&gt;</a:t>
              </a:r>
              <a:r>
                <a:rPr lang="en-US" sz="1800" dirty="0"/>
                <a:t>4wk-&lt;6mo had exposures similar to adults</a:t>
              </a:r>
            </a:p>
            <a:p>
              <a:pPr>
                <a:lnSpc>
                  <a:spcPct val="103000"/>
                </a:lnSpc>
                <a:spcBef>
                  <a:spcPts val="600"/>
                </a:spcBef>
                <a:spcAft>
                  <a:spcPts val="600"/>
                </a:spcAft>
                <a:buFont typeface="Arial" panose="020B0604020202020204" pitchFamily="34" charset="0"/>
                <a:buChar char="→"/>
              </a:pPr>
              <a:r>
                <a:rPr lang="en-US" sz="1800" dirty="0"/>
                <a:t>DTG 15 &amp; 20 mg doses in older children </a:t>
              </a:r>
              <a:r>
                <a:rPr lang="en-US" sz="1800" u="sng" dirty="0"/>
                <a:t>&gt;</a:t>
              </a:r>
              <a:r>
                <a:rPr lang="en-US" sz="1800" dirty="0"/>
                <a:t>6mo-&lt;6 </a:t>
              </a:r>
              <a:r>
                <a:rPr lang="en-US" sz="1800" dirty="0" err="1"/>
                <a:t>yr</a:t>
              </a:r>
              <a:r>
                <a:rPr lang="en-US" sz="1800" dirty="0"/>
                <a:t> generally had exposures in target range but C</a:t>
              </a:r>
              <a:r>
                <a:rPr lang="en-US" sz="1800" baseline="-25000" dirty="0"/>
                <a:t>24</a:t>
              </a:r>
              <a:r>
                <a:rPr lang="en-US" sz="1800" dirty="0"/>
                <a:t> values trended lower; thus, ↑ doses being assessed.</a:t>
              </a:r>
            </a:p>
            <a:p>
              <a:pPr>
                <a:lnSpc>
                  <a:spcPct val="103000"/>
                </a:lnSpc>
                <a:spcBef>
                  <a:spcPts val="600"/>
                </a:spcBef>
                <a:spcAft>
                  <a:spcPts val="600"/>
                </a:spcAft>
                <a:buFont typeface="Arial" panose="020B0604020202020204" pitchFamily="34" charset="0"/>
                <a:buChar char="→"/>
              </a:pPr>
              <a:r>
                <a:rPr lang="en-US" sz="1800" dirty="0"/>
                <a:t>Clearance expected to be higher in older children as CYP3A4 and UGT1A1 matures</a:t>
              </a:r>
            </a:p>
            <a:p>
              <a:pPr marL="0" indent="0">
                <a:lnSpc>
                  <a:spcPct val="103000"/>
                </a:lnSpc>
                <a:spcBef>
                  <a:spcPts val="600"/>
                </a:spcBef>
                <a:spcAft>
                  <a:spcPts val="600"/>
                </a:spcAft>
                <a:buNone/>
              </a:pPr>
              <a:endParaRPr lang="en-US" sz="1800" dirty="0"/>
            </a:p>
          </p:txBody>
        </p:sp>
        <p:grpSp>
          <p:nvGrpSpPr>
            <p:cNvPr id="19" name="Group 18">
              <a:extLst>
                <a:ext uri="{FF2B5EF4-FFF2-40B4-BE49-F238E27FC236}">
                  <a16:creationId xmlns:a16="http://schemas.microsoft.com/office/drawing/2014/main" id="{6EF83AF8-A2A8-4782-83E3-377D56880850}"/>
                </a:ext>
              </a:extLst>
            </p:cNvPr>
            <p:cNvGrpSpPr/>
            <p:nvPr/>
          </p:nvGrpSpPr>
          <p:grpSpPr>
            <a:xfrm>
              <a:off x="-21077" y="3822105"/>
              <a:ext cx="4561559" cy="2785878"/>
              <a:chOff x="-21077" y="3914820"/>
              <a:chExt cx="4561559" cy="2785878"/>
            </a:xfrm>
          </p:grpSpPr>
          <p:sp>
            <p:nvSpPr>
              <p:cNvPr id="13" name="Content Placeholder 2">
                <a:extLst>
                  <a:ext uri="{FF2B5EF4-FFF2-40B4-BE49-F238E27FC236}">
                    <a16:creationId xmlns:a16="http://schemas.microsoft.com/office/drawing/2014/main" id="{DC93008B-DF83-463A-AE07-F7734973BC8E}"/>
                  </a:ext>
                </a:extLst>
              </p:cNvPr>
              <p:cNvSpPr txBox="1">
                <a:spLocks/>
              </p:cNvSpPr>
              <p:nvPr/>
            </p:nvSpPr>
            <p:spPr>
              <a:xfrm>
                <a:off x="-21077" y="3914820"/>
                <a:ext cx="4561559" cy="6638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3000"/>
                  </a:lnSpc>
                  <a:spcBef>
                    <a:spcPts val="0"/>
                  </a:spcBef>
                  <a:buNone/>
                </a:pPr>
                <a:r>
                  <a:rPr lang="en-US" sz="1800" b="1" dirty="0"/>
                  <a:t>24 Hour Trough DTG by Age Cohort</a:t>
                </a:r>
              </a:p>
            </p:txBody>
          </p:sp>
          <p:pic>
            <p:nvPicPr>
              <p:cNvPr id="6" name="Picture 5">
                <a:extLst>
                  <a:ext uri="{FF2B5EF4-FFF2-40B4-BE49-F238E27FC236}">
                    <a16:creationId xmlns:a16="http://schemas.microsoft.com/office/drawing/2014/main" id="{5426DDDC-BC7C-4699-84B7-4275E0329EEC}"/>
                  </a:ext>
                </a:extLst>
              </p:cNvPr>
              <p:cNvPicPr>
                <a:picLocks noChangeAspect="1"/>
              </p:cNvPicPr>
              <p:nvPr/>
            </p:nvPicPr>
            <p:blipFill>
              <a:blip r:embed="rId3"/>
              <a:stretch>
                <a:fillRect/>
              </a:stretch>
            </p:blipFill>
            <p:spPr>
              <a:xfrm>
                <a:off x="1" y="4218969"/>
                <a:ext cx="3909608" cy="2341507"/>
              </a:xfrm>
              <a:prstGeom prst="rect">
                <a:avLst/>
              </a:prstGeom>
            </p:spPr>
          </p:pic>
          <p:sp>
            <p:nvSpPr>
              <p:cNvPr id="28" name="Rectangle 27">
                <a:extLst>
                  <a:ext uri="{FF2B5EF4-FFF2-40B4-BE49-F238E27FC236}">
                    <a16:creationId xmlns:a16="http://schemas.microsoft.com/office/drawing/2014/main" id="{FF30289F-74B9-4A5A-B14A-7AE65DEDEC6E}"/>
                  </a:ext>
                </a:extLst>
              </p:cNvPr>
              <p:cNvSpPr/>
              <p:nvPr/>
            </p:nvSpPr>
            <p:spPr>
              <a:xfrm>
                <a:off x="995651" y="6454477"/>
                <a:ext cx="854721" cy="246221"/>
              </a:xfrm>
              <a:prstGeom prst="rect">
                <a:avLst/>
              </a:prstGeom>
            </p:spPr>
            <p:txBody>
              <a:bodyPr wrap="none">
                <a:spAutoFit/>
              </a:bodyPr>
              <a:lstStyle/>
              <a:p>
                <a:r>
                  <a:rPr lang="en-US" sz="1000" u="sng" dirty="0">
                    <a:latin typeface="Arial" panose="020B0604020202020204" pitchFamily="34" charset="0"/>
                    <a:cs typeface="Arial" panose="020B0604020202020204" pitchFamily="34" charset="0"/>
                  </a:rPr>
                  <a:t>&gt;</a:t>
                </a:r>
                <a:r>
                  <a:rPr lang="en-US" sz="1000" dirty="0">
                    <a:latin typeface="Arial" panose="020B0604020202020204" pitchFamily="34" charset="0"/>
                    <a:cs typeface="Arial" panose="020B0604020202020204" pitchFamily="34" charset="0"/>
                  </a:rPr>
                  <a:t>4wk-&lt;6mo</a:t>
                </a:r>
                <a:endParaRPr lang="en-US" sz="1000" dirty="0"/>
              </a:p>
            </p:txBody>
          </p:sp>
          <p:sp>
            <p:nvSpPr>
              <p:cNvPr id="29" name="Rectangle 28">
                <a:extLst>
                  <a:ext uri="{FF2B5EF4-FFF2-40B4-BE49-F238E27FC236}">
                    <a16:creationId xmlns:a16="http://schemas.microsoft.com/office/drawing/2014/main" id="{B581E573-01E5-43B2-B54A-B403CFACCE7A}"/>
                  </a:ext>
                </a:extLst>
              </p:cNvPr>
              <p:cNvSpPr/>
              <p:nvPr/>
            </p:nvSpPr>
            <p:spPr>
              <a:xfrm>
                <a:off x="1767923" y="6454477"/>
                <a:ext cx="76495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&gt;6mo -2yr</a:t>
                </a:r>
                <a:endParaRPr lang="en-US" sz="1000" dirty="0"/>
              </a:p>
            </p:txBody>
          </p:sp>
          <p:sp>
            <p:nvSpPr>
              <p:cNvPr id="30" name="Rectangle 29">
                <a:extLst>
                  <a:ext uri="{FF2B5EF4-FFF2-40B4-BE49-F238E27FC236}">
                    <a16:creationId xmlns:a16="http://schemas.microsoft.com/office/drawing/2014/main" id="{ED1168E7-BA23-4918-903E-EA2311C62723}"/>
                  </a:ext>
                </a:extLst>
              </p:cNvPr>
              <p:cNvSpPr/>
              <p:nvPr/>
            </p:nvSpPr>
            <p:spPr>
              <a:xfrm>
                <a:off x="2471518" y="6454477"/>
                <a:ext cx="73449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&gt;2yr-&lt;6yr</a:t>
                </a:r>
                <a:endParaRPr lang="en-US" sz="1000" dirty="0"/>
              </a:p>
            </p:txBody>
          </p:sp>
        </p:grpSp>
        <p:cxnSp>
          <p:nvCxnSpPr>
            <p:cNvPr id="32" name="Straight Arrow Connector 31">
              <a:extLst>
                <a:ext uri="{FF2B5EF4-FFF2-40B4-BE49-F238E27FC236}">
                  <a16:creationId xmlns:a16="http://schemas.microsoft.com/office/drawing/2014/main" id="{14A3AB58-63E4-4981-B0BD-16FBE8E2868B}"/>
                </a:ext>
              </a:extLst>
            </p:cNvPr>
            <p:cNvCxnSpPr>
              <a:cxnSpLocks/>
            </p:cNvCxnSpPr>
            <p:nvPr/>
          </p:nvCxnSpPr>
          <p:spPr>
            <a:xfrm flipH="1">
              <a:off x="3688553" y="5543228"/>
              <a:ext cx="680599" cy="1417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828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Optimal Mix of Testing Strategies to </a:t>
            </a:r>
            <a:br>
              <a:rPr lang="en-US" dirty="0"/>
            </a:br>
            <a:r>
              <a:rPr lang="en-US" i="1" u="sng" dirty="0"/>
              <a:t>Maximize Identifications</a:t>
            </a:r>
            <a:r>
              <a:rPr lang="en-US" i="1" dirty="0"/>
              <a:t> </a:t>
            </a:r>
            <a:r>
              <a:rPr lang="en-US" dirty="0"/>
              <a:t>is Needed</a:t>
            </a:r>
          </a:p>
        </p:txBody>
      </p:sp>
      <p:cxnSp>
        <p:nvCxnSpPr>
          <p:cNvPr id="3" name="Straight Arrow Connector 2"/>
          <p:cNvCxnSpPr/>
          <p:nvPr/>
        </p:nvCxnSpPr>
        <p:spPr>
          <a:xfrm>
            <a:off x="501070" y="3838131"/>
            <a:ext cx="833388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4668012" y="1555375"/>
            <a:ext cx="0" cy="43647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799" y="3384175"/>
            <a:ext cx="1487425" cy="369332"/>
          </a:xfrm>
          <a:prstGeom prst="rect">
            <a:avLst/>
          </a:prstGeom>
          <a:noFill/>
        </p:spPr>
        <p:txBody>
          <a:bodyPr wrap="square" rtlCol="0">
            <a:spAutoFit/>
          </a:bodyPr>
          <a:lstStyle/>
          <a:p>
            <a:r>
              <a:rPr lang="en-US" b="1" dirty="0"/>
              <a:t>Low Yield</a:t>
            </a:r>
          </a:p>
        </p:txBody>
      </p:sp>
      <p:sp>
        <p:nvSpPr>
          <p:cNvPr id="10" name="TextBox 9"/>
          <p:cNvSpPr txBox="1"/>
          <p:nvPr/>
        </p:nvSpPr>
        <p:spPr>
          <a:xfrm>
            <a:off x="7674863" y="3368759"/>
            <a:ext cx="1487425" cy="369332"/>
          </a:xfrm>
          <a:prstGeom prst="rect">
            <a:avLst/>
          </a:prstGeom>
          <a:noFill/>
        </p:spPr>
        <p:txBody>
          <a:bodyPr wrap="square" rtlCol="0">
            <a:spAutoFit/>
          </a:bodyPr>
          <a:lstStyle/>
          <a:p>
            <a:r>
              <a:rPr lang="en-US" b="1" dirty="0"/>
              <a:t>High Yield</a:t>
            </a:r>
          </a:p>
        </p:txBody>
      </p:sp>
      <p:sp>
        <p:nvSpPr>
          <p:cNvPr id="11" name="TextBox 10"/>
          <p:cNvSpPr txBox="1"/>
          <p:nvPr/>
        </p:nvSpPr>
        <p:spPr>
          <a:xfrm>
            <a:off x="4114800" y="1190323"/>
            <a:ext cx="1487425" cy="369332"/>
          </a:xfrm>
          <a:prstGeom prst="rect">
            <a:avLst/>
          </a:prstGeom>
          <a:noFill/>
        </p:spPr>
        <p:txBody>
          <a:bodyPr wrap="square" rtlCol="0">
            <a:spAutoFit/>
          </a:bodyPr>
          <a:lstStyle/>
          <a:p>
            <a:r>
              <a:rPr lang="en-US" b="1" dirty="0"/>
              <a:t>High Volume</a:t>
            </a:r>
          </a:p>
        </p:txBody>
      </p:sp>
      <p:sp>
        <p:nvSpPr>
          <p:cNvPr id="12" name="TextBox 11"/>
          <p:cNvSpPr txBox="1"/>
          <p:nvPr/>
        </p:nvSpPr>
        <p:spPr>
          <a:xfrm>
            <a:off x="3924299" y="5898775"/>
            <a:ext cx="1487425" cy="369332"/>
          </a:xfrm>
          <a:prstGeom prst="rect">
            <a:avLst/>
          </a:prstGeom>
          <a:noFill/>
        </p:spPr>
        <p:txBody>
          <a:bodyPr wrap="square" rtlCol="0">
            <a:spAutoFit/>
          </a:bodyPr>
          <a:lstStyle/>
          <a:p>
            <a:r>
              <a:rPr lang="en-US" b="1" dirty="0"/>
              <a:t>Low Volume</a:t>
            </a:r>
          </a:p>
        </p:txBody>
      </p:sp>
      <p:sp>
        <p:nvSpPr>
          <p:cNvPr id="15" name="Rounded Rectangle 14"/>
          <p:cNvSpPr/>
          <p:nvPr/>
        </p:nvSpPr>
        <p:spPr>
          <a:xfrm>
            <a:off x="1503386" y="1559655"/>
            <a:ext cx="2221449" cy="117682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Community Testing</a:t>
            </a:r>
          </a:p>
          <a:p>
            <a:pPr algn="ctr"/>
            <a:r>
              <a:rPr lang="en-US" sz="1600" dirty="0">
                <a:solidFill>
                  <a:schemeClr val="tx1"/>
                </a:solidFill>
              </a:rPr>
              <a:t>Low-yield; screening needed given risk of massive volumes</a:t>
            </a:r>
          </a:p>
        </p:txBody>
      </p:sp>
      <p:sp>
        <p:nvSpPr>
          <p:cNvPr id="16" name="Rounded Rectangle 15"/>
          <p:cNvSpPr/>
          <p:nvPr/>
        </p:nvSpPr>
        <p:spPr>
          <a:xfrm>
            <a:off x="4046444" y="1991790"/>
            <a:ext cx="1927770" cy="1176820"/>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OPD</a:t>
            </a:r>
          </a:p>
          <a:p>
            <a:pPr algn="ctr"/>
            <a:r>
              <a:rPr lang="en-US" sz="1600" dirty="0">
                <a:solidFill>
                  <a:schemeClr val="tx1"/>
                </a:solidFill>
              </a:rPr>
              <a:t>Underutilized; high volume, screening impacts yield</a:t>
            </a:r>
          </a:p>
        </p:txBody>
      </p:sp>
      <p:sp>
        <p:nvSpPr>
          <p:cNvPr id="17" name="Rounded Rectangle 16"/>
          <p:cNvSpPr/>
          <p:nvPr/>
        </p:nvSpPr>
        <p:spPr>
          <a:xfrm>
            <a:off x="6257724" y="2131427"/>
            <a:ext cx="1927770" cy="11768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Index Testing</a:t>
            </a:r>
          </a:p>
          <a:p>
            <a:pPr algn="ctr"/>
            <a:r>
              <a:rPr lang="en-US" sz="1600" dirty="0">
                <a:solidFill>
                  <a:schemeClr val="tx1"/>
                </a:solidFill>
              </a:rPr>
              <a:t>underutilized, High-yield potential</a:t>
            </a:r>
          </a:p>
        </p:txBody>
      </p:sp>
      <p:sp>
        <p:nvSpPr>
          <p:cNvPr id="18" name="Rounded Rectangle 17"/>
          <p:cNvSpPr/>
          <p:nvPr/>
        </p:nvSpPr>
        <p:spPr>
          <a:xfrm>
            <a:off x="6269224" y="5243524"/>
            <a:ext cx="1927770" cy="117682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Nutrition, TB</a:t>
            </a:r>
          </a:p>
          <a:p>
            <a:pPr algn="ctr"/>
            <a:r>
              <a:rPr lang="en-US" sz="1600" dirty="0">
                <a:solidFill>
                  <a:schemeClr val="tx1"/>
                </a:solidFill>
              </a:rPr>
              <a:t>High yield but limited volume</a:t>
            </a:r>
          </a:p>
        </p:txBody>
      </p:sp>
      <p:sp>
        <p:nvSpPr>
          <p:cNvPr id="14" name="Rounded Rectangle 13"/>
          <p:cNvSpPr/>
          <p:nvPr/>
        </p:nvSpPr>
        <p:spPr>
          <a:xfrm>
            <a:off x="5465017" y="3946950"/>
            <a:ext cx="1927770" cy="11768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Inpatient Testing</a:t>
            </a:r>
            <a:endParaRPr lang="en-US" sz="1600" dirty="0">
              <a:solidFill>
                <a:schemeClr val="tx1"/>
              </a:solidFill>
            </a:endParaRPr>
          </a:p>
        </p:txBody>
      </p:sp>
    </p:spTree>
    <p:extLst>
      <p:ext uri="{BB962C8B-B14F-4D97-AF65-F5344CB8AC3E}">
        <p14:creationId xmlns:p14="http://schemas.microsoft.com/office/powerpoint/2010/main" val="410107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 y="1325558"/>
            <a:ext cx="8548254" cy="5509200"/>
          </a:xfrm>
          <a:prstGeom prst="rect">
            <a:avLst/>
          </a:prstGeom>
          <a:noFill/>
        </p:spPr>
        <p:txBody>
          <a:bodyPr wrap="square" rtlCol="0">
            <a:spAutoFit/>
          </a:bodyPr>
          <a:lstStyle/>
          <a:p>
            <a:pPr lvl="1" indent="-457200">
              <a:buFont typeface="+mj-lt"/>
              <a:buAutoNum type="arabicPeriod"/>
            </a:pPr>
            <a:r>
              <a:rPr lang="en-US" sz="2200" b="1" dirty="0">
                <a:latin typeface="Arial" panose="020B0604020202020204" pitchFamily="34" charset="0"/>
                <a:cs typeface="Arial" panose="020B0604020202020204" pitchFamily="34" charset="0"/>
              </a:rPr>
              <a:t>Be more strategic:</a:t>
            </a:r>
            <a:r>
              <a:rPr lang="en-US" sz="2200" dirty="0">
                <a:latin typeface="Arial" panose="020B0604020202020204" pitchFamily="34" charset="0"/>
                <a:cs typeface="Arial" panose="020B0604020202020204" pitchFamily="34" charset="0"/>
              </a:rPr>
              <a:t> The right testing mix may vary by context. Use data to prioritize mix of testing strategies, set identification targets, re-assess regularly, and adapt to evolving context. </a:t>
            </a:r>
          </a:p>
          <a:p>
            <a:pPr lvl="1" indent="-457200">
              <a:buFont typeface="+mj-lt"/>
              <a:buAutoNum type="arabicPeriod"/>
            </a:pPr>
            <a:endParaRPr lang="en-US" sz="2200" b="1" dirty="0">
              <a:latin typeface="Arial" panose="020B0604020202020204" pitchFamily="34" charset="0"/>
              <a:cs typeface="Arial" panose="020B0604020202020204" pitchFamily="34" charset="0"/>
            </a:endParaRPr>
          </a:p>
          <a:p>
            <a:pPr lvl="1" indent="-457200">
              <a:buFont typeface="+mj-lt"/>
              <a:buAutoNum type="arabicPeriod"/>
            </a:pPr>
            <a:r>
              <a:rPr lang="en-US" sz="2200" b="1" dirty="0">
                <a:latin typeface="Arial" panose="020B0604020202020204" pitchFamily="34" charset="0"/>
                <a:cs typeface="Arial" panose="020B0604020202020204" pitchFamily="34" charset="0"/>
              </a:rPr>
              <a:t>Scale-up underutilized strategies: </a:t>
            </a:r>
            <a:r>
              <a:rPr lang="en-US" sz="2200" dirty="0">
                <a:latin typeface="Arial" panose="020B0604020202020204" pitchFamily="34" charset="0"/>
                <a:cs typeface="Arial" panose="020B0604020202020204" pitchFamily="34" charset="0"/>
              </a:rPr>
              <a:t>Finish the job in sick wards, optimize OPD testing, improve index testing, and consider making self-tests available to parents/caregivers. </a:t>
            </a:r>
          </a:p>
          <a:p>
            <a:pPr lvl="1" indent="-457200">
              <a:buFont typeface="+mj-lt"/>
              <a:buAutoNum type="arabicPeriod"/>
            </a:pPr>
            <a:endParaRPr lang="en-US" sz="2200" dirty="0">
              <a:latin typeface="Arial" panose="020B0604020202020204" pitchFamily="34" charset="0"/>
              <a:cs typeface="Arial" panose="020B0604020202020204" pitchFamily="34" charset="0"/>
            </a:endParaRPr>
          </a:p>
          <a:p>
            <a:pPr lvl="1" indent="-457200">
              <a:buFont typeface="+mj-lt"/>
              <a:buAutoNum type="arabicPeriod"/>
            </a:pPr>
            <a:r>
              <a:rPr lang="en-US" sz="2200" b="1" dirty="0">
                <a:latin typeface="Arial" panose="020B0604020202020204" pitchFamily="34" charset="0"/>
                <a:cs typeface="Arial" panose="020B0604020202020204" pitchFamily="34" charset="0"/>
              </a:rPr>
              <a:t>Adopt a comprehensive approach to case-finding: </a:t>
            </a:r>
            <a:r>
              <a:rPr lang="en-US" sz="2200" dirty="0">
                <a:latin typeface="Arial" panose="020B0604020202020204" pitchFamily="34" charset="0"/>
                <a:cs typeface="Arial" panose="020B0604020202020204" pitchFamily="34" charset="0"/>
              </a:rPr>
              <a:t>Support policies with clear operational guidelines, provide training and mentorship, use analysis to inform and update strategy.</a:t>
            </a:r>
          </a:p>
          <a:p>
            <a:pPr lvl="1" indent="-457200">
              <a:buFont typeface="+mj-lt"/>
              <a:buAutoNum type="arabicPeriod"/>
            </a:pPr>
            <a:endParaRPr lang="en-US" sz="2200" b="1" dirty="0">
              <a:latin typeface="Arial" panose="020B0604020202020204" pitchFamily="34" charset="0"/>
              <a:cs typeface="Arial" panose="020B0604020202020204" pitchFamily="34" charset="0"/>
            </a:endParaRPr>
          </a:p>
          <a:p>
            <a:pPr lvl="1" indent="-457200">
              <a:buFont typeface="+mj-lt"/>
              <a:buAutoNum type="arabicPeriod"/>
            </a:pPr>
            <a:r>
              <a:rPr lang="en-US" sz="2200" b="1" dirty="0">
                <a:latin typeface="Arial" panose="020B0604020202020204" pitchFamily="34" charset="0"/>
                <a:cs typeface="Arial" panose="020B0604020202020204" pitchFamily="34" charset="0"/>
              </a:rPr>
              <a:t>Improve coordination: </a:t>
            </a:r>
            <a:r>
              <a:rPr lang="en-US" sz="2200" dirty="0">
                <a:latin typeface="Arial" panose="020B0604020202020204" pitchFamily="34" charset="0"/>
                <a:cs typeface="Arial" panose="020B0604020202020204" pitchFamily="34" charset="0"/>
              </a:rPr>
              <a:t>Improve coordination, especially with faith-based and community organizations. Ideally, all partners should be informed by, and working towards one comprehensive strategy. </a:t>
            </a:r>
          </a:p>
        </p:txBody>
      </p:sp>
      <p:sp>
        <p:nvSpPr>
          <p:cNvPr id="4" name="Title 1">
            <a:extLst>
              <a:ext uri="{FF2B5EF4-FFF2-40B4-BE49-F238E27FC236}">
                <a16:creationId xmlns:a16="http://schemas.microsoft.com/office/drawing/2014/main" id="{DFFD8E0C-B753-4651-AA7C-D0D6830BB1B6}"/>
              </a:ext>
            </a:extLst>
          </p:cNvPr>
          <p:cNvSpPr txBox="1">
            <a:spLocks/>
          </p:cNvSpPr>
          <p:nvPr/>
        </p:nvSpPr>
        <p:spPr>
          <a:xfrm>
            <a:off x="190500" y="-11668"/>
            <a:ext cx="8763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2600" dirty="0"/>
              <a:t>Intensifying Efforts to Diagnose HIV+ Children &amp; Youth</a:t>
            </a:r>
          </a:p>
          <a:p>
            <a:r>
              <a:rPr lang="en-US" sz="2600" dirty="0"/>
              <a:t>How Do We Get to the Finish Line?</a:t>
            </a:r>
            <a:br>
              <a:rPr lang="en-US" dirty="0"/>
            </a:br>
            <a:r>
              <a:rPr lang="en-US" sz="2000" i="1" dirty="0" err="1">
                <a:solidFill>
                  <a:schemeClr val="tx1"/>
                </a:solidFill>
              </a:rPr>
              <a:t>Suggu</a:t>
            </a:r>
            <a:r>
              <a:rPr lang="en-US" sz="2000" i="1" dirty="0">
                <a:solidFill>
                  <a:schemeClr val="tx1"/>
                </a:solidFill>
              </a:rPr>
              <a:t> K et al.  IAS, Amsterdam July 2018 Symposium THSA01</a:t>
            </a:r>
            <a:endParaRPr lang="en-US" dirty="0"/>
          </a:p>
        </p:txBody>
      </p:sp>
      <p:cxnSp>
        <p:nvCxnSpPr>
          <p:cNvPr id="5" name="Straight Connector 4">
            <a:extLst>
              <a:ext uri="{FF2B5EF4-FFF2-40B4-BE49-F238E27FC236}">
                <a16:creationId xmlns:a16="http://schemas.microsoft.com/office/drawing/2014/main" id="{E9E6A18D-02C9-491B-B8A0-21BFD954EB71}"/>
              </a:ext>
            </a:extLst>
          </p:cNvPr>
          <p:cNvCxnSpPr>
            <a:cxnSpLocks/>
          </p:cNvCxnSpPr>
          <p:nvPr/>
        </p:nvCxnSpPr>
        <p:spPr>
          <a:xfrm flipV="1">
            <a:off x="-14748" y="1243576"/>
            <a:ext cx="9144000" cy="4864"/>
          </a:xfrm>
          <a:prstGeom prst="line">
            <a:avLst/>
          </a:prstGeom>
        </p:spPr>
        <p:style>
          <a:lnRef idx="1">
            <a:schemeClr val="dk1"/>
          </a:lnRef>
          <a:fillRef idx="0">
            <a:schemeClr val="dk1"/>
          </a:fillRef>
          <a:effectRef idx="0">
            <a:schemeClr val="dk1"/>
          </a:effectRef>
          <a:fontRef idx="minor">
            <a:schemeClr val="tx1"/>
          </a:fontRef>
        </p:style>
      </p:cxnSp>
      <p:pic>
        <p:nvPicPr>
          <p:cNvPr id="8" name="Picture 1" descr="C:\Users\mkernan\AppData\Local\Microsoft\Windows\Temporary Internet Files\Content.Outlook\IHIUFOIY\CHAI-logo-300dpi (2).jpg">
            <a:extLst>
              <a:ext uri="{FF2B5EF4-FFF2-40B4-BE49-F238E27FC236}">
                <a16:creationId xmlns:a16="http://schemas.microsoft.com/office/drawing/2014/main" id="{F99D24D6-0BD5-45B0-AF13-99F5F450E2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19" y="649469"/>
            <a:ext cx="635306" cy="32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960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1447800"/>
            <a:ext cx="7772400" cy="3810000"/>
          </a:xfrm>
        </p:spPr>
        <p:txBody>
          <a:bodyPr>
            <a:noAutofit/>
          </a:bodyPr>
          <a:lstStyle/>
          <a:p>
            <a:br>
              <a:rPr lang="en-US" altLang="en-US" sz="4000" dirty="0">
                <a:solidFill>
                  <a:srgbClr val="C00000"/>
                </a:solidFill>
                <a:latin typeface="Arial" panose="020B0604020202020204" pitchFamily="34" charset="0"/>
                <a:cs typeface="Arial" panose="020B0604020202020204" pitchFamily="34" charset="0"/>
              </a:rPr>
            </a:br>
            <a:r>
              <a:rPr lang="en-US" altLang="en-US" sz="4400" dirty="0">
                <a:solidFill>
                  <a:srgbClr val="C00000"/>
                </a:solidFill>
                <a:latin typeface="Arial" panose="020B0604020202020204" pitchFamily="34" charset="0"/>
                <a:cs typeface="Arial" panose="020B0604020202020204" pitchFamily="34" charset="0"/>
              </a:rPr>
              <a:t>Pre-Exposure Prophylaxis </a:t>
            </a:r>
            <a:br>
              <a:rPr lang="en-US" altLang="en-US" sz="4400" dirty="0">
                <a:solidFill>
                  <a:srgbClr val="C00000"/>
                </a:solidFill>
                <a:latin typeface="Arial" panose="020B0604020202020204" pitchFamily="34" charset="0"/>
                <a:cs typeface="Arial" panose="020B0604020202020204" pitchFamily="34" charset="0"/>
              </a:rPr>
            </a:br>
            <a:r>
              <a:rPr lang="en-US" altLang="en-US" sz="4400" dirty="0">
                <a:solidFill>
                  <a:srgbClr val="C00000"/>
                </a:solidFill>
                <a:latin typeface="Arial" panose="020B0604020202020204" pitchFamily="34" charset="0"/>
                <a:cs typeface="Arial" panose="020B0604020202020204" pitchFamily="34" charset="0"/>
              </a:rPr>
              <a:t>PrEP</a:t>
            </a:r>
            <a:br>
              <a:rPr lang="en-US" altLang="en-US" sz="4000" dirty="0">
                <a:solidFill>
                  <a:srgbClr val="C00000"/>
                </a:solidFill>
                <a:latin typeface="Arial" panose="020B0604020202020204" pitchFamily="34" charset="0"/>
                <a:cs typeface="Arial" panose="020B0604020202020204" pitchFamily="34" charset="0"/>
              </a:rPr>
            </a:br>
            <a:br>
              <a:rPr lang="en-US" altLang="en-US" sz="4000" dirty="0">
                <a:solidFill>
                  <a:srgbClr val="C00000"/>
                </a:solidFill>
                <a:latin typeface="Arial" panose="020B0604020202020204" pitchFamily="34" charset="0"/>
                <a:cs typeface="Arial" panose="020B0604020202020204" pitchFamily="34" charset="0"/>
              </a:rPr>
            </a:br>
            <a:r>
              <a:rPr lang="en-US" altLang="en-US" sz="4000" dirty="0">
                <a:solidFill>
                  <a:srgbClr val="C00000"/>
                </a:solidFill>
                <a:latin typeface="Arial" panose="020B0604020202020204" pitchFamily="34" charset="0"/>
                <a:cs typeface="Arial" panose="020B0604020202020204" pitchFamily="34" charset="0"/>
              </a:rPr>
              <a:t>Family planning/MCH</a:t>
            </a:r>
            <a:br>
              <a:rPr lang="en-US" altLang="en-US" sz="4000" dirty="0">
                <a:solidFill>
                  <a:srgbClr val="C00000"/>
                </a:solidFill>
                <a:latin typeface="Arial" panose="020B0604020202020204" pitchFamily="34" charset="0"/>
                <a:cs typeface="Arial" panose="020B0604020202020204" pitchFamily="34" charset="0"/>
              </a:rPr>
            </a:br>
            <a:br>
              <a:rPr lang="en-US" altLang="en-US" sz="4000" dirty="0">
                <a:solidFill>
                  <a:srgbClr val="C00000"/>
                </a:solidFill>
                <a:latin typeface="Arial" panose="020B0604020202020204" pitchFamily="34" charset="0"/>
                <a:cs typeface="Arial" panose="020B0604020202020204" pitchFamily="34" charset="0"/>
              </a:rPr>
            </a:br>
            <a:r>
              <a:rPr lang="en-US" altLang="en-US" sz="4000" dirty="0">
                <a:solidFill>
                  <a:srgbClr val="C00000"/>
                </a:solidFill>
                <a:latin typeface="Arial" panose="020B0604020202020204" pitchFamily="34" charset="0"/>
                <a:cs typeface="Arial" panose="020B0604020202020204" pitchFamily="34" charset="0"/>
              </a:rPr>
              <a:t>Youth</a:t>
            </a:r>
            <a:br>
              <a:rPr lang="en-US" altLang="en-US" sz="4000" dirty="0">
                <a:solidFill>
                  <a:srgbClr val="C00000"/>
                </a:solidFill>
                <a:latin typeface="Arial" panose="020B0604020202020204" pitchFamily="34" charset="0"/>
                <a:cs typeface="Arial" panose="020B0604020202020204" pitchFamily="34" charset="0"/>
              </a:rPr>
            </a:br>
            <a:br>
              <a:rPr lang="en-US" altLang="en-US" sz="4000" dirty="0">
                <a:solidFill>
                  <a:srgbClr val="C00000"/>
                </a:solidFill>
                <a:latin typeface="Arial" panose="020B0604020202020204" pitchFamily="34" charset="0"/>
                <a:cs typeface="Arial" panose="020B0604020202020204" pitchFamily="34" charset="0"/>
              </a:rPr>
            </a:br>
            <a:r>
              <a:rPr lang="en-US" altLang="en-US" sz="4000" dirty="0">
                <a:solidFill>
                  <a:srgbClr val="C00000"/>
                </a:solidFill>
                <a:latin typeface="Arial" panose="020B0604020202020204" pitchFamily="34" charset="0"/>
                <a:cs typeface="Arial" panose="020B0604020202020204" pitchFamily="34" charset="0"/>
              </a:rPr>
              <a:t>Pregnancy</a:t>
            </a:r>
            <a:br>
              <a:rPr lang="en-US" altLang="en-US" sz="4000" dirty="0">
                <a:solidFill>
                  <a:srgbClr val="C00000"/>
                </a:solidFill>
                <a:latin typeface="Arial" panose="020B0604020202020204" pitchFamily="34" charset="0"/>
                <a:cs typeface="Arial" panose="020B0604020202020204" pitchFamily="34" charset="0"/>
              </a:rPr>
            </a:br>
            <a:endParaRPr lang="en-US" altLang="en-US" sz="4000" dirty="0">
              <a:solidFill>
                <a:srgbClr val="C00000"/>
              </a:solidFill>
              <a:latin typeface="Arial" panose="020B0604020202020204" pitchFamily="34" charset="0"/>
              <a:cs typeface="Arial" panose="020B0604020202020204" pitchFamily="34" charset="0"/>
            </a:endParaRPr>
          </a:p>
        </p:txBody>
      </p:sp>
      <p:pic>
        <p:nvPicPr>
          <p:cNvPr id="8704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l="8116" t="3716" r="75104" b="79922"/>
          <a:stretch>
            <a:fillRect/>
          </a:stretch>
        </p:blipFill>
        <p:spPr bwMode="auto">
          <a:xfrm>
            <a:off x="8102928" y="435011"/>
            <a:ext cx="710543" cy="76200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E2F5642B-3E2E-4703-B0D2-79625DF27509}"/>
              </a:ext>
            </a:extLst>
          </p:cNvPr>
          <p:cNvPicPr>
            <a:picLocks noChangeAspect="1"/>
          </p:cNvPicPr>
          <p:nvPr/>
        </p:nvPicPr>
        <p:blipFill>
          <a:blip r:embed="rId3"/>
          <a:stretch>
            <a:fillRect/>
          </a:stretch>
        </p:blipFill>
        <p:spPr>
          <a:xfrm>
            <a:off x="2114545" y="3991997"/>
            <a:ext cx="1447800" cy="822011"/>
          </a:xfrm>
          <a:prstGeom prst="rect">
            <a:avLst/>
          </a:prstGeom>
          <a:ln>
            <a:noFill/>
          </a:ln>
          <a:effectLst>
            <a:outerShdw blurRad="292100" dist="139700" dir="2700000" algn="tl" rotWithShape="0">
              <a:srgbClr val="333333">
                <a:alpha val="65000"/>
              </a:srgbClr>
            </a:outerShdw>
          </a:effectLst>
        </p:spPr>
      </p:pic>
      <p:pic>
        <p:nvPicPr>
          <p:cNvPr id="5" name="Picture 1035" descr="truvadaaproveed">
            <a:extLst>
              <a:ext uri="{FF2B5EF4-FFF2-40B4-BE49-F238E27FC236}">
                <a16:creationId xmlns:a16="http://schemas.microsoft.com/office/drawing/2014/main" id="{20B7E917-61AC-4CD9-89DA-9A15AFC806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048" y="396914"/>
            <a:ext cx="985406" cy="1336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MR &amp; PR">
            <a:extLst>
              <a:ext uri="{FF2B5EF4-FFF2-40B4-BE49-F238E27FC236}">
                <a16:creationId xmlns:a16="http://schemas.microsoft.com/office/drawing/2014/main" id="{E32B6E85-8075-4976-A9C6-7B535BCE41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4814008"/>
            <a:ext cx="962025" cy="144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Microbicide Formulations Homepage">
            <a:extLst>
              <a:ext uri="{FF2B5EF4-FFF2-40B4-BE49-F238E27FC236}">
                <a16:creationId xmlns:a16="http://schemas.microsoft.com/office/drawing/2014/main" id="{EE8D0667-2DB1-44A4-B960-8A58E40BC7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776" y="2563452"/>
            <a:ext cx="1421112"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ttp://hab.hrsa.gov/livinghistory/images/timeline/mother_and_child.jpg">
            <a:extLst>
              <a:ext uri="{FF2B5EF4-FFF2-40B4-BE49-F238E27FC236}">
                <a16:creationId xmlns:a16="http://schemas.microsoft.com/office/drawing/2014/main" id="{8D191CB3-5533-4AD9-A56F-6B3A5BADCA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7103" y="2344085"/>
            <a:ext cx="885825" cy="888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532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EDA23-0862-4507-812E-32E8648D52F7}"/>
              </a:ext>
            </a:extLst>
          </p:cNvPr>
          <p:cNvSpPr>
            <a:spLocks noGrp="1"/>
          </p:cNvSpPr>
          <p:nvPr>
            <p:ph idx="1"/>
          </p:nvPr>
        </p:nvSpPr>
        <p:spPr>
          <a:xfrm>
            <a:off x="164967" y="1373612"/>
            <a:ext cx="8915399" cy="1179238"/>
          </a:xfrm>
        </p:spPr>
        <p:txBody>
          <a:bodyPr>
            <a:normAutofit/>
          </a:bodyPr>
          <a:lstStyle/>
          <a:p>
            <a:pPr>
              <a:lnSpc>
                <a:spcPct val="113000"/>
              </a:lnSpc>
              <a:spcBef>
                <a:spcPts val="300"/>
              </a:spcBef>
              <a:spcAft>
                <a:spcPts val="300"/>
              </a:spcAft>
            </a:pPr>
            <a:r>
              <a:rPr lang="en-US" dirty="0"/>
              <a:t>PrEP offered to 1122 HIV-uninfected women attending routine family planning visits at 18 sites in Kisumu county, Kenya</a:t>
            </a:r>
          </a:p>
          <a:p>
            <a:pPr marL="457200" lvl="1" indent="0">
              <a:lnSpc>
                <a:spcPct val="113000"/>
              </a:lnSpc>
              <a:spcBef>
                <a:spcPts val="300"/>
              </a:spcBef>
              <a:spcAft>
                <a:spcPts val="300"/>
              </a:spcAft>
              <a:buNone/>
            </a:pPr>
            <a:endParaRPr lang="en-US" dirty="0"/>
          </a:p>
        </p:txBody>
      </p:sp>
      <p:sp>
        <p:nvSpPr>
          <p:cNvPr id="6" name="Title 1">
            <a:extLst>
              <a:ext uri="{FF2B5EF4-FFF2-40B4-BE49-F238E27FC236}">
                <a16:creationId xmlns:a16="http://schemas.microsoft.com/office/drawing/2014/main" id="{815D4420-7A9E-442B-8600-E3C4F2994D91}"/>
              </a:ext>
            </a:extLst>
          </p:cNvPr>
          <p:cNvSpPr txBox="1">
            <a:spLocks/>
          </p:cNvSpPr>
          <p:nvPr/>
        </p:nvSpPr>
        <p:spPr>
          <a:xfrm>
            <a:off x="766272" y="126216"/>
            <a:ext cx="89154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2900" dirty="0"/>
              <a:t>Uptake PrEP in Clinics with Integrated </a:t>
            </a:r>
          </a:p>
          <a:p>
            <a:r>
              <a:rPr lang="en-US" sz="2900" dirty="0"/>
              <a:t>MCH/Family Planning/PrEP Services, Kenya </a:t>
            </a:r>
            <a:br>
              <a:rPr lang="en-US" sz="2900" dirty="0"/>
            </a:br>
            <a:r>
              <a:rPr lang="en-US" sz="2000" i="1" dirty="0">
                <a:solidFill>
                  <a:schemeClr val="tx1"/>
                </a:solidFill>
              </a:rPr>
              <a:t>Pintye J et al.  IAS, Amsterdam July 2018 Abs. TUAC304</a:t>
            </a:r>
            <a:endParaRPr lang="en-US" dirty="0"/>
          </a:p>
        </p:txBody>
      </p:sp>
      <p:cxnSp>
        <p:nvCxnSpPr>
          <p:cNvPr id="8" name="Straight Connector 7">
            <a:extLst>
              <a:ext uri="{FF2B5EF4-FFF2-40B4-BE49-F238E27FC236}">
                <a16:creationId xmlns:a16="http://schemas.microsoft.com/office/drawing/2014/main" id="{1BC5B813-29AA-4F0A-B4F7-510E931A0C85}"/>
              </a:ext>
            </a:extLst>
          </p:cNvPr>
          <p:cNvCxnSpPr/>
          <p:nvPr/>
        </p:nvCxnSpPr>
        <p:spPr>
          <a:xfrm flipV="1">
            <a:off x="-71579" y="1373612"/>
            <a:ext cx="9144000" cy="34120"/>
          </a:xfrm>
          <a:prstGeom prst="line">
            <a:avLst/>
          </a:prstGeom>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8DAF4939-FC0C-4FE6-A0A8-CA89379DE878}"/>
              </a:ext>
            </a:extLst>
          </p:cNvPr>
          <p:cNvPicPr>
            <a:picLocks noChangeAspect="1"/>
          </p:cNvPicPr>
          <p:nvPr/>
        </p:nvPicPr>
        <p:blipFill>
          <a:blip r:embed="rId3"/>
          <a:stretch>
            <a:fillRect/>
          </a:stretch>
        </p:blipFill>
        <p:spPr>
          <a:xfrm>
            <a:off x="192529" y="496563"/>
            <a:ext cx="1435233" cy="547655"/>
          </a:xfrm>
          <a:prstGeom prst="rect">
            <a:avLst/>
          </a:prstGeom>
          <a:ln>
            <a:noFill/>
          </a:ln>
          <a:effectLst>
            <a:outerShdw blurRad="292100" dist="139700" dir="2700000" algn="tl" rotWithShape="0">
              <a:srgbClr val="333333">
                <a:alpha val="65000"/>
              </a:srgbClr>
            </a:outerShdw>
          </a:effectLst>
        </p:spPr>
      </p:pic>
      <p:sp>
        <p:nvSpPr>
          <p:cNvPr id="22" name="Content Placeholder 2">
            <a:extLst>
              <a:ext uri="{FF2B5EF4-FFF2-40B4-BE49-F238E27FC236}">
                <a16:creationId xmlns:a16="http://schemas.microsoft.com/office/drawing/2014/main" id="{49420116-E41F-4698-B8AE-C37889987A72}"/>
              </a:ext>
            </a:extLst>
          </p:cNvPr>
          <p:cNvSpPr txBox="1">
            <a:spLocks/>
          </p:cNvSpPr>
          <p:nvPr/>
        </p:nvSpPr>
        <p:spPr>
          <a:xfrm>
            <a:off x="55915" y="2602520"/>
            <a:ext cx="3797433" cy="183979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3000"/>
              </a:lnSpc>
              <a:spcBef>
                <a:spcPts val="300"/>
              </a:spcBef>
              <a:spcAft>
                <a:spcPts val="300"/>
              </a:spcAft>
              <a:buFont typeface="Arial" panose="020B0604020202020204" pitchFamily="34" charset="0"/>
              <a:buChar char="→"/>
            </a:pPr>
            <a:r>
              <a:rPr lang="en-US" dirty="0"/>
              <a:t>Opted for PrEP 232 (21%)</a:t>
            </a:r>
          </a:p>
          <a:p>
            <a:pPr>
              <a:lnSpc>
                <a:spcPct val="113000"/>
              </a:lnSpc>
              <a:spcBef>
                <a:spcPts val="300"/>
              </a:spcBef>
              <a:spcAft>
                <a:spcPts val="300"/>
              </a:spcAft>
              <a:buFont typeface="Arial" panose="020B0604020202020204" pitchFamily="34" charset="0"/>
              <a:buChar char="→"/>
            </a:pPr>
            <a:r>
              <a:rPr lang="en-US" dirty="0"/>
              <a:t>Evaluated associated factors for decline/ accept</a:t>
            </a:r>
          </a:p>
          <a:p>
            <a:pPr marL="0" indent="0">
              <a:lnSpc>
                <a:spcPct val="113000"/>
              </a:lnSpc>
              <a:spcBef>
                <a:spcPts val="300"/>
              </a:spcBef>
              <a:spcAft>
                <a:spcPts val="300"/>
              </a:spcAft>
              <a:buNone/>
            </a:pPr>
            <a:endParaRPr lang="en-US" dirty="0"/>
          </a:p>
          <a:p>
            <a:pPr lvl="1">
              <a:lnSpc>
                <a:spcPct val="113000"/>
              </a:lnSpc>
              <a:spcBef>
                <a:spcPts val="300"/>
              </a:spcBef>
              <a:spcAft>
                <a:spcPts val="300"/>
              </a:spcAft>
              <a:buFont typeface="Arial" panose="020B0604020202020204" pitchFamily="34" charset="0"/>
              <a:buChar char="→"/>
            </a:pPr>
            <a:endParaRPr lang="en-US" dirty="0"/>
          </a:p>
        </p:txBody>
      </p:sp>
      <p:grpSp>
        <p:nvGrpSpPr>
          <p:cNvPr id="32" name="Group 31">
            <a:extLst>
              <a:ext uri="{FF2B5EF4-FFF2-40B4-BE49-F238E27FC236}">
                <a16:creationId xmlns:a16="http://schemas.microsoft.com/office/drawing/2014/main" id="{5DBC035F-E5CC-45E8-8649-37418E523E8A}"/>
              </a:ext>
            </a:extLst>
          </p:cNvPr>
          <p:cNvGrpSpPr/>
          <p:nvPr/>
        </p:nvGrpSpPr>
        <p:grpSpPr>
          <a:xfrm>
            <a:off x="3204612" y="2358007"/>
            <a:ext cx="3569602" cy="2004013"/>
            <a:chOff x="3199653" y="2348884"/>
            <a:chExt cx="3569602" cy="2004013"/>
          </a:xfrm>
        </p:grpSpPr>
        <p:grpSp>
          <p:nvGrpSpPr>
            <p:cNvPr id="9" name="Group 8">
              <a:extLst>
                <a:ext uri="{FF2B5EF4-FFF2-40B4-BE49-F238E27FC236}">
                  <a16:creationId xmlns:a16="http://schemas.microsoft.com/office/drawing/2014/main" id="{347AD36E-EDC1-4913-91AD-0903D6E106C6}"/>
                </a:ext>
              </a:extLst>
            </p:cNvPr>
            <p:cNvGrpSpPr/>
            <p:nvPr/>
          </p:nvGrpSpPr>
          <p:grpSpPr>
            <a:xfrm>
              <a:off x="3199653" y="2348884"/>
              <a:ext cx="3569602" cy="2004013"/>
              <a:chOff x="3199653" y="2348884"/>
              <a:chExt cx="3569602" cy="2004013"/>
            </a:xfrm>
          </p:grpSpPr>
          <p:pic>
            <p:nvPicPr>
              <p:cNvPr id="14" name="Picture 13">
                <a:extLst>
                  <a:ext uri="{FF2B5EF4-FFF2-40B4-BE49-F238E27FC236}">
                    <a16:creationId xmlns:a16="http://schemas.microsoft.com/office/drawing/2014/main" id="{8515A667-5714-4264-970B-D74CB1C8EC01}"/>
                  </a:ext>
                </a:extLst>
              </p:cNvPr>
              <p:cNvPicPr>
                <a:picLocks noChangeAspect="1"/>
              </p:cNvPicPr>
              <p:nvPr/>
            </p:nvPicPr>
            <p:blipFill>
              <a:blip r:embed="rId4"/>
              <a:stretch>
                <a:fillRect/>
              </a:stretch>
            </p:blipFill>
            <p:spPr>
              <a:xfrm>
                <a:off x="3803354" y="2656323"/>
                <a:ext cx="2362200" cy="1696574"/>
              </a:xfrm>
              <a:prstGeom prst="rect">
                <a:avLst/>
              </a:prstGeom>
            </p:spPr>
          </p:pic>
          <p:sp>
            <p:nvSpPr>
              <p:cNvPr id="15" name="TextBox 14">
                <a:extLst>
                  <a:ext uri="{FF2B5EF4-FFF2-40B4-BE49-F238E27FC236}">
                    <a16:creationId xmlns:a16="http://schemas.microsoft.com/office/drawing/2014/main" id="{80AA0878-03CD-4A91-81D4-4FB6850B4F22}"/>
                  </a:ext>
                </a:extLst>
              </p:cNvPr>
              <p:cNvSpPr txBox="1"/>
              <p:nvPr/>
            </p:nvSpPr>
            <p:spPr>
              <a:xfrm>
                <a:off x="3199653" y="2348884"/>
                <a:ext cx="3569602" cy="276999"/>
              </a:xfrm>
              <a:prstGeom prst="rect">
                <a:avLst/>
              </a:prstGeom>
              <a:noFill/>
            </p:spPr>
            <p:txBody>
              <a:bodyPr wrap="square" rtlCol="0">
                <a:spAutoFit/>
              </a:bodyPr>
              <a:lstStyle/>
              <a:p>
                <a:pPr algn="ctr"/>
                <a:r>
                  <a:rPr lang="en-US" sz="1200" b="1" u="sng" dirty="0">
                    <a:solidFill>
                      <a:schemeClr val="accent2">
                        <a:lumMod val="50000"/>
                      </a:schemeClr>
                    </a:solidFill>
                    <a:latin typeface="Arial" panose="020B0604020202020204" pitchFamily="34" charset="0"/>
                    <a:cs typeface="Arial" panose="020B0604020202020204" pitchFamily="34" charset="0"/>
                  </a:rPr>
                  <a:t>PrEP Uptake by Pt Characteristics</a:t>
                </a:r>
              </a:p>
            </p:txBody>
          </p:sp>
        </p:grpSp>
        <p:sp>
          <p:nvSpPr>
            <p:cNvPr id="29" name="TextBox 28">
              <a:extLst>
                <a:ext uri="{FF2B5EF4-FFF2-40B4-BE49-F238E27FC236}">
                  <a16:creationId xmlns:a16="http://schemas.microsoft.com/office/drawing/2014/main" id="{FBDD1CDC-4F2F-4C32-A7C1-4360173A3E7F}"/>
                </a:ext>
              </a:extLst>
            </p:cNvPr>
            <p:cNvSpPr txBox="1"/>
            <p:nvPr/>
          </p:nvSpPr>
          <p:spPr>
            <a:xfrm>
              <a:off x="5219013" y="3260853"/>
              <a:ext cx="1337226" cy="246221"/>
            </a:xfrm>
            <a:prstGeom prst="rect">
              <a:avLst/>
            </a:prstGeom>
            <a:noFill/>
          </p:spPr>
          <p:txBody>
            <a:bodyPr wrap="none" rtlCol="0">
              <a:spAutoFit/>
            </a:bodyPr>
            <a:lstStyle/>
            <a:p>
              <a:r>
                <a:rPr lang="en-US" sz="1000" dirty="0">
                  <a:solidFill>
                    <a:schemeClr val="accent2">
                      <a:lumMod val="50000"/>
                    </a:schemeClr>
                  </a:solidFill>
                  <a:latin typeface="Arial" panose="020B0604020202020204" pitchFamily="34" charset="0"/>
                  <a:cs typeface="Arial" panose="020B0604020202020204" pitchFamily="34" charset="0"/>
                </a:rPr>
                <a:t>Known HIV+ partner</a:t>
              </a:r>
            </a:p>
          </p:txBody>
        </p:sp>
        <p:sp>
          <p:nvSpPr>
            <p:cNvPr id="30" name="TextBox 29">
              <a:extLst>
                <a:ext uri="{FF2B5EF4-FFF2-40B4-BE49-F238E27FC236}">
                  <a16:creationId xmlns:a16="http://schemas.microsoft.com/office/drawing/2014/main" id="{D1918832-D12E-4394-B6F0-CFAA7DD8652F}"/>
                </a:ext>
              </a:extLst>
            </p:cNvPr>
            <p:cNvSpPr txBox="1"/>
            <p:nvPr/>
          </p:nvSpPr>
          <p:spPr>
            <a:xfrm>
              <a:off x="5258616" y="3565075"/>
              <a:ext cx="744114" cy="246221"/>
            </a:xfrm>
            <a:prstGeom prst="rect">
              <a:avLst/>
            </a:prstGeom>
            <a:noFill/>
          </p:spPr>
          <p:txBody>
            <a:bodyPr wrap="none" rtlCol="0">
              <a:spAutoFit/>
            </a:bodyPr>
            <a:lstStyle/>
            <a:p>
              <a:r>
                <a:rPr lang="en-US" sz="1000" dirty="0">
                  <a:solidFill>
                    <a:schemeClr val="accent2">
                      <a:lumMod val="50000"/>
                    </a:schemeClr>
                  </a:solidFill>
                  <a:latin typeface="Arial" panose="020B0604020202020204" pitchFamily="34" charset="0"/>
                  <a:cs typeface="Arial" panose="020B0604020202020204" pitchFamily="34" charset="0"/>
                </a:rPr>
                <a:t>Older age</a:t>
              </a:r>
            </a:p>
          </p:txBody>
        </p:sp>
        <p:sp>
          <p:nvSpPr>
            <p:cNvPr id="31" name="TextBox 30">
              <a:extLst>
                <a:ext uri="{FF2B5EF4-FFF2-40B4-BE49-F238E27FC236}">
                  <a16:creationId xmlns:a16="http://schemas.microsoft.com/office/drawing/2014/main" id="{7E5CD4A9-3782-4350-9F02-A89669B4F4CC}"/>
                </a:ext>
              </a:extLst>
            </p:cNvPr>
            <p:cNvSpPr txBox="1"/>
            <p:nvPr/>
          </p:nvSpPr>
          <p:spPr>
            <a:xfrm>
              <a:off x="5266722" y="3978721"/>
              <a:ext cx="782587" cy="246221"/>
            </a:xfrm>
            <a:prstGeom prst="rect">
              <a:avLst/>
            </a:prstGeom>
            <a:noFill/>
          </p:spPr>
          <p:txBody>
            <a:bodyPr wrap="none" rtlCol="0">
              <a:spAutoFit/>
            </a:bodyPr>
            <a:lstStyle/>
            <a:p>
              <a:r>
                <a:rPr lang="en-US" sz="1000" dirty="0">
                  <a:solidFill>
                    <a:schemeClr val="accent2">
                      <a:lumMod val="50000"/>
                    </a:schemeClr>
                  </a:solidFill>
                  <a:latin typeface="Arial" panose="020B0604020202020204" pitchFamily="34" charset="0"/>
                  <a:cs typeface="Arial" panose="020B0604020202020204" pitchFamily="34" charset="0"/>
                </a:rPr>
                <a:t>Unmarried</a:t>
              </a:r>
            </a:p>
          </p:txBody>
        </p:sp>
      </p:grpSp>
      <p:grpSp>
        <p:nvGrpSpPr>
          <p:cNvPr id="36" name="Group 35">
            <a:extLst>
              <a:ext uri="{FF2B5EF4-FFF2-40B4-BE49-F238E27FC236}">
                <a16:creationId xmlns:a16="http://schemas.microsoft.com/office/drawing/2014/main" id="{B08AB47A-03BD-41A7-AD2F-8E67A3E7CAD9}"/>
              </a:ext>
            </a:extLst>
          </p:cNvPr>
          <p:cNvGrpSpPr/>
          <p:nvPr/>
        </p:nvGrpSpPr>
        <p:grpSpPr>
          <a:xfrm>
            <a:off x="6466554" y="2325997"/>
            <a:ext cx="2705100" cy="2057903"/>
            <a:chOff x="6399039" y="2325521"/>
            <a:chExt cx="2705100" cy="2057903"/>
          </a:xfrm>
        </p:grpSpPr>
        <p:grpSp>
          <p:nvGrpSpPr>
            <p:cNvPr id="28" name="Group 27">
              <a:extLst>
                <a:ext uri="{FF2B5EF4-FFF2-40B4-BE49-F238E27FC236}">
                  <a16:creationId xmlns:a16="http://schemas.microsoft.com/office/drawing/2014/main" id="{86D107A4-79F7-4C01-89A1-ADA10DA9C6C1}"/>
                </a:ext>
              </a:extLst>
            </p:cNvPr>
            <p:cNvGrpSpPr/>
            <p:nvPr/>
          </p:nvGrpSpPr>
          <p:grpSpPr>
            <a:xfrm>
              <a:off x="6399039" y="2325521"/>
              <a:ext cx="2705100" cy="2057903"/>
              <a:chOff x="6399039" y="2325521"/>
              <a:chExt cx="2705100" cy="2057903"/>
            </a:xfrm>
          </p:grpSpPr>
          <p:grpSp>
            <p:nvGrpSpPr>
              <p:cNvPr id="25" name="Group 24">
                <a:extLst>
                  <a:ext uri="{FF2B5EF4-FFF2-40B4-BE49-F238E27FC236}">
                    <a16:creationId xmlns:a16="http://schemas.microsoft.com/office/drawing/2014/main" id="{F9C739ED-75CB-484F-8DAA-1072DE6B3EE9}"/>
                  </a:ext>
                </a:extLst>
              </p:cNvPr>
              <p:cNvGrpSpPr/>
              <p:nvPr/>
            </p:nvGrpSpPr>
            <p:grpSpPr>
              <a:xfrm>
                <a:off x="6399039" y="2325521"/>
                <a:ext cx="2705100" cy="2057903"/>
                <a:chOff x="6399039" y="2325521"/>
                <a:chExt cx="2705100" cy="2057903"/>
              </a:xfrm>
            </p:grpSpPr>
            <p:sp>
              <p:nvSpPr>
                <p:cNvPr id="17" name="TextBox 16">
                  <a:extLst>
                    <a:ext uri="{FF2B5EF4-FFF2-40B4-BE49-F238E27FC236}">
                      <a16:creationId xmlns:a16="http://schemas.microsoft.com/office/drawing/2014/main" id="{EB81CEE8-08C5-4EA1-BA4B-80899121A2BA}"/>
                    </a:ext>
                  </a:extLst>
                </p:cNvPr>
                <p:cNvSpPr txBox="1"/>
                <p:nvPr/>
              </p:nvSpPr>
              <p:spPr>
                <a:xfrm>
                  <a:off x="6662790" y="2325521"/>
                  <a:ext cx="2155654" cy="276999"/>
                </a:xfrm>
                <a:prstGeom prst="rect">
                  <a:avLst/>
                </a:prstGeom>
                <a:noFill/>
              </p:spPr>
              <p:txBody>
                <a:bodyPr wrap="none" rtlCol="0">
                  <a:spAutoFit/>
                </a:bodyPr>
                <a:lstStyle/>
                <a:p>
                  <a:pPr algn="ctr"/>
                  <a:r>
                    <a:rPr lang="en-US" sz="1200" b="1" u="sng" dirty="0">
                      <a:solidFill>
                        <a:srgbClr val="002060"/>
                      </a:solidFill>
                      <a:latin typeface="Arial" panose="020B0604020202020204" pitchFamily="34" charset="0"/>
                      <a:cs typeface="Arial" panose="020B0604020202020204" pitchFamily="34" charset="0"/>
                    </a:rPr>
                    <a:t>PrEP Uptake by FP Method</a:t>
                  </a:r>
                </a:p>
              </p:txBody>
            </p:sp>
            <p:pic>
              <p:nvPicPr>
                <p:cNvPr id="7" name="Picture 6">
                  <a:extLst>
                    <a:ext uri="{FF2B5EF4-FFF2-40B4-BE49-F238E27FC236}">
                      <a16:creationId xmlns:a16="http://schemas.microsoft.com/office/drawing/2014/main" id="{40245AEF-8670-49A8-A81F-D055C3CDD6A8}"/>
                    </a:ext>
                  </a:extLst>
                </p:cNvPr>
                <p:cNvPicPr>
                  <a:picLocks noChangeAspect="1"/>
                </p:cNvPicPr>
                <p:nvPr/>
              </p:nvPicPr>
              <p:blipFill>
                <a:blip r:embed="rId5"/>
                <a:stretch>
                  <a:fillRect/>
                </a:stretch>
              </p:blipFill>
              <p:spPr>
                <a:xfrm>
                  <a:off x="6399039" y="2554624"/>
                  <a:ext cx="2705100" cy="1828800"/>
                </a:xfrm>
                <a:prstGeom prst="rect">
                  <a:avLst/>
                </a:prstGeom>
              </p:spPr>
            </p:pic>
          </p:grpSp>
          <p:pic>
            <p:nvPicPr>
              <p:cNvPr id="18" name="Picture 17">
                <a:extLst>
                  <a:ext uri="{FF2B5EF4-FFF2-40B4-BE49-F238E27FC236}">
                    <a16:creationId xmlns:a16="http://schemas.microsoft.com/office/drawing/2014/main" id="{96E2A2D7-AB7E-474F-8310-F1A434BF5CB9}"/>
                  </a:ext>
                </a:extLst>
              </p:cNvPr>
              <p:cNvPicPr>
                <a:picLocks noChangeAspect="1"/>
              </p:cNvPicPr>
              <p:nvPr/>
            </p:nvPicPr>
            <p:blipFill>
              <a:blip r:embed="rId6"/>
              <a:stretch>
                <a:fillRect/>
              </a:stretch>
            </p:blipFill>
            <p:spPr>
              <a:xfrm>
                <a:off x="7422853" y="3516828"/>
                <a:ext cx="1447801" cy="294468"/>
              </a:xfrm>
              <a:prstGeom prst="rect">
                <a:avLst/>
              </a:prstGeom>
            </p:spPr>
          </p:pic>
        </p:grpSp>
        <p:sp>
          <p:nvSpPr>
            <p:cNvPr id="33" name="TextBox 32">
              <a:extLst>
                <a:ext uri="{FF2B5EF4-FFF2-40B4-BE49-F238E27FC236}">
                  <a16:creationId xmlns:a16="http://schemas.microsoft.com/office/drawing/2014/main" id="{69968CA2-1366-4370-85CD-8405A0DCBA83}"/>
                </a:ext>
              </a:extLst>
            </p:cNvPr>
            <p:cNvSpPr txBox="1"/>
            <p:nvPr/>
          </p:nvSpPr>
          <p:spPr>
            <a:xfrm>
              <a:off x="7180757" y="3197661"/>
              <a:ext cx="1571221" cy="246221"/>
            </a:xfrm>
            <a:prstGeom prst="rect">
              <a:avLst/>
            </a:prstGeom>
            <a:noFill/>
          </p:spPr>
          <p:txBody>
            <a:bodyPr wrap="square" rtlCol="0">
              <a:spAutoFit/>
            </a:bodyPr>
            <a:lstStyle/>
            <a:p>
              <a:pPr algn="ctr"/>
              <a:r>
                <a:rPr lang="en-US" sz="1000" dirty="0">
                  <a:solidFill>
                    <a:schemeClr val="accent2">
                      <a:lumMod val="50000"/>
                    </a:schemeClr>
                  </a:solidFill>
                  <a:latin typeface="Arial" panose="020B0604020202020204" pitchFamily="34" charset="0"/>
                  <a:cs typeface="Arial" panose="020B0604020202020204" pitchFamily="34" charset="0"/>
                </a:rPr>
                <a:t>Use  implant, OCP</a:t>
              </a:r>
            </a:p>
          </p:txBody>
        </p:sp>
        <p:sp>
          <p:nvSpPr>
            <p:cNvPr id="34" name="Oval 33">
              <a:extLst>
                <a:ext uri="{FF2B5EF4-FFF2-40B4-BE49-F238E27FC236}">
                  <a16:creationId xmlns:a16="http://schemas.microsoft.com/office/drawing/2014/main" id="{39363E12-E522-4182-89B9-09A77421226D}"/>
                </a:ext>
              </a:extLst>
            </p:cNvPr>
            <p:cNvSpPr/>
            <p:nvPr/>
          </p:nvSpPr>
          <p:spPr>
            <a:xfrm>
              <a:off x="6973907" y="3291643"/>
              <a:ext cx="215461" cy="2462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92C24C1-7C53-4037-93D2-602452E09DDC}"/>
                </a:ext>
              </a:extLst>
            </p:cNvPr>
            <p:cNvSpPr/>
            <p:nvPr/>
          </p:nvSpPr>
          <p:spPr>
            <a:xfrm>
              <a:off x="7212125" y="3022815"/>
              <a:ext cx="215461" cy="2462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B062C568-9707-467C-8DAF-CA5FF017BA70}"/>
              </a:ext>
            </a:extLst>
          </p:cNvPr>
          <p:cNvGrpSpPr/>
          <p:nvPr/>
        </p:nvGrpSpPr>
        <p:grpSpPr>
          <a:xfrm>
            <a:off x="5002235" y="4500067"/>
            <a:ext cx="4058420" cy="2134653"/>
            <a:chOff x="5002235" y="4500067"/>
            <a:chExt cx="4058420" cy="2134653"/>
          </a:xfrm>
        </p:grpSpPr>
        <p:grpSp>
          <p:nvGrpSpPr>
            <p:cNvPr id="26" name="Group 25">
              <a:extLst>
                <a:ext uri="{FF2B5EF4-FFF2-40B4-BE49-F238E27FC236}">
                  <a16:creationId xmlns:a16="http://schemas.microsoft.com/office/drawing/2014/main" id="{60C0C9CA-085C-4695-8E1B-71DD409F2B59}"/>
                </a:ext>
              </a:extLst>
            </p:cNvPr>
            <p:cNvGrpSpPr/>
            <p:nvPr/>
          </p:nvGrpSpPr>
          <p:grpSpPr>
            <a:xfrm>
              <a:off x="5002235" y="4500067"/>
              <a:ext cx="4058420" cy="2134653"/>
              <a:chOff x="5002235" y="4500067"/>
              <a:chExt cx="4058420" cy="2134653"/>
            </a:xfrm>
          </p:grpSpPr>
          <p:pic>
            <p:nvPicPr>
              <p:cNvPr id="19" name="Picture 18">
                <a:extLst>
                  <a:ext uri="{FF2B5EF4-FFF2-40B4-BE49-F238E27FC236}">
                    <a16:creationId xmlns:a16="http://schemas.microsoft.com/office/drawing/2014/main" id="{1166A071-CFD9-4F53-BF66-FDFCDEC275A0}"/>
                  </a:ext>
                </a:extLst>
              </p:cNvPr>
              <p:cNvPicPr>
                <a:picLocks noChangeAspect="1"/>
              </p:cNvPicPr>
              <p:nvPr/>
            </p:nvPicPr>
            <p:blipFill>
              <a:blip r:embed="rId7"/>
              <a:stretch>
                <a:fillRect/>
              </a:stretch>
            </p:blipFill>
            <p:spPr>
              <a:xfrm>
                <a:off x="5682981" y="4725604"/>
                <a:ext cx="2716261" cy="1909116"/>
              </a:xfrm>
              <a:prstGeom prst="rect">
                <a:avLst/>
              </a:prstGeom>
            </p:spPr>
          </p:pic>
          <p:sp>
            <p:nvSpPr>
              <p:cNvPr id="20" name="TextBox 19">
                <a:extLst>
                  <a:ext uri="{FF2B5EF4-FFF2-40B4-BE49-F238E27FC236}">
                    <a16:creationId xmlns:a16="http://schemas.microsoft.com/office/drawing/2014/main" id="{77BEF2CC-0D3D-4B35-9DC2-03B524EB46B3}"/>
                  </a:ext>
                </a:extLst>
              </p:cNvPr>
              <p:cNvSpPr txBox="1"/>
              <p:nvPr/>
            </p:nvSpPr>
            <p:spPr>
              <a:xfrm>
                <a:off x="5002235" y="4500067"/>
                <a:ext cx="4058420" cy="461665"/>
              </a:xfrm>
              <a:prstGeom prst="rect">
                <a:avLst/>
              </a:prstGeom>
              <a:noFill/>
            </p:spPr>
            <p:txBody>
              <a:bodyPr wrap="none" rtlCol="0">
                <a:spAutoFit/>
              </a:bodyPr>
              <a:lstStyle/>
              <a:p>
                <a:pPr algn="ctr"/>
                <a:r>
                  <a:rPr lang="en-US" sz="1200" b="1" u="sng" dirty="0">
                    <a:solidFill>
                      <a:srgbClr val="002060"/>
                    </a:solidFill>
                    <a:latin typeface="Arial" panose="020B0604020202020204" pitchFamily="34" charset="0"/>
                    <a:cs typeface="Arial" panose="020B0604020202020204" pitchFamily="34" charset="0"/>
                  </a:rPr>
                  <a:t>Reasons for Declining PrEP in Women with HIV Risk </a:t>
                </a:r>
              </a:p>
              <a:p>
                <a:pPr algn="ctr"/>
                <a:r>
                  <a:rPr lang="en-US" sz="1200" b="1" u="sng" dirty="0">
                    <a:solidFill>
                      <a:srgbClr val="002060"/>
                    </a:solidFill>
                    <a:latin typeface="Arial" panose="020B0604020202020204" pitchFamily="34" charset="0"/>
                    <a:cs typeface="Arial" panose="020B0604020202020204" pitchFamily="34" charset="0"/>
                  </a:rPr>
                  <a:t> </a:t>
                </a:r>
              </a:p>
            </p:txBody>
          </p:sp>
        </p:grpSp>
        <p:sp>
          <p:nvSpPr>
            <p:cNvPr id="37" name="Oval 36">
              <a:extLst>
                <a:ext uri="{FF2B5EF4-FFF2-40B4-BE49-F238E27FC236}">
                  <a16:creationId xmlns:a16="http://schemas.microsoft.com/office/drawing/2014/main" id="{78F1FDF2-20EF-4687-9DF8-AE47A120C142}"/>
                </a:ext>
              </a:extLst>
            </p:cNvPr>
            <p:cNvSpPr/>
            <p:nvPr/>
          </p:nvSpPr>
          <p:spPr>
            <a:xfrm>
              <a:off x="5630673" y="5042020"/>
              <a:ext cx="2827527" cy="4616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9" name="Table 38">
            <a:extLst>
              <a:ext uri="{FF2B5EF4-FFF2-40B4-BE49-F238E27FC236}">
                <a16:creationId xmlns:a16="http://schemas.microsoft.com/office/drawing/2014/main" id="{C3923839-1AD5-407E-BE66-57C63EAF075B}"/>
              </a:ext>
            </a:extLst>
          </p:cNvPr>
          <p:cNvGraphicFramePr>
            <a:graphicFrameLocks noGrp="1"/>
          </p:cNvGraphicFramePr>
          <p:nvPr>
            <p:extLst>
              <p:ext uri="{D42A27DB-BD31-4B8C-83A1-F6EECF244321}">
                <p14:modId xmlns:p14="http://schemas.microsoft.com/office/powerpoint/2010/main" val="1238038896"/>
              </p:ext>
            </p:extLst>
          </p:nvPr>
        </p:nvGraphicFramePr>
        <p:xfrm>
          <a:off x="254842" y="4261619"/>
          <a:ext cx="3986528" cy="2099818"/>
        </p:xfrm>
        <a:graphic>
          <a:graphicData uri="http://schemas.openxmlformats.org/drawingml/2006/table">
            <a:tbl>
              <a:tblPr firstRow="1" bandRow="1">
                <a:tableStyleId>{17292A2E-F333-43FB-9621-5CBBE7FDCDCB}</a:tableStyleId>
              </a:tblPr>
              <a:tblGrid>
                <a:gridCol w="2599568">
                  <a:extLst>
                    <a:ext uri="{9D8B030D-6E8A-4147-A177-3AD203B41FA5}">
                      <a16:colId xmlns:a16="http://schemas.microsoft.com/office/drawing/2014/main" val="20000"/>
                    </a:ext>
                  </a:extLst>
                </a:gridCol>
                <a:gridCol w="1386960">
                  <a:extLst>
                    <a:ext uri="{9D8B030D-6E8A-4147-A177-3AD203B41FA5}">
                      <a16:colId xmlns:a16="http://schemas.microsoft.com/office/drawing/2014/main" val="3942976723"/>
                    </a:ext>
                  </a:extLst>
                </a:gridCol>
              </a:tblGrid>
              <a:tr h="272832">
                <a:tc gridSpan="2">
                  <a:txBody>
                    <a:bodyPr/>
                    <a:lstStyle/>
                    <a:p>
                      <a:pPr algn="r"/>
                      <a:r>
                        <a:rPr lang="en-GB" sz="1100" b="0" dirty="0">
                          <a:latin typeface="Arial" panose="020B0604020202020204" pitchFamily="34" charset="0"/>
                          <a:cs typeface="Arial" panose="020B0604020202020204" pitchFamily="34" charset="0"/>
                        </a:rPr>
                        <a:t>N=1122   </a:t>
                      </a:r>
                      <a:r>
                        <a:rPr lang="en-GB" sz="1100" dirty="0">
                          <a:latin typeface="Arial" panose="020B0604020202020204" pitchFamily="34" charset="0"/>
                          <a:cs typeface="Arial" panose="020B0604020202020204" pitchFamily="34" charset="0"/>
                        </a:rPr>
                        <a:t>Crude Odds Ratio (95% CI)</a:t>
                      </a:r>
                    </a:p>
                  </a:txBody>
                  <a:tcPr marL="91470" marR="91470" marT="45900" marB="45900"/>
                </a:tc>
                <a:tc hMerge="1">
                  <a:txBody>
                    <a:bodyPr/>
                    <a:lstStyle/>
                    <a:p>
                      <a:endParaRPr lang="en-GB" sz="2400" dirty="0">
                        <a:latin typeface="Arial" panose="020B0604020202020204" pitchFamily="34" charset="0"/>
                        <a:cs typeface="Arial" panose="020B0604020202020204" pitchFamily="34" charset="0"/>
                      </a:endParaRPr>
                    </a:p>
                  </a:txBody>
                  <a:tcPr marL="91465" marR="91465" marT="45919" marB="45919"/>
                </a:tc>
                <a:extLst>
                  <a:ext uri="{0D108BD9-81ED-4DB2-BD59-A6C34878D82A}">
                    <a16:rowId xmlns:a16="http://schemas.microsoft.com/office/drawing/2014/main" val="10000"/>
                  </a:ext>
                </a:extLst>
              </a:tr>
              <a:tr h="260998">
                <a:tc>
                  <a:txBody>
                    <a:bodyPr/>
                    <a:lstStyle/>
                    <a:p>
                      <a:r>
                        <a:rPr lang="en-US" sz="1100" dirty="0">
                          <a:latin typeface="Arial" panose="020B0604020202020204" pitchFamily="34" charset="0"/>
                          <a:cs typeface="Arial" panose="020B0604020202020204" pitchFamily="34" charset="0"/>
                        </a:rPr>
                        <a:t>Diagnosed with STI</a:t>
                      </a:r>
                      <a:r>
                        <a:rPr lang="en-US" sz="1100" baseline="30000" dirty="0">
                          <a:latin typeface="Arial" panose="020B0604020202020204" pitchFamily="34" charset="0"/>
                          <a:cs typeface="Arial" panose="020B0604020202020204" pitchFamily="34" charset="0"/>
                        </a:rPr>
                        <a:t>1</a:t>
                      </a:r>
                      <a:endParaRPr lang="en-GB" sz="1100" dirty="0">
                        <a:latin typeface="Arial" panose="020B0604020202020204" pitchFamily="34" charset="0"/>
                        <a:cs typeface="Arial" panose="020B0604020202020204" pitchFamily="34" charset="0"/>
                      </a:endParaRPr>
                    </a:p>
                  </a:txBody>
                  <a:tcPr marL="91470" marR="91470" marT="45900" marB="45900"/>
                </a:tc>
                <a:tc>
                  <a:txBody>
                    <a:bodyPr/>
                    <a:lstStyle/>
                    <a:p>
                      <a:pPr algn="l"/>
                      <a:r>
                        <a:rPr lang="en-GB" sz="1100" dirty="0">
                          <a:latin typeface="Arial" panose="020B0604020202020204" pitchFamily="34" charset="0"/>
                          <a:cs typeface="Arial" panose="020B0604020202020204" pitchFamily="34" charset="0"/>
                        </a:rPr>
                        <a:t>10.6 (4.1-27.1)**</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10003"/>
                  </a:ext>
                </a:extLst>
              </a:tr>
              <a:tr h="260998">
                <a:tc>
                  <a:txBody>
                    <a:bodyPr/>
                    <a:lstStyle/>
                    <a:p>
                      <a:r>
                        <a:rPr lang="en-US" sz="1100" dirty="0">
                          <a:latin typeface="Arial" panose="020B0604020202020204" pitchFamily="34" charset="0"/>
                          <a:cs typeface="Arial" panose="020B0604020202020204" pitchFamily="34" charset="0"/>
                        </a:rPr>
                        <a:t>Forced to have sex</a:t>
                      </a:r>
                      <a:r>
                        <a:rPr lang="en-US" sz="1100" baseline="30000" dirty="0">
                          <a:latin typeface="Arial" panose="020B0604020202020204" pitchFamily="34" charset="0"/>
                          <a:cs typeface="Arial" panose="020B0604020202020204" pitchFamily="34" charset="0"/>
                        </a:rPr>
                        <a:t>1</a:t>
                      </a:r>
                      <a:endParaRPr lang="en-GB" sz="1100" dirty="0">
                        <a:latin typeface="Arial" panose="020B0604020202020204" pitchFamily="34" charset="0"/>
                        <a:cs typeface="Arial" panose="020B0604020202020204" pitchFamily="34" charset="0"/>
                      </a:endParaRPr>
                    </a:p>
                  </a:txBody>
                  <a:tcPr marL="91470" marR="91470" marT="45900" marB="45900"/>
                </a:tc>
                <a:tc>
                  <a:txBody>
                    <a:bodyPr/>
                    <a:lstStyle/>
                    <a:p>
                      <a:pPr algn="l"/>
                      <a:r>
                        <a:rPr lang="en-GB" sz="1100" dirty="0">
                          <a:latin typeface="Arial" panose="020B0604020202020204" pitchFamily="34" charset="0"/>
                          <a:cs typeface="Arial" panose="020B0604020202020204" pitchFamily="34" charset="0"/>
                        </a:rPr>
                        <a:t>6.6 (2.2-20.3)*</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10004"/>
                  </a:ext>
                </a:extLst>
              </a:tr>
              <a:tr h="260998">
                <a:tc>
                  <a:txBody>
                    <a:bodyPr/>
                    <a:lstStyle/>
                    <a:p>
                      <a:r>
                        <a:rPr lang="en-GB" sz="1100" dirty="0">
                          <a:latin typeface="Arial" panose="020B0604020202020204" pitchFamily="34" charset="0"/>
                          <a:cs typeface="Arial" panose="020B0604020202020204" pitchFamily="34" charset="0"/>
                        </a:rPr>
                        <a:t>Experienced IPV</a:t>
                      </a:r>
                      <a:r>
                        <a:rPr lang="en-US" sz="1100" baseline="30000" dirty="0">
                          <a:latin typeface="Arial" panose="020B0604020202020204" pitchFamily="34" charset="0"/>
                          <a:cs typeface="Arial" panose="020B0604020202020204" pitchFamily="34" charset="0"/>
                        </a:rPr>
                        <a:t>1</a:t>
                      </a:r>
                      <a:endParaRPr lang="en-GB" sz="1100" dirty="0">
                        <a:latin typeface="Arial" panose="020B0604020202020204" pitchFamily="34" charset="0"/>
                        <a:cs typeface="Arial" panose="020B0604020202020204" pitchFamily="34" charset="0"/>
                      </a:endParaRPr>
                    </a:p>
                  </a:txBody>
                  <a:tcPr marL="91470" marR="91470" marT="45900" marB="45900"/>
                </a:tc>
                <a:tc>
                  <a:txBody>
                    <a:bodyPr/>
                    <a:lstStyle/>
                    <a:p>
                      <a:pPr algn="l"/>
                      <a:r>
                        <a:rPr lang="en-GB" sz="1100" dirty="0">
                          <a:latin typeface="Arial" panose="020B0604020202020204" pitchFamily="34" charset="0"/>
                          <a:cs typeface="Arial" panose="020B0604020202020204" pitchFamily="34" charset="0"/>
                        </a:rPr>
                        <a:t>4.8 (2.3-10.1)**</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10005"/>
                  </a:ext>
                </a:extLst>
              </a:tr>
              <a:tr h="260998">
                <a:tc>
                  <a:txBody>
                    <a:bodyPr/>
                    <a:lstStyle/>
                    <a:p>
                      <a:r>
                        <a:rPr lang="en-GB" sz="1100" dirty="0">
                          <a:latin typeface="Arial" panose="020B0604020202020204" pitchFamily="34" charset="0"/>
                          <a:cs typeface="Arial" panose="020B0604020202020204" pitchFamily="34" charset="0"/>
                        </a:rPr>
                        <a:t>Partner HIV status unknown</a:t>
                      </a:r>
                    </a:p>
                  </a:txBody>
                  <a:tcPr marL="91470" marR="91470" marT="45900" marB="45900"/>
                </a:tc>
                <a:tc>
                  <a:txBody>
                    <a:bodyPr/>
                    <a:lstStyle/>
                    <a:p>
                      <a:pPr algn="l"/>
                      <a:r>
                        <a:rPr lang="en-GB" sz="1100" dirty="0">
                          <a:latin typeface="Arial" panose="020B0604020202020204" pitchFamily="34" charset="0"/>
                          <a:cs typeface="Arial" panose="020B0604020202020204" pitchFamily="34" charset="0"/>
                        </a:rPr>
                        <a:t>3.5 (2.1-5.6)*</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10006"/>
                  </a:ext>
                </a:extLst>
              </a:tr>
              <a:tr h="260998">
                <a:tc>
                  <a:txBody>
                    <a:bodyPr/>
                    <a:lstStyle/>
                    <a:p>
                      <a:r>
                        <a:rPr lang="en-GB" sz="1100" dirty="0">
                          <a:latin typeface="Arial" panose="020B0604020202020204" pitchFamily="34" charset="0"/>
                          <a:cs typeface="Arial" panose="020B0604020202020204" pitchFamily="34" charset="0"/>
                        </a:rPr>
                        <a:t>Age ≥24 years</a:t>
                      </a:r>
                    </a:p>
                  </a:txBody>
                  <a:tcPr marL="91470" marR="91470" marT="45900" marB="45900"/>
                </a:tc>
                <a:tc>
                  <a:txBody>
                    <a:bodyPr/>
                    <a:lstStyle/>
                    <a:p>
                      <a:pPr algn="l"/>
                      <a:r>
                        <a:rPr lang="en-GB" sz="1100" dirty="0">
                          <a:latin typeface="Arial" panose="020B0604020202020204" pitchFamily="34" charset="0"/>
                          <a:cs typeface="Arial" panose="020B0604020202020204" pitchFamily="34" charset="0"/>
                        </a:rPr>
                        <a:t>1.9 (1.3-2.6)**</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2685504826"/>
                  </a:ext>
                </a:extLst>
              </a:tr>
              <a:tr h="260998">
                <a:tc>
                  <a:txBody>
                    <a:bodyPr/>
                    <a:lstStyle/>
                    <a:p>
                      <a:r>
                        <a:rPr lang="en-GB" sz="1100" dirty="0">
                          <a:latin typeface="Arial" panose="020B0604020202020204" pitchFamily="34" charset="0"/>
                          <a:cs typeface="Arial" panose="020B0604020202020204" pitchFamily="34" charset="0"/>
                        </a:rPr>
                        <a:t>Condom use</a:t>
                      </a:r>
                    </a:p>
                  </a:txBody>
                  <a:tcPr marL="91470" marR="91470" marT="45900" marB="45900"/>
                </a:tc>
                <a:tc>
                  <a:txBody>
                    <a:bodyPr/>
                    <a:lstStyle/>
                    <a:p>
                      <a:pPr algn="l"/>
                      <a:r>
                        <a:rPr lang="en-GB" sz="1100" dirty="0">
                          <a:latin typeface="Arial" panose="020B0604020202020204" pitchFamily="34" charset="0"/>
                          <a:cs typeface="Arial" panose="020B0604020202020204" pitchFamily="34" charset="0"/>
                        </a:rPr>
                        <a:t>1.4 (0.9-2.0)</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1734195331"/>
                  </a:ext>
                </a:extLst>
              </a:tr>
              <a:tr h="260998">
                <a:tc>
                  <a:txBody>
                    <a:bodyPr/>
                    <a:lstStyle/>
                    <a:p>
                      <a:r>
                        <a:rPr lang="en-GB" sz="1100" dirty="0">
                          <a:latin typeface="Arial" panose="020B0604020202020204" pitchFamily="34" charset="0"/>
                          <a:cs typeface="Arial" panose="020B0604020202020204" pitchFamily="34" charset="0"/>
                        </a:rPr>
                        <a:t>OCP use (vs injectables/LARC)</a:t>
                      </a:r>
                      <a:r>
                        <a:rPr lang="en-GB" sz="1100" baseline="30000" dirty="0">
                          <a:latin typeface="Arial" panose="020B0604020202020204" pitchFamily="34" charset="0"/>
                          <a:cs typeface="Arial" panose="020B0604020202020204" pitchFamily="34" charset="0"/>
                        </a:rPr>
                        <a:t>2</a:t>
                      </a:r>
                      <a:endParaRPr lang="en-GB" sz="1100" dirty="0">
                        <a:latin typeface="Arial" panose="020B0604020202020204" pitchFamily="34" charset="0"/>
                        <a:cs typeface="Arial" panose="020B0604020202020204" pitchFamily="34" charset="0"/>
                      </a:endParaRPr>
                    </a:p>
                  </a:txBody>
                  <a:tcPr marL="91470" marR="91470" marT="45900" marB="45900"/>
                </a:tc>
                <a:tc>
                  <a:txBody>
                    <a:bodyPr/>
                    <a:lstStyle/>
                    <a:p>
                      <a:pPr algn="l"/>
                      <a:r>
                        <a:rPr lang="en-GB" sz="1100" dirty="0">
                          <a:latin typeface="Arial" panose="020B0604020202020204" pitchFamily="34" charset="0"/>
                          <a:cs typeface="Arial" panose="020B0604020202020204" pitchFamily="34" charset="0"/>
                        </a:rPr>
                        <a:t>1.8 (1.0-3.2)*</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1858698718"/>
                  </a:ext>
                </a:extLst>
              </a:tr>
            </a:tbl>
          </a:graphicData>
        </a:graphic>
      </p:graphicFrame>
      <p:grpSp>
        <p:nvGrpSpPr>
          <p:cNvPr id="40" name="Group 39">
            <a:extLst>
              <a:ext uri="{FF2B5EF4-FFF2-40B4-BE49-F238E27FC236}">
                <a16:creationId xmlns:a16="http://schemas.microsoft.com/office/drawing/2014/main" id="{112DB3AF-6FC2-4851-9913-369651C03A5F}"/>
              </a:ext>
            </a:extLst>
          </p:cNvPr>
          <p:cNvGrpSpPr/>
          <p:nvPr/>
        </p:nvGrpSpPr>
        <p:grpSpPr>
          <a:xfrm>
            <a:off x="254842" y="3947294"/>
            <a:ext cx="5087766" cy="2762215"/>
            <a:chOff x="155239" y="4142045"/>
            <a:chExt cx="5087766" cy="2762215"/>
          </a:xfrm>
        </p:grpSpPr>
        <p:sp>
          <p:nvSpPr>
            <p:cNvPr id="41" name="Text Box 2">
              <a:extLst>
                <a:ext uri="{FF2B5EF4-FFF2-40B4-BE49-F238E27FC236}">
                  <a16:creationId xmlns:a16="http://schemas.microsoft.com/office/drawing/2014/main" id="{7BE508BA-EE4C-48F9-ADFF-0101C00AFED7}"/>
                </a:ext>
              </a:extLst>
            </p:cNvPr>
            <p:cNvSpPr txBox="1">
              <a:spLocks noChangeArrowheads="1"/>
            </p:cNvSpPr>
            <p:nvPr/>
          </p:nvSpPr>
          <p:spPr bwMode="auto">
            <a:xfrm>
              <a:off x="171613" y="6565706"/>
              <a:ext cx="507139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6200">
                  <a:solidFill>
                    <a:schemeClr val="tx1"/>
                  </a:solidFill>
                  <a:latin typeface="Arial" panose="020B0604020202020204" pitchFamily="34" charset="0"/>
                  <a:ea typeface="ＭＳ Ｐゴシック" panose="020B0600070205080204" pitchFamily="34" charset="-128"/>
                </a:defRPr>
              </a:lvl1pPr>
              <a:lvl2pPr marL="742950" indent="-285750">
                <a:defRPr sz="6200">
                  <a:solidFill>
                    <a:schemeClr val="tx1"/>
                  </a:solidFill>
                  <a:latin typeface="Arial" panose="020B0604020202020204" pitchFamily="34" charset="0"/>
                  <a:ea typeface="ＭＳ Ｐゴシック" panose="020B0600070205080204" pitchFamily="34" charset="-128"/>
                </a:defRPr>
              </a:lvl2pPr>
              <a:lvl3pPr marL="1143000" indent="-228600">
                <a:defRPr sz="6200">
                  <a:solidFill>
                    <a:schemeClr val="tx1"/>
                  </a:solidFill>
                  <a:latin typeface="Arial" panose="020B0604020202020204" pitchFamily="34" charset="0"/>
                  <a:ea typeface="ＭＳ Ｐゴシック" panose="020B0600070205080204" pitchFamily="34" charset="-128"/>
                </a:defRPr>
              </a:lvl3pPr>
              <a:lvl4pPr marL="1600200" indent="-228600">
                <a:defRPr sz="6200">
                  <a:solidFill>
                    <a:schemeClr val="tx1"/>
                  </a:solidFill>
                  <a:latin typeface="Arial" panose="020B0604020202020204" pitchFamily="34" charset="0"/>
                  <a:ea typeface="ＭＳ Ｐゴシック" panose="020B0600070205080204" pitchFamily="34" charset="-128"/>
                </a:defRPr>
              </a:lvl4pPr>
              <a:lvl5pPr marL="2057400" indent="-228600">
                <a:defRPr sz="6200">
                  <a:solidFill>
                    <a:schemeClr val="tx1"/>
                  </a:solidFill>
                  <a:latin typeface="Arial" panose="020B0604020202020204" pitchFamily="34" charset="0"/>
                  <a:ea typeface="ＭＳ Ｐゴシック" panose="020B0600070205080204" pitchFamily="34" charset="-128"/>
                </a:defRPr>
              </a:lvl5pPr>
              <a:lvl6pPr marL="25146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6pPr>
              <a:lvl7pPr marL="29718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7pPr>
              <a:lvl8pPr marL="34290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8pPr>
              <a:lvl9pPr marL="38862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9pPr>
            </a:lstStyle>
            <a:p>
              <a:pPr>
                <a:lnSpc>
                  <a:spcPct val="107000"/>
                </a:lnSpc>
                <a:spcAft>
                  <a:spcPts val="10"/>
                </a:spcAft>
              </a:pPr>
              <a:r>
                <a:rPr lang="en-US" sz="800" dirty="0">
                  <a:cs typeface="Arial" panose="020B0604020202020204" pitchFamily="34" charset="0"/>
                </a:rPr>
                <a:t>*p&lt;0.05; **p&lt;0.001; </a:t>
              </a:r>
              <a:r>
                <a:rPr lang="en-US" sz="800" baseline="30000" dirty="0">
                  <a:cs typeface="Arial" panose="020B0604020202020204" pitchFamily="34" charset="0"/>
                </a:rPr>
                <a:t>1 </a:t>
              </a:r>
              <a:r>
                <a:rPr lang="en-US" sz="800" dirty="0">
                  <a:cs typeface="Arial" panose="020B0604020202020204" pitchFamily="34" charset="0"/>
                </a:rPr>
                <a:t>In the last 6 months ;</a:t>
              </a:r>
              <a:r>
                <a:rPr lang="en-US" sz="800" baseline="30000" dirty="0">
                  <a:cs typeface="Arial" panose="020B0604020202020204" pitchFamily="34" charset="0"/>
                </a:rPr>
                <a:t>2</a:t>
              </a:r>
              <a:r>
                <a:rPr lang="en-US" sz="800" dirty="0">
                  <a:cs typeface="Arial" panose="020B0604020202020204" pitchFamily="34" charset="0"/>
                </a:rPr>
                <a:t> Including injectable, implants, and IUDs </a:t>
              </a:r>
              <a:endParaRPr lang="en-US" altLang="en-US" sz="800" b="1" dirty="0">
                <a:latin typeface="+mj-lt"/>
                <a:cs typeface="Calibri" panose="020F0502020204030204" pitchFamily="34" charset="0"/>
              </a:endParaRPr>
            </a:p>
          </p:txBody>
        </p:sp>
        <p:sp>
          <p:nvSpPr>
            <p:cNvPr id="42" name="TextBox 41">
              <a:extLst>
                <a:ext uri="{FF2B5EF4-FFF2-40B4-BE49-F238E27FC236}">
                  <a16:creationId xmlns:a16="http://schemas.microsoft.com/office/drawing/2014/main" id="{6F1FA5F1-9833-409E-8D5E-6C6435A80155}"/>
                </a:ext>
              </a:extLst>
            </p:cNvPr>
            <p:cNvSpPr txBox="1"/>
            <p:nvPr/>
          </p:nvSpPr>
          <p:spPr>
            <a:xfrm>
              <a:off x="155239" y="4142045"/>
              <a:ext cx="3257430" cy="461665"/>
            </a:xfrm>
            <a:prstGeom prst="rect">
              <a:avLst/>
            </a:prstGeom>
            <a:noFill/>
          </p:spPr>
          <p:txBody>
            <a:bodyPr wrap="none" rtlCol="0">
              <a:spAutoFit/>
            </a:bodyPr>
            <a:lstStyle/>
            <a:p>
              <a:pPr algn="ctr"/>
              <a:r>
                <a:rPr lang="en-US" sz="1200" b="1" u="sng" dirty="0">
                  <a:solidFill>
                    <a:schemeClr val="accent4">
                      <a:lumMod val="75000"/>
                    </a:schemeClr>
                  </a:solidFill>
                  <a:latin typeface="Arial" panose="020B0604020202020204" pitchFamily="34" charset="0"/>
                  <a:cs typeface="Arial" panose="020B0604020202020204" pitchFamily="34" charset="0"/>
                </a:rPr>
                <a:t>Factors Associated with Acceptance PrEP</a:t>
              </a:r>
            </a:p>
            <a:p>
              <a:pPr algn="ctr"/>
              <a:r>
                <a:rPr lang="en-US" sz="1200" b="1" u="sng" dirty="0">
                  <a:solidFill>
                    <a:schemeClr val="accent4">
                      <a:lumMod val="75000"/>
                    </a:schemeClr>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36623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EDA23-0862-4507-812E-32E8648D52F7}"/>
              </a:ext>
            </a:extLst>
          </p:cNvPr>
          <p:cNvSpPr>
            <a:spLocks noGrp="1"/>
          </p:cNvSpPr>
          <p:nvPr>
            <p:ph idx="1"/>
          </p:nvPr>
        </p:nvSpPr>
        <p:spPr>
          <a:xfrm>
            <a:off x="0" y="1264825"/>
            <a:ext cx="8967280" cy="1014793"/>
          </a:xfrm>
        </p:spPr>
        <p:txBody>
          <a:bodyPr>
            <a:normAutofit lnSpcReduction="10000"/>
          </a:bodyPr>
          <a:lstStyle/>
          <a:p>
            <a:pPr>
              <a:lnSpc>
                <a:spcPct val="113000"/>
              </a:lnSpc>
              <a:spcBef>
                <a:spcPts val="300"/>
              </a:spcBef>
              <a:spcAft>
                <a:spcPts val="300"/>
              </a:spcAft>
            </a:pPr>
            <a:r>
              <a:rPr lang="en-US" sz="2600" dirty="0"/>
              <a:t>PrEP offered in 16 sites in Kisumu county, Kenya to 9,171 pregnant/postpartum women in routine MCH clinics</a:t>
            </a:r>
            <a:endParaRPr lang="en-US" dirty="0"/>
          </a:p>
          <a:p>
            <a:pPr lvl="1">
              <a:lnSpc>
                <a:spcPct val="113000"/>
              </a:lnSpc>
              <a:spcBef>
                <a:spcPts val="300"/>
              </a:spcBef>
              <a:spcAft>
                <a:spcPts val="300"/>
              </a:spcAft>
            </a:pPr>
            <a:endParaRPr lang="en-US" dirty="0"/>
          </a:p>
        </p:txBody>
      </p:sp>
      <p:sp>
        <p:nvSpPr>
          <p:cNvPr id="6" name="Title 1">
            <a:extLst>
              <a:ext uri="{FF2B5EF4-FFF2-40B4-BE49-F238E27FC236}">
                <a16:creationId xmlns:a16="http://schemas.microsoft.com/office/drawing/2014/main" id="{815D4420-7A9E-442B-8600-E3C4F2994D91}"/>
              </a:ext>
            </a:extLst>
          </p:cNvPr>
          <p:cNvSpPr txBox="1">
            <a:spLocks/>
          </p:cNvSpPr>
          <p:nvPr/>
        </p:nvSpPr>
        <p:spPr>
          <a:xfrm>
            <a:off x="381000" y="133900"/>
            <a:ext cx="89154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3100" dirty="0"/>
              <a:t>PrEP Update in Pregnant </a:t>
            </a:r>
          </a:p>
          <a:p>
            <a:r>
              <a:rPr lang="en-US" sz="3100" dirty="0"/>
              <a:t>and Postpartum Women, Kenya</a:t>
            </a:r>
            <a:br>
              <a:rPr lang="en-US" sz="3100" dirty="0"/>
            </a:br>
            <a:r>
              <a:rPr lang="en-US" sz="2000" i="1" dirty="0">
                <a:solidFill>
                  <a:schemeClr val="tx1"/>
                </a:solidFill>
              </a:rPr>
              <a:t>Kinuthia J et al.  IAS, Amsterdam July 2018 Abs. WEAE0403</a:t>
            </a:r>
            <a:endParaRPr lang="en-US" dirty="0"/>
          </a:p>
        </p:txBody>
      </p:sp>
      <p:cxnSp>
        <p:nvCxnSpPr>
          <p:cNvPr id="8" name="Straight Connector 7">
            <a:extLst>
              <a:ext uri="{FF2B5EF4-FFF2-40B4-BE49-F238E27FC236}">
                <a16:creationId xmlns:a16="http://schemas.microsoft.com/office/drawing/2014/main" id="{1BC5B813-29AA-4F0A-B4F7-510E931A0C85}"/>
              </a:ext>
            </a:extLst>
          </p:cNvPr>
          <p:cNvCxnSpPr/>
          <p:nvPr/>
        </p:nvCxnSpPr>
        <p:spPr>
          <a:xfrm flipV="1">
            <a:off x="0" y="1212871"/>
            <a:ext cx="9144000" cy="3412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72D8A121-783A-4775-A123-44801BAD3EF9}"/>
              </a:ext>
            </a:extLst>
          </p:cNvPr>
          <p:cNvPicPr>
            <a:picLocks noChangeAspect="1"/>
          </p:cNvPicPr>
          <p:nvPr/>
        </p:nvPicPr>
        <p:blipFill>
          <a:blip r:embed="rId3"/>
          <a:stretch>
            <a:fillRect/>
          </a:stretch>
        </p:blipFill>
        <p:spPr>
          <a:xfrm>
            <a:off x="176720" y="376434"/>
            <a:ext cx="1435233" cy="547655"/>
          </a:xfrm>
          <a:prstGeom prst="rect">
            <a:avLst/>
          </a:prstGeom>
          <a:ln>
            <a:noFill/>
          </a:ln>
          <a:effectLst>
            <a:outerShdw blurRad="292100" dist="139700" dir="2700000" algn="tl" rotWithShape="0">
              <a:srgbClr val="333333">
                <a:alpha val="65000"/>
              </a:srgbClr>
            </a:outerShdw>
          </a:effectLst>
        </p:spPr>
      </p:pic>
      <p:sp>
        <p:nvSpPr>
          <p:cNvPr id="12" name="Content Placeholder 2">
            <a:extLst>
              <a:ext uri="{FF2B5EF4-FFF2-40B4-BE49-F238E27FC236}">
                <a16:creationId xmlns:a16="http://schemas.microsoft.com/office/drawing/2014/main" id="{CE8724E3-2490-4AFF-A36A-5FF55A2CEC82}"/>
              </a:ext>
            </a:extLst>
          </p:cNvPr>
          <p:cNvSpPr txBox="1">
            <a:spLocks/>
          </p:cNvSpPr>
          <p:nvPr/>
        </p:nvSpPr>
        <p:spPr>
          <a:xfrm>
            <a:off x="79573" y="2264011"/>
            <a:ext cx="3433054" cy="13993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3000"/>
              </a:lnSpc>
              <a:spcBef>
                <a:spcPts val="300"/>
              </a:spcBef>
              <a:spcAft>
                <a:spcPts val="300"/>
              </a:spcAft>
              <a:buFont typeface="Arial" panose="020B0604020202020204" pitchFamily="34" charset="0"/>
              <a:buChar char="→"/>
            </a:pPr>
            <a:r>
              <a:rPr lang="en-US" dirty="0"/>
              <a:t>1992 women opted for PrEP (21%)</a:t>
            </a:r>
            <a:r>
              <a:rPr lang="en-US" sz="2200" dirty="0"/>
              <a:t> (45% </a:t>
            </a:r>
            <a:r>
              <a:rPr lang="en-US" sz="2200" dirty="0" err="1"/>
              <a:t>preg</a:t>
            </a:r>
            <a:r>
              <a:rPr lang="en-US" sz="2200" dirty="0"/>
              <a:t>, 55% PP)</a:t>
            </a:r>
            <a:endParaRPr lang="en-US" dirty="0"/>
          </a:p>
          <a:p>
            <a:pPr lvl="1">
              <a:lnSpc>
                <a:spcPct val="113000"/>
              </a:lnSpc>
              <a:spcBef>
                <a:spcPts val="300"/>
              </a:spcBef>
              <a:spcAft>
                <a:spcPts val="300"/>
              </a:spcAft>
              <a:buFont typeface="Arial" panose="020B0604020202020204" pitchFamily="34" charset="0"/>
              <a:buChar char="→"/>
            </a:pPr>
            <a:endParaRPr lang="en-US" dirty="0"/>
          </a:p>
        </p:txBody>
      </p:sp>
      <p:graphicFrame>
        <p:nvGraphicFramePr>
          <p:cNvPr id="13" name="Table 12">
            <a:extLst>
              <a:ext uri="{FF2B5EF4-FFF2-40B4-BE49-F238E27FC236}">
                <a16:creationId xmlns:a16="http://schemas.microsoft.com/office/drawing/2014/main" id="{1AF193E7-C04F-47FA-81DC-66FB4228634A}"/>
              </a:ext>
            </a:extLst>
          </p:cNvPr>
          <p:cNvGraphicFramePr>
            <a:graphicFrameLocks noGrp="1"/>
          </p:cNvGraphicFramePr>
          <p:nvPr>
            <p:extLst>
              <p:ext uri="{D42A27DB-BD31-4B8C-83A1-F6EECF244321}">
                <p14:modId xmlns:p14="http://schemas.microsoft.com/office/powerpoint/2010/main" val="2758014424"/>
              </p:ext>
            </p:extLst>
          </p:nvPr>
        </p:nvGraphicFramePr>
        <p:xfrm>
          <a:off x="313137" y="4277047"/>
          <a:ext cx="3200400" cy="2075520"/>
        </p:xfrm>
        <a:graphic>
          <a:graphicData uri="http://schemas.openxmlformats.org/drawingml/2006/table">
            <a:tbl>
              <a:tblPr firstRow="1" bandRow="1">
                <a:tableStyleId>{17292A2E-F333-43FB-9621-5CBBE7FDCDCB}</a:tableStyleId>
              </a:tblPr>
              <a:tblGrid>
                <a:gridCol w="1969477">
                  <a:extLst>
                    <a:ext uri="{9D8B030D-6E8A-4147-A177-3AD203B41FA5}">
                      <a16:colId xmlns:a16="http://schemas.microsoft.com/office/drawing/2014/main" val="20000"/>
                    </a:ext>
                  </a:extLst>
                </a:gridCol>
                <a:gridCol w="1230923">
                  <a:extLst>
                    <a:ext uri="{9D8B030D-6E8A-4147-A177-3AD203B41FA5}">
                      <a16:colId xmlns:a16="http://schemas.microsoft.com/office/drawing/2014/main" val="3942976723"/>
                    </a:ext>
                  </a:extLst>
                </a:gridCol>
              </a:tblGrid>
              <a:tr h="204601">
                <a:tc gridSpan="2">
                  <a:txBody>
                    <a:bodyPr/>
                    <a:lstStyle/>
                    <a:p>
                      <a:pPr algn="r"/>
                      <a:r>
                        <a:rPr lang="en-GB" sz="1100" dirty="0"/>
                        <a:t> N=9171 Crude Odds Ratio (95% CI)</a:t>
                      </a:r>
                      <a:endParaRPr lang="en-GB" sz="1100" dirty="0">
                        <a:latin typeface="Arial" panose="020B0604020202020204" pitchFamily="34" charset="0"/>
                        <a:cs typeface="Arial" panose="020B0604020202020204" pitchFamily="34" charset="0"/>
                      </a:endParaRPr>
                    </a:p>
                  </a:txBody>
                  <a:tcPr marL="91470" marR="91470" marT="45900" marB="45900"/>
                </a:tc>
                <a:tc hMerge="1">
                  <a:txBody>
                    <a:bodyPr/>
                    <a:lstStyle/>
                    <a:p>
                      <a:endParaRPr lang="en-GB" sz="2400" dirty="0">
                        <a:latin typeface="Arial" panose="020B0604020202020204" pitchFamily="34" charset="0"/>
                        <a:cs typeface="Arial" panose="020B0604020202020204" pitchFamily="34" charset="0"/>
                      </a:endParaRPr>
                    </a:p>
                  </a:txBody>
                  <a:tcPr marL="91465" marR="91465" marT="45919" marB="45919"/>
                </a:tc>
                <a:extLst>
                  <a:ext uri="{0D108BD9-81ED-4DB2-BD59-A6C34878D82A}">
                    <a16:rowId xmlns:a16="http://schemas.microsoft.com/office/drawing/2014/main" val="10000"/>
                  </a:ext>
                </a:extLst>
              </a:tr>
              <a:tr h="0">
                <a:tc>
                  <a:txBody>
                    <a:bodyPr/>
                    <a:lstStyle/>
                    <a:p>
                      <a:r>
                        <a:rPr lang="en-GB" sz="1100" dirty="0"/>
                        <a:t>Transactional sex</a:t>
                      </a:r>
                      <a:r>
                        <a:rPr lang="en-US" sz="1100" baseline="30000" dirty="0"/>
                        <a:t>1</a:t>
                      </a:r>
                      <a:endParaRPr lang="en-GB" sz="1100" dirty="0">
                        <a:latin typeface="Arial" panose="020B0604020202020204" pitchFamily="34" charset="0"/>
                        <a:cs typeface="Arial" panose="020B0604020202020204" pitchFamily="34" charset="0"/>
                      </a:endParaRPr>
                    </a:p>
                  </a:txBody>
                  <a:tcPr marL="91470" marR="91470" marT="45900" marB="45900"/>
                </a:tc>
                <a:tc>
                  <a:txBody>
                    <a:bodyPr/>
                    <a:lstStyle/>
                    <a:p>
                      <a:pPr algn="l"/>
                      <a:r>
                        <a:rPr lang="en-GB" sz="1100" dirty="0"/>
                        <a:t>3.1 (1.4-6.8)*</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10002"/>
                  </a:ext>
                </a:extLst>
              </a:tr>
              <a:tr h="204601">
                <a:tc>
                  <a:txBody>
                    <a:bodyPr/>
                    <a:lstStyle/>
                    <a:p>
                      <a:r>
                        <a:rPr lang="en-US" sz="1100" dirty="0"/>
                        <a:t>Diagnosed with STI</a:t>
                      </a:r>
                      <a:r>
                        <a:rPr lang="en-US" sz="1100" baseline="30000" dirty="0"/>
                        <a:t>1</a:t>
                      </a:r>
                      <a:endParaRPr lang="en-GB" sz="1100" dirty="0">
                        <a:latin typeface="Arial" panose="020B0604020202020204" pitchFamily="34" charset="0"/>
                        <a:cs typeface="Arial" panose="020B0604020202020204" pitchFamily="34" charset="0"/>
                      </a:endParaRPr>
                    </a:p>
                  </a:txBody>
                  <a:tcPr marL="91470" marR="91470" marT="45900" marB="45900"/>
                </a:tc>
                <a:tc>
                  <a:txBody>
                    <a:bodyPr/>
                    <a:lstStyle/>
                    <a:p>
                      <a:pPr algn="l"/>
                      <a:r>
                        <a:rPr lang="en-GB" sz="1100" dirty="0"/>
                        <a:t>3.0 (1.5-6.0)*</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10003"/>
                  </a:ext>
                </a:extLst>
              </a:tr>
              <a:tr h="204601">
                <a:tc>
                  <a:txBody>
                    <a:bodyPr/>
                    <a:lstStyle/>
                    <a:p>
                      <a:r>
                        <a:rPr lang="en-US" sz="1100" dirty="0"/>
                        <a:t>Forced to have sex</a:t>
                      </a:r>
                      <a:r>
                        <a:rPr lang="en-US" sz="1100" baseline="30000" dirty="0"/>
                        <a:t>1</a:t>
                      </a:r>
                      <a:endParaRPr lang="en-GB" sz="1100" dirty="0">
                        <a:latin typeface="Arial" panose="020B0604020202020204" pitchFamily="34" charset="0"/>
                        <a:cs typeface="Arial" panose="020B0604020202020204" pitchFamily="34" charset="0"/>
                      </a:endParaRPr>
                    </a:p>
                  </a:txBody>
                  <a:tcPr marL="91470" marR="91470" marT="45900" marB="45900"/>
                </a:tc>
                <a:tc>
                  <a:txBody>
                    <a:bodyPr/>
                    <a:lstStyle/>
                    <a:p>
                      <a:pPr algn="l"/>
                      <a:r>
                        <a:rPr lang="en-GB" sz="1100" dirty="0"/>
                        <a:t>4.7 (2.4-9.3)**</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10004"/>
                  </a:ext>
                </a:extLst>
              </a:tr>
              <a:tr h="204601">
                <a:tc>
                  <a:txBody>
                    <a:bodyPr/>
                    <a:lstStyle/>
                    <a:p>
                      <a:r>
                        <a:rPr lang="en-GB" sz="1100" dirty="0"/>
                        <a:t>Experienced IPV</a:t>
                      </a:r>
                      <a:r>
                        <a:rPr lang="en-US" sz="1100" baseline="30000" dirty="0"/>
                        <a:t>1</a:t>
                      </a:r>
                      <a:endParaRPr lang="en-GB" sz="1100" dirty="0">
                        <a:latin typeface="Arial" panose="020B0604020202020204" pitchFamily="34" charset="0"/>
                        <a:cs typeface="Arial" panose="020B0604020202020204" pitchFamily="34" charset="0"/>
                      </a:endParaRPr>
                    </a:p>
                  </a:txBody>
                  <a:tcPr marL="91470" marR="91470" marT="45900" marB="45900"/>
                </a:tc>
                <a:tc>
                  <a:txBody>
                    <a:bodyPr/>
                    <a:lstStyle/>
                    <a:p>
                      <a:pPr algn="l"/>
                      <a:r>
                        <a:rPr lang="en-GB" sz="1100" dirty="0"/>
                        <a:t>3.2 (1.4-7.2)*</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10005"/>
                  </a:ext>
                </a:extLst>
              </a:tr>
              <a:tr h="227594">
                <a:tc>
                  <a:txBody>
                    <a:bodyPr/>
                    <a:lstStyle/>
                    <a:p>
                      <a:r>
                        <a:rPr lang="en-GB" sz="1100" dirty="0"/>
                        <a:t>Partner HIV status unknown</a:t>
                      </a:r>
                      <a:endParaRPr lang="en-GB" sz="1100" dirty="0">
                        <a:latin typeface="Arial" panose="020B0604020202020204" pitchFamily="34" charset="0"/>
                        <a:cs typeface="Arial" panose="020B0604020202020204" pitchFamily="34" charset="0"/>
                      </a:endParaRPr>
                    </a:p>
                  </a:txBody>
                  <a:tcPr marL="91470" marR="91470" marT="45900" marB="45900"/>
                </a:tc>
                <a:tc>
                  <a:txBody>
                    <a:bodyPr/>
                    <a:lstStyle/>
                    <a:p>
                      <a:pPr algn="l"/>
                      <a:r>
                        <a:rPr lang="en-GB" sz="1100" dirty="0"/>
                        <a:t>3.7 (2.8-4.9)**</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10006"/>
                  </a:ext>
                </a:extLst>
              </a:tr>
              <a:tr h="227594">
                <a:tc>
                  <a:txBody>
                    <a:bodyPr/>
                    <a:lstStyle/>
                    <a:p>
                      <a:r>
                        <a:rPr lang="en-GB" sz="1100" dirty="0"/>
                        <a:t>Age &lt;24 years</a:t>
                      </a:r>
                      <a:endParaRPr lang="en-GB" sz="1100" dirty="0">
                        <a:latin typeface="Arial" panose="020B0604020202020204" pitchFamily="34" charset="0"/>
                        <a:cs typeface="Arial" panose="020B0604020202020204" pitchFamily="34" charset="0"/>
                      </a:endParaRPr>
                    </a:p>
                  </a:txBody>
                  <a:tcPr marL="91470" marR="91470" marT="45900" marB="45900"/>
                </a:tc>
                <a:tc>
                  <a:txBody>
                    <a:bodyPr/>
                    <a:lstStyle/>
                    <a:p>
                      <a:pPr algn="l"/>
                      <a:r>
                        <a:rPr lang="en-GB" sz="1100" dirty="0"/>
                        <a:t>1.2 (1.1-1.4)*</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2685504826"/>
                  </a:ext>
                </a:extLst>
              </a:tr>
              <a:tr h="227594">
                <a:tc>
                  <a:txBody>
                    <a:bodyPr/>
                    <a:lstStyle/>
                    <a:p>
                      <a:r>
                        <a:rPr lang="en-GB" sz="1100" dirty="0"/>
                        <a:t>Postpartum (vs pregnant)</a:t>
                      </a:r>
                      <a:endParaRPr lang="en-GB" sz="1100" dirty="0">
                        <a:latin typeface="Arial" panose="020B0604020202020204" pitchFamily="34" charset="0"/>
                        <a:cs typeface="Arial" panose="020B0604020202020204" pitchFamily="34" charset="0"/>
                      </a:endParaRPr>
                    </a:p>
                  </a:txBody>
                  <a:tcPr marL="91470" marR="91470" marT="45900" marB="45900"/>
                </a:tc>
                <a:tc>
                  <a:txBody>
                    <a:bodyPr/>
                    <a:lstStyle/>
                    <a:p>
                      <a:pPr algn="l"/>
                      <a:r>
                        <a:rPr lang="en-GB" sz="1100" dirty="0"/>
                        <a:t>1.5 (1.0-2.1)*</a:t>
                      </a:r>
                      <a:endParaRPr lang="en-GB" sz="1100" b="0" dirty="0">
                        <a:latin typeface="Arial" panose="020B0604020202020204" pitchFamily="34" charset="0"/>
                        <a:cs typeface="Arial" panose="020B0604020202020204" pitchFamily="34" charset="0"/>
                      </a:endParaRPr>
                    </a:p>
                  </a:txBody>
                  <a:tcPr marL="91470" marR="91470" marT="45900" marB="45900"/>
                </a:tc>
                <a:extLst>
                  <a:ext uri="{0D108BD9-81ED-4DB2-BD59-A6C34878D82A}">
                    <a16:rowId xmlns:a16="http://schemas.microsoft.com/office/drawing/2014/main" val="1734195331"/>
                  </a:ext>
                </a:extLst>
              </a:tr>
            </a:tbl>
          </a:graphicData>
        </a:graphic>
      </p:graphicFrame>
      <p:grpSp>
        <p:nvGrpSpPr>
          <p:cNvPr id="22" name="Group 21">
            <a:extLst>
              <a:ext uri="{FF2B5EF4-FFF2-40B4-BE49-F238E27FC236}">
                <a16:creationId xmlns:a16="http://schemas.microsoft.com/office/drawing/2014/main" id="{DA71B5BE-F419-461A-90B0-39B7BDEA0329}"/>
              </a:ext>
            </a:extLst>
          </p:cNvPr>
          <p:cNvGrpSpPr/>
          <p:nvPr/>
        </p:nvGrpSpPr>
        <p:grpSpPr>
          <a:xfrm>
            <a:off x="255197" y="3996321"/>
            <a:ext cx="3257430" cy="2804533"/>
            <a:chOff x="255197" y="3996321"/>
            <a:chExt cx="3257430" cy="2804533"/>
          </a:xfrm>
        </p:grpSpPr>
        <p:sp>
          <p:nvSpPr>
            <p:cNvPr id="14" name="TextBox 13">
              <a:extLst>
                <a:ext uri="{FF2B5EF4-FFF2-40B4-BE49-F238E27FC236}">
                  <a16:creationId xmlns:a16="http://schemas.microsoft.com/office/drawing/2014/main" id="{80AE89A5-B285-46E6-8F44-5AF8DDA7EA0C}"/>
                </a:ext>
              </a:extLst>
            </p:cNvPr>
            <p:cNvSpPr txBox="1"/>
            <p:nvPr/>
          </p:nvSpPr>
          <p:spPr>
            <a:xfrm>
              <a:off x="255197" y="3996321"/>
              <a:ext cx="3257430" cy="461665"/>
            </a:xfrm>
            <a:prstGeom prst="rect">
              <a:avLst/>
            </a:prstGeom>
            <a:noFill/>
          </p:spPr>
          <p:txBody>
            <a:bodyPr wrap="none" rtlCol="0">
              <a:spAutoFit/>
            </a:bodyPr>
            <a:lstStyle/>
            <a:p>
              <a:pPr algn="ctr"/>
              <a:r>
                <a:rPr lang="en-US" sz="1200" b="1" u="sng" dirty="0">
                  <a:solidFill>
                    <a:schemeClr val="accent4">
                      <a:lumMod val="75000"/>
                    </a:schemeClr>
                  </a:solidFill>
                  <a:latin typeface="Arial" panose="020B0604020202020204" pitchFamily="34" charset="0"/>
                  <a:cs typeface="Arial" panose="020B0604020202020204" pitchFamily="34" charset="0"/>
                </a:rPr>
                <a:t>Factors Associated with Acceptance PrEP</a:t>
              </a:r>
            </a:p>
            <a:p>
              <a:pPr algn="ctr"/>
              <a:r>
                <a:rPr lang="en-US" sz="1200" b="1" u="sng" dirty="0">
                  <a:solidFill>
                    <a:schemeClr val="accent4">
                      <a:lumMod val="75000"/>
                    </a:schemeClr>
                  </a:solidFill>
                  <a:latin typeface="Arial" panose="020B0604020202020204" pitchFamily="34" charset="0"/>
                  <a:cs typeface="Arial" panose="020B0604020202020204" pitchFamily="34" charset="0"/>
                </a:rPr>
                <a:t> </a:t>
              </a:r>
            </a:p>
          </p:txBody>
        </p:sp>
        <p:sp>
          <p:nvSpPr>
            <p:cNvPr id="15" name="Text Box 2">
              <a:extLst>
                <a:ext uri="{FF2B5EF4-FFF2-40B4-BE49-F238E27FC236}">
                  <a16:creationId xmlns:a16="http://schemas.microsoft.com/office/drawing/2014/main" id="{B4352834-04BF-4DD9-A01A-DB4432CDF3F8}"/>
                </a:ext>
              </a:extLst>
            </p:cNvPr>
            <p:cNvSpPr txBox="1">
              <a:spLocks noChangeArrowheads="1"/>
            </p:cNvSpPr>
            <p:nvPr/>
          </p:nvSpPr>
          <p:spPr bwMode="auto">
            <a:xfrm>
              <a:off x="255604" y="6342839"/>
              <a:ext cx="2956677" cy="458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6200">
                  <a:solidFill>
                    <a:schemeClr val="tx1"/>
                  </a:solidFill>
                  <a:latin typeface="Arial" panose="020B0604020202020204" pitchFamily="34" charset="0"/>
                  <a:ea typeface="ＭＳ Ｐゴシック" panose="020B0600070205080204" pitchFamily="34" charset="-128"/>
                </a:defRPr>
              </a:lvl1pPr>
              <a:lvl2pPr marL="742950" indent="-285750">
                <a:defRPr sz="6200">
                  <a:solidFill>
                    <a:schemeClr val="tx1"/>
                  </a:solidFill>
                  <a:latin typeface="Arial" panose="020B0604020202020204" pitchFamily="34" charset="0"/>
                  <a:ea typeface="ＭＳ Ｐゴシック" panose="020B0600070205080204" pitchFamily="34" charset="-128"/>
                </a:defRPr>
              </a:lvl2pPr>
              <a:lvl3pPr marL="1143000" indent="-228600">
                <a:defRPr sz="6200">
                  <a:solidFill>
                    <a:schemeClr val="tx1"/>
                  </a:solidFill>
                  <a:latin typeface="Arial" panose="020B0604020202020204" pitchFamily="34" charset="0"/>
                  <a:ea typeface="ＭＳ Ｐゴシック" panose="020B0600070205080204" pitchFamily="34" charset="-128"/>
                </a:defRPr>
              </a:lvl3pPr>
              <a:lvl4pPr marL="1600200" indent="-228600">
                <a:defRPr sz="6200">
                  <a:solidFill>
                    <a:schemeClr val="tx1"/>
                  </a:solidFill>
                  <a:latin typeface="Arial" panose="020B0604020202020204" pitchFamily="34" charset="0"/>
                  <a:ea typeface="ＭＳ Ｐゴシック" panose="020B0600070205080204" pitchFamily="34" charset="-128"/>
                </a:defRPr>
              </a:lvl4pPr>
              <a:lvl5pPr marL="2057400" indent="-228600">
                <a:defRPr sz="6200">
                  <a:solidFill>
                    <a:schemeClr val="tx1"/>
                  </a:solidFill>
                  <a:latin typeface="Arial" panose="020B0604020202020204" pitchFamily="34" charset="0"/>
                  <a:ea typeface="ＭＳ Ｐゴシック" panose="020B0600070205080204" pitchFamily="34" charset="-128"/>
                </a:defRPr>
              </a:lvl5pPr>
              <a:lvl6pPr marL="25146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6pPr>
              <a:lvl7pPr marL="29718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7pPr>
              <a:lvl8pPr marL="34290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8pPr>
              <a:lvl9pPr marL="38862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9pPr>
            </a:lstStyle>
            <a:p>
              <a:pPr>
                <a:lnSpc>
                  <a:spcPct val="107000"/>
                </a:lnSpc>
                <a:spcAft>
                  <a:spcPts val="10"/>
                </a:spcAft>
              </a:pPr>
              <a:r>
                <a:rPr lang="en-US" sz="1000" dirty="0">
                  <a:cs typeface="Arial" panose="020B0604020202020204" pitchFamily="34" charset="0"/>
                </a:rPr>
                <a:t>*p&lt;0.05; **p&lt;0.001; </a:t>
              </a:r>
              <a:r>
                <a:rPr lang="en-US" sz="1000" baseline="30000" dirty="0">
                  <a:cs typeface="Arial" panose="020B0604020202020204" pitchFamily="34" charset="0"/>
                </a:rPr>
                <a:t>1 </a:t>
              </a:r>
              <a:r>
                <a:rPr lang="en-US" sz="1000" dirty="0">
                  <a:cs typeface="Arial" panose="020B0604020202020204" pitchFamily="34" charset="0"/>
                </a:rPr>
                <a:t>In the last 6 months</a:t>
              </a:r>
              <a:endParaRPr lang="en-US" altLang="en-US" sz="1000" b="1" dirty="0">
                <a:latin typeface="+mj-lt"/>
                <a:cs typeface="Calibri" panose="020F0502020204030204" pitchFamily="34" charset="0"/>
              </a:endParaRPr>
            </a:p>
          </p:txBody>
        </p:sp>
      </p:grpSp>
      <p:grpSp>
        <p:nvGrpSpPr>
          <p:cNvPr id="20" name="Group 19">
            <a:extLst>
              <a:ext uri="{FF2B5EF4-FFF2-40B4-BE49-F238E27FC236}">
                <a16:creationId xmlns:a16="http://schemas.microsoft.com/office/drawing/2014/main" id="{0D1FE2B0-8DB2-453B-94A2-5C5719EAE675}"/>
              </a:ext>
            </a:extLst>
          </p:cNvPr>
          <p:cNvGrpSpPr/>
          <p:nvPr/>
        </p:nvGrpSpPr>
        <p:grpSpPr>
          <a:xfrm>
            <a:off x="3248898" y="2115195"/>
            <a:ext cx="4022226" cy="2051962"/>
            <a:chOff x="3248898" y="2115195"/>
            <a:chExt cx="4022226" cy="2051962"/>
          </a:xfrm>
        </p:grpSpPr>
        <p:sp>
          <p:nvSpPr>
            <p:cNvPr id="11" name="TextBox 10">
              <a:extLst>
                <a:ext uri="{FF2B5EF4-FFF2-40B4-BE49-F238E27FC236}">
                  <a16:creationId xmlns:a16="http://schemas.microsoft.com/office/drawing/2014/main" id="{3DB94F8B-0534-45D4-8429-635026044088}"/>
                </a:ext>
              </a:extLst>
            </p:cNvPr>
            <p:cNvSpPr txBox="1"/>
            <p:nvPr/>
          </p:nvSpPr>
          <p:spPr>
            <a:xfrm>
              <a:off x="3248898" y="2115195"/>
              <a:ext cx="3569602" cy="276999"/>
            </a:xfrm>
            <a:prstGeom prst="rect">
              <a:avLst/>
            </a:prstGeom>
            <a:noFill/>
          </p:spPr>
          <p:txBody>
            <a:bodyPr wrap="square" rtlCol="0">
              <a:spAutoFit/>
            </a:bodyPr>
            <a:lstStyle/>
            <a:p>
              <a:pPr algn="ctr"/>
              <a:r>
                <a:rPr lang="en-US" sz="1200" b="1" u="sng" dirty="0">
                  <a:solidFill>
                    <a:schemeClr val="accent2">
                      <a:lumMod val="50000"/>
                    </a:schemeClr>
                  </a:solidFill>
                  <a:latin typeface="Arial" panose="020B0604020202020204" pitchFamily="34" charset="0"/>
                  <a:cs typeface="Arial" panose="020B0604020202020204" pitchFamily="34" charset="0"/>
                </a:rPr>
                <a:t>PrEP Uptake by Pt Characteristics</a:t>
              </a:r>
            </a:p>
          </p:txBody>
        </p:sp>
        <p:pic>
          <p:nvPicPr>
            <p:cNvPr id="5" name="Picture 4">
              <a:extLst>
                <a:ext uri="{FF2B5EF4-FFF2-40B4-BE49-F238E27FC236}">
                  <a16:creationId xmlns:a16="http://schemas.microsoft.com/office/drawing/2014/main" id="{2E7F3D6A-4846-461C-B993-1489F31760D3}"/>
                </a:ext>
              </a:extLst>
            </p:cNvPr>
            <p:cNvPicPr>
              <a:picLocks noChangeAspect="1"/>
            </p:cNvPicPr>
            <p:nvPr/>
          </p:nvPicPr>
          <p:blipFill>
            <a:blip r:embed="rId4"/>
            <a:stretch>
              <a:fillRect/>
            </a:stretch>
          </p:blipFill>
          <p:spPr>
            <a:xfrm>
              <a:off x="3630015" y="2355871"/>
              <a:ext cx="2318549" cy="1811286"/>
            </a:xfrm>
            <a:prstGeom prst="rect">
              <a:avLst/>
            </a:prstGeom>
          </p:spPr>
        </p:pic>
        <p:sp>
          <p:nvSpPr>
            <p:cNvPr id="16" name="TextBox 15">
              <a:extLst>
                <a:ext uri="{FF2B5EF4-FFF2-40B4-BE49-F238E27FC236}">
                  <a16:creationId xmlns:a16="http://schemas.microsoft.com/office/drawing/2014/main" id="{CA06AA6B-8454-473B-92D9-FF6F57019F23}"/>
                </a:ext>
              </a:extLst>
            </p:cNvPr>
            <p:cNvSpPr txBox="1"/>
            <p:nvPr/>
          </p:nvSpPr>
          <p:spPr>
            <a:xfrm>
              <a:off x="5933898" y="2670775"/>
              <a:ext cx="1337226" cy="246221"/>
            </a:xfrm>
            <a:prstGeom prst="rect">
              <a:avLst/>
            </a:prstGeom>
            <a:noFill/>
          </p:spPr>
          <p:txBody>
            <a:bodyPr wrap="none" rtlCol="0">
              <a:spAutoFit/>
            </a:bodyPr>
            <a:lstStyle/>
            <a:p>
              <a:r>
                <a:rPr lang="en-US" sz="1000" dirty="0">
                  <a:solidFill>
                    <a:schemeClr val="accent2">
                      <a:lumMod val="50000"/>
                    </a:schemeClr>
                  </a:solidFill>
                  <a:latin typeface="Arial" panose="020B0604020202020204" pitchFamily="34" charset="0"/>
                  <a:cs typeface="Arial" panose="020B0604020202020204" pitchFamily="34" charset="0"/>
                </a:rPr>
                <a:t>Known HIV+ partner</a:t>
              </a:r>
            </a:p>
          </p:txBody>
        </p:sp>
        <p:sp>
          <p:nvSpPr>
            <p:cNvPr id="17" name="TextBox 16">
              <a:extLst>
                <a:ext uri="{FF2B5EF4-FFF2-40B4-BE49-F238E27FC236}">
                  <a16:creationId xmlns:a16="http://schemas.microsoft.com/office/drawing/2014/main" id="{FFD050DC-EEE7-47CD-B66F-57B745D6881A}"/>
                </a:ext>
              </a:extLst>
            </p:cNvPr>
            <p:cNvSpPr txBox="1"/>
            <p:nvPr/>
          </p:nvSpPr>
          <p:spPr>
            <a:xfrm>
              <a:off x="5960962" y="3098934"/>
              <a:ext cx="837089" cy="246221"/>
            </a:xfrm>
            <a:prstGeom prst="rect">
              <a:avLst/>
            </a:prstGeom>
            <a:noFill/>
          </p:spPr>
          <p:txBody>
            <a:bodyPr wrap="none" rtlCol="0">
              <a:spAutoFit/>
            </a:bodyPr>
            <a:lstStyle/>
            <a:p>
              <a:r>
                <a:rPr lang="en-US" sz="1000" dirty="0">
                  <a:solidFill>
                    <a:schemeClr val="accent2">
                      <a:lumMod val="50000"/>
                    </a:schemeClr>
                  </a:solidFill>
                  <a:latin typeface="Arial" panose="020B0604020202020204" pitchFamily="34" charset="0"/>
                  <a:cs typeface="Arial" panose="020B0604020202020204" pitchFamily="34" charset="0"/>
                </a:rPr>
                <a:t>Postpartum</a:t>
              </a:r>
            </a:p>
          </p:txBody>
        </p:sp>
        <p:sp>
          <p:nvSpPr>
            <p:cNvPr id="18" name="TextBox 17">
              <a:extLst>
                <a:ext uri="{FF2B5EF4-FFF2-40B4-BE49-F238E27FC236}">
                  <a16:creationId xmlns:a16="http://schemas.microsoft.com/office/drawing/2014/main" id="{844F4A35-C897-438D-8798-8956747C9DAA}"/>
                </a:ext>
              </a:extLst>
            </p:cNvPr>
            <p:cNvSpPr txBox="1"/>
            <p:nvPr/>
          </p:nvSpPr>
          <p:spPr>
            <a:xfrm>
              <a:off x="5964042" y="3911867"/>
              <a:ext cx="782587" cy="246221"/>
            </a:xfrm>
            <a:prstGeom prst="rect">
              <a:avLst/>
            </a:prstGeom>
            <a:noFill/>
          </p:spPr>
          <p:txBody>
            <a:bodyPr wrap="none" rtlCol="0">
              <a:spAutoFit/>
            </a:bodyPr>
            <a:lstStyle/>
            <a:p>
              <a:r>
                <a:rPr lang="en-US" sz="1000" dirty="0">
                  <a:solidFill>
                    <a:schemeClr val="accent2">
                      <a:lumMod val="50000"/>
                    </a:schemeClr>
                  </a:solidFill>
                  <a:latin typeface="Arial" panose="020B0604020202020204" pitchFamily="34" charset="0"/>
                  <a:cs typeface="Arial" panose="020B0604020202020204" pitchFamily="34" charset="0"/>
                </a:rPr>
                <a:t>Unmarried</a:t>
              </a:r>
            </a:p>
          </p:txBody>
        </p:sp>
        <p:sp>
          <p:nvSpPr>
            <p:cNvPr id="19" name="TextBox 18">
              <a:extLst>
                <a:ext uri="{FF2B5EF4-FFF2-40B4-BE49-F238E27FC236}">
                  <a16:creationId xmlns:a16="http://schemas.microsoft.com/office/drawing/2014/main" id="{E2AAF320-B785-432D-9E09-8595F7161C2C}"/>
                </a:ext>
              </a:extLst>
            </p:cNvPr>
            <p:cNvSpPr txBox="1"/>
            <p:nvPr/>
          </p:nvSpPr>
          <p:spPr>
            <a:xfrm>
              <a:off x="5964994" y="3575030"/>
              <a:ext cx="497252" cy="246221"/>
            </a:xfrm>
            <a:prstGeom prst="rect">
              <a:avLst/>
            </a:prstGeom>
            <a:noFill/>
          </p:spPr>
          <p:txBody>
            <a:bodyPr wrap="none" rtlCol="0">
              <a:spAutoFit/>
            </a:bodyPr>
            <a:lstStyle/>
            <a:p>
              <a:r>
                <a:rPr lang="en-US" sz="1000" dirty="0">
                  <a:solidFill>
                    <a:schemeClr val="accent2">
                      <a:lumMod val="50000"/>
                    </a:schemeClr>
                  </a:solidFill>
                  <a:latin typeface="Arial" panose="020B0604020202020204" pitchFamily="34" charset="0"/>
                  <a:cs typeface="Arial" panose="020B0604020202020204" pitchFamily="34" charset="0"/>
                </a:rPr>
                <a:t>Older</a:t>
              </a:r>
            </a:p>
          </p:txBody>
        </p:sp>
      </p:grpSp>
      <p:grpSp>
        <p:nvGrpSpPr>
          <p:cNvPr id="24" name="Group 23">
            <a:extLst>
              <a:ext uri="{FF2B5EF4-FFF2-40B4-BE49-F238E27FC236}">
                <a16:creationId xmlns:a16="http://schemas.microsoft.com/office/drawing/2014/main" id="{A7B359B8-6005-41C1-B77C-961ED6642B14}"/>
              </a:ext>
            </a:extLst>
          </p:cNvPr>
          <p:cNvGrpSpPr/>
          <p:nvPr/>
        </p:nvGrpSpPr>
        <p:grpSpPr>
          <a:xfrm>
            <a:off x="4483640" y="4179172"/>
            <a:ext cx="4219517" cy="2426251"/>
            <a:chOff x="4628193" y="4305693"/>
            <a:chExt cx="4219517" cy="2426251"/>
          </a:xfrm>
        </p:grpSpPr>
        <p:grpSp>
          <p:nvGrpSpPr>
            <p:cNvPr id="21" name="Group 20">
              <a:extLst>
                <a:ext uri="{FF2B5EF4-FFF2-40B4-BE49-F238E27FC236}">
                  <a16:creationId xmlns:a16="http://schemas.microsoft.com/office/drawing/2014/main" id="{BBBBB76A-9DE6-4340-861C-B54139C39E9A}"/>
                </a:ext>
              </a:extLst>
            </p:cNvPr>
            <p:cNvGrpSpPr/>
            <p:nvPr/>
          </p:nvGrpSpPr>
          <p:grpSpPr>
            <a:xfrm>
              <a:off x="4628193" y="4305693"/>
              <a:ext cx="4219517" cy="2426251"/>
              <a:chOff x="4628193" y="4305693"/>
              <a:chExt cx="4219517" cy="2426251"/>
            </a:xfrm>
          </p:grpSpPr>
          <p:pic>
            <p:nvPicPr>
              <p:cNvPr id="2" name="Picture 1">
                <a:extLst>
                  <a:ext uri="{FF2B5EF4-FFF2-40B4-BE49-F238E27FC236}">
                    <a16:creationId xmlns:a16="http://schemas.microsoft.com/office/drawing/2014/main" id="{E32B083E-A441-4C09-8AC8-BB188564A15E}"/>
                  </a:ext>
                </a:extLst>
              </p:cNvPr>
              <p:cNvPicPr>
                <a:picLocks noChangeAspect="1"/>
              </p:cNvPicPr>
              <p:nvPr/>
            </p:nvPicPr>
            <p:blipFill>
              <a:blip r:embed="rId5"/>
              <a:stretch>
                <a:fillRect/>
              </a:stretch>
            </p:blipFill>
            <p:spPr>
              <a:xfrm>
                <a:off x="4628193" y="4558314"/>
                <a:ext cx="3948636" cy="2173630"/>
              </a:xfrm>
              <a:prstGeom prst="rect">
                <a:avLst/>
              </a:prstGeom>
            </p:spPr>
          </p:pic>
          <p:sp>
            <p:nvSpPr>
              <p:cNvPr id="10" name="TextBox 9">
                <a:extLst>
                  <a:ext uri="{FF2B5EF4-FFF2-40B4-BE49-F238E27FC236}">
                    <a16:creationId xmlns:a16="http://schemas.microsoft.com/office/drawing/2014/main" id="{251A9265-354D-4A88-95B9-F44C3CFDDABA}"/>
                  </a:ext>
                </a:extLst>
              </p:cNvPr>
              <p:cNvSpPr txBox="1"/>
              <p:nvPr/>
            </p:nvSpPr>
            <p:spPr>
              <a:xfrm>
                <a:off x="4789290" y="4305693"/>
                <a:ext cx="4058420" cy="461665"/>
              </a:xfrm>
              <a:prstGeom prst="rect">
                <a:avLst/>
              </a:prstGeom>
              <a:noFill/>
            </p:spPr>
            <p:txBody>
              <a:bodyPr wrap="none" rtlCol="0">
                <a:spAutoFit/>
              </a:bodyPr>
              <a:lstStyle/>
              <a:p>
                <a:pPr algn="ctr"/>
                <a:r>
                  <a:rPr lang="en-US" sz="1200" b="1" u="sng" dirty="0">
                    <a:solidFill>
                      <a:srgbClr val="002060"/>
                    </a:solidFill>
                    <a:latin typeface="Arial" panose="020B0604020202020204" pitchFamily="34" charset="0"/>
                    <a:cs typeface="Arial" panose="020B0604020202020204" pitchFamily="34" charset="0"/>
                  </a:rPr>
                  <a:t>Reasons for Declining PrEP in Women with HIV Risk </a:t>
                </a:r>
              </a:p>
              <a:p>
                <a:pPr algn="ctr"/>
                <a:r>
                  <a:rPr lang="en-US" sz="1200" b="1" u="sng" dirty="0">
                    <a:solidFill>
                      <a:srgbClr val="002060"/>
                    </a:solidFill>
                    <a:latin typeface="Arial" panose="020B0604020202020204" pitchFamily="34" charset="0"/>
                    <a:cs typeface="Arial" panose="020B0604020202020204" pitchFamily="34" charset="0"/>
                  </a:rPr>
                  <a:t> </a:t>
                </a:r>
              </a:p>
            </p:txBody>
          </p:sp>
        </p:grpSp>
        <p:sp>
          <p:nvSpPr>
            <p:cNvPr id="23" name="Oval 22">
              <a:extLst>
                <a:ext uri="{FF2B5EF4-FFF2-40B4-BE49-F238E27FC236}">
                  <a16:creationId xmlns:a16="http://schemas.microsoft.com/office/drawing/2014/main" id="{2A99E016-5B9A-4D94-B28B-69DEEF7589AC}"/>
                </a:ext>
              </a:extLst>
            </p:cNvPr>
            <p:cNvSpPr/>
            <p:nvPr/>
          </p:nvSpPr>
          <p:spPr>
            <a:xfrm>
              <a:off x="5048482" y="4865155"/>
              <a:ext cx="3528347" cy="337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418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EDA23-0862-4507-812E-32E8648D52F7}"/>
              </a:ext>
            </a:extLst>
          </p:cNvPr>
          <p:cNvSpPr>
            <a:spLocks noGrp="1"/>
          </p:cNvSpPr>
          <p:nvPr>
            <p:ph idx="1"/>
          </p:nvPr>
        </p:nvSpPr>
        <p:spPr>
          <a:xfrm>
            <a:off x="164967" y="1373612"/>
            <a:ext cx="8915399" cy="1179238"/>
          </a:xfrm>
        </p:spPr>
        <p:txBody>
          <a:bodyPr>
            <a:normAutofit fontScale="92500"/>
          </a:bodyPr>
          <a:lstStyle/>
          <a:p>
            <a:pPr>
              <a:lnSpc>
                <a:spcPct val="113000"/>
              </a:lnSpc>
              <a:spcBef>
                <a:spcPts val="300"/>
              </a:spcBef>
              <a:spcAft>
                <a:spcPts val="300"/>
              </a:spcAft>
            </a:pPr>
            <a:r>
              <a:rPr lang="en-US" dirty="0"/>
              <a:t>PrEP offered in 2 pilot sites since Jan 2018, one an urban family planning clinic Harare, one a rural youth center in Chimanimani</a:t>
            </a:r>
          </a:p>
          <a:p>
            <a:pPr marL="457200" lvl="1" indent="0">
              <a:lnSpc>
                <a:spcPct val="113000"/>
              </a:lnSpc>
              <a:spcBef>
                <a:spcPts val="300"/>
              </a:spcBef>
              <a:spcAft>
                <a:spcPts val="300"/>
              </a:spcAft>
              <a:buNone/>
            </a:pPr>
            <a:endParaRPr lang="en-US" dirty="0"/>
          </a:p>
        </p:txBody>
      </p:sp>
      <p:sp>
        <p:nvSpPr>
          <p:cNvPr id="6" name="Title 1">
            <a:extLst>
              <a:ext uri="{FF2B5EF4-FFF2-40B4-BE49-F238E27FC236}">
                <a16:creationId xmlns:a16="http://schemas.microsoft.com/office/drawing/2014/main" id="{815D4420-7A9E-442B-8600-E3C4F2994D91}"/>
              </a:ext>
            </a:extLst>
          </p:cNvPr>
          <p:cNvSpPr txBox="1">
            <a:spLocks/>
          </p:cNvSpPr>
          <p:nvPr/>
        </p:nvSpPr>
        <p:spPr>
          <a:xfrm>
            <a:off x="473414" y="176286"/>
            <a:ext cx="89154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3100" dirty="0"/>
              <a:t>Integrating PrEP in Family Planning </a:t>
            </a:r>
          </a:p>
          <a:p>
            <a:r>
              <a:rPr lang="en-US" sz="3100" dirty="0"/>
              <a:t>or Youth Centers, Zimbabwe</a:t>
            </a:r>
            <a:br>
              <a:rPr lang="en-US" sz="2900" dirty="0"/>
            </a:br>
            <a:r>
              <a:rPr lang="en-US" sz="2000" i="1" dirty="0">
                <a:solidFill>
                  <a:schemeClr val="tx1"/>
                </a:solidFill>
              </a:rPr>
              <a:t>Gombe MM et al.  IAS, Amsterdam July 2018 Abs. TUAC0307LB</a:t>
            </a:r>
            <a:endParaRPr lang="en-US" dirty="0"/>
          </a:p>
        </p:txBody>
      </p:sp>
      <p:cxnSp>
        <p:nvCxnSpPr>
          <p:cNvPr id="8" name="Straight Connector 7">
            <a:extLst>
              <a:ext uri="{FF2B5EF4-FFF2-40B4-BE49-F238E27FC236}">
                <a16:creationId xmlns:a16="http://schemas.microsoft.com/office/drawing/2014/main" id="{1BC5B813-29AA-4F0A-B4F7-510E931A0C85}"/>
              </a:ext>
            </a:extLst>
          </p:cNvPr>
          <p:cNvCxnSpPr>
            <a:cxnSpLocks/>
          </p:cNvCxnSpPr>
          <p:nvPr/>
        </p:nvCxnSpPr>
        <p:spPr>
          <a:xfrm>
            <a:off x="1256657" y="1313218"/>
            <a:ext cx="762000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AF321D91-3492-46D2-BC0B-5BF28BA50BB7}"/>
              </a:ext>
            </a:extLst>
          </p:cNvPr>
          <p:cNvPicPr>
            <a:picLocks noChangeAspect="1"/>
          </p:cNvPicPr>
          <p:nvPr/>
        </p:nvPicPr>
        <p:blipFill>
          <a:blip r:embed="rId3"/>
          <a:stretch>
            <a:fillRect/>
          </a:stretch>
        </p:blipFill>
        <p:spPr>
          <a:xfrm>
            <a:off x="164967" y="4435645"/>
            <a:ext cx="5183800" cy="2111301"/>
          </a:xfrm>
          <a:prstGeom prst="rect">
            <a:avLst/>
          </a:prstGeom>
        </p:spPr>
      </p:pic>
      <p:sp>
        <p:nvSpPr>
          <p:cNvPr id="43" name="TextBox 42">
            <a:extLst>
              <a:ext uri="{FF2B5EF4-FFF2-40B4-BE49-F238E27FC236}">
                <a16:creationId xmlns:a16="http://schemas.microsoft.com/office/drawing/2014/main" id="{F77DA1B2-9689-4006-869C-B937BDB1AD60}"/>
              </a:ext>
            </a:extLst>
          </p:cNvPr>
          <p:cNvSpPr txBox="1"/>
          <p:nvPr/>
        </p:nvSpPr>
        <p:spPr>
          <a:xfrm>
            <a:off x="5261058" y="4142113"/>
            <a:ext cx="3756080" cy="2444452"/>
          </a:xfrm>
          <a:prstGeom prst="rect">
            <a:avLst/>
          </a:prstGeom>
          <a:noFill/>
        </p:spPr>
        <p:txBody>
          <a:bodyPr wrap="square" rtlCol="0">
            <a:spAutoFit/>
          </a:bodyPr>
          <a:lstStyle/>
          <a:p>
            <a:pPr marL="342900" indent="-342900">
              <a:lnSpc>
                <a:spcPct val="103000"/>
              </a:lnSpc>
              <a:spcBef>
                <a:spcPts val="300"/>
              </a:spcBef>
              <a:spcAft>
                <a:spcPts val="300"/>
              </a:spcAft>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Only 5% uptake: differed </a:t>
            </a:r>
            <a:r>
              <a:rPr lang="en-US" sz="2000" dirty="0" err="1">
                <a:latin typeface="Arial" panose="020B0604020202020204" pitchFamily="34" charset="0"/>
                <a:cs typeface="Arial" panose="020B0604020202020204" pitchFamily="34" charset="0"/>
              </a:rPr>
              <a:t>btn</a:t>
            </a:r>
            <a:r>
              <a:rPr lang="en-US" sz="2000" dirty="0">
                <a:latin typeface="Arial" panose="020B0604020202020204" pitchFamily="34" charset="0"/>
                <a:cs typeface="Arial" panose="020B0604020202020204" pitchFamily="34" charset="0"/>
              </a:rPr>
              <a:t> rural (9%) &amp; urban (2.7%) </a:t>
            </a:r>
          </a:p>
          <a:p>
            <a:pPr marL="342900" indent="-342900">
              <a:lnSpc>
                <a:spcPct val="103000"/>
              </a:lnSpc>
              <a:spcBef>
                <a:spcPts val="300"/>
              </a:spcBef>
              <a:spcAft>
                <a:spcPts val="300"/>
              </a:spcAft>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Most starting PrEP did not know partner’s status or new/known HIV+ partner</a:t>
            </a:r>
          </a:p>
          <a:p>
            <a:pPr marL="342900" indent="-342900">
              <a:lnSpc>
                <a:spcPct val="103000"/>
              </a:lnSpc>
              <a:spcBef>
                <a:spcPts val="300"/>
              </a:spcBef>
              <a:spcAft>
                <a:spcPts val="300"/>
              </a:spcAft>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26% on PrEP 16-24 </a:t>
            </a:r>
            <a:r>
              <a:rPr lang="en-US" sz="2000" dirty="0" err="1">
                <a:latin typeface="Arial" panose="020B0604020202020204" pitchFamily="34" charset="0"/>
                <a:cs typeface="Arial" panose="020B0604020202020204" pitchFamily="34" charset="0"/>
              </a:rPr>
              <a:t>yr</a:t>
            </a:r>
            <a:r>
              <a:rPr lang="en-US" sz="2000" dirty="0">
                <a:latin typeface="Arial" panose="020B0604020202020204" pitchFamily="34" charset="0"/>
                <a:cs typeface="Arial" panose="020B0604020202020204" pitchFamily="34" charset="0"/>
              </a:rPr>
              <a:t>, 20% male</a:t>
            </a:r>
          </a:p>
        </p:txBody>
      </p:sp>
      <p:grpSp>
        <p:nvGrpSpPr>
          <p:cNvPr id="16" name="Group 15">
            <a:extLst>
              <a:ext uri="{FF2B5EF4-FFF2-40B4-BE49-F238E27FC236}">
                <a16:creationId xmlns:a16="http://schemas.microsoft.com/office/drawing/2014/main" id="{1F28120D-A9AE-4C39-87C7-C047C3E96829}"/>
              </a:ext>
            </a:extLst>
          </p:cNvPr>
          <p:cNvGrpSpPr/>
          <p:nvPr/>
        </p:nvGrpSpPr>
        <p:grpSpPr>
          <a:xfrm>
            <a:off x="457200" y="2209267"/>
            <a:ext cx="2609850" cy="2287450"/>
            <a:chOff x="457200" y="2209267"/>
            <a:chExt cx="2609850" cy="2287450"/>
          </a:xfrm>
        </p:grpSpPr>
        <p:pic>
          <p:nvPicPr>
            <p:cNvPr id="10" name="Picture 9">
              <a:extLst>
                <a:ext uri="{FF2B5EF4-FFF2-40B4-BE49-F238E27FC236}">
                  <a16:creationId xmlns:a16="http://schemas.microsoft.com/office/drawing/2014/main" id="{D5885A35-09A2-425C-95A6-35998E347E94}"/>
                </a:ext>
              </a:extLst>
            </p:cNvPr>
            <p:cNvPicPr>
              <a:picLocks noChangeAspect="1"/>
            </p:cNvPicPr>
            <p:nvPr/>
          </p:nvPicPr>
          <p:blipFill>
            <a:blip r:embed="rId4"/>
            <a:stretch>
              <a:fillRect/>
            </a:stretch>
          </p:blipFill>
          <p:spPr>
            <a:xfrm>
              <a:off x="727750" y="2404221"/>
              <a:ext cx="1826747" cy="709207"/>
            </a:xfrm>
            <a:prstGeom prst="rect">
              <a:avLst/>
            </a:prstGeom>
          </p:spPr>
        </p:pic>
        <p:pic>
          <p:nvPicPr>
            <p:cNvPr id="11" name="Picture 10">
              <a:extLst>
                <a:ext uri="{FF2B5EF4-FFF2-40B4-BE49-F238E27FC236}">
                  <a16:creationId xmlns:a16="http://schemas.microsoft.com/office/drawing/2014/main" id="{FFED366F-E43D-4B1F-9F2A-ED2745B73866}"/>
                </a:ext>
              </a:extLst>
            </p:cNvPr>
            <p:cNvPicPr>
              <a:picLocks noChangeAspect="1"/>
            </p:cNvPicPr>
            <p:nvPr/>
          </p:nvPicPr>
          <p:blipFill>
            <a:blip r:embed="rId5"/>
            <a:stretch>
              <a:fillRect/>
            </a:stretch>
          </p:blipFill>
          <p:spPr>
            <a:xfrm>
              <a:off x="699986" y="3088362"/>
              <a:ext cx="1835515" cy="711440"/>
            </a:xfrm>
            <a:prstGeom prst="rect">
              <a:avLst/>
            </a:prstGeom>
          </p:spPr>
        </p:pic>
        <p:pic>
          <p:nvPicPr>
            <p:cNvPr id="12" name="Picture 11">
              <a:extLst>
                <a:ext uri="{FF2B5EF4-FFF2-40B4-BE49-F238E27FC236}">
                  <a16:creationId xmlns:a16="http://schemas.microsoft.com/office/drawing/2014/main" id="{C267BB9C-8AD3-4816-9980-85840FB4C275}"/>
                </a:ext>
              </a:extLst>
            </p:cNvPr>
            <p:cNvPicPr>
              <a:picLocks noChangeAspect="1"/>
            </p:cNvPicPr>
            <p:nvPr/>
          </p:nvPicPr>
          <p:blipFill>
            <a:blip r:embed="rId6"/>
            <a:stretch>
              <a:fillRect/>
            </a:stretch>
          </p:blipFill>
          <p:spPr>
            <a:xfrm>
              <a:off x="666363" y="3787510"/>
              <a:ext cx="1848237" cy="709207"/>
            </a:xfrm>
            <a:prstGeom prst="rect">
              <a:avLst/>
            </a:prstGeom>
          </p:spPr>
        </p:pic>
        <p:pic>
          <p:nvPicPr>
            <p:cNvPr id="13" name="Picture 12">
              <a:extLst>
                <a:ext uri="{FF2B5EF4-FFF2-40B4-BE49-F238E27FC236}">
                  <a16:creationId xmlns:a16="http://schemas.microsoft.com/office/drawing/2014/main" id="{DFBB8EC9-ACF2-43F4-94AC-572879B72EFF}"/>
                </a:ext>
              </a:extLst>
            </p:cNvPr>
            <p:cNvPicPr>
              <a:picLocks noChangeAspect="1"/>
            </p:cNvPicPr>
            <p:nvPr/>
          </p:nvPicPr>
          <p:blipFill>
            <a:blip r:embed="rId7"/>
            <a:stretch>
              <a:fillRect/>
            </a:stretch>
          </p:blipFill>
          <p:spPr>
            <a:xfrm>
              <a:off x="457200" y="2209267"/>
              <a:ext cx="2609850" cy="209550"/>
            </a:xfrm>
            <a:prstGeom prst="rect">
              <a:avLst/>
            </a:prstGeom>
          </p:spPr>
        </p:pic>
      </p:grpSp>
      <p:pic>
        <p:nvPicPr>
          <p:cNvPr id="23" name="Picture 22">
            <a:extLst>
              <a:ext uri="{FF2B5EF4-FFF2-40B4-BE49-F238E27FC236}">
                <a16:creationId xmlns:a16="http://schemas.microsoft.com/office/drawing/2014/main" id="{B9E402B3-202C-4F4F-A2C8-08F5512D5DD6}"/>
              </a:ext>
            </a:extLst>
          </p:cNvPr>
          <p:cNvPicPr>
            <a:picLocks noChangeAspect="1"/>
          </p:cNvPicPr>
          <p:nvPr/>
        </p:nvPicPr>
        <p:blipFill>
          <a:blip r:embed="rId8"/>
          <a:stretch>
            <a:fillRect/>
          </a:stretch>
        </p:blipFill>
        <p:spPr>
          <a:xfrm>
            <a:off x="3181350" y="2240679"/>
            <a:ext cx="2609850" cy="1831191"/>
          </a:xfrm>
          <a:prstGeom prst="rect">
            <a:avLst/>
          </a:prstGeom>
        </p:spPr>
      </p:pic>
      <p:pic>
        <p:nvPicPr>
          <p:cNvPr id="44" name="Picture 43">
            <a:extLst>
              <a:ext uri="{FF2B5EF4-FFF2-40B4-BE49-F238E27FC236}">
                <a16:creationId xmlns:a16="http://schemas.microsoft.com/office/drawing/2014/main" id="{C9018CFD-308B-4B7D-97DB-3211B6BD105C}"/>
              </a:ext>
            </a:extLst>
          </p:cNvPr>
          <p:cNvPicPr>
            <a:picLocks noChangeAspect="1"/>
          </p:cNvPicPr>
          <p:nvPr/>
        </p:nvPicPr>
        <p:blipFill>
          <a:blip r:embed="rId9"/>
          <a:stretch>
            <a:fillRect/>
          </a:stretch>
        </p:blipFill>
        <p:spPr>
          <a:xfrm>
            <a:off x="5575167" y="2248749"/>
            <a:ext cx="3416433" cy="1407164"/>
          </a:xfrm>
          <a:prstGeom prst="rect">
            <a:avLst/>
          </a:prstGeom>
        </p:spPr>
      </p:pic>
      <p:pic>
        <p:nvPicPr>
          <p:cNvPr id="45" name="Picture 44">
            <a:extLst>
              <a:ext uri="{FF2B5EF4-FFF2-40B4-BE49-F238E27FC236}">
                <a16:creationId xmlns:a16="http://schemas.microsoft.com/office/drawing/2014/main" id="{31207C37-9B7E-48D1-8957-0E986187782E}"/>
              </a:ext>
            </a:extLst>
          </p:cNvPr>
          <p:cNvPicPr>
            <a:picLocks noChangeAspect="1"/>
          </p:cNvPicPr>
          <p:nvPr/>
        </p:nvPicPr>
        <p:blipFill>
          <a:blip r:embed="rId10"/>
          <a:stretch>
            <a:fillRect/>
          </a:stretch>
        </p:blipFill>
        <p:spPr>
          <a:xfrm>
            <a:off x="14590" y="70085"/>
            <a:ext cx="1611621" cy="1303517"/>
          </a:xfrm>
          <a:prstGeom prst="rect">
            <a:avLst/>
          </a:prstGeom>
        </p:spPr>
      </p:pic>
    </p:spTree>
    <p:extLst>
      <p:ext uri="{BB962C8B-B14F-4D97-AF65-F5344CB8AC3E}">
        <p14:creationId xmlns:p14="http://schemas.microsoft.com/office/powerpoint/2010/main" val="220394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11DB86-35C5-4AE8-9D55-8926CD8FC044}"/>
              </a:ext>
            </a:extLst>
          </p:cNvPr>
          <p:cNvSpPr>
            <a:spLocks noGrp="1"/>
          </p:cNvSpPr>
          <p:nvPr>
            <p:ph sz="half" idx="1"/>
          </p:nvPr>
        </p:nvSpPr>
        <p:spPr>
          <a:xfrm>
            <a:off x="233053" y="1097804"/>
            <a:ext cx="8622355" cy="1174830"/>
          </a:xfrm>
        </p:spPr>
        <p:txBody>
          <a:bodyPr>
            <a:noAutofit/>
          </a:bodyPr>
          <a:lstStyle/>
          <a:p>
            <a:r>
              <a:rPr lang="en-US" sz="2400" dirty="0"/>
              <a:t>Demonstration project PrEP in 3 sites in Kenya 2015-17</a:t>
            </a:r>
          </a:p>
          <a:p>
            <a:r>
              <a:rPr lang="en-US" sz="2400" dirty="0"/>
              <a:t>Focus FSW (N=796), MSM (N=597), young women (N=723) – monthly visits for refill, FU visit 1, 4, 7 &amp; 10 </a:t>
            </a:r>
            <a:r>
              <a:rPr lang="en-US" sz="2400" dirty="0" err="1"/>
              <a:t>mo</a:t>
            </a:r>
            <a:endParaRPr lang="en-US" sz="2400" dirty="0"/>
          </a:p>
        </p:txBody>
      </p:sp>
      <p:sp>
        <p:nvSpPr>
          <p:cNvPr id="7" name="Title 1">
            <a:extLst>
              <a:ext uri="{FF2B5EF4-FFF2-40B4-BE49-F238E27FC236}">
                <a16:creationId xmlns:a16="http://schemas.microsoft.com/office/drawing/2014/main" id="{5AD66564-CC24-4842-A7E9-A75F9C0DC6F4}"/>
              </a:ext>
            </a:extLst>
          </p:cNvPr>
          <p:cNvSpPr txBox="1">
            <a:spLocks/>
          </p:cNvSpPr>
          <p:nvPr/>
        </p:nvSpPr>
        <p:spPr>
          <a:xfrm>
            <a:off x="-51677" y="83056"/>
            <a:ext cx="9399756"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2900" dirty="0"/>
              <a:t>Poor PrEP Retention Kenya – </a:t>
            </a:r>
            <a:r>
              <a:rPr lang="en-US" sz="2500" dirty="0"/>
              <a:t>FSW, MSM, Young Women</a:t>
            </a:r>
            <a:br>
              <a:rPr lang="en-US" sz="2900" dirty="0"/>
            </a:br>
            <a:r>
              <a:rPr lang="en-US" sz="2000" i="1" dirty="0" err="1">
                <a:solidFill>
                  <a:schemeClr val="tx1"/>
                </a:solidFill>
              </a:rPr>
              <a:t>Kyongo</a:t>
            </a:r>
            <a:r>
              <a:rPr lang="en-US" sz="2000" i="1" dirty="0">
                <a:solidFill>
                  <a:schemeClr val="tx1"/>
                </a:solidFill>
              </a:rPr>
              <a:t> JK et al.  IAS, Amsterdam July 2018 Abs. WEAE0403</a:t>
            </a:r>
            <a:endParaRPr lang="en-US" dirty="0"/>
          </a:p>
        </p:txBody>
      </p:sp>
      <p:cxnSp>
        <p:nvCxnSpPr>
          <p:cNvPr id="8" name="Straight Connector 7">
            <a:extLst>
              <a:ext uri="{FF2B5EF4-FFF2-40B4-BE49-F238E27FC236}">
                <a16:creationId xmlns:a16="http://schemas.microsoft.com/office/drawing/2014/main" id="{0F12E45A-01A4-4BA0-8732-4E17E947391D}"/>
              </a:ext>
            </a:extLst>
          </p:cNvPr>
          <p:cNvCxnSpPr>
            <a:cxnSpLocks/>
          </p:cNvCxnSpPr>
          <p:nvPr/>
        </p:nvCxnSpPr>
        <p:spPr>
          <a:xfrm>
            <a:off x="12970" y="1077392"/>
            <a:ext cx="913103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232B4C49-FC73-46C1-BAC6-CF0A0702F6AA}"/>
              </a:ext>
            </a:extLst>
          </p:cNvPr>
          <p:cNvPicPr>
            <a:picLocks noChangeAspect="1"/>
          </p:cNvPicPr>
          <p:nvPr/>
        </p:nvPicPr>
        <p:blipFill>
          <a:blip r:embed="rId3"/>
          <a:stretch>
            <a:fillRect/>
          </a:stretch>
        </p:blipFill>
        <p:spPr>
          <a:xfrm>
            <a:off x="3507015" y="2511541"/>
            <a:ext cx="4751717" cy="2745700"/>
          </a:xfrm>
          <a:prstGeom prst="rect">
            <a:avLst/>
          </a:prstGeom>
        </p:spPr>
      </p:pic>
      <p:pic>
        <p:nvPicPr>
          <p:cNvPr id="12" name="Picture 11">
            <a:extLst>
              <a:ext uri="{FF2B5EF4-FFF2-40B4-BE49-F238E27FC236}">
                <a16:creationId xmlns:a16="http://schemas.microsoft.com/office/drawing/2014/main" id="{F432C75E-0244-4636-A931-197131551289}"/>
              </a:ext>
            </a:extLst>
          </p:cNvPr>
          <p:cNvPicPr>
            <a:picLocks noChangeAspect="1"/>
          </p:cNvPicPr>
          <p:nvPr/>
        </p:nvPicPr>
        <p:blipFill>
          <a:blip r:embed="rId4"/>
          <a:stretch>
            <a:fillRect/>
          </a:stretch>
        </p:blipFill>
        <p:spPr>
          <a:xfrm>
            <a:off x="172907" y="713349"/>
            <a:ext cx="860902" cy="329564"/>
          </a:xfrm>
          <a:prstGeom prst="rect">
            <a:avLst/>
          </a:prstGeom>
        </p:spPr>
      </p:pic>
      <p:sp>
        <p:nvSpPr>
          <p:cNvPr id="14" name="TextBox 13">
            <a:extLst>
              <a:ext uri="{FF2B5EF4-FFF2-40B4-BE49-F238E27FC236}">
                <a16:creationId xmlns:a16="http://schemas.microsoft.com/office/drawing/2014/main" id="{E9D7A18A-8F24-4ED1-976C-EBEF27A5671C}"/>
              </a:ext>
            </a:extLst>
          </p:cNvPr>
          <p:cNvSpPr txBox="1"/>
          <p:nvPr/>
        </p:nvSpPr>
        <p:spPr>
          <a:xfrm>
            <a:off x="4232806" y="2283056"/>
            <a:ext cx="3569602" cy="276999"/>
          </a:xfrm>
          <a:prstGeom prst="rect">
            <a:avLst/>
          </a:prstGeom>
          <a:noFill/>
        </p:spPr>
        <p:txBody>
          <a:bodyPr wrap="square" rtlCol="0">
            <a:spAutoFit/>
          </a:bodyPr>
          <a:lstStyle/>
          <a:p>
            <a:pPr algn="ctr"/>
            <a:r>
              <a:rPr lang="en-US" sz="1200" b="1" u="sng" dirty="0">
                <a:latin typeface="Arial" panose="020B0604020202020204" pitchFamily="34" charset="0"/>
                <a:cs typeface="Arial" panose="020B0604020202020204" pitchFamily="34" charset="0"/>
              </a:rPr>
              <a:t>Retention by Time After PrEP Initiation</a:t>
            </a:r>
          </a:p>
        </p:txBody>
      </p:sp>
      <p:sp>
        <p:nvSpPr>
          <p:cNvPr id="15" name="Rectangle 14">
            <a:extLst>
              <a:ext uri="{FF2B5EF4-FFF2-40B4-BE49-F238E27FC236}">
                <a16:creationId xmlns:a16="http://schemas.microsoft.com/office/drawing/2014/main" id="{FC9A129D-CC4C-4211-B533-B87C50443514}"/>
              </a:ext>
            </a:extLst>
          </p:cNvPr>
          <p:cNvSpPr/>
          <p:nvPr/>
        </p:nvSpPr>
        <p:spPr>
          <a:xfrm>
            <a:off x="0" y="5221755"/>
            <a:ext cx="4421219" cy="1200329"/>
          </a:xfrm>
          <a:prstGeom prst="rect">
            <a:avLst/>
          </a:prstGeom>
        </p:spPr>
        <p:txBody>
          <a:bodyPr wrap="square">
            <a:spAutoFit/>
          </a:bodyPr>
          <a:lstStyle/>
          <a:p>
            <a:pPr marL="285750" indent="-285750">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Initial drop-off </a:t>
            </a:r>
            <a:r>
              <a:rPr lang="en-US" dirty="0" err="1">
                <a:latin typeface="Arial" panose="020B0604020202020204" pitchFamily="34" charset="0"/>
                <a:cs typeface="Arial" panose="020B0604020202020204" pitchFamily="34" charset="0"/>
              </a:rPr>
              <a:t>btn</a:t>
            </a:r>
            <a:r>
              <a:rPr lang="en-US" dirty="0">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screening &amp; PrEP start </a:t>
            </a:r>
            <a:r>
              <a:rPr lang="en-US" dirty="0">
                <a:latin typeface="Arial" panose="020B0604020202020204" pitchFamily="34" charset="0"/>
                <a:cs typeface="Arial" panose="020B0604020202020204" pitchFamily="34" charset="0"/>
              </a:rPr>
              <a:t>(2 weeks </a:t>
            </a:r>
            <a:r>
              <a:rPr lang="en-US" dirty="0" err="1">
                <a:latin typeface="Arial" panose="020B0604020202020204" pitchFamily="34" charset="0"/>
                <a:cs typeface="Arial" panose="020B0604020202020204" pitchFamily="34" charset="0"/>
              </a:rPr>
              <a:t>btn</a:t>
            </a:r>
            <a:r>
              <a:rPr lang="en-US" dirty="0">
                <a:latin typeface="Arial" panose="020B0604020202020204" pitchFamily="34" charset="0"/>
                <a:cs typeface="Arial" panose="020B0604020202020204" pitchFamily="34" charset="0"/>
              </a:rPr>
              <a:t> screen and start)</a:t>
            </a:r>
          </a:p>
          <a:p>
            <a:pPr marL="742950" lvl="1" indent="-285750">
              <a:buClr>
                <a:srgbClr val="C00000"/>
              </a:buClr>
              <a:buFont typeface="Arial" panose="020B0604020202020204" pitchFamily="34" charset="0"/>
              <a:buChar char="−"/>
            </a:pPr>
            <a:r>
              <a:rPr lang="en-US" dirty="0">
                <a:latin typeface="Arial" panose="020B0604020202020204" pitchFamily="34" charset="0"/>
                <a:cs typeface="Arial" panose="020B0604020202020204" pitchFamily="34" charset="0"/>
              </a:rPr>
              <a:t> 1,585 (73%) of 2,166 screened, eligible, &amp; consented started PrEP </a:t>
            </a:r>
          </a:p>
        </p:txBody>
      </p:sp>
      <p:sp>
        <p:nvSpPr>
          <p:cNvPr id="16" name="Rectangle 15">
            <a:extLst>
              <a:ext uri="{FF2B5EF4-FFF2-40B4-BE49-F238E27FC236}">
                <a16:creationId xmlns:a16="http://schemas.microsoft.com/office/drawing/2014/main" id="{968015E5-CDAF-4E00-97DD-1D6428E8D47C}"/>
              </a:ext>
            </a:extLst>
          </p:cNvPr>
          <p:cNvSpPr/>
          <p:nvPr/>
        </p:nvSpPr>
        <p:spPr>
          <a:xfrm>
            <a:off x="4349384" y="5265164"/>
            <a:ext cx="4421219" cy="923330"/>
          </a:xfrm>
          <a:prstGeom prst="rect">
            <a:avLst/>
          </a:prstGeom>
        </p:spPr>
        <p:txBody>
          <a:bodyPr wrap="square">
            <a:spAutoFit/>
          </a:bodyPr>
          <a:lstStyle/>
          <a:p>
            <a:pPr marL="285750" indent="-285750">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Biggest drop-off </a:t>
            </a:r>
            <a:r>
              <a:rPr lang="en-US" dirty="0" err="1">
                <a:latin typeface="Arial" panose="020B0604020202020204" pitchFamily="34" charset="0"/>
                <a:cs typeface="Arial" panose="020B0604020202020204" pitchFamily="34" charset="0"/>
              </a:rPr>
              <a:t>btn</a:t>
            </a:r>
            <a:r>
              <a:rPr lang="en-US" dirty="0">
                <a:latin typeface="Arial" panose="020B0604020202020204" pitchFamily="34" charset="0"/>
                <a:cs typeface="Arial" panose="020B0604020202020204" pitchFamily="34" charset="0"/>
              </a:rPr>
              <a:t> </a:t>
            </a:r>
            <a:r>
              <a:rPr lang="en-US" dirty="0">
                <a:solidFill>
                  <a:schemeClr val="accent6">
                    <a:lumMod val="75000"/>
                  </a:schemeClr>
                </a:solidFill>
                <a:latin typeface="Arial" panose="020B0604020202020204" pitchFamily="34" charset="0"/>
                <a:cs typeface="Arial" panose="020B0604020202020204" pitchFamily="34" charset="0"/>
              </a:rPr>
              <a:t>start and 1 month</a:t>
            </a:r>
          </a:p>
          <a:p>
            <a:pPr marL="742950" lvl="1" indent="-285750">
              <a:buClr>
                <a:srgbClr val="C00000"/>
              </a:buClr>
              <a:buFont typeface="Arial" panose="020B0604020202020204" pitchFamily="34" charset="0"/>
              <a:buChar char="−"/>
            </a:pPr>
            <a:r>
              <a:rPr lang="en-US" dirty="0">
                <a:latin typeface="Arial" panose="020B0604020202020204" pitchFamily="34" charset="0"/>
                <a:cs typeface="Arial" panose="020B0604020202020204" pitchFamily="34" charset="0"/>
              </a:rPr>
              <a:t>&lt;50% came back after 1 month</a:t>
            </a:r>
          </a:p>
          <a:p>
            <a:pPr marL="742950" lvl="1" indent="-285750">
              <a:buClr>
                <a:srgbClr val="C00000"/>
              </a:buClr>
              <a:buFont typeface="Arial" panose="020B0604020202020204" pitchFamily="34" charset="0"/>
              <a:buChar char="−"/>
            </a:pPr>
            <a:r>
              <a:rPr lang="en-US" dirty="0">
                <a:latin typeface="Arial" panose="020B0604020202020204" pitchFamily="34" charset="0"/>
                <a:cs typeface="Arial" panose="020B0604020202020204" pitchFamily="34" charset="0"/>
              </a:rPr>
              <a:t>AGYW, only 1/3 back for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visit</a:t>
            </a:r>
          </a:p>
        </p:txBody>
      </p:sp>
      <p:cxnSp>
        <p:nvCxnSpPr>
          <p:cNvPr id="18" name="Straight Arrow Connector 17">
            <a:extLst>
              <a:ext uri="{FF2B5EF4-FFF2-40B4-BE49-F238E27FC236}">
                <a16:creationId xmlns:a16="http://schemas.microsoft.com/office/drawing/2014/main" id="{89830205-778C-4C17-87AE-32FC06BCF3E5}"/>
              </a:ext>
            </a:extLst>
          </p:cNvPr>
          <p:cNvCxnSpPr>
            <a:cxnSpLocks/>
          </p:cNvCxnSpPr>
          <p:nvPr/>
        </p:nvCxnSpPr>
        <p:spPr>
          <a:xfrm>
            <a:off x="4341207" y="2675907"/>
            <a:ext cx="152400" cy="4832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19AA1FD-B361-45C7-8120-D50A71EDA125}"/>
              </a:ext>
            </a:extLst>
          </p:cNvPr>
          <p:cNvCxnSpPr>
            <a:cxnSpLocks/>
          </p:cNvCxnSpPr>
          <p:nvPr/>
        </p:nvCxnSpPr>
        <p:spPr>
          <a:xfrm>
            <a:off x="5806673" y="2633751"/>
            <a:ext cx="76200" cy="3221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7A212E-B0DC-48CB-9180-A24C8D8440C6}"/>
              </a:ext>
            </a:extLst>
          </p:cNvPr>
          <p:cNvCxnSpPr>
            <a:cxnSpLocks/>
          </p:cNvCxnSpPr>
          <p:nvPr/>
        </p:nvCxnSpPr>
        <p:spPr>
          <a:xfrm>
            <a:off x="7252570" y="2590182"/>
            <a:ext cx="121121" cy="1714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EF76425-A593-4D32-9705-139E6395BBED}"/>
              </a:ext>
            </a:extLst>
          </p:cNvPr>
          <p:cNvCxnSpPr>
            <a:cxnSpLocks/>
          </p:cNvCxnSpPr>
          <p:nvPr/>
        </p:nvCxnSpPr>
        <p:spPr>
          <a:xfrm>
            <a:off x="4605703" y="3329477"/>
            <a:ext cx="96352" cy="367128"/>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D556742-5914-4D7F-917B-01FDE11B6ED8}"/>
              </a:ext>
            </a:extLst>
          </p:cNvPr>
          <p:cNvCxnSpPr>
            <a:cxnSpLocks/>
          </p:cNvCxnSpPr>
          <p:nvPr/>
        </p:nvCxnSpPr>
        <p:spPr>
          <a:xfrm>
            <a:off x="6017607" y="3210329"/>
            <a:ext cx="104679" cy="478645"/>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9B0068A-EE03-4B79-B1BF-24ADAC0721F8}"/>
              </a:ext>
            </a:extLst>
          </p:cNvPr>
          <p:cNvCxnSpPr>
            <a:cxnSpLocks/>
          </p:cNvCxnSpPr>
          <p:nvPr/>
        </p:nvCxnSpPr>
        <p:spPr>
          <a:xfrm>
            <a:off x="7489335" y="2916941"/>
            <a:ext cx="178340" cy="1025373"/>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46EE956-906C-4B6C-A415-F0A8C64BF09B}"/>
              </a:ext>
            </a:extLst>
          </p:cNvPr>
          <p:cNvGrpSpPr/>
          <p:nvPr/>
        </p:nvGrpSpPr>
        <p:grpSpPr>
          <a:xfrm>
            <a:off x="78070" y="2328461"/>
            <a:ext cx="3108547" cy="2413538"/>
            <a:chOff x="110083" y="2571894"/>
            <a:chExt cx="3108547" cy="2413538"/>
          </a:xfrm>
        </p:grpSpPr>
        <p:pic>
          <p:nvPicPr>
            <p:cNvPr id="9" name="Picture 8">
              <a:extLst>
                <a:ext uri="{FF2B5EF4-FFF2-40B4-BE49-F238E27FC236}">
                  <a16:creationId xmlns:a16="http://schemas.microsoft.com/office/drawing/2014/main" id="{1414300F-C37F-49DF-B9D0-E9166A88ABCD}"/>
                </a:ext>
              </a:extLst>
            </p:cNvPr>
            <p:cNvPicPr>
              <a:picLocks noChangeAspect="1"/>
            </p:cNvPicPr>
            <p:nvPr/>
          </p:nvPicPr>
          <p:blipFill>
            <a:blip r:embed="rId5"/>
            <a:stretch>
              <a:fillRect/>
            </a:stretch>
          </p:blipFill>
          <p:spPr>
            <a:xfrm>
              <a:off x="369245" y="2571894"/>
              <a:ext cx="2849385" cy="1566266"/>
            </a:xfrm>
            <a:prstGeom prst="rect">
              <a:avLst/>
            </a:prstGeom>
          </p:spPr>
        </p:pic>
        <p:cxnSp>
          <p:nvCxnSpPr>
            <p:cNvPr id="30" name="Straight Arrow Connector 29">
              <a:extLst>
                <a:ext uri="{FF2B5EF4-FFF2-40B4-BE49-F238E27FC236}">
                  <a16:creationId xmlns:a16="http://schemas.microsoft.com/office/drawing/2014/main" id="{8D362836-3818-4764-A88A-EA2D9B904D6A}"/>
                </a:ext>
              </a:extLst>
            </p:cNvPr>
            <p:cNvCxnSpPr>
              <a:cxnSpLocks/>
            </p:cNvCxnSpPr>
            <p:nvPr/>
          </p:nvCxnSpPr>
          <p:spPr>
            <a:xfrm flipV="1">
              <a:off x="603358" y="3280226"/>
              <a:ext cx="0" cy="96654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B511748-60DE-4FB6-B084-E3C3F44AA239}"/>
                </a:ext>
              </a:extLst>
            </p:cNvPr>
            <p:cNvSpPr txBox="1"/>
            <p:nvPr/>
          </p:nvSpPr>
          <p:spPr>
            <a:xfrm>
              <a:off x="110083" y="4246768"/>
              <a:ext cx="1766830" cy="738664"/>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 </a:t>
              </a:r>
              <a:r>
                <a:rPr lang="en-US" sz="1400" dirty="0" err="1">
                  <a:latin typeface="Arial" panose="020B0604020202020204" pitchFamily="34" charset="0"/>
                  <a:cs typeface="Arial" panose="020B0604020202020204" pitchFamily="34" charset="0"/>
                </a:rPr>
                <a:t>wk</a:t>
              </a:r>
              <a:r>
                <a:rPr lang="en-US" sz="1400" dirty="0">
                  <a:latin typeface="Arial" panose="020B0604020202020204" pitchFamily="34" charset="0"/>
                  <a:cs typeface="Arial" panose="020B0604020202020204" pitchFamily="34" charset="0"/>
                </a:rPr>
                <a:t> screen → start</a:t>
              </a:r>
            </a:p>
            <a:p>
              <a:r>
                <a:rPr lang="en-US" sz="1400" dirty="0">
                  <a:latin typeface="Arial" panose="020B0604020202020204" pitchFamily="34" charset="0"/>
                  <a:cs typeface="Arial" panose="020B0604020202020204" pitchFamily="34" charset="0"/>
                </a:rPr>
                <a:t>-Time for lab tests</a:t>
              </a:r>
            </a:p>
            <a:p>
              <a:r>
                <a:rPr lang="en-US" sz="1400" dirty="0">
                  <a:latin typeface="Arial" panose="020B0604020202020204" pitchFamily="34" charset="0"/>
                  <a:cs typeface="Arial" panose="020B0604020202020204" pitchFamily="34" charset="0"/>
                </a:rPr>
                <a:t>-Time to decide</a:t>
              </a:r>
            </a:p>
          </p:txBody>
        </p:sp>
      </p:grpSp>
    </p:spTree>
    <p:extLst>
      <p:ext uri="{BB962C8B-B14F-4D97-AF65-F5344CB8AC3E}">
        <p14:creationId xmlns:p14="http://schemas.microsoft.com/office/powerpoint/2010/main" val="19714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2" presetClass="entr" presetSubtype="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2" presetClass="entr" presetSubtype="1"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11DB86-35C5-4AE8-9D55-8926CD8FC044}"/>
              </a:ext>
            </a:extLst>
          </p:cNvPr>
          <p:cNvSpPr>
            <a:spLocks noGrp="1"/>
          </p:cNvSpPr>
          <p:nvPr>
            <p:ph sz="half" idx="1"/>
          </p:nvPr>
        </p:nvSpPr>
        <p:spPr>
          <a:xfrm>
            <a:off x="207523" y="1113891"/>
            <a:ext cx="4135877" cy="5493829"/>
          </a:xfrm>
        </p:spPr>
        <p:txBody>
          <a:bodyPr>
            <a:noAutofit/>
          </a:bodyPr>
          <a:lstStyle/>
          <a:p>
            <a:pPr marL="0" indent="0" algn="ctr">
              <a:lnSpc>
                <a:spcPct val="113000"/>
              </a:lnSpc>
              <a:spcBef>
                <a:spcPts val="300"/>
              </a:spcBef>
              <a:spcAft>
                <a:spcPts val="300"/>
              </a:spcAft>
              <a:buNone/>
            </a:pPr>
            <a:r>
              <a:rPr lang="en-US" sz="2000" b="1" u="sng" dirty="0">
                <a:solidFill>
                  <a:srgbClr val="0070C0"/>
                </a:solidFill>
              </a:rPr>
              <a:t>Reasons for Dropping Out</a:t>
            </a:r>
          </a:p>
          <a:p>
            <a:r>
              <a:rPr lang="en-US" sz="2000" b="1" dirty="0">
                <a:solidFill>
                  <a:sysClr val="windowText" lastClr="000000"/>
                </a:solidFill>
              </a:rPr>
              <a:t>All</a:t>
            </a:r>
          </a:p>
          <a:p>
            <a:pPr lvl="1"/>
            <a:r>
              <a:rPr lang="en-US" sz="1700" dirty="0">
                <a:solidFill>
                  <a:sysClr val="windowText" lastClr="000000"/>
                </a:solidFill>
              </a:rPr>
              <a:t>Side effects</a:t>
            </a:r>
          </a:p>
          <a:p>
            <a:pPr lvl="1"/>
            <a:r>
              <a:rPr lang="en-US" sz="1700" dirty="0">
                <a:solidFill>
                  <a:sysClr val="windowText" lastClr="000000"/>
                </a:solidFill>
              </a:rPr>
              <a:t>↓ self-perception of HIV risk</a:t>
            </a:r>
          </a:p>
          <a:p>
            <a:pPr lvl="1"/>
            <a:r>
              <a:rPr lang="en-US" sz="1700" dirty="0">
                <a:solidFill>
                  <a:sysClr val="windowText" lastClr="000000"/>
                </a:solidFill>
              </a:rPr>
              <a:t>Negative attitudes from HCW</a:t>
            </a:r>
          </a:p>
          <a:p>
            <a:pPr lvl="1"/>
            <a:r>
              <a:rPr lang="en-US" sz="1700" dirty="0">
                <a:solidFill>
                  <a:sysClr val="windowText" lastClr="000000"/>
                </a:solidFill>
              </a:rPr>
              <a:t>PrEP myths/misconceptions</a:t>
            </a:r>
          </a:p>
          <a:p>
            <a:r>
              <a:rPr lang="en-US" sz="2000" b="1" dirty="0"/>
              <a:t>Key Populations (FSW, MSM)</a:t>
            </a:r>
          </a:p>
          <a:p>
            <a:pPr lvl="1">
              <a:buFont typeface="Arial" panose="020B0604020202020204" pitchFamily="34" charset="0"/>
              <a:buChar char="−"/>
            </a:pPr>
            <a:r>
              <a:rPr lang="en-GB" sz="1700" dirty="0"/>
              <a:t>PrEP packaging, pill colour, pill size</a:t>
            </a:r>
          </a:p>
          <a:p>
            <a:pPr lvl="1">
              <a:buFont typeface="Arial" panose="020B0604020202020204" pitchFamily="34" charset="0"/>
              <a:buChar char="−"/>
            </a:pPr>
            <a:r>
              <a:rPr lang="en-GB" sz="1700" dirty="0"/>
              <a:t>Challenges accessing study sites</a:t>
            </a:r>
          </a:p>
          <a:p>
            <a:pPr lvl="1">
              <a:buFont typeface="Arial" panose="020B0604020202020204" pitchFamily="34" charset="0"/>
              <a:buChar char="−"/>
            </a:pPr>
            <a:r>
              <a:rPr lang="en-GB" sz="1700" dirty="0"/>
              <a:t>Tedious recruitment processes &amp; biomedical assessment at facility</a:t>
            </a:r>
            <a:endParaRPr lang="en-US" sz="1700" dirty="0"/>
          </a:p>
          <a:p>
            <a:r>
              <a:rPr lang="en-US" sz="2000" b="1" dirty="0"/>
              <a:t>Priority Population (AGYW)</a:t>
            </a:r>
          </a:p>
          <a:p>
            <a:pPr lvl="1"/>
            <a:r>
              <a:rPr lang="en-GB" sz="1700" dirty="0"/>
              <a:t>Risk of social harm</a:t>
            </a:r>
          </a:p>
          <a:p>
            <a:pPr lvl="1"/>
            <a:r>
              <a:rPr lang="en-GB" sz="1700" dirty="0"/>
              <a:t>Disclosure/community stigma</a:t>
            </a:r>
          </a:p>
          <a:p>
            <a:pPr lvl="1"/>
            <a:r>
              <a:rPr lang="en-GB" sz="1700" dirty="0"/>
              <a:t>Lack of partner/peer/guardian support</a:t>
            </a:r>
            <a:endParaRPr lang="en-US" sz="1700" dirty="0"/>
          </a:p>
          <a:p>
            <a:endParaRPr lang="en-US" sz="2000" dirty="0"/>
          </a:p>
        </p:txBody>
      </p:sp>
      <p:sp>
        <p:nvSpPr>
          <p:cNvPr id="6" name="Content Placeholder 5">
            <a:extLst>
              <a:ext uri="{FF2B5EF4-FFF2-40B4-BE49-F238E27FC236}">
                <a16:creationId xmlns:a16="http://schemas.microsoft.com/office/drawing/2014/main" id="{D86A2494-CD7C-4C57-BC1B-268C3E685150}"/>
              </a:ext>
            </a:extLst>
          </p:cNvPr>
          <p:cNvSpPr>
            <a:spLocks noGrp="1"/>
          </p:cNvSpPr>
          <p:nvPr>
            <p:ph sz="half" idx="2"/>
          </p:nvPr>
        </p:nvSpPr>
        <p:spPr>
          <a:xfrm>
            <a:off x="4524984" y="1113891"/>
            <a:ext cx="4482019" cy="5561922"/>
          </a:xfrm>
        </p:spPr>
        <p:txBody>
          <a:bodyPr>
            <a:noAutofit/>
          </a:bodyPr>
          <a:lstStyle/>
          <a:p>
            <a:pPr marL="0" indent="0" algn="ctr">
              <a:lnSpc>
                <a:spcPct val="113000"/>
              </a:lnSpc>
              <a:spcBef>
                <a:spcPts val="300"/>
              </a:spcBef>
              <a:spcAft>
                <a:spcPts val="300"/>
              </a:spcAft>
              <a:buNone/>
            </a:pPr>
            <a:r>
              <a:rPr lang="en-US" sz="2000" b="1" u="sng" dirty="0">
                <a:solidFill>
                  <a:srgbClr val="0070C0"/>
                </a:solidFill>
              </a:rPr>
              <a:t>Motivators for Continuous Use</a:t>
            </a:r>
          </a:p>
          <a:p>
            <a:pPr>
              <a:defRPr/>
            </a:pPr>
            <a:r>
              <a:rPr lang="en-GB" sz="2000" b="1" dirty="0"/>
              <a:t>All </a:t>
            </a:r>
          </a:p>
          <a:p>
            <a:pPr lvl="1">
              <a:defRPr/>
            </a:pPr>
            <a:r>
              <a:rPr lang="en-GB" sz="1700" dirty="0"/>
              <a:t>Peer/Guardian/Partner Support</a:t>
            </a:r>
          </a:p>
          <a:p>
            <a:pPr lvl="1">
              <a:defRPr/>
            </a:pPr>
            <a:r>
              <a:rPr lang="en-GB" sz="1700" dirty="0"/>
              <a:t>Access to combination HIV prevention services i.e. STI screening, condoms, lubricants etc. </a:t>
            </a:r>
          </a:p>
          <a:p>
            <a:pPr lvl="1">
              <a:defRPr/>
            </a:pPr>
            <a:r>
              <a:rPr lang="en-GB" sz="1700" dirty="0"/>
              <a:t>Social responsibility</a:t>
            </a:r>
          </a:p>
          <a:p>
            <a:r>
              <a:rPr lang="en-US" sz="2000" b="1" dirty="0"/>
              <a:t>Key Populations (FSW, MSM)</a:t>
            </a:r>
          </a:p>
          <a:p>
            <a:pPr lvl="1">
              <a:defRPr/>
            </a:pPr>
            <a:r>
              <a:rPr lang="en-GB" sz="1700" dirty="0"/>
              <a:t>KP-friendly services, positive health care worker attitudes</a:t>
            </a:r>
          </a:p>
          <a:p>
            <a:pPr lvl="1">
              <a:defRPr/>
            </a:pPr>
            <a:r>
              <a:rPr lang="en-GB" sz="1700" dirty="0"/>
              <a:t>Awareness of continuous high risk of HIV acquisition</a:t>
            </a:r>
            <a:endParaRPr lang="en-US" sz="1700" dirty="0"/>
          </a:p>
          <a:p>
            <a:r>
              <a:rPr lang="en-US" sz="2000" b="1" dirty="0"/>
              <a:t>Priority Population (AGYW)</a:t>
            </a:r>
          </a:p>
          <a:p>
            <a:pPr lvl="1">
              <a:defRPr/>
            </a:pPr>
            <a:r>
              <a:rPr lang="en-GB" sz="1700" dirty="0"/>
              <a:t>Friendly</a:t>
            </a:r>
            <a:r>
              <a:rPr lang="en-GB" sz="1600" dirty="0"/>
              <a:t> services and positive health care workers attitudes</a:t>
            </a:r>
          </a:p>
          <a:p>
            <a:pPr marL="457200" indent="-457200" algn="just">
              <a:buFont typeface="Arial" panose="020B0604020202020204" pitchFamily="34" charset="0"/>
              <a:buChar char="•"/>
              <a:defRPr/>
            </a:pPr>
            <a:endParaRPr lang="en-US" altLang="en-US" sz="2000" dirty="0"/>
          </a:p>
        </p:txBody>
      </p:sp>
      <p:sp>
        <p:nvSpPr>
          <p:cNvPr id="7" name="Title 1">
            <a:extLst>
              <a:ext uri="{FF2B5EF4-FFF2-40B4-BE49-F238E27FC236}">
                <a16:creationId xmlns:a16="http://schemas.microsoft.com/office/drawing/2014/main" id="{5AD66564-CC24-4842-A7E9-A75F9C0DC6F4}"/>
              </a:ext>
            </a:extLst>
          </p:cNvPr>
          <p:cNvSpPr txBox="1">
            <a:spLocks/>
          </p:cNvSpPr>
          <p:nvPr/>
        </p:nvSpPr>
        <p:spPr>
          <a:xfrm>
            <a:off x="-76200" y="61438"/>
            <a:ext cx="92202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2700" dirty="0"/>
              <a:t>Qualitative Data on PrEP Retention: </a:t>
            </a:r>
            <a:r>
              <a:rPr lang="en-US" sz="2400" dirty="0"/>
              <a:t>FSW, MSM, Young Women</a:t>
            </a:r>
            <a:br>
              <a:rPr lang="en-US" sz="2900" dirty="0"/>
            </a:br>
            <a:r>
              <a:rPr lang="en-US" sz="2000" i="1" dirty="0" err="1">
                <a:solidFill>
                  <a:schemeClr val="tx1"/>
                </a:solidFill>
              </a:rPr>
              <a:t>Kyongo</a:t>
            </a:r>
            <a:r>
              <a:rPr lang="en-US" sz="2000" i="1" dirty="0">
                <a:solidFill>
                  <a:schemeClr val="tx1"/>
                </a:solidFill>
              </a:rPr>
              <a:t> JK et al.  IAS, Amsterdam July 2018 Abs. WEAE0403</a:t>
            </a:r>
            <a:endParaRPr lang="en-US" dirty="0"/>
          </a:p>
        </p:txBody>
      </p:sp>
      <p:cxnSp>
        <p:nvCxnSpPr>
          <p:cNvPr id="8" name="Straight Connector 7">
            <a:extLst>
              <a:ext uri="{FF2B5EF4-FFF2-40B4-BE49-F238E27FC236}">
                <a16:creationId xmlns:a16="http://schemas.microsoft.com/office/drawing/2014/main" id="{0F12E45A-01A4-4BA0-8732-4E17E947391D}"/>
              </a:ext>
            </a:extLst>
          </p:cNvPr>
          <p:cNvCxnSpPr>
            <a:cxnSpLocks/>
          </p:cNvCxnSpPr>
          <p:nvPr/>
        </p:nvCxnSpPr>
        <p:spPr>
          <a:xfrm>
            <a:off x="-34046" y="1113891"/>
            <a:ext cx="911806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20EB0DF5-45C6-4174-8A42-0782096D7108}"/>
              </a:ext>
            </a:extLst>
          </p:cNvPr>
          <p:cNvPicPr>
            <a:picLocks noChangeAspect="1"/>
          </p:cNvPicPr>
          <p:nvPr/>
        </p:nvPicPr>
        <p:blipFill>
          <a:blip r:embed="rId3"/>
          <a:stretch>
            <a:fillRect/>
          </a:stretch>
        </p:blipFill>
        <p:spPr>
          <a:xfrm>
            <a:off x="152400" y="674325"/>
            <a:ext cx="860902" cy="329564"/>
          </a:xfrm>
          <a:prstGeom prst="rect">
            <a:avLst/>
          </a:prstGeom>
        </p:spPr>
      </p:pic>
    </p:spTree>
    <p:extLst>
      <p:ext uri="{BB962C8B-B14F-4D97-AF65-F5344CB8AC3E}">
        <p14:creationId xmlns:p14="http://schemas.microsoft.com/office/powerpoint/2010/main" val="122519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fade">
                                      <p:cBhvr>
                                        <p:cTn id="31" dur="500"/>
                                        <p:tgtEl>
                                          <p:spTgt spid="6">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fade">
                                      <p:cBhvr>
                                        <p:cTn id="3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3543" y="1737621"/>
            <a:ext cx="6067092" cy="4127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C00000"/>
                </a:solidFill>
                <a:latin typeface="Arial" panose="020B0604020202020204" pitchFamily="34" charset="0"/>
                <a:cs typeface="Arial" panose="020B0604020202020204" pitchFamily="34" charset="0"/>
              </a:rPr>
              <a:t>Pediatric </a:t>
            </a:r>
          </a:p>
          <a:p>
            <a:r>
              <a:rPr lang="en-US" sz="4800" dirty="0">
                <a:solidFill>
                  <a:srgbClr val="C00000"/>
                </a:solidFill>
                <a:latin typeface="Arial" panose="020B0604020202020204" pitchFamily="34" charset="0"/>
                <a:cs typeface="Arial" panose="020B0604020202020204" pitchFamily="34" charset="0"/>
              </a:rPr>
              <a:t>Antiretroviral</a:t>
            </a:r>
          </a:p>
          <a:p>
            <a:r>
              <a:rPr lang="en-US" sz="4800" dirty="0">
                <a:solidFill>
                  <a:srgbClr val="C00000"/>
                </a:solidFill>
                <a:latin typeface="Arial" panose="020B0604020202020204" pitchFamily="34" charset="0"/>
                <a:cs typeface="Arial" panose="020B0604020202020204" pitchFamily="34" charset="0"/>
              </a:rPr>
              <a:t>Treatment and Care</a:t>
            </a:r>
          </a:p>
        </p:txBody>
      </p:sp>
      <p:pic>
        <p:nvPicPr>
          <p:cNvPr id="9" name="Picture 26" descr="The image “http://www.boehringer-ingelheim.com/corporate/news/img/download/05_300dpi.jpg” cannot be displayed, because it contains err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1864438" cy="1456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a:extLst>
              <a:ext uri="{FF2B5EF4-FFF2-40B4-BE49-F238E27FC236}">
                <a16:creationId xmlns:a16="http://schemas.microsoft.com/office/drawing/2014/main" id="{4A708452-832B-4451-9BD4-E1B45B43B6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4796" y="231112"/>
            <a:ext cx="1004542" cy="149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C39D5051-1B75-4A68-A11C-86ACAE7EF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724400"/>
            <a:ext cx="1458913" cy="1595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AAF7845A-26B8-42DE-B38A-C3875521F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9695" y="5029200"/>
            <a:ext cx="1474788" cy="1412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doctor_baby_jpg">
            <a:extLst>
              <a:ext uri="{FF2B5EF4-FFF2-40B4-BE49-F238E27FC236}">
                <a16:creationId xmlns:a16="http://schemas.microsoft.com/office/drawing/2014/main" id="{F0D73A46-E661-4591-93D6-428506FC5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8513" y="4738044"/>
            <a:ext cx="17145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772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AEC7-DA12-4E29-B6D9-F3C1413EABE3}"/>
              </a:ext>
            </a:extLst>
          </p:cNvPr>
          <p:cNvSpPr>
            <a:spLocks noGrp="1"/>
          </p:cNvSpPr>
          <p:nvPr>
            <p:ph type="title"/>
          </p:nvPr>
        </p:nvSpPr>
        <p:spPr>
          <a:xfrm>
            <a:off x="484094" y="160337"/>
            <a:ext cx="8229600" cy="1143000"/>
          </a:xfrm>
        </p:spPr>
        <p:txBody>
          <a:bodyPr>
            <a:normAutofit fontScale="90000"/>
          </a:bodyPr>
          <a:lstStyle/>
          <a:p>
            <a:r>
              <a:rPr lang="en-US" dirty="0"/>
              <a:t>Same Day ART Start Does Not Worsen </a:t>
            </a:r>
            <a:br>
              <a:rPr lang="en-US" dirty="0"/>
            </a:br>
            <a:r>
              <a:rPr lang="en-US" dirty="0"/>
              <a:t>12-Month Retention in Ugandan Children</a:t>
            </a:r>
            <a:br>
              <a:rPr lang="en-US" dirty="0"/>
            </a:br>
            <a:r>
              <a:rPr lang="en-US" sz="2000" i="1" dirty="0">
                <a:solidFill>
                  <a:schemeClr val="tx1"/>
                </a:solidFill>
              </a:rPr>
              <a:t>Kekitiinwa A et al.  IAS, Amsterdam July 2018 Abs. WEAE0503</a:t>
            </a:r>
            <a:endParaRPr lang="en-US" dirty="0"/>
          </a:p>
        </p:txBody>
      </p:sp>
      <p:sp>
        <p:nvSpPr>
          <p:cNvPr id="3" name="Content Placeholder 2">
            <a:extLst>
              <a:ext uri="{FF2B5EF4-FFF2-40B4-BE49-F238E27FC236}">
                <a16:creationId xmlns:a16="http://schemas.microsoft.com/office/drawing/2014/main" id="{B3CFD3F4-99BE-498F-9F24-F343942D2F36}"/>
              </a:ext>
            </a:extLst>
          </p:cNvPr>
          <p:cNvSpPr>
            <a:spLocks noGrp="1"/>
          </p:cNvSpPr>
          <p:nvPr>
            <p:ph idx="1"/>
          </p:nvPr>
        </p:nvSpPr>
        <p:spPr>
          <a:xfrm>
            <a:off x="197929" y="1286339"/>
            <a:ext cx="8801930" cy="1652163"/>
          </a:xfrm>
        </p:spPr>
        <p:txBody>
          <a:bodyPr>
            <a:normAutofit/>
          </a:bodyPr>
          <a:lstStyle/>
          <a:p>
            <a:r>
              <a:rPr lang="en-GB" dirty="0"/>
              <a:t>Retrospective evaluation: 12-mo retention in 784 HIV+ children &lt;15yr starting ART June 2015-Mar 2015, 42 clinics in Uganda starting ART on </a:t>
            </a:r>
            <a:r>
              <a:rPr lang="en-GB" dirty="0">
                <a:solidFill>
                  <a:srgbClr val="C00000"/>
                </a:solidFill>
              </a:rPr>
              <a:t>same day (N=317) </a:t>
            </a:r>
            <a:r>
              <a:rPr lang="en-GB" dirty="0"/>
              <a:t>vs </a:t>
            </a:r>
            <a:r>
              <a:rPr lang="en-GB" dirty="0">
                <a:solidFill>
                  <a:srgbClr val="0070C0"/>
                </a:solidFill>
              </a:rPr>
              <a:t>2-14d (N=155)</a:t>
            </a:r>
            <a:r>
              <a:rPr lang="en-GB" dirty="0"/>
              <a:t> or </a:t>
            </a:r>
            <a:r>
              <a:rPr lang="en-GB" dirty="0">
                <a:solidFill>
                  <a:srgbClr val="009242"/>
                </a:solidFill>
              </a:rPr>
              <a:t>&gt;14d (N=312)</a:t>
            </a:r>
            <a:r>
              <a:rPr lang="en-GB" dirty="0"/>
              <a:t> from HIV diagnosis</a:t>
            </a:r>
            <a:endParaRPr lang="en-US" dirty="0"/>
          </a:p>
        </p:txBody>
      </p:sp>
      <p:cxnSp>
        <p:nvCxnSpPr>
          <p:cNvPr id="4" name="Straight Connector 3">
            <a:extLst>
              <a:ext uri="{FF2B5EF4-FFF2-40B4-BE49-F238E27FC236}">
                <a16:creationId xmlns:a16="http://schemas.microsoft.com/office/drawing/2014/main" id="{581DBBCC-DEA1-4A1A-8E5E-BFC1033B7164}"/>
              </a:ext>
            </a:extLst>
          </p:cNvPr>
          <p:cNvCxnSpPr/>
          <p:nvPr/>
        </p:nvCxnSpPr>
        <p:spPr>
          <a:xfrm flipV="1">
            <a:off x="-4864" y="1249027"/>
            <a:ext cx="9144000" cy="43804"/>
          </a:xfrm>
          <a:prstGeom prst="line">
            <a:avLst/>
          </a:prstGeom>
        </p:spPr>
        <p:style>
          <a:lnRef idx="1">
            <a:schemeClr val="dk1"/>
          </a:lnRef>
          <a:fillRef idx="0">
            <a:schemeClr val="dk1"/>
          </a:fillRef>
          <a:effectRef idx="0">
            <a:schemeClr val="dk1"/>
          </a:effectRef>
          <a:fontRef idx="minor">
            <a:schemeClr val="tx1"/>
          </a:fontRef>
        </p:style>
      </p:cxnSp>
      <p:sp>
        <p:nvSpPr>
          <p:cNvPr id="7" name="Content Placeholder 7">
            <a:extLst>
              <a:ext uri="{FF2B5EF4-FFF2-40B4-BE49-F238E27FC236}">
                <a16:creationId xmlns:a16="http://schemas.microsoft.com/office/drawing/2014/main" id="{AD672C46-D2B7-44EC-86F9-4B8165511CF2}"/>
              </a:ext>
            </a:extLst>
          </p:cNvPr>
          <p:cNvSpPr txBox="1">
            <a:spLocks/>
          </p:cNvSpPr>
          <p:nvPr/>
        </p:nvSpPr>
        <p:spPr>
          <a:xfrm>
            <a:off x="5237011" y="3079287"/>
            <a:ext cx="4007662" cy="3331811"/>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1pPr>
            <a:lvl2pPr marL="557213" indent="-214313" algn="l" defTabSz="342900" rtl="0" eaLnBrk="1" latinLnBrk="0" hangingPunct="1">
              <a:spcBef>
                <a:spcPct val="20000"/>
              </a:spcBef>
              <a:buFont typeface="Arial"/>
              <a:buChar char="–"/>
              <a:defRPr sz="2100" kern="1200">
                <a:solidFill>
                  <a:schemeClr val="tx1"/>
                </a:solidFill>
                <a:latin typeface="Raleway" panose="020B0503030101060003" pitchFamily="34" charset="0"/>
                <a:ea typeface="+mn-ea"/>
                <a:cs typeface="Arial" pitchFamily="34" charset="0"/>
              </a:defRPr>
            </a:lvl2pPr>
            <a:lvl3pPr marL="857250" indent="-171450" algn="l" defTabSz="342900" rtl="0" eaLnBrk="1" latinLnBrk="0" hangingPunct="1">
              <a:spcBef>
                <a:spcPct val="20000"/>
              </a:spcBef>
              <a:buFont typeface="Arial"/>
              <a:buChar char="•"/>
              <a:defRPr sz="1800" kern="1200">
                <a:solidFill>
                  <a:schemeClr val="tx1"/>
                </a:solidFill>
                <a:latin typeface="Raleway" panose="020B0503030101060003" pitchFamily="34" charset="0"/>
                <a:ea typeface="+mn-ea"/>
                <a:cs typeface="Arial" pitchFamily="34" charset="0"/>
              </a:defRPr>
            </a:lvl3pPr>
            <a:lvl4pPr marL="1200150" indent="-171450" algn="l" defTabSz="342900" rtl="0" eaLnBrk="1" latinLnBrk="0" hangingPunct="1">
              <a:spcBef>
                <a:spcPct val="20000"/>
              </a:spcBef>
              <a:buFont typeface="Arial"/>
              <a:buChar char="–"/>
              <a:defRPr sz="1500" kern="1200">
                <a:solidFill>
                  <a:schemeClr val="tx1"/>
                </a:solidFill>
                <a:latin typeface="Raleway" panose="020B0503030101060003" pitchFamily="34" charset="0"/>
                <a:ea typeface="+mn-ea"/>
                <a:cs typeface="Arial" pitchFamily="34" charset="0"/>
              </a:defRPr>
            </a:lvl4pPr>
            <a:lvl5pPr marL="1543050" indent="-171450" algn="l" defTabSz="342900" rtl="0" eaLnBrk="1" latinLnBrk="0" hangingPunct="1">
              <a:spcBef>
                <a:spcPct val="20000"/>
              </a:spcBef>
              <a:buFont typeface="Arial"/>
              <a:buChar char="»"/>
              <a:defRPr sz="1500" kern="1200">
                <a:solidFill>
                  <a:schemeClr val="tx1"/>
                </a:solidFill>
                <a:latin typeface="Raleway" panose="020B0503030101060003" pitchFamily="34" charset="0"/>
                <a:ea typeface="+mn-ea"/>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Clr>
                <a:srgbClr val="C00000"/>
              </a:buClr>
              <a:buFont typeface="Wingdings" panose="05000000000000000000" pitchFamily="2" charset="2"/>
              <a:buChar char="§"/>
            </a:pPr>
            <a:r>
              <a:rPr lang="en-US" sz="1800" dirty="0">
                <a:latin typeface="Arial" panose="020B0604020202020204" pitchFamily="34" charset="0"/>
              </a:rPr>
              <a:t>Of the 784 children, by 12 </a:t>
            </a:r>
            <a:r>
              <a:rPr lang="en-US" sz="1800" dirty="0" err="1">
                <a:latin typeface="Arial" panose="020B0604020202020204" pitchFamily="34" charset="0"/>
              </a:rPr>
              <a:t>mos</a:t>
            </a:r>
            <a:r>
              <a:rPr lang="en-US" sz="1800" dirty="0">
                <a:latin typeface="Arial" panose="020B0604020202020204" pitchFamily="34" charset="0"/>
              </a:rPr>
              <a:t>:</a:t>
            </a:r>
          </a:p>
          <a:p>
            <a:pPr lvl="1">
              <a:buClr>
                <a:srgbClr val="C00000"/>
              </a:buClr>
              <a:buFont typeface="Arial" panose="020B0604020202020204" pitchFamily="34" charset="0"/>
              <a:buChar char="−"/>
            </a:pPr>
            <a:r>
              <a:rPr lang="en-US" sz="1800" dirty="0">
                <a:latin typeface="Arial" panose="020B0604020202020204" pitchFamily="34" charset="0"/>
              </a:rPr>
              <a:t>713 (91%) stayed in care </a:t>
            </a:r>
          </a:p>
          <a:p>
            <a:pPr lvl="1">
              <a:buClr>
                <a:srgbClr val="C00000"/>
              </a:buClr>
              <a:buFont typeface="Arial" panose="020B0604020202020204" pitchFamily="34" charset="0"/>
              <a:buChar char="−"/>
            </a:pPr>
            <a:r>
              <a:rPr lang="en-US" sz="1800" dirty="0">
                <a:latin typeface="Arial" panose="020B0604020202020204" pitchFamily="34" charset="0"/>
              </a:rPr>
              <a:t>15 (2%) died  </a:t>
            </a:r>
          </a:p>
          <a:p>
            <a:pPr lvl="1">
              <a:buClr>
                <a:srgbClr val="C00000"/>
              </a:buClr>
              <a:buFont typeface="Arial" panose="020B0604020202020204" pitchFamily="34" charset="0"/>
              <a:buChar char="−"/>
            </a:pPr>
            <a:r>
              <a:rPr lang="en-US" sz="1800" dirty="0">
                <a:latin typeface="Arial" panose="020B0604020202020204" pitchFamily="34" charset="0"/>
              </a:rPr>
              <a:t>56 (7%) LTFU</a:t>
            </a:r>
          </a:p>
          <a:p>
            <a:pPr>
              <a:buClr>
                <a:srgbClr val="C00000"/>
              </a:buClr>
              <a:buFont typeface="Wingdings" panose="05000000000000000000" pitchFamily="2" charset="2"/>
              <a:buChar char="§"/>
            </a:pPr>
            <a:r>
              <a:rPr lang="en-US" sz="1800" dirty="0">
                <a:latin typeface="Arial" panose="020B0604020202020204" pitchFamily="34" charset="0"/>
              </a:rPr>
              <a:t>Retention by time ART start:</a:t>
            </a:r>
          </a:p>
          <a:p>
            <a:pPr lvl="1">
              <a:buClr>
                <a:srgbClr val="C00000"/>
              </a:buClr>
              <a:buFont typeface="Arial" panose="020B0604020202020204" pitchFamily="34" charset="0"/>
              <a:buChar char="−"/>
            </a:pPr>
            <a:r>
              <a:rPr lang="en-US" sz="1800" dirty="0">
                <a:solidFill>
                  <a:srgbClr val="0070C0"/>
                </a:solidFill>
                <a:latin typeface="Arial" panose="020B0604020202020204" pitchFamily="34" charset="0"/>
              </a:rPr>
              <a:t>2-14 d: 94%</a:t>
            </a:r>
          </a:p>
          <a:p>
            <a:pPr lvl="1">
              <a:buClr>
                <a:srgbClr val="C00000"/>
              </a:buClr>
              <a:buFont typeface="Arial" panose="020B0604020202020204" pitchFamily="34" charset="0"/>
              <a:buChar char="−"/>
            </a:pPr>
            <a:r>
              <a:rPr lang="en-US" sz="1800" dirty="0">
                <a:solidFill>
                  <a:srgbClr val="009242"/>
                </a:solidFill>
                <a:latin typeface="Arial" panose="020B0604020202020204" pitchFamily="34" charset="0"/>
              </a:rPr>
              <a:t>&gt;14 d: 90%</a:t>
            </a:r>
          </a:p>
          <a:p>
            <a:pPr lvl="1">
              <a:buClr>
                <a:srgbClr val="C00000"/>
              </a:buClr>
              <a:buFont typeface="Arial" panose="020B0604020202020204" pitchFamily="34" charset="0"/>
              <a:buChar char="−"/>
            </a:pPr>
            <a:r>
              <a:rPr lang="en-US" sz="1800" dirty="0">
                <a:solidFill>
                  <a:srgbClr val="C00000"/>
                </a:solidFill>
                <a:latin typeface="Arial" panose="020B0604020202020204" pitchFamily="34" charset="0"/>
              </a:rPr>
              <a:t>Same day: 89%</a:t>
            </a:r>
          </a:p>
          <a:p>
            <a:pPr lvl="1">
              <a:buClr>
                <a:srgbClr val="C00000"/>
              </a:buClr>
              <a:buFont typeface="Arial" panose="020B0604020202020204" pitchFamily="34" charset="0"/>
              <a:buChar char="−"/>
            </a:pPr>
            <a:r>
              <a:rPr lang="en-US" sz="1800" dirty="0">
                <a:latin typeface="Arial" panose="020B0604020202020204" pitchFamily="34" charset="0"/>
              </a:rPr>
              <a:t>P=0.3 for difference </a:t>
            </a:r>
          </a:p>
        </p:txBody>
      </p:sp>
      <p:grpSp>
        <p:nvGrpSpPr>
          <p:cNvPr id="13" name="Group 12">
            <a:extLst>
              <a:ext uri="{FF2B5EF4-FFF2-40B4-BE49-F238E27FC236}">
                <a16:creationId xmlns:a16="http://schemas.microsoft.com/office/drawing/2014/main" id="{6689C26D-7C98-4186-9149-CE3A7441C755}"/>
              </a:ext>
            </a:extLst>
          </p:cNvPr>
          <p:cNvGrpSpPr/>
          <p:nvPr/>
        </p:nvGrpSpPr>
        <p:grpSpPr>
          <a:xfrm>
            <a:off x="76200" y="2975814"/>
            <a:ext cx="5376913" cy="3642892"/>
            <a:chOff x="146127" y="2910998"/>
            <a:chExt cx="5376913" cy="3642892"/>
          </a:xfrm>
        </p:grpSpPr>
        <p:sp>
          <p:nvSpPr>
            <p:cNvPr id="8" name="Rectangle 7">
              <a:extLst>
                <a:ext uri="{FF2B5EF4-FFF2-40B4-BE49-F238E27FC236}">
                  <a16:creationId xmlns:a16="http://schemas.microsoft.com/office/drawing/2014/main" id="{74A7EE87-E3E8-478F-9B22-50DD6960F1AF}"/>
                </a:ext>
              </a:extLst>
            </p:cNvPr>
            <p:cNvSpPr/>
            <p:nvPr/>
          </p:nvSpPr>
          <p:spPr>
            <a:xfrm>
              <a:off x="484094" y="2910998"/>
              <a:ext cx="3435236" cy="307777"/>
            </a:xfrm>
            <a:prstGeom prst="rect">
              <a:avLst/>
            </a:prstGeom>
          </p:spPr>
          <p:txBody>
            <a:bodyPr wrap="none">
              <a:spAutoFit/>
            </a:bodyPr>
            <a:lstStyle/>
            <a:p>
              <a:pPr>
                <a:buClr>
                  <a:srgbClr val="C00000"/>
                </a:buClr>
              </a:pPr>
              <a:r>
                <a:rPr lang="en-US" sz="1400" b="1" dirty="0">
                  <a:latin typeface="Arial" panose="020B0604020202020204" pitchFamily="34" charset="0"/>
                </a:rPr>
                <a:t>12 Month Retention by Time ART Start</a:t>
              </a:r>
            </a:p>
          </p:txBody>
        </p:sp>
        <p:grpSp>
          <p:nvGrpSpPr>
            <p:cNvPr id="12" name="Group 11">
              <a:extLst>
                <a:ext uri="{FF2B5EF4-FFF2-40B4-BE49-F238E27FC236}">
                  <a16:creationId xmlns:a16="http://schemas.microsoft.com/office/drawing/2014/main" id="{80DE424C-FC25-4272-B3FB-21DE3175B7A3}"/>
                </a:ext>
              </a:extLst>
            </p:cNvPr>
            <p:cNvGrpSpPr/>
            <p:nvPr/>
          </p:nvGrpSpPr>
          <p:grpSpPr>
            <a:xfrm>
              <a:off x="146127" y="3222079"/>
              <a:ext cx="5376913" cy="3331811"/>
              <a:chOff x="146127" y="3222079"/>
              <a:chExt cx="5376913" cy="3331811"/>
            </a:xfrm>
          </p:grpSpPr>
          <p:pic>
            <p:nvPicPr>
              <p:cNvPr id="6" name="Picture 5">
                <a:extLst>
                  <a:ext uri="{FF2B5EF4-FFF2-40B4-BE49-F238E27FC236}">
                    <a16:creationId xmlns:a16="http://schemas.microsoft.com/office/drawing/2014/main" id="{D24950A9-BBA7-4D29-A793-C5084295872D}"/>
                  </a:ext>
                </a:extLst>
              </p:cNvPr>
              <p:cNvPicPr>
                <a:picLocks noChangeAspect="1"/>
              </p:cNvPicPr>
              <p:nvPr/>
            </p:nvPicPr>
            <p:blipFill>
              <a:blip r:embed="rId3"/>
              <a:stretch>
                <a:fillRect/>
              </a:stretch>
            </p:blipFill>
            <p:spPr>
              <a:xfrm>
                <a:off x="146127" y="3222079"/>
                <a:ext cx="4579895" cy="3331811"/>
              </a:xfrm>
              <a:prstGeom prst="rect">
                <a:avLst/>
              </a:prstGeom>
            </p:spPr>
          </p:pic>
          <p:sp>
            <p:nvSpPr>
              <p:cNvPr id="5" name="Rectangle 4">
                <a:extLst>
                  <a:ext uri="{FF2B5EF4-FFF2-40B4-BE49-F238E27FC236}">
                    <a16:creationId xmlns:a16="http://schemas.microsoft.com/office/drawing/2014/main" id="{41D018F2-B2BA-4A4E-AEEC-CED4C0B6299F}"/>
                  </a:ext>
                </a:extLst>
              </p:cNvPr>
              <p:cNvSpPr/>
              <p:nvPr/>
            </p:nvSpPr>
            <p:spPr>
              <a:xfrm>
                <a:off x="3537566" y="3370613"/>
                <a:ext cx="780983" cy="369332"/>
              </a:xfrm>
              <a:prstGeom prst="rect">
                <a:avLst/>
              </a:prstGeom>
              <a:solidFill>
                <a:schemeClr val="bg1"/>
              </a:solidFill>
            </p:spPr>
            <p:txBody>
              <a:bodyPr wrap="none">
                <a:spAutoFit/>
              </a:bodyPr>
              <a:lstStyle/>
              <a:p>
                <a:r>
                  <a:rPr lang="en-US" b="1" dirty="0">
                    <a:latin typeface="Arial" panose="020B0604020202020204" pitchFamily="34" charset="0"/>
                  </a:rPr>
                  <a:t>p=0.3</a:t>
                </a:r>
                <a:endParaRPr lang="en-US" b="1" dirty="0"/>
              </a:p>
            </p:txBody>
          </p:sp>
          <p:sp>
            <p:nvSpPr>
              <p:cNvPr id="9" name="Rectangle 8">
                <a:extLst>
                  <a:ext uri="{FF2B5EF4-FFF2-40B4-BE49-F238E27FC236}">
                    <a16:creationId xmlns:a16="http://schemas.microsoft.com/office/drawing/2014/main" id="{95753C58-8BB9-462F-A156-191EF6238F97}"/>
                  </a:ext>
                </a:extLst>
              </p:cNvPr>
              <p:cNvSpPr/>
              <p:nvPr/>
            </p:nvSpPr>
            <p:spPr>
              <a:xfrm>
                <a:off x="3512553" y="4142601"/>
                <a:ext cx="1669047" cy="276999"/>
              </a:xfrm>
              <a:prstGeom prst="rect">
                <a:avLst/>
              </a:prstGeom>
              <a:solidFill>
                <a:schemeClr val="bg1"/>
              </a:solidFill>
            </p:spPr>
            <p:txBody>
              <a:bodyPr wrap="none">
                <a:spAutoFit/>
              </a:bodyPr>
              <a:lstStyle/>
              <a:p>
                <a:r>
                  <a:rPr lang="en-US" sz="1200" dirty="0">
                    <a:solidFill>
                      <a:srgbClr val="0070C0"/>
                    </a:solidFill>
                    <a:latin typeface="Arial" panose="020B0604020202020204" pitchFamily="34" charset="0"/>
                  </a:rPr>
                  <a:t>2-4 d 0.94 (0.87-0.97)</a:t>
                </a:r>
                <a:endParaRPr lang="en-US" sz="1200" dirty="0">
                  <a:solidFill>
                    <a:srgbClr val="0070C0"/>
                  </a:solidFill>
                </a:endParaRPr>
              </a:p>
            </p:txBody>
          </p:sp>
          <p:sp>
            <p:nvSpPr>
              <p:cNvPr id="10" name="Rectangle 9">
                <a:extLst>
                  <a:ext uri="{FF2B5EF4-FFF2-40B4-BE49-F238E27FC236}">
                    <a16:creationId xmlns:a16="http://schemas.microsoft.com/office/drawing/2014/main" id="{7C06E83E-47E5-4726-BFF7-A7F4B4358623}"/>
                  </a:ext>
                </a:extLst>
              </p:cNvPr>
              <p:cNvSpPr/>
              <p:nvPr/>
            </p:nvSpPr>
            <p:spPr>
              <a:xfrm>
                <a:off x="3606167" y="4800033"/>
                <a:ext cx="1664238" cy="276999"/>
              </a:xfrm>
              <a:prstGeom prst="rect">
                <a:avLst/>
              </a:prstGeom>
              <a:solidFill>
                <a:schemeClr val="bg1"/>
              </a:solidFill>
            </p:spPr>
            <p:txBody>
              <a:bodyPr wrap="none">
                <a:spAutoFit/>
              </a:bodyPr>
              <a:lstStyle/>
              <a:p>
                <a:r>
                  <a:rPr lang="en-US" sz="1200" dirty="0">
                    <a:solidFill>
                      <a:srgbClr val="006666"/>
                    </a:solidFill>
                    <a:latin typeface="Arial" panose="020B0604020202020204" pitchFamily="34" charset="0"/>
                  </a:rPr>
                  <a:t>&gt;14d 0.90 (0.86-0.93)</a:t>
                </a:r>
                <a:endParaRPr lang="en-US" sz="1200" dirty="0">
                  <a:solidFill>
                    <a:srgbClr val="006666"/>
                  </a:solidFill>
                </a:endParaRPr>
              </a:p>
            </p:txBody>
          </p:sp>
          <p:sp>
            <p:nvSpPr>
              <p:cNvPr id="11" name="Rectangle 10">
                <a:extLst>
                  <a:ext uri="{FF2B5EF4-FFF2-40B4-BE49-F238E27FC236}">
                    <a16:creationId xmlns:a16="http://schemas.microsoft.com/office/drawing/2014/main" id="{CBBD6D68-7B6D-46BE-AFDA-95CD87D97008}"/>
                  </a:ext>
                </a:extLst>
              </p:cNvPr>
              <p:cNvSpPr/>
              <p:nvPr/>
            </p:nvSpPr>
            <p:spPr>
              <a:xfrm>
                <a:off x="3512553" y="5244731"/>
                <a:ext cx="2010487" cy="276999"/>
              </a:xfrm>
              <a:prstGeom prst="rect">
                <a:avLst/>
              </a:prstGeom>
              <a:solidFill>
                <a:schemeClr val="bg1"/>
              </a:solidFill>
            </p:spPr>
            <p:txBody>
              <a:bodyPr wrap="none">
                <a:spAutoFit/>
              </a:bodyPr>
              <a:lstStyle/>
              <a:p>
                <a:r>
                  <a:rPr lang="en-US" sz="1200" dirty="0">
                    <a:solidFill>
                      <a:srgbClr val="C00000"/>
                    </a:solidFill>
                    <a:latin typeface="Arial" panose="020B0604020202020204" pitchFamily="34" charset="0"/>
                  </a:rPr>
                  <a:t>Same day 0.89 (0.86-0.93)</a:t>
                </a:r>
                <a:endParaRPr lang="en-US" sz="1200" dirty="0">
                  <a:solidFill>
                    <a:srgbClr val="C00000"/>
                  </a:solidFill>
                </a:endParaRPr>
              </a:p>
            </p:txBody>
          </p:sp>
        </p:grpSp>
      </p:grpSp>
    </p:spTree>
    <p:extLst>
      <p:ext uri="{BB962C8B-B14F-4D97-AF65-F5344CB8AC3E}">
        <p14:creationId xmlns:p14="http://schemas.microsoft.com/office/powerpoint/2010/main" val="376466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7843-1B0C-450C-A84F-92EE9484BCE7}"/>
              </a:ext>
            </a:extLst>
          </p:cNvPr>
          <p:cNvSpPr>
            <a:spLocks noGrp="1"/>
          </p:cNvSpPr>
          <p:nvPr>
            <p:ph type="title"/>
          </p:nvPr>
        </p:nvSpPr>
        <p:spPr>
          <a:xfrm>
            <a:off x="25400" y="122313"/>
            <a:ext cx="8912719" cy="1143000"/>
          </a:xfrm>
        </p:spPr>
        <p:txBody>
          <a:bodyPr>
            <a:normAutofit fontScale="90000"/>
          </a:bodyPr>
          <a:lstStyle/>
          <a:p>
            <a:r>
              <a:rPr lang="en-US" sz="3100" dirty="0"/>
              <a:t>Emergence of INSTI Resistance After DTG Treatment in  6-18 Year Old Children Enrolled in P1093</a:t>
            </a:r>
            <a:br>
              <a:rPr lang="en-US" dirty="0"/>
            </a:br>
            <a:r>
              <a:rPr lang="en-US" sz="2200" i="1" dirty="0" err="1">
                <a:solidFill>
                  <a:schemeClr val="tx1"/>
                </a:solidFill>
              </a:rPr>
              <a:t>Vavro</a:t>
            </a:r>
            <a:r>
              <a:rPr lang="en-US" sz="2200" i="1" dirty="0">
                <a:solidFill>
                  <a:schemeClr val="tx1"/>
                </a:solidFill>
              </a:rPr>
              <a:t> C et al. AS, Amsterdam July 2018 Abs. THPEB114</a:t>
            </a:r>
          </a:p>
        </p:txBody>
      </p:sp>
      <p:cxnSp>
        <p:nvCxnSpPr>
          <p:cNvPr id="16" name="Straight Connector 15">
            <a:extLst>
              <a:ext uri="{FF2B5EF4-FFF2-40B4-BE49-F238E27FC236}">
                <a16:creationId xmlns:a16="http://schemas.microsoft.com/office/drawing/2014/main" id="{96B7249E-1AD3-45E7-B5BF-F684BEAED90C}"/>
              </a:ext>
            </a:extLst>
          </p:cNvPr>
          <p:cNvCxnSpPr/>
          <p:nvPr/>
        </p:nvCxnSpPr>
        <p:spPr>
          <a:xfrm flipV="1">
            <a:off x="25400" y="1278893"/>
            <a:ext cx="9144000" cy="43804"/>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7FF83E5B-B714-4DBE-A51C-CE57AD87A1AD}"/>
              </a:ext>
            </a:extLst>
          </p:cNvPr>
          <p:cNvPicPr>
            <a:picLocks noChangeAspect="1"/>
          </p:cNvPicPr>
          <p:nvPr/>
        </p:nvPicPr>
        <p:blipFill>
          <a:blip r:embed="rId3"/>
          <a:stretch>
            <a:fillRect/>
          </a:stretch>
        </p:blipFill>
        <p:spPr>
          <a:xfrm>
            <a:off x="184826" y="1627497"/>
            <a:ext cx="3670516" cy="1330076"/>
          </a:xfrm>
          <a:prstGeom prst="rect">
            <a:avLst/>
          </a:prstGeom>
        </p:spPr>
      </p:pic>
      <p:sp>
        <p:nvSpPr>
          <p:cNvPr id="4" name="Rectangle 3">
            <a:extLst>
              <a:ext uri="{FF2B5EF4-FFF2-40B4-BE49-F238E27FC236}">
                <a16:creationId xmlns:a16="http://schemas.microsoft.com/office/drawing/2014/main" id="{A8F2EA7C-3FCF-4039-8B12-28E72B56F0EF}"/>
              </a:ext>
            </a:extLst>
          </p:cNvPr>
          <p:cNvSpPr/>
          <p:nvPr/>
        </p:nvSpPr>
        <p:spPr>
          <a:xfrm>
            <a:off x="258064" y="1297925"/>
            <a:ext cx="176202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P1093 cohorts</a:t>
            </a:r>
          </a:p>
        </p:txBody>
      </p:sp>
      <p:sp>
        <p:nvSpPr>
          <p:cNvPr id="5" name="Rectangle 4">
            <a:extLst>
              <a:ext uri="{FF2B5EF4-FFF2-40B4-BE49-F238E27FC236}">
                <a16:creationId xmlns:a16="http://schemas.microsoft.com/office/drawing/2014/main" id="{6CFCCA8A-E061-4075-8A73-E70F53EC4F46}"/>
              </a:ext>
            </a:extLst>
          </p:cNvPr>
          <p:cNvSpPr/>
          <p:nvPr/>
        </p:nvSpPr>
        <p:spPr>
          <a:xfrm>
            <a:off x="184826" y="1579720"/>
            <a:ext cx="3502237" cy="6600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A2B0A932-29DB-4225-95EF-D85CEA0975F1}"/>
              </a:ext>
            </a:extLst>
          </p:cNvPr>
          <p:cNvSpPr txBox="1">
            <a:spLocks/>
          </p:cNvSpPr>
          <p:nvPr/>
        </p:nvSpPr>
        <p:spPr>
          <a:xfrm>
            <a:off x="3743825" y="1241370"/>
            <a:ext cx="5489364" cy="1817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3000"/>
              </a:lnSpc>
              <a:spcBef>
                <a:spcPts val="300"/>
              </a:spcBef>
              <a:spcAft>
                <a:spcPts val="200"/>
              </a:spcAft>
            </a:pPr>
            <a:r>
              <a:rPr lang="en-US" sz="2200" dirty="0"/>
              <a:t>Viral failure: ↓RNA of &lt;1 log at </a:t>
            </a:r>
            <a:r>
              <a:rPr lang="en-US" sz="2200" u="sng" dirty="0"/>
              <a:t>&gt;</a:t>
            </a:r>
            <a:r>
              <a:rPr lang="en-US" sz="2200" dirty="0"/>
              <a:t> Wk12 (unless &lt;400); confirmed &gt;400 </a:t>
            </a:r>
            <a:r>
              <a:rPr lang="en-US" sz="2200" u="sng" dirty="0"/>
              <a:t>&gt;</a:t>
            </a:r>
            <a:r>
              <a:rPr lang="en-US" sz="2200" dirty="0"/>
              <a:t> Wk24; resistance testing done with VF</a:t>
            </a:r>
          </a:p>
          <a:p>
            <a:pPr>
              <a:lnSpc>
                <a:spcPct val="103000"/>
              </a:lnSpc>
              <a:spcBef>
                <a:spcPts val="300"/>
              </a:spcBef>
              <a:spcAft>
                <a:spcPts val="200"/>
              </a:spcAft>
            </a:pPr>
            <a:r>
              <a:rPr lang="en-US" sz="2200" dirty="0"/>
              <a:t>VF associated with lack adherence in most cases</a:t>
            </a:r>
          </a:p>
        </p:txBody>
      </p:sp>
      <p:graphicFrame>
        <p:nvGraphicFramePr>
          <p:cNvPr id="6" name="Table 5">
            <a:extLst>
              <a:ext uri="{FF2B5EF4-FFF2-40B4-BE49-F238E27FC236}">
                <a16:creationId xmlns:a16="http://schemas.microsoft.com/office/drawing/2014/main" id="{CD8F8371-1353-4F8D-8E52-A8AC95B9DDD6}"/>
              </a:ext>
            </a:extLst>
          </p:cNvPr>
          <p:cNvGraphicFramePr>
            <a:graphicFrameLocks noGrp="1"/>
          </p:cNvGraphicFramePr>
          <p:nvPr>
            <p:extLst/>
          </p:nvPr>
        </p:nvGraphicFramePr>
        <p:xfrm>
          <a:off x="220775" y="3058762"/>
          <a:ext cx="8686800" cy="1188720"/>
        </p:xfrm>
        <a:graphic>
          <a:graphicData uri="http://schemas.openxmlformats.org/drawingml/2006/table">
            <a:tbl>
              <a:tblPr firstRow="1" bandRow="1">
                <a:tableStyleId>{5C22544A-7EE6-4342-B048-85BDC9FD1C3A}</a:tableStyleId>
              </a:tblPr>
              <a:tblGrid>
                <a:gridCol w="1754534">
                  <a:extLst>
                    <a:ext uri="{9D8B030D-6E8A-4147-A177-3AD203B41FA5}">
                      <a16:colId xmlns:a16="http://schemas.microsoft.com/office/drawing/2014/main" val="424645483"/>
                    </a:ext>
                  </a:extLst>
                </a:gridCol>
                <a:gridCol w="2665066">
                  <a:extLst>
                    <a:ext uri="{9D8B030D-6E8A-4147-A177-3AD203B41FA5}">
                      <a16:colId xmlns:a16="http://schemas.microsoft.com/office/drawing/2014/main" val="2604695073"/>
                    </a:ext>
                  </a:extLst>
                </a:gridCol>
                <a:gridCol w="1468877">
                  <a:extLst>
                    <a:ext uri="{9D8B030D-6E8A-4147-A177-3AD203B41FA5}">
                      <a16:colId xmlns:a16="http://schemas.microsoft.com/office/drawing/2014/main" val="363518035"/>
                    </a:ext>
                  </a:extLst>
                </a:gridCol>
                <a:gridCol w="2798323">
                  <a:extLst>
                    <a:ext uri="{9D8B030D-6E8A-4147-A177-3AD203B41FA5}">
                      <a16:colId xmlns:a16="http://schemas.microsoft.com/office/drawing/2014/main" val="2891243608"/>
                    </a:ext>
                  </a:extLst>
                </a:gridCol>
              </a:tblGrid>
              <a:tr h="374714">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Cohort I</a:t>
                      </a:r>
                    </a:p>
                    <a:p>
                      <a:pPr algn="ctr"/>
                      <a:r>
                        <a:rPr lang="en-US" sz="1400" u="sng" dirty="0">
                          <a:latin typeface="Arial" panose="020B0604020202020204" pitchFamily="34" charset="0"/>
                          <a:cs typeface="Arial" panose="020B0604020202020204" pitchFamily="34" charset="0"/>
                        </a:rPr>
                        <a:t>&gt;</a:t>
                      </a:r>
                      <a:r>
                        <a:rPr lang="en-US" sz="1400" dirty="0">
                          <a:latin typeface="Arial" panose="020B0604020202020204" pitchFamily="34" charset="0"/>
                          <a:cs typeface="Arial" panose="020B0604020202020204" pitchFamily="34" charset="0"/>
                        </a:rPr>
                        <a:t>12-18 </a:t>
                      </a:r>
                      <a:r>
                        <a:rPr lang="en-US" sz="1400" dirty="0" err="1">
                          <a:latin typeface="Arial" panose="020B0604020202020204" pitchFamily="34" charset="0"/>
                          <a:cs typeface="Arial" panose="020B0604020202020204" pitchFamily="34" charset="0"/>
                        </a:rPr>
                        <a:t>yr</a:t>
                      </a:r>
                      <a:r>
                        <a:rPr lang="en-US" sz="1400" dirty="0">
                          <a:latin typeface="Arial" panose="020B0604020202020204" pitchFamily="34" charset="0"/>
                          <a:cs typeface="Arial" panose="020B0604020202020204" pitchFamily="34" charset="0"/>
                        </a:rPr>
                        <a:t>, tab</a:t>
                      </a:r>
                    </a:p>
                  </a:txBody>
                  <a:tcPr/>
                </a:tc>
                <a:tc>
                  <a:txBody>
                    <a:bodyPr/>
                    <a:lstStyle/>
                    <a:p>
                      <a:pPr algn="ctr"/>
                      <a:r>
                        <a:rPr lang="en-US" sz="1400" dirty="0">
                          <a:latin typeface="Arial" panose="020B0604020202020204" pitchFamily="34" charset="0"/>
                          <a:cs typeface="Arial" panose="020B0604020202020204" pitchFamily="34" charset="0"/>
                        </a:rPr>
                        <a:t>Cohort IIA</a:t>
                      </a:r>
                    </a:p>
                    <a:p>
                      <a:pPr algn="ctr"/>
                      <a:r>
                        <a:rPr lang="en-US" sz="1400" u="sng" dirty="0">
                          <a:latin typeface="Arial" panose="020B0604020202020204" pitchFamily="34" charset="0"/>
                          <a:cs typeface="Arial" panose="020B0604020202020204" pitchFamily="34" charset="0"/>
                        </a:rPr>
                        <a:t>&gt;</a:t>
                      </a:r>
                      <a:r>
                        <a:rPr lang="en-US" sz="1400" dirty="0">
                          <a:latin typeface="Arial" panose="020B0604020202020204" pitchFamily="34" charset="0"/>
                          <a:cs typeface="Arial" panose="020B0604020202020204" pitchFamily="34" charset="0"/>
                        </a:rPr>
                        <a:t>6-&lt;12y, tab</a:t>
                      </a:r>
                    </a:p>
                  </a:txBody>
                  <a:tcPr/>
                </a:tc>
                <a:tc>
                  <a:txBody>
                    <a:bodyPr/>
                    <a:lstStyle/>
                    <a:p>
                      <a:pPr algn="ctr"/>
                      <a:r>
                        <a:rPr lang="en-US" sz="1400" dirty="0">
                          <a:latin typeface="Arial" panose="020B0604020202020204" pitchFamily="34" charset="0"/>
                          <a:cs typeface="Arial" panose="020B0604020202020204" pitchFamily="34" charset="0"/>
                        </a:rPr>
                        <a:t>Cohort IIB</a:t>
                      </a:r>
                    </a:p>
                    <a:p>
                      <a:pPr algn="ctr"/>
                      <a:r>
                        <a:rPr lang="en-US" sz="1400" u="sng" dirty="0">
                          <a:latin typeface="Arial" panose="020B0604020202020204" pitchFamily="34" charset="0"/>
                          <a:cs typeface="Arial" panose="020B0604020202020204" pitchFamily="34" charset="0"/>
                        </a:rPr>
                        <a:t>&gt;</a:t>
                      </a:r>
                      <a:r>
                        <a:rPr lang="en-US" sz="1400" dirty="0">
                          <a:latin typeface="Arial" panose="020B0604020202020204" pitchFamily="34" charset="0"/>
                          <a:cs typeface="Arial" panose="020B0604020202020204" pitchFamily="34" charset="0"/>
                        </a:rPr>
                        <a:t>6-&lt;12y, granules</a:t>
                      </a:r>
                    </a:p>
                  </a:txBody>
                  <a:tcPr/>
                </a:tc>
                <a:extLst>
                  <a:ext uri="{0D108BD9-81ED-4DB2-BD59-A6C34878D82A}">
                    <a16:rowId xmlns:a16="http://schemas.microsoft.com/office/drawing/2014/main" val="503866177"/>
                  </a:ext>
                </a:extLst>
              </a:tr>
              <a:tr h="264504">
                <a:tc>
                  <a:txBody>
                    <a:bodyPr/>
                    <a:lstStyle/>
                    <a:p>
                      <a:r>
                        <a:rPr lang="en-US" sz="1600" dirty="0">
                          <a:latin typeface="Arial" panose="020B0604020202020204" pitchFamily="34" charset="0"/>
                          <a:cs typeface="Arial" panose="020B0604020202020204" pitchFamily="34" charset="0"/>
                        </a:rPr>
                        <a:t>Enrolled</a:t>
                      </a:r>
                    </a:p>
                  </a:txBody>
                  <a:tcPr/>
                </a:tc>
                <a:tc>
                  <a:txBody>
                    <a:bodyPr/>
                    <a:lstStyle/>
                    <a:p>
                      <a:pPr algn="ctr"/>
                      <a:r>
                        <a:rPr lang="en-US" sz="1600" dirty="0">
                          <a:latin typeface="Arial" panose="020B0604020202020204" pitchFamily="34" charset="0"/>
                          <a:cs typeface="Arial" panose="020B0604020202020204" pitchFamily="34" charset="0"/>
                        </a:rPr>
                        <a:t>23</a:t>
                      </a:r>
                    </a:p>
                  </a:txBody>
                  <a:tcPr/>
                </a:tc>
                <a:tc>
                  <a:txBody>
                    <a:bodyPr/>
                    <a:lstStyle/>
                    <a:p>
                      <a:pPr algn="ctr"/>
                      <a:r>
                        <a:rPr lang="en-US" sz="1600" dirty="0">
                          <a:latin typeface="Arial" panose="020B0604020202020204" pitchFamily="34" charset="0"/>
                          <a:cs typeface="Arial" panose="020B0604020202020204" pitchFamily="34" charset="0"/>
                        </a:rPr>
                        <a:t>23</a:t>
                      </a:r>
                    </a:p>
                  </a:txBody>
                  <a:tcPr/>
                </a:tc>
                <a:tc>
                  <a:txBody>
                    <a:bodyPr/>
                    <a:lstStyle/>
                    <a:p>
                      <a:pPr algn="ctr"/>
                      <a:r>
                        <a:rPr lang="en-US" sz="1600" dirty="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val="787812154"/>
                  </a:ext>
                </a:extLst>
              </a:tr>
              <a:tr h="264504">
                <a:tc>
                  <a:txBody>
                    <a:bodyPr/>
                    <a:lstStyle/>
                    <a:p>
                      <a:r>
                        <a:rPr lang="en-US" sz="1600" dirty="0">
                          <a:latin typeface="Arial" panose="020B0604020202020204" pitchFamily="34" charset="0"/>
                          <a:cs typeface="Arial" panose="020B0604020202020204" pitchFamily="34" charset="0"/>
                        </a:rPr>
                        <a:t>VF</a:t>
                      </a:r>
                    </a:p>
                  </a:txBody>
                  <a:tcPr/>
                </a:tc>
                <a:tc>
                  <a:txBody>
                    <a:bodyPr/>
                    <a:lstStyle/>
                    <a:p>
                      <a:pPr algn="ctr"/>
                      <a:r>
                        <a:rPr lang="en-US" sz="1600" dirty="0">
                          <a:latin typeface="Arial" panose="020B0604020202020204" pitchFamily="34" charset="0"/>
                          <a:cs typeface="Arial" panose="020B0604020202020204" pitchFamily="34" charset="0"/>
                        </a:rPr>
                        <a:t>12</a:t>
                      </a:r>
                    </a:p>
                  </a:txBody>
                  <a:tcPr/>
                </a:tc>
                <a:tc>
                  <a:txBody>
                    <a:bodyPr/>
                    <a:lstStyle/>
                    <a:p>
                      <a:pPr algn="ctr"/>
                      <a:r>
                        <a:rPr lang="en-US" sz="1600" dirty="0">
                          <a:latin typeface="Arial" panose="020B0604020202020204" pitchFamily="34" charset="0"/>
                          <a:cs typeface="Arial" panose="020B0604020202020204" pitchFamily="34" charset="0"/>
                        </a:rPr>
                        <a:t>6</a:t>
                      </a:r>
                    </a:p>
                  </a:txBody>
                  <a:tcPr/>
                </a:tc>
                <a:tc>
                  <a:txBody>
                    <a:bodyPr/>
                    <a:lstStyle/>
                    <a:p>
                      <a:pPr algn="ctr"/>
                      <a:r>
                        <a:rPr lang="en-US" sz="16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344281116"/>
                  </a:ext>
                </a:extLst>
              </a:tr>
            </a:tbl>
          </a:graphicData>
        </a:graphic>
      </p:graphicFrame>
      <p:sp>
        <p:nvSpPr>
          <p:cNvPr id="15" name="Content Placeholder 2">
            <a:extLst>
              <a:ext uri="{FF2B5EF4-FFF2-40B4-BE49-F238E27FC236}">
                <a16:creationId xmlns:a16="http://schemas.microsoft.com/office/drawing/2014/main" id="{B691B46F-8ECD-45BF-BC97-93F04371E7D2}"/>
              </a:ext>
            </a:extLst>
          </p:cNvPr>
          <p:cNvSpPr txBox="1">
            <a:spLocks/>
          </p:cNvSpPr>
          <p:nvPr/>
        </p:nvSpPr>
        <p:spPr>
          <a:xfrm>
            <a:off x="162703" y="5171828"/>
            <a:ext cx="8991600" cy="15536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3000"/>
              </a:lnSpc>
              <a:spcBef>
                <a:spcPts val="600"/>
              </a:spcBef>
              <a:spcAft>
                <a:spcPts val="600"/>
              </a:spcAft>
            </a:pPr>
            <a:r>
              <a:rPr lang="en-US" sz="2200" dirty="0"/>
              <a:t>INSTI resistance found in 3/19 (16%) children 6-18 </a:t>
            </a:r>
            <a:r>
              <a:rPr lang="en-US" sz="2200" dirty="0" err="1"/>
              <a:t>yr</a:t>
            </a:r>
            <a:r>
              <a:rPr lang="en-US" sz="2200" dirty="0"/>
              <a:t> with VF (all VF due to adherence issues)</a:t>
            </a:r>
          </a:p>
          <a:p>
            <a:pPr>
              <a:lnSpc>
                <a:spcPct val="103000"/>
              </a:lnSpc>
              <a:spcBef>
                <a:spcPts val="600"/>
              </a:spcBef>
              <a:spcAft>
                <a:spcPts val="600"/>
              </a:spcAft>
            </a:pPr>
            <a:r>
              <a:rPr lang="en-US" sz="2200" dirty="0"/>
              <a:t>INSTI mutational pathway with R263K or G118R, the latter having a greater impact on reduced DTG susceptibility</a:t>
            </a:r>
          </a:p>
        </p:txBody>
      </p:sp>
      <p:graphicFrame>
        <p:nvGraphicFramePr>
          <p:cNvPr id="7" name="Table 6">
            <a:extLst>
              <a:ext uri="{FF2B5EF4-FFF2-40B4-BE49-F238E27FC236}">
                <a16:creationId xmlns:a16="http://schemas.microsoft.com/office/drawing/2014/main" id="{6B146917-1B40-4B9C-9AC9-C05154C5C425}"/>
              </a:ext>
            </a:extLst>
          </p:cNvPr>
          <p:cNvGraphicFramePr>
            <a:graphicFrameLocks noGrp="1"/>
          </p:cNvGraphicFramePr>
          <p:nvPr>
            <p:extLst/>
          </p:nvPr>
        </p:nvGraphicFramePr>
        <p:xfrm>
          <a:off x="228600" y="4257428"/>
          <a:ext cx="8686800" cy="914400"/>
        </p:xfrm>
        <a:graphic>
          <a:graphicData uri="http://schemas.openxmlformats.org/drawingml/2006/table">
            <a:tbl>
              <a:tblPr firstRow="1" bandRow="1">
                <a:tableStyleId>{5C22544A-7EE6-4342-B048-85BDC9FD1C3A}</a:tableStyleId>
              </a:tblPr>
              <a:tblGrid>
                <a:gridCol w="1754534">
                  <a:extLst>
                    <a:ext uri="{9D8B030D-6E8A-4147-A177-3AD203B41FA5}">
                      <a16:colId xmlns:a16="http://schemas.microsoft.com/office/drawing/2014/main" val="3155831420"/>
                    </a:ext>
                  </a:extLst>
                </a:gridCol>
                <a:gridCol w="2665066">
                  <a:extLst>
                    <a:ext uri="{9D8B030D-6E8A-4147-A177-3AD203B41FA5}">
                      <a16:colId xmlns:a16="http://schemas.microsoft.com/office/drawing/2014/main" val="3956352135"/>
                    </a:ext>
                  </a:extLst>
                </a:gridCol>
                <a:gridCol w="1468877">
                  <a:extLst>
                    <a:ext uri="{9D8B030D-6E8A-4147-A177-3AD203B41FA5}">
                      <a16:colId xmlns:a16="http://schemas.microsoft.com/office/drawing/2014/main" val="3162323859"/>
                    </a:ext>
                  </a:extLst>
                </a:gridCol>
                <a:gridCol w="2798323">
                  <a:extLst>
                    <a:ext uri="{9D8B030D-6E8A-4147-A177-3AD203B41FA5}">
                      <a16:colId xmlns:a16="http://schemas.microsoft.com/office/drawing/2014/main" val="339252286"/>
                    </a:ext>
                  </a:extLst>
                </a:gridCol>
              </a:tblGrid>
              <a:tr h="268178">
                <a:tc>
                  <a:txBody>
                    <a:bodyPr/>
                    <a:lstStyle/>
                    <a:p>
                      <a:r>
                        <a:rPr lang="en-US" sz="1600" b="0" dirty="0">
                          <a:solidFill>
                            <a:schemeClr val="tx1"/>
                          </a:solidFill>
                          <a:latin typeface="Arial" panose="020B0604020202020204" pitchFamily="34" charset="0"/>
                          <a:cs typeface="Arial" panose="020B0604020202020204" pitchFamily="34" charset="0"/>
                        </a:rPr>
                        <a:t>INSTI resistance</a:t>
                      </a:r>
                    </a:p>
                  </a:txBody>
                  <a:tcPr>
                    <a:solidFill>
                      <a:schemeClr val="accent1">
                        <a:lumMod val="20000"/>
                        <a:lumOff val="80000"/>
                      </a:schemeClr>
                    </a:solid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2</a:t>
                      </a:r>
                    </a:p>
                  </a:txBody>
                  <a:tcPr>
                    <a:solidFill>
                      <a:schemeClr val="accent1">
                        <a:lumMod val="20000"/>
                        <a:lumOff val="80000"/>
                      </a:schemeClr>
                    </a:solid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0</a:t>
                      </a:r>
                    </a:p>
                  </a:txBody>
                  <a:tcPr>
                    <a:solidFill>
                      <a:schemeClr val="accent1">
                        <a:lumMod val="20000"/>
                        <a:lumOff val="80000"/>
                      </a:schemeClr>
                    </a:solid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1</a:t>
                      </a:r>
                    </a:p>
                  </a:txBody>
                  <a:tcPr>
                    <a:solidFill>
                      <a:schemeClr val="accent1">
                        <a:lumMod val="20000"/>
                        <a:lumOff val="80000"/>
                      </a:schemeClr>
                    </a:solidFill>
                  </a:tcPr>
                </a:tc>
                <a:extLst>
                  <a:ext uri="{0D108BD9-81ED-4DB2-BD59-A6C34878D82A}">
                    <a16:rowId xmlns:a16="http://schemas.microsoft.com/office/drawing/2014/main" val="62796387"/>
                  </a:ext>
                </a:extLst>
              </a:tr>
              <a:tr h="418798">
                <a:tc>
                  <a:txBody>
                    <a:bodyPr/>
                    <a:lstStyle/>
                    <a:p>
                      <a:r>
                        <a:rPr lang="en-US" sz="1600" dirty="0">
                          <a:latin typeface="Arial" panose="020B0604020202020204" pitchFamily="34" charset="0"/>
                          <a:cs typeface="Arial" panose="020B0604020202020204" pitchFamily="34" charset="0"/>
                        </a:rPr>
                        <a:t>Time/mutation detected</a:t>
                      </a:r>
                    </a:p>
                  </a:txBody>
                  <a:tcPr>
                    <a:solidFill>
                      <a:srgbClr val="ECF1F8"/>
                    </a:solidFill>
                  </a:tcPr>
                </a:tc>
                <a:tc>
                  <a:txBody>
                    <a:bodyPr/>
                    <a:lstStyle/>
                    <a:p>
                      <a:pPr algn="ctr"/>
                      <a:r>
                        <a:rPr lang="en-US" sz="1600" dirty="0" err="1">
                          <a:latin typeface="Arial" panose="020B0604020202020204" pitchFamily="34" charset="0"/>
                          <a:cs typeface="Arial" panose="020B0604020202020204" pitchFamily="34" charset="0"/>
                        </a:rPr>
                        <a:t>Wk</a:t>
                      </a:r>
                      <a:r>
                        <a:rPr lang="en-US" sz="1600" dirty="0">
                          <a:latin typeface="Arial" panose="020B0604020202020204" pitchFamily="34" charset="0"/>
                          <a:cs typeface="Arial" panose="020B0604020202020204" pitchFamily="34" charset="0"/>
                        </a:rPr>
                        <a:t> 36 - R263R/K</a:t>
                      </a:r>
                    </a:p>
                    <a:p>
                      <a:pPr algn="ctr"/>
                      <a:r>
                        <a:rPr lang="en-US" sz="1600" dirty="0" err="1">
                          <a:latin typeface="Arial" panose="020B0604020202020204" pitchFamily="34" charset="0"/>
                          <a:cs typeface="Arial" panose="020B0604020202020204" pitchFamily="34" charset="0"/>
                        </a:rPr>
                        <a:t>Wk</a:t>
                      </a:r>
                      <a:r>
                        <a:rPr lang="en-US" sz="1600" dirty="0">
                          <a:latin typeface="Arial" panose="020B0604020202020204" pitchFamily="34" charset="0"/>
                          <a:cs typeface="Arial" panose="020B0604020202020204" pitchFamily="34" charset="0"/>
                        </a:rPr>
                        <a:t> 192 - G118R+L74M</a:t>
                      </a:r>
                    </a:p>
                  </a:txBody>
                  <a:tcPr>
                    <a:solidFill>
                      <a:srgbClr val="ECF1F8"/>
                    </a:solidFill>
                  </a:tcPr>
                </a:tc>
                <a:tc>
                  <a:txBody>
                    <a:bodyPr/>
                    <a:lstStyle/>
                    <a:p>
                      <a:pPr algn="ctr"/>
                      <a:r>
                        <a:rPr lang="en-US" sz="1600" dirty="0">
                          <a:latin typeface="Arial" panose="020B0604020202020204" pitchFamily="34" charset="0"/>
                          <a:cs typeface="Arial" panose="020B0604020202020204" pitchFamily="34" charset="0"/>
                        </a:rPr>
                        <a:t>-</a:t>
                      </a:r>
                    </a:p>
                  </a:txBody>
                  <a:tcPr>
                    <a:solidFill>
                      <a:srgbClr val="ECF1F8"/>
                    </a:solidFill>
                  </a:tcPr>
                </a:tc>
                <a:tc>
                  <a:txBody>
                    <a:bodyPr/>
                    <a:lstStyle/>
                    <a:p>
                      <a:pPr algn="ctr"/>
                      <a:r>
                        <a:rPr lang="en-US" sz="1600" dirty="0" err="1">
                          <a:latin typeface="Arial" panose="020B0604020202020204" pitchFamily="34" charset="0"/>
                          <a:cs typeface="Arial" panose="020B0604020202020204" pitchFamily="34" charset="0"/>
                        </a:rPr>
                        <a:t>Wk</a:t>
                      </a:r>
                      <a:r>
                        <a:rPr lang="en-US" sz="1600" dirty="0">
                          <a:latin typeface="Arial" panose="020B0604020202020204" pitchFamily="34" charset="0"/>
                          <a:cs typeface="Arial" panose="020B0604020202020204" pitchFamily="34" charset="0"/>
                        </a:rPr>
                        <a:t> 52 - G118R+E138E/K</a:t>
                      </a:r>
                    </a:p>
                  </a:txBody>
                  <a:tcPr>
                    <a:solidFill>
                      <a:srgbClr val="ECF1F8"/>
                    </a:solidFill>
                  </a:tcPr>
                </a:tc>
                <a:extLst>
                  <a:ext uri="{0D108BD9-81ED-4DB2-BD59-A6C34878D82A}">
                    <a16:rowId xmlns:a16="http://schemas.microsoft.com/office/drawing/2014/main" val="2564758597"/>
                  </a:ext>
                </a:extLst>
              </a:tr>
            </a:tbl>
          </a:graphicData>
        </a:graphic>
      </p:graphicFrame>
      <p:grpSp>
        <p:nvGrpSpPr>
          <p:cNvPr id="10" name="Group 9">
            <a:extLst>
              <a:ext uri="{FF2B5EF4-FFF2-40B4-BE49-F238E27FC236}">
                <a16:creationId xmlns:a16="http://schemas.microsoft.com/office/drawing/2014/main" id="{73B4AA6A-7DDD-4730-B5DE-FC52399B18F4}"/>
              </a:ext>
            </a:extLst>
          </p:cNvPr>
          <p:cNvGrpSpPr/>
          <p:nvPr/>
        </p:nvGrpSpPr>
        <p:grpSpPr>
          <a:xfrm>
            <a:off x="2581670" y="1241369"/>
            <a:ext cx="6257530" cy="3006112"/>
            <a:chOff x="2590800" y="1225115"/>
            <a:chExt cx="6257530" cy="3006112"/>
          </a:xfrm>
        </p:grpSpPr>
        <p:sp>
          <p:nvSpPr>
            <p:cNvPr id="9" name="Rectangle 8">
              <a:extLst>
                <a:ext uri="{FF2B5EF4-FFF2-40B4-BE49-F238E27FC236}">
                  <a16:creationId xmlns:a16="http://schemas.microsoft.com/office/drawing/2014/main" id="{3DA5C491-977C-427C-8832-62144DA10792}"/>
                </a:ext>
              </a:extLst>
            </p:cNvPr>
            <p:cNvSpPr/>
            <p:nvPr/>
          </p:nvSpPr>
          <p:spPr>
            <a:xfrm>
              <a:off x="2590800" y="3886200"/>
              <a:ext cx="6257530" cy="3450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B467FD3-174E-48B2-BFBE-DAC3FFAC3742}"/>
                </a:ext>
              </a:extLst>
            </p:cNvPr>
            <p:cNvSpPr/>
            <p:nvPr/>
          </p:nvSpPr>
          <p:spPr>
            <a:xfrm>
              <a:off x="2590800" y="3058762"/>
              <a:ext cx="3505200" cy="5226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Oval 7">
              <a:extLst>
                <a:ext uri="{FF2B5EF4-FFF2-40B4-BE49-F238E27FC236}">
                  <a16:creationId xmlns:a16="http://schemas.microsoft.com/office/drawing/2014/main" id="{920665A9-27B7-4B26-8D1A-0F1D1A674EC0}"/>
                </a:ext>
              </a:extLst>
            </p:cNvPr>
            <p:cNvSpPr/>
            <p:nvPr/>
          </p:nvSpPr>
          <p:spPr>
            <a:xfrm>
              <a:off x="5105400" y="1225115"/>
              <a:ext cx="3143665" cy="1599579"/>
            </a:xfrm>
            <a:prstGeom prst="wedgeEllipseCallout">
              <a:avLst/>
            </a:prstGeom>
            <a:solidFill>
              <a:srgbClr val="F6F9F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Incidence of VF higher for youth 12-18 </a:t>
              </a:r>
              <a:r>
                <a:rPr lang="en-US" dirty="0" err="1">
                  <a:solidFill>
                    <a:schemeClr val="tx1"/>
                  </a:solidFill>
                  <a:latin typeface="Arial" panose="020B0604020202020204" pitchFamily="34" charset="0"/>
                  <a:cs typeface="Arial" panose="020B0604020202020204" pitchFamily="34" charset="0"/>
                </a:rPr>
                <a:t>yr</a:t>
              </a:r>
              <a:r>
                <a:rPr lang="en-US" dirty="0">
                  <a:solidFill>
                    <a:schemeClr val="tx1"/>
                  </a:solidFill>
                  <a:latin typeface="Arial" panose="020B0604020202020204" pitchFamily="34" charset="0"/>
                  <a:cs typeface="Arial" panose="020B0604020202020204" pitchFamily="34" charset="0"/>
                </a:rPr>
                <a:t> (18/46, 39%) than children 6-12yr (1/15, 7%)</a:t>
              </a:r>
            </a:p>
          </p:txBody>
        </p:sp>
      </p:grpSp>
    </p:spTree>
    <p:extLst>
      <p:ext uri="{BB962C8B-B14F-4D97-AF65-F5344CB8AC3E}">
        <p14:creationId xmlns:p14="http://schemas.microsoft.com/office/powerpoint/2010/main" val="133930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61B0EA-E374-4C1D-A6C3-632832A41DCE}"/>
              </a:ext>
            </a:extLst>
          </p:cNvPr>
          <p:cNvSpPr>
            <a:spLocks noGrp="1"/>
          </p:cNvSpPr>
          <p:nvPr>
            <p:ph idx="1"/>
          </p:nvPr>
        </p:nvSpPr>
        <p:spPr>
          <a:xfrm>
            <a:off x="2884251" y="1407858"/>
            <a:ext cx="6248400" cy="2743199"/>
          </a:xfrm>
        </p:spPr>
        <p:txBody>
          <a:bodyPr>
            <a:normAutofit/>
          </a:bodyPr>
          <a:lstStyle/>
          <a:p>
            <a:pPr>
              <a:lnSpc>
                <a:spcPct val="103000"/>
              </a:lnSpc>
              <a:spcBef>
                <a:spcPts val="300"/>
              </a:spcBef>
              <a:spcAft>
                <a:spcPts val="200"/>
              </a:spcAft>
            </a:pPr>
            <a:r>
              <a:rPr lang="en-GB" sz="1800" dirty="0"/>
              <a:t>Period of study: 2004 - 2016</a:t>
            </a:r>
          </a:p>
          <a:p>
            <a:pPr>
              <a:lnSpc>
                <a:spcPct val="103000"/>
              </a:lnSpc>
              <a:spcBef>
                <a:spcPts val="300"/>
              </a:spcBef>
              <a:spcAft>
                <a:spcPts val="200"/>
              </a:spcAft>
            </a:pPr>
            <a:r>
              <a:rPr lang="en-GB" sz="1800" dirty="0"/>
              <a:t>126 clinics across 6 countries: Lesotho, Malawi, Mozambique, South Africa, Zambia, and Zimbabwe</a:t>
            </a:r>
          </a:p>
          <a:p>
            <a:pPr>
              <a:lnSpc>
                <a:spcPct val="103000"/>
              </a:lnSpc>
              <a:spcBef>
                <a:spcPts val="300"/>
              </a:spcBef>
              <a:spcAft>
                <a:spcPts val="200"/>
              </a:spcAft>
            </a:pPr>
            <a:r>
              <a:rPr lang="en-GB" sz="1800" dirty="0"/>
              <a:t>Number of children in study: 46,356</a:t>
            </a:r>
          </a:p>
          <a:p>
            <a:pPr>
              <a:lnSpc>
                <a:spcPct val="103000"/>
              </a:lnSpc>
              <a:spcBef>
                <a:spcPts val="300"/>
              </a:spcBef>
              <a:spcAft>
                <a:spcPts val="200"/>
              </a:spcAft>
            </a:pPr>
            <a:r>
              <a:rPr lang="en-GB" sz="1800" dirty="0"/>
              <a:t>Number of person-years: 180,446</a:t>
            </a:r>
          </a:p>
          <a:p>
            <a:pPr>
              <a:lnSpc>
                <a:spcPct val="103000"/>
              </a:lnSpc>
              <a:spcBef>
                <a:spcPts val="300"/>
              </a:spcBef>
              <a:spcAft>
                <a:spcPts val="200"/>
              </a:spcAft>
            </a:pPr>
            <a:r>
              <a:rPr lang="en-GB" sz="1800" dirty="0"/>
              <a:t>Age range of children: birth to &lt;16 y</a:t>
            </a:r>
          </a:p>
          <a:p>
            <a:pPr>
              <a:lnSpc>
                <a:spcPct val="103000"/>
              </a:lnSpc>
              <a:spcBef>
                <a:spcPts val="300"/>
              </a:spcBef>
              <a:spcAft>
                <a:spcPts val="200"/>
              </a:spcAft>
            </a:pPr>
            <a:r>
              <a:rPr lang="en-GB" sz="1800" dirty="0"/>
              <a:t>Number of children who died: 1,393</a:t>
            </a:r>
          </a:p>
        </p:txBody>
      </p:sp>
      <p:sp>
        <p:nvSpPr>
          <p:cNvPr id="6" name="Title 1">
            <a:extLst>
              <a:ext uri="{FF2B5EF4-FFF2-40B4-BE49-F238E27FC236}">
                <a16:creationId xmlns:a16="http://schemas.microsoft.com/office/drawing/2014/main" id="{F30F6A38-8CF7-4B3B-9FEC-D57C1FCA2CD6}"/>
              </a:ext>
            </a:extLst>
          </p:cNvPr>
          <p:cNvSpPr>
            <a:spLocks noGrp="1"/>
          </p:cNvSpPr>
          <p:nvPr>
            <p:ph type="title"/>
          </p:nvPr>
        </p:nvSpPr>
        <p:spPr>
          <a:xfrm>
            <a:off x="304800" y="92218"/>
            <a:ext cx="8915400" cy="1143000"/>
          </a:xfrm>
        </p:spPr>
        <p:txBody>
          <a:bodyPr>
            <a:normAutofit fontScale="90000"/>
          </a:bodyPr>
          <a:lstStyle/>
          <a:p>
            <a:r>
              <a:rPr lang="en-US" sz="3100" dirty="0"/>
              <a:t>Effect of Interruption of Care on Mortality</a:t>
            </a:r>
            <a:br>
              <a:rPr lang="en-US" sz="3100" dirty="0"/>
            </a:br>
            <a:r>
              <a:rPr lang="en-US" sz="3100" dirty="0"/>
              <a:t> in HIV+ Children in South Africa</a:t>
            </a:r>
            <a:br>
              <a:rPr lang="en-US" sz="2000" i="1" dirty="0">
                <a:solidFill>
                  <a:schemeClr val="tx1"/>
                </a:solidFill>
              </a:rPr>
            </a:br>
            <a:r>
              <a:rPr lang="en-US" sz="2000" i="1" dirty="0">
                <a:solidFill>
                  <a:schemeClr val="tx1"/>
                </a:solidFill>
              </a:rPr>
              <a:t>Davies C al.  IAS, Amsterdam July 2018 Abs. THAC0305</a:t>
            </a:r>
            <a:endParaRPr lang="en-US" dirty="0"/>
          </a:p>
        </p:txBody>
      </p:sp>
      <p:pic>
        <p:nvPicPr>
          <p:cNvPr id="7" name="Picture 6">
            <a:extLst>
              <a:ext uri="{FF2B5EF4-FFF2-40B4-BE49-F238E27FC236}">
                <a16:creationId xmlns:a16="http://schemas.microsoft.com/office/drawing/2014/main" id="{0DD13786-F73D-46FC-871E-3501D04F4D64}"/>
              </a:ext>
            </a:extLst>
          </p:cNvPr>
          <p:cNvPicPr>
            <a:picLocks noChangeAspect="1"/>
          </p:cNvPicPr>
          <p:nvPr/>
        </p:nvPicPr>
        <p:blipFill>
          <a:blip r:embed="rId3"/>
          <a:stretch>
            <a:fillRect/>
          </a:stretch>
        </p:blipFill>
        <p:spPr>
          <a:xfrm>
            <a:off x="304800" y="1459227"/>
            <a:ext cx="2322481" cy="2401210"/>
          </a:xfrm>
          <a:prstGeom prst="rect">
            <a:avLst/>
          </a:prstGeom>
        </p:spPr>
      </p:pic>
      <p:pic>
        <p:nvPicPr>
          <p:cNvPr id="8" name="Picture 7">
            <a:extLst>
              <a:ext uri="{FF2B5EF4-FFF2-40B4-BE49-F238E27FC236}">
                <a16:creationId xmlns:a16="http://schemas.microsoft.com/office/drawing/2014/main" id="{D98EAC14-8133-4EE5-87D4-70E4F566C795}"/>
              </a:ext>
            </a:extLst>
          </p:cNvPr>
          <p:cNvPicPr>
            <a:picLocks noChangeAspect="1"/>
          </p:cNvPicPr>
          <p:nvPr/>
        </p:nvPicPr>
        <p:blipFill>
          <a:blip r:embed="rId4"/>
          <a:stretch>
            <a:fillRect/>
          </a:stretch>
        </p:blipFill>
        <p:spPr>
          <a:xfrm>
            <a:off x="228600" y="205308"/>
            <a:ext cx="705935" cy="709612"/>
          </a:xfrm>
          <a:prstGeom prst="rect">
            <a:avLst/>
          </a:prstGeom>
          <a:ln>
            <a:noFill/>
          </a:ln>
          <a:effectLst>
            <a:outerShdw blurRad="292100" dist="139700" dir="2700000" algn="tl" rotWithShape="0">
              <a:srgbClr val="333333">
                <a:alpha val="65000"/>
              </a:srgbClr>
            </a:outerShdw>
          </a:effectLst>
        </p:spPr>
      </p:pic>
      <p:sp>
        <p:nvSpPr>
          <p:cNvPr id="13" name="Oval 12">
            <a:extLst>
              <a:ext uri="{FF2B5EF4-FFF2-40B4-BE49-F238E27FC236}">
                <a16:creationId xmlns:a16="http://schemas.microsoft.com/office/drawing/2014/main" id="{0DC3CB38-7A14-4C44-8736-199A0636D1EA}"/>
              </a:ext>
            </a:extLst>
          </p:cNvPr>
          <p:cNvSpPr/>
          <p:nvPr/>
        </p:nvSpPr>
        <p:spPr>
          <a:xfrm>
            <a:off x="1237850" y="6004004"/>
            <a:ext cx="914400" cy="3266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15F66F2D-F22F-4A5E-BF28-6D726096A034}"/>
              </a:ext>
            </a:extLst>
          </p:cNvPr>
          <p:cNvCxnSpPr/>
          <p:nvPr/>
        </p:nvCxnSpPr>
        <p:spPr>
          <a:xfrm flipV="1">
            <a:off x="0" y="1235218"/>
            <a:ext cx="9144000" cy="34120"/>
          </a:xfrm>
          <a:prstGeom prst="line">
            <a:avLst/>
          </a:prstGeom>
        </p:spPr>
        <p:style>
          <a:lnRef idx="1">
            <a:schemeClr val="dk1"/>
          </a:lnRef>
          <a:fillRef idx="0">
            <a:schemeClr val="dk1"/>
          </a:fillRef>
          <a:effectRef idx="0">
            <a:schemeClr val="dk1"/>
          </a:effectRef>
          <a:fontRef idx="minor">
            <a:schemeClr val="tx1"/>
          </a:fontRef>
        </p:style>
      </p:cxnSp>
      <p:grpSp>
        <p:nvGrpSpPr>
          <p:cNvPr id="34" name="Group 33">
            <a:extLst>
              <a:ext uri="{FF2B5EF4-FFF2-40B4-BE49-F238E27FC236}">
                <a16:creationId xmlns:a16="http://schemas.microsoft.com/office/drawing/2014/main" id="{A5DD0542-46DD-4890-B25B-8433B884F0E0}"/>
              </a:ext>
            </a:extLst>
          </p:cNvPr>
          <p:cNvGrpSpPr/>
          <p:nvPr/>
        </p:nvGrpSpPr>
        <p:grpSpPr>
          <a:xfrm>
            <a:off x="1695050" y="3856775"/>
            <a:ext cx="7107877" cy="2473893"/>
            <a:chOff x="1695050" y="3856775"/>
            <a:chExt cx="7107877" cy="2473893"/>
          </a:xfrm>
        </p:grpSpPr>
        <p:grpSp>
          <p:nvGrpSpPr>
            <p:cNvPr id="27" name="Group 26">
              <a:extLst>
                <a:ext uri="{FF2B5EF4-FFF2-40B4-BE49-F238E27FC236}">
                  <a16:creationId xmlns:a16="http://schemas.microsoft.com/office/drawing/2014/main" id="{694A28F8-6336-4DA6-928E-B3A5FA16A9D5}"/>
                </a:ext>
              </a:extLst>
            </p:cNvPr>
            <p:cNvGrpSpPr/>
            <p:nvPr/>
          </p:nvGrpSpPr>
          <p:grpSpPr>
            <a:xfrm>
              <a:off x="1695050" y="3856775"/>
              <a:ext cx="5467750" cy="2473893"/>
              <a:chOff x="321013" y="4193895"/>
              <a:chExt cx="4888065" cy="2318124"/>
            </a:xfrm>
          </p:grpSpPr>
          <p:grpSp>
            <p:nvGrpSpPr>
              <p:cNvPr id="25" name="Group 24">
                <a:extLst>
                  <a:ext uri="{FF2B5EF4-FFF2-40B4-BE49-F238E27FC236}">
                    <a16:creationId xmlns:a16="http://schemas.microsoft.com/office/drawing/2014/main" id="{E2A4F515-2A30-4D49-935F-3FD60DD2F832}"/>
                  </a:ext>
                </a:extLst>
              </p:cNvPr>
              <p:cNvGrpSpPr/>
              <p:nvPr/>
            </p:nvGrpSpPr>
            <p:grpSpPr>
              <a:xfrm>
                <a:off x="321013" y="4193895"/>
                <a:ext cx="4888065" cy="2280209"/>
                <a:chOff x="3089122" y="4250965"/>
                <a:chExt cx="4888065" cy="2280209"/>
              </a:xfrm>
            </p:grpSpPr>
            <p:pic>
              <p:nvPicPr>
                <p:cNvPr id="10" name="Picture 9">
                  <a:extLst>
                    <a:ext uri="{FF2B5EF4-FFF2-40B4-BE49-F238E27FC236}">
                      <a16:creationId xmlns:a16="http://schemas.microsoft.com/office/drawing/2014/main" id="{806918EB-32C4-40CC-AFF0-AFE2196A52BC}"/>
                    </a:ext>
                  </a:extLst>
                </p:cNvPr>
                <p:cNvPicPr>
                  <a:picLocks noChangeAspect="1"/>
                </p:cNvPicPr>
                <p:nvPr/>
              </p:nvPicPr>
              <p:blipFill>
                <a:blip r:embed="rId5"/>
                <a:stretch>
                  <a:fillRect/>
                </a:stretch>
              </p:blipFill>
              <p:spPr>
                <a:xfrm>
                  <a:off x="3657600" y="4250965"/>
                  <a:ext cx="4319587" cy="2280209"/>
                </a:xfrm>
                <a:prstGeom prst="rect">
                  <a:avLst/>
                </a:prstGeom>
              </p:spPr>
            </p:pic>
            <p:pic>
              <p:nvPicPr>
                <p:cNvPr id="14" name="Picture 13">
                  <a:extLst>
                    <a:ext uri="{FF2B5EF4-FFF2-40B4-BE49-F238E27FC236}">
                      <a16:creationId xmlns:a16="http://schemas.microsoft.com/office/drawing/2014/main" id="{7F093BF4-2FB0-4964-AC25-C060D49EF504}"/>
                    </a:ext>
                  </a:extLst>
                </p:cNvPr>
                <p:cNvPicPr>
                  <a:picLocks noChangeAspect="1"/>
                </p:cNvPicPr>
                <p:nvPr/>
              </p:nvPicPr>
              <p:blipFill>
                <a:blip r:embed="rId6"/>
                <a:stretch>
                  <a:fillRect/>
                </a:stretch>
              </p:blipFill>
              <p:spPr>
                <a:xfrm>
                  <a:off x="4034444" y="5048255"/>
                  <a:ext cx="526255" cy="623709"/>
                </a:xfrm>
                <a:prstGeom prst="rect">
                  <a:avLst/>
                </a:prstGeom>
              </p:spPr>
            </p:pic>
            <p:pic>
              <p:nvPicPr>
                <p:cNvPr id="19" name="Picture 18">
                  <a:extLst>
                    <a:ext uri="{FF2B5EF4-FFF2-40B4-BE49-F238E27FC236}">
                      <a16:creationId xmlns:a16="http://schemas.microsoft.com/office/drawing/2014/main" id="{810B2A60-18FB-4F2D-9F40-D1D4C7DFB7EC}"/>
                    </a:ext>
                  </a:extLst>
                </p:cNvPr>
                <p:cNvPicPr>
                  <a:picLocks noChangeAspect="1"/>
                </p:cNvPicPr>
                <p:nvPr/>
              </p:nvPicPr>
              <p:blipFill>
                <a:blip r:embed="rId7"/>
                <a:stretch>
                  <a:fillRect/>
                </a:stretch>
              </p:blipFill>
              <p:spPr>
                <a:xfrm>
                  <a:off x="3089122" y="5194210"/>
                  <a:ext cx="945322" cy="611679"/>
                </a:xfrm>
                <a:prstGeom prst="rect">
                  <a:avLst/>
                </a:prstGeom>
                <a:ln w="28575">
                  <a:solidFill>
                    <a:schemeClr val="accent6">
                      <a:lumMod val="60000"/>
                      <a:lumOff val="40000"/>
                    </a:schemeClr>
                  </a:solidFill>
                </a:ln>
              </p:spPr>
            </p:pic>
            <p:cxnSp>
              <p:nvCxnSpPr>
                <p:cNvPr id="21" name="Connector: Elbow 20">
                  <a:extLst>
                    <a:ext uri="{FF2B5EF4-FFF2-40B4-BE49-F238E27FC236}">
                      <a16:creationId xmlns:a16="http://schemas.microsoft.com/office/drawing/2014/main" id="{B0A84243-E29E-4356-BEE4-86297FFBEE48}"/>
                    </a:ext>
                  </a:extLst>
                </p:cNvPr>
                <p:cNvCxnSpPr>
                  <a:cxnSpLocks/>
                </p:cNvCxnSpPr>
                <p:nvPr/>
              </p:nvCxnSpPr>
              <p:spPr>
                <a:xfrm flipV="1">
                  <a:off x="4401576" y="5324008"/>
                  <a:ext cx="1048180" cy="279880"/>
                </a:xfrm>
                <a:prstGeom prst="bentConnector3">
                  <a:avLst>
                    <a:gd name="adj1" fmla="val 55808"/>
                  </a:avLst>
                </a:prstGeom>
                <a:ln w="57150">
                  <a:tailEnd type="triangle"/>
                </a:ln>
              </p:spPr>
              <p:style>
                <a:lnRef idx="1">
                  <a:schemeClr val="accent6"/>
                </a:lnRef>
                <a:fillRef idx="0">
                  <a:schemeClr val="accent6"/>
                </a:fillRef>
                <a:effectRef idx="0">
                  <a:schemeClr val="accent6"/>
                </a:effectRef>
                <a:fontRef idx="minor">
                  <a:schemeClr val="tx1"/>
                </a:fontRef>
              </p:style>
            </p:cxnSp>
            <p:pic>
              <p:nvPicPr>
                <p:cNvPr id="24" name="Picture 23">
                  <a:extLst>
                    <a:ext uri="{FF2B5EF4-FFF2-40B4-BE49-F238E27FC236}">
                      <a16:creationId xmlns:a16="http://schemas.microsoft.com/office/drawing/2014/main" id="{1874A0D1-21CA-4E0E-AC53-68BE61872E9C}"/>
                    </a:ext>
                  </a:extLst>
                </p:cNvPr>
                <p:cNvPicPr>
                  <a:picLocks noChangeAspect="1"/>
                </p:cNvPicPr>
                <p:nvPr/>
              </p:nvPicPr>
              <p:blipFill>
                <a:blip r:embed="rId8"/>
                <a:stretch>
                  <a:fillRect/>
                </a:stretch>
              </p:blipFill>
              <p:spPr>
                <a:xfrm>
                  <a:off x="5125108" y="4467925"/>
                  <a:ext cx="1181100" cy="323850"/>
                </a:xfrm>
                <a:prstGeom prst="rect">
                  <a:avLst/>
                </a:prstGeom>
              </p:spPr>
            </p:pic>
          </p:grpSp>
          <p:pic>
            <p:nvPicPr>
              <p:cNvPr id="26" name="Picture 25">
                <a:extLst>
                  <a:ext uri="{FF2B5EF4-FFF2-40B4-BE49-F238E27FC236}">
                    <a16:creationId xmlns:a16="http://schemas.microsoft.com/office/drawing/2014/main" id="{9703CBCC-3FCE-4030-9068-6E011125CD86}"/>
                  </a:ext>
                </a:extLst>
              </p:cNvPr>
              <p:cNvPicPr>
                <a:picLocks noChangeAspect="1"/>
              </p:cNvPicPr>
              <p:nvPr/>
            </p:nvPicPr>
            <p:blipFill>
              <a:blip r:embed="rId9"/>
              <a:stretch>
                <a:fillRect/>
              </a:stretch>
            </p:blipFill>
            <p:spPr>
              <a:xfrm>
                <a:off x="1511431" y="5835744"/>
                <a:ext cx="962025" cy="676275"/>
              </a:xfrm>
              <a:prstGeom prst="rect">
                <a:avLst/>
              </a:prstGeom>
              <a:ln w="28575">
                <a:solidFill>
                  <a:schemeClr val="bg1">
                    <a:lumMod val="85000"/>
                  </a:schemeClr>
                </a:solidFill>
              </a:ln>
            </p:spPr>
          </p:pic>
        </p:grpSp>
        <p:sp>
          <p:nvSpPr>
            <p:cNvPr id="31" name="TextBox 30">
              <a:extLst>
                <a:ext uri="{FF2B5EF4-FFF2-40B4-BE49-F238E27FC236}">
                  <a16:creationId xmlns:a16="http://schemas.microsoft.com/office/drawing/2014/main" id="{818AD55C-E18E-4EBD-B8C9-AB8F22ED959B}"/>
                </a:ext>
              </a:extLst>
            </p:cNvPr>
            <p:cNvSpPr txBox="1"/>
            <p:nvPr/>
          </p:nvSpPr>
          <p:spPr>
            <a:xfrm>
              <a:off x="7072965" y="4511424"/>
              <a:ext cx="758541"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No LTFU</a:t>
              </a:r>
            </a:p>
          </p:txBody>
        </p:sp>
        <p:sp>
          <p:nvSpPr>
            <p:cNvPr id="32" name="TextBox 31">
              <a:extLst>
                <a:ext uri="{FF2B5EF4-FFF2-40B4-BE49-F238E27FC236}">
                  <a16:creationId xmlns:a16="http://schemas.microsoft.com/office/drawing/2014/main" id="{323BCAEB-03A0-4541-AE90-A6E1E1A6CB67}"/>
                </a:ext>
              </a:extLst>
            </p:cNvPr>
            <p:cNvSpPr txBox="1"/>
            <p:nvPr/>
          </p:nvSpPr>
          <p:spPr>
            <a:xfrm>
              <a:off x="7072966" y="4903840"/>
              <a:ext cx="1729961"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LTFU </a:t>
              </a:r>
              <a:r>
                <a:rPr lang="en-US" sz="1100" u="sng" dirty="0">
                  <a:latin typeface="Arial" panose="020B0604020202020204" pitchFamily="34" charset="0"/>
                  <a:cs typeface="Arial" panose="020B0604020202020204" pitchFamily="34" charset="0"/>
                </a:rPr>
                <a:t>&lt;</a:t>
              </a:r>
              <a:r>
                <a:rPr lang="en-US" sz="1100" dirty="0">
                  <a:latin typeface="Arial" panose="020B0604020202020204" pitchFamily="34" charset="0"/>
                  <a:cs typeface="Arial" panose="020B0604020202020204" pitchFamily="34" charset="0"/>
                </a:rPr>
                <a:t>6 </a:t>
              </a:r>
              <a:r>
                <a:rPr lang="en-US" sz="1100" dirty="0" err="1">
                  <a:latin typeface="Arial" panose="020B0604020202020204" pitchFamily="34" charset="0"/>
                  <a:cs typeface="Arial" panose="020B0604020202020204" pitchFamily="34" charset="0"/>
                </a:rPr>
                <a:t>mos</a:t>
              </a:r>
              <a:r>
                <a:rPr lang="en-US" sz="1100" dirty="0">
                  <a:latin typeface="Arial" panose="020B0604020202020204" pitchFamily="34" charset="0"/>
                  <a:cs typeface="Arial" panose="020B0604020202020204" pitchFamily="34" charset="0"/>
                </a:rPr>
                <a:t>, then back</a:t>
              </a:r>
            </a:p>
          </p:txBody>
        </p:sp>
        <p:sp>
          <p:nvSpPr>
            <p:cNvPr id="33" name="TextBox 32">
              <a:extLst>
                <a:ext uri="{FF2B5EF4-FFF2-40B4-BE49-F238E27FC236}">
                  <a16:creationId xmlns:a16="http://schemas.microsoft.com/office/drawing/2014/main" id="{6892FD06-3686-45BB-B4A2-73F0BCA9F8D0}"/>
                </a:ext>
              </a:extLst>
            </p:cNvPr>
            <p:cNvSpPr txBox="1"/>
            <p:nvPr/>
          </p:nvSpPr>
          <p:spPr>
            <a:xfrm>
              <a:off x="7072965" y="5335412"/>
              <a:ext cx="1729961"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LTFU &gt;6 </a:t>
              </a:r>
              <a:r>
                <a:rPr lang="en-US" sz="1100" dirty="0" err="1">
                  <a:latin typeface="Arial" panose="020B0604020202020204" pitchFamily="34" charset="0"/>
                  <a:cs typeface="Arial" panose="020B0604020202020204" pitchFamily="34" charset="0"/>
                </a:rPr>
                <a:t>mos</a:t>
              </a:r>
              <a:r>
                <a:rPr lang="en-US" sz="1100" dirty="0">
                  <a:latin typeface="Arial" panose="020B0604020202020204" pitchFamily="34" charset="0"/>
                  <a:cs typeface="Arial" panose="020B0604020202020204" pitchFamily="34" charset="0"/>
                </a:rPr>
                <a:t>, then back</a:t>
              </a:r>
            </a:p>
          </p:txBody>
        </p:sp>
      </p:grpSp>
    </p:spTree>
    <p:extLst>
      <p:ext uri="{BB962C8B-B14F-4D97-AF65-F5344CB8AC3E}">
        <p14:creationId xmlns:p14="http://schemas.microsoft.com/office/powerpoint/2010/main" val="329953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1070-1E0B-46C5-A55B-161AC4ED6370}"/>
              </a:ext>
            </a:extLst>
          </p:cNvPr>
          <p:cNvSpPr>
            <a:spLocks noGrp="1"/>
          </p:cNvSpPr>
          <p:nvPr>
            <p:ph type="title"/>
          </p:nvPr>
        </p:nvSpPr>
        <p:spPr>
          <a:xfrm>
            <a:off x="-244096" y="941125"/>
            <a:ext cx="4931428" cy="1143000"/>
          </a:xfrm>
        </p:spPr>
        <p:txBody>
          <a:bodyPr/>
          <a:lstStyle/>
          <a:p>
            <a:r>
              <a:rPr lang="en-GB" b="1" dirty="0">
                <a:solidFill>
                  <a:schemeClr val="tx1"/>
                </a:solidFill>
              </a:rPr>
              <a:t>Person-Time Allocation</a:t>
            </a:r>
          </a:p>
        </p:txBody>
      </p:sp>
      <p:sp>
        <p:nvSpPr>
          <p:cNvPr id="7" name="TextBox 6">
            <a:extLst>
              <a:ext uri="{FF2B5EF4-FFF2-40B4-BE49-F238E27FC236}">
                <a16:creationId xmlns:a16="http://schemas.microsoft.com/office/drawing/2014/main" id="{51A0232C-3267-424D-A02B-F4FE9D9A578B}"/>
              </a:ext>
            </a:extLst>
          </p:cNvPr>
          <p:cNvSpPr txBox="1"/>
          <p:nvPr/>
        </p:nvSpPr>
        <p:spPr>
          <a:xfrm>
            <a:off x="556619" y="1818190"/>
            <a:ext cx="1495425" cy="646331"/>
          </a:xfrm>
          <a:prstGeom prst="rect">
            <a:avLst/>
          </a:prstGeom>
          <a:noFill/>
        </p:spPr>
        <p:txBody>
          <a:bodyPr wrap="square" rtlCol="0">
            <a:spAutoFit/>
          </a:bodyPr>
          <a:lstStyle/>
          <a:p>
            <a:pPr algn="ctr"/>
            <a:r>
              <a:rPr lang="en-GB" dirty="0"/>
              <a:t>Child starts ART</a:t>
            </a:r>
          </a:p>
        </p:txBody>
      </p:sp>
      <p:cxnSp>
        <p:nvCxnSpPr>
          <p:cNvPr id="9" name="Straight Arrow Connector 8">
            <a:extLst>
              <a:ext uri="{FF2B5EF4-FFF2-40B4-BE49-F238E27FC236}">
                <a16:creationId xmlns:a16="http://schemas.microsoft.com/office/drawing/2014/main" id="{D65745AD-A4D9-4201-AAE2-EB6556CFC19F}"/>
              </a:ext>
            </a:extLst>
          </p:cNvPr>
          <p:cNvCxnSpPr>
            <a:cxnSpLocks/>
            <a:stCxn id="7" idx="2"/>
          </p:cNvCxnSpPr>
          <p:nvPr/>
        </p:nvCxnSpPr>
        <p:spPr>
          <a:xfrm>
            <a:off x="1304332" y="2464521"/>
            <a:ext cx="0" cy="492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40B4DD4-D8F4-4B55-854B-9CC13C86799B}"/>
              </a:ext>
            </a:extLst>
          </p:cNvPr>
          <p:cNvGrpSpPr/>
          <p:nvPr/>
        </p:nvGrpSpPr>
        <p:grpSpPr>
          <a:xfrm>
            <a:off x="957266" y="4102413"/>
            <a:ext cx="2711256" cy="1047831"/>
            <a:chOff x="1118934" y="4172859"/>
            <a:chExt cx="2711256" cy="1047831"/>
          </a:xfrm>
        </p:grpSpPr>
        <p:sp>
          <p:nvSpPr>
            <p:cNvPr id="5" name="Rectangle 4">
              <a:extLst>
                <a:ext uri="{FF2B5EF4-FFF2-40B4-BE49-F238E27FC236}">
                  <a16:creationId xmlns:a16="http://schemas.microsoft.com/office/drawing/2014/main" id="{4A8E90F2-D624-4FC2-A8C4-0AC2C6FAEC13}"/>
                </a:ext>
              </a:extLst>
            </p:cNvPr>
            <p:cNvSpPr/>
            <p:nvPr/>
          </p:nvSpPr>
          <p:spPr>
            <a:xfrm>
              <a:off x="1219445" y="4172859"/>
              <a:ext cx="2610745" cy="355349"/>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C54ABAF-2892-4F4E-B390-8D6506A7C834}"/>
                </a:ext>
              </a:extLst>
            </p:cNvPr>
            <p:cNvSpPr/>
            <p:nvPr/>
          </p:nvSpPr>
          <p:spPr>
            <a:xfrm>
              <a:off x="1118934" y="4512804"/>
              <a:ext cx="2548206" cy="707886"/>
            </a:xfrm>
            <a:prstGeom prst="rect">
              <a:avLst/>
            </a:prstGeom>
          </p:spPr>
          <p:txBody>
            <a:bodyPr wrap="square">
              <a:spAutoFit/>
            </a:bodyPr>
            <a:lstStyle/>
            <a:p>
              <a:pPr algn="ctr"/>
              <a:r>
                <a:rPr lang="en-GB" sz="2000" b="1" dirty="0"/>
                <a:t>Group 1: Time before a care interruption</a:t>
              </a:r>
            </a:p>
          </p:txBody>
        </p:sp>
      </p:grpSp>
      <p:sp>
        <p:nvSpPr>
          <p:cNvPr id="57" name="Diamond 56">
            <a:extLst>
              <a:ext uri="{FF2B5EF4-FFF2-40B4-BE49-F238E27FC236}">
                <a16:creationId xmlns:a16="http://schemas.microsoft.com/office/drawing/2014/main" id="{7A702FC0-9080-416D-B43B-D5381C14FEE3}"/>
              </a:ext>
            </a:extLst>
          </p:cNvPr>
          <p:cNvSpPr/>
          <p:nvPr/>
        </p:nvSpPr>
        <p:spPr>
          <a:xfrm>
            <a:off x="1131846" y="2535904"/>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28255BFD-7F93-49AC-836F-76CBE7FDEFE3}"/>
              </a:ext>
            </a:extLst>
          </p:cNvPr>
          <p:cNvGrpSpPr/>
          <p:nvPr/>
        </p:nvGrpSpPr>
        <p:grpSpPr>
          <a:xfrm>
            <a:off x="1314779" y="3048656"/>
            <a:ext cx="2632035" cy="1070210"/>
            <a:chOff x="1219249" y="2535904"/>
            <a:chExt cx="2632035" cy="1070210"/>
          </a:xfrm>
        </p:grpSpPr>
        <p:sp>
          <p:nvSpPr>
            <p:cNvPr id="35" name="Right Brace 34">
              <a:extLst>
                <a:ext uri="{FF2B5EF4-FFF2-40B4-BE49-F238E27FC236}">
                  <a16:creationId xmlns:a16="http://schemas.microsoft.com/office/drawing/2014/main" id="{BBE90FFE-1AD7-493B-9E7F-0BA14EB3EDC5}"/>
                </a:ext>
              </a:extLst>
            </p:cNvPr>
            <p:cNvSpPr/>
            <p:nvPr/>
          </p:nvSpPr>
          <p:spPr>
            <a:xfrm rot="5400000">
              <a:off x="2444451" y="1607597"/>
              <a:ext cx="181631" cy="2632035"/>
            </a:xfrm>
            <a:prstGeom prst="rightBrace">
              <a:avLst>
                <a:gd name="adj1" fmla="val 3541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a:extLst>
                <a:ext uri="{FF2B5EF4-FFF2-40B4-BE49-F238E27FC236}">
                  <a16:creationId xmlns:a16="http://schemas.microsoft.com/office/drawing/2014/main" id="{2240F963-FBBA-4BCC-AA53-B96479ED9BA2}"/>
                </a:ext>
              </a:extLst>
            </p:cNvPr>
            <p:cNvSpPr txBox="1"/>
            <p:nvPr/>
          </p:nvSpPr>
          <p:spPr>
            <a:xfrm>
              <a:off x="1412385" y="2959783"/>
              <a:ext cx="2098950" cy="646331"/>
            </a:xfrm>
            <a:prstGeom prst="rect">
              <a:avLst/>
            </a:prstGeom>
            <a:noFill/>
          </p:spPr>
          <p:txBody>
            <a:bodyPr wrap="square" rtlCol="0">
              <a:spAutoFit/>
            </a:bodyPr>
            <a:lstStyle/>
            <a:p>
              <a:pPr algn="ctr"/>
              <a:r>
                <a:rPr lang="en-GB" dirty="0"/>
                <a:t>Child attends regular clinic visits</a:t>
              </a:r>
            </a:p>
          </p:txBody>
        </p:sp>
        <p:sp>
          <p:nvSpPr>
            <p:cNvPr id="58" name="Diamond 57">
              <a:extLst>
                <a:ext uri="{FF2B5EF4-FFF2-40B4-BE49-F238E27FC236}">
                  <a16:creationId xmlns:a16="http://schemas.microsoft.com/office/drawing/2014/main" id="{5A678AB0-8DF1-4825-BE4F-99BE3C8303B2}"/>
                </a:ext>
              </a:extLst>
            </p:cNvPr>
            <p:cNvSpPr/>
            <p:nvPr/>
          </p:nvSpPr>
          <p:spPr>
            <a:xfrm>
              <a:off x="1362186" y="2535904"/>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Diamond 58">
              <a:extLst>
                <a:ext uri="{FF2B5EF4-FFF2-40B4-BE49-F238E27FC236}">
                  <a16:creationId xmlns:a16="http://schemas.microsoft.com/office/drawing/2014/main" id="{3E927AB0-52C2-49E1-AB9C-E5DE8BC7FC83}"/>
                </a:ext>
              </a:extLst>
            </p:cNvPr>
            <p:cNvSpPr/>
            <p:nvPr/>
          </p:nvSpPr>
          <p:spPr>
            <a:xfrm>
              <a:off x="1599777" y="2535904"/>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Diamond 59">
              <a:extLst>
                <a:ext uri="{FF2B5EF4-FFF2-40B4-BE49-F238E27FC236}">
                  <a16:creationId xmlns:a16="http://schemas.microsoft.com/office/drawing/2014/main" id="{113F2DBF-B3F3-456D-8B68-EE831646617E}"/>
                </a:ext>
              </a:extLst>
            </p:cNvPr>
            <p:cNvSpPr/>
            <p:nvPr/>
          </p:nvSpPr>
          <p:spPr>
            <a:xfrm>
              <a:off x="1837368" y="2535904"/>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Diamond 60">
              <a:extLst>
                <a:ext uri="{FF2B5EF4-FFF2-40B4-BE49-F238E27FC236}">
                  <a16:creationId xmlns:a16="http://schemas.microsoft.com/office/drawing/2014/main" id="{A8C92524-AC75-435C-89D0-46B87FE1D1B4}"/>
                </a:ext>
              </a:extLst>
            </p:cNvPr>
            <p:cNvSpPr/>
            <p:nvPr/>
          </p:nvSpPr>
          <p:spPr>
            <a:xfrm>
              <a:off x="2067708" y="2535904"/>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Diamond 62">
              <a:extLst>
                <a:ext uri="{FF2B5EF4-FFF2-40B4-BE49-F238E27FC236}">
                  <a16:creationId xmlns:a16="http://schemas.microsoft.com/office/drawing/2014/main" id="{FD100F87-03F4-4DAB-8565-A99A9CC38825}"/>
                </a:ext>
              </a:extLst>
            </p:cNvPr>
            <p:cNvSpPr/>
            <p:nvPr/>
          </p:nvSpPr>
          <p:spPr>
            <a:xfrm>
              <a:off x="2304927" y="2535904"/>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Diamond 63">
              <a:extLst>
                <a:ext uri="{FF2B5EF4-FFF2-40B4-BE49-F238E27FC236}">
                  <a16:creationId xmlns:a16="http://schemas.microsoft.com/office/drawing/2014/main" id="{D6641F8E-8F9C-4054-9B38-5711B3A7D6EA}"/>
                </a:ext>
              </a:extLst>
            </p:cNvPr>
            <p:cNvSpPr/>
            <p:nvPr/>
          </p:nvSpPr>
          <p:spPr>
            <a:xfrm>
              <a:off x="2535267" y="2535904"/>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Diamond 64">
              <a:extLst>
                <a:ext uri="{FF2B5EF4-FFF2-40B4-BE49-F238E27FC236}">
                  <a16:creationId xmlns:a16="http://schemas.microsoft.com/office/drawing/2014/main" id="{A32C3ABE-5AC3-4AAB-AC9C-87D0524FD394}"/>
                </a:ext>
              </a:extLst>
            </p:cNvPr>
            <p:cNvSpPr/>
            <p:nvPr/>
          </p:nvSpPr>
          <p:spPr>
            <a:xfrm>
              <a:off x="2772858" y="2535904"/>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Diamond 65">
              <a:extLst>
                <a:ext uri="{FF2B5EF4-FFF2-40B4-BE49-F238E27FC236}">
                  <a16:creationId xmlns:a16="http://schemas.microsoft.com/office/drawing/2014/main" id="{B2B911B6-1D1E-4727-A372-936E582BDD46}"/>
                </a:ext>
              </a:extLst>
            </p:cNvPr>
            <p:cNvSpPr/>
            <p:nvPr/>
          </p:nvSpPr>
          <p:spPr>
            <a:xfrm>
              <a:off x="3010449" y="2535904"/>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8" name="Rectangle 67">
            <a:extLst>
              <a:ext uri="{FF2B5EF4-FFF2-40B4-BE49-F238E27FC236}">
                <a16:creationId xmlns:a16="http://schemas.microsoft.com/office/drawing/2014/main" id="{4C3E41CD-F353-41F8-A0C4-D2D025394509}"/>
              </a:ext>
            </a:extLst>
          </p:cNvPr>
          <p:cNvSpPr/>
          <p:nvPr/>
        </p:nvSpPr>
        <p:spPr>
          <a:xfrm>
            <a:off x="335261" y="2991882"/>
            <a:ext cx="840290" cy="349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Clinic visits</a:t>
            </a:r>
          </a:p>
        </p:txBody>
      </p:sp>
      <p:grpSp>
        <p:nvGrpSpPr>
          <p:cNvPr id="22" name="Group 21">
            <a:extLst>
              <a:ext uri="{FF2B5EF4-FFF2-40B4-BE49-F238E27FC236}">
                <a16:creationId xmlns:a16="http://schemas.microsoft.com/office/drawing/2014/main" id="{BFE81C5A-8224-456F-9D31-CF0CF5BBD2D4}"/>
              </a:ext>
            </a:extLst>
          </p:cNvPr>
          <p:cNvGrpSpPr/>
          <p:nvPr/>
        </p:nvGrpSpPr>
        <p:grpSpPr>
          <a:xfrm>
            <a:off x="4038600" y="1861619"/>
            <a:ext cx="4277839" cy="2119925"/>
            <a:chOff x="3943070" y="1348867"/>
            <a:chExt cx="4277839" cy="2119925"/>
          </a:xfrm>
        </p:grpSpPr>
        <p:sp>
          <p:nvSpPr>
            <p:cNvPr id="3" name="Rectangle 2">
              <a:extLst>
                <a:ext uri="{FF2B5EF4-FFF2-40B4-BE49-F238E27FC236}">
                  <a16:creationId xmlns:a16="http://schemas.microsoft.com/office/drawing/2014/main" id="{164A708C-7A90-4A96-9F1E-EE6D4A3D19D5}"/>
                </a:ext>
              </a:extLst>
            </p:cNvPr>
            <p:cNvSpPr/>
            <p:nvPr/>
          </p:nvSpPr>
          <p:spPr>
            <a:xfrm>
              <a:off x="6944377" y="1348867"/>
              <a:ext cx="1276532" cy="349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Database closes/ Child dies</a:t>
              </a:r>
            </a:p>
          </p:txBody>
        </p:sp>
        <p:cxnSp>
          <p:nvCxnSpPr>
            <p:cNvPr id="44" name="Straight Arrow Connector 43">
              <a:extLst>
                <a:ext uri="{FF2B5EF4-FFF2-40B4-BE49-F238E27FC236}">
                  <a16:creationId xmlns:a16="http://schemas.microsoft.com/office/drawing/2014/main" id="{233C0487-CD01-4BA3-84F6-5393E872F05B}"/>
                </a:ext>
              </a:extLst>
            </p:cNvPr>
            <p:cNvCxnSpPr>
              <a:cxnSpLocks/>
            </p:cNvCxnSpPr>
            <p:nvPr/>
          </p:nvCxnSpPr>
          <p:spPr>
            <a:xfrm flipH="1">
              <a:off x="7620955" y="1951769"/>
              <a:ext cx="2589" cy="5273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Diamond 66">
              <a:extLst>
                <a:ext uri="{FF2B5EF4-FFF2-40B4-BE49-F238E27FC236}">
                  <a16:creationId xmlns:a16="http://schemas.microsoft.com/office/drawing/2014/main" id="{18E290B7-ABF6-413C-B896-BDBDBA18FEAE}"/>
                </a:ext>
              </a:extLst>
            </p:cNvPr>
            <p:cNvSpPr/>
            <p:nvPr/>
          </p:nvSpPr>
          <p:spPr>
            <a:xfrm>
              <a:off x="5149826" y="2499446"/>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D9B63887-DFD7-4475-B4B1-A512B3552406}"/>
                </a:ext>
              </a:extLst>
            </p:cNvPr>
            <p:cNvSpPr txBox="1"/>
            <p:nvPr/>
          </p:nvSpPr>
          <p:spPr>
            <a:xfrm>
              <a:off x="3943070" y="3099460"/>
              <a:ext cx="2537646" cy="369332"/>
            </a:xfrm>
            <a:prstGeom prst="rect">
              <a:avLst/>
            </a:prstGeom>
            <a:noFill/>
          </p:spPr>
          <p:txBody>
            <a:bodyPr wrap="square" rtlCol="0">
              <a:spAutoFit/>
            </a:bodyPr>
            <a:lstStyle/>
            <a:p>
              <a:pPr algn="ctr"/>
              <a:r>
                <a:rPr lang="en-GB" dirty="0"/>
                <a:t>Child returns to clinic</a:t>
              </a:r>
            </a:p>
          </p:txBody>
        </p:sp>
        <p:cxnSp>
          <p:nvCxnSpPr>
            <p:cNvPr id="37" name="Straight Arrow Connector 36">
              <a:extLst>
                <a:ext uri="{FF2B5EF4-FFF2-40B4-BE49-F238E27FC236}">
                  <a16:creationId xmlns:a16="http://schemas.microsoft.com/office/drawing/2014/main" id="{246A84F4-CDA9-4932-9186-DBB088E2954F}"/>
                </a:ext>
              </a:extLst>
            </p:cNvPr>
            <p:cNvCxnSpPr>
              <a:cxnSpLocks/>
              <a:stCxn id="34" idx="0"/>
            </p:cNvCxnSpPr>
            <p:nvPr/>
          </p:nvCxnSpPr>
          <p:spPr>
            <a:xfrm flipH="1" flipV="1">
              <a:off x="5208598" y="2675288"/>
              <a:ext cx="3295" cy="424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iamond 37">
              <a:extLst>
                <a:ext uri="{FF2B5EF4-FFF2-40B4-BE49-F238E27FC236}">
                  <a16:creationId xmlns:a16="http://schemas.microsoft.com/office/drawing/2014/main" id="{B69D9B41-CD3B-4B07-91AA-DA3406A6A903}"/>
                </a:ext>
              </a:extLst>
            </p:cNvPr>
            <p:cNvSpPr/>
            <p:nvPr/>
          </p:nvSpPr>
          <p:spPr>
            <a:xfrm>
              <a:off x="5387046" y="2499446"/>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Diamond 38">
              <a:extLst>
                <a:ext uri="{FF2B5EF4-FFF2-40B4-BE49-F238E27FC236}">
                  <a16:creationId xmlns:a16="http://schemas.microsoft.com/office/drawing/2014/main" id="{0C7B2873-AD8C-4B69-93D9-28BDB7B2E7D0}"/>
                </a:ext>
              </a:extLst>
            </p:cNvPr>
            <p:cNvSpPr/>
            <p:nvPr/>
          </p:nvSpPr>
          <p:spPr>
            <a:xfrm>
              <a:off x="5617386" y="2499446"/>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Diamond 39">
              <a:extLst>
                <a:ext uri="{FF2B5EF4-FFF2-40B4-BE49-F238E27FC236}">
                  <a16:creationId xmlns:a16="http://schemas.microsoft.com/office/drawing/2014/main" id="{DC9B9EFA-15AD-4E64-BCE0-C65E189BACE9}"/>
                </a:ext>
              </a:extLst>
            </p:cNvPr>
            <p:cNvSpPr/>
            <p:nvPr/>
          </p:nvSpPr>
          <p:spPr>
            <a:xfrm>
              <a:off x="5854977" y="2499446"/>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Diamond 40">
              <a:extLst>
                <a:ext uri="{FF2B5EF4-FFF2-40B4-BE49-F238E27FC236}">
                  <a16:creationId xmlns:a16="http://schemas.microsoft.com/office/drawing/2014/main" id="{75891D80-A332-437B-9B23-3EEA766E5DF6}"/>
                </a:ext>
              </a:extLst>
            </p:cNvPr>
            <p:cNvSpPr/>
            <p:nvPr/>
          </p:nvSpPr>
          <p:spPr>
            <a:xfrm>
              <a:off x="6092568" y="2499446"/>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Diamond 41">
              <a:extLst>
                <a:ext uri="{FF2B5EF4-FFF2-40B4-BE49-F238E27FC236}">
                  <a16:creationId xmlns:a16="http://schemas.microsoft.com/office/drawing/2014/main" id="{0E4F3E96-02B3-47E9-98E8-721EB502BF19}"/>
                </a:ext>
              </a:extLst>
            </p:cNvPr>
            <p:cNvSpPr/>
            <p:nvPr/>
          </p:nvSpPr>
          <p:spPr>
            <a:xfrm>
              <a:off x="6322908" y="2499446"/>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Diamond 42">
              <a:extLst>
                <a:ext uri="{FF2B5EF4-FFF2-40B4-BE49-F238E27FC236}">
                  <a16:creationId xmlns:a16="http://schemas.microsoft.com/office/drawing/2014/main" id="{7B09A3EB-F01B-426C-A24A-124AFE6C0088}"/>
                </a:ext>
              </a:extLst>
            </p:cNvPr>
            <p:cNvSpPr/>
            <p:nvPr/>
          </p:nvSpPr>
          <p:spPr>
            <a:xfrm>
              <a:off x="6560127" y="2499446"/>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Diamond 44">
              <a:extLst>
                <a:ext uri="{FF2B5EF4-FFF2-40B4-BE49-F238E27FC236}">
                  <a16:creationId xmlns:a16="http://schemas.microsoft.com/office/drawing/2014/main" id="{443A330C-EE88-437D-B165-E4DBFCB8D688}"/>
                </a:ext>
              </a:extLst>
            </p:cNvPr>
            <p:cNvSpPr/>
            <p:nvPr/>
          </p:nvSpPr>
          <p:spPr>
            <a:xfrm>
              <a:off x="6790467" y="2499446"/>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Diamond 46">
              <a:extLst>
                <a:ext uri="{FF2B5EF4-FFF2-40B4-BE49-F238E27FC236}">
                  <a16:creationId xmlns:a16="http://schemas.microsoft.com/office/drawing/2014/main" id="{3E66DC74-43A7-4B64-B309-8FD8AA80AC63}"/>
                </a:ext>
              </a:extLst>
            </p:cNvPr>
            <p:cNvSpPr/>
            <p:nvPr/>
          </p:nvSpPr>
          <p:spPr>
            <a:xfrm>
              <a:off x="7028058" y="2499446"/>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Diamond 48">
              <a:extLst>
                <a:ext uri="{FF2B5EF4-FFF2-40B4-BE49-F238E27FC236}">
                  <a16:creationId xmlns:a16="http://schemas.microsoft.com/office/drawing/2014/main" id="{04602340-2B45-49F4-92D4-59DFC73ACD02}"/>
                </a:ext>
              </a:extLst>
            </p:cNvPr>
            <p:cNvSpPr/>
            <p:nvPr/>
          </p:nvSpPr>
          <p:spPr>
            <a:xfrm>
              <a:off x="7265649" y="2499446"/>
              <a:ext cx="153910" cy="181631"/>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31E57C3B-8376-4F0F-8F51-9907CFE7EDB1}"/>
              </a:ext>
            </a:extLst>
          </p:cNvPr>
          <p:cNvGrpSpPr/>
          <p:nvPr/>
        </p:nvGrpSpPr>
        <p:grpSpPr>
          <a:xfrm>
            <a:off x="3657880" y="4099153"/>
            <a:ext cx="3957212" cy="1051091"/>
            <a:chOff x="3819548" y="4169599"/>
            <a:chExt cx="3957212" cy="1051091"/>
          </a:xfrm>
        </p:grpSpPr>
        <p:sp>
          <p:nvSpPr>
            <p:cNvPr id="46" name="Rectangle 45">
              <a:extLst>
                <a:ext uri="{FF2B5EF4-FFF2-40B4-BE49-F238E27FC236}">
                  <a16:creationId xmlns:a16="http://schemas.microsoft.com/office/drawing/2014/main" id="{4EAAA179-9DF0-4127-A7DE-D7882BF8ECC9}"/>
                </a:ext>
              </a:extLst>
            </p:cNvPr>
            <p:cNvSpPr/>
            <p:nvPr/>
          </p:nvSpPr>
          <p:spPr>
            <a:xfrm>
              <a:off x="3819548" y="4169599"/>
              <a:ext cx="3957212" cy="355349"/>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5117082-6DB7-4F4B-92B3-85631844C826}"/>
                </a:ext>
              </a:extLst>
            </p:cNvPr>
            <p:cNvSpPr/>
            <p:nvPr/>
          </p:nvSpPr>
          <p:spPr>
            <a:xfrm>
              <a:off x="3978911" y="4512804"/>
              <a:ext cx="3281907" cy="707886"/>
            </a:xfrm>
            <a:prstGeom prst="rect">
              <a:avLst/>
            </a:prstGeom>
          </p:spPr>
          <p:txBody>
            <a:bodyPr wrap="square">
              <a:spAutoFit/>
            </a:bodyPr>
            <a:lstStyle/>
            <a:p>
              <a:pPr algn="ctr"/>
              <a:r>
                <a:rPr lang="en-GB" sz="2000" b="1" dirty="0"/>
                <a:t>Group 2/3: Time after a care interruption</a:t>
              </a:r>
            </a:p>
          </p:txBody>
        </p:sp>
      </p:grpSp>
      <p:grpSp>
        <p:nvGrpSpPr>
          <p:cNvPr id="8" name="Group 7">
            <a:extLst>
              <a:ext uri="{FF2B5EF4-FFF2-40B4-BE49-F238E27FC236}">
                <a16:creationId xmlns:a16="http://schemas.microsoft.com/office/drawing/2014/main" id="{059E8B37-DE1C-40AC-B5D4-8ADF15A5E8EA}"/>
              </a:ext>
            </a:extLst>
          </p:cNvPr>
          <p:cNvGrpSpPr/>
          <p:nvPr/>
        </p:nvGrpSpPr>
        <p:grpSpPr>
          <a:xfrm>
            <a:off x="2320645" y="1698781"/>
            <a:ext cx="3188864" cy="1505379"/>
            <a:chOff x="2225115" y="1186029"/>
            <a:chExt cx="3188864" cy="1505379"/>
          </a:xfrm>
        </p:grpSpPr>
        <p:grpSp>
          <p:nvGrpSpPr>
            <p:cNvPr id="27" name="Group 26">
              <a:extLst>
                <a:ext uri="{FF2B5EF4-FFF2-40B4-BE49-F238E27FC236}">
                  <a16:creationId xmlns:a16="http://schemas.microsoft.com/office/drawing/2014/main" id="{579EBBEC-0E66-49AD-B5C0-B4FFC5B2A45E}"/>
                </a:ext>
              </a:extLst>
            </p:cNvPr>
            <p:cNvGrpSpPr/>
            <p:nvPr/>
          </p:nvGrpSpPr>
          <p:grpSpPr>
            <a:xfrm>
              <a:off x="2225115" y="1186029"/>
              <a:ext cx="3188864" cy="1418380"/>
              <a:chOff x="2225115" y="1186029"/>
              <a:chExt cx="3188864" cy="1418380"/>
            </a:xfrm>
          </p:grpSpPr>
          <p:grpSp>
            <p:nvGrpSpPr>
              <p:cNvPr id="23" name="Group 22">
                <a:extLst>
                  <a:ext uri="{FF2B5EF4-FFF2-40B4-BE49-F238E27FC236}">
                    <a16:creationId xmlns:a16="http://schemas.microsoft.com/office/drawing/2014/main" id="{7DD6D1AD-4DB3-4872-813E-F4D54EE64A7F}"/>
                  </a:ext>
                </a:extLst>
              </p:cNvPr>
              <p:cNvGrpSpPr/>
              <p:nvPr/>
            </p:nvGrpSpPr>
            <p:grpSpPr>
              <a:xfrm>
                <a:off x="2225115" y="1186029"/>
                <a:ext cx="3188864" cy="1418380"/>
                <a:chOff x="2225115" y="1186029"/>
                <a:chExt cx="3188864" cy="1418380"/>
              </a:xfrm>
            </p:grpSpPr>
            <p:cxnSp>
              <p:nvCxnSpPr>
                <p:cNvPr id="31" name="Straight Arrow Connector 30">
                  <a:extLst>
                    <a:ext uri="{FF2B5EF4-FFF2-40B4-BE49-F238E27FC236}">
                      <a16:creationId xmlns:a16="http://schemas.microsoft.com/office/drawing/2014/main" id="{950681B8-556B-4741-8A19-690F3308CBAC}"/>
                    </a:ext>
                  </a:extLst>
                </p:cNvPr>
                <p:cNvCxnSpPr>
                  <a:cxnSpLocks/>
                  <a:stCxn id="30" idx="2"/>
                </p:cNvCxnSpPr>
                <p:nvPr/>
              </p:nvCxnSpPr>
              <p:spPr>
                <a:xfrm>
                  <a:off x="3819547" y="2109359"/>
                  <a:ext cx="0" cy="334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868B27FB-96B8-441C-8081-46C0C163069F}"/>
                    </a:ext>
                  </a:extLst>
                </p:cNvPr>
                <p:cNvGrpSpPr/>
                <p:nvPr/>
              </p:nvGrpSpPr>
              <p:grpSpPr>
                <a:xfrm>
                  <a:off x="2225115" y="1186029"/>
                  <a:ext cx="3188864" cy="1418380"/>
                  <a:chOff x="2225115" y="1186029"/>
                  <a:chExt cx="3188864" cy="1418380"/>
                </a:xfrm>
              </p:grpSpPr>
              <p:sp>
                <p:nvSpPr>
                  <p:cNvPr id="30" name="TextBox 29">
                    <a:extLst>
                      <a:ext uri="{FF2B5EF4-FFF2-40B4-BE49-F238E27FC236}">
                        <a16:creationId xmlns:a16="http://schemas.microsoft.com/office/drawing/2014/main" id="{4DF8CA7A-B371-4930-ADA0-1E915329EC1F}"/>
                      </a:ext>
                    </a:extLst>
                  </p:cNvPr>
                  <p:cNvSpPr txBox="1"/>
                  <p:nvPr/>
                </p:nvSpPr>
                <p:spPr>
                  <a:xfrm>
                    <a:off x="2225115" y="1186029"/>
                    <a:ext cx="3188864" cy="923330"/>
                  </a:xfrm>
                  <a:prstGeom prst="rect">
                    <a:avLst/>
                  </a:prstGeom>
                  <a:noFill/>
                </p:spPr>
                <p:txBody>
                  <a:bodyPr wrap="square" rtlCol="0">
                    <a:spAutoFit/>
                  </a:bodyPr>
                  <a:lstStyle/>
                  <a:p>
                    <a:pPr algn="ctr"/>
                    <a:r>
                      <a:rPr lang="en-GB" dirty="0"/>
                      <a:t>Child hasn’t returned to clinic for 180 days: care interruption (theoretical clinic date)</a:t>
                    </a:r>
                  </a:p>
                </p:txBody>
              </p:sp>
              <p:cxnSp>
                <p:nvCxnSpPr>
                  <p:cNvPr id="16" name="Straight Connector 15">
                    <a:extLst>
                      <a:ext uri="{FF2B5EF4-FFF2-40B4-BE49-F238E27FC236}">
                        <a16:creationId xmlns:a16="http://schemas.microsoft.com/office/drawing/2014/main" id="{E282E9CE-53EE-42E4-A184-CEA2F2E65B27}"/>
                      </a:ext>
                    </a:extLst>
                  </p:cNvPr>
                  <p:cNvCxnSpPr>
                    <a:cxnSpLocks/>
                  </p:cNvCxnSpPr>
                  <p:nvPr/>
                </p:nvCxnSpPr>
                <p:spPr>
                  <a:xfrm>
                    <a:off x="3265719" y="2604409"/>
                    <a:ext cx="17271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26" name="Rectangle 25">
                <a:extLst>
                  <a:ext uri="{FF2B5EF4-FFF2-40B4-BE49-F238E27FC236}">
                    <a16:creationId xmlns:a16="http://schemas.microsoft.com/office/drawing/2014/main" id="{43492D03-3405-4524-9727-A6968C8478DC}"/>
                  </a:ext>
                </a:extLst>
              </p:cNvPr>
              <p:cNvSpPr/>
              <p:nvPr/>
            </p:nvSpPr>
            <p:spPr>
              <a:xfrm>
                <a:off x="3265719" y="2255677"/>
                <a:ext cx="491233" cy="334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180 days</a:t>
                </a:r>
              </a:p>
            </p:txBody>
          </p:sp>
        </p:grpSp>
        <p:sp>
          <p:nvSpPr>
            <p:cNvPr id="6" name="Isosceles Triangle 5">
              <a:extLst>
                <a:ext uri="{FF2B5EF4-FFF2-40B4-BE49-F238E27FC236}">
                  <a16:creationId xmlns:a16="http://schemas.microsoft.com/office/drawing/2014/main" id="{1D522A23-0718-4B4B-9D1C-ED71C5D0D552}"/>
                </a:ext>
              </a:extLst>
            </p:cNvPr>
            <p:cNvSpPr/>
            <p:nvPr/>
          </p:nvSpPr>
          <p:spPr>
            <a:xfrm>
              <a:off x="3739534" y="2509777"/>
              <a:ext cx="150615" cy="18163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itle 1">
            <a:extLst>
              <a:ext uri="{FF2B5EF4-FFF2-40B4-BE49-F238E27FC236}">
                <a16:creationId xmlns:a16="http://schemas.microsoft.com/office/drawing/2014/main" id="{FE64378C-31B8-4BDD-B6B4-F18588EEF6AB}"/>
              </a:ext>
            </a:extLst>
          </p:cNvPr>
          <p:cNvSpPr txBox="1">
            <a:spLocks/>
          </p:cNvSpPr>
          <p:nvPr/>
        </p:nvSpPr>
        <p:spPr>
          <a:xfrm>
            <a:off x="304800" y="92218"/>
            <a:ext cx="89154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3100"/>
              <a:t>Effect of Interruption of Care on Mortality</a:t>
            </a:r>
            <a:br>
              <a:rPr lang="en-US" sz="3100"/>
            </a:br>
            <a:r>
              <a:rPr lang="en-US" sz="3100"/>
              <a:t> in HIV+ Children in South Africa</a:t>
            </a:r>
            <a:br>
              <a:rPr lang="en-US" sz="2000" i="1">
                <a:solidFill>
                  <a:schemeClr val="tx1"/>
                </a:solidFill>
              </a:rPr>
            </a:br>
            <a:r>
              <a:rPr lang="en-US" sz="2000" i="1">
                <a:solidFill>
                  <a:schemeClr val="tx1"/>
                </a:solidFill>
              </a:rPr>
              <a:t>Davies C al.  IAS, Amsterdam July 2018 Abs. THAC0305</a:t>
            </a:r>
            <a:endParaRPr lang="en-US" dirty="0"/>
          </a:p>
        </p:txBody>
      </p:sp>
      <p:pic>
        <p:nvPicPr>
          <p:cNvPr id="50" name="Picture 49">
            <a:extLst>
              <a:ext uri="{FF2B5EF4-FFF2-40B4-BE49-F238E27FC236}">
                <a16:creationId xmlns:a16="http://schemas.microsoft.com/office/drawing/2014/main" id="{DD40E85E-F517-423B-AD89-9EA923409D8D}"/>
              </a:ext>
            </a:extLst>
          </p:cNvPr>
          <p:cNvPicPr>
            <a:picLocks noChangeAspect="1"/>
          </p:cNvPicPr>
          <p:nvPr/>
        </p:nvPicPr>
        <p:blipFill>
          <a:blip r:embed="rId2"/>
          <a:stretch>
            <a:fillRect/>
          </a:stretch>
        </p:blipFill>
        <p:spPr>
          <a:xfrm>
            <a:off x="228600" y="205308"/>
            <a:ext cx="705935" cy="709612"/>
          </a:xfrm>
          <a:prstGeom prst="rect">
            <a:avLst/>
          </a:prstGeom>
          <a:ln>
            <a:noFill/>
          </a:ln>
          <a:effectLst>
            <a:outerShdw blurRad="292100" dist="139700" dir="2700000" algn="tl" rotWithShape="0">
              <a:srgbClr val="333333">
                <a:alpha val="65000"/>
              </a:srgbClr>
            </a:outerShdw>
          </a:effectLst>
        </p:spPr>
      </p:pic>
      <p:cxnSp>
        <p:nvCxnSpPr>
          <p:cNvPr id="52" name="Straight Connector 51">
            <a:extLst>
              <a:ext uri="{FF2B5EF4-FFF2-40B4-BE49-F238E27FC236}">
                <a16:creationId xmlns:a16="http://schemas.microsoft.com/office/drawing/2014/main" id="{4B13A8D2-3498-4FFA-8C80-18A29F5FFE2B}"/>
              </a:ext>
            </a:extLst>
          </p:cNvPr>
          <p:cNvCxnSpPr/>
          <p:nvPr/>
        </p:nvCxnSpPr>
        <p:spPr>
          <a:xfrm flipV="1">
            <a:off x="0" y="1235218"/>
            <a:ext cx="9144000" cy="3412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3" name="Table 52">
            <a:extLst>
              <a:ext uri="{FF2B5EF4-FFF2-40B4-BE49-F238E27FC236}">
                <a16:creationId xmlns:a16="http://schemas.microsoft.com/office/drawing/2014/main" id="{51162F8B-F260-460B-8FDC-19D0632317D1}"/>
              </a:ext>
            </a:extLst>
          </p:cNvPr>
          <p:cNvGraphicFramePr>
            <a:graphicFrameLocks noGrp="1"/>
          </p:cNvGraphicFramePr>
          <p:nvPr>
            <p:extLst>
              <p:ext uri="{D42A27DB-BD31-4B8C-83A1-F6EECF244321}">
                <p14:modId xmlns:p14="http://schemas.microsoft.com/office/powerpoint/2010/main" val="4162564487"/>
              </p:ext>
            </p:extLst>
          </p:nvPr>
        </p:nvGraphicFramePr>
        <p:xfrm>
          <a:off x="2052044" y="5148497"/>
          <a:ext cx="6181680" cy="1346400"/>
        </p:xfrm>
        <a:graphic>
          <a:graphicData uri="http://schemas.openxmlformats.org/drawingml/2006/table">
            <a:tbl>
              <a:tblPr firstRow="1" bandRow="1">
                <a:tableStyleId>{5C22544A-7EE6-4342-B048-85BDC9FD1C3A}</a:tableStyleId>
              </a:tblPr>
              <a:tblGrid>
                <a:gridCol w="2681660">
                  <a:extLst>
                    <a:ext uri="{9D8B030D-6E8A-4147-A177-3AD203B41FA5}">
                      <a16:colId xmlns:a16="http://schemas.microsoft.com/office/drawing/2014/main" val="706557281"/>
                    </a:ext>
                  </a:extLst>
                </a:gridCol>
                <a:gridCol w="1752600">
                  <a:extLst>
                    <a:ext uri="{9D8B030D-6E8A-4147-A177-3AD203B41FA5}">
                      <a16:colId xmlns:a16="http://schemas.microsoft.com/office/drawing/2014/main" val="4220062073"/>
                    </a:ext>
                  </a:extLst>
                </a:gridCol>
                <a:gridCol w="1747420">
                  <a:extLst>
                    <a:ext uri="{9D8B030D-6E8A-4147-A177-3AD203B41FA5}">
                      <a16:colId xmlns:a16="http://schemas.microsoft.com/office/drawing/2014/main" val="431926666"/>
                    </a:ext>
                  </a:extLst>
                </a:gridCol>
              </a:tblGrid>
              <a:tr h="0">
                <a:tc>
                  <a:txBody>
                    <a:bodyPr/>
                    <a:lstStyle/>
                    <a:p>
                      <a:pPr marL="0" algn="l" defTabSz="685800" rtl="0" eaLnBrk="1" latinLnBrk="0" hangingPunct="1">
                        <a:lnSpc>
                          <a:spcPct val="100000"/>
                        </a:lnSpc>
                        <a:spcAft>
                          <a:spcPts val="0"/>
                        </a:spcAft>
                      </a:pPr>
                      <a:r>
                        <a:rPr lang="en-GB" sz="1200" b="0" kern="1200" dirty="0">
                          <a:solidFill>
                            <a:schemeClr val="tx1"/>
                          </a:solidFill>
                          <a:latin typeface="Arial" panose="020B0604020202020204" pitchFamily="34" charset="0"/>
                          <a:ea typeface="+mn-ea"/>
                          <a:cs typeface="Arial" panose="020B0604020202020204" pitchFamily="34" charset="0"/>
                        </a:rPr>
                        <a:t>Characteristic</a:t>
                      </a:r>
                    </a:p>
                  </a:txBody>
                  <a:tcPr marL="72000" marR="7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685800" rtl="0" eaLnBrk="1" latinLnBrk="0" hangingPunct="1">
                        <a:lnSpc>
                          <a:spcPct val="100000"/>
                        </a:lnSpc>
                        <a:spcAft>
                          <a:spcPts val="0"/>
                        </a:spcAft>
                      </a:pPr>
                      <a:r>
                        <a:rPr lang="en-GB" sz="1200" b="1" kern="1200" dirty="0">
                          <a:solidFill>
                            <a:schemeClr val="tx1"/>
                          </a:solidFill>
                          <a:latin typeface="Arial" panose="020B0604020202020204" pitchFamily="34" charset="0"/>
                          <a:ea typeface="+mn-ea"/>
                          <a:cs typeface="Arial" panose="020B0604020202020204" pitchFamily="34" charset="0"/>
                        </a:rPr>
                        <a:t>Group 2</a:t>
                      </a:r>
                    </a:p>
                    <a:p>
                      <a:pPr marL="0" algn="ctr" defTabSz="685800" rtl="0" eaLnBrk="1" latinLnBrk="0" hangingPunct="1">
                        <a:lnSpc>
                          <a:spcPct val="100000"/>
                        </a:lnSpc>
                        <a:spcAft>
                          <a:spcPts val="0"/>
                        </a:spcAft>
                      </a:pPr>
                      <a:r>
                        <a:rPr lang="en-GB" sz="1200" b="1" kern="1200" dirty="0">
                          <a:solidFill>
                            <a:schemeClr val="tx1"/>
                          </a:solidFill>
                          <a:latin typeface="Arial" panose="020B0604020202020204" pitchFamily="34" charset="0"/>
                          <a:ea typeface="+mn-ea"/>
                          <a:cs typeface="Arial" panose="020B0604020202020204" pitchFamily="34" charset="0"/>
                        </a:rPr>
                        <a:t>Lost after &lt;6 </a:t>
                      </a:r>
                      <a:r>
                        <a:rPr lang="en-GB" sz="1200" b="1" kern="1200" dirty="0" err="1">
                          <a:solidFill>
                            <a:schemeClr val="tx1"/>
                          </a:solidFill>
                          <a:latin typeface="Arial" panose="020B0604020202020204" pitchFamily="34" charset="0"/>
                          <a:ea typeface="+mn-ea"/>
                          <a:cs typeface="Arial" panose="020B0604020202020204" pitchFamily="34" charset="0"/>
                        </a:rPr>
                        <a:t>mo</a:t>
                      </a:r>
                      <a:r>
                        <a:rPr lang="en-GB" sz="1200" b="1" kern="1200" dirty="0">
                          <a:solidFill>
                            <a:schemeClr val="tx1"/>
                          </a:solidFill>
                          <a:latin typeface="Arial" panose="020B0604020202020204" pitchFamily="34" charset="0"/>
                          <a:ea typeface="+mn-ea"/>
                          <a:cs typeface="Arial" panose="020B0604020202020204" pitchFamily="34" charset="0"/>
                        </a:rPr>
                        <a:t> ART</a:t>
                      </a:r>
                    </a:p>
                  </a:txBody>
                  <a:tcPr marL="72000" marR="7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685800" rtl="0" eaLnBrk="1" latinLnBrk="0" hangingPunct="1">
                        <a:lnSpc>
                          <a:spcPct val="100000"/>
                        </a:lnSpc>
                        <a:spcAft>
                          <a:spcPts val="0"/>
                        </a:spcAft>
                      </a:pPr>
                      <a:r>
                        <a:rPr lang="en-GB" sz="1200" b="1" kern="1200" dirty="0">
                          <a:solidFill>
                            <a:schemeClr val="tx1"/>
                          </a:solidFill>
                          <a:latin typeface="Arial" panose="020B0604020202020204" pitchFamily="34" charset="0"/>
                          <a:ea typeface="+mn-ea"/>
                          <a:cs typeface="Arial" panose="020B0604020202020204" pitchFamily="34" charset="0"/>
                        </a:rPr>
                        <a:t>Group 3: </a:t>
                      </a:r>
                    </a:p>
                    <a:p>
                      <a:pPr marL="0" algn="ctr" defTabSz="685800" rtl="0" eaLnBrk="1" latinLnBrk="0" hangingPunct="1">
                        <a:lnSpc>
                          <a:spcPct val="100000"/>
                        </a:lnSpc>
                        <a:spcAft>
                          <a:spcPts val="0"/>
                        </a:spcAft>
                      </a:pPr>
                      <a:r>
                        <a:rPr lang="en-GB" sz="1200" b="1" kern="1200" dirty="0">
                          <a:solidFill>
                            <a:schemeClr val="tx1"/>
                          </a:solidFill>
                          <a:latin typeface="Arial" panose="020B0604020202020204" pitchFamily="34" charset="0"/>
                          <a:ea typeface="+mn-ea"/>
                          <a:cs typeface="Arial" panose="020B0604020202020204" pitchFamily="34" charset="0"/>
                        </a:rPr>
                        <a:t>Lost after &gt;6 </a:t>
                      </a:r>
                      <a:r>
                        <a:rPr lang="en-GB" sz="1200" b="1" kern="1200" dirty="0" err="1">
                          <a:solidFill>
                            <a:schemeClr val="tx1"/>
                          </a:solidFill>
                          <a:latin typeface="Arial" panose="020B0604020202020204" pitchFamily="34" charset="0"/>
                          <a:ea typeface="+mn-ea"/>
                          <a:cs typeface="Arial" panose="020B0604020202020204" pitchFamily="34" charset="0"/>
                        </a:rPr>
                        <a:t>mo</a:t>
                      </a:r>
                      <a:r>
                        <a:rPr lang="en-GB" sz="1200" b="1" kern="1200" dirty="0">
                          <a:solidFill>
                            <a:schemeClr val="tx1"/>
                          </a:solidFill>
                          <a:latin typeface="Arial" panose="020B0604020202020204" pitchFamily="34" charset="0"/>
                          <a:ea typeface="+mn-ea"/>
                          <a:cs typeface="Arial" panose="020B0604020202020204" pitchFamily="34" charset="0"/>
                        </a:rPr>
                        <a:t> ART</a:t>
                      </a:r>
                    </a:p>
                  </a:txBody>
                  <a:tcPr marL="72000" marR="7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16602931"/>
                  </a:ext>
                </a:extLst>
              </a:tr>
              <a:tr h="0">
                <a:tc>
                  <a:txBody>
                    <a:bodyPr/>
                    <a:lstStyle/>
                    <a:p>
                      <a:pPr marL="0" algn="l" defTabSz="685800" rtl="0" eaLnBrk="1" latinLnBrk="0" hangingPunct="1">
                        <a:lnSpc>
                          <a:spcPct val="100000"/>
                        </a:lnSpc>
                        <a:spcAft>
                          <a:spcPts val="0"/>
                        </a:spcAft>
                      </a:pPr>
                      <a:r>
                        <a:rPr lang="en-GB" sz="1200" kern="1200" dirty="0">
                          <a:solidFill>
                            <a:schemeClr val="tx1"/>
                          </a:solidFill>
                          <a:latin typeface="Arial" panose="020B0604020202020204" pitchFamily="34" charset="0"/>
                          <a:ea typeface="+mn-ea"/>
                          <a:cs typeface="Arial" panose="020B0604020202020204" pitchFamily="34" charset="0"/>
                        </a:rPr>
                        <a:t>Length of first interruption (median)</a:t>
                      </a:r>
                    </a:p>
                  </a:txBody>
                  <a:tcPr marL="72000" marR="7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0000"/>
                        </a:lnSpc>
                        <a:spcAft>
                          <a:spcPts val="0"/>
                        </a:spcAft>
                      </a:pPr>
                      <a:r>
                        <a:rPr lang="en-GB" sz="1200" kern="1200" dirty="0">
                          <a:solidFill>
                            <a:schemeClr val="tx1"/>
                          </a:solidFill>
                          <a:latin typeface="Arial" panose="020B0604020202020204" pitchFamily="34" charset="0"/>
                          <a:ea typeface="+mn-ea"/>
                          <a:cs typeface="Arial" panose="020B0604020202020204" pitchFamily="34" charset="0"/>
                        </a:rPr>
                        <a:t>322 days</a:t>
                      </a:r>
                    </a:p>
                  </a:txBody>
                  <a:tcPr marL="72000" marR="7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0000"/>
                        </a:lnSpc>
                        <a:spcAft>
                          <a:spcPts val="0"/>
                        </a:spcAft>
                      </a:pPr>
                      <a:r>
                        <a:rPr lang="en-GB" sz="1200" kern="1200" dirty="0">
                          <a:solidFill>
                            <a:schemeClr val="tx1"/>
                          </a:solidFill>
                          <a:latin typeface="Arial" panose="020B0604020202020204" pitchFamily="34" charset="0"/>
                          <a:ea typeface="+mn-ea"/>
                          <a:cs typeface="Arial" panose="020B0604020202020204" pitchFamily="34" charset="0"/>
                        </a:rPr>
                        <a:t>244 days</a:t>
                      </a:r>
                    </a:p>
                  </a:txBody>
                  <a:tcPr marL="72000" marR="7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060224"/>
                  </a:ext>
                </a:extLst>
              </a:tr>
              <a:tr h="0">
                <a:tc>
                  <a:txBody>
                    <a:bodyPr/>
                    <a:lstStyle/>
                    <a:p>
                      <a:pPr marL="0" algn="l" defTabSz="685800" rtl="0" eaLnBrk="1" latinLnBrk="0" hangingPunct="1">
                        <a:lnSpc>
                          <a:spcPct val="100000"/>
                        </a:lnSpc>
                        <a:spcAft>
                          <a:spcPts val="0"/>
                        </a:spcAft>
                      </a:pPr>
                      <a:r>
                        <a:rPr lang="en-GB" sz="1200" kern="1200" dirty="0">
                          <a:solidFill>
                            <a:schemeClr val="tx1"/>
                          </a:solidFill>
                          <a:latin typeface="Arial" panose="020B0604020202020204" pitchFamily="34" charset="0"/>
                          <a:ea typeface="+mn-ea"/>
                          <a:cs typeface="Arial" panose="020B0604020202020204" pitchFamily="34" charset="0"/>
                        </a:rPr>
                        <a:t>Median % of follow-up time lost </a:t>
                      </a:r>
                    </a:p>
                  </a:txBody>
                  <a:tcPr marL="72000" marR="7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0000"/>
                        </a:lnSpc>
                        <a:spcAft>
                          <a:spcPts val="0"/>
                        </a:spcAft>
                      </a:pPr>
                      <a:r>
                        <a:rPr lang="en-GB" sz="1200" kern="1200" dirty="0">
                          <a:solidFill>
                            <a:schemeClr val="tx1"/>
                          </a:solidFill>
                          <a:latin typeface="Arial" panose="020B0604020202020204" pitchFamily="34" charset="0"/>
                          <a:ea typeface="+mn-ea"/>
                          <a:cs typeface="Arial" panose="020B0604020202020204" pitchFamily="34" charset="0"/>
                        </a:rPr>
                        <a:t>71%</a:t>
                      </a:r>
                    </a:p>
                  </a:txBody>
                  <a:tcPr marL="72000" marR="7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0000"/>
                        </a:lnSpc>
                        <a:spcAft>
                          <a:spcPts val="0"/>
                        </a:spcAft>
                      </a:pPr>
                      <a:r>
                        <a:rPr lang="en-GB" sz="1200" kern="1200" dirty="0">
                          <a:solidFill>
                            <a:schemeClr val="tx1"/>
                          </a:solidFill>
                          <a:latin typeface="Arial" panose="020B0604020202020204" pitchFamily="34" charset="0"/>
                          <a:ea typeface="+mn-ea"/>
                          <a:cs typeface="Arial" panose="020B0604020202020204" pitchFamily="34" charset="0"/>
                        </a:rPr>
                        <a:t>30%</a:t>
                      </a:r>
                    </a:p>
                  </a:txBody>
                  <a:tcPr marL="72000" marR="7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3905917"/>
                  </a:ext>
                </a:extLst>
              </a:tr>
              <a:tr h="0">
                <a:tc>
                  <a:txBody>
                    <a:bodyPr/>
                    <a:lstStyle/>
                    <a:p>
                      <a:pPr marL="0" algn="l" defTabSz="685800" rtl="0" eaLnBrk="1" latinLnBrk="0" hangingPunct="1">
                        <a:lnSpc>
                          <a:spcPct val="100000"/>
                        </a:lnSpc>
                        <a:spcAft>
                          <a:spcPts val="0"/>
                        </a:spcAft>
                      </a:pPr>
                      <a:r>
                        <a:rPr lang="en-GB" sz="1200" kern="1200" dirty="0">
                          <a:solidFill>
                            <a:schemeClr val="tx1"/>
                          </a:solidFill>
                          <a:latin typeface="Arial" panose="020B0604020202020204" pitchFamily="34" charset="0"/>
                          <a:ea typeface="+mn-ea"/>
                          <a:cs typeface="Arial" panose="020B0604020202020204" pitchFamily="34" charset="0"/>
                        </a:rPr>
                        <a:t>% lost when the database closed</a:t>
                      </a:r>
                    </a:p>
                  </a:txBody>
                  <a:tcPr marL="72000" marR="7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0000"/>
                        </a:lnSpc>
                        <a:spcAft>
                          <a:spcPts val="0"/>
                        </a:spcAft>
                      </a:pPr>
                      <a:r>
                        <a:rPr lang="en-GB" sz="1200" kern="1200" dirty="0">
                          <a:solidFill>
                            <a:schemeClr val="tx1"/>
                          </a:solidFill>
                          <a:latin typeface="Arial" panose="020B0604020202020204" pitchFamily="34" charset="0"/>
                          <a:ea typeface="+mn-ea"/>
                          <a:cs typeface="Arial" panose="020B0604020202020204" pitchFamily="34" charset="0"/>
                        </a:rPr>
                        <a:t>50%</a:t>
                      </a:r>
                    </a:p>
                  </a:txBody>
                  <a:tcPr marL="72000" marR="7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0000"/>
                        </a:lnSpc>
                        <a:spcAft>
                          <a:spcPts val="0"/>
                        </a:spcAft>
                      </a:pPr>
                      <a:r>
                        <a:rPr lang="en-GB" sz="1200" kern="1200" dirty="0">
                          <a:solidFill>
                            <a:schemeClr val="tx1"/>
                          </a:solidFill>
                          <a:latin typeface="Arial" panose="020B0604020202020204" pitchFamily="34" charset="0"/>
                          <a:ea typeface="+mn-ea"/>
                          <a:cs typeface="Arial" panose="020B0604020202020204" pitchFamily="34" charset="0"/>
                        </a:rPr>
                        <a:t>35%</a:t>
                      </a:r>
                    </a:p>
                  </a:txBody>
                  <a:tcPr marL="72000" marR="7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880074"/>
                  </a:ext>
                </a:extLst>
              </a:tr>
            </a:tbl>
          </a:graphicData>
        </a:graphic>
      </p:graphicFrame>
    </p:spTree>
    <p:extLst>
      <p:ext uri="{BB962C8B-B14F-4D97-AF65-F5344CB8AC3E}">
        <p14:creationId xmlns:p14="http://schemas.microsoft.com/office/powerpoint/2010/main" val="146918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0F6A38-8CF7-4B3B-9FEC-D57C1FCA2CD6}"/>
              </a:ext>
            </a:extLst>
          </p:cNvPr>
          <p:cNvSpPr>
            <a:spLocks noGrp="1"/>
          </p:cNvSpPr>
          <p:nvPr>
            <p:ph type="title"/>
          </p:nvPr>
        </p:nvSpPr>
        <p:spPr>
          <a:xfrm>
            <a:off x="304800" y="92218"/>
            <a:ext cx="8915400" cy="1143000"/>
          </a:xfrm>
        </p:spPr>
        <p:txBody>
          <a:bodyPr>
            <a:normAutofit fontScale="90000"/>
          </a:bodyPr>
          <a:lstStyle/>
          <a:p>
            <a:r>
              <a:rPr lang="en-US" sz="3100" dirty="0"/>
              <a:t>Effect of Interruption of Care on Mortality</a:t>
            </a:r>
            <a:br>
              <a:rPr lang="en-US" sz="3100" dirty="0"/>
            </a:br>
            <a:r>
              <a:rPr lang="en-US" sz="3100" dirty="0"/>
              <a:t> in HIV+ Children in South Africa</a:t>
            </a:r>
            <a:br>
              <a:rPr lang="en-US" sz="2000" i="1" dirty="0">
                <a:solidFill>
                  <a:schemeClr val="tx1"/>
                </a:solidFill>
              </a:rPr>
            </a:br>
            <a:r>
              <a:rPr lang="en-US" sz="2000" i="1" dirty="0">
                <a:solidFill>
                  <a:schemeClr val="tx1"/>
                </a:solidFill>
              </a:rPr>
              <a:t>Davies C al.  IAS, Amsterdam July 2018 Abs. THAC0305</a:t>
            </a:r>
            <a:endParaRPr lang="en-US" dirty="0"/>
          </a:p>
        </p:txBody>
      </p:sp>
      <p:pic>
        <p:nvPicPr>
          <p:cNvPr id="8" name="Picture 7">
            <a:extLst>
              <a:ext uri="{FF2B5EF4-FFF2-40B4-BE49-F238E27FC236}">
                <a16:creationId xmlns:a16="http://schemas.microsoft.com/office/drawing/2014/main" id="{D98EAC14-8133-4EE5-87D4-70E4F566C795}"/>
              </a:ext>
            </a:extLst>
          </p:cNvPr>
          <p:cNvPicPr>
            <a:picLocks noChangeAspect="1"/>
          </p:cNvPicPr>
          <p:nvPr/>
        </p:nvPicPr>
        <p:blipFill>
          <a:blip r:embed="rId3"/>
          <a:stretch>
            <a:fillRect/>
          </a:stretch>
        </p:blipFill>
        <p:spPr>
          <a:xfrm>
            <a:off x="228600" y="205308"/>
            <a:ext cx="705935" cy="709612"/>
          </a:xfrm>
          <a:prstGeom prst="rect">
            <a:avLst/>
          </a:prstGeom>
          <a:ln>
            <a:noFill/>
          </a:ln>
          <a:effectLst>
            <a:outerShdw blurRad="292100" dist="139700" dir="2700000" algn="tl" rotWithShape="0">
              <a:srgbClr val="333333">
                <a:alpha val="65000"/>
              </a:srgbClr>
            </a:outerShdw>
          </a:effectLst>
        </p:spPr>
      </p:pic>
      <p:sp>
        <p:nvSpPr>
          <p:cNvPr id="13" name="Oval 12">
            <a:extLst>
              <a:ext uri="{FF2B5EF4-FFF2-40B4-BE49-F238E27FC236}">
                <a16:creationId xmlns:a16="http://schemas.microsoft.com/office/drawing/2014/main" id="{0DC3CB38-7A14-4C44-8736-199A0636D1EA}"/>
              </a:ext>
            </a:extLst>
          </p:cNvPr>
          <p:cNvSpPr/>
          <p:nvPr/>
        </p:nvSpPr>
        <p:spPr>
          <a:xfrm>
            <a:off x="1237850" y="6004004"/>
            <a:ext cx="914400" cy="3266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15F66F2D-F22F-4A5E-BF28-6D726096A034}"/>
              </a:ext>
            </a:extLst>
          </p:cNvPr>
          <p:cNvCxnSpPr/>
          <p:nvPr/>
        </p:nvCxnSpPr>
        <p:spPr>
          <a:xfrm flipV="1">
            <a:off x="0" y="1235218"/>
            <a:ext cx="9144000" cy="3412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3" name="Table 22">
            <a:extLst>
              <a:ext uri="{FF2B5EF4-FFF2-40B4-BE49-F238E27FC236}">
                <a16:creationId xmlns:a16="http://schemas.microsoft.com/office/drawing/2014/main" id="{AC5E74EE-743A-48F6-9550-D6D375EF15E3}"/>
              </a:ext>
            </a:extLst>
          </p:cNvPr>
          <p:cNvGraphicFramePr>
            <a:graphicFrameLocks noGrp="1"/>
          </p:cNvGraphicFramePr>
          <p:nvPr>
            <p:extLst>
              <p:ext uri="{D42A27DB-BD31-4B8C-83A1-F6EECF244321}">
                <p14:modId xmlns:p14="http://schemas.microsoft.com/office/powerpoint/2010/main" val="2929347048"/>
              </p:ext>
            </p:extLst>
          </p:nvPr>
        </p:nvGraphicFramePr>
        <p:xfrm>
          <a:off x="289403" y="1348308"/>
          <a:ext cx="8388358" cy="5383360"/>
        </p:xfrm>
        <a:graphic>
          <a:graphicData uri="http://schemas.openxmlformats.org/drawingml/2006/table">
            <a:tbl>
              <a:tblPr>
                <a:tableStyleId>{5940675A-B579-460E-94D1-54222C63F5DA}</a:tableStyleId>
              </a:tblPr>
              <a:tblGrid>
                <a:gridCol w="3946935">
                  <a:extLst>
                    <a:ext uri="{9D8B030D-6E8A-4147-A177-3AD203B41FA5}">
                      <a16:colId xmlns:a16="http://schemas.microsoft.com/office/drawing/2014/main" val="1004992118"/>
                    </a:ext>
                  </a:extLst>
                </a:gridCol>
                <a:gridCol w="2990850">
                  <a:extLst>
                    <a:ext uri="{9D8B030D-6E8A-4147-A177-3AD203B41FA5}">
                      <a16:colId xmlns:a16="http://schemas.microsoft.com/office/drawing/2014/main" val="2245134324"/>
                    </a:ext>
                  </a:extLst>
                </a:gridCol>
                <a:gridCol w="1450573">
                  <a:extLst>
                    <a:ext uri="{9D8B030D-6E8A-4147-A177-3AD203B41FA5}">
                      <a16:colId xmlns:a16="http://schemas.microsoft.com/office/drawing/2014/main" val="1133657142"/>
                    </a:ext>
                  </a:extLst>
                </a:gridCol>
              </a:tblGrid>
              <a:tr h="269168">
                <a:tc>
                  <a:txBody>
                    <a:bodyPr/>
                    <a:lstStyle/>
                    <a:p>
                      <a:pPr algn="l" fontAlgn="ctr"/>
                      <a:r>
                        <a:rPr lang="en-GB" sz="1600" u="none" strike="noStrike" dirty="0">
                          <a:effectLst/>
                          <a:latin typeface="Arial" panose="020B0604020202020204" pitchFamily="34" charset="0"/>
                          <a:cs typeface="Arial" panose="020B0604020202020204" pitchFamily="34" charset="0"/>
                        </a:rPr>
                        <a:t>Variable</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Adjusted RR Death (95% CI)</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P-value</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60700398"/>
                  </a:ext>
                </a:extLst>
              </a:tr>
              <a:tr h="269168">
                <a:tc>
                  <a:txBody>
                    <a:bodyPr/>
                    <a:lstStyle/>
                    <a:p>
                      <a:pPr algn="l" fontAlgn="ctr"/>
                      <a:r>
                        <a:rPr lang="en-GB" sz="1600" u="none" strike="noStrike" dirty="0">
                          <a:effectLst/>
                          <a:latin typeface="Arial" panose="020B0604020202020204" pitchFamily="34" charset="0"/>
                          <a:cs typeface="Arial" panose="020B0604020202020204" pitchFamily="34" charset="0"/>
                        </a:rPr>
                        <a:t>Care Interruption status</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GB" sz="1600" u="none" strike="noStrike">
                          <a:effectLst/>
                          <a:latin typeface="Arial" panose="020B0604020202020204" pitchFamily="34" charset="0"/>
                          <a:cs typeface="Arial" panose="020B0604020202020204" pitchFamily="34" charset="0"/>
                        </a:rPr>
                        <a:t> </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GB" sz="1600" u="none" strike="noStrike">
                          <a:effectLst/>
                          <a:latin typeface="Arial" panose="020B0604020202020204" pitchFamily="34" charset="0"/>
                          <a:cs typeface="Arial" panose="020B0604020202020204" pitchFamily="34" charset="0"/>
                        </a:rPr>
                        <a:t> </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018778"/>
                  </a:ext>
                </a:extLst>
              </a:tr>
              <a:tr h="269168">
                <a:tc>
                  <a:txBody>
                    <a:bodyPr/>
                    <a:lstStyle/>
                    <a:p>
                      <a:pPr algn="l" fontAlgn="ctr"/>
                      <a:r>
                        <a:rPr lang="en-GB" sz="1600" u="none" strike="noStrike" dirty="0">
                          <a:effectLst/>
                          <a:latin typeface="Arial" panose="020B0604020202020204" pitchFamily="34" charset="0"/>
                          <a:cs typeface="Arial" panose="020B0604020202020204" pitchFamily="34" charset="0"/>
                        </a:rPr>
                        <a:t>    No Care Interruption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Arial" panose="020B0604020202020204" pitchFamily="34" charset="0"/>
                          <a:cs typeface="Arial" panose="020B0604020202020204" pitchFamily="34" charset="0"/>
                        </a:rPr>
                        <a:t>1.00</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a:txBody>
                    <a:bodyPr/>
                    <a:lstStyle/>
                    <a:p>
                      <a:pPr algn="ctr" fontAlgn="ctr"/>
                      <a:r>
                        <a:rPr lang="en-GB" sz="1600" u="none" strike="noStrike">
                          <a:effectLst/>
                          <a:latin typeface="Arial" panose="020B0604020202020204" pitchFamily="34" charset="0"/>
                          <a:cs typeface="Arial" panose="020B0604020202020204" pitchFamily="34" charset="0"/>
                        </a:rPr>
                        <a:t>&lt;0.001</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1028256"/>
                  </a:ext>
                </a:extLst>
              </a:tr>
              <a:tr h="269168">
                <a:tc>
                  <a:txBody>
                    <a:bodyPr/>
                    <a:lstStyle/>
                    <a:p>
                      <a:pPr algn="l" fontAlgn="ctr"/>
                      <a:r>
                        <a:rPr lang="en-US" sz="1600" u="none" strike="noStrike" dirty="0">
                          <a:effectLst/>
                          <a:latin typeface="Arial" panose="020B0604020202020204" pitchFamily="34" charset="0"/>
                          <a:cs typeface="Arial" panose="020B0604020202020204" pitchFamily="34" charset="0"/>
                        </a:rPr>
                        <a:t>    Care Interruption before 6 months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panose="020B0604020202020204" pitchFamily="34" charset="0"/>
                          <a:cs typeface="Arial" panose="020B0604020202020204" pitchFamily="34" charset="0"/>
                        </a:rPr>
                        <a:t>3.23  (2.56 to 4.08)</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017630439"/>
                  </a:ext>
                </a:extLst>
              </a:tr>
              <a:tr h="269168">
                <a:tc>
                  <a:txBody>
                    <a:bodyPr/>
                    <a:lstStyle/>
                    <a:p>
                      <a:pPr algn="l" fontAlgn="ctr"/>
                      <a:r>
                        <a:rPr lang="en-US" sz="1600" u="none" strike="noStrike">
                          <a:effectLst/>
                          <a:latin typeface="Arial" panose="020B0604020202020204" pitchFamily="34" charset="0"/>
                          <a:cs typeface="Arial" panose="020B0604020202020204" pitchFamily="34" charset="0"/>
                        </a:rPr>
                        <a:t>    Care Interruption after 6 months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Arial" panose="020B0604020202020204" pitchFamily="34" charset="0"/>
                          <a:cs typeface="Arial" panose="020B0604020202020204" pitchFamily="34" charset="0"/>
                        </a:rPr>
                        <a:t>1.19  (0.91 to 1.56)</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881062010"/>
                  </a:ext>
                </a:extLst>
              </a:tr>
              <a:tr h="269168">
                <a:tc>
                  <a:txBody>
                    <a:bodyPr/>
                    <a:lstStyle/>
                    <a:p>
                      <a:pPr algn="l" fontAlgn="b"/>
                      <a:r>
                        <a:rPr lang="en-GB" sz="1600" u="none" strike="noStrike" dirty="0">
                          <a:effectLst/>
                          <a:latin typeface="Arial" panose="020B0604020202020204" pitchFamily="34" charset="0"/>
                          <a:cs typeface="Arial" panose="020B0604020202020204" pitchFamily="34" charset="0"/>
                        </a:rPr>
                        <a:t>Current Age</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Arial" panose="020B0604020202020204" pitchFamily="34" charset="0"/>
                          <a:cs typeface="Arial" panose="020B0604020202020204" pitchFamily="34" charset="0"/>
                        </a:rPr>
                        <a:t> </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GB" sz="1600" u="none" strike="noStrike">
                          <a:effectLst/>
                          <a:latin typeface="Arial" panose="020B0604020202020204" pitchFamily="34" charset="0"/>
                          <a:cs typeface="Arial" panose="020B0604020202020204" pitchFamily="34" charset="0"/>
                        </a:rPr>
                        <a:t> </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5130529"/>
                  </a:ext>
                </a:extLst>
              </a:tr>
              <a:tr h="269168">
                <a:tc>
                  <a:txBody>
                    <a:bodyPr/>
                    <a:lstStyle/>
                    <a:p>
                      <a:pPr algn="l" fontAlgn="b"/>
                      <a:r>
                        <a:rPr lang="en-GB" sz="1600" u="none" strike="noStrike" dirty="0">
                          <a:effectLst/>
                          <a:latin typeface="Arial" panose="020B0604020202020204" pitchFamily="34" charset="0"/>
                          <a:cs typeface="Arial" panose="020B0604020202020204" pitchFamily="34" charset="0"/>
                        </a:rPr>
                        <a:t>    &lt;2 years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latin typeface="Arial" panose="020B0604020202020204" pitchFamily="34" charset="0"/>
                          <a:cs typeface="Arial" panose="020B0604020202020204" pitchFamily="34" charset="0"/>
                        </a:rPr>
                        <a:t>1.00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4">
                  <a:txBody>
                    <a:bodyPr/>
                    <a:lstStyle/>
                    <a:p>
                      <a:pPr algn="ctr" fontAlgn="ctr"/>
                      <a:r>
                        <a:rPr lang="en-GB" sz="1600" u="none" strike="noStrike" dirty="0">
                          <a:effectLst/>
                          <a:latin typeface="Arial" panose="020B0604020202020204" pitchFamily="34" charset="0"/>
                          <a:cs typeface="Arial" panose="020B0604020202020204" pitchFamily="34" charset="0"/>
                        </a:rPr>
                        <a:t>&lt;0.001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996464"/>
                  </a:ext>
                </a:extLst>
              </a:tr>
              <a:tr h="269168">
                <a:tc>
                  <a:txBody>
                    <a:bodyPr/>
                    <a:lstStyle/>
                    <a:p>
                      <a:pPr algn="l" fontAlgn="b"/>
                      <a:r>
                        <a:rPr lang="en-GB" sz="1600" u="none" strike="noStrike" dirty="0">
                          <a:effectLst/>
                          <a:latin typeface="Arial" panose="020B0604020202020204" pitchFamily="34" charset="0"/>
                          <a:cs typeface="Arial" panose="020B0604020202020204" pitchFamily="34" charset="0"/>
                        </a:rPr>
                        <a:t>    2-5 years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i="1" u="none" strike="noStrike" dirty="0">
                          <a:effectLst/>
                          <a:latin typeface="Arial" panose="020B0604020202020204" pitchFamily="34" charset="0"/>
                          <a:cs typeface="Arial" panose="020B0604020202020204" pitchFamily="34" charset="0"/>
                        </a:rPr>
                        <a:t>0.27  (0.20 to 0.36)</a:t>
                      </a:r>
                      <a:endParaRPr lang="en-GB" sz="16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831471607"/>
                  </a:ext>
                </a:extLst>
              </a:tr>
              <a:tr h="269168">
                <a:tc>
                  <a:txBody>
                    <a:bodyPr/>
                    <a:lstStyle/>
                    <a:p>
                      <a:pPr algn="l" fontAlgn="b"/>
                      <a:r>
                        <a:rPr lang="en-GB" sz="1600" u="none" strike="noStrike" dirty="0">
                          <a:effectLst/>
                          <a:latin typeface="Arial" panose="020B0604020202020204" pitchFamily="34" charset="0"/>
                          <a:cs typeface="Arial" panose="020B0604020202020204" pitchFamily="34" charset="0"/>
                        </a:rPr>
                        <a:t>    6-9 years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i="1" u="none" strike="noStrike" dirty="0">
                          <a:effectLst/>
                          <a:latin typeface="Arial" panose="020B0604020202020204" pitchFamily="34" charset="0"/>
                          <a:cs typeface="Arial" panose="020B0604020202020204" pitchFamily="34" charset="0"/>
                        </a:rPr>
                        <a:t>0.10  (0.07 to 0.14)</a:t>
                      </a:r>
                      <a:endParaRPr lang="en-GB" sz="16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574279659"/>
                  </a:ext>
                </a:extLst>
              </a:tr>
              <a:tr h="269168">
                <a:tc>
                  <a:txBody>
                    <a:bodyPr/>
                    <a:lstStyle/>
                    <a:p>
                      <a:pPr algn="l" fontAlgn="b"/>
                      <a:r>
                        <a:rPr lang="en-GB" sz="1600" u="none" strike="noStrike" dirty="0">
                          <a:effectLst/>
                          <a:latin typeface="Arial" panose="020B0604020202020204" pitchFamily="34" charset="0"/>
                          <a:cs typeface="Arial" panose="020B0604020202020204" pitchFamily="34" charset="0"/>
                        </a:rPr>
                        <a:t>    &gt;=10 years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i="1" u="none" strike="noStrike" dirty="0">
                          <a:effectLst/>
                          <a:latin typeface="Arial" panose="020B0604020202020204" pitchFamily="34" charset="0"/>
                          <a:cs typeface="Arial" panose="020B0604020202020204" pitchFamily="34" charset="0"/>
                        </a:rPr>
                        <a:t>0.05  (0.03 to 0.08)</a:t>
                      </a:r>
                      <a:endParaRPr lang="en-GB" sz="16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305025894"/>
                  </a:ext>
                </a:extLst>
              </a:tr>
              <a:tr h="269168">
                <a:tc>
                  <a:txBody>
                    <a:bodyPr/>
                    <a:lstStyle/>
                    <a:p>
                      <a:pPr algn="l" fontAlgn="b"/>
                      <a:r>
                        <a:rPr lang="en-GB" sz="1600" u="none" strike="noStrike" dirty="0">
                          <a:effectLst/>
                          <a:latin typeface="Arial" panose="020B0604020202020204" pitchFamily="34" charset="0"/>
                          <a:cs typeface="Arial" panose="020B0604020202020204" pitchFamily="34" charset="0"/>
                        </a:rPr>
                        <a:t>Age at ART initiation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a:effectLst/>
                          <a:latin typeface="Arial" panose="020B0604020202020204" pitchFamily="34" charset="0"/>
                          <a:cs typeface="Arial" panose="020B0604020202020204" pitchFamily="34" charset="0"/>
                        </a:rPr>
                        <a:t> </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GB" sz="1600" u="none" strike="noStrike">
                          <a:effectLst/>
                          <a:latin typeface="Arial" panose="020B0604020202020204" pitchFamily="34" charset="0"/>
                          <a:cs typeface="Arial" panose="020B0604020202020204" pitchFamily="34" charset="0"/>
                        </a:rPr>
                        <a:t> </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039113"/>
                  </a:ext>
                </a:extLst>
              </a:tr>
              <a:tr h="269168">
                <a:tc>
                  <a:txBody>
                    <a:bodyPr/>
                    <a:lstStyle/>
                    <a:p>
                      <a:pPr algn="l" fontAlgn="b"/>
                      <a:r>
                        <a:rPr lang="en-GB" sz="1600" u="none" strike="noStrike">
                          <a:effectLst/>
                          <a:latin typeface="Arial" panose="020B0604020202020204" pitchFamily="34" charset="0"/>
                          <a:cs typeface="Arial" panose="020B0604020202020204" pitchFamily="34" charset="0"/>
                        </a:rPr>
                        <a:t>    &lt;2 years</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latin typeface="Arial" panose="020B0604020202020204" pitchFamily="34" charset="0"/>
                          <a:cs typeface="Arial" panose="020B0604020202020204" pitchFamily="34" charset="0"/>
                        </a:rPr>
                        <a:t>1.00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4">
                  <a:txBody>
                    <a:bodyPr/>
                    <a:lstStyle/>
                    <a:p>
                      <a:pPr algn="ctr" fontAlgn="ctr"/>
                      <a:r>
                        <a:rPr lang="en-GB" sz="1600" u="none" strike="noStrike" dirty="0">
                          <a:effectLst/>
                          <a:latin typeface="Arial" panose="020B0604020202020204" pitchFamily="34" charset="0"/>
                          <a:cs typeface="Arial" panose="020B0604020202020204" pitchFamily="34" charset="0"/>
                        </a:rPr>
                        <a:t>&lt;0.001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6548428"/>
                  </a:ext>
                </a:extLst>
              </a:tr>
              <a:tr h="269168">
                <a:tc>
                  <a:txBody>
                    <a:bodyPr/>
                    <a:lstStyle/>
                    <a:p>
                      <a:pPr algn="l" fontAlgn="b"/>
                      <a:r>
                        <a:rPr lang="en-GB" sz="1600" u="none" strike="noStrike" dirty="0">
                          <a:effectLst/>
                          <a:latin typeface="Arial" panose="020B0604020202020204" pitchFamily="34" charset="0"/>
                          <a:cs typeface="Arial" panose="020B0604020202020204" pitchFamily="34" charset="0"/>
                        </a:rPr>
                        <a:t>    2-5 years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latin typeface="Arial" panose="020B0604020202020204" pitchFamily="34" charset="0"/>
                          <a:cs typeface="Arial" panose="020B0604020202020204" pitchFamily="34" charset="0"/>
                        </a:rPr>
                        <a:t>1.08  (0.83 to 1.40)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082971706"/>
                  </a:ext>
                </a:extLst>
              </a:tr>
              <a:tr h="269168">
                <a:tc>
                  <a:txBody>
                    <a:bodyPr/>
                    <a:lstStyle/>
                    <a:p>
                      <a:pPr algn="l" fontAlgn="b"/>
                      <a:r>
                        <a:rPr lang="en-GB" sz="1600" u="none" strike="noStrike">
                          <a:effectLst/>
                          <a:latin typeface="Arial" panose="020B0604020202020204" pitchFamily="34" charset="0"/>
                          <a:cs typeface="Arial" panose="020B0604020202020204" pitchFamily="34" charset="0"/>
                        </a:rPr>
                        <a:t>    6-9 years</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panose="020B0604020202020204" pitchFamily="34" charset="0"/>
                          <a:cs typeface="Arial" panose="020B0604020202020204" pitchFamily="34" charset="0"/>
                        </a:rPr>
                        <a:t>2.19  (1.50 to 3.20)</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038548615"/>
                  </a:ext>
                </a:extLst>
              </a:tr>
              <a:tr h="269168">
                <a:tc>
                  <a:txBody>
                    <a:bodyPr/>
                    <a:lstStyle/>
                    <a:p>
                      <a:pPr algn="l" fontAlgn="b"/>
                      <a:r>
                        <a:rPr lang="en-GB" sz="1600" u="none" strike="noStrike" dirty="0">
                          <a:effectLst/>
                          <a:latin typeface="Arial" panose="020B0604020202020204" pitchFamily="34" charset="0"/>
                          <a:cs typeface="Arial" panose="020B0604020202020204" pitchFamily="34" charset="0"/>
                        </a:rPr>
                        <a:t>    &gt;=10 years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latin typeface="Arial" panose="020B0604020202020204" pitchFamily="34" charset="0"/>
                          <a:cs typeface="Arial" panose="020B0604020202020204" pitchFamily="34" charset="0"/>
                        </a:rPr>
                        <a:t>5.21  (3.37 to 8.06)</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45570190"/>
                  </a:ext>
                </a:extLst>
              </a:tr>
              <a:tr h="269168">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Year of ART initiation</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988633"/>
                  </a:ext>
                </a:extLst>
              </a:tr>
              <a:tr h="269168">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    2004 – 2007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latin typeface="Arial" panose="020B0604020202020204" pitchFamily="34" charset="0"/>
                          <a:cs typeface="Arial" panose="020B0604020202020204" pitchFamily="34" charset="0"/>
                        </a:rPr>
                        <a:t>1.00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4">
                  <a:txBody>
                    <a:bodyPr/>
                    <a:lstStyle/>
                    <a:p>
                      <a:pPr algn="ctr" fontAlgn="ctr"/>
                      <a:r>
                        <a:rPr lang="en-GB" sz="1600" u="none" strike="noStrike" dirty="0">
                          <a:effectLst/>
                          <a:latin typeface="Arial" panose="020B0604020202020204" pitchFamily="34" charset="0"/>
                          <a:cs typeface="Arial" panose="020B0604020202020204" pitchFamily="34" charset="0"/>
                        </a:rPr>
                        <a:t>&lt;0.001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9245981"/>
                  </a:ext>
                </a:extLst>
              </a:tr>
              <a:tr h="269168">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    2008 – 2009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i="1" u="none" strike="noStrike" dirty="0">
                          <a:effectLst/>
                          <a:latin typeface="Arial" panose="020B0604020202020204" pitchFamily="34" charset="0"/>
                          <a:cs typeface="Arial" panose="020B0604020202020204" pitchFamily="34" charset="0"/>
                        </a:rPr>
                        <a:t>0.83  (0.69 to 0.99)</a:t>
                      </a:r>
                      <a:endParaRPr lang="en-GB" sz="16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GB"/>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337377"/>
                  </a:ext>
                </a:extLst>
              </a:tr>
              <a:tr h="269168">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    2010 – 2011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i="1" u="none" strike="noStrike" dirty="0">
                          <a:effectLst/>
                          <a:latin typeface="Arial" panose="020B0604020202020204" pitchFamily="34" charset="0"/>
                          <a:cs typeface="Arial" panose="020B0604020202020204" pitchFamily="34" charset="0"/>
                        </a:rPr>
                        <a:t>0.59  (0.47 to 0.74)</a:t>
                      </a:r>
                      <a:endParaRPr lang="en-GB" sz="16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GB"/>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127164"/>
                  </a:ext>
                </a:extLst>
              </a:tr>
              <a:tr h="269168">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    2012 – 2016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GB" sz="1600" i="1" u="none" strike="noStrike" dirty="0">
                          <a:effectLst/>
                          <a:latin typeface="Arial" panose="020B0604020202020204" pitchFamily="34" charset="0"/>
                          <a:cs typeface="Arial" panose="020B0604020202020204" pitchFamily="34" charset="0"/>
                        </a:rPr>
                        <a:t>0.36  (0.26 to 0.49)</a:t>
                      </a:r>
                      <a:endParaRPr lang="en-GB" sz="16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GB"/>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451318"/>
                  </a:ext>
                </a:extLst>
              </a:tr>
            </a:tbl>
          </a:graphicData>
        </a:graphic>
      </p:graphicFrame>
      <p:sp>
        <p:nvSpPr>
          <p:cNvPr id="2" name="TextBox 1">
            <a:extLst>
              <a:ext uri="{FF2B5EF4-FFF2-40B4-BE49-F238E27FC236}">
                <a16:creationId xmlns:a16="http://schemas.microsoft.com/office/drawing/2014/main" id="{8333A869-E0FB-4A3E-962C-E84E1ED1BEF0}"/>
              </a:ext>
            </a:extLst>
          </p:cNvPr>
          <p:cNvSpPr txBox="1"/>
          <p:nvPr/>
        </p:nvSpPr>
        <p:spPr>
          <a:xfrm>
            <a:off x="5486400" y="2584564"/>
            <a:ext cx="3078792" cy="369332"/>
          </a:xfrm>
          <a:prstGeom prst="rect">
            <a:avLst/>
          </a:prstGeom>
          <a:solidFill>
            <a:schemeClr val="accent4">
              <a:lumMod val="20000"/>
              <a:lumOff val="80000"/>
            </a:schemeClr>
          </a:solidFill>
          <a:ln>
            <a:solidFill>
              <a:schemeClr val="accent4">
                <a:lumMod val="50000"/>
              </a:schemeClr>
            </a:solidFill>
          </a:ln>
        </p:spPr>
        <p:txBody>
          <a:bodyPr wrap="none" rtlCol="0">
            <a:spAutoFit/>
          </a:bodyPr>
          <a:lstStyle/>
          <a:p>
            <a:r>
              <a:rPr lang="en-US" b="1" dirty="0">
                <a:latin typeface="Arial" panose="020B0604020202020204" pitchFamily="34" charset="0"/>
                <a:cs typeface="Arial" panose="020B0604020202020204" pitchFamily="34" charset="0"/>
              </a:rPr>
              <a:t>YOUNGER CURRENT AGE</a:t>
            </a:r>
          </a:p>
        </p:txBody>
      </p:sp>
      <p:sp>
        <p:nvSpPr>
          <p:cNvPr id="9" name="TextBox 8">
            <a:extLst>
              <a:ext uri="{FF2B5EF4-FFF2-40B4-BE49-F238E27FC236}">
                <a16:creationId xmlns:a16="http://schemas.microsoft.com/office/drawing/2014/main" id="{C00564C6-60E9-4673-94A4-984512D92BD3}"/>
              </a:ext>
            </a:extLst>
          </p:cNvPr>
          <p:cNvSpPr txBox="1"/>
          <p:nvPr/>
        </p:nvSpPr>
        <p:spPr>
          <a:xfrm>
            <a:off x="5742624" y="4039988"/>
            <a:ext cx="2894703" cy="369332"/>
          </a:xfrm>
          <a:prstGeom prst="rect">
            <a:avLst/>
          </a:prstGeom>
          <a:solidFill>
            <a:schemeClr val="accent4">
              <a:lumMod val="20000"/>
              <a:lumOff val="80000"/>
            </a:schemeClr>
          </a:solidFill>
          <a:ln>
            <a:solidFill>
              <a:schemeClr val="accent4">
                <a:lumMod val="50000"/>
              </a:schemeClr>
            </a:solidFill>
          </a:ln>
        </p:spPr>
        <p:txBody>
          <a:bodyPr wrap="none" rtlCol="0">
            <a:spAutoFit/>
          </a:bodyPr>
          <a:lstStyle/>
          <a:p>
            <a:r>
              <a:rPr lang="en-US" b="1" dirty="0">
                <a:latin typeface="Arial" panose="020B0604020202020204" pitchFamily="34" charset="0"/>
                <a:cs typeface="Arial" panose="020B0604020202020204" pitchFamily="34" charset="0"/>
              </a:rPr>
              <a:t>OLDER AGE ART START</a:t>
            </a:r>
          </a:p>
        </p:txBody>
      </p:sp>
      <p:sp>
        <p:nvSpPr>
          <p:cNvPr id="10" name="TextBox 9">
            <a:extLst>
              <a:ext uri="{FF2B5EF4-FFF2-40B4-BE49-F238E27FC236}">
                <a16:creationId xmlns:a16="http://schemas.microsoft.com/office/drawing/2014/main" id="{585210BE-FBD2-431D-AE90-DD26731DC32F}"/>
              </a:ext>
            </a:extLst>
          </p:cNvPr>
          <p:cNvSpPr txBox="1"/>
          <p:nvPr/>
        </p:nvSpPr>
        <p:spPr>
          <a:xfrm>
            <a:off x="6349777" y="5369810"/>
            <a:ext cx="2279214" cy="369332"/>
          </a:xfrm>
          <a:prstGeom prst="rect">
            <a:avLst/>
          </a:prstGeom>
          <a:solidFill>
            <a:schemeClr val="accent4">
              <a:lumMod val="20000"/>
              <a:lumOff val="80000"/>
            </a:schemeClr>
          </a:solidFill>
          <a:ln>
            <a:solidFill>
              <a:schemeClr val="accent4">
                <a:lumMod val="50000"/>
              </a:schemeClr>
            </a:solidFill>
          </a:ln>
        </p:spPr>
        <p:txBody>
          <a:bodyPr wrap="none" rtlCol="0">
            <a:spAutoFit/>
          </a:bodyPr>
          <a:lstStyle/>
          <a:p>
            <a:r>
              <a:rPr lang="en-US" b="1" dirty="0">
                <a:latin typeface="Arial" panose="020B0604020202020204" pitchFamily="34" charset="0"/>
                <a:cs typeface="Arial" panose="020B0604020202020204" pitchFamily="34" charset="0"/>
              </a:rPr>
              <a:t>EARLIER ART ERA</a:t>
            </a:r>
          </a:p>
        </p:txBody>
      </p:sp>
      <p:sp>
        <p:nvSpPr>
          <p:cNvPr id="11" name="TextBox 10">
            <a:extLst>
              <a:ext uri="{FF2B5EF4-FFF2-40B4-BE49-F238E27FC236}">
                <a16:creationId xmlns:a16="http://schemas.microsoft.com/office/drawing/2014/main" id="{378963D1-FBA5-4B89-8FA3-3138AF91F7B0}"/>
              </a:ext>
            </a:extLst>
          </p:cNvPr>
          <p:cNvSpPr txBox="1"/>
          <p:nvPr/>
        </p:nvSpPr>
        <p:spPr>
          <a:xfrm>
            <a:off x="4238366" y="1597104"/>
            <a:ext cx="4326826" cy="369332"/>
          </a:xfrm>
          <a:prstGeom prst="rect">
            <a:avLst/>
          </a:prstGeom>
          <a:solidFill>
            <a:schemeClr val="accent4">
              <a:lumMod val="20000"/>
              <a:lumOff val="80000"/>
            </a:schemeClr>
          </a:solidFill>
          <a:ln>
            <a:solidFill>
              <a:schemeClr val="accent4">
                <a:lumMod val="50000"/>
              </a:schemeClr>
            </a:solidFill>
          </a:ln>
        </p:spPr>
        <p:txBody>
          <a:bodyPr wrap="none" rtlCol="0">
            <a:spAutoFit/>
          </a:bodyPr>
          <a:lstStyle/>
          <a:p>
            <a:r>
              <a:rPr lang="en-US" b="1" dirty="0">
                <a:latin typeface="Arial" panose="020B0604020202020204" pitchFamily="34" charset="0"/>
                <a:cs typeface="Arial" panose="020B0604020202020204" pitchFamily="34" charset="0"/>
              </a:rPr>
              <a:t>INTERRUPTED CARE BEFORE 6 MOS</a:t>
            </a:r>
          </a:p>
        </p:txBody>
      </p:sp>
    </p:spTree>
    <p:extLst>
      <p:ext uri="{BB962C8B-B14F-4D97-AF65-F5344CB8AC3E}">
        <p14:creationId xmlns:p14="http://schemas.microsoft.com/office/powerpoint/2010/main" val="362193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7843-1B0C-450C-A84F-92EE9484BCE7}"/>
              </a:ext>
            </a:extLst>
          </p:cNvPr>
          <p:cNvSpPr>
            <a:spLocks noGrp="1"/>
          </p:cNvSpPr>
          <p:nvPr>
            <p:ph type="title"/>
          </p:nvPr>
        </p:nvSpPr>
        <p:spPr>
          <a:xfrm>
            <a:off x="231281" y="77812"/>
            <a:ext cx="8912719" cy="1143000"/>
          </a:xfrm>
        </p:spPr>
        <p:txBody>
          <a:bodyPr>
            <a:normAutofit fontScale="90000"/>
          </a:bodyPr>
          <a:lstStyle/>
          <a:p>
            <a:r>
              <a:rPr lang="en-US" sz="3100" dirty="0"/>
              <a:t>Outcome of 2</a:t>
            </a:r>
            <a:r>
              <a:rPr lang="en-US" sz="3100" baseline="30000" dirty="0"/>
              <a:t>nd</a:t>
            </a:r>
            <a:r>
              <a:rPr lang="en-US" sz="3100" dirty="0"/>
              <a:t> Line ART in Children</a:t>
            </a:r>
            <a:br>
              <a:rPr lang="en-US" sz="3100" dirty="0"/>
            </a:br>
            <a:r>
              <a:rPr lang="en-US" sz="3100" dirty="0"/>
              <a:t>CIPHER Global Collaboration</a:t>
            </a:r>
            <a:br>
              <a:rPr lang="en-US" sz="2900" dirty="0"/>
            </a:br>
            <a:r>
              <a:rPr lang="en-US" sz="2200" i="1" dirty="0">
                <a:solidFill>
                  <a:schemeClr val="tx1"/>
                </a:solidFill>
              </a:rPr>
              <a:t>Patel K et al. IAS, Amsterdam July 2018 Abs. WEAB0203</a:t>
            </a:r>
          </a:p>
        </p:txBody>
      </p:sp>
      <p:cxnSp>
        <p:nvCxnSpPr>
          <p:cNvPr id="16" name="Straight Connector 15">
            <a:extLst>
              <a:ext uri="{FF2B5EF4-FFF2-40B4-BE49-F238E27FC236}">
                <a16:creationId xmlns:a16="http://schemas.microsoft.com/office/drawing/2014/main" id="{96B7249E-1AD3-45E7-B5BF-F684BEAED90C}"/>
              </a:ext>
            </a:extLst>
          </p:cNvPr>
          <p:cNvCxnSpPr/>
          <p:nvPr/>
        </p:nvCxnSpPr>
        <p:spPr>
          <a:xfrm flipV="1">
            <a:off x="0" y="1219200"/>
            <a:ext cx="9144000" cy="43804"/>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CDB487EB-7EAA-476C-95F4-4C3A67C3466E}"/>
              </a:ext>
            </a:extLst>
          </p:cNvPr>
          <p:cNvPicPr>
            <a:picLocks noChangeAspect="1"/>
          </p:cNvPicPr>
          <p:nvPr/>
        </p:nvPicPr>
        <p:blipFill>
          <a:blip r:embed="rId3"/>
          <a:stretch>
            <a:fillRect/>
          </a:stretch>
        </p:blipFill>
        <p:spPr>
          <a:xfrm>
            <a:off x="205881" y="328749"/>
            <a:ext cx="1471612" cy="46314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0D2F152-E5A0-46FE-93CA-A13ECD3CE0B7}"/>
              </a:ext>
            </a:extLst>
          </p:cNvPr>
          <p:cNvPicPr>
            <a:picLocks noChangeAspect="1"/>
          </p:cNvPicPr>
          <p:nvPr/>
        </p:nvPicPr>
        <p:blipFill>
          <a:blip r:embed="rId4"/>
          <a:stretch>
            <a:fillRect/>
          </a:stretch>
        </p:blipFill>
        <p:spPr>
          <a:xfrm>
            <a:off x="4585172" y="1322896"/>
            <a:ext cx="3995317" cy="2486168"/>
          </a:xfrm>
          <a:prstGeom prst="rect">
            <a:avLst/>
          </a:prstGeom>
        </p:spPr>
      </p:pic>
      <p:sp>
        <p:nvSpPr>
          <p:cNvPr id="11" name="Rectangle 10">
            <a:extLst>
              <a:ext uri="{FF2B5EF4-FFF2-40B4-BE49-F238E27FC236}">
                <a16:creationId xmlns:a16="http://schemas.microsoft.com/office/drawing/2014/main" id="{E0A0C319-7381-4B9A-A07C-82BA3B2A35AA}"/>
              </a:ext>
            </a:extLst>
          </p:cNvPr>
          <p:cNvSpPr/>
          <p:nvPr/>
        </p:nvSpPr>
        <p:spPr>
          <a:xfrm>
            <a:off x="86640" y="1356152"/>
            <a:ext cx="4616297" cy="753027"/>
          </a:xfrm>
          <a:prstGeom prst="rect">
            <a:avLst/>
          </a:prstGeom>
        </p:spPr>
        <p:txBody>
          <a:bodyPr wrap="square">
            <a:spAutoFit/>
          </a:bodyPr>
          <a:lstStyle/>
          <a:p>
            <a:pPr marL="171450" indent="-171450">
              <a:lnSpc>
                <a:spcPct val="103000"/>
              </a:lnSpc>
              <a:spcBef>
                <a:spcPts val="200"/>
              </a:spcBef>
              <a:spcAft>
                <a:spcPts val="200"/>
              </a:spcAft>
              <a:buClr>
                <a:srgbClr val="C00000"/>
              </a:buClr>
              <a:buFont typeface="Arial" panose="020B0604020202020204" pitchFamily="34" charset="0"/>
              <a:buChar char="•"/>
            </a:pPr>
            <a:r>
              <a:rPr lang="en-ZA" sz="1200" dirty="0">
                <a:latin typeface="Arial" panose="020B0604020202020204" pitchFamily="34" charset="0"/>
                <a:cs typeface="Arial" panose="020B0604020202020204" pitchFamily="34" charset="0"/>
              </a:rPr>
              <a:t>Individual level data through 2015 from 11 cohort networks</a:t>
            </a:r>
          </a:p>
          <a:p>
            <a:pPr marL="171450" indent="-171450">
              <a:lnSpc>
                <a:spcPct val="103000"/>
              </a:lnSpc>
              <a:spcBef>
                <a:spcPts val="200"/>
              </a:spcBef>
              <a:spcAft>
                <a:spcPts val="200"/>
              </a:spcAft>
              <a:buClr>
                <a:srgbClr val="C00000"/>
              </a:buClr>
              <a:buFont typeface="Arial" panose="020B0604020202020204" pitchFamily="34" charset="0"/>
              <a:buChar char="•"/>
            </a:pPr>
            <a:r>
              <a:rPr lang="en-US" sz="1200" dirty="0">
                <a:latin typeface="Arial" panose="020B0604020202020204" pitchFamily="34" charset="0"/>
                <a:cs typeface="Arial" panose="020B0604020202020204" pitchFamily="34" charset="0"/>
              </a:rPr>
              <a:t>Children &lt;10 </a:t>
            </a:r>
            <a:r>
              <a:rPr lang="en-US" sz="1200" dirty="0" err="1">
                <a:latin typeface="Arial" panose="020B0604020202020204" pitchFamily="34" charset="0"/>
                <a:cs typeface="Arial" panose="020B0604020202020204" pitchFamily="34" charset="0"/>
              </a:rPr>
              <a:t>yrs</a:t>
            </a:r>
            <a:r>
              <a:rPr lang="en-US" sz="1200" dirty="0">
                <a:latin typeface="Arial" panose="020B0604020202020204" pitchFamily="34" charset="0"/>
                <a:cs typeface="Arial" panose="020B0604020202020204" pitchFamily="34" charset="0"/>
              </a:rPr>
              <a:t> at cohort enroll (proxy for perinatal HIV)</a:t>
            </a:r>
          </a:p>
          <a:p>
            <a:pPr marL="171450" indent="-171450">
              <a:lnSpc>
                <a:spcPct val="103000"/>
              </a:lnSpc>
              <a:spcBef>
                <a:spcPts val="200"/>
              </a:spcBef>
              <a:spcAft>
                <a:spcPts val="200"/>
              </a:spcAft>
              <a:buClr>
                <a:srgbClr val="C00000"/>
              </a:buClr>
              <a:buFont typeface="Arial" panose="020B0604020202020204" pitchFamily="34" charset="0"/>
              <a:buChar char="•"/>
            </a:pPr>
            <a:r>
              <a:rPr lang="en-US" sz="1200" dirty="0">
                <a:latin typeface="Arial" panose="020B0604020202020204" pitchFamily="34" charset="0"/>
                <a:cs typeface="Arial" panose="020B0604020202020204" pitchFamily="34" charset="0"/>
              </a:rPr>
              <a:t>Age &lt;18 </a:t>
            </a:r>
            <a:r>
              <a:rPr lang="en-US" sz="1200" dirty="0" err="1">
                <a:latin typeface="Arial" panose="020B0604020202020204" pitchFamily="34" charset="0"/>
                <a:cs typeface="Arial" panose="020B0604020202020204" pitchFamily="34" charset="0"/>
              </a:rPr>
              <a:t>yr</a:t>
            </a:r>
            <a:r>
              <a:rPr lang="en-US" sz="1200" dirty="0">
                <a:latin typeface="Arial" panose="020B0604020202020204" pitchFamily="34" charset="0"/>
                <a:cs typeface="Arial" panose="020B0604020202020204" pitchFamily="34" charset="0"/>
              </a:rPr>
              <a:t> at start 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-line ART; ≥1 day of follow-up after switch </a:t>
            </a:r>
          </a:p>
        </p:txBody>
      </p:sp>
      <p:pic>
        <p:nvPicPr>
          <p:cNvPr id="12" name="Picture 11">
            <a:extLst>
              <a:ext uri="{FF2B5EF4-FFF2-40B4-BE49-F238E27FC236}">
                <a16:creationId xmlns:a16="http://schemas.microsoft.com/office/drawing/2014/main" id="{4C61F3A5-116C-4CC7-BDB1-FDAED87849A1}"/>
              </a:ext>
            </a:extLst>
          </p:cNvPr>
          <p:cNvPicPr>
            <a:picLocks noChangeAspect="1"/>
          </p:cNvPicPr>
          <p:nvPr/>
        </p:nvPicPr>
        <p:blipFill>
          <a:blip r:embed="rId5"/>
          <a:stretch>
            <a:fillRect/>
          </a:stretch>
        </p:blipFill>
        <p:spPr>
          <a:xfrm>
            <a:off x="535449" y="2159101"/>
            <a:ext cx="1747340" cy="1919261"/>
          </a:xfrm>
          <a:prstGeom prst="rect">
            <a:avLst/>
          </a:prstGeom>
        </p:spPr>
      </p:pic>
      <p:sp>
        <p:nvSpPr>
          <p:cNvPr id="14" name="TextBox 13">
            <a:extLst>
              <a:ext uri="{FF2B5EF4-FFF2-40B4-BE49-F238E27FC236}">
                <a16:creationId xmlns:a16="http://schemas.microsoft.com/office/drawing/2014/main" id="{6147442C-FD5D-4E71-8F6D-04035731B31E}"/>
              </a:ext>
            </a:extLst>
          </p:cNvPr>
          <p:cNvSpPr txBox="1"/>
          <p:nvPr/>
        </p:nvSpPr>
        <p:spPr>
          <a:xfrm>
            <a:off x="2306415" y="2475652"/>
            <a:ext cx="2329280" cy="1384995"/>
          </a:xfrm>
          <a:prstGeom prst="rect">
            <a:avLst/>
          </a:prstGeom>
          <a:noFill/>
        </p:spPr>
        <p:txBody>
          <a:bodyPr wrap="square" rtlCol="0">
            <a:spAutoFit/>
          </a:bodyPr>
          <a:lstStyle/>
          <a:p>
            <a:pPr algn="ctr">
              <a:buClr>
                <a:srgbClr val="C00000"/>
              </a:buClr>
            </a:pPr>
            <a:r>
              <a:rPr lang="en-US" sz="1200" dirty="0">
                <a:latin typeface="Arial" panose="020B0604020202020204" pitchFamily="34" charset="0"/>
                <a:cs typeface="Arial" panose="020B0604020202020204" pitchFamily="34" charset="0"/>
              </a:rPr>
              <a:t>Final cohort switch 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line</a:t>
            </a:r>
          </a:p>
          <a:p>
            <a:pPr algn="ctr">
              <a:buClr>
                <a:srgbClr val="C00000"/>
              </a:buClr>
            </a:pPr>
            <a:r>
              <a:rPr lang="en-US" sz="1200" dirty="0">
                <a:latin typeface="Arial" panose="020B0604020202020204" pitchFamily="34" charset="0"/>
                <a:cs typeface="Arial" panose="020B0604020202020204" pitchFamily="34" charset="0"/>
              </a:rPr>
              <a:t>N=3555</a:t>
            </a:r>
          </a:p>
          <a:p>
            <a:pPr marL="285750" indent="-285750">
              <a:buClr>
                <a:srgbClr val="C00000"/>
              </a:buClr>
              <a:buFont typeface="Arial" panose="020B0604020202020204" pitchFamily="34" charset="0"/>
              <a:buChar char="−"/>
            </a:pPr>
            <a:r>
              <a:rPr lang="en-US" sz="1200" dirty="0">
                <a:latin typeface="Arial" panose="020B0604020202020204" pitchFamily="34" charset="0"/>
                <a:cs typeface="Arial" panose="020B0604020202020204" pitchFamily="34" charset="0"/>
              </a:rPr>
              <a:t>44% female</a:t>
            </a:r>
          </a:p>
          <a:p>
            <a:pPr marL="285750" indent="-285750">
              <a:buClr>
                <a:srgbClr val="C00000"/>
              </a:buClr>
              <a:buFont typeface="Arial" panose="020B0604020202020204" pitchFamily="34" charset="0"/>
              <a:buChar char="−"/>
            </a:pPr>
            <a:r>
              <a:rPr lang="en-US" sz="1200" dirty="0">
                <a:latin typeface="Arial" panose="020B0604020202020204" pitchFamily="34" charset="0"/>
                <a:cs typeface="Arial" panose="020B0604020202020204" pitchFamily="34" charset="0"/>
              </a:rPr>
              <a:t>Med age 8.4 </a:t>
            </a:r>
            <a:r>
              <a:rPr lang="en-US" sz="1200" dirty="0" err="1">
                <a:latin typeface="Arial" panose="020B0604020202020204" pitchFamily="34" charset="0"/>
                <a:cs typeface="Arial" panose="020B0604020202020204" pitchFamily="34" charset="0"/>
              </a:rPr>
              <a:t>yr</a:t>
            </a:r>
            <a:r>
              <a:rPr lang="en-US" sz="1200" dirty="0">
                <a:latin typeface="Arial" panose="020B0604020202020204" pitchFamily="34" charset="0"/>
                <a:cs typeface="Arial" panose="020B0604020202020204" pitchFamily="34" charset="0"/>
              </a:rPr>
              <a:t> (5.3-11.4)</a:t>
            </a:r>
          </a:p>
          <a:p>
            <a:pPr marL="285750" indent="-285750">
              <a:buClr>
                <a:srgbClr val="C00000"/>
              </a:buClr>
              <a:buFont typeface="Arial" panose="020B0604020202020204" pitchFamily="34" charset="0"/>
              <a:buChar char="−"/>
            </a:pPr>
            <a:r>
              <a:rPr lang="en-US" sz="1200" dirty="0">
                <a:latin typeface="Arial" panose="020B0604020202020204" pitchFamily="34" charset="0"/>
                <a:cs typeface="Arial" panose="020B0604020202020204" pitchFamily="34" charset="0"/>
              </a:rPr>
              <a:t>Med time on 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 line 2.8 </a:t>
            </a:r>
            <a:r>
              <a:rPr lang="en-US" sz="1200" dirty="0" err="1">
                <a:latin typeface="Arial" panose="020B0604020202020204" pitchFamily="34" charset="0"/>
                <a:cs typeface="Arial" panose="020B0604020202020204" pitchFamily="34" charset="0"/>
              </a:rPr>
              <a:t>yr</a:t>
            </a:r>
            <a:r>
              <a:rPr lang="en-US" sz="1200" dirty="0">
                <a:latin typeface="Arial" panose="020B0604020202020204" pitchFamily="34" charset="0"/>
                <a:cs typeface="Arial" panose="020B0604020202020204" pitchFamily="34" charset="0"/>
              </a:rPr>
              <a:t> (1.6-4.7)</a:t>
            </a:r>
          </a:p>
          <a:p>
            <a:pPr marL="285750" indent="-285750">
              <a:buClr>
                <a:srgbClr val="C00000"/>
              </a:buClr>
              <a:buFont typeface="Arial" panose="020B0604020202020204" pitchFamily="34" charset="0"/>
              <a:buChar char="−"/>
            </a:pPr>
            <a:r>
              <a:rPr lang="en-US" sz="1200" dirty="0">
                <a:latin typeface="Arial" panose="020B0604020202020204" pitchFamily="34" charset="0"/>
                <a:cs typeface="Arial" panose="020B0604020202020204" pitchFamily="34" charset="0"/>
              </a:rPr>
              <a:t>Med WAZ -1.5 (-2.5, -0.5)</a:t>
            </a:r>
          </a:p>
        </p:txBody>
      </p:sp>
      <p:grpSp>
        <p:nvGrpSpPr>
          <p:cNvPr id="22" name="Group 21">
            <a:extLst>
              <a:ext uri="{FF2B5EF4-FFF2-40B4-BE49-F238E27FC236}">
                <a16:creationId xmlns:a16="http://schemas.microsoft.com/office/drawing/2014/main" id="{76CAEDDF-01D2-4A54-8128-2F8EC5A1913D}"/>
              </a:ext>
            </a:extLst>
          </p:cNvPr>
          <p:cNvGrpSpPr/>
          <p:nvPr/>
        </p:nvGrpSpPr>
        <p:grpSpPr>
          <a:xfrm>
            <a:off x="36665" y="4121492"/>
            <a:ext cx="4572000" cy="2613798"/>
            <a:chOff x="36665" y="4121492"/>
            <a:chExt cx="4572000" cy="2613798"/>
          </a:xfrm>
        </p:grpSpPr>
        <p:pic>
          <p:nvPicPr>
            <p:cNvPr id="18" name="Picture 17">
              <a:extLst>
                <a:ext uri="{FF2B5EF4-FFF2-40B4-BE49-F238E27FC236}">
                  <a16:creationId xmlns:a16="http://schemas.microsoft.com/office/drawing/2014/main" id="{D033D986-1BF4-4C15-A4B6-BA0F66186D5F}"/>
                </a:ext>
              </a:extLst>
            </p:cNvPr>
            <p:cNvPicPr>
              <a:picLocks noChangeAspect="1"/>
            </p:cNvPicPr>
            <p:nvPr/>
          </p:nvPicPr>
          <p:blipFill>
            <a:blip r:embed="rId6"/>
            <a:stretch>
              <a:fillRect/>
            </a:stretch>
          </p:blipFill>
          <p:spPr>
            <a:xfrm>
              <a:off x="609539" y="4121492"/>
              <a:ext cx="2895600" cy="1973952"/>
            </a:xfrm>
            <a:prstGeom prst="rect">
              <a:avLst/>
            </a:prstGeom>
          </p:spPr>
        </p:pic>
        <p:sp>
          <p:nvSpPr>
            <p:cNvPr id="20" name="Rectangle 19">
              <a:extLst>
                <a:ext uri="{FF2B5EF4-FFF2-40B4-BE49-F238E27FC236}">
                  <a16:creationId xmlns:a16="http://schemas.microsoft.com/office/drawing/2014/main" id="{E6402437-242B-4B24-9686-1F00563663CA}"/>
                </a:ext>
              </a:extLst>
            </p:cNvPr>
            <p:cNvSpPr/>
            <p:nvPr/>
          </p:nvSpPr>
          <p:spPr>
            <a:xfrm>
              <a:off x="36665" y="6088959"/>
              <a:ext cx="4572000" cy="646331"/>
            </a:xfrm>
            <a:prstGeom prst="rect">
              <a:avLst/>
            </a:prstGeom>
          </p:spPr>
          <p:txBody>
            <a:bodyPr>
              <a:spAutoFit/>
            </a:bodyPr>
            <a:lstStyle/>
            <a:p>
              <a:pPr algn="ctr"/>
              <a:r>
                <a:rPr lang="en-US" dirty="0">
                  <a:latin typeface="Arial" panose="020B0604020202020204" pitchFamily="34" charset="0"/>
                  <a:cs typeface="Arial" panose="020B0604020202020204" pitchFamily="34" charset="0"/>
                </a:rPr>
                <a:t>Most failing NNRTI start </a:t>
              </a:r>
              <a:r>
                <a:rPr lang="en-US" dirty="0">
                  <a:solidFill>
                    <a:srgbClr val="0070C0"/>
                  </a:solidFill>
                  <a:latin typeface="Arial" panose="020B0604020202020204" pitchFamily="34" charset="0"/>
                  <a:cs typeface="Arial" panose="020B0604020202020204" pitchFamily="34" charset="0"/>
                </a:rPr>
                <a:t>LPV/r-            based</a:t>
              </a:r>
              <a:r>
                <a:rPr lang="en-US" dirty="0">
                  <a:latin typeface="Arial" panose="020B0604020202020204" pitchFamily="34" charset="0"/>
                  <a:cs typeface="Arial" panose="020B0604020202020204" pitchFamily="34" charset="0"/>
                </a:rPr>
                <a:t>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line, but differs by region</a:t>
              </a:r>
            </a:p>
          </p:txBody>
        </p:sp>
      </p:grpSp>
      <p:grpSp>
        <p:nvGrpSpPr>
          <p:cNvPr id="23" name="Group 22">
            <a:extLst>
              <a:ext uri="{FF2B5EF4-FFF2-40B4-BE49-F238E27FC236}">
                <a16:creationId xmlns:a16="http://schemas.microsoft.com/office/drawing/2014/main" id="{4731FA3F-2C0C-4D07-9ED3-43ED0933DCE6}"/>
              </a:ext>
            </a:extLst>
          </p:cNvPr>
          <p:cNvGrpSpPr/>
          <p:nvPr/>
        </p:nvGrpSpPr>
        <p:grpSpPr>
          <a:xfrm>
            <a:off x="4876800" y="3997094"/>
            <a:ext cx="3581400" cy="2757057"/>
            <a:chOff x="4876800" y="3997094"/>
            <a:chExt cx="3581400" cy="2757057"/>
          </a:xfrm>
        </p:grpSpPr>
        <p:pic>
          <p:nvPicPr>
            <p:cNvPr id="19" name="Picture 18">
              <a:extLst>
                <a:ext uri="{FF2B5EF4-FFF2-40B4-BE49-F238E27FC236}">
                  <a16:creationId xmlns:a16="http://schemas.microsoft.com/office/drawing/2014/main" id="{13ABF280-D9CC-4AE9-B0FF-A442348C108E}"/>
                </a:ext>
              </a:extLst>
            </p:cNvPr>
            <p:cNvPicPr>
              <a:picLocks noChangeAspect="1"/>
            </p:cNvPicPr>
            <p:nvPr/>
          </p:nvPicPr>
          <p:blipFill>
            <a:blip r:embed="rId7"/>
            <a:stretch>
              <a:fillRect/>
            </a:stretch>
          </p:blipFill>
          <p:spPr>
            <a:xfrm>
              <a:off x="5029200" y="3997094"/>
              <a:ext cx="3018262" cy="2091865"/>
            </a:xfrm>
            <a:prstGeom prst="rect">
              <a:avLst/>
            </a:prstGeom>
          </p:spPr>
        </p:pic>
        <p:sp>
          <p:nvSpPr>
            <p:cNvPr id="21" name="Rectangle 20">
              <a:extLst>
                <a:ext uri="{FF2B5EF4-FFF2-40B4-BE49-F238E27FC236}">
                  <a16:creationId xmlns:a16="http://schemas.microsoft.com/office/drawing/2014/main" id="{3DD3D0FF-EC0C-44BE-B2DB-39D6953567EA}"/>
                </a:ext>
              </a:extLst>
            </p:cNvPr>
            <p:cNvSpPr/>
            <p:nvPr/>
          </p:nvSpPr>
          <p:spPr>
            <a:xfrm>
              <a:off x="4876800" y="6107820"/>
              <a:ext cx="3581400" cy="64633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Most failing PI start </a:t>
              </a:r>
              <a:r>
                <a:rPr lang="en-US" dirty="0">
                  <a:solidFill>
                    <a:srgbClr val="C00000"/>
                  </a:solidFill>
                  <a:latin typeface="Arial" panose="020B0604020202020204" pitchFamily="34" charset="0"/>
                  <a:cs typeface="Arial" panose="020B0604020202020204" pitchFamily="34" charset="0"/>
                </a:rPr>
                <a:t>EFV-based </a:t>
              </a:r>
              <a:r>
                <a:rPr lang="en-US" dirty="0">
                  <a:latin typeface="Arial" panose="020B0604020202020204" pitchFamily="34" charset="0"/>
                  <a:cs typeface="Arial" panose="020B0604020202020204" pitchFamily="34" charset="0"/>
                </a:rPr>
                <a:t>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line, but differs by region</a:t>
              </a:r>
            </a:p>
          </p:txBody>
        </p:sp>
      </p:grpSp>
    </p:spTree>
    <p:extLst>
      <p:ext uri="{BB962C8B-B14F-4D97-AF65-F5344CB8AC3E}">
        <p14:creationId xmlns:p14="http://schemas.microsoft.com/office/powerpoint/2010/main" val="252438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7843-1B0C-450C-A84F-92EE9484BCE7}"/>
              </a:ext>
            </a:extLst>
          </p:cNvPr>
          <p:cNvSpPr>
            <a:spLocks noGrp="1"/>
          </p:cNvSpPr>
          <p:nvPr>
            <p:ph type="title"/>
          </p:nvPr>
        </p:nvSpPr>
        <p:spPr>
          <a:xfrm>
            <a:off x="231281" y="77812"/>
            <a:ext cx="8912719" cy="1143000"/>
          </a:xfrm>
        </p:spPr>
        <p:txBody>
          <a:bodyPr>
            <a:normAutofit fontScale="90000"/>
          </a:bodyPr>
          <a:lstStyle/>
          <a:p>
            <a:r>
              <a:rPr lang="en-US" sz="3100" dirty="0"/>
              <a:t>Outcome of 2</a:t>
            </a:r>
            <a:r>
              <a:rPr lang="en-US" sz="3100" baseline="30000" dirty="0"/>
              <a:t>nd</a:t>
            </a:r>
            <a:r>
              <a:rPr lang="en-US" sz="3100" dirty="0"/>
              <a:t> Line ART in Children</a:t>
            </a:r>
            <a:br>
              <a:rPr lang="en-US" sz="3100" dirty="0"/>
            </a:br>
            <a:r>
              <a:rPr lang="en-US" sz="3100" dirty="0"/>
              <a:t>CIPHER Global Collaboration</a:t>
            </a:r>
            <a:br>
              <a:rPr lang="en-US" sz="2900" dirty="0"/>
            </a:br>
            <a:r>
              <a:rPr lang="en-US" sz="2200" i="1" dirty="0">
                <a:solidFill>
                  <a:schemeClr val="tx1"/>
                </a:solidFill>
              </a:rPr>
              <a:t>Patel K et al. IAS, Amsterdam July 2018 Abs. WEAB0203</a:t>
            </a:r>
          </a:p>
        </p:txBody>
      </p:sp>
      <p:cxnSp>
        <p:nvCxnSpPr>
          <p:cNvPr id="16" name="Straight Connector 15">
            <a:extLst>
              <a:ext uri="{FF2B5EF4-FFF2-40B4-BE49-F238E27FC236}">
                <a16:creationId xmlns:a16="http://schemas.microsoft.com/office/drawing/2014/main" id="{96B7249E-1AD3-45E7-B5BF-F684BEAED90C}"/>
              </a:ext>
            </a:extLst>
          </p:cNvPr>
          <p:cNvCxnSpPr/>
          <p:nvPr/>
        </p:nvCxnSpPr>
        <p:spPr>
          <a:xfrm flipV="1">
            <a:off x="0" y="1219200"/>
            <a:ext cx="9144000" cy="43804"/>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CDB487EB-7EAA-476C-95F4-4C3A67C3466E}"/>
              </a:ext>
            </a:extLst>
          </p:cNvPr>
          <p:cNvPicPr>
            <a:picLocks noChangeAspect="1"/>
          </p:cNvPicPr>
          <p:nvPr/>
        </p:nvPicPr>
        <p:blipFill>
          <a:blip r:embed="rId3"/>
          <a:stretch>
            <a:fillRect/>
          </a:stretch>
        </p:blipFill>
        <p:spPr>
          <a:xfrm>
            <a:off x="205881" y="328749"/>
            <a:ext cx="1471612" cy="463147"/>
          </a:xfrm>
          <a:prstGeom prst="rect">
            <a:avLst/>
          </a:prstGeom>
          <a:ln>
            <a:noFill/>
          </a:ln>
          <a:effectLst>
            <a:outerShdw blurRad="292100" dist="139700" dir="2700000" algn="tl" rotWithShape="0">
              <a:srgbClr val="333333">
                <a:alpha val="65000"/>
              </a:srgbClr>
            </a:outerShdw>
          </a:effectLst>
        </p:spPr>
      </p:pic>
      <p:grpSp>
        <p:nvGrpSpPr>
          <p:cNvPr id="13" name="Group 12">
            <a:extLst>
              <a:ext uri="{FF2B5EF4-FFF2-40B4-BE49-F238E27FC236}">
                <a16:creationId xmlns:a16="http://schemas.microsoft.com/office/drawing/2014/main" id="{26548B97-7CBD-4920-9B77-D3421758BBBF}"/>
              </a:ext>
            </a:extLst>
          </p:cNvPr>
          <p:cNvGrpSpPr/>
          <p:nvPr/>
        </p:nvGrpSpPr>
        <p:grpSpPr>
          <a:xfrm>
            <a:off x="4419600" y="1010933"/>
            <a:ext cx="4764767" cy="5434331"/>
            <a:chOff x="4419600" y="1010933"/>
            <a:chExt cx="4764767" cy="5434331"/>
          </a:xfrm>
        </p:grpSpPr>
        <p:grpSp>
          <p:nvGrpSpPr>
            <p:cNvPr id="9" name="Group 8">
              <a:extLst>
                <a:ext uri="{FF2B5EF4-FFF2-40B4-BE49-F238E27FC236}">
                  <a16:creationId xmlns:a16="http://schemas.microsoft.com/office/drawing/2014/main" id="{4DDF62CE-1712-4B52-B90A-7B1EFF0388BF}"/>
                </a:ext>
              </a:extLst>
            </p:cNvPr>
            <p:cNvGrpSpPr/>
            <p:nvPr/>
          </p:nvGrpSpPr>
          <p:grpSpPr>
            <a:xfrm>
              <a:off x="4419600" y="1010933"/>
              <a:ext cx="4764767" cy="3408667"/>
              <a:chOff x="4497453" y="1171143"/>
              <a:chExt cx="4527866" cy="3155029"/>
            </a:xfrm>
          </p:grpSpPr>
          <p:pic>
            <p:nvPicPr>
              <p:cNvPr id="5" name="Picture 4">
                <a:extLst>
                  <a:ext uri="{FF2B5EF4-FFF2-40B4-BE49-F238E27FC236}">
                    <a16:creationId xmlns:a16="http://schemas.microsoft.com/office/drawing/2014/main" id="{E145E0CE-6B64-48EE-95EB-2E72E9457AB8}"/>
                  </a:ext>
                </a:extLst>
              </p:cNvPr>
              <p:cNvPicPr>
                <a:picLocks noChangeAspect="1"/>
              </p:cNvPicPr>
              <p:nvPr/>
            </p:nvPicPr>
            <p:blipFill>
              <a:blip r:embed="rId4"/>
              <a:stretch>
                <a:fillRect/>
              </a:stretch>
            </p:blipFill>
            <p:spPr>
              <a:xfrm>
                <a:off x="4497453" y="1722939"/>
                <a:ext cx="4200087" cy="2603233"/>
              </a:xfrm>
              <a:prstGeom prst="rect">
                <a:avLst/>
              </a:prstGeom>
            </p:spPr>
          </p:pic>
          <p:sp>
            <p:nvSpPr>
              <p:cNvPr id="17" name="Rectangle 16">
                <a:extLst>
                  <a:ext uri="{FF2B5EF4-FFF2-40B4-BE49-F238E27FC236}">
                    <a16:creationId xmlns:a16="http://schemas.microsoft.com/office/drawing/2014/main" id="{8FCF3A45-75EA-4D4E-AE32-02AB9D52392A}"/>
                  </a:ext>
                </a:extLst>
              </p:cNvPr>
              <p:cNvSpPr/>
              <p:nvPr/>
            </p:nvSpPr>
            <p:spPr>
              <a:xfrm>
                <a:off x="4737527" y="1171143"/>
                <a:ext cx="4287792" cy="586961"/>
              </a:xfrm>
              <a:prstGeom prst="rect">
                <a:avLst/>
              </a:prstGeom>
            </p:spPr>
            <p:txBody>
              <a:bodyPr wrap="square">
                <a:spAutoFit/>
              </a:bodyPr>
              <a:lstStyle/>
              <a:p>
                <a:pPr>
                  <a:lnSpc>
                    <a:spcPct val="103000"/>
                  </a:lnSpc>
                  <a:spcBef>
                    <a:spcPts val="200"/>
                  </a:spcBef>
                  <a:spcAft>
                    <a:spcPts val="200"/>
                  </a:spcAft>
                  <a:buClr>
                    <a:srgbClr val="C00000"/>
                  </a:buClr>
                </a:pPr>
                <a:endParaRPr lang="en-US" sz="1600" b="1" dirty="0">
                  <a:latin typeface="Arial" panose="020B0604020202020204" pitchFamily="34" charset="0"/>
                  <a:cs typeface="Arial" panose="020B0604020202020204" pitchFamily="34" charset="0"/>
                </a:endParaRPr>
              </a:p>
              <a:p>
                <a:pPr>
                  <a:lnSpc>
                    <a:spcPct val="103000"/>
                  </a:lnSpc>
                  <a:spcBef>
                    <a:spcPts val="200"/>
                  </a:spcBef>
                  <a:spcAft>
                    <a:spcPts val="200"/>
                  </a:spcAft>
                  <a:buClr>
                    <a:srgbClr val="C00000"/>
                  </a:buClr>
                </a:pPr>
                <a:r>
                  <a:rPr lang="en-US" sz="1600" b="1" dirty="0">
                    <a:latin typeface="Arial" panose="020B0604020202020204" pitchFamily="34" charset="0"/>
                    <a:cs typeface="Arial" panose="020B0604020202020204" pitchFamily="34" charset="0"/>
                  </a:rPr>
                  <a:t>Median WAZ (IQR) Over 2 Year FU by Region</a:t>
                </a:r>
              </a:p>
            </p:txBody>
          </p:sp>
        </p:grpSp>
        <p:sp>
          <p:nvSpPr>
            <p:cNvPr id="6" name="Rectangle 5">
              <a:extLst>
                <a:ext uri="{FF2B5EF4-FFF2-40B4-BE49-F238E27FC236}">
                  <a16:creationId xmlns:a16="http://schemas.microsoft.com/office/drawing/2014/main" id="{67C6F98F-E851-49A5-BEC1-4DF83E9571EF}"/>
                </a:ext>
              </a:extLst>
            </p:cNvPr>
            <p:cNvSpPr/>
            <p:nvPr/>
          </p:nvSpPr>
          <p:spPr>
            <a:xfrm>
              <a:off x="4620621" y="4429328"/>
              <a:ext cx="4313056" cy="2015936"/>
            </a:xfrm>
            <a:prstGeom prst="rect">
              <a:avLst/>
            </a:prstGeom>
          </p:spPr>
          <p:txBody>
            <a:bodyPr wrap="square">
              <a:spAutoFit/>
            </a:bodyPr>
            <a:lstStyle/>
            <a:p>
              <a:pPr marL="342900" indent="-342900">
                <a:spcAft>
                  <a:spcPts val="600"/>
                </a:spcAft>
                <a:buClr>
                  <a:srgbClr val="C00000"/>
                </a:buClr>
                <a:buFont typeface="Wingdings" panose="05000000000000000000" pitchFamily="2" charset="2"/>
                <a:buChar char="§"/>
              </a:pPr>
              <a:r>
                <a:rPr lang="en-ZA" sz="2000" dirty="0">
                  <a:latin typeface="Arial" panose="020B0604020202020204" pitchFamily="34" charset="0"/>
                  <a:cs typeface="Arial" panose="020B0604020202020204" pitchFamily="34" charset="0"/>
                </a:rPr>
                <a:t>Median WAZ at 2</a:t>
              </a:r>
              <a:r>
                <a:rPr lang="en-ZA" sz="2000" baseline="30000" dirty="0">
                  <a:latin typeface="Arial" panose="020B0604020202020204" pitchFamily="34" charset="0"/>
                  <a:cs typeface="Arial" panose="020B0604020202020204" pitchFamily="34" charset="0"/>
                </a:rPr>
                <a:t>nd</a:t>
              </a:r>
              <a:r>
                <a:rPr lang="en-ZA" sz="2000" dirty="0">
                  <a:latin typeface="Arial" panose="020B0604020202020204" pitchFamily="34" charset="0"/>
                  <a:cs typeface="Arial" panose="020B0604020202020204" pitchFamily="34" charset="0"/>
                </a:rPr>
                <a:t> line switch        -1.5, IQR -0.5 to -2.5</a:t>
              </a:r>
            </a:p>
            <a:p>
              <a:pPr marL="342900" indent="-342900">
                <a:spcAft>
                  <a:spcPts val="600"/>
                </a:spcAft>
                <a:buClr>
                  <a:srgbClr val="C00000"/>
                </a:buClr>
                <a:buFont typeface="Wingdings" panose="05000000000000000000" pitchFamily="2" charset="2"/>
                <a:buChar char="§"/>
              </a:pPr>
              <a:r>
                <a:rPr lang="en-ZA" sz="2000" dirty="0">
                  <a:latin typeface="Arial" panose="020B0604020202020204" pitchFamily="34" charset="0"/>
                  <a:cs typeface="Arial" panose="020B0604020202020204" pitchFamily="34" charset="0"/>
                </a:rPr>
                <a:t>WAZ scores stayed ~ same over FU in all regions, suggesting 2</a:t>
              </a:r>
              <a:r>
                <a:rPr lang="en-ZA" sz="2000" baseline="30000" dirty="0">
                  <a:latin typeface="Arial" panose="020B0604020202020204" pitchFamily="34" charset="0"/>
                  <a:cs typeface="Arial" panose="020B0604020202020204" pitchFamily="34" charset="0"/>
                </a:rPr>
                <a:t>nd </a:t>
              </a:r>
              <a:r>
                <a:rPr lang="en-ZA" sz="2000" dirty="0">
                  <a:latin typeface="Arial" panose="020B0604020202020204" pitchFamily="34" charset="0"/>
                  <a:cs typeface="Arial" panose="020B0604020202020204" pitchFamily="34" charset="0"/>
                </a:rPr>
                <a:t>line ART not associated with much improvement in weight.</a:t>
              </a:r>
              <a:endParaRPr lang="en-US" sz="2000"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72973A69-1BAD-4BE6-937E-058A053AE310}"/>
              </a:ext>
            </a:extLst>
          </p:cNvPr>
          <p:cNvGrpSpPr/>
          <p:nvPr/>
        </p:nvGrpSpPr>
        <p:grpSpPr>
          <a:xfrm>
            <a:off x="35668" y="1003722"/>
            <a:ext cx="4788879" cy="5704116"/>
            <a:chOff x="35668" y="1003722"/>
            <a:chExt cx="4788879" cy="5704116"/>
          </a:xfrm>
        </p:grpSpPr>
        <p:grpSp>
          <p:nvGrpSpPr>
            <p:cNvPr id="7" name="Group 6">
              <a:extLst>
                <a:ext uri="{FF2B5EF4-FFF2-40B4-BE49-F238E27FC236}">
                  <a16:creationId xmlns:a16="http://schemas.microsoft.com/office/drawing/2014/main" id="{E4E4F462-4EBC-4929-A6A6-A6CC251AB509}"/>
                </a:ext>
              </a:extLst>
            </p:cNvPr>
            <p:cNvGrpSpPr/>
            <p:nvPr/>
          </p:nvGrpSpPr>
          <p:grpSpPr>
            <a:xfrm>
              <a:off x="35668" y="1003722"/>
              <a:ext cx="4788879" cy="3370675"/>
              <a:chOff x="32790" y="1187375"/>
              <a:chExt cx="4632238" cy="3095940"/>
            </a:xfrm>
          </p:grpSpPr>
          <p:sp>
            <p:nvSpPr>
              <p:cNvPr id="11" name="Rectangle 10">
                <a:extLst>
                  <a:ext uri="{FF2B5EF4-FFF2-40B4-BE49-F238E27FC236}">
                    <a16:creationId xmlns:a16="http://schemas.microsoft.com/office/drawing/2014/main" id="{E0A0C319-7381-4B9A-A07C-82BA3B2A35AA}"/>
                  </a:ext>
                </a:extLst>
              </p:cNvPr>
              <p:cNvSpPr/>
              <p:nvPr/>
            </p:nvSpPr>
            <p:spPr>
              <a:xfrm>
                <a:off x="200815" y="1187375"/>
                <a:ext cx="4464213" cy="582460"/>
              </a:xfrm>
              <a:prstGeom prst="rect">
                <a:avLst/>
              </a:prstGeom>
            </p:spPr>
            <p:txBody>
              <a:bodyPr wrap="square">
                <a:spAutoFit/>
              </a:bodyPr>
              <a:lstStyle/>
              <a:p>
                <a:pPr>
                  <a:lnSpc>
                    <a:spcPct val="103000"/>
                  </a:lnSpc>
                  <a:spcBef>
                    <a:spcPts val="200"/>
                  </a:spcBef>
                  <a:spcAft>
                    <a:spcPts val="200"/>
                  </a:spcAft>
                  <a:buClr>
                    <a:srgbClr val="C00000"/>
                  </a:buClr>
                </a:pPr>
                <a:endParaRPr lang="en-US" sz="1600" b="1" dirty="0">
                  <a:latin typeface="Arial" panose="020B0604020202020204" pitchFamily="34" charset="0"/>
                  <a:cs typeface="Arial" panose="020B0604020202020204" pitchFamily="34" charset="0"/>
                </a:endParaRPr>
              </a:p>
              <a:p>
                <a:pPr>
                  <a:lnSpc>
                    <a:spcPct val="103000"/>
                  </a:lnSpc>
                  <a:spcBef>
                    <a:spcPts val="200"/>
                  </a:spcBef>
                  <a:spcAft>
                    <a:spcPts val="200"/>
                  </a:spcAft>
                  <a:buClr>
                    <a:srgbClr val="C00000"/>
                  </a:buClr>
                </a:pPr>
                <a:r>
                  <a:rPr lang="en-US" sz="1600" b="1" dirty="0">
                    <a:latin typeface="Arial" panose="020B0604020202020204" pitchFamily="34" charset="0"/>
                    <a:cs typeface="Arial" panose="020B0604020202020204" pitchFamily="34" charset="0"/>
                  </a:rPr>
                  <a:t>Median C4% (IQR) Over 2 Year FU by Region</a:t>
                </a:r>
              </a:p>
            </p:txBody>
          </p:sp>
          <p:pic>
            <p:nvPicPr>
              <p:cNvPr id="4" name="Picture 3">
                <a:extLst>
                  <a:ext uri="{FF2B5EF4-FFF2-40B4-BE49-F238E27FC236}">
                    <a16:creationId xmlns:a16="http://schemas.microsoft.com/office/drawing/2014/main" id="{DF561A30-19A3-4ECA-B95D-2409B2D7309F}"/>
                  </a:ext>
                </a:extLst>
              </p:cNvPr>
              <p:cNvPicPr>
                <a:picLocks noChangeAspect="1"/>
              </p:cNvPicPr>
              <p:nvPr/>
            </p:nvPicPr>
            <p:blipFill>
              <a:blip r:embed="rId5"/>
              <a:stretch>
                <a:fillRect/>
              </a:stretch>
            </p:blipFill>
            <p:spPr>
              <a:xfrm>
                <a:off x="32790" y="1680082"/>
                <a:ext cx="4275269" cy="2603233"/>
              </a:xfrm>
              <a:prstGeom prst="rect">
                <a:avLst/>
              </a:prstGeom>
            </p:spPr>
          </p:pic>
        </p:grpSp>
        <p:sp>
          <p:nvSpPr>
            <p:cNvPr id="24" name="Rectangle 23">
              <a:extLst>
                <a:ext uri="{FF2B5EF4-FFF2-40B4-BE49-F238E27FC236}">
                  <a16:creationId xmlns:a16="http://schemas.microsoft.com/office/drawing/2014/main" id="{6CD6DBFC-DC8B-4923-8A10-C6F87C88392D}"/>
                </a:ext>
              </a:extLst>
            </p:cNvPr>
            <p:cNvSpPr/>
            <p:nvPr/>
          </p:nvSpPr>
          <p:spPr>
            <a:xfrm>
              <a:off x="307565" y="4384125"/>
              <a:ext cx="4313056" cy="2323713"/>
            </a:xfrm>
            <a:prstGeom prst="rect">
              <a:avLst/>
            </a:prstGeom>
          </p:spPr>
          <p:txBody>
            <a:bodyPr wrap="square">
              <a:spAutoFit/>
            </a:bodyPr>
            <a:lstStyle/>
            <a:p>
              <a:pPr marL="342900" indent="-342900">
                <a:spcAft>
                  <a:spcPts val="600"/>
                </a:spcAft>
                <a:buClr>
                  <a:srgbClr val="C00000"/>
                </a:buClr>
                <a:buFont typeface="Wingdings" panose="05000000000000000000" pitchFamily="2" charset="2"/>
                <a:buChar char="§"/>
              </a:pPr>
              <a:r>
                <a:rPr lang="en-ZA" sz="2000" dirty="0">
                  <a:latin typeface="Arial" panose="020B0604020202020204" pitchFamily="34" charset="0"/>
                  <a:cs typeface="Arial" panose="020B0604020202020204" pitchFamily="34" charset="0"/>
                </a:rPr>
                <a:t>CD4 counts at 2</a:t>
              </a:r>
              <a:r>
                <a:rPr lang="en-ZA" sz="2000" baseline="30000" dirty="0">
                  <a:latin typeface="Arial" panose="020B0604020202020204" pitchFamily="34" charset="0"/>
                  <a:cs typeface="Arial" panose="020B0604020202020204" pitchFamily="34" charset="0"/>
                </a:rPr>
                <a:t>nd</a:t>
              </a:r>
              <a:r>
                <a:rPr lang="en-ZA" sz="2000" dirty="0">
                  <a:latin typeface="Arial" panose="020B0604020202020204" pitchFamily="34" charset="0"/>
                  <a:cs typeface="Arial" panose="020B0604020202020204" pitchFamily="34" charset="0"/>
                </a:rPr>
                <a:t> line switch varied by region; median &lt;350 in Latin America, Asia, and SSA</a:t>
              </a:r>
            </a:p>
            <a:p>
              <a:pPr marL="342900" indent="-342900">
                <a:buClr>
                  <a:srgbClr val="C00000"/>
                </a:buClr>
                <a:buFont typeface="Wingdings" panose="05000000000000000000" pitchFamily="2" charset="2"/>
                <a:buChar char="§"/>
              </a:pPr>
              <a:r>
                <a:rPr lang="en-ZA" sz="2000" dirty="0">
                  <a:latin typeface="Arial" panose="020B0604020202020204" pitchFamily="34" charset="0"/>
                  <a:cs typeface="Arial" panose="020B0604020202020204" pitchFamily="34" charset="0"/>
                </a:rPr>
                <a:t>Almost all regions saw ↑ CD4 over time, largest ↑ in regions with lower baseline (US starts and stays high). </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846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7843-1B0C-450C-A84F-92EE9484BCE7}"/>
              </a:ext>
            </a:extLst>
          </p:cNvPr>
          <p:cNvSpPr>
            <a:spLocks noGrp="1"/>
          </p:cNvSpPr>
          <p:nvPr>
            <p:ph type="title"/>
          </p:nvPr>
        </p:nvSpPr>
        <p:spPr>
          <a:xfrm>
            <a:off x="231281" y="77812"/>
            <a:ext cx="8912719" cy="1143000"/>
          </a:xfrm>
        </p:spPr>
        <p:txBody>
          <a:bodyPr>
            <a:normAutofit fontScale="90000"/>
          </a:bodyPr>
          <a:lstStyle/>
          <a:p>
            <a:r>
              <a:rPr lang="en-US" sz="3100" dirty="0"/>
              <a:t>Outcome of 2</a:t>
            </a:r>
            <a:r>
              <a:rPr lang="en-US" sz="3100" baseline="30000" dirty="0"/>
              <a:t>nd</a:t>
            </a:r>
            <a:r>
              <a:rPr lang="en-US" sz="3100" dirty="0"/>
              <a:t> Line ART in Children</a:t>
            </a:r>
            <a:br>
              <a:rPr lang="en-US" sz="3100" dirty="0"/>
            </a:br>
            <a:r>
              <a:rPr lang="en-US" sz="3100" dirty="0"/>
              <a:t>CIPHER Global Collaboration</a:t>
            </a:r>
            <a:br>
              <a:rPr lang="en-US" sz="2900" dirty="0"/>
            </a:br>
            <a:r>
              <a:rPr lang="en-US" sz="2200" i="1" dirty="0">
                <a:solidFill>
                  <a:schemeClr val="tx1"/>
                </a:solidFill>
              </a:rPr>
              <a:t>Patel K et al. IAS, Amsterdam July 2018 Abs. WEAB0203</a:t>
            </a:r>
          </a:p>
        </p:txBody>
      </p:sp>
      <p:cxnSp>
        <p:nvCxnSpPr>
          <p:cNvPr id="16" name="Straight Connector 15">
            <a:extLst>
              <a:ext uri="{FF2B5EF4-FFF2-40B4-BE49-F238E27FC236}">
                <a16:creationId xmlns:a16="http://schemas.microsoft.com/office/drawing/2014/main" id="{96B7249E-1AD3-45E7-B5BF-F684BEAED90C}"/>
              </a:ext>
            </a:extLst>
          </p:cNvPr>
          <p:cNvCxnSpPr/>
          <p:nvPr/>
        </p:nvCxnSpPr>
        <p:spPr>
          <a:xfrm flipV="1">
            <a:off x="0" y="1219200"/>
            <a:ext cx="9144000" cy="43804"/>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CDB487EB-7EAA-476C-95F4-4C3A67C3466E}"/>
              </a:ext>
            </a:extLst>
          </p:cNvPr>
          <p:cNvPicPr>
            <a:picLocks noChangeAspect="1"/>
          </p:cNvPicPr>
          <p:nvPr/>
        </p:nvPicPr>
        <p:blipFill>
          <a:blip r:embed="rId3"/>
          <a:stretch>
            <a:fillRect/>
          </a:stretch>
        </p:blipFill>
        <p:spPr>
          <a:xfrm>
            <a:off x="205881" y="328749"/>
            <a:ext cx="1471612" cy="463147"/>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6CD6DBFC-DC8B-4923-8A10-C6F87C88392D}"/>
              </a:ext>
            </a:extLst>
          </p:cNvPr>
          <p:cNvSpPr/>
          <p:nvPr/>
        </p:nvSpPr>
        <p:spPr>
          <a:xfrm>
            <a:off x="205881" y="4524664"/>
            <a:ext cx="4518519" cy="2015936"/>
          </a:xfrm>
          <a:prstGeom prst="rect">
            <a:avLst/>
          </a:prstGeom>
        </p:spPr>
        <p:txBody>
          <a:bodyPr wrap="square">
            <a:spAutoFit/>
          </a:bodyPr>
          <a:lstStyle/>
          <a:p>
            <a:pPr marL="342900" indent="-342900" defTabSz="924458">
              <a:spcAft>
                <a:spcPts val="600"/>
              </a:spcAft>
              <a:buClr>
                <a:srgbClr val="C00000"/>
              </a:buClr>
              <a:buFont typeface="Wingdings" panose="05000000000000000000" pitchFamily="2" charset="2"/>
              <a:buChar char="§"/>
              <a:defRPr/>
            </a:pPr>
            <a:r>
              <a:rPr lang="en-GB" sz="2000" dirty="0">
                <a:latin typeface="Arial" panose="020B0604020202020204" pitchFamily="34" charset="0"/>
                <a:cs typeface="Arial" panose="020B0604020202020204" pitchFamily="34" charset="0"/>
              </a:rPr>
              <a:t>LTFU = no visit for ≥1 </a:t>
            </a:r>
            <a:r>
              <a:rPr lang="en-GB" sz="2000" dirty="0" err="1">
                <a:latin typeface="Arial" panose="020B0604020202020204" pitchFamily="34" charset="0"/>
                <a:cs typeface="Arial" panose="020B0604020202020204" pitchFamily="34" charset="0"/>
              </a:rPr>
              <a:t>yr</a:t>
            </a:r>
            <a:r>
              <a:rPr lang="en-GB" sz="2000" dirty="0">
                <a:latin typeface="Arial" panose="020B0604020202020204" pitchFamily="34" charset="0"/>
                <a:cs typeface="Arial" panose="020B0604020202020204" pitchFamily="34" charset="0"/>
              </a:rPr>
              <a:t> (≥2 </a:t>
            </a:r>
            <a:r>
              <a:rPr lang="en-GB" sz="2000" dirty="0" err="1">
                <a:latin typeface="Arial" panose="020B0604020202020204" pitchFamily="34" charset="0"/>
                <a:cs typeface="Arial" panose="020B0604020202020204" pitchFamily="34" charset="0"/>
              </a:rPr>
              <a:t>yr</a:t>
            </a:r>
            <a:r>
              <a:rPr lang="en-GB" sz="2000" dirty="0">
                <a:latin typeface="Arial" panose="020B0604020202020204" pitchFamily="34" charset="0"/>
                <a:cs typeface="Arial" panose="020B0604020202020204" pitchFamily="34" charset="0"/>
              </a:rPr>
              <a:t> in US/Europe) before </a:t>
            </a:r>
            <a:r>
              <a:rPr lang="en-US" sz="2000" dirty="0">
                <a:latin typeface="Arial" panose="020B0604020202020204" pitchFamily="34" charset="0"/>
                <a:cs typeface="Arial" panose="020B0604020202020204" pitchFamily="34" charset="0"/>
              </a:rPr>
              <a:t>last cohort visit. </a:t>
            </a:r>
          </a:p>
          <a:p>
            <a:pPr marL="342900" indent="-342900" defTabSz="924458">
              <a:spcAft>
                <a:spcPts val="600"/>
              </a:spcAft>
              <a:buClr>
                <a:srgbClr val="C00000"/>
              </a:buClr>
              <a:buFont typeface="Wingdings" panose="05000000000000000000" pitchFamily="2" charset="2"/>
              <a:buChar char="§"/>
              <a:defRPr/>
            </a:pPr>
            <a:r>
              <a:rPr lang="en-US" sz="2000" dirty="0">
                <a:latin typeface="Arial" panose="020B0604020202020204" pitchFamily="34" charset="0"/>
                <a:cs typeface="Arial" panose="020B0604020202020204" pitchFamily="34" charset="0"/>
              </a:rPr>
              <a:t>C</a:t>
            </a:r>
            <a:r>
              <a:rPr lang="en-ZA" sz="2000" dirty="0" err="1">
                <a:latin typeface="Arial" panose="020B0604020202020204" pitchFamily="34" charset="0"/>
                <a:cs typeface="Arial" panose="020B0604020202020204" pitchFamily="34" charset="0"/>
              </a:rPr>
              <a:t>umulative</a:t>
            </a:r>
            <a:r>
              <a:rPr lang="en-ZA" sz="2000" dirty="0">
                <a:latin typeface="Arial" panose="020B0604020202020204" pitchFamily="34" charset="0"/>
                <a:cs typeface="Arial" panose="020B0604020202020204" pitchFamily="34" charset="0"/>
              </a:rPr>
              <a:t> LTFU incidence was &lt;5% in all regions except Africa where incidence of LTFU by 2 years was slightly over 7%.</a:t>
            </a:r>
          </a:p>
        </p:txBody>
      </p:sp>
      <p:pic>
        <p:nvPicPr>
          <p:cNvPr id="15" name="Picture 4">
            <a:extLst>
              <a:ext uri="{FF2B5EF4-FFF2-40B4-BE49-F238E27FC236}">
                <a16:creationId xmlns:a16="http://schemas.microsoft.com/office/drawing/2014/main" id="{D554F2FF-D074-479E-927A-764657BEDC8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8" t="3531" r="1168" b="3283"/>
          <a:stretch/>
        </p:blipFill>
        <p:spPr bwMode="auto">
          <a:xfrm>
            <a:off x="21068" y="1374397"/>
            <a:ext cx="4438994" cy="310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a:extLst>
              <a:ext uri="{FF2B5EF4-FFF2-40B4-BE49-F238E27FC236}">
                <a16:creationId xmlns:a16="http://schemas.microsoft.com/office/drawing/2014/main" id="{44E06E0A-3098-4579-A13C-A70176CD760E}"/>
              </a:ext>
            </a:extLst>
          </p:cNvPr>
          <p:cNvSpPr/>
          <p:nvPr/>
        </p:nvSpPr>
        <p:spPr>
          <a:xfrm>
            <a:off x="653366" y="956074"/>
            <a:ext cx="3703456" cy="634148"/>
          </a:xfrm>
          <a:prstGeom prst="rect">
            <a:avLst/>
          </a:prstGeom>
        </p:spPr>
        <p:txBody>
          <a:bodyPr wrap="square">
            <a:spAutoFit/>
          </a:bodyPr>
          <a:lstStyle/>
          <a:p>
            <a:pPr>
              <a:lnSpc>
                <a:spcPct val="103000"/>
              </a:lnSpc>
              <a:spcBef>
                <a:spcPts val="200"/>
              </a:spcBef>
              <a:spcAft>
                <a:spcPts val="200"/>
              </a:spcAft>
              <a:buClr>
                <a:srgbClr val="C00000"/>
              </a:buClr>
            </a:pPr>
            <a:endParaRPr lang="en-US" sz="1600" b="1" dirty="0">
              <a:latin typeface="Arial" panose="020B0604020202020204" pitchFamily="34" charset="0"/>
              <a:cs typeface="Arial" panose="020B0604020202020204" pitchFamily="34" charset="0"/>
            </a:endParaRPr>
          </a:p>
          <a:p>
            <a:pPr>
              <a:lnSpc>
                <a:spcPct val="103000"/>
              </a:lnSpc>
              <a:spcBef>
                <a:spcPts val="200"/>
              </a:spcBef>
              <a:spcAft>
                <a:spcPts val="200"/>
              </a:spcAft>
              <a:buClr>
                <a:srgbClr val="C00000"/>
              </a:buClr>
            </a:pPr>
            <a:r>
              <a:rPr lang="en-US" sz="1600" b="1" dirty="0">
                <a:latin typeface="Arial" panose="020B0604020202020204" pitchFamily="34" charset="0"/>
                <a:cs typeface="Arial" panose="020B0604020202020204" pitchFamily="34" charset="0"/>
              </a:rPr>
              <a:t>LTFU Over 2 Year FU by Region</a:t>
            </a:r>
          </a:p>
        </p:txBody>
      </p:sp>
      <p:grpSp>
        <p:nvGrpSpPr>
          <p:cNvPr id="8" name="Group 7">
            <a:extLst>
              <a:ext uri="{FF2B5EF4-FFF2-40B4-BE49-F238E27FC236}">
                <a16:creationId xmlns:a16="http://schemas.microsoft.com/office/drawing/2014/main" id="{13736894-E950-4664-98AF-736B12FB7FD9}"/>
              </a:ext>
            </a:extLst>
          </p:cNvPr>
          <p:cNvGrpSpPr/>
          <p:nvPr/>
        </p:nvGrpSpPr>
        <p:grpSpPr>
          <a:xfrm>
            <a:off x="4572000" y="956074"/>
            <a:ext cx="4950319" cy="4988375"/>
            <a:chOff x="4572000" y="956074"/>
            <a:chExt cx="4950319" cy="4988375"/>
          </a:xfrm>
        </p:grpSpPr>
        <p:sp>
          <p:nvSpPr>
            <p:cNvPr id="6" name="Rectangle 5">
              <a:extLst>
                <a:ext uri="{FF2B5EF4-FFF2-40B4-BE49-F238E27FC236}">
                  <a16:creationId xmlns:a16="http://schemas.microsoft.com/office/drawing/2014/main" id="{67C6F98F-E851-49A5-BEC1-4DF83E9571EF}"/>
                </a:ext>
              </a:extLst>
            </p:cNvPr>
            <p:cNvSpPr/>
            <p:nvPr/>
          </p:nvSpPr>
          <p:spPr>
            <a:xfrm>
              <a:off x="4694124" y="4621010"/>
              <a:ext cx="4313056" cy="1323439"/>
            </a:xfrm>
            <a:prstGeom prst="rect">
              <a:avLst/>
            </a:prstGeom>
          </p:spPr>
          <p:txBody>
            <a:bodyPr wrap="square">
              <a:spAutoFit/>
            </a:bodyPr>
            <a:lstStyle/>
            <a:p>
              <a:pPr marL="342900" indent="-342900">
                <a:spcAft>
                  <a:spcPts val="600"/>
                </a:spcAft>
                <a:buClr>
                  <a:srgbClr val="C00000"/>
                </a:buClr>
                <a:buFont typeface="Wingdings" panose="05000000000000000000" pitchFamily="2" charset="2"/>
                <a:buChar char="§"/>
              </a:pPr>
              <a:r>
                <a:rPr lang="en-ZA" sz="2000" dirty="0">
                  <a:latin typeface="Arial" panose="020B0604020202020204" pitchFamily="34" charset="0"/>
                  <a:cs typeface="Arial" panose="020B0604020202020204" pitchFamily="34" charset="0"/>
                </a:rPr>
                <a:t>Risk of mortality was &lt;3% at 2 </a:t>
              </a:r>
              <a:r>
                <a:rPr lang="en-ZA" sz="2000" dirty="0" err="1">
                  <a:latin typeface="Arial" panose="020B0604020202020204" pitchFamily="34" charset="0"/>
                  <a:cs typeface="Arial" panose="020B0604020202020204" pitchFamily="34" charset="0"/>
                </a:rPr>
                <a:t>yr</a:t>
              </a:r>
              <a:r>
                <a:rPr lang="en-ZA" sz="2000" dirty="0">
                  <a:latin typeface="Arial" panose="020B0604020202020204" pitchFamily="34" charset="0"/>
                  <a:cs typeface="Arial" panose="020B0604020202020204" pitchFamily="34" charset="0"/>
                </a:rPr>
                <a:t> FU in all regions, except SSA where cumulative mortality at 2 </a:t>
              </a:r>
              <a:r>
                <a:rPr lang="en-ZA" sz="2000" dirty="0" err="1">
                  <a:latin typeface="Arial" panose="020B0604020202020204" pitchFamily="34" charset="0"/>
                  <a:cs typeface="Arial" panose="020B0604020202020204" pitchFamily="34" charset="0"/>
                </a:rPr>
                <a:t>yrs</a:t>
              </a:r>
              <a:r>
                <a:rPr lang="en-ZA" sz="2000" dirty="0">
                  <a:latin typeface="Arial" panose="020B0604020202020204" pitchFamily="34" charset="0"/>
                  <a:cs typeface="Arial" panose="020B0604020202020204" pitchFamily="34" charset="0"/>
                </a:rPr>
                <a:t> was 5.5%. </a:t>
              </a:r>
              <a:endParaRPr lang="en-US" sz="2000" dirty="0">
                <a:latin typeface="Arial" panose="020B0604020202020204" pitchFamily="34" charset="0"/>
                <a:cs typeface="Arial" panose="020B0604020202020204" pitchFamily="34" charset="0"/>
              </a:endParaRPr>
            </a:p>
          </p:txBody>
        </p:sp>
        <p:pic>
          <p:nvPicPr>
            <p:cNvPr id="18" name="Picture 4">
              <a:extLst>
                <a:ext uri="{FF2B5EF4-FFF2-40B4-BE49-F238E27FC236}">
                  <a16:creationId xmlns:a16="http://schemas.microsoft.com/office/drawing/2014/main" id="{E52807D6-2122-4E93-AAC2-08759E39D3B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8" t="3531" r="1168" b="3283"/>
            <a:stretch/>
          </p:blipFill>
          <p:spPr bwMode="auto">
            <a:xfrm>
              <a:off x="4572000" y="1494447"/>
              <a:ext cx="4267200" cy="298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a:extLst>
                <a:ext uri="{FF2B5EF4-FFF2-40B4-BE49-F238E27FC236}">
                  <a16:creationId xmlns:a16="http://schemas.microsoft.com/office/drawing/2014/main" id="{10F7701C-35DC-4181-B46A-585BC86FB9E6}"/>
                </a:ext>
              </a:extLst>
            </p:cNvPr>
            <p:cNvSpPr/>
            <p:nvPr/>
          </p:nvSpPr>
          <p:spPr>
            <a:xfrm>
              <a:off x="5010187" y="956074"/>
              <a:ext cx="4512132" cy="634148"/>
            </a:xfrm>
            <a:prstGeom prst="rect">
              <a:avLst/>
            </a:prstGeom>
          </p:spPr>
          <p:txBody>
            <a:bodyPr wrap="square">
              <a:spAutoFit/>
            </a:bodyPr>
            <a:lstStyle/>
            <a:p>
              <a:pPr>
                <a:lnSpc>
                  <a:spcPct val="103000"/>
                </a:lnSpc>
                <a:spcBef>
                  <a:spcPts val="200"/>
                </a:spcBef>
                <a:spcAft>
                  <a:spcPts val="200"/>
                </a:spcAft>
                <a:buClr>
                  <a:srgbClr val="C00000"/>
                </a:buClr>
              </a:pPr>
              <a:endParaRPr lang="en-US" sz="1600" b="1" dirty="0">
                <a:latin typeface="Arial" panose="020B0604020202020204" pitchFamily="34" charset="0"/>
                <a:cs typeface="Arial" panose="020B0604020202020204" pitchFamily="34" charset="0"/>
              </a:endParaRPr>
            </a:p>
            <a:p>
              <a:pPr>
                <a:lnSpc>
                  <a:spcPct val="103000"/>
                </a:lnSpc>
                <a:spcBef>
                  <a:spcPts val="200"/>
                </a:spcBef>
                <a:spcAft>
                  <a:spcPts val="200"/>
                </a:spcAft>
                <a:buClr>
                  <a:srgbClr val="C00000"/>
                </a:buClr>
              </a:pPr>
              <a:r>
                <a:rPr lang="en-US" sz="1600" b="1" dirty="0">
                  <a:latin typeface="Arial" panose="020B0604020202020204" pitchFamily="34" charset="0"/>
                  <a:cs typeface="Arial" panose="020B0604020202020204" pitchFamily="34" charset="0"/>
                </a:rPr>
                <a:t>Mortality Over 2 Year FU by Region</a:t>
              </a:r>
            </a:p>
          </p:txBody>
        </p:sp>
      </p:grpSp>
    </p:spTree>
    <p:extLst>
      <p:ext uri="{BB962C8B-B14F-4D97-AF65-F5344CB8AC3E}">
        <p14:creationId xmlns:p14="http://schemas.microsoft.com/office/powerpoint/2010/main" val="363808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895600"/>
            <a:ext cx="7772400" cy="1470025"/>
          </a:xfrm>
        </p:spPr>
        <p:txBody>
          <a:bodyPr>
            <a:noAutofit/>
          </a:bodyPr>
          <a:lstStyle/>
          <a:p>
            <a:br>
              <a:rPr lang="en-US" altLang="en-US" sz="4800" b="0" dirty="0"/>
            </a:br>
            <a:br>
              <a:rPr lang="en-US" altLang="en-US" sz="4800" b="0" dirty="0"/>
            </a:br>
            <a:r>
              <a:rPr lang="en-US" altLang="en-US" sz="4800" b="0" dirty="0"/>
              <a:t>Adolescents and HIV</a:t>
            </a:r>
            <a:br>
              <a:rPr lang="en-US" altLang="en-US" sz="4800" b="0" dirty="0"/>
            </a:br>
            <a:br>
              <a:rPr lang="en-US" altLang="en-US" sz="4800" b="0" dirty="0"/>
            </a:br>
            <a:r>
              <a:rPr lang="en-US" altLang="en-US" sz="4800" b="0" dirty="0"/>
              <a:t> </a:t>
            </a:r>
            <a:br>
              <a:rPr lang="en-US" altLang="en-US" sz="4800" b="0" dirty="0"/>
            </a:br>
            <a:endParaRPr lang="en-US" altLang="en-US" sz="4800" b="0" dirty="0"/>
          </a:p>
        </p:txBody>
      </p:sp>
      <p:sp>
        <p:nvSpPr>
          <p:cNvPr id="65539" name="Picture 5" descr="youcanhelp_image1"/>
          <p:cNvSpPr>
            <a:spLocks noChangeAspect="1" noChangeArrowheads="1"/>
          </p:cNvSpPr>
          <p:nvPr/>
        </p:nvSpPr>
        <p:spPr bwMode="auto">
          <a:xfrm>
            <a:off x="762000" y="685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hangingPunct="1"/>
            <a:endParaRPr lang="en-US" altLang="en-US"/>
          </a:p>
        </p:txBody>
      </p:sp>
      <p:pic>
        <p:nvPicPr>
          <p:cNvPr id="9"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56" y="457200"/>
            <a:ext cx="2130706"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2971800" y="4648200"/>
            <a:ext cx="2838450" cy="164782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6009968" y="457200"/>
            <a:ext cx="2590800" cy="1470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562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FF6C-B38C-490C-A912-6CD674ECD853}"/>
              </a:ext>
            </a:extLst>
          </p:cNvPr>
          <p:cNvSpPr>
            <a:spLocks noGrp="1"/>
          </p:cNvSpPr>
          <p:nvPr>
            <p:ph type="title"/>
          </p:nvPr>
        </p:nvSpPr>
        <p:spPr>
          <a:xfrm>
            <a:off x="990600" y="92218"/>
            <a:ext cx="8229600" cy="1143000"/>
          </a:xfrm>
        </p:spPr>
        <p:txBody>
          <a:bodyPr/>
          <a:lstStyle/>
          <a:p>
            <a:r>
              <a:rPr lang="en-US" dirty="0"/>
              <a:t>90-90-48 – South Africa Adolescent Cascade</a:t>
            </a:r>
            <a:br>
              <a:rPr lang="en-US" sz="2000" i="1" dirty="0">
                <a:solidFill>
                  <a:schemeClr val="tx1"/>
                </a:solidFill>
              </a:rPr>
            </a:br>
            <a:r>
              <a:rPr lang="en-US" sz="2000" i="1" dirty="0" err="1">
                <a:solidFill>
                  <a:schemeClr val="tx1"/>
                </a:solidFill>
              </a:rPr>
              <a:t>Haghighat</a:t>
            </a:r>
            <a:r>
              <a:rPr lang="en-US" sz="2000" i="1" dirty="0">
                <a:solidFill>
                  <a:schemeClr val="tx1"/>
                </a:solidFill>
              </a:rPr>
              <a:t> R et al.  IAS, Amsterdam July 2018 Abs. THPDE0104</a:t>
            </a:r>
            <a:endParaRPr lang="en-US" dirty="0"/>
          </a:p>
        </p:txBody>
      </p:sp>
      <p:sp>
        <p:nvSpPr>
          <p:cNvPr id="3" name="Content Placeholder 2">
            <a:extLst>
              <a:ext uri="{FF2B5EF4-FFF2-40B4-BE49-F238E27FC236}">
                <a16:creationId xmlns:a16="http://schemas.microsoft.com/office/drawing/2014/main" id="{AD0E8510-1F61-49FA-99EA-F61F8A11D5EA}"/>
              </a:ext>
            </a:extLst>
          </p:cNvPr>
          <p:cNvSpPr>
            <a:spLocks noGrp="1"/>
          </p:cNvSpPr>
          <p:nvPr>
            <p:ph idx="1"/>
          </p:nvPr>
        </p:nvSpPr>
        <p:spPr>
          <a:xfrm>
            <a:off x="200992" y="1136667"/>
            <a:ext cx="8686800" cy="5549425"/>
          </a:xfrm>
        </p:spPr>
        <p:txBody>
          <a:bodyPr>
            <a:noAutofit/>
          </a:bodyPr>
          <a:lstStyle/>
          <a:p>
            <a:r>
              <a:rPr lang="en-GB" sz="2800" dirty="0" err="1"/>
              <a:t>Mzantsi</a:t>
            </a:r>
            <a:r>
              <a:rPr lang="en-GB" sz="2800" dirty="0"/>
              <a:t> </a:t>
            </a:r>
            <a:r>
              <a:rPr lang="en-GB" sz="2800" dirty="0" err="1"/>
              <a:t>Wakho</a:t>
            </a:r>
            <a:r>
              <a:rPr lang="en-GB" sz="2800" dirty="0"/>
              <a:t> is a longitudinal cohort of ALHIV in the Eastern Cape, South Africa with 1058 HIV+ adolescents. </a:t>
            </a:r>
          </a:p>
          <a:p>
            <a:r>
              <a:rPr lang="en-GB" sz="2800" dirty="0"/>
              <a:t>At baseline, participants receiving care at 52 health facilities; paper-based and electronic record underwent extraction. </a:t>
            </a:r>
          </a:p>
          <a:p>
            <a:r>
              <a:rPr lang="en-GB" sz="2800" dirty="0"/>
              <a:t>Allows capture “silent” transfers between facilities participating in cohort. </a:t>
            </a:r>
          </a:p>
          <a:p>
            <a:r>
              <a:rPr lang="en-US" sz="2800" dirty="0"/>
              <a:t>Participants (n=943) were female (54.0%), median age 13 years (IQR 11-16), urban-living (76.8%).</a:t>
            </a:r>
          </a:p>
          <a:p>
            <a:r>
              <a:rPr lang="en-US" sz="2800" dirty="0"/>
              <a:t>30.0% of participants attended ≥2 healthcare facilities, and 51.1% received de-centralized care.</a:t>
            </a:r>
          </a:p>
          <a:p>
            <a:pPr marL="0" indent="0">
              <a:buNone/>
            </a:pPr>
            <a:endParaRPr lang="en-US" sz="2800" dirty="0"/>
          </a:p>
          <a:p>
            <a:endParaRPr lang="en-US" sz="2800" dirty="0"/>
          </a:p>
        </p:txBody>
      </p:sp>
      <p:cxnSp>
        <p:nvCxnSpPr>
          <p:cNvPr id="16" name="Straight Connector 15">
            <a:extLst>
              <a:ext uri="{FF2B5EF4-FFF2-40B4-BE49-F238E27FC236}">
                <a16:creationId xmlns:a16="http://schemas.microsoft.com/office/drawing/2014/main" id="{ED9D930B-2C08-4685-935F-A79A04D3AE31}"/>
              </a:ext>
            </a:extLst>
          </p:cNvPr>
          <p:cNvCxnSpPr>
            <a:cxnSpLocks/>
          </p:cNvCxnSpPr>
          <p:nvPr/>
        </p:nvCxnSpPr>
        <p:spPr>
          <a:xfrm>
            <a:off x="1295400" y="1143000"/>
            <a:ext cx="76962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5CE2C6E5-3468-4237-A42E-3E445C77B1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247" t="16808" r="12412" b="18367"/>
          <a:stretch/>
        </p:blipFill>
        <p:spPr>
          <a:xfrm>
            <a:off x="175592" y="171906"/>
            <a:ext cx="1295400" cy="864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98260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FF6C-B38C-490C-A912-6CD674ECD853}"/>
              </a:ext>
            </a:extLst>
          </p:cNvPr>
          <p:cNvSpPr>
            <a:spLocks noGrp="1"/>
          </p:cNvSpPr>
          <p:nvPr>
            <p:ph type="title"/>
          </p:nvPr>
        </p:nvSpPr>
        <p:spPr>
          <a:xfrm>
            <a:off x="990600" y="92218"/>
            <a:ext cx="8229600" cy="1143000"/>
          </a:xfrm>
        </p:spPr>
        <p:txBody>
          <a:bodyPr/>
          <a:lstStyle/>
          <a:p>
            <a:r>
              <a:rPr lang="en-US" dirty="0"/>
              <a:t>Adolescent HIV Treatment Cascade</a:t>
            </a:r>
            <a:br>
              <a:rPr lang="en-US" sz="2000" i="1" dirty="0">
                <a:solidFill>
                  <a:schemeClr val="tx1"/>
                </a:solidFill>
              </a:rPr>
            </a:br>
            <a:r>
              <a:rPr lang="en-US" sz="2000" i="1" dirty="0" err="1">
                <a:solidFill>
                  <a:schemeClr val="tx1"/>
                </a:solidFill>
              </a:rPr>
              <a:t>Haghighat</a:t>
            </a:r>
            <a:r>
              <a:rPr lang="en-US" sz="2000" i="1" dirty="0">
                <a:solidFill>
                  <a:schemeClr val="tx1"/>
                </a:solidFill>
              </a:rPr>
              <a:t> R et al.  IAS, Amsterdam July 2018 Abs. THPDE0104</a:t>
            </a:r>
            <a:endParaRPr lang="en-US" dirty="0"/>
          </a:p>
        </p:txBody>
      </p:sp>
      <p:cxnSp>
        <p:nvCxnSpPr>
          <p:cNvPr id="16" name="Straight Connector 15">
            <a:extLst>
              <a:ext uri="{FF2B5EF4-FFF2-40B4-BE49-F238E27FC236}">
                <a16:creationId xmlns:a16="http://schemas.microsoft.com/office/drawing/2014/main" id="{ED9D930B-2C08-4685-935F-A79A04D3AE31}"/>
              </a:ext>
            </a:extLst>
          </p:cNvPr>
          <p:cNvCxnSpPr>
            <a:cxnSpLocks/>
          </p:cNvCxnSpPr>
          <p:nvPr/>
        </p:nvCxnSpPr>
        <p:spPr>
          <a:xfrm>
            <a:off x="1295400" y="1143000"/>
            <a:ext cx="76962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5CE2C6E5-3468-4237-A42E-3E445C77B1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247" t="16808" r="12412" b="18367"/>
          <a:stretch/>
        </p:blipFill>
        <p:spPr>
          <a:xfrm>
            <a:off x="175592" y="171906"/>
            <a:ext cx="1295400" cy="86475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6F6D330-946B-4586-93D4-E002063CF92F}"/>
              </a:ext>
            </a:extLst>
          </p:cNvPr>
          <p:cNvPicPr>
            <a:picLocks noChangeAspect="1"/>
          </p:cNvPicPr>
          <p:nvPr/>
        </p:nvPicPr>
        <p:blipFill>
          <a:blip r:embed="rId4"/>
          <a:stretch>
            <a:fillRect/>
          </a:stretch>
        </p:blipFill>
        <p:spPr>
          <a:xfrm>
            <a:off x="309880" y="1177823"/>
            <a:ext cx="8806070" cy="4637303"/>
          </a:xfrm>
          <a:prstGeom prst="rect">
            <a:avLst/>
          </a:prstGeom>
        </p:spPr>
      </p:pic>
      <p:sp>
        <p:nvSpPr>
          <p:cNvPr id="7" name="Rectangle 6">
            <a:extLst>
              <a:ext uri="{FF2B5EF4-FFF2-40B4-BE49-F238E27FC236}">
                <a16:creationId xmlns:a16="http://schemas.microsoft.com/office/drawing/2014/main" id="{7F50FBC9-0019-4FAF-8F6B-5B8346B21D7D}"/>
              </a:ext>
            </a:extLst>
          </p:cNvPr>
          <p:cNvSpPr/>
          <p:nvPr/>
        </p:nvSpPr>
        <p:spPr>
          <a:xfrm>
            <a:off x="64876" y="5708446"/>
            <a:ext cx="9079124" cy="1092607"/>
          </a:xfrm>
          <a:prstGeom prst="rect">
            <a:avLst/>
          </a:prstGeom>
        </p:spPr>
        <p:txBody>
          <a:bodyPr wrap="square">
            <a:spAutoFit/>
          </a:bodyPr>
          <a:lstStyle/>
          <a:p>
            <a:pPr marL="342900" indent="-342900">
              <a:spcBef>
                <a:spcPts val="600"/>
              </a:spcBef>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Only 62.9% (n=665) had VL</a:t>
            </a:r>
            <a:r>
              <a:rPr lang="en-GB" sz="2000" b="1"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1000 copies/mL; 48.5% (n=513) undetectable </a:t>
            </a:r>
          </a:p>
          <a:p>
            <a:pPr marL="342900" indent="-342900">
              <a:spcBef>
                <a:spcPts val="600"/>
              </a:spcBef>
              <a:buClr>
                <a:srgbClr val="C00000"/>
              </a:buClr>
              <a:buFont typeface="Wingdings" panose="05000000000000000000" pitchFamily="2" charset="2"/>
              <a:buChar char="§"/>
            </a:pPr>
            <a:r>
              <a:rPr lang="en-GB" sz="2000" dirty="0">
                <a:latin typeface="Arial" panose="020B0604020202020204" pitchFamily="34" charset="0"/>
                <a:cs typeface="Arial" panose="020B0604020202020204" pitchFamily="34" charset="0"/>
              </a:rPr>
              <a:t>Only 63.1% of viral loads were measured within the past 2 years; if look at undetectable among only those with VL past 2 years, 30.8%</a:t>
            </a:r>
          </a:p>
        </p:txBody>
      </p:sp>
    </p:spTree>
    <p:extLst>
      <p:ext uri="{BB962C8B-B14F-4D97-AF65-F5344CB8AC3E}">
        <p14:creationId xmlns:p14="http://schemas.microsoft.com/office/powerpoint/2010/main" val="1878862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FF6C-B38C-490C-A912-6CD674ECD853}"/>
              </a:ext>
            </a:extLst>
          </p:cNvPr>
          <p:cNvSpPr>
            <a:spLocks noGrp="1"/>
          </p:cNvSpPr>
          <p:nvPr>
            <p:ph type="title"/>
          </p:nvPr>
        </p:nvSpPr>
        <p:spPr>
          <a:xfrm>
            <a:off x="990600" y="92218"/>
            <a:ext cx="8229600" cy="1143000"/>
          </a:xfrm>
        </p:spPr>
        <p:txBody>
          <a:bodyPr/>
          <a:lstStyle/>
          <a:p>
            <a:r>
              <a:rPr lang="en-US" dirty="0"/>
              <a:t>Predictors Along Treatment Cascade</a:t>
            </a:r>
            <a:br>
              <a:rPr lang="en-US" sz="2000" i="1" dirty="0">
                <a:solidFill>
                  <a:schemeClr val="tx1"/>
                </a:solidFill>
              </a:rPr>
            </a:br>
            <a:r>
              <a:rPr lang="en-US" sz="2000" i="1" dirty="0" err="1">
                <a:solidFill>
                  <a:schemeClr val="tx1"/>
                </a:solidFill>
              </a:rPr>
              <a:t>Haghighat</a:t>
            </a:r>
            <a:r>
              <a:rPr lang="en-US" sz="2000" i="1" dirty="0">
                <a:solidFill>
                  <a:schemeClr val="tx1"/>
                </a:solidFill>
              </a:rPr>
              <a:t> R et al.  IAS, Amsterdam July 2018 Abs. THPDE0104</a:t>
            </a:r>
            <a:endParaRPr lang="en-US" dirty="0"/>
          </a:p>
        </p:txBody>
      </p:sp>
      <p:cxnSp>
        <p:nvCxnSpPr>
          <p:cNvPr id="16" name="Straight Connector 15">
            <a:extLst>
              <a:ext uri="{FF2B5EF4-FFF2-40B4-BE49-F238E27FC236}">
                <a16:creationId xmlns:a16="http://schemas.microsoft.com/office/drawing/2014/main" id="{ED9D930B-2C08-4685-935F-A79A04D3AE31}"/>
              </a:ext>
            </a:extLst>
          </p:cNvPr>
          <p:cNvCxnSpPr>
            <a:cxnSpLocks/>
          </p:cNvCxnSpPr>
          <p:nvPr/>
        </p:nvCxnSpPr>
        <p:spPr>
          <a:xfrm>
            <a:off x="1295400" y="1143000"/>
            <a:ext cx="76962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5CE2C6E5-3468-4237-A42E-3E445C77B1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247" t="16808" r="12412" b="18367"/>
          <a:stretch/>
        </p:blipFill>
        <p:spPr>
          <a:xfrm>
            <a:off x="175592" y="171906"/>
            <a:ext cx="1295400" cy="86475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7F50FBC9-0019-4FAF-8F6B-5B8346B21D7D}"/>
              </a:ext>
            </a:extLst>
          </p:cNvPr>
          <p:cNvSpPr/>
          <p:nvPr/>
        </p:nvSpPr>
        <p:spPr>
          <a:xfrm>
            <a:off x="141076" y="4724400"/>
            <a:ext cx="9079124" cy="1800493"/>
          </a:xfrm>
          <a:prstGeom prst="rect">
            <a:avLst/>
          </a:prstGeom>
        </p:spPr>
        <p:txBody>
          <a:bodyPr wrap="square">
            <a:spAutoFit/>
          </a:bodyPr>
          <a:lstStyle/>
          <a:p>
            <a:pPr marL="342900" indent="-342900">
              <a:spcBef>
                <a:spcPts val="600"/>
              </a:spcBef>
              <a:buClr>
                <a:srgbClr val="C00000"/>
              </a:buClr>
              <a:buFont typeface="Wingdings" panose="05000000000000000000" pitchFamily="2" charset="2"/>
              <a:buChar char="§"/>
            </a:pPr>
            <a:r>
              <a:rPr lang="en-GB" sz="2400" dirty="0">
                <a:solidFill>
                  <a:srgbClr val="000000"/>
                </a:solidFill>
                <a:latin typeface="Arial" panose="020B0604020202020204" pitchFamily="34" charset="0"/>
                <a:cs typeface="Arial" panose="020B0604020202020204" pitchFamily="34" charset="0"/>
              </a:rPr>
              <a:t>Least likely to have viral suppression:</a:t>
            </a:r>
          </a:p>
          <a:p>
            <a:pPr marL="800100" lvl="1" indent="-342900">
              <a:spcBef>
                <a:spcPts val="600"/>
              </a:spcBef>
              <a:buClr>
                <a:srgbClr val="C00000"/>
              </a:buClr>
              <a:buFont typeface="Wingdings" panose="05000000000000000000" pitchFamily="2" charset="2"/>
              <a:buChar char="§"/>
            </a:pPr>
            <a:r>
              <a:rPr lang="en-GB" sz="2400" dirty="0">
                <a:solidFill>
                  <a:srgbClr val="000000"/>
                </a:solidFill>
                <a:latin typeface="Arial" panose="020B0604020202020204" pitchFamily="34" charset="0"/>
                <a:cs typeface="Arial" panose="020B0604020202020204" pitchFamily="34" charset="0"/>
              </a:rPr>
              <a:t>Older age (</a:t>
            </a:r>
            <a:r>
              <a:rPr lang="en-GB" sz="2400" u="sng" dirty="0">
                <a:solidFill>
                  <a:srgbClr val="000000"/>
                </a:solidFill>
                <a:latin typeface="Arial" panose="020B0604020202020204" pitchFamily="34" charset="0"/>
                <a:cs typeface="Arial" panose="020B0604020202020204" pitchFamily="34" charset="0"/>
              </a:rPr>
              <a:t>&gt;</a:t>
            </a:r>
            <a:r>
              <a:rPr lang="en-GB" sz="2400" dirty="0">
                <a:solidFill>
                  <a:srgbClr val="000000"/>
                </a:solidFill>
                <a:latin typeface="Arial" panose="020B0604020202020204" pitchFamily="34" charset="0"/>
                <a:cs typeface="Arial" panose="020B0604020202020204" pitchFamily="34" charset="0"/>
              </a:rPr>
              <a:t>15 years)</a:t>
            </a:r>
          </a:p>
          <a:p>
            <a:pPr marL="800100" lvl="1" indent="-342900">
              <a:spcBef>
                <a:spcPts val="600"/>
              </a:spcBef>
              <a:buClr>
                <a:srgbClr val="C00000"/>
              </a:buClr>
              <a:buFont typeface="Wingdings" panose="05000000000000000000" pitchFamily="2" charset="2"/>
              <a:buChar char="§"/>
            </a:pPr>
            <a:r>
              <a:rPr lang="en-GB" sz="2400" dirty="0">
                <a:solidFill>
                  <a:srgbClr val="000000"/>
                </a:solidFill>
                <a:latin typeface="Arial" panose="020B0604020202020204" pitchFamily="34" charset="0"/>
                <a:cs typeface="Arial" panose="020B0604020202020204" pitchFamily="34" charset="0"/>
              </a:rPr>
              <a:t>Adolescents in decentralized care</a:t>
            </a:r>
          </a:p>
          <a:p>
            <a:pPr marL="800100" lvl="1" indent="-342900">
              <a:spcBef>
                <a:spcPts val="600"/>
              </a:spcBef>
              <a:buClr>
                <a:srgbClr val="C00000"/>
              </a:buClr>
              <a:buFont typeface="Wingdings" panose="05000000000000000000" pitchFamily="2" charset="2"/>
              <a:buChar char="§"/>
            </a:pPr>
            <a:r>
              <a:rPr lang="en-GB" sz="2400" dirty="0">
                <a:solidFill>
                  <a:srgbClr val="000000"/>
                </a:solidFill>
                <a:latin typeface="Arial" panose="020B0604020202020204" pitchFamily="34" charset="0"/>
                <a:cs typeface="Arial" panose="020B0604020202020204" pitchFamily="34" charset="0"/>
              </a:rPr>
              <a:t>More recently initiated (</a:t>
            </a:r>
            <a:r>
              <a:rPr lang="en-GB" sz="2400" u="sng" dirty="0">
                <a:solidFill>
                  <a:srgbClr val="000000"/>
                </a:solidFill>
                <a:latin typeface="Arial" panose="020B0604020202020204" pitchFamily="34" charset="0"/>
                <a:cs typeface="Arial" panose="020B0604020202020204" pitchFamily="34" charset="0"/>
              </a:rPr>
              <a:t>&lt; </a:t>
            </a:r>
            <a:r>
              <a:rPr lang="en-GB" sz="2400" dirty="0">
                <a:solidFill>
                  <a:srgbClr val="000000"/>
                </a:solidFill>
                <a:latin typeface="Arial" panose="020B0604020202020204" pitchFamily="34" charset="0"/>
                <a:cs typeface="Arial" panose="020B0604020202020204" pitchFamily="34" charset="0"/>
              </a:rPr>
              <a:t>2 years ART)</a:t>
            </a:r>
          </a:p>
        </p:txBody>
      </p:sp>
      <p:graphicFrame>
        <p:nvGraphicFramePr>
          <p:cNvPr id="8" name="Table 7">
            <a:extLst>
              <a:ext uri="{FF2B5EF4-FFF2-40B4-BE49-F238E27FC236}">
                <a16:creationId xmlns:a16="http://schemas.microsoft.com/office/drawing/2014/main" id="{5B5865EC-D550-4933-81FD-7D33924246D1}"/>
              </a:ext>
            </a:extLst>
          </p:cNvPr>
          <p:cNvGraphicFramePr>
            <a:graphicFrameLocks noGrp="1"/>
          </p:cNvGraphicFramePr>
          <p:nvPr>
            <p:extLst>
              <p:ext uri="{D42A27DB-BD31-4B8C-83A1-F6EECF244321}">
                <p14:modId xmlns:p14="http://schemas.microsoft.com/office/powerpoint/2010/main" val="2610199091"/>
              </p:ext>
            </p:extLst>
          </p:nvPr>
        </p:nvGraphicFramePr>
        <p:xfrm>
          <a:off x="54716" y="1557427"/>
          <a:ext cx="8974667" cy="2944423"/>
        </p:xfrm>
        <a:graphic>
          <a:graphicData uri="http://schemas.openxmlformats.org/drawingml/2006/table">
            <a:tbl>
              <a:tblPr firstRow="1" bandRow="1">
                <a:tableStyleId>{8EC20E35-A176-4012-BC5E-935CFFF8708E}</a:tableStyleId>
              </a:tblPr>
              <a:tblGrid>
                <a:gridCol w="1439334">
                  <a:extLst>
                    <a:ext uri="{9D8B030D-6E8A-4147-A177-3AD203B41FA5}">
                      <a16:colId xmlns:a16="http://schemas.microsoft.com/office/drawing/2014/main" val="20000"/>
                    </a:ext>
                  </a:extLst>
                </a:gridCol>
                <a:gridCol w="1467555">
                  <a:extLst>
                    <a:ext uri="{9D8B030D-6E8A-4147-A177-3AD203B41FA5}">
                      <a16:colId xmlns:a16="http://schemas.microsoft.com/office/drawing/2014/main" val="20001"/>
                    </a:ext>
                  </a:extLst>
                </a:gridCol>
                <a:gridCol w="1467555">
                  <a:extLst>
                    <a:ext uri="{9D8B030D-6E8A-4147-A177-3AD203B41FA5}">
                      <a16:colId xmlns:a16="http://schemas.microsoft.com/office/drawing/2014/main" val="20002"/>
                    </a:ext>
                  </a:extLst>
                </a:gridCol>
                <a:gridCol w="1608667">
                  <a:extLst>
                    <a:ext uri="{9D8B030D-6E8A-4147-A177-3AD203B41FA5}">
                      <a16:colId xmlns:a16="http://schemas.microsoft.com/office/drawing/2014/main" val="20003"/>
                    </a:ext>
                  </a:extLst>
                </a:gridCol>
                <a:gridCol w="1495779">
                  <a:extLst>
                    <a:ext uri="{9D8B030D-6E8A-4147-A177-3AD203B41FA5}">
                      <a16:colId xmlns:a16="http://schemas.microsoft.com/office/drawing/2014/main" val="20004"/>
                    </a:ext>
                  </a:extLst>
                </a:gridCol>
                <a:gridCol w="1495777">
                  <a:extLst>
                    <a:ext uri="{9D8B030D-6E8A-4147-A177-3AD203B41FA5}">
                      <a16:colId xmlns:a16="http://schemas.microsoft.com/office/drawing/2014/main" val="20005"/>
                    </a:ext>
                  </a:extLst>
                </a:gridCol>
              </a:tblGrid>
              <a:tr h="703379">
                <a:tc>
                  <a:txBody>
                    <a:bodyPr/>
                    <a:lstStyle/>
                    <a:p>
                      <a:pPr algn="ctr"/>
                      <a:r>
                        <a:rPr lang="en-US" sz="1200" b="1" dirty="0">
                          <a:latin typeface="Arial" panose="020B0604020202020204" pitchFamily="34" charset="0"/>
                          <a:cs typeface="Arial" panose="020B0604020202020204" pitchFamily="34" charset="0"/>
                        </a:rPr>
                        <a:t>Predictor</a:t>
                      </a:r>
                    </a:p>
                    <a:p>
                      <a:pPr algn="ctr"/>
                      <a:r>
                        <a:rPr lang="en-US" sz="1200" b="1" dirty="0">
                          <a:latin typeface="Arial" panose="020B0604020202020204" pitchFamily="34" charset="0"/>
                          <a:cs typeface="Arial" panose="020B0604020202020204" pitchFamily="34" charset="0"/>
                        </a:rPr>
                        <a:t>OR(95%CI)</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US" sz="1200" b="1" dirty="0">
                          <a:latin typeface="Arial" panose="020B0604020202020204" pitchFamily="34" charset="0"/>
                          <a:cs typeface="Arial" panose="020B0604020202020204" pitchFamily="34" charset="0"/>
                        </a:rPr>
                        <a:t>Found</a:t>
                      </a:r>
                      <a:r>
                        <a:rPr lang="en-US" sz="1200" b="1" baseline="0" dirty="0">
                          <a:latin typeface="Arial" panose="020B0604020202020204" pitchFamily="34" charset="0"/>
                          <a:cs typeface="Arial" panose="020B0604020202020204" pitchFamily="34" charset="0"/>
                        </a:rPr>
                        <a:t> patient file (n=1058)</a:t>
                      </a:r>
                      <a:endParaRPr lang="en-US" sz="1200" b="1"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US" sz="1200" b="1" dirty="0">
                          <a:latin typeface="Arial" panose="020B0604020202020204" pitchFamily="34" charset="0"/>
                          <a:cs typeface="Arial" panose="020B0604020202020204" pitchFamily="34" charset="0"/>
                        </a:rPr>
                        <a:t>Patient</a:t>
                      </a:r>
                      <a:r>
                        <a:rPr lang="en-US" sz="1200" b="1" baseline="0" dirty="0">
                          <a:latin typeface="Arial" panose="020B0604020202020204" pitchFamily="34" charset="0"/>
                          <a:cs typeface="Arial" panose="020B0604020202020204" pitchFamily="34" charset="0"/>
                        </a:rPr>
                        <a:t> file h</a:t>
                      </a:r>
                      <a:r>
                        <a:rPr lang="en-US" sz="1200" b="1" dirty="0">
                          <a:latin typeface="Arial" panose="020B0604020202020204" pitchFamily="34" charset="0"/>
                          <a:cs typeface="Arial" panose="020B0604020202020204" pitchFamily="34" charset="0"/>
                        </a:rPr>
                        <a:t>as VL (n=943)</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US" sz="1200" b="1" dirty="0">
                          <a:latin typeface="Arial" panose="020B0604020202020204" pitchFamily="34" charset="0"/>
                          <a:cs typeface="Arial" panose="020B0604020202020204" pitchFamily="34" charset="0"/>
                        </a:rPr>
                        <a:t>VL within past 2 </a:t>
                      </a:r>
                      <a:r>
                        <a:rPr lang="en-US" sz="1200" b="1" dirty="0" err="1">
                          <a:latin typeface="Arial" panose="020B0604020202020204" pitchFamily="34" charset="0"/>
                          <a:cs typeface="Arial" panose="020B0604020202020204" pitchFamily="34" charset="0"/>
                        </a:rPr>
                        <a:t>yrs</a:t>
                      </a:r>
                      <a:r>
                        <a:rPr lang="en-US" sz="1200" b="1" dirty="0">
                          <a:latin typeface="Arial" panose="020B0604020202020204" pitchFamily="34" charset="0"/>
                          <a:cs typeface="Arial" panose="020B0604020202020204" pitchFamily="34" charset="0"/>
                        </a:rPr>
                        <a:t> (n=872)</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US" sz="1200" b="1" dirty="0">
                          <a:latin typeface="Arial" panose="020B0604020202020204" pitchFamily="34" charset="0"/>
                          <a:cs typeface="Arial" panose="020B0604020202020204" pitchFamily="34" charset="0"/>
                        </a:rPr>
                        <a:t>VL </a:t>
                      </a:r>
                      <a:r>
                        <a:rPr lang="en-GB" sz="1200" b="1" kern="1200" dirty="0">
                          <a:effectLst/>
                          <a:latin typeface="Arial" panose="020B0604020202020204" pitchFamily="34" charset="0"/>
                          <a:cs typeface="Arial" panose="020B0604020202020204" pitchFamily="34" charset="0"/>
                        </a:rPr>
                        <a:t>≤</a:t>
                      </a:r>
                      <a:r>
                        <a:rPr lang="en-US" sz="1200" b="1" dirty="0">
                          <a:effectLst/>
                          <a:latin typeface="Arial" panose="020B0604020202020204" pitchFamily="34" charset="0"/>
                          <a:cs typeface="Arial" panose="020B0604020202020204" pitchFamily="34" charset="0"/>
                        </a:rPr>
                        <a:t> 1000 copies/mL (n=872)</a:t>
                      </a:r>
                      <a:endParaRPr lang="en-US" sz="1200" b="1"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US" sz="1200" b="1" dirty="0">
                          <a:latin typeface="Arial" panose="020B0604020202020204" pitchFamily="34" charset="0"/>
                          <a:cs typeface="Arial" panose="020B0604020202020204" pitchFamily="34" charset="0"/>
                        </a:rPr>
                        <a:t>Undetectable</a:t>
                      </a:r>
                      <a:r>
                        <a:rPr lang="en-US" sz="1200" b="1" baseline="0" dirty="0">
                          <a:latin typeface="Arial" panose="020B0604020202020204" pitchFamily="34" charset="0"/>
                          <a:cs typeface="Arial" panose="020B0604020202020204" pitchFamily="34" charset="0"/>
                        </a:rPr>
                        <a:t> VL </a:t>
                      </a:r>
                    </a:p>
                    <a:p>
                      <a:pPr algn="ctr"/>
                      <a:r>
                        <a:rPr lang="en-US" sz="1200" b="1" baseline="0" dirty="0">
                          <a:latin typeface="Arial" panose="020B0604020202020204" pitchFamily="34" charset="0"/>
                          <a:cs typeface="Arial" panose="020B0604020202020204" pitchFamily="34" charset="0"/>
                        </a:rPr>
                        <a:t>(</a:t>
                      </a:r>
                      <a:r>
                        <a:rPr lang="en-GB" sz="1200" b="1" kern="1200" dirty="0">
                          <a:effectLst/>
                          <a:latin typeface="Arial" panose="020B0604020202020204" pitchFamily="34" charset="0"/>
                          <a:cs typeface="Arial" panose="020B0604020202020204" pitchFamily="34" charset="0"/>
                        </a:rPr>
                        <a:t>≤ 50</a:t>
                      </a:r>
                      <a:r>
                        <a:rPr lang="en-GB" sz="1200" b="1" kern="1200" baseline="0" dirty="0">
                          <a:effectLst/>
                          <a:latin typeface="Arial" panose="020B0604020202020204" pitchFamily="34" charset="0"/>
                          <a:cs typeface="Arial" panose="020B0604020202020204" pitchFamily="34" charset="0"/>
                        </a:rPr>
                        <a:t> copies/mL) (n=872)</a:t>
                      </a:r>
                      <a:endParaRPr lang="en-US" sz="1200" b="1"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05953">
                <a:tc>
                  <a:txBody>
                    <a:bodyPr/>
                    <a:lstStyle/>
                    <a:p>
                      <a:r>
                        <a:rPr lang="en-US" sz="1200" b="1" dirty="0">
                          <a:latin typeface="Arial" panose="020B0604020202020204" pitchFamily="34" charset="0"/>
                          <a:cs typeface="Arial" panose="020B0604020202020204" pitchFamily="34" charset="0"/>
                        </a:rPr>
                        <a:t>RIP during study</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0.01</a:t>
                      </a:r>
                      <a:r>
                        <a:rPr lang="en-US" sz="1200" b="0" baseline="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(0.00-0.07)**</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DCDB"/>
                    </a:solidFill>
                  </a:tcPr>
                </a:tc>
                <a:tc>
                  <a:txBody>
                    <a:bodyPr/>
                    <a:lstStyle/>
                    <a:p>
                      <a:pPr algn="ctr"/>
                      <a:r>
                        <a:rPr lang="en-US" sz="1200" b="0" dirty="0">
                          <a:latin typeface="Arial" panose="020B0604020202020204" pitchFamily="34" charset="0"/>
                          <a:cs typeface="Arial" panose="020B0604020202020204" pitchFamily="34" charset="0"/>
                        </a:rPr>
                        <a:t>-</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b="0"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endParaRPr lang="en-US" sz="1200" b="0"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endParaRPr lang="en-US" sz="1200" b="0"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94470">
                <a:tc>
                  <a:txBody>
                    <a:bodyPr/>
                    <a:lstStyle/>
                    <a:p>
                      <a:r>
                        <a:rPr lang="en-GB" sz="1200" b="1" kern="1200" dirty="0">
                          <a:effectLst/>
                          <a:latin typeface="Arial" panose="020B0604020202020204" pitchFamily="34" charset="0"/>
                          <a:cs typeface="Arial" panose="020B0604020202020204" pitchFamily="34" charset="0"/>
                        </a:rPr>
                        <a:t>Age (≥</a:t>
                      </a:r>
                      <a:r>
                        <a:rPr lang="en-US" sz="1200" b="1" dirty="0">
                          <a:effectLst/>
                          <a:latin typeface="Arial" panose="020B0604020202020204" pitchFamily="34" charset="0"/>
                          <a:cs typeface="Arial" panose="020B0604020202020204" pitchFamily="34" charset="0"/>
                        </a:rPr>
                        <a:t>15 years)</a:t>
                      </a:r>
                      <a:endParaRPr lang="en-US" sz="1200" b="1"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a:t>
                      </a:r>
                      <a:r>
                        <a:rPr lang="en-US" sz="1200" b="0" baseline="0" dirty="0">
                          <a:latin typeface="Arial" panose="020B0604020202020204" pitchFamily="34" charset="0"/>
                          <a:cs typeface="Arial" panose="020B0604020202020204" pitchFamily="34" charset="0"/>
                        </a:rPr>
                        <a:t> </a:t>
                      </a:r>
                      <a:endParaRPr lang="en-US" sz="1200" b="0"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0.34</a:t>
                      </a:r>
                      <a:r>
                        <a:rPr lang="en-US" sz="1200" b="0" baseline="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(0.18-0.66)**</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DCDB"/>
                    </a:solidFill>
                  </a:tcPr>
                </a:tc>
                <a:tc>
                  <a:txBody>
                    <a:bodyPr/>
                    <a:lstStyle/>
                    <a:p>
                      <a:pPr algn="ctr"/>
                      <a:r>
                        <a:rPr lang="en-US" sz="1200" b="0" dirty="0">
                          <a:latin typeface="Arial" panose="020B0604020202020204" pitchFamily="34" charset="0"/>
                          <a:cs typeface="Arial" panose="020B0604020202020204" pitchFamily="34" charset="0"/>
                        </a:rPr>
                        <a:t>0.65</a:t>
                      </a:r>
                      <a:r>
                        <a:rPr lang="en-US" sz="1200" b="0" baseline="0" dirty="0">
                          <a:latin typeface="Arial" panose="020B0604020202020204" pitchFamily="34" charset="0"/>
                          <a:cs typeface="Arial" panose="020B0604020202020204" pitchFamily="34" charset="0"/>
                        </a:rPr>
                        <a:t> (0.47-0.89)**</a:t>
                      </a:r>
                      <a:endParaRPr lang="en-US" sz="1200" b="0"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DCDB"/>
                    </a:solidFill>
                  </a:tcPr>
                </a:tc>
                <a:tc>
                  <a:txBody>
                    <a:bodyPr/>
                    <a:lstStyle/>
                    <a:p>
                      <a:pPr algn="ctr"/>
                      <a:r>
                        <a:rPr lang="en-US" sz="1200" b="0" dirty="0">
                          <a:latin typeface="Arial" panose="020B0604020202020204" pitchFamily="34" charset="0"/>
                          <a:cs typeface="Arial" panose="020B0604020202020204" pitchFamily="34" charset="0"/>
                        </a:rPr>
                        <a:t>0.48</a:t>
                      </a:r>
                      <a:r>
                        <a:rPr lang="en-US" sz="1200" b="0" baseline="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(0.35-0.66)**</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DCDB"/>
                    </a:solidFill>
                  </a:tcPr>
                </a:tc>
                <a:tc>
                  <a:txBody>
                    <a:bodyPr/>
                    <a:lstStyle/>
                    <a:p>
                      <a:pPr algn="ctr"/>
                      <a:r>
                        <a:rPr lang="en-US" sz="1200" b="0" dirty="0">
                          <a:latin typeface="Arial" panose="020B0604020202020204" pitchFamily="34" charset="0"/>
                          <a:cs typeface="Arial" panose="020B0604020202020204" pitchFamily="34" charset="0"/>
                        </a:rPr>
                        <a:t>0.65 (0.49-0.87)**</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DCDB"/>
                    </a:solidFill>
                  </a:tcPr>
                </a:tc>
                <a:extLst>
                  <a:ext uri="{0D108BD9-81ED-4DB2-BD59-A6C34878D82A}">
                    <a16:rowId xmlns:a16="http://schemas.microsoft.com/office/drawing/2014/main" val="10002"/>
                  </a:ext>
                </a:extLst>
              </a:tr>
              <a:tr h="283222">
                <a:tc>
                  <a:txBody>
                    <a:bodyPr/>
                    <a:lstStyle/>
                    <a:p>
                      <a:r>
                        <a:rPr lang="en-US" sz="1200" b="1" dirty="0">
                          <a:latin typeface="Arial" panose="020B0604020202020204" pitchFamily="34" charset="0"/>
                          <a:cs typeface="Arial" panose="020B0604020202020204" pitchFamily="34" charset="0"/>
                        </a:rPr>
                        <a:t>Gender (female)</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 </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0.42</a:t>
                      </a:r>
                      <a:r>
                        <a:rPr lang="en-US" sz="1200" b="0" baseline="0" dirty="0">
                          <a:latin typeface="Arial" panose="020B0604020202020204" pitchFamily="34" charset="0"/>
                          <a:cs typeface="Arial" panose="020B0604020202020204" pitchFamily="34" charset="0"/>
                        </a:rPr>
                        <a:t> (0.23-0.77)**</a:t>
                      </a:r>
                      <a:endParaRPr lang="en-US" sz="1200" b="0"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DCDB"/>
                    </a:solidFill>
                  </a:tcPr>
                </a:tc>
                <a:tc>
                  <a:txBody>
                    <a:bodyPr/>
                    <a:lstStyle/>
                    <a:p>
                      <a:pPr algn="ctr"/>
                      <a:r>
                        <a:rPr lang="en-US" sz="1200" b="0" dirty="0">
                          <a:latin typeface="Arial" panose="020B0604020202020204" pitchFamily="34" charset="0"/>
                          <a:cs typeface="Arial" panose="020B0604020202020204" pitchFamily="34" charset="0"/>
                        </a:rPr>
                        <a:t>-</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 </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 </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83222">
                <a:tc>
                  <a:txBody>
                    <a:bodyPr/>
                    <a:lstStyle/>
                    <a:p>
                      <a:r>
                        <a:rPr lang="en-US" sz="1200" b="1" dirty="0">
                          <a:latin typeface="Arial" panose="020B0604020202020204" pitchFamily="34" charset="0"/>
                          <a:cs typeface="Arial" panose="020B0604020202020204" pitchFamily="34" charset="0"/>
                        </a:rPr>
                        <a:t>MOI (horizontal)</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 </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0.30</a:t>
                      </a:r>
                      <a:r>
                        <a:rPr lang="en-US" sz="1200" b="0" baseline="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(0.16-0.56)**</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DCDB"/>
                    </a:solidFill>
                  </a:tcPr>
                </a:tc>
                <a:tc>
                  <a:txBody>
                    <a:bodyPr/>
                    <a:lstStyle/>
                    <a:p>
                      <a:pPr algn="ctr"/>
                      <a:r>
                        <a:rPr lang="en-US" sz="1200" b="0" dirty="0">
                          <a:latin typeface="Arial" panose="020B0604020202020204" pitchFamily="34" charset="0"/>
                          <a:cs typeface="Arial" panose="020B0604020202020204" pitchFamily="34" charset="0"/>
                        </a:rPr>
                        <a:t>-</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 </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 </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88923">
                <a:tc>
                  <a:txBody>
                    <a:bodyPr/>
                    <a:lstStyle/>
                    <a:p>
                      <a:r>
                        <a:rPr lang="en-US" sz="1200" b="1" dirty="0">
                          <a:latin typeface="Arial" panose="020B0604020202020204" pitchFamily="34" charset="0"/>
                          <a:cs typeface="Arial" panose="020B0604020202020204" pitchFamily="34" charset="0"/>
                        </a:rPr>
                        <a:t>Rural living</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 </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2.89</a:t>
                      </a:r>
                      <a:r>
                        <a:rPr lang="en-US" sz="1200" b="0" baseline="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(1.32-</a:t>
                      </a:r>
                      <a:r>
                        <a:rPr lang="en-US" sz="1200" b="0" kern="1200" dirty="0">
                          <a:solidFill>
                            <a:schemeClr val="dk1"/>
                          </a:solidFill>
                          <a:latin typeface="Arial" panose="020B0604020202020204" pitchFamily="34" charset="0"/>
                          <a:ea typeface="+mn-ea"/>
                          <a:cs typeface="Arial" panose="020B0604020202020204" pitchFamily="34" charset="0"/>
                        </a:rPr>
                        <a:t>6.32</a:t>
                      </a:r>
                      <a:r>
                        <a:rPr lang="en-US" sz="1200" b="0" dirty="0">
                          <a:latin typeface="Arial" panose="020B0604020202020204" pitchFamily="34" charset="0"/>
                          <a:cs typeface="Arial" panose="020B0604020202020204" pitchFamily="34" charset="0"/>
                        </a:rPr>
                        <a:t>)**</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pPr algn="ctr"/>
                      <a:r>
                        <a:rPr lang="en-US" sz="1200" b="0" dirty="0">
                          <a:latin typeface="Arial" panose="020B0604020202020204" pitchFamily="34" charset="0"/>
                          <a:cs typeface="Arial" panose="020B0604020202020204" pitchFamily="34" charset="0"/>
                        </a:rPr>
                        <a:t>-</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0.67</a:t>
                      </a:r>
                      <a:r>
                        <a:rPr lang="en-US" sz="1200" b="0" baseline="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(0.47-0.96)*</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DCDB"/>
                    </a:solidFill>
                  </a:tcPr>
                </a:tc>
                <a:tc>
                  <a:txBody>
                    <a:bodyPr/>
                    <a:lstStyle/>
                    <a:p>
                      <a:pPr algn="ctr"/>
                      <a:r>
                        <a:rPr lang="en-US" sz="1200" b="0" dirty="0">
                          <a:latin typeface="Arial" panose="020B0604020202020204" pitchFamily="34" charset="0"/>
                          <a:cs typeface="Arial" panose="020B0604020202020204" pitchFamily="34" charset="0"/>
                        </a:rPr>
                        <a:t>- </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473039">
                <a:tc>
                  <a:txBody>
                    <a:bodyPr/>
                    <a:lstStyle/>
                    <a:p>
                      <a:r>
                        <a:rPr lang="en-US" sz="1200" b="1" dirty="0">
                          <a:latin typeface="Arial" panose="020B0604020202020204" pitchFamily="34" charset="0"/>
                          <a:cs typeface="Arial" panose="020B0604020202020204" pitchFamily="34" charset="0"/>
                        </a:rPr>
                        <a:t>Decentralised</a:t>
                      </a:r>
                      <a:r>
                        <a:rPr lang="en-US" sz="1200" b="1" baseline="0" dirty="0">
                          <a:latin typeface="Arial" panose="020B0604020202020204" pitchFamily="34" charset="0"/>
                          <a:cs typeface="Arial" panose="020B0604020202020204" pitchFamily="34" charset="0"/>
                        </a:rPr>
                        <a:t> care </a:t>
                      </a:r>
                      <a:endParaRPr lang="en-US" sz="1200" b="1"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b="0"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1200" b="0" dirty="0">
                          <a:latin typeface="Arial" panose="020B0604020202020204" pitchFamily="34" charset="0"/>
                          <a:cs typeface="Arial" panose="020B0604020202020204" pitchFamily="34" charset="0"/>
                        </a:rPr>
                        <a:t>-</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kern="1200" dirty="0">
                          <a:solidFill>
                            <a:schemeClr val="dk1"/>
                          </a:solidFill>
                          <a:latin typeface="Arial" panose="020B0604020202020204" pitchFamily="34" charset="0"/>
                          <a:ea typeface="+mn-ea"/>
                          <a:cs typeface="Arial" panose="020B0604020202020204" pitchFamily="34" charset="0"/>
                        </a:rPr>
                        <a:t>2.71</a:t>
                      </a:r>
                      <a:r>
                        <a:rPr lang="en-US" sz="1200" b="0" dirty="0">
                          <a:latin typeface="Arial" panose="020B0604020202020204" pitchFamily="34" charset="0"/>
                          <a:cs typeface="Arial" panose="020B0604020202020204" pitchFamily="34" charset="0"/>
                        </a:rPr>
                        <a:t> (2.00-3.68)**</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pPr algn="ctr"/>
                      <a:r>
                        <a:rPr lang="en-US" sz="1200" b="0" dirty="0">
                          <a:latin typeface="Arial" panose="020B0604020202020204" pitchFamily="34" charset="0"/>
                          <a:cs typeface="Arial" panose="020B0604020202020204" pitchFamily="34" charset="0"/>
                        </a:rPr>
                        <a:t>- </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0.75</a:t>
                      </a:r>
                      <a:r>
                        <a:rPr lang="en-US" sz="1200" b="0" baseline="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(0.57-0.99)*</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DCDB"/>
                    </a:solidFill>
                  </a:tcPr>
                </a:tc>
                <a:extLst>
                  <a:ext uri="{0D108BD9-81ED-4DB2-BD59-A6C34878D82A}">
                    <a16:rowId xmlns:a16="http://schemas.microsoft.com/office/drawing/2014/main" val="10006"/>
                  </a:ext>
                </a:extLst>
              </a:tr>
              <a:tr h="312215">
                <a:tc>
                  <a:txBody>
                    <a:bodyPr/>
                    <a:lstStyle/>
                    <a:p>
                      <a:r>
                        <a:rPr lang="en-US" sz="1200" b="1" dirty="0">
                          <a:latin typeface="Arial" panose="020B0604020202020204" pitchFamily="34" charset="0"/>
                          <a:cs typeface="Arial" panose="020B0604020202020204" pitchFamily="34" charset="0"/>
                        </a:rPr>
                        <a:t>On ART </a:t>
                      </a:r>
                      <a:r>
                        <a:rPr lang="en-GB" sz="1200" b="1" kern="1200" dirty="0">
                          <a:effectLst/>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2 years</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200" b="0"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1200" b="0" dirty="0">
                          <a:latin typeface="Arial" panose="020B0604020202020204" pitchFamily="34" charset="0"/>
                          <a:cs typeface="Arial" panose="020B0604020202020204" pitchFamily="34" charset="0"/>
                        </a:rPr>
                        <a:t>-</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200" b="0" dirty="0">
                          <a:latin typeface="Arial" panose="020B0604020202020204" pitchFamily="34" charset="0"/>
                          <a:cs typeface="Arial" panose="020B0604020202020204" pitchFamily="34" charset="0"/>
                        </a:rPr>
                        <a:t>6.17 (3.82-10.00)**</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pPr algn="ctr"/>
                      <a:r>
                        <a:rPr lang="en-US" sz="1200" b="0" dirty="0">
                          <a:latin typeface="Arial" panose="020B0604020202020204" pitchFamily="34" charset="0"/>
                          <a:cs typeface="Arial" panose="020B0604020202020204" pitchFamily="34" charset="0"/>
                        </a:rPr>
                        <a:t>1.69</a:t>
                      </a:r>
                      <a:r>
                        <a:rPr lang="en-US" sz="1200" b="0" baseline="0" dirty="0">
                          <a:latin typeface="Arial" panose="020B0604020202020204" pitchFamily="34" charset="0"/>
                          <a:cs typeface="Arial" panose="020B0604020202020204" pitchFamily="34" charset="0"/>
                        </a:rPr>
                        <a:t> (1.07-2.67)*</a:t>
                      </a:r>
                      <a:endParaRPr lang="en-US" sz="1200" b="0" dirty="0">
                        <a:latin typeface="Arial" panose="020B0604020202020204" pitchFamily="34" charset="0"/>
                        <a:cs typeface="Arial" panose="020B0604020202020204" pitchFamily="34" charset="0"/>
                      </a:endParaRP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pPr algn="ctr"/>
                      <a:r>
                        <a:rPr lang="en-US" sz="1200" b="0" baseline="0" dirty="0">
                          <a:latin typeface="Arial" panose="020B0604020202020204" pitchFamily="34" charset="0"/>
                          <a:cs typeface="Arial" panose="020B0604020202020204" pitchFamily="34" charset="0"/>
                        </a:rPr>
                        <a:t>1.53 </a:t>
                      </a:r>
                      <a:r>
                        <a:rPr lang="en-US" sz="1200" b="0" dirty="0">
                          <a:latin typeface="Arial" panose="020B0604020202020204" pitchFamily="34" charset="0"/>
                          <a:cs typeface="Arial" panose="020B0604020202020204" pitchFamily="34" charset="0"/>
                        </a:rPr>
                        <a:t>(1.00-2.33)*</a:t>
                      </a:r>
                    </a:p>
                  </a:txBody>
                  <a:tcPr marL="89994" marR="89994" marT="44996" marB="4499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extLst>
                  <a:ext uri="{0D108BD9-81ED-4DB2-BD59-A6C34878D82A}">
                    <a16:rowId xmlns:a16="http://schemas.microsoft.com/office/drawing/2014/main" val="10007"/>
                  </a:ext>
                </a:extLst>
              </a:tr>
            </a:tbl>
          </a:graphicData>
        </a:graphic>
      </p:graphicFrame>
      <p:sp>
        <p:nvSpPr>
          <p:cNvPr id="9" name="Frame 8">
            <a:extLst>
              <a:ext uri="{FF2B5EF4-FFF2-40B4-BE49-F238E27FC236}">
                <a16:creationId xmlns:a16="http://schemas.microsoft.com/office/drawing/2014/main" id="{C93915A5-3366-44E1-9A53-A0F2EC346D57}"/>
              </a:ext>
            </a:extLst>
          </p:cNvPr>
          <p:cNvSpPr/>
          <p:nvPr/>
        </p:nvSpPr>
        <p:spPr>
          <a:xfrm rot="16200000">
            <a:off x="8155831" y="1978768"/>
            <a:ext cx="261523" cy="1485583"/>
          </a:xfrm>
          <a:prstGeom prst="frame">
            <a:avLst>
              <a:gd name="adj1" fmla="val 5125"/>
            </a:avLst>
          </a:prstGeom>
          <a:solidFill>
            <a:srgbClr val="FF0000"/>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4908FD6E-50C7-4F0E-A058-5EBC41A6A08E}"/>
              </a:ext>
            </a:extLst>
          </p:cNvPr>
          <p:cNvSpPr/>
          <p:nvPr/>
        </p:nvSpPr>
        <p:spPr>
          <a:xfrm rot="16200000">
            <a:off x="8026451" y="3199168"/>
            <a:ext cx="482498" cy="1447800"/>
          </a:xfrm>
          <a:prstGeom prst="frame">
            <a:avLst>
              <a:gd name="adj1" fmla="val 5125"/>
            </a:avLst>
          </a:prstGeom>
          <a:solidFill>
            <a:srgbClr val="FF0000"/>
          </a:solidFill>
          <a:ln w="31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D242C471-5A74-49F5-A1DF-DCBFA5CFE121}"/>
              </a:ext>
            </a:extLst>
          </p:cNvPr>
          <p:cNvSpPr/>
          <p:nvPr/>
        </p:nvSpPr>
        <p:spPr>
          <a:xfrm rot="16200000">
            <a:off x="8082088" y="3592339"/>
            <a:ext cx="371223" cy="1447800"/>
          </a:xfrm>
          <a:prstGeom prst="frame">
            <a:avLst>
              <a:gd name="adj1" fmla="val 5125"/>
            </a:avLst>
          </a:prstGeom>
          <a:solidFill>
            <a:srgbClr val="FF0000"/>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198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C34C-E042-49A7-A178-6FE2836C287C}"/>
              </a:ext>
            </a:extLst>
          </p:cNvPr>
          <p:cNvSpPr>
            <a:spLocks noGrp="1"/>
          </p:cNvSpPr>
          <p:nvPr>
            <p:ph type="title"/>
          </p:nvPr>
        </p:nvSpPr>
        <p:spPr>
          <a:xfrm>
            <a:off x="409922" y="761056"/>
            <a:ext cx="8229600" cy="5105400"/>
          </a:xfrm>
        </p:spPr>
        <p:txBody>
          <a:bodyPr>
            <a:normAutofit/>
          </a:bodyPr>
          <a:lstStyle/>
          <a:p>
            <a:r>
              <a:rPr lang="en-US" sz="4800" i="1" dirty="0"/>
              <a:t>Main Subject - </a:t>
            </a:r>
            <a:br>
              <a:rPr lang="en-US" sz="4800" i="1" dirty="0"/>
            </a:br>
            <a:r>
              <a:rPr lang="en-US" sz="4800" i="1" dirty="0"/>
              <a:t>Everything Dolutegravir</a:t>
            </a:r>
            <a:br>
              <a:rPr lang="en-US" sz="4800" dirty="0"/>
            </a:br>
            <a:br>
              <a:rPr lang="en-US" sz="4800" dirty="0"/>
            </a:br>
            <a:r>
              <a:rPr lang="en-US" sz="4000" dirty="0"/>
              <a:t>Studies in Pregnant Women</a:t>
            </a:r>
          </a:p>
        </p:txBody>
      </p:sp>
      <p:pic>
        <p:nvPicPr>
          <p:cNvPr id="8194" name="Picture 2" descr="https://tse4.mm.bing.net/th?id=OIP.MQduaITwO-T7V-fzV4YVVwHaHa&amp;pid=15.1&amp;P=0&amp;w=300&amp;h=300">
            <a:extLst>
              <a:ext uri="{FF2B5EF4-FFF2-40B4-BE49-F238E27FC236}">
                <a16:creationId xmlns:a16="http://schemas.microsoft.com/office/drawing/2014/main" id="{CEBE16BA-79E3-403A-869E-6E5DBF43BF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945" y="279171"/>
            <a:ext cx="993267" cy="993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8" name="Picture 6" descr="https://tse1.mm.bing.net/th?id=OIP.3kuE12sIvKtQOAfJWCMvXQHaHa&amp;pid=15.1&amp;P=0&amp;w=300&amp;h=300">
            <a:extLst>
              <a:ext uri="{FF2B5EF4-FFF2-40B4-BE49-F238E27FC236}">
                <a16:creationId xmlns:a16="http://schemas.microsoft.com/office/drawing/2014/main" id="{E09FA1D8-B382-477D-A6BF-4C33BCCE64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788" y="213175"/>
            <a:ext cx="993267" cy="993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06" name="Picture 14" descr="http://1.bp.blogspot.com/-Vt7sTB8lOdc/UhYPrpoAzaI/AAAAAAAABZk/msQ3iJGJKb8/s1600/Dolutegravir.PNG">
            <a:extLst>
              <a:ext uri="{FF2B5EF4-FFF2-40B4-BE49-F238E27FC236}">
                <a16:creationId xmlns:a16="http://schemas.microsoft.com/office/drawing/2014/main" id="{978988D3-F34B-42B4-82CA-964FCE9CFF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209" y="152400"/>
            <a:ext cx="1905000" cy="1064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descr="Pregnant woman.">
            <a:extLst>
              <a:ext uri="{FF2B5EF4-FFF2-40B4-BE49-F238E27FC236}">
                <a16:creationId xmlns:a16="http://schemas.microsoft.com/office/drawing/2014/main" id="{A9C16BFC-E1E2-4D8F-BCBB-F09CD5EC50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62" y="4954264"/>
            <a:ext cx="1099371"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j03858021">
            <a:extLst>
              <a:ext uri="{FF2B5EF4-FFF2-40B4-BE49-F238E27FC236}">
                <a16:creationId xmlns:a16="http://schemas.microsoft.com/office/drawing/2014/main" id="{C818B8DD-08D4-47D8-9D7D-A883909FE1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4440" y="5100095"/>
            <a:ext cx="1619798" cy="115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http://www.blogcdn.com/www.bvwellness.com/media/2009/07/woman-taking-pill-450ms063009.jpg">
            <a:extLst>
              <a:ext uri="{FF2B5EF4-FFF2-40B4-BE49-F238E27FC236}">
                <a16:creationId xmlns:a16="http://schemas.microsoft.com/office/drawing/2014/main" id="{7C2CEBA0-783C-4F3B-AD60-D57947436A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1197" y="5103885"/>
            <a:ext cx="1291018" cy="1173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7222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FF6C-B38C-490C-A912-6CD674ECD853}"/>
              </a:ext>
            </a:extLst>
          </p:cNvPr>
          <p:cNvSpPr>
            <a:spLocks noGrp="1"/>
          </p:cNvSpPr>
          <p:nvPr>
            <p:ph type="title"/>
          </p:nvPr>
        </p:nvSpPr>
        <p:spPr>
          <a:xfrm>
            <a:off x="457200" y="8303"/>
            <a:ext cx="8229600" cy="1143000"/>
          </a:xfrm>
        </p:spPr>
        <p:txBody>
          <a:bodyPr/>
          <a:lstStyle/>
          <a:p>
            <a:r>
              <a:rPr lang="en-US" dirty="0"/>
              <a:t>Third Generation of HIV Infection</a:t>
            </a:r>
            <a:br>
              <a:rPr lang="en-US" sz="2000" i="1" dirty="0">
                <a:solidFill>
                  <a:schemeClr val="tx1"/>
                </a:solidFill>
              </a:rPr>
            </a:br>
            <a:r>
              <a:rPr lang="en-US" sz="2000" i="1" dirty="0" err="1">
                <a:solidFill>
                  <a:schemeClr val="tx1"/>
                </a:solidFill>
              </a:rPr>
              <a:t>Toska</a:t>
            </a:r>
            <a:r>
              <a:rPr lang="en-US" sz="2000" i="1" dirty="0">
                <a:solidFill>
                  <a:schemeClr val="tx1"/>
                </a:solidFill>
              </a:rPr>
              <a:t> R et al.  IAS, Amsterdam July 2018 Abs. WEAD0208LB</a:t>
            </a:r>
            <a:endParaRPr lang="en-US" dirty="0"/>
          </a:p>
        </p:txBody>
      </p:sp>
      <p:cxnSp>
        <p:nvCxnSpPr>
          <p:cNvPr id="16" name="Straight Connector 15">
            <a:extLst>
              <a:ext uri="{FF2B5EF4-FFF2-40B4-BE49-F238E27FC236}">
                <a16:creationId xmlns:a16="http://schemas.microsoft.com/office/drawing/2014/main" id="{ED9D930B-2C08-4685-935F-A79A04D3AE31}"/>
              </a:ext>
            </a:extLst>
          </p:cNvPr>
          <p:cNvCxnSpPr>
            <a:cxnSpLocks/>
          </p:cNvCxnSpPr>
          <p:nvPr/>
        </p:nvCxnSpPr>
        <p:spPr>
          <a:xfrm>
            <a:off x="723900" y="990600"/>
            <a:ext cx="76962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5CE2C6E5-3468-4237-A42E-3E445C77B1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247" t="16808" r="12412" b="18367"/>
          <a:stretch/>
        </p:blipFill>
        <p:spPr>
          <a:xfrm>
            <a:off x="152400" y="185615"/>
            <a:ext cx="1013059" cy="67627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7F50FBC9-0019-4FAF-8F6B-5B8346B21D7D}"/>
              </a:ext>
            </a:extLst>
          </p:cNvPr>
          <p:cNvSpPr/>
          <p:nvPr/>
        </p:nvSpPr>
        <p:spPr>
          <a:xfrm>
            <a:off x="141076" y="955109"/>
            <a:ext cx="8731697" cy="830997"/>
          </a:xfrm>
          <a:prstGeom prst="rect">
            <a:avLst/>
          </a:prstGeom>
        </p:spPr>
        <p:txBody>
          <a:bodyPr wrap="square">
            <a:spAutoFit/>
          </a:bodyPr>
          <a:lstStyle/>
          <a:p>
            <a:pPr marL="342900" indent="-342900">
              <a:spcBef>
                <a:spcPts val="600"/>
              </a:spcBef>
              <a:buClr>
                <a:srgbClr val="C00000"/>
              </a:buClr>
              <a:buFont typeface="Wingdings" panose="05000000000000000000" pitchFamily="2" charset="2"/>
              <a:buChar char="§"/>
            </a:pPr>
            <a:r>
              <a:rPr lang="en-US" sz="2400" dirty="0" err="1">
                <a:latin typeface="Arial" panose="020B0604020202020204" pitchFamily="34" charset="0"/>
                <a:cs typeface="Arial" panose="020B0604020202020204" pitchFamily="34" charset="0"/>
              </a:rPr>
              <a:t>Mzantsi</a:t>
            </a:r>
            <a:r>
              <a:rPr lang="en-US" sz="2400" dirty="0">
                <a:latin typeface="Arial" panose="020B0604020202020204" pitchFamily="34" charset="0"/>
                <a:cs typeface="Arial" panose="020B0604020202020204" pitchFamily="34" charset="0"/>
              </a:rPr>
              <a:t> adolescent cohort:  interviewed 549 adolescent HIV+ girls baseline and 1 year</a:t>
            </a:r>
          </a:p>
        </p:txBody>
      </p:sp>
      <p:pic>
        <p:nvPicPr>
          <p:cNvPr id="19" name="Picture 18">
            <a:extLst>
              <a:ext uri="{FF2B5EF4-FFF2-40B4-BE49-F238E27FC236}">
                <a16:creationId xmlns:a16="http://schemas.microsoft.com/office/drawing/2014/main" id="{4760B3A3-33D3-4D5B-A4A0-2A69582A8E4D}"/>
              </a:ext>
            </a:extLst>
          </p:cNvPr>
          <p:cNvPicPr>
            <a:picLocks noChangeAspect="1"/>
          </p:cNvPicPr>
          <p:nvPr/>
        </p:nvPicPr>
        <p:blipFill>
          <a:blip r:embed="rId4"/>
          <a:stretch>
            <a:fillRect/>
          </a:stretch>
        </p:blipFill>
        <p:spPr>
          <a:xfrm>
            <a:off x="8158398" y="153623"/>
            <a:ext cx="714375" cy="676275"/>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5BC4F569-7C15-48F3-BAB2-CDCF7F3025A8}"/>
              </a:ext>
            </a:extLst>
          </p:cNvPr>
          <p:cNvSpPr/>
          <p:nvPr/>
        </p:nvSpPr>
        <p:spPr>
          <a:xfrm>
            <a:off x="3510606" y="1685837"/>
            <a:ext cx="5872398" cy="2554545"/>
          </a:xfrm>
          <a:prstGeom prst="rect">
            <a:avLst/>
          </a:prstGeom>
        </p:spPr>
        <p:txBody>
          <a:bodyPr wrap="square">
            <a:spAutoFit/>
          </a:bodyPr>
          <a:lstStyle/>
          <a:p>
            <a:pPr lvl="1">
              <a:spcBef>
                <a:spcPts val="600"/>
              </a:spcBef>
              <a:buClr>
                <a:srgbClr val="C00000"/>
              </a:buClr>
            </a:pPr>
            <a:r>
              <a:rPr lang="en-US" sz="2200" dirty="0">
                <a:solidFill>
                  <a:srgbClr val="000000"/>
                </a:solidFill>
                <a:latin typeface="Arial" panose="020B0604020202020204" pitchFamily="34" charset="0"/>
                <a:cs typeface="Arial" panose="020B0604020202020204" pitchFamily="34" charset="0"/>
              </a:rPr>
              <a:t>Girls with pregnancy:</a:t>
            </a:r>
          </a:p>
          <a:p>
            <a:pPr marL="800100" lvl="1" indent="-342900">
              <a:spcBef>
                <a:spcPts val="600"/>
              </a:spcBef>
              <a:buClr>
                <a:srgbClr val="C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44% stopped ART when pregnant</a:t>
            </a:r>
          </a:p>
          <a:p>
            <a:pPr marL="800100" lvl="1" indent="-342900">
              <a:spcBef>
                <a:spcPts val="600"/>
              </a:spcBef>
              <a:buClr>
                <a:srgbClr val="C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23% mixed fed their child</a:t>
            </a:r>
          </a:p>
          <a:p>
            <a:pPr marL="800100" lvl="1" indent="-342900">
              <a:spcBef>
                <a:spcPts val="600"/>
              </a:spcBef>
              <a:buClr>
                <a:srgbClr val="C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68% ART non-adherent last 3 days</a:t>
            </a:r>
          </a:p>
          <a:p>
            <a:pPr marL="800100" lvl="1" indent="-342900">
              <a:spcBef>
                <a:spcPts val="600"/>
              </a:spcBef>
              <a:buClr>
                <a:srgbClr val="C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17% did not know status of children</a:t>
            </a:r>
          </a:p>
          <a:p>
            <a:pPr marL="800100" lvl="1" indent="-342900">
              <a:spcBef>
                <a:spcPts val="600"/>
              </a:spcBef>
              <a:buClr>
                <a:srgbClr val="C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4.4% had </a:t>
            </a:r>
            <a:r>
              <a:rPr lang="en-US" u="sng" dirty="0">
                <a:solidFill>
                  <a:srgbClr val="000000"/>
                </a:solidFill>
                <a:latin typeface="Arial" panose="020B0604020202020204" pitchFamily="34" charset="0"/>
                <a:cs typeface="Arial" panose="020B0604020202020204" pitchFamily="34" charset="0"/>
              </a:rPr>
              <a:t>&gt;</a:t>
            </a:r>
            <a:r>
              <a:rPr lang="en-US" dirty="0">
                <a:solidFill>
                  <a:srgbClr val="000000"/>
                </a:solidFill>
                <a:latin typeface="Arial" panose="020B0604020202020204" pitchFamily="34" charset="0"/>
                <a:cs typeface="Arial" panose="020B0604020202020204" pitchFamily="34" charset="0"/>
              </a:rPr>
              <a:t>1 HIV+ child</a:t>
            </a:r>
          </a:p>
          <a:p>
            <a:pPr marL="800100" lvl="1" indent="-342900">
              <a:spcBef>
                <a:spcPts val="600"/>
              </a:spcBef>
              <a:buClr>
                <a:srgbClr val="C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More likely to have dropped out school</a:t>
            </a:r>
          </a:p>
        </p:txBody>
      </p:sp>
      <p:grpSp>
        <p:nvGrpSpPr>
          <p:cNvPr id="38" name="Group 37">
            <a:extLst>
              <a:ext uri="{FF2B5EF4-FFF2-40B4-BE49-F238E27FC236}">
                <a16:creationId xmlns:a16="http://schemas.microsoft.com/office/drawing/2014/main" id="{947FDD30-E85E-4C4E-971C-55C475EA8957}"/>
              </a:ext>
            </a:extLst>
          </p:cNvPr>
          <p:cNvGrpSpPr/>
          <p:nvPr/>
        </p:nvGrpSpPr>
        <p:grpSpPr>
          <a:xfrm>
            <a:off x="141076" y="1831321"/>
            <a:ext cx="3581400" cy="2396283"/>
            <a:chOff x="141076" y="1831321"/>
            <a:chExt cx="3581400" cy="2396283"/>
          </a:xfrm>
        </p:grpSpPr>
        <p:pic>
          <p:nvPicPr>
            <p:cNvPr id="20" name="Picture 19">
              <a:extLst>
                <a:ext uri="{FF2B5EF4-FFF2-40B4-BE49-F238E27FC236}">
                  <a16:creationId xmlns:a16="http://schemas.microsoft.com/office/drawing/2014/main" id="{4AA8EBB9-02AA-4153-B51A-3A7EA90E7991}"/>
                </a:ext>
              </a:extLst>
            </p:cNvPr>
            <p:cNvPicPr>
              <a:picLocks noChangeAspect="1"/>
            </p:cNvPicPr>
            <p:nvPr/>
          </p:nvPicPr>
          <p:blipFill>
            <a:blip r:embed="rId5"/>
            <a:stretch>
              <a:fillRect/>
            </a:stretch>
          </p:blipFill>
          <p:spPr>
            <a:xfrm>
              <a:off x="141076" y="2033893"/>
              <a:ext cx="3581400" cy="2193711"/>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FE84C852-3404-4535-88BF-120FA4650828}"/>
                </a:ext>
              </a:extLst>
            </p:cNvPr>
            <p:cNvSpPr/>
            <p:nvPr/>
          </p:nvSpPr>
          <p:spPr>
            <a:xfrm>
              <a:off x="445876" y="1831321"/>
              <a:ext cx="2085827" cy="276999"/>
            </a:xfrm>
            <a:prstGeom prst="rect">
              <a:avLst/>
            </a:prstGeom>
            <a:solidFill>
              <a:schemeClr val="bg1"/>
            </a:solidFill>
            <a:ln>
              <a:solidFill>
                <a:schemeClr val="bg1"/>
              </a:solidFill>
            </a:ln>
          </p:spPr>
          <p:txBody>
            <a:bodyPr wrap="none">
              <a:spAutoFit/>
            </a:bodyPr>
            <a:lstStyle/>
            <a:p>
              <a:r>
                <a:rPr lang="en-US" sz="1200" b="1" dirty="0">
                  <a:solidFill>
                    <a:srgbClr val="000000"/>
                  </a:solidFill>
                  <a:latin typeface="Arial" panose="020B0604020202020204" pitchFamily="34" charset="0"/>
                  <a:cs typeface="Arial" panose="020B0604020202020204" pitchFamily="34" charset="0"/>
                </a:rPr>
                <a:t>% of Girls with Pregnancy</a:t>
              </a:r>
              <a:endParaRPr lang="en-US" sz="1200" b="1" dirty="0"/>
            </a:p>
          </p:txBody>
        </p:sp>
      </p:grpSp>
      <p:grpSp>
        <p:nvGrpSpPr>
          <p:cNvPr id="40" name="Group 39">
            <a:extLst>
              <a:ext uri="{FF2B5EF4-FFF2-40B4-BE49-F238E27FC236}">
                <a16:creationId xmlns:a16="http://schemas.microsoft.com/office/drawing/2014/main" id="{FAC2E41D-3F91-4B21-9820-B58DF0976373}"/>
              </a:ext>
            </a:extLst>
          </p:cNvPr>
          <p:cNvGrpSpPr/>
          <p:nvPr/>
        </p:nvGrpSpPr>
        <p:grpSpPr>
          <a:xfrm>
            <a:off x="206027" y="4388384"/>
            <a:ext cx="3594615" cy="2268044"/>
            <a:chOff x="152400" y="4434715"/>
            <a:chExt cx="3594615" cy="2268044"/>
          </a:xfrm>
        </p:grpSpPr>
        <p:pic>
          <p:nvPicPr>
            <p:cNvPr id="28" name="Picture 27">
              <a:extLst>
                <a:ext uri="{FF2B5EF4-FFF2-40B4-BE49-F238E27FC236}">
                  <a16:creationId xmlns:a16="http://schemas.microsoft.com/office/drawing/2014/main" id="{0EBEBF22-AF2E-4B9E-A1EE-46B4D899E4F9}"/>
                </a:ext>
              </a:extLst>
            </p:cNvPr>
            <p:cNvPicPr>
              <a:picLocks noChangeAspect="1"/>
            </p:cNvPicPr>
            <p:nvPr/>
          </p:nvPicPr>
          <p:blipFill>
            <a:blip r:embed="rId6"/>
            <a:stretch>
              <a:fillRect/>
            </a:stretch>
          </p:blipFill>
          <p:spPr>
            <a:xfrm>
              <a:off x="152400" y="4673934"/>
              <a:ext cx="3594615" cy="2028825"/>
            </a:xfrm>
            <a:prstGeom prst="rect">
              <a:avLst/>
            </a:prstGeom>
            <a:ln>
              <a:noFill/>
            </a:ln>
            <a:effectLst>
              <a:outerShdw blurRad="292100" dist="139700" dir="2700000" algn="tl" rotWithShape="0">
                <a:srgbClr val="333333">
                  <a:alpha val="65000"/>
                </a:srgbClr>
              </a:outerShdw>
            </a:effectLst>
          </p:spPr>
        </p:pic>
        <p:sp>
          <p:nvSpPr>
            <p:cNvPr id="29" name="Rectangle 28">
              <a:extLst>
                <a:ext uri="{FF2B5EF4-FFF2-40B4-BE49-F238E27FC236}">
                  <a16:creationId xmlns:a16="http://schemas.microsoft.com/office/drawing/2014/main" id="{46EBC546-C710-4408-810C-4F2E5FEEFD35}"/>
                </a:ext>
              </a:extLst>
            </p:cNvPr>
            <p:cNvSpPr/>
            <p:nvPr/>
          </p:nvSpPr>
          <p:spPr>
            <a:xfrm>
              <a:off x="152400" y="4434715"/>
              <a:ext cx="3522118" cy="276999"/>
            </a:xfrm>
            <a:prstGeom prst="rect">
              <a:avLst/>
            </a:prstGeom>
            <a:solidFill>
              <a:schemeClr val="bg1"/>
            </a:solidFill>
            <a:ln>
              <a:solidFill>
                <a:schemeClr val="bg1"/>
              </a:solidFill>
            </a:ln>
          </p:spPr>
          <p:txBody>
            <a:bodyPr wrap="none">
              <a:spAutoFit/>
            </a:bodyPr>
            <a:lstStyle/>
            <a:p>
              <a:r>
                <a:rPr lang="en-US" sz="1200" b="1" dirty="0">
                  <a:solidFill>
                    <a:srgbClr val="000000"/>
                  </a:solidFill>
                  <a:latin typeface="Arial" panose="020B0604020202020204" pitchFamily="34" charset="0"/>
                  <a:cs typeface="Arial" panose="020B0604020202020204" pitchFamily="34" charset="0"/>
                </a:rPr>
                <a:t>Mental Health Issues with Incident Pregnancy</a:t>
              </a:r>
              <a:endParaRPr lang="en-US" sz="1200" b="1" dirty="0"/>
            </a:p>
          </p:txBody>
        </p:sp>
        <p:sp>
          <p:nvSpPr>
            <p:cNvPr id="30" name="Oval 29">
              <a:extLst>
                <a:ext uri="{FF2B5EF4-FFF2-40B4-BE49-F238E27FC236}">
                  <a16:creationId xmlns:a16="http://schemas.microsoft.com/office/drawing/2014/main" id="{F9CA88D5-B79D-4AFD-8FB4-A03A3C94BFB8}"/>
                </a:ext>
              </a:extLst>
            </p:cNvPr>
            <p:cNvSpPr/>
            <p:nvPr/>
          </p:nvSpPr>
          <p:spPr>
            <a:xfrm>
              <a:off x="3266479" y="5205791"/>
              <a:ext cx="381000" cy="33429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FC5E8F2-5D97-44A8-AA50-76FF050E8668}"/>
                </a:ext>
              </a:extLst>
            </p:cNvPr>
            <p:cNvSpPr/>
            <p:nvPr/>
          </p:nvSpPr>
          <p:spPr>
            <a:xfrm>
              <a:off x="2162027" y="6019800"/>
              <a:ext cx="381000" cy="33429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B0856285-13EA-45D2-9D82-34D03D913DA7}"/>
              </a:ext>
            </a:extLst>
          </p:cNvPr>
          <p:cNvGrpSpPr/>
          <p:nvPr/>
        </p:nvGrpSpPr>
        <p:grpSpPr>
          <a:xfrm>
            <a:off x="4506924" y="4227604"/>
            <a:ext cx="3513187" cy="2387447"/>
            <a:chOff x="4280292" y="4296215"/>
            <a:chExt cx="3513187" cy="2387447"/>
          </a:xfrm>
        </p:grpSpPr>
        <p:pic>
          <p:nvPicPr>
            <p:cNvPr id="32" name="Picture 31">
              <a:extLst>
                <a:ext uri="{FF2B5EF4-FFF2-40B4-BE49-F238E27FC236}">
                  <a16:creationId xmlns:a16="http://schemas.microsoft.com/office/drawing/2014/main" id="{D082428A-9FE8-43BA-A130-B173965FF3F2}"/>
                </a:ext>
              </a:extLst>
            </p:cNvPr>
            <p:cNvPicPr>
              <a:picLocks noChangeAspect="1"/>
            </p:cNvPicPr>
            <p:nvPr/>
          </p:nvPicPr>
          <p:blipFill>
            <a:blip r:embed="rId7"/>
            <a:stretch>
              <a:fillRect/>
            </a:stretch>
          </p:blipFill>
          <p:spPr>
            <a:xfrm>
              <a:off x="4453413" y="4573214"/>
              <a:ext cx="3340066" cy="2110448"/>
            </a:xfrm>
            <a:prstGeom prst="rect">
              <a:avLst/>
            </a:prstGeom>
            <a:ln>
              <a:noFill/>
            </a:ln>
            <a:effectLst>
              <a:outerShdw blurRad="292100" dist="139700" dir="2700000" algn="tl" rotWithShape="0">
                <a:srgbClr val="333333">
                  <a:alpha val="65000"/>
                </a:srgbClr>
              </a:outerShdw>
            </a:effectLst>
          </p:spPr>
        </p:pic>
        <p:sp>
          <p:nvSpPr>
            <p:cNvPr id="33" name="Rectangle 32">
              <a:extLst>
                <a:ext uri="{FF2B5EF4-FFF2-40B4-BE49-F238E27FC236}">
                  <a16:creationId xmlns:a16="http://schemas.microsoft.com/office/drawing/2014/main" id="{DD11B05F-D5FC-49AD-B096-2FC11C240826}"/>
                </a:ext>
              </a:extLst>
            </p:cNvPr>
            <p:cNvSpPr/>
            <p:nvPr/>
          </p:nvSpPr>
          <p:spPr>
            <a:xfrm>
              <a:off x="4380916" y="4296215"/>
              <a:ext cx="2473562" cy="276999"/>
            </a:xfrm>
            <a:prstGeom prst="rect">
              <a:avLst/>
            </a:prstGeom>
            <a:solidFill>
              <a:schemeClr val="bg1"/>
            </a:solidFill>
            <a:ln>
              <a:solidFill>
                <a:schemeClr val="bg1"/>
              </a:solidFill>
            </a:ln>
          </p:spPr>
          <p:txBody>
            <a:bodyPr wrap="none">
              <a:spAutoFit/>
            </a:bodyPr>
            <a:lstStyle/>
            <a:p>
              <a:r>
                <a:rPr lang="en-US" sz="1200" b="1" dirty="0">
                  <a:solidFill>
                    <a:srgbClr val="000000"/>
                  </a:solidFill>
                  <a:latin typeface="Arial" panose="020B0604020202020204" pitchFamily="34" charset="0"/>
                  <a:cs typeface="Arial" panose="020B0604020202020204" pitchFamily="34" charset="0"/>
                </a:rPr>
                <a:t>Postpartum Sexual Risk Taking</a:t>
              </a:r>
              <a:endParaRPr lang="en-US" sz="1200" b="1" dirty="0"/>
            </a:p>
          </p:txBody>
        </p:sp>
        <p:sp>
          <p:nvSpPr>
            <p:cNvPr id="34" name="Rectangle 33">
              <a:extLst>
                <a:ext uri="{FF2B5EF4-FFF2-40B4-BE49-F238E27FC236}">
                  <a16:creationId xmlns:a16="http://schemas.microsoft.com/office/drawing/2014/main" id="{DBFC553F-949B-4F84-8C34-56A8061569AA}"/>
                </a:ext>
              </a:extLst>
            </p:cNvPr>
            <p:cNvSpPr/>
            <p:nvPr/>
          </p:nvSpPr>
          <p:spPr>
            <a:xfrm>
              <a:off x="4280292" y="5119279"/>
              <a:ext cx="1806905" cy="369332"/>
            </a:xfrm>
            <a:prstGeom prst="rect">
              <a:avLst/>
            </a:prstGeom>
            <a:solidFill>
              <a:schemeClr val="bg1"/>
            </a:solidFill>
            <a:ln>
              <a:solidFill>
                <a:schemeClr val="bg1"/>
              </a:solidFill>
            </a:ln>
          </p:spPr>
          <p:txBody>
            <a:bodyPr wrap="none">
              <a:spAutoFit/>
            </a:bodyPr>
            <a:lstStyle/>
            <a:p>
              <a:r>
                <a:rPr lang="en-US" sz="900" dirty="0">
                  <a:solidFill>
                    <a:srgbClr val="000000"/>
                  </a:solidFill>
                  <a:latin typeface="Arial" panose="020B0604020202020204" pitchFamily="34" charset="0"/>
                  <a:cs typeface="Arial" panose="020B0604020202020204" pitchFamily="34" charset="0"/>
                </a:rPr>
                <a:t>Transactional sex driven by</a:t>
              </a:r>
            </a:p>
            <a:p>
              <a:r>
                <a:rPr lang="en-US" sz="900" dirty="0">
                  <a:solidFill>
                    <a:srgbClr val="000000"/>
                  </a:solidFill>
                  <a:latin typeface="Arial" panose="020B0604020202020204" pitchFamily="34" charset="0"/>
                  <a:cs typeface="Arial" panose="020B0604020202020204" pitchFamily="34" charset="0"/>
                </a:rPr>
                <a:t>adolescent motherhood not HIV</a:t>
              </a:r>
              <a:endParaRPr lang="en-US" sz="900" dirty="0"/>
            </a:p>
          </p:txBody>
        </p:sp>
        <p:sp>
          <p:nvSpPr>
            <p:cNvPr id="35" name="Rectangle 34">
              <a:extLst>
                <a:ext uri="{FF2B5EF4-FFF2-40B4-BE49-F238E27FC236}">
                  <a16:creationId xmlns:a16="http://schemas.microsoft.com/office/drawing/2014/main" id="{624FB5FD-FDC6-40E8-A823-9C9E5A9A19A3}"/>
                </a:ext>
              </a:extLst>
            </p:cNvPr>
            <p:cNvSpPr/>
            <p:nvPr/>
          </p:nvSpPr>
          <p:spPr>
            <a:xfrm>
              <a:off x="6215842" y="5119279"/>
              <a:ext cx="1155506" cy="646331"/>
            </a:xfrm>
            <a:prstGeom prst="rect">
              <a:avLst/>
            </a:prstGeom>
            <a:solidFill>
              <a:schemeClr val="bg1"/>
            </a:solidFill>
            <a:ln>
              <a:solidFill>
                <a:schemeClr val="bg1"/>
              </a:solidFill>
            </a:ln>
          </p:spPr>
          <p:txBody>
            <a:bodyPr wrap="square">
              <a:spAutoFit/>
            </a:bodyPr>
            <a:lstStyle/>
            <a:p>
              <a:pPr algn="ctr"/>
              <a:r>
                <a:rPr lang="en-US" sz="900" dirty="0">
                  <a:solidFill>
                    <a:srgbClr val="000000"/>
                  </a:solidFill>
                  <a:latin typeface="Arial" panose="020B0604020202020204" pitchFamily="34" charset="0"/>
                  <a:cs typeface="Arial" panose="020B0604020202020204" pitchFamily="34" charset="0"/>
                </a:rPr>
                <a:t>Interaction of HIV   x adolescent motherhood </a:t>
              </a:r>
            </a:p>
            <a:p>
              <a:pPr algn="ctr"/>
              <a:r>
                <a:rPr lang="en-US" sz="900" dirty="0">
                  <a:solidFill>
                    <a:srgbClr val="000000"/>
                  </a:solidFill>
                  <a:latin typeface="Arial" panose="020B0604020202020204" pitchFamily="34" charset="0"/>
                  <a:cs typeface="Arial" panose="020B0604020202020204" pitchFamily="34" charset="0"/>
                </a:rPr>
                <a:t>for older partners</a:t>
              </a:r>
            </a:p>
          </p:txBody>
        </p:sp>
        <p:sp>
          <p:nvSpPr>
            <p:cNvPr id="36" name="Oval 35">
              <a:extLst>
                <a:ext uri="{FF2B5EF4-FFF2-40B4-BE49-F238E27FC236}">
                  <a16:creationId xmlns:a16="http://schemas.microsoft.com/office/drawing/2014/main" id="{97916B0E-0127-4B84-8825-012B5DC173D1}"/>
                </a:ext>
              </a:extLst>
            </p:cNvPr>
            <p:cNvSpPr/>
            <p:nvPr/>
          </p:nvSpPr>
          <p:spPr>
            <a:xfrm>
              <a:off x="5291143" y="5689885"/>
              <a:ext cx="796054" cy="33429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54EA4D5-706B-4632-94CE-53A776F50C01}"/>
                </a:ext>
              </a:extLst>
            </p:cNvPr>
            <p:cNvSpPr/>
            <p:nvPr/>
          </p:nvSpPr>
          <p:spPr>
            <a:xfrm>
              <a:off x="7434415" y="4938046"/>
              <a:ext cx="295997" cy="33429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818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FF6C-B38C-490C-A912-6CD674ECD853}"/>
              </a:ext>
            </a:extLst>
          </p:cNvPr>
          <p:cNvSpPr>
            <a:spLocks noGrp="1"/>
          </p:cNvSpPr>
          <p:nvPr>
            <p:ph type="title"/>
          </p:nvPr>
        </p:nvSpPr>
        <p:spPr>
          <a:xfrm>
            <a:off x="990600" y="92218"/>
            <a:ext cx="8229600" cy="1143000"/>
          </a:xfrm>
        </p:spPr>
        <p:txBody>
          <a:bodyPr>
            <a:normAutofit fontScale="90000"/>
          </a:bodyPr>
          <a:lstStyle/>
          <a:p>
            <a:r>
              <a:rPr lang="en-US" sz="3100" dirty="0"/>
              <a:t>Factors Associated with Adherence and Viral Suppression in Youth, Kenya</a:t>
            </a:r>
            <a:br>
              <a:rPr lang="en-US" sz="2000" i="1" dirty="0">
                <a:solidFill>
                  <a:schemeClr val="tx1"/>
                </a:solidFill>
              </a:rPr>
            </a:br>
            <a:r>
              <a:rPr lang="en-US" sz="2000" i="1" dirty="0">
                <a:solidFill>
                  <a:schemeClr val="tx1"/>
                </a:solidFill>
              </a:rPr>
              <a:t>Wekesa P et al.  IAS, Amsterdam July 2018 Abs. THAC0405</a:t>
            </a:r>
            <a:endParaRPr lang="en-US" dirty="0"/>
          </a:p>
        </p:txBody>
      </p:sp>
      <p:sp>
        <p:nvSpPr>
          <p:cNvPr id="3" name="Content Placeholder 2">
            <a:extLst>
              <a:ext uri="{FF2B5EF4-FFF2-40B4-BE49-F238E27FC236}">
                <a16:creationId xmlns:a16="http://schemas.microsoft.com/office/drawing/2014/main" id="{AD0E8510-1F61-49FA-99EA-F61F8A11D5EA}"/>
              </a:ext>
            </a:extLst>
          </p:cNvPr>
          <p:cNvSpPr>
            <a:spLocks noGrp="1"/>
          </p:cNvSpPr>
          <p:nvPr>
            <p:ph idx="1"/>
          </p:nvPr>
        </p:nvSpPr>
        <p:spPr>
          <a:xfrm>
            <a:off x="228600" y="1241457"/>
            <a:ext cx="8686800" cy="2035135"/>
          </a:xfrm>
        </p:spPr>
        <p:txBody>
          <a:bodyPr>
            <a:noAutofit/>
          </a:bodyPr>
          <a:lstStyle/>
          <a:p>
            <a:pPr>
              <a:spcBef>
                <a:spcPts val="200"/>
              </a:spcBef>
              <a:spcAft>
                <a:spcPts val="200"/>
              </a:spcAft>
            </a:pPr>
            <a:r>
              <a:rPr lang="en-US" dirty="0"/>
              <a:t>Retrospective review 2,814 adolescent records from care at 119 health facilities (initiating ART between 2000 and 2017)</a:t>
            </a:r>
          </a:p>
          <a:p>
            <a:pPr>
              <a:spcBef>
                <a:spcPts val="200"/>
              </a:spcBef>
              <a:spcAft>
                <a:spcPts val="200"/>
              </a:spcAft>
            </a:pPr>
            <a:r>
              <a:rPr lang="en-US" dirty="0"/>
              <a:t>52.8% female; mean age 13.3 </a:t>
            </a:r>
            <a:r>
              <a:rPr lang="en-US" dirty="0" err="1"/>
              <a:t>yr</a:t>
            </a:r>
            <a:r>
              <a:rPr lang="en-US" dirty="0"/>
              <a:t> (10-19)</a:t>
            </a:r>
          </a:p>
          <a:p>
            <a:pPr>
              <a:spcBef>
                <a:spcPts val="200"/>
              </a:spcBef>
              <a:spcAft>
                <a:spcPts val="200"/>
              </a:spcAft>
            </a:pPr>
            <a:r>
              <a:rPr lang="en-US" dirty="0"/>
              <a:t>Caregivers: 56% attend support group, 51% HIV+ - 99% on ART, 88% report good adherence</a:t>
            </a:r>
          </a:p>
          <a:p>
            <a:pPr marL="0" indent="0">
              <a:spcBef>
                <a:spcPts val="200"/>
              </a:spcBef>
              <a:spcAft>
                <a:spcPts val="200"/>
              </a:spcAft>
              <a:buNone/>
            </a:pPr>
            <a:endParaRPr lang="en-US" dirty="0"/>
          </a:p>
          <a:p>
            <a:pPr>
              <a:spcBef>
                <a:spcPts val="200"/>
              </a:spcBef>
              <a:spcAft>
                <a:spcPts val="200"/>
              </a:spcAft>
            </a:pPr>
            <a:endParaRPr lang="en-US" dirty="0"/>
          </a:p>
        </p:txBody>
      </p:sp>
      <p:cxnSp>
        <p:nvCxnSpPr>
          <p:cNvPr id="16" name="Straight Connector 15">
            <a:extLst>
              <a:ext uri="{FF2B5EF4-FFF2-40B4-BE49-F238E27FC236}">
                <a16:creationId xmlns:a16="http://schemas.microsoft.com/office/drawing/2014/main" id="{ED9D930B-2C08-4685-935F-A79A04D3AE31}"/>
              </a:ext>
            </a:extLst>
          </p:cNvPr>
          <p:cNvCxnSpPr>
            <a:cxnSpLocks/>
          </p:cNvCxnSpPr>
          <p:nvPr/>
        </p:nvCxnSpPr>
        <p:spPr>
          <a:xfrm>
            <a:off x="0" y="1235218"/>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F93525B8-7030-48E5-A184-594394DF39FF}"/>
              </a:ext>
            </a:extLst>
          </p:cNvPr>
          <p:cNvPicPr>
            <a:picLocks noChangeAspect="1"/>
          </p:cNvPicPr>
          <p:nvPr/>
        </p:nvPicPr>
        <p:blipFill>
          <a:blip r:embed="rId3"/>
          <a:stretch>
            <a:fillRect/>
          </a:stretch>
        </p:blipFill>
        <p:spPr>
          <a:xfrm>
            <a:off x="200992" y="219155"/>
            <a:ext cx="609599" cy="395287"/>
          </a:xfrm>
          <a:prstGeom prst="rect">
            <a:avLst/>
          </a:prstGeom>
        </p:spPr>
      </p:pic>
      <p:sp>
        <p:nvSpPr>
          <p:cNvPr id="27" name="Content Placeholder 2">
            <a:extLst>
              <a:ext uri="{FF2B5EF4-FFF2-40B4-BE49-F238E27FC236}">
                <a16:creationId xmlns:a16="http://schemas.microsoft.com/office/drawing/2014/main" id="{3FE5A6F0-4E7A-41D4-94CF-94F411EF2AF4}"/>
              </a:ext>
            </a:extLst>
          </p:cNvPr>
          <p:cNvSpPr txBox="1">
            <a:spLocks/>
          </p:cNvSpPr>
          <p:nvPr/>
        </p:nvSpPr>
        <p:spPr>
          <a:xfrm>
            <a:off x="457200" y="4936846"/>
            <a:ext cx="4523408" cy="14297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i="1" dirty="0"/>
              <a:t>Factors for good adherence</a:t>
            </a:r>
          </a:p>
          <a:p>
            <a:r>
              <a:rPr lang="en-US" sz="1800" dirty="0"/>
              <a:t>Viral suppression (OR11)</a:t>
            </a:r>
          </a:p>
          <a:p>
            <a:r>
              <a:rPr lang="en-US" sz="1800" dirty="0"/>
              <a:t>Caregiver adherence (OR9)</a:t>
            </a:r>
          </a:p>
          <a:p>
            <a:r>
              <a:rPr lang="en-US" sz="1800" dirty="0"/>
              <a:t>Freq clinic visits </a:t>
            </a:r>
            <a:r>
              <a:rPr lang="en-US" sz="1800" u="sng" dirty="0"/>
              <a:t>&gt;</a:t>
            </a:r>
            <a:r>
              <a:rPr lang="en-US" sz="1800" dirty="0"/>
              <a:t>2 </a:t>
            </a:r>
            <a:r>
              <a:rPr lang="en-US" sz="1800" dirty="0" err="1"/>
              <a:t>mos</a:t>
            </a:r>
            <a:r>
              <a:rPr lang="en-US" sz="1800" dirty="0"/>
              <a:t> (OR3)</a:t>
            </a:r>
          </a:p>
          <a:p>
            <a:r>
              <a:rPr lang="en-US" sz="1800" dirty="0"/>
              <a:t>Region (Siaya, </a:t>
            </a:r>
            <a:r>
              <a:rPr lang="en-US" sz="1800" dirty="0" err="1"/>
              <a:t>Ugunja</a:t>
            </a:r>
            <a:r>
              <a:rPr lang="en-US" sz="1800" dirty="0"/>
              <a:t>)</a:t>
            </a:r>
          </a:p>
          <a:p>
            <a:endParaRPr lang="en-US" sz="1800" dirty="0"/>
          </a:p>
          <a:p>
            <a:pPr marL="0" indent="0">
              <a:buFont typeface="Wingdings" panose="05000000000000000000" pitchFamily="2" charset="2"/>
              <a:buNone/>
            </a:pPr>
            <a:endParaRPr lang="en-US" sz="1800" dirty="0"/>
          </a:p>
          <a:p>
            <a:endParaRPr lang="en-US" sz="1800" dirty="0"/>
          </a:p>
        </p:txBody>
      </p:sp>
      <p:sp>
        <p:nvSpPr>
          <p:cNvPr id="28" name="Content Placeholder 2">
            <a:extLst>
              <a:ext uri="{FF2B5EF4-FFF2-40B4-BE49-F238E27FC236}">
                <a16:creationId xmlns:a16="http://schemas.microsoft.com/office/drawing/2014/main" id="{3A8B5D69-222D-4327-A370-827221FD97D7}"/>
              </a:ext>
            </a:extLst>
          </p:cNvPr>
          <p:cNvSpPr txBox="1">
            <a:spLocks/>
          </p:cNvSpPr>
          <p:nvPr/>
        </p:nvSpPr>
        <p:spPr>
          <a:xfrm>
            <a:off x="4572000" y="4957916"/>
            <a:ext cx="4571999" cy="19211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i="1" dirty="0"/>
              <a:t>Factors for viral suppression</a:t>
            </a:r>
          </a:p>
          <a:p>
            <a:r>
              <a:rPr lang="en-US" sz="1800" dirty="0"/>
              <a:t>Good reported adherence (OR11)</a:t>
            </a:r>
          </a:p>
          <a:p>
            <a:r>
              <a:rPr lang="en-US" sz="1800" dirty="0"/>
              <a:t>Freq clinic visits </a:t>
            </a:r>
            <a:r>
              <a:rPr lang="en-US" sz="1800" u="sng" dirty="0"/>
              <a:t>&gt;</a:t>
            </a:r>
            <a:r>
              <a:rPr lang="en-US" sz="1800" dirty="0"/>
              <a:t>2 </a:t>
            </a:r>
            <a:r>
              <a:rPr lang="en-US" sz="1800" dirty="0" err="1"/>
              <a:t>mos</a:t>
            </a:r>
            <a:r>
              <a:rPr lang="en-US" sz="1800" dirty="0"/>
              <a:t> (OR2.8)</a:t>
            </a:r>
          </a:p>
          <a:p>
            <a:r>
              <a:rPr lang="en-US" sz="1800" dirty="0"/>
              <a:t>Region (</a:t>
            </a:r>
            <a:r>
              <a:rPr lang="en-US" sz="1800" dirty="0" err="1"/>
              <a:t>Rarieda</a:t>
            </a:r>
            <a:r>
              <a:rPr lang="en-US" sz="1800" dirty="0"/>
              <a:t>)</a:t>
            </a:r>
          </a:p>
          <a:p>
            <a:r>
              <a:rPr lang="en-US" sz="1800" dirty="0"/>
              <a:t>Regimen </a:t>
            </a:r>
            <a:r>
              <a:rPr lang="en-US" sz="1600" dirty="0"/>
              <a:t>(2</a:t>
            </a:r>
            <a:r>
              <a:rPr lang="en-US" sz="1600" baseline="30000" dirty="0"/>
              <a:t>nd</a:t>
            </a:r>
            <a:r>
              <a:rPr lang="en-US" sz="1600" dirty="0"/>
              <a:t>/3</a:t>
            </a:r>
            <a:r>
              <a:rPr lang="en-US" sz="1600" baseline="30000" dirty="0"/>
              <a:t>rd</a:t>
            </a:r>
            <a:r>
              <a:rPr lang="en-US" sz="1600" dirty="0"/>
              <a:t> line OR3.8; TDF OR1.5)</a:t>
            </a:r>
          </a:p>
          <a:p>
            <a:pPr marL="0" indent="0">
              <a:buFont typeface="Wingdings" panose="05000000000000000000" pitchFamily="2" charset="2"/>
              <a:buNone/>
            </a:pPr>
            <a:endParaRPr lang="en-US" sz="1800" dirty="0"/>
          </a:p>
          <a:p>
            <a:endParaRPr lang="en-US" sz="1800" dirty="0"/>
          </a:p>
        </p:txBody>
      </p:sp>
      <p:pic>
        <p:nvPicPr>
          <p:cNvPr id="33" name="Picture 32">
            <a:extLst>
              <a:ext uri="{FF2B5EF4-FFF2-40B4-BE49-F238E27FC236}">
                <a16:creationId xmlns:a16="http://schemas.microsoft.com/office/drawing/2014/main" id="{AE982DEA-4851-411F-A79C-AB2E8D958566}"/>
              </a:ext>
            </a:extLst>
          </p:cNvPr>
          <p:cNvPicPr>
            <a:picLocks noChangeAspect="1"/>
          </p:cNvPicPr>
          <p:nvPr/>
        </p:nvPicPr>
        <p:blipFill>
          <a:blip r:embed="rId4"/>
          <a:stretch>
            <a:fillRect/>
          </a:stretch>
        </p:blipFill>
        <p:spPr>
          <a:xfrm>
            <a:off x="1143000" y="3276599"/>
            <a:ext cx="1984888" cy="1681317"/>
          </a:xfrm>
          <a:prstGeom prst="rect">
            <a:avLst/>
          </a:prstGeom>
        </p:spPr>
      </p:pic>
      <p:pic>
        <p:nvPicPr>
          <p:cNvPr id="34" name="Picture 33">
            <a:extLst>
              <a:ext uri="{FF2B5EF4-FFF2-40B4-BE49-F238E27FC236}">
                <a16:creationId xmlns:a16="http://schemas.microsoft.com/office/drawing/2014/main" id="{B37D7909-BC90-46AA-8748-38CEA5EF5BE8}"/>
              </a:ext>
            </a:extLst>
          </p:cNvPr>
          <p:cNvPicPr>
            <a:picLocks noChangeAspect="1"/>
          </p:cNvPicPr>
          <p:nvPr/>
        </p:nvPicPr>
        <p:blipFill>
          <a:blip r:embed="rId5"/>
          <a:stretch>
            <a:fillRect/>
          </a:stretch>
        </p:blipFill>
        <p:spPr>
          <a:xfrm>
            <a:off x="5638800" y="3383252"/>
            <a:ext cx="1984887" cy="1607166"/>
          </a:xfrm>
          <a:prstGeom prst="rect">
            <a:avLst/>
          </a:prstGeom>
        </p:spPr>
      </p:pic>
    </p:spTree>
    <p:extLst>
      <p:ext uri="{BB962C8B-B14F-4D97-AF65-F5344CB8AC3E}">
        <p14:creationId xmlns:p14="http://schemas.microsoft.com/office/powerpoint/2010/main" val="108834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FF6C-B38C-490C-A912-6CD674ECD853}"/>
              </a:ext>
            </a:extLst>
          </p:cNvPr>
          <p:cNvSpPr>
            <a:spLocks noGrp="1"/>
          </p:cNvSpPr>
          <p:nvPr>
            <p:ph type="title"/>
          </p:nvPr>
        </p:nvSpPr>
        <p:spPr>
          <a:xfrm>
            <a:off x="990600" y="92218"/>
            <a:ext cx="8229600" cy="1143000"/>
          </a:xfrm>
        </p:spPr>
        <p:txBody>
          <a:bodyPr/>
          <a:lstStyle/>
          <a:p>
            <a:r>
              <a:rPr lang="en-US" dirty="0"/>
              <a:t>Youth Friendly Services, Malawi</a:t>
            </a:r>
            <a:br>
              <a:rPr lang="en-US" dirty="0"/>
            </a:br>
            <a:r>
              <a:rPr lang="en-US" sz="2000" i="1" dirty="0">
                <a:solidFill>
                  <a:schemeClr val="tx1"/>
                </a:solidFill>
              </a:rPr>
              <a:t>Rosenberg N et al.  IAS, Amsterdam July 2018 Abs. THPDE0101</a:t>
            </a:r>
            <a:endParaRPr lang="en-US" dirty="0"/>
          </a:p>
        </p:txBody>
      </p:sp>
      <p:sp>
        <p:nvSpPr>
          <p:cNvPr id="3" name="Content Placeholder 2">
            <a:extLst>
              <a:ext uri="{FF2B5EF4-FFF2-40B4-BE49-F238E27FC236}">
                <a16:creationId xmlns:a16="http://schemas.microsoft.com/office/drawing/2014/main" id="{AD0E8510-1F61-49FA-99EA-F61F8A11D5EA}"/>
              </a:ext>
            </a:extLst>
          </p:cNvPr>
          <p:cNvSpPr>
            <a:spLocks noGrp="1"/>
          </p:cNvSpPr>
          <p:nvPr>
            <p:ph idx="1"/>
          </p:nvPr>
        </p:nvSpPr>
        <p:spPr>
          <a:xfrm>
            <a:off x="228600" y="1272117"/>
            <a:ext cx="8686800" cy="1143000"/>
          </a:xfrm>
        </p:spPr>
        <p:txBody>
          <a:bodyPr>
            <a:noAutofit/>
          </a:bodyPr>
          <a:lstStyle/>
          <a:p>
            <a:r>
              <a:rPr lang="en-US" altLang="en-US" dirty="0"/>
              <a:t>Evaluated if a platform for </a:t>
            </a:r>
            <a:r>
              <a:rPr lang="en-US" altLang="en-US" dirty="0">
                <a:solidFill>
                  <a:srgbClr val="002060"/>
                </a:solidFill>
              </a:rPr>
              <a:t>integrated SRH services (Clinics 2/3/4) </a:t>
            </a:r>
            <a:r>
              <a:rPr lang="en-US" altLang="en-US" dirty="0"/>
              <a:t>for young women increased use of HIV and family planning services compared to </a:t>
            </a:r>
            <a:r>
              <a:rPr lang="en-US" altLang="en-US" dirty="0">
                <a:solidFill>
                  <a:srgbClr val="0070C0"/>
                </a:solidFill>
              </a:rPr>
              <a:t>SOC (Clinic 1)</a:t>
            </a:r>
          </a:p>
          <a:p>
            <a:endParaRPr lang="en-US" dirty="0"/>
          </a:p>
        </p:txBody>
      </p:sp>
      <p:pic>
        <p:nvPicPr>
          <p:cNvPr id="4" name="Picture 3">
            <a:extLst>
              <a:ext uri="{FF2B5EF4-FFF2-40B4-BE49-F238E27FC236}">
                <a16:creationId xmlns:a16="http://schemas.microsoft.com/office/drawing/2014/main" id="{A57D69B8-9C73-42E0-B346-F7E73C196ADD}"/>
              </a:ext>
            </a:extLst>
          </p:cNvPr>
          <p:cNvPicPr>
            <a:picLocks noChangeAspect="1"/>
          </p:cNvPicPr>
          <p:nvPr/>
        </p:nvPicPr>
        <p:blipFill>
          <a:blip r:embed="rId3"/>
          <a:stretch>
            <a:fillRect/>
          </a:stretch>
        </p:blipFill>
        <p:spPr>
          <a:xfrm>
            <a:off x="76200" y="214883"/>
            <a:ext cx="1106398" cy="765588"/>
          </a:xfrm>
          <a:prstGeom prst="rect">
            <a:avLst/>
          </a:prstGeom>
          <a:ln>
            <a:noFill/>
          </a:ln>
          <a:effectLst>
            <a:outerShdw blurRad="292100" dist="139700" dir="2700000" algn="tl" rotWithShape="0">
              <a:srgbClr val="333333">
                <a:alpha val="65000"/>
              </a:srgbClr>
            </a:outerShdw>
          </a:effectLst>
        </p:spPr>
      </p:pic>
      <p:graphicFrame>
        <p:nvGraphicFramePr>
          <p:cNvPr id="5" name="Table 4">
            <a:extLst>
              <a:ext uri="{FF2B5EF4-FFF2-40B4-BE49-F238E27FC236}">
                <a16:creationId xmlns:a16="http://schemas.microsoft.com/office/drawing/2014/main" id="{D6CA7BFA-0D1D-4848-ACB2-3243709E59D8}"/>
              </a:ext>
            </a:extLst>
          </p:cNvPr>
          <p:cNvGraphicFramePr>
            <a:graphicFrameLocks noGrp="1"/>
          </p:cNvGraphicFramePr>
          <p:nvPr>
            <p:extLst>
              <p:ext uri="{D42A27DB-BD31-4B8C-83A1-F6EECF244321}">
                <p14:modId xmlns:p14="http://schemas.microsoft.com/office/powerpoint/2010/main" val="887869734"/>
              </p:ext>
            </p:extLst>
          </p:nvPr>
        </p:nvGraphicFramePr>
        <p:xfrm>
          <a:off x="208722" y="2434259"/>
          <a:ext cx="8630479" cy="3729500"/>
        </p:xfrm>
        <a:graphic>
          <a:graphicData uri="http://schemas.openxmlformats.org/drawingml/2006/table">
            <a:tbl>
              <a:tblPr firstRow="1" firstCol="1" bandRow="1"/>
              <a:tblGrid>
                <a:gridCol w="2570683">
                  <a:extLst>
                    <a:ext uri="{9D8B030D-6E8A-4147-A177-3AD203B41FA5}">
                      <a16:colId xmlns:a16="http://schemas.microsoft.com/office/drawing/2014/main" val="497617198"/>
                    </a:ext>
                  </a:extLst>
                </a:gridCol>
                <a:gridCol w="1514718">
                  <a:extLst>
                    <a:ext uri="{9D8B030D-6E8A-4147-A177-3AD203B41FA5}">
                      <a16:colId xmlns:a16="http://schemas.microsoft.com/office/drawing/2014/main" val="2794501187"/>
                    </a:ext>
                  </a:extLst>
                </a:gridCol>
                <a:gridCol w="1514718">
                  <a:extLst>
                    <a:ext uri="{9D8B030D-6E8A-4147-A177-3AD203B41FA5}">
                      <a16:colId xmlns:a16="http://schemas.microsoft.com/office/drawing/2014/main" val="2345816905"/>
                    </a:ext>
                  </a:extLst>
                </a:gridCol>
                <a:gridCol w="1514718">
                  <a:extLst>
                    <a:ext uri="{9D8B030D-6E8A-4147-A177-3AD203B41FA5}">
                      <a16:colId xmlns:a16="http://schemas.microsoft.com/office/drawing/2014/main" val="1024872017"/>
                    </a:ext>
                  </a:extLst>
                </a:gridCol>
                <a:gridCol w="1515642">
                  <a:extLst>
                    <a:ext uri="{9D8B030D-6E8A-4147-A177-3AD203B41FA5}">
                      <a16:colId xmlns:a16="http://schemas.microsoft.com/office/drawing/2014/main" val="3898448332"/>
                    </a:ext>
                  </a:extLst>
                </a:gridCol>
              </a:tblGrid>
              <a:tr h="938752">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nSpc>
                          <a:spcPct val="107000"/>
                        </a:lnSpc>
                        <a:spcBef>
                          <a:spcPts val="0"/>
                        </a:spcBef>
                        <a:spcAft>
                          <a:spcPts val="0"/>
                        </a:spcAft>
                      </a:pPr>
                      <a:r>
                        <a:rPr lang="en-US" sz="1400" dirty="0">
                          <a:solidFill>
                            <a:srgbClr val="002060"/>
                          </a:solidFill>
                          <a:effectLst/>
                          <a:latin typeface="Arial" panose="020B0604020202020204" pitchFamily="34" charset="0"/>
                          <a:cs typeface="Arial" panose="020B0604020202020204" pitchFamily="34" charset="0"/>
                        </a:rPr>
                        <a:t> </a:t>
                      </a:r>
                      <a:endPar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gn="ctr">
                        <a:lnSpc>
                          <a:spcPct val="107000"/>
                        </a:lnSpc>
                        <a:spcBef>
                          <a:spcPts val="0"/>
                        </a:spcBef>
                        <a:spcAft>
                          <a:spcPts val="0"/>
                        </a:spcAft>
                      </a:pPr>
                      <a:r>
                        <a:rPr lang="en-US" sz="1400" u="sng" dirty="0">
                          <a:effectLst/>
                          <a:latin typeface="Arial" panose="020B0604020202020204" pitchFamily="34" charset="0"/>
                          <a:cs typeface="Arial" panose="020B0604020202020204" pitchFamily="34" charset="0"/>
                        </a:rPr>
                        <a:t>Clinic 1</a:t>
                      </a:r>
                      <a:endParaRPr lang="en-US" sz="14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Standard of Care (SOC)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gn="ctr">
                        <a:lnSpc>
                          <a:spcPct val="107000"/>
                        </a:lnSpc>
                        <a:spcBef>
                          <a:spcPts val="0"/>
                        </a:spcBef>
                        <a:spcAft>
                          <a:spcPts val="0"/>
                        </a:spcAft>
                      </a:pPr>
                      <a:r>
                        <a:rPr lang="en-US" sz="1400" u="sng" dirty="0">
                          <a:effectLst/>
                          <a:latin typeface="Arial" panose="020B0604020202020204" pitchFamily="34" charset="0"/>
                          <a:cs typeface="Arial" panose="020B0604020202020204" pitchFamily="34" charset="0"/>
                        </a:rPr>
                        <a:t>Clinic 2</a:t>
                      </a:r>
                      <a:endParaRPr lang="en-US" sz="14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Youth-Friendly Health Services (YFHS)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20957"/>
                    </a:solidFill>
                  </a:tcPr>
                </a:tc>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gn="ctr">
                        <a:lnSpc>
                          <a:spcPct val="107000"/>
                        </a:lnSpc>
                        <a:spcBef>
                          <a:spcPts val="0"/>
                        </a:spcBef>
                        <a:spcAft>
                          <a:spcPts val="0"/>
                        </a:spcAft>
                      </a:pPr>
                      <a:r>
                        <a:rPr lang="en-US" sz="1400" u="sng" dirty="0">
                          <a:effectLst/>
                          <a:latin typeface="Arial" panose="020B0604020202020204" pitchFamily="34" charset="0"/>
                          <a:cs typeface="Arial" panose="020B0604020202020204" pitchFamily="34" charset="0"/>
                        </a:rPr>
                        <a:t>Clinic</a:t>
                      </a:r>
                      <a:r>
                        <a:rPr lang="en-US" sz="1400" u="sng" baseline="0" dirty="0">
                          <a:effectLst/>
                          <a:latin typeface="Arial" panose="020B0604020202020204" pitchFamily="34" charset="0"/>
                          <a:cs typeface="Arial" panose="020B0604020202020204" pitchFamily="34" charset="0"/>
                        </a:rPr>
                        <a:t> </a:t>
                      </a:r>
                      <a:r>
                        <a:rPr lang="en-US" sz="1400" u="sng" dirty="0">
                          <a:effectLst/>
                          <a:latin typeface="Arial" panose="020B0604020202020204" pitchFamily="34" charset="0"/>
                          <a:cs typeface="Arial" panose="020B0604020202020204" pitchFamily="34" charset="0"/>
                        </a:rPr>
                        <a:t>3</a:t>
                      </a:r>
                      <a:endParaRPr lang="en-US" sz="14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Youth-Friendly Health Services (YFHS)</a:t>
                      </a: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20957"/>
                    </a:solidFill>
                  </a:tcPr>
                </a:tc>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gn="ctr">
                        <a:lnSpc>
                          <a:spcPct val="107000"/>
                        </a:lnSpc>
                        <a:spcBef>
                          <a:spcPts val="0"/>
                        </a:spcBef>
                        <a:spcAft>
                          <a:spcPts val="0"/>
                        </a:spcAft>
                      </a:pPr>
                      <a:r>
                        <a:rPr lang="en-US" sz="1400" u="sng" dirty="0">
                          <a:effectLst/>
                          <a:latin typeface="Arial" panose="020B0604020202020204" pitchFamily="34" charset="0"/>
                          <a:cs typeface="Arial" panose="020B0604020202020204" pitchFamily="34" charset="0"/>
                        </a:rPr>
                        <a:t>Clinic 4</a:t>
                      </a:r>
                      <a:endParaRPr lang="en-US" sz="14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Youth-Friendly Health Services (YFHS)</a:t>
                      </a: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20957"/>
                    </a:solidFill>
                  </a:tcPr>
                </a:tc>
                <a:extLst>
                  <a:ext uri="{0D108BD9-81ED-4DB2-BD59-A6C34878D82A}">
                    <a16:rowId xmlns:a16="http://schemas.microsoft.com/office/drawing/2014/main" val="3632934423"/>
                  </a:ext>
                </a:extLst>
              </a:tr>
              <a:tr h="234687">
                <a:tc gridSpan="5">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nSpc>
                          <a:spcPct val="107000"/>
                        </a:lnSpc>
                        <a:spcBef>
                          <a:spcPts val="0"/>
                        </a:spcBef>
                        <a:spcAft>
                          <a:spcPts val="0"/>
                        </a:spcAft>
                      </a:pPr>
                      <a:r>
                        <a:rPr lang="en-US" sz="1400" u="none" dirty="0">
                          <a:solidFill>
                            <a:srgbClr val="002060"/>
                          </a:solidFill>
                          <a:effectLst/>
                          <a:latin typeface="Arial" panose="020B0604020202020204" pitchFamily="34" charset="0"/>
                          <a:cs typeface="Arial" panose="020B0604020202020204" pitchFamily="34" charset="0"/>
                        </a:rPr>
                        <a:t>Vertical services</a:t>
                      </a:r>
                      <a:endParaRPr lang="en-US" sz="1400" u="none"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5250926"/>
                  </a:ext>
                </a:extLst>
              </a:tr>
              <a:tr h="234687">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nSpc>
                          <a:spcPct val="107000"/>
                        </a:lnSpc>
                        <a:spcBef>
                          <a:spcPts val="0"/>
                        </a:spcBef>
                        <a:spcAft>
                          <a:spcPts val="0"/>
                        </a:spcAft>
                      </a:pPr>
                      <a:r>
                        <a:rPr lang="en-US" sz="1400" b="0" u="none" dirty="0">
                          <a:solidFill>
                            <a:srgbClr val="002060"/>
                          </a:solidFill>
                          <a:effectLst/>
                          <a:latin typeface="Arial" panose="020B0604020202020204" pitchFamily="34" charset="0"/>
                          <a:cs typeface="Arial" panose="020B0604020202020204" pitchFamily="34" charset="0"/>
                        </a:rPr>
                        <a:t>HIV testing</a:t>
                      </a:r>
                      <a:endParaRPr lang="en-US" sz="1400" b="0" u="none"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X</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X</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X</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X</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460473"/>
                  </a:ext>
                </a:extLst>
              </a:tr>
              <a:tr h="234687">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nSpc>
                          <a:spcPct val="107000"/>
                        </a:lnSpc>
                        <a:spcBef>
                          <a:spcPts val="0"/>
                        </a:spcBef>
                        <a:spcAft>
                          <a:spcPts val="0"/>
                        </a:spcAft>
                      </a:pPr>
                      <a:r>
                        <a:rPr lang="en-US" sz="1400" b="0" dirty="0">
                          <a:solidFill>
                            <a:srgbClr val="002060"/>
                          </a:solidFill>
                          <a:effectLst/>
                          <a:latin typeface="Arial" panose="020B0604020202020204" pitchFamily="34" charset="0"/>
                          <a:ea typeface="+mn-ea"/>
                          <a:cs typeface="Arial" panose="020B0604020202020204" pitchFamily="34" charset="0"/>
                        </a:rPr>
                        <a:t>STI</a:t>
                      </a:r>
                      <a:r>
                        <a:rPr lang="en-US" sz="1400" b="0" baseline="0" dirty="0">
                          <a:solidFill>
                            <a:srgbClr val="002060"/>
                          </a:solidFill>
                          <a:effectLst/>
                          <a:latin typeface="Arial" panose="020B0604020202020204" pitchFamily="34" charset="0"/>
                          <a:ea typeface="+mn-ea"/>
                          <a:cs typeface="Arial" panose="020B0604020202020204" pitchFamily="34" charset="0"/>
                        </a:rPr>
                        <a:t> syndromic management </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X</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X</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X</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X</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156998"/>
                  </a:ext>
                </a:extLst>
              </a:tr>
              <a:tr h="235399">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Hormonal contraception</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X</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X</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X</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X</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532693"/>
                  </a:ext>
                </a:extLst>
              </a:tr>
              <a:tr h="234687">
                <a:tc gridSpan="5">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nSpc>
                          <a:spcPct val="107000"/>
                        </a:lnSpc>
                        <a:spcBef>
                          <a:spcPts val="0"/>
                        </a:spcBef>
                        <a:spcAft>
                          <a:spcPts val="0"/>
                        </a:spcAft>
                      </a:pPr>
                      <a:r>
                        <a:rPr lang="en-US" sz="1400" b="1" u="none" dirty="0">
                          <a:solidFill>
                            <a:srgbClr val="002060"/>
                          </a:solidFill>
                          <a:effectLst/>
                          <a:latin typeface="Arial" panose="020B0604020202020204" pitchFamily="34" charset="0"/>
                          <a:cs typeface="Arial" panose="020B0604020202020204" pitchFamily="34" charset="0"/>
                        </a:rPr>
                        <a:t>Youth Friendly health services (YFHS)</a:t>
                      </a:r>
                      <a:endParaRPr lang="en-US" sz="1400" b="1" u="none"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103289"/>
                  </a:ext>
                </a:extLst>
              </a:tr>
              <a:tr h="235399">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nSpc>
                          <a:spcPct val="107000"/>
                        </a:lnSpc>
                        <a:spcBef>
                          <a:spcPts val="0"/>
                        </a:spcBef>
                        <a:spcAft>
                          <a:spcPts val="0"/>
                        </a:spcAft>
                      </a:pPr>
                      <a:r>
                        <a:rPr lang="en-US" sz="1400" b="0" dirty="0">
                          <a:solidFill>
                            <a:srgbClr val="002060"/>
                          </a:solidFill>
                          <a:effectLst/>
                          <a:latin typeface="Arial" panose="020B0604020202020204" pitchFamily="34" charset="0"/>
                          <a:ea typeface="+mn-ea"/>
                          <a:cs typeface="Arial" panose="020B0604020202020204" pitchFamily="34" charset="0"/>
                        </a:rPr>
                        <a:t>Integrated youth services</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 </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chemeClr val="accent6">
                              <a:lumMod val="75000"/>
                            </a:schemeClr>
                          </a:solidFill>
                          <a:effectLst/>
                          <a:latin typeface="Arial" panose="020B0604020202020204" pitchFamily="34" charset="0"/>
                          <a:cs typeface="Arial" panose="020B0604020202020204" pitchFamily="34" charset="0"/>
                        </a:rPr>
                        <a:t>X</a:t>
                      </a:r>
                      <a:endParaRPr lang="en-US" sz="1400" b="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chemeClr val="accent6">
                              <a:lumMod val="75000"/>
                            </a:schemeClr>
                          </a:solidFill>
                          <a:effectLst/>
                          <a:latin typeface="Arial" panose="020B0604020202020204" pitchFamily="34" charset="0"/>
                          <a:cs typeface="Arial" panose="020B0604020202020204" pitchFamily="34" charset="0"/>
                        </a:rPr>
                        <a:t>X</a:t>
                      </a:r>
                      <a:endParaRPr lang="en-US" sz="1400" b="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chemeClr val="accent6">
                              <a:lumMod val="75000"/>
                            </a:schemeClr>
                          </a:solidFill>
                          <a:effectLst/>
                          <a:latin typeface="Arial" panose="020B0604020202020204" pitchFamily="34" charset="0"/>
                          <a:cs typeface="Arial" panose="020B0604020202020204" pitchFamily="34" charset="0"/>
                        </a:rPr>
                        <a:t>X</a:t>
                      </a:r>
                      <a:endParaRPr lang="en-US" sz="1400" b="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530148"/>
                  </a:ext>
                </a:extLst>
              </a:tr>
              <a:tr h="235399">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Removal of access barriers</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 </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chemeClr val="accent6">
                              <a:lumMod val="75000"/>
                            </a:schemeClr>
                          </a:solidFill>
                          <a:effectLst/>
                          <a:latin typeface="Arial" panose="020B0604020202020204" pitchFamily="34" charset="0"/>
                          <a:cs typeface="Arial" panose="020B0604020202020204" pitchFamily="34" charset="0"/>
                        </a:rPr>
                        <a:t>X</a:t>
                      </a:r>
                      <a:endParaRPr lang="en-US" sz="1400" b="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chemeClr val="accent6">
                              <a:lumMod val="75000"/>
                            </a:schemeClr>
                          </a:solidFill>
                          <a:effectLst/>
                          <a:latin typeface="Arial" panose="020B0604020202020204" pitchFamily="34" charset="0"/>
                          <a:cs typeface="Arial" panose="020B0604020202020204" pitchFamily="34" charset="0"/>
                        </a:rPr>
                        <a:t>X</a:t>
                      </a:r>
                      <a:endParaRPr lang="en-US" sz="1400" b="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chemeClr val="accent6">
                              <a:lumMod val="75000"/>
                            </a:schemeClr>
                          </a:solidFill>
                          <a:effectLst/>
                          <a:latin typeface="Arial" panose="020B0604020202020204" pitchFamily="34" charset="0"/>
                          <a:cs typeface="Arial" panose="020B0604020202020204" pitchFamily="34" charset="0"/>
                        </a:rPr>
                        <a:t>X</a:t>
                      </a:r>
                      <a:endParaRPr lang="en-US" sz="1400" b="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996110"/>
                  </a:ext>
                </a:extLst>
              </a:tr>
              <a:tr h="235399">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Privacy from older adults</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 </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chemeClr val="accent6">
                              <a:lumMod val="75000"/>
                            </a:schemeClr>
                          </a:solidFill>
                          <a:effectLst/>
                          <a:latin typeface="Arial" panose="020B0604020202020204" pitchFamily="34" charset="0"/>
                          <a:cs typeface="Arial" panose="020B0604020202020204" pitchFamily="34" charset="0"/>
                        </a:rPr>
                        <a:t>X</a:t>
                      </a:r>
                      <a:endParaRPr lang="en-US" sz="1400" b="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chemeClr val="accent6">
                              <a:lumMod val="75000"/>
                            </a:schemeClr>
                          </a:solidFill>
                          <a:effectLst/>
                          <a:latin typeface="Arial" panose="020B0604020202020204" pitchFamily="34" charset="0"/>
                          <a:cs typeface="Arial" panose="020B0604020202020204" pitchFamily="34" charset="0"/>
                        </a:rPr>
                        <a:t>X</a:t>
                      </a:r>
                      <a:endParaRPr lang="en-US" sz="1400" b="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chemeClr val="accent6">
                              <a:lumMod val="75000"/>
                            </a:schemeClr>
                          </a:solidFill>
                          <a:effectLst/>
                          <a:latin typeface="Arial" panose="020B0604020202020204" pitchFamily="34" charset="0"/>
                          <a:cs typeface="Arial" panose="020B0604020202020204" pitchFamily="34" charset="0"/>
                        </a:rPr>
                        <a:t>X</a:t>
                      </a:r>
                      <a:endParaRPr lang="en-US" sz="1400" b="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797150"/>
                  </a:ext>
                </a:extLst>
              </a:tr>
              <a:tr h="235399">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marL="0" marR="0">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Youth-friendly/young providers</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rgbClr val="002060"/>
                          </a:solidFill>
                          <a:effectLst/>
                          <a:latin typeface="Arial" panose="020B0604020202020204" pitchFamily="34" charset="0"/>
                          <a:cs typeface="Arial" panose="020B0604020202020204" pitchFamily="34" charset="0"/>
                        </a:rPr>
                        <a:t> </a:t>
                      </a:r>
                      <a:endParaRPr lang="en-US" sz="1400" b="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chemeClr val="accent6">
                              <a:lumMod val="75000"/>
                            </a:schemeClr>
                          </a:solidFill>
                          <a:effectLst/>
                          <a:latin typeface="Arial" panose="020B0604020202020204" pitchFamily="34" charset="0"/>
                          <a:cs typeface="Arial" panose="020B0604020202020204" pitchFamily="34" charset="0"/>
                        </a:rPr>
                        <a:t>X</a:t>
                      </a:r>
                      <a:endParaRPr lang="en-US" sz="1400" b="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chemeClr val="accent6">
                              <a:lumMod val="75000"/>
                            </a:schemeClr>
                          </a:solidFill>
                          <a:effectLst/>
                          <a:latin typeface="Arial" panose="020B0604020202020204" pitchFamily="34" charset="0"/>
                          <a:cs typeface="Arial" panose="020B0604020202020204" pitchFamily="34" charset="0"/>
                        </a:rPr>
                        <a:t>X</a:t>
                      </a:r>
                      <a:endParaRPr lang="en-US" sz="1400" b="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algn="ctr">
                        <a:lnSpc>
                          <a:spcPct val="107000"/>
                        </a:lnSpc>
                        <a:spcBef>
                          <a:spcPts val="0"/>
                        </a:spcBef>
                        <a:spcAft>
                          <a:spcPts val="0"/>
                        </a:spcAft>
                      </a:pPr>
                      <a:r>
                        <a:rPr lang="en-US" sz="1400" b="0" dirty="0">
                          <a:solidFill>
                            <a:schemeClr val="accent6">
                              <a:lumMod val="75000"/>
                            </a:schemeClr>
                          </a:solidFill>
                          <a:effectLst/>
                          <a:latin typeface="Arial" panose="020B0604020202020204" pitchFamily="34" charset="0"/>
                          <a:cs typeface="Arial" panose="020B0604020202020204" pitchFamily="34" charset="0"/>
                        </a:rPr>
                        <a:t>X</a:t>
                      </a:r>
                      <a:endParaRPr lang="en-US" sz="1400" b="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4183746"/>
                  </a:ext>
                </a:extLst>
              </a:tr>
              <a:tr h="226246">
                <a:tc>
                  <a:txBody>
                    <a:bodyPr/>
                    <a:lstStyle/>
                    <a:p>
                      <a:pPr marL="0" marR="0">
                        <a:lnSpc>
                          <a:spcPct val="107000"/>
                        </a:lnSpc>
                        <a:spcBef>
                          <a:spcPts val="0"/>
                        </a:spcBef>
                        <a:spcAft>
                          <a:spcPts val="0"/>
                        </a:spcAft>
                      </a:pPr>
                      <a:r>
                        <a:rPr lang="en-US" sz="1400" b="1" u="none" dirty="0">
                          <a:solidFill>
                            <a:srgbClr val="002060"/>
                          </a:solidFill>
                          <a:effectLst/>
                          <a:latin typeface="Arial" panose="020B0604020202020204" pitchFamily="34" charset="0"/>
                          <a:ea typeface="Calibri" panose="020F0502020204030204" pitchFamily="34" charset="0"/>
                          <a:cs typeface="Arial" panose="020B0604020202020204" pitchFamily="34" charset="0"/>
                        </a:rPr>
                        <a:t>Other</a:t>
                      </a:r>
                      <a:r>
                        <a:rPr lang="en-US" sz="1400" b="1" u="none" baseline="0" dirty="0">
                          <a:solidFill>
                            <a:srgbClr val="002060"/>
                          </a:solidFill>
                          <a:effectLst/>
                          <a:latin typeface="Arial" panose="020B0604020202020204" pitchFamily="34" charset="0"/>
                          <a:ea typeface="Calibri" panose="020F0502020204030204" pitchFamily="34" charset="0"/>
                          <a:cs typeface="Arial" panose="020B0604020202020204" pitchFamily="34" charset="0"/>
                        </a:rPr>
                        <a:t> Services</a:t>
                      </a: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014634"/>
                  </a:ext>
                </a:extLst>
              </a:tr>
              <a:tr h="235399">
                <a:tc>
                  <a:txBody>
                    <a:bodyPr/>
                    <a:lstStyle/>
                    <a:p>
                      <a:pPr marL="0" marR="0">
                        <a:lnSpc>
                          <a:spcPct val="107000"/>
                        </a:lnSpc>
                        <a:spcBef>
                          <a:spcPts val="0"/>
                        </a:spcBef>
                        <a:spcAft>
                          <a:spcPts val="0"/>
                        </a:spcAft>
                      </a:pPr>
                      <a:r>
                        <a:rPr lang="en-US" sz="1400" dirty="0">
                          <a:solidFill>
                            <a:srgbClr val="002060"/>
                          </a:solidFill>
                          <a:effectLst/>
                          <a:latin typeface="Arial" panose="020B0604020202020204" pitchFamily="34" charset="0"/>
                          <a:ea typeface="Calibri" panose="020F0502020204030204" pitchFamily="34" charset="0"/>
                          <a:cs typeface="Arial" panose="020B0604020202020204" pitchFamily="34" charset="0"/>
                        </a:rPr>
                        <a:t>Empowerment sessions</a:t>
                      </a: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X</a:t>
                      </a: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X </a:t>
                      </a: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2422298"/>
                  </a:ext>
                </a:extLst>
              </a:tr>
              <a:tr h="0">
                <a:tc>
                  <a:txBody>
                    <a:bodyPr/>
                    <a:lstStyle/>
                    <a:p>
                      <a:r>
                        <a:rPr lang="en-US" sz="1400" dirty="0">
                          <a:solidFill>
                            <a:srgbClr val="002060"/>
                          </a:solidFill>
                          <a:latin typeface="Arial" panose="020B0604020202020204" pitchFamily="34" charset="0"/>
                          <a:cs typeface="Arial" panose="020B0604020202020204" pitchFamily="34" charset="0"/>
                        </a:rPr>
                        <a:t>Cash transfer</a:t>
                      </a: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panose="020B0604020202020204" pitchFamily="34" charset="0"/>
                        <a:cs typeface="Arial" panose="020B0604020202020204" pitchFamily="34" charset="0"/>
                      </a:endParaRP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1400" b="1" dirty="0">
                        <a:solidFill>
                          <a:srgbClr val="009242"/>
                        </a:solidFill>
                        <a:effectLst/>
                        <a:latin typeface="Arial" panose="020B0604020202020204" pitchFamily="34" charset="0"/>
                        <a:ea typeface="Calibri" panose="020F0502020204030204" pitchFamily="34" charset="0"/>
                        <a:cs typeface="Arial" panose="020B0604020202020204" pitchFamily="34" charset="0"/>
                      </a:endParaRP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0" dirty="0">
                          <a:solidFill>
                            <a:srgbClr val="009242"/>
                          </a:solidFill>
                          <a:effectLst/>
                          <a:latin typeface="Arial" panose="020B0604020202020204" pitchFamily="34" charset="0"/>
                          <a:ea typeface="Calibri" panose="020F0502020204030204" pitchFamily="34" charset="0"/>
                          <a:cs typeface="Arial" panose="020B0604020202020204" pitchFamily="34" charset="0"/>
                        </a:rPr>
                        <a:t>X</a:t>
                      </a:r>
                    </a:p>
                  </a:txBody>
                  <a:tcPr marL="68587" marR="68587"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389861"/>
                  </a:ext>
                </a:extLst>
              </a:tr>
            </a:tbl>
          </a:graphicData>
        </a:graphic>
      </p:graphicFrame>
      <p:grpSp>
        <p:nvGrpSpPr>
          <p:cNvPr id="14" name="Group 13">
            <a:extLst>
              <a:ext uri="{FF2B5EF4-FFF2-40B4-BE49-F238E27FC236}">
                <a16:creationId xmlns:a16="http://schemas.microsoft.com/office/drawing/2014/main" id="{BF49E2F4-084A-4F07-9332-09AF67F62EBF}"/>
              </a:ext>
            </a:extLst>
          </p:cNvPr>
          <p:cNvGrpSpPr/>
          <p:nvPr/>
        </p:nvGrpSpPr>
        <p:grpSpPr>
          <a:xfrm>
            <a:off x="1066800" y="6351896"/>
            <a:ext cx="7620000" cy="429904"/>
            <a:chOff x="1066800" y="6428096"/>
            <a:chExt cx="7620000" cy="429904"/>
          </a:xfrm>
        </p:grpSpPr>
        <p:sp>
          <p:nvSpPr>
            <p:cNvPr id="6" name="TextBox 5">
              <a:extLst>
                <a:ext uri="{FF2B5EF4-FFF2-40B4-BE49-F238E27FC236}">
                  <a16:creationId xmlns:a16="http://schemas.microsoft.com/office/drawing/2014/main" id="{6B6DBA33-F5E8-4A1C-AF7B-C9E2A3025E8B}"/>
                </a:ext>
              </a:extLst>
            </p:cNvPr>
            <p:cNvSpPr txBox="1"/>
            <p:nvPr/>
          </p:nvSpPr>
          <p:spPr>
            <a:xfrm>
              <a:off x="1066800" y="6488668"/>
              <a:ext cx="5776913" cy="369332"/>
            </a:xfrm>
            <a:prstGeom prst="rect">
              <a:avLst/>
            </a:prstGeom>
            <a:noFill/>
          </p:spPr>
          <p:txBody>
            <a:bodyPr wrap="square">
              <a:spAutoFit/>
            </a:bodyPr>
            <a:lstStyle/>
            <a:p>
              <a:pPr>
                <a:defRPr/>
              </a:pPr>
              <a:r>
                <a:rPr lang="en-US" dirty="0">
                  <a:latin typeface="Arial" panose="020B0604020202020204" pitchFamily="34" charset="0"/>
                  <a:cs typeface="Arial" panose="020B0604020202020204" pitchFamily="34" charset="0"/>
                </a:rPr>
                <a:t>Comparison of </a:t>
              </a:r>
              <a:r>
                <a:rPr lang="en-US" dirty="0">
                  <a:solidFill>
                    <a:srgbClr val="0070C0"/>
                  </a:solidFill>
                  <a:latin typeface="Arial" panose="020B0604020202020204" pitchFamily="34" charset="0"/>
                  <a:cs typeface="Arial" panose="020B0604020202020204" pitchFamily="34" charset="0"/>
                </a:rPr>
                <a:t>Clinic 1 (SOC) </a:t>
              </a:r>
              <a:r>
                <a:rPr lang="en-US" dirty="0">
                  <a:latin typeface="Arial" panose="020B0604020202020204" pitchFamily="34" charset="0"/>
                  <a:cs typeface="Arial" panose="020B0604020202020204" pitchFamily="34" charset="0"/>
                </a:rPr>
                <a:t>with </a:t>
              </a:r>
              <a:r>
                <a:rPr lang="en-US" dirty="0">
                  <a:solidFill>
                    <a:srgbClr val="002060"/>
                  </a:solidFill>
                  <a:latin typeface="Arial" panose="020B0604020202020204" pitchFamily="34" charset="0"/>
                  <a:cs typeface="Arial" panose="020B0604020202020204" pitchFamily="34" charset="0"/>
                </a:rPr>
                <a:t>Clinics 2-4 (YFHS)</a:t>
              </a:r>
            </a:p>
          </p:txBody>
        </p:sp>
        <p:cxnSp>
          <p:nvCxnSpPr>
            <p:cNvPr id="8" name="Straight Connector 7">
              <a:extLst>
                <a:ext uri="{FF2B5EF4-FFF2-40B4-BE49-F238E27FC236}">
                  <a16:creationId xmlns:a16="http://schemas.microsoft.com/office/drawing/2014/main" id="{4252FCE2-B9A9-403F-B07C-DED25BBBE279}"/>
                </a:ext>
              </a:extLst>
            </p:cNvPr>
            <p:cNvCxnSpPr>
              <a:cxnSpLocks/>
            </p:cNvCxnSpPr>
            <p:nvPr/>
          </p:nvCxnSpPr>
          <p:spPr>
            <a:xfrm>
              <a:off x="2590800" y="6428096"/>
              <a:ext cx="1600200" cy="845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C4D0B8B-D1BF-4422-B9F6-00179F3354B3}"/>
                </a:ext>
              </a:extLst>
            </p:cNvPr>
            <p:cNvCxnSpPr>
              <a:cxnSpLocks/>
            </p:cNvCxnSpPr>
            <p:nvPr/>
          </p:nvCxnSpPr>
          <p:spPr>
            <a:xfrm flipV="1">
              <a:off x="4343400" y="6428096"/>
              <a:ext cx="4343400" cy="2260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ED9D930B-2C08-4685-935F-A79A04D3AE31}"/>
              </a:ext>
            </a:extLst>
          </p:cNvPr>
          <p:cNvCxnSpPr>
            <a:cxnSpLocks/>
          </p:cNvCxnSpPr>
          <p:nvPr/>
        </p:nvCxnSpPr>
        <p:spPr>
          <a:xfrm>
            <a:off x="1295400" y="1143000"/>
            <a:ext cx="76962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66374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FF6C-B38C-490C-A912-6CD674ECD853}"/>
              </a:ext>
            </a:extLst>
          </p:cNvPr>
          <p:cNvSpPr>
            <a:spLocks noGrp="1"/>
          </p:cNvSpPr>
          <p:nvPr>
            <p:ph type="title"/>
          </p:nvPr>
        </p:nvSpPr>
        <p:spPr>
          <a:xfrm>
            <a:off x="990600" y="92218"/>
            <a:ext cx="8229600" cy="1143000"/>
          </a:xfrm>
        </p:spPr>
        <p:txBody>
          <a:bodyPr/>
          <a:lstStyle/>
          <a:p>
            <a:r>
              <a:rPr lang="en-US" dirty="0"/>
              <a:t>Youth Friendly Services, Malawi</a:t>
            </a:r>
            <a:br>
              <a:rPr lang="en-US" dirty="0"/>
            </a:br>
            <a:r>
              <a:rPr lang="en-US" sz="2000" i="1" dirty="0">
                <a:solidFill>
                  <a:schemeClr val="tx1"/>
                </a:solidFill>
              </a:rPr>
              <a:t>Rosenberg N et al.  IAS, Amsterdam July 2018 Abs. THPDE0101</a:t>
            </a:r>
            <a:endParaRPr lang="en-US" dirty="0"/>
          </a:p>
        </p:txBody>
      </p:sp>
      <p:pic>
        <p:nvPicPr>
          <p:cNvPr id="4" name="Picture 3">
            <a:extLst>
              <a:ext uri="{FF2B5EF4-FFF2-40B4-BE49-F238E27FC236}">
                <a16:creationId xmlns:a16="http://schemas.microsoft.com/office/drawing/2014/main" id="{A57D69B8-9C73-42E0-B346-F7E73C196ADD}"/>
              </a:ext>
            </a:extLst>
          </p:cNvPr>
          <p:cNvPicPr>
            <a:picLocks noChangeAspect="1"/>
          </p:cNvPicPr>
          <p:nvPr/>
        </p:nvPicPr>
        <p:blipFill>
          <a:blip r:embed="rId4"/>
          <a:stretch>
            <a:fillRect/>
          </a:stretch>
        </p:blipFill>
        <p:spPr>
          <a:xfrm>
            <a:off x="208722" y="236325"/>
            <a:ext cx="1106398" cy="765588"/>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ABC38A4D-031E-4A75-A598-1A5E57DAFD7A}"/>
              </a:ext>
            </a:extLst>
          </p:cNvPr>
          <p:cNvSpPr txBox="1">
            <a:spLocks/>
          </p:cNvSpPr>
          <p:nvPr/>
        </p:nvSpPr>
        <p:spPr>
          <a:xfrm>
            <a:off x="1028700" y="1093169"/>
            <a:ext cx="8229600" cy="673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pPr algn="l"/>
            <a:r>
              <a:rPr lang="en-US" altLang="en-US" sz="2300" dirty="0"/>
              <a:t>Significant Increase in % Using Each Service at Least Once</a:t>
            </a:r>
          </a:p>
        </p:txBody>
      </p:sp>
      <p:sp>
        <p:nvSpPr>
          <p:cNvPr id="15" name="Title 1">
            <a:extLst>
              <a:ext uri="{FF2B5EF4-FFF2-40B4-BE49-F238E27FC236}">
                <a16:creationId xmlns:a16="http://schemas.microsoft.com/office/drawing/2014/main" id="{808EA024-AA89-4DA3-B20C-7888E3AA1772}"/>
              </a:ext>
            </a:extLst>
          </p:cNvPr>
          <p:cNvSpPr txBox="1">
            <a:spLocks/>
          </p:cNvSpPr>
          <p:nvPr/>
        </p:nvSpPr>
        <p:spPr bwMode="auto">
          <a:xfrm>
            <a:off x="1342152" y="3677119"/>
            <a:ext cx="739933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dirty="0">
                <a:solidFill>
                  <a:srgbClr val="C00000"/>
                </a:solidFill>
                <a:latin typeface="Arial" panose="020B0604020202020204" pitchFamily="34" charset="0"/>
                <a:cs typeface="Arial" panose="020B0604020202020204" pitchFamily="34" charset="0"/>
              </a:rPr>
              <a:t>Significant Increase in Mean # Times Service Used</a:t>
            </a:r>
          </a:p>
        </p:txBody>
      </p:sp>
      <p:cxnSp>
        <p:nvCxnSpPr>
          <p:cNvPr id="14" name="Straight Connector 13">
            <a:extLst>
              <a:ext uri="{FF2B5EF4-FFF2-40B4-BE49-F238E27FC236}">
                <a16:creationId xmlns:a16="http://schemas.microsoft.com/office/drawing/2014/main" id="{F1E58FA3-CFC2-4208-BB72-9352399F3E2D}"/>
              </a:ext>
            </a:extLst>
          </p:cNvPr>
          <p:cNvCxnSpPr>
            <a:cxnSpLocks/>
          </p:cNvCxnSpPr>
          <p:nvPr/>
        </p:nvCxnSpPr>
        <p:spPr>
          <a:xfrm>
            <a:off x="1295400" y="1143000"/>
            <a:ext cx="7696200" cy="0"/>
          </a:xfrm>
          <a:prstGeom prst="line">
            <a:avLst/>
          </a:prstGeom>
        </p:spPr>
        <p:style>
          <a:lnRef idx="1">
            <a:schemeClr val="dk1"/>
          </a:lnRef>
          <a:fillRef idx="0">
            <a:schemeClr val="dk1"/>
          </a:fillRef>
          <a:effectRef idx="0">
            <a:schemeClr val="dk1"/>
          </a:effectRef>
          <a:fontRef idx="minor">
            <a:schemeClr val="tx1"/>
          </a:fontRef>
        </p:style>
      </p:cxnSp>
      <p:grpSp>
        <p:nvGrpSpPr>
          <p:cNvPr id="27" name="Group 26">
            <a:extLst>
              <a:ext uri="{FF2B5EF4-FFF2-40B4-BE49-F238E27FC236}">
                <a16:creationId xmlns:a16="http://schemas.microsoft.com/office/drawing/2014/main" id="{CE44AC6A-8694-4683-AE1F-471F48AEA283}"/>
              </a:ext>
            </a:extLst>
          </p:cNvPr>
          <p:cNvGrpSpPr/>
          <p:nvPr/>
        </p:nvGrpSpPr>
        <p:grpSpPr>
          <a:xfrm>
            <a:off x="580196" y="1588785"/>
            <a:ext cx="7983608" cy="3025391"/>
            <a:chOff x="273783" y="1426224"/>
            <a:chExt cx="7983608" cy="3025391"/>
          </a:xfrm>
        </p:grpSpPr>
        <p:graphicFrame>
          <p:nvGraphicFramePr>
            <p:cNvPr id="12" name="Chart 3">
              <a:extLst>
                <a:ext uri="{FF2B5EF4-FFF2-40B4-BE49-F238E27FC236}">
                  <a16:creationId xmlns:a16="http://schemas.microsoft.com/office/drawing/2014/main" id="{D87E94EF-BCC1-414F-8E31-C2F11731BFC9}"/>
                </a:ext>
              </a:extLst>
            </p:cNvPr>
            <p:cNvGraphicFramePr>
              <a:graphicFrameLocks/>
            </p:cNvGraphicFramePr>
            <p:nvPr>
              <p:extLst>
                <p:ext uri="{D42A27DB-BD31-4B8C-83A1-F6EECF244321}">
                  <p14:modId xmlns:p14="http://schemas.microsoft.com/office/powerpoint/2010/main" val="2869392347"/>
                </p:ext>
              </p:extLst>
            </p:nvPr>
          </p:nvGraphicFramePr>
          <p:xfrm>
            <a:off x="273783" y="1635390"/>
            <a:ext cx="7680325" cy="2816225"/>
          </p:xfrm>
          <a:graphic>
            <a:graphicData uri="http://schemas.openxmlformats.org/presentationml/2006/ole">
              <mc:AlternateContent xmlns:mc="http://schemas.openxmlformats.org/markup-compatibility/2006">
                <mc:Choice xmlns:v="urn:schemas-microsoft-com:vml" Requires="v">
                  <p:oleObj spid="_x0000_s7353" name="Chart" r:id="rId5" imgW="7687722" imgH="2822693" progId="Excel.Chart.8">
                    <p:embed/>
                  </p:oleObj>
                </mc:Choice>
                <mc:Fallback>
                  <p:oleObj name="Chart" r:id="rId5" imgW="7687722" imgH="2822693" progId="Excel.Chart.8">
                    <p:embed/>
                    <p:pic>
                      <p:nvPicPr>
                        <p:cNvPr id="19459" name="Chart 3">
                          <a:extLst>
                            <a:ext uri="{FF2B5EF4-FFF2-40B4-BE49-F238E27FC236}">
                              <a16:creationId xmlns:a16="http://schemas.microsoft.com/office/drawing/2014/main" id="{F5EB7C5B-C2EA-4B8C-ADE7-367BAE5C860D}"/>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783" y="1635390"/>
                          <a:ext cx="7680325" cy="2816225"/>
                        </a:xfrm>
                        <a:prstGeom prst="rect">
                          <a:avLst/>
                        </a:prstGeom>
                        <a:noFill/>
                        <a:ln>
                          <a:noFill/>
                        </a:ln>
                        <a:extLst/>
                      </p:spPr>
                    </p:pic>
                  </p:oleObj>
                </mc:Fallback>
              </mc:AlternateContent>
            </a:graphicData>
          </a:graphic>
        </p:graphicFrame>
        <p:pic>
          <p:nvPicPr>
            <p:cNvPr id="3" name="Picture 2">
              <a:extLst>
                <a:ext uri="{FF2B5EF4-FFF2-40B4-BE49-F238E27FC236}">
                  <a16:creationId xmlns:a16="http://schemas.microsoft.com/office/drawing/2014/main" id="{482E01E3-1A48-4164-ACC3-32A7EEE6145E}"/>
                </a:ext>
              </a:extLst>
            </p:cNvPr>
            <p:cNvPicPr>
              <a:picLocks noChangeAspect="1"/>
            </p:cNvPicPr>
            <p:nvPr/>
          </p:nvPicPr>
          <p:blipFill>
            <a:blip r:embed="rId7"/>
            <a:stretch>
              <a:fillRect/>
            </a:stretch>
          </p:blipFill>
          <p:spPr>
            <a:xfrm>
              <a:off x="1565215" y="3394173"/>
              <a:ext cx="5772150" cy="342900"/>
            </a:xfrm>
            <a:prstGeom prst="rect">
              <a:avLst/>
            </a:prstGeom>
          </p:spPr>
        </p:pic>
        <p:grpSp>
          <p:nvGrpSpPr>
            <p:cNvPr id="8" name="Group 7">
              <a:extLst>
                <a:ext uri="{FF2B5EF4-FFF2-40B4-BE49-F238E27FC236}">
                  <a16:creationId xmlns:a16="http://schemas.microsoft.com/office/drawing/2014/main" id="{BE5CE0AC-DBDE-43FD-91DF-312FA1B81DC6}"/>
                </a:ext>
              </a:extLst>
            </p:cNvPr>
            <p:cNvGrpSpPr/>
            <p:nvPr/>
          </p:nvGrpSpPr>
          <p:grpSpPr>
            <a:xfrm>
              <a:off x="1399391" y="1426224"/>
              <a:ext cx="6858000" cy="352842"/>
              <a:chOff x="1303471" y="1438839"/>
              <a:chExt cx="6858000" cy="352842"/>
            </a:xfrm>
          </p:grpSpPr>
          <p:sp>
            <p:nvSpPr>
              <p:cNvPr id="16" name="TextBox 15">
                <a:extLst>
                  <a:ext uri="{FF2B5EF4-FFF2-40B4-BE49-F238E27FC236}">
                    <a16:creationId xmlns:a16="http://schemas.microsoft.com/office/drawing/2014/main" id="{30399F99-4821-49D9-8141-F80DD7FDAFE9}"/>
                  </a:ext>
                </a:extLst>
              </p:cNvPr>
              <p:cNvSpPr txBox="1"/>
              <p:nvPr/>
            </p:nvSpPr>
            <p:spPr>
              <a:xfrm>
                <a:off x="1303471" y="1438839"/>
                <a:ext cx="2420938" cy="338554"/>
              </a:xfrm>
              <a:prstGeom prst="rect">
                <a:avLst/>
              </a:prstGeom>
              <a:noFill/>
              <a:ln>
                <a:noFill/>
              </a:ln>
            </p:spPr>
            <p:txBody>
              <a:bodyPr wrap="square">
                <a:spAutoFit/>
              </a:bodyPr>
              <a:lstStyle/>
              <a:p>
                <a:pPr>
                  <a:defRPr/>
                </a:pPr>
                <a:r>
                  <a:rPr lang="en-US" sz="1600" dirty="0">
                    <a:latin typeface="Arial" panose="020B0604020202020204" pitchFamily="34" charset="0"/>
                    <a:cs typeface="Arial" panose="020B0604020202020204" pitchFamily="34" charset="0"/>
                  </a:rPr>
                  <a:t>RD: 25% (20%, 31%)</a:t>
                </a:r>
              </a:p>
            </p:txBody>
          </p:sp>
          <p:sp>
            <p:nvSpPr>
              <p:cNvPr id="17" name="TextBox 16">
                <a:extLst>
                  <a:ext uri="{FF2B5EF4-FFF2-40B4-BE49-F238E27FC236}">
                    <a16:creationId xmlns:a16="http://schemas.microsoft.com/office/drawing/2014/main" id="{48C31045-F264-4D43-BB38-9006E8075069}"/>
                  </a:ext>
                </a:extLst>
              </p:cNvPr>
              <p:cNvSpPr txBox="1"/>
              <p:nvPr/>
            </p:nvSpPr>
            <p:spPr>
              <a:xfrm>
                <a:off x="3579660" y="1453127"/>
                <a:ext cx="2422811" cy="338554"/>
              </a:xfrm>
              <a:prstGeom prst="rect">
                <a:avLst/>
              </a:prstGeom>
              <a:noFill/>
              <a:ln>
                <a:noFill/>
              </a:ln>
            </p:spPr>
            <p:txBody>
              <a:bodyPr wrap="square">
                <a:spAutoFit/>
              </a:bodyPr>
              <a:lstStyle/>
              <a:p>
                <a:pPr>
                  <a:defRPr/>
                </a:pPr>
                <a:r>
                  <a:rPr lang="en-US" sz="1600" dirty="0">
                    <a:latin typeface="Arial" panose="020B0604020202020204" pitchFamily="34" charset="0"/>
                    <a:cs typeface="Arial" panose="020B0604020202020204" pitchFamily="34" charset="0"/>
                  </a:rPr>
                  <a:t>RD: 57% (50%, 63%)</a:t>
                </a:r>
              </a:p>
            </p:txBody>
          </p:sp>
          <p:sp>
            <p:nvSpPr>
              <p:cNvPr id="18" name="TextBox 17">
                <a:extLst>
                  <a:ext uri="{FF2B5EF4-FFF2-40B4-BE49-F238E27FC236}">
                    <a16:creationId xmlns:a16="http://schemas.microsoft.com/office/drawing/2014/main" id="{1C41374F-3F68-450E-A471-FEFF76C66E51}"/>
                  </a:ext>
                </a:extLst>
              </p:cNvPr>
              <p:cNvSpPr txBox="1"/>
              <p:nvPr/>
            </p:nvSpPr>
            <p:spPr>
              <a:xfrm>
                <a:off x="5740533" y="1438839"/>
                <a:ext cx="2420938" cy="338554"/>
              </a:xfrm>
              <a:prstGeom prst="rect">
                <a:avLst/>
              </a:prstGeom>
              <a:noFill/>
              <a:ln>
                <a:noFill/>
              </a:ln>
            </p:spPr>
            <p:txBody>
              <a:bodyPr wrap="square">
                <a:spAutoFit/>
              </a:bodyPr>
              <a:lstStyle/>
              <a:p>
                <a:pPr>
                  <a:defRPr/>
                </a:pPr>
                <a:r>
                  <a:rPr lang="en-US" sz="1600" dirty="0">
                    <a:latin typeface="Arial" panose="020B0604020202020204" pitchFamily="34" charset="0"/>
                    <a:cs typeface="Arial" panose="020B0604020202020204" pitchFamily="34" charset="0"/>
                  </a:rPr>
                  <a:t>RD: 43% (38%, 48%)</a:t>
                </a:r>
              </a:p>
            </p:txBody>
          </p:sp>
        </p:grpSp>
      </p:grpSp>
      <p:grpSp>
        <p:nvGrpSpPr>
          <p:cNvPr id="9" name="Group 8">
            <a:extLst>
              <a:ext uri="{FF2B5EF4-FFF2-40B4-BE49-F238E27FC236}">
                <a16:creationId xmlns:a16="http://schemas.microsoft.com/office/drawing/2014/main" id="{BB7AA455-7E7C-488F-81CB-9666447A6BB2}"/>
              </a:ext>
            </a:extLst>
          </p:cNvPr>
          <p:cNvGrpSpPr/>
          <p:nvPr/>
        </p:nvGrpSpPr>
        <p:grpSpPr>
          <a:xfrm>
            <a:off x="1131158" y="4365863"/>
            <a:ext cx="7281069" cy="2362237"/>
            <a:chOff x="643731" y="4301627"/>
            <a:chExt cx="7281069" cy="2362237"/>
          </a:xfrm>
        </p:grpSpPr>
        <p:grpSp>
          <p:nvGrpSpPr>
            <p:cNvPr id="7" name="Group 6">
              <a:extLst>
                <a:ext uri="{FF2B5EF4-FFF2-40B4-BE49-F238E27FC236}">
                  <a16:creationId xmlns:a16="http://schemas.microsoft.com/office/drawing/2014/main" id="{3B373B1D-3ACE-4C33-BED8-192855AF4DC0}"/>
                </a:ext>
              </a:extLst>
            </p:cNvPr>
            <p:cNvGrpSpPr/>
            <p:nvPr/>
          </p:nvGrpSpPr>
          <p:grpSpPr>
            <a:xfrm>
              <a:off x="643731" y="4350380"/>
              <a:ext cx="6638131" cy="2313484"/>
              <a:chOff x="643731" y="4281176"/>
              <a:chExt cx="6638131" cy="2313484"/>
            </a:xfrm>
          </p:grpSpPr>
          <p:pic>
            <p:nvPicPr>
              <p:cNvPr id="5" name="Picture 4">
                <a:extLst>
                  <a:ext uri="{FF2B5EF4-FFF2-40B4-BE49-F238E27FC236}">
                    <a16:creationId xmlns:a16="http://schemas.microsoft.com/office/drawing/2014/main" id="{5A99864B-0593-46FF-8679-D2F776E87F0F}"/>
                  </a:ext>
                </a:extLst>
              </p:cNvPr>
              <p:cNvPicPr>
                <a:picLocks noChangeAspect="1"/>
              </p:cNvPicPr>
              <p:nvPr/>
            </p:nvPicPr>
            <p:blipFill>
              <a:blip r:embed="rId8"/>
              <a:stretch>
                <a:fillRect/>
              </a:stretch>
            </p:blipFill>
            <p:spPr>
              <a:xfrm>
                <a:off x="643731" y="4281176"/>
                <a:ext cx="6619875" cy="1981200"/>
              </a:xfrm>
              <a:prstGeom prst="rect">
                <a:avLst/>
              </a:prstGeom>
            </p:spPr>
          </p:pic>
          <p:pic>
            <p:nvPicPr>
              <p:cNvPr id="6" name="Picture 5">
                <a:extLst>
                  <a:ext uri="{FF2B5EF4-FFF2-40B4-BE49-F238E27FC236}">
                    <a16:creationId xmlns:a16="http://schemas.microsoft.com/office/drawing/2014/main" id="{E39D8CDD-A7AD-476E-A600-2B340F8604A0}"/>
                  </a:ext>
                </a:extLst>
              </p:cNvPr>
              <p:cNvPicPr>
                <a:picLocks noChangeAspect="1"/>
              </p:cNvPicPr>
              <p:nvPr/>
            </p:nvPicPr>
            <p:blipFill>
              <a:blip r:embed="rId9"/>
              <a:stretch>
                <a:fillRect/>
              </a:stretch>
            </p:blipFill>
            <p:spPr>
              <a:xfrm>
                <a:off x="1404937" y="6223185"/>
                <a:ext cx="5876925" cy="371475"/>
              </a:xfrm>
              <a:prstGeom prst="rect">
                <a:avLst/>
              </a:prstGeom>
            </p:spPr>
          </p:pic>
        </p:grpSp>
        <p:grpSp>
          <p:nvGrpSpPr>
            <p:cNvPr id="23" name="Group 22">
              <a:extLst>
                <a:ext uri="{FF2B5EF4-FFF2-40B4-BE49-F238E27FC236}">
                  <a16:creationId xmlns:a16="http://schemas.microsoft.com/office/drawing/2014/main" id="{4012EFF2-1569-4991-870B-2FBE425E5299}"/>
                </a:ext>
              </a:extLst>
            </p:cNvPr>
            <p:cNvGrpSpPr/>
            <p:nvPr/>
          </p:nvGrpSpPr>
          <p:grpSpPr>
            <a:xfrm>
              <a:off x="1219200" y="4301627"/>
              <a:ext cx="6705600" cy="352842"/>
              <a:chOff x="1371600" y="1641935"/>
              <a:chExt cx="6705600" cy="352842"/>
            </a:xfrm>
            <a:solidFill>
              <a:schemeClr val="bg1"/>
            </a:solidFill>
          </p:grpSpPr>
          <p:sp>
            <p:nvSpPr>
              <p:cNvPr id="24" name="TextBox 23">
                <a:extLst>
                  <a:ext uri="{FF2B5EF4-FFF2-40B4-BE49-F238E27FC236}">
                    <a16:creationId xmlns:a16="http://schemas.microsoft.com/office/drawing/2014/main" id="{635C253A-EE81-4991-A83D-C0FC9E9FECC7}"/>
                  </a:ext>
                </a:extLst>
              </p:cNvPr>
              <p:cNvSpPr txBox="1"/>
              <p:nvPr/>
            </p:nvSpPr>
            <p:spPr>
              <a:xfrm>
                <a:off x="1371600" y="1641935"/>
                <a:ext cx="2420938" cy="338554"/>
              </a:xfrm>
              <a:prstGeom prst="rect">
                <a:avLst/>
              </a:prstGeom>
              <a:grpFill/>
              <a:ln>
                <a:noFill/>
              </a:ln>
            </p:spPr>
            <p:txBody>
              <a:bodyPr wrap="square">
                <a:spAutoFit/>
              </a:bodyPr>
              <a:lstStyle/>
              <a:p>
                <a:pPr>
                  <a:defRPr/>
                </a:pPr>
                <a:r>
                  <a:rPr lang="en-US" sz="1600" dirty="0">
                    <a:latin typeface="Arial" panose="020B0604020202020204" pitchFamily="34" charset="0"/>
                    <a:cs typeface="Arial" panose="020B0604020202020204" pitchFamily="34" charset="0"/>
                  </a:rPr>
                  <a:t>IRR: 2.8 (2.5, 3.2)</a:t>
                </a:r>
              </a:p>
            </p:txBody>
          </p:sp>
          <p:sp>
            <p:nvSpPr>
              <p:cNvPr id="25" name="TextBox 24">
                <a:extLst>
                  <a:ext uri="{FF2B5EF4-FFF2-40B4-BE49-F238E27FC236}">
                    <a16:creationId xmlns:a16="http://schemas.microsoft.com/office/drawing/2014/main" id="{A01E7250-85B1-499A-B698-810EF6825042}"/>
                  </a:ext>
                </a:extLst>
              </p:cNvPr>
              <p:cNvSpPr txBox="1"/>
              <p:nvPr/>
            </p:nvSpPr>
            <p:spPr>
              <a:xfrm>
                <a:off x="3495389" y="1656223"/>
                <a:ext cx="2422811" cy="338554"/>
              </a:xfrm>
              <a:prstGeom prst="rect">
                <a:avLst/>
              </a:prstGeom>
              <a:grpFill/>
              <a:ln>
                <a:noFill/>
              </a:ln>
            </p:spPr>
            <p:txBody>
              <a:bodyPr wrap="square">
                <a:spAutoFit/>
              </a:bodyPr>
              <a:lstStyle/>
              <a:p>
                <a:pPr>
                  <a:defRPr/>
                </a:pPr>
                <a:r>
                  <a:rPr lang="en-US" sz="1600" dirty="0">
                    <a:latin typeface="Arial" panose="020B0604020202020204" pitchFamily="34" charset="0"/>
                    <a:cs typeface="Arial" panose="020B0604020202020204" pitchFamily="34" charset="0"/>
                  </a:rPr>
                  <a:t>IRR: 2.4 (1.9, 2.9)</a:t>
                </a:r>
              </a:p>
            </p:txBody>
          </p:sp>
          <p:sp>
            <p:nvSpPr>
              <p:cNvPr id="26" name="TextBox 25">
                <a:extLst>
                  <a:ext uri="{FF2B5EF4-FFF2-40B4-BE49-F238E27FC236}">
                    <a16:creationId xmlns:a16="http://schemas.microsoft.com/office/drawing/2014/main" id="{CA90B621-94BB-4326-A2A0-870FE353BFBA}"/>
                  </a:ext>
                </a:extLst>
              </p:cNvPr>
              <p:cNvSpPr txBox="1"/>
              <p:nvPr/>
            </p:nvSpPr>
            <p:spPr>
              <a:xfrm>
                <a:off x="5656262" y="1641935"/>
                <a:ext cx="2420938" cy="338554"/>
              </a:xfrm>
              <a:prstGeom prst="rect">
                <a:avLst/>
              </a:prstGeom>
              <a:grpFill/>
              <a:ln>
                <a:noFill/>
              </a:ln>
            </p:spPr>
            <p:txBody>
              <a:bodyPr wrap="square">
                <a:spAutoFit/>
              </a:bodyPr>
              <a:lstStyle/>
              <a:p>
                <a:pPr>
                  <a:defRPr/>
                </a:pPr>
                <a:r>
                  <a:rPr lang="en-US" sz="1600" dirty="0">
                    <a:latin typeface="Arial" panose="020B0604020202020204" pitchFamily="34" charset="0"/>
                    <a:cs typeface="Arial" panose="020B0604020202020204" pitchFamily="34" charset="0"/>
                  </a:rPr>
                  <a:t>IRR: 6.0 (4.2, 9.7)</a:t>
                </a:r>
              </a:p>
            </p:txBody>
          </p:sp>
        </p:grpSp>
      </p:grpSp>
      <p:sp>
        <p:nvSpPr>
          <p:cNvPr id="28" name="TextBox 27">
            <a:extLst>
              <a:ext uri="{FF2B5EF4-FFF2-40B4-BE49-F238E27FC236}">
                <a16:creationId xmlns:a16="http://schemas.microsoft.com/office/drawing/2014/main" id="{A12C74B9-38A3-4DF4-A114-4E0B78581023}"/>
              </a:ext>
            </a:extLst>
          </p:cNvPr>
          <p:cNvSpPr txBox="1"/>
          <p:nvPr/>
        </p:nvSpPr>
        <p:spPr>
          <a:xfrm>
            <a:off x="145620" y="1553351"/>
            <a:ext cx="929955"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Clinic 1 </a:t>
            </a:r>
          </a:p>
          <a:p>
            <a:pPr algn="ctr"/>
            <a:r>
              <a:rPr lang="en-US" sz="1400" dirty="0">
                <a:latin typeface="Arial" panose="020B0604020202020204" pitchFamily="34" charset="0"/>
                <a:cs typeface="Arial" panose="020B0604020202020204" pitchFamily="34" charset="0"/>
              </a:rPr>
              <a:t>vs 2-3-4</a:t>
            </a:r>
          </a:p>
        </p:txBody>
      </p:sp>
      <p:sp>
        <p:nvSpPr>
          <p:cNvPr id="29" name="TextBox 28">
            <a:extLst>
              <a:ext uri="{FF2B5EF4-FFF2-40B4-BE49-F238E27FC236}">
                <a16:creationId xmlns:a16="http://schemas.microsoft.com/office/drawing/2014/main" id="{FF46F763-B5D7-47C2-B837-8FCC25949C56}"/>
              </a:ext>
            </a:extLst>
          </p:cNvPr>
          <p:cNvSpPr txBox="1"/>
          <p:nvPr/>
        </p:nvSpPr>
        <p:spPr>
          <a:xfrm>
            <a:off x="171026" y="4271500"/>
            <a:ext cx="911718"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Clinic 1 </a:t>
            </a:r>
          </a:p>
          <a:p>
            <a:pPr algn="ctr"/>
            <a:r>
              <a:rPr lang="en-US" sz="1400" dirty="0">
                <a:latin typeface="Arial" panose="020B0604020202020204" pitchFamily="34" charset="0"/>
                <a:cs typeface="Arial" panose="020B0604020202020204" pitchFamily="34" charset="0"/>
              </a:rPr>
              <a:t>vs 2-3-4</a:t>
            </a:r>
          </a:p>
        </p:txBody>
      </p:sp>
    </p:spTree>
    <p:extLst>
      <p:ext uri="{BB962C8B-B14F-4D97-AF65-F5344CB8AC3E}">
        <p14:creationId xmlns:p14="http://schemas.microsoft.com/office/powerpoint/2010/main" val="29631369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02F3-FDD5-4255-B405-2E68F8A82F67}"/>
              </a:ext>
            </a:extLst>
          </p:cNvPr>
          <p:cNvSpPr>
            <a:spLocks noGrp="1"/>
          </p:cNvSpPr>
          <p:nvPr>
            <p:ph type="title"/>
          </p:nvPr>
        </p:nvSpPr>
        <p:spPr>
          <a:xfrm>
            <a:off x="457200" y="217983"/>
            <a:ext cx="8229600" cy="1143000"/>
          </a:xfrm>
        </p:spPr>
        <p:txBody>
          <a:bodyPr>
            <a:normAutofit fontScale="90000"/>
          </a:bodyPr>
          <a:lstStyle/>
          <a:p>
            <a:r>
              <a:rPr lang="en-US" dirty="0"/>
              <a:t>RCT of Patient-Centered </a:t>
            </a:r>
            <a:br>
              <a:rPr lang="en-US" dirty="0"/>
            </a:br>
            <a:r>
              <a:rPr lang="en-US" dirty="0"/>
              <a:t>Disclosure Counseling Intervention, Kenya</a:t>
            </a:r>
            <a:br>
              <a:rPr lang="en-US" dirty="0"/>
            </a:br>
            <a:r>
              <a:rPr lang="en-US" sz="2000" i="1" dirty="0">
                <a:solidFill>
                  <a:schemeClr val="tx1"/>
                </a:solidFill>
              </a:rPr>
              <a:t>Vreeman R et al.  IAS, Amsterdam July 2018 Abs.THPDE0105</a:t>
            </a:r>
            <a:endParaRPr lang="en-US" dirty="0"/>
          </a:p>
        </p:txBody>
      </p:sp>
      <p:sp>
        <p:nvSpPr>
          <p:cNvPr id="3" name="Content Placeholder 2">
            <a:extLst>
              <a:ext uri="{FF2B5EF4-FFF2-40B4-BE49-F238E27FC236}">
                <a16:creationId xmlns:a16="http://schemas.microsoft.com/office/drawing/2014/main" id="{2DC8F8DB-A41E-49C2-960D-253C7469A0A5}"/>
              </a:ext>
            </a:extLst>
          </p:cNvPr>
          <p:cNvSpPr>
            <a:spLocks noGrp="1"/>
          </p:cNvSpPr>
          <p:nvPr>
            <p:ph idx="1"/>
          </p:nvPr>
        </p:nvSpPr>
        <p:spPr>
          <a:xfrm>
            <a:off x="228600" y="1470515"/>
            <a:ext cx="8229600" cy="3106456"/>
          </a:xfrm>
        </p:spPr>
        <p:txBody>
          <a:bodyPr>
            <a:normAutofit/>
          </a:bodyPr>
          <a:lstStyle/>
          <a:p>
            <a:r>
              <a:rPr lang="en-US" dirty="0"/>
              <a:t>Clinic cluster randomized RCT to evaluate intervention to increase disclosure to HIV+ children</a:t>
            </a:r>
          </a:p>
          <a:p>
            <a:r>
              <a:rPr lang="en-US" dirty="0"/>
              <a:t>285 child-caregiver dyads (children ages 10-14, mean 12.3 </a:t>
            </a:r>
            <a:r>
              <a:rPr lang="en-US" dirty="0" err="1"/>
              <a:t>yr</a:t>
            </a:r>
            <a:r>
              <a:rPr lang="en-US" dirty="0"/>
              <a:t>) attending 8 clinics in Kenya; mean time child on ART 4.4 yr.  </a:t>
            </a:r>
          </a:p>
          <a:p>
            <a:r>
              <a:rPr lang="en-US" dirty="0"/>
              <a:t>FU on study 24 </a:t>
            </a:r>
            <a:r>
              <a:rPr lang="en-US" dirty="0" err="1"/>
              <a:t>mos</a:t>
            </a:r>
            <a:r>
              <a:rPr lang="en-US" dirty="0"/>
              <a:t>  </a:t>
            </a:r>
          </a:p>
          <a:p>
            <a:r>
              <a:rPr lang="en-US" dirty="0"/>
              <a:t>Clinic randomization:</a:t>
            </a:r>
          </a:p>
        </p:txBody>
      </p:sp>
      <p:pic>
        <p:nvPicPr>
          <p:cNvPr id="4" name="Picture 3">
            <a:extLst>
              <a:ext uri="{FF2B5EF4-FFF2-40B4-BE49-F238E27FC236}">
                <a16:creationId xmlns:a16="http://schemas.microsoft.com/office/drawing/2014/main" id="{101B7BF0-3007-44C5-BE77-52ABD05F7A75}"/>
              </a:ext>
            </a:extLst>
          </p:cNvPr>
          <p:cNvPicPr>
            <a:picLocks noChangeAspect="1"/>
          </p:cNvPicPr>
          <p:nvPr/>
        </p:nvPicPr>
        <p:blipFill>
          <a:blip r:embed="rId3"/>
          <a:stretch>
            <a:fillRect/>
          </a:stretch>
        </p:blipFill>
        <p:spPr>
          <a:xfrm>
            <a:off x="228600" y="337243"/>
            <a:ext cx="870731" cy="45224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21CCCAA-86C0-4520-8CD4-6ADB8A257323}"/>
              </a:ext>
            </a:extLst>
          </p:cNvPr>
          <p:cNvPicPr>
            <a:picLocks noChangeAspect="1"/>
          </p:cNvPicPr>
          <p:nvPr/>
        </p:nvPicPr>
        <p:blipFill>
          <a:blip r:embed="rId4"/>
          <a:stretch>
            <a:fillRect/>
          </a:stretch>
        </p:blipFill>
        <p:spPr>
          <a:xfrm>
            <a:off x="1099331" y="4494493"/>
            <a:ext cx="2943351" cy="2087800"/>
          </a:xfrm>
          <a:prstGeom prst="rect">
            <a:avLst/>
          </a:prstGeom>
        </p:spPr>
      </p:pic>
      <p:pic>
        <p:nvPicPr>
          <p:cNvPr id="6" name="Picture 5">
            <a:extLst>
              <a:ext uri="{FF2B5EF4-FFF2-40B4-BE49-F238E27FC236}">
                <a16:creationId xmlns:a16="http://schemas.microsoft.com/office/drawing/2014/main" id="{76CFDE44-C6EF-4C20-A3A0-BAED4A60F980}"/>
              </a:ext>
            </a:extLst>
          </p:cNvPr>
          <p:cNvPicPr>
            <a:picLocks noChangeAspect="1"/>
          </p:cNvPicPr>
          <p:nvPr/>
        </p:nvPicPr>
        <p:blipFill>
          <a:blip r:embed="rId5"/>
          <a:stretch>
            <a:fillRect/>
          </a:stretch>
        </p:blipFill>
        <p:spPr>
          <a:xfrm>
            <a:off x="4542817" y="4596428"/>
            <a:ext cx="2943351" cy="786193"/>
          </a:xfrm>
          <a:prstGeom prst="rect">
            <a:avLst/>
          </a:prstGeom>
        </p:spPr>
      </p:pic>
      <p:cxnSp>
        <p:nvCxnSpPr>
          <p:cNvPr id="7" name="Straight Connector 6">
            <a:extLst>
              <a:ext uri="{FF2B5EF4-FFF2-40B4-BE49-F238E27FC236}">
                <a16:creationId xmlns:a16="http://schemas.microsoft.com/office/drawing/2014/main" id="{64D41E8B-0262-4BE6-B19B-9D53ABE86D1F}"/>
              </a:ext>
            </a:extLst>
          </p:cNvPr>
          <p:cNvCxnSpPr>
            <a:cxnSpLocks/>
          </p:cNvCxnSpPr>
          <p:nvPr/>
        </p:nvCxnSpPr>
        <p:spPr>
          <a:xfrm flipV="1">
            <a:off x="0" y="1360983"/>
            <a:ext cx="9144000" cy="486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72755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02F3-FDD5-4255-B405-2E68F8A82F67}"/>
              </a:ext>
            </a:extLst>
          </p:cNvPr>
          <p:cNvSpPr>
            <a:spLocks noGrp="1"/>
          </p:cNvSpPr>
          <p:nvPr>
            <p:ph type="title"/>
          </p:nvPr>
        </p:nvSpPr>
        <p:spPr>
          <a:xfrm>
            <a:off x="457200" y="217983"/>
            <a:ext cx="8229600" cy="1143000"/>
          </a:xfrm>
        </p:spPr>
        <p:txBody>
          <a:bodyPr>
            <a:normAutofit fontScale="90000"/>
          </a:bodyPr>
          <a:lstStyle/>
          <a:p>
            <a:r>
              <a:rPr lang="en-US" dirty="0"/>
              <a:t>RCT of Patient-Centered </a:t>
            </a:r>
            <a:br>
              <a:rPr lang="en-US" dirty="0"/>
            </a:br>
            <a:r>
              <a:rPr lang="en-US" dirty="0"/>
              <a:t>Disclosure Counseling Intervention, Kenya</a:t>
            </a:r>
            <a:br>
              <a:rPr lang="en-US" dirty="0"/>
            </a:br>
            <a:r>
              <a:rPr lang="en-US" sz="2000" i="1" dirty="0">
                <a:solidFill>
                  <a:schemeClr val="tx1"/>
                </a:solidFill>
              </a:rPr>
              <a:t>Vreeman R et al.  IAS, Amsterdam July 2018 Abs.THPDE0105</a:t>
            </a:r>
            <a:endParaRPr lang="en-US" dirty="0"/>
          </a:p>
        </p:txBody>
      </p:sp>
      <p:sp>
        <p:nvSpPr>
          <p:cNvPr id="3" name="Content Placeholder 2">
            <a:extLst>
              <a:ext uri="{FF2B5EF4-FFF2-40B4-BE49-F238E27FC236}">
                <a16:creationId xmlns:a16="http://schemas.microsoft.com/office/drawing/2014/main" id="{2DC8F8DB-A41E-49C2-960D-253C7469A0A5}"/>
              </a:ext>
            </a:extLst>
          </p:cNvPr>
          <p:cNvSpPr>
            <a:spLocks noGrp="1"/>
          </p:cNvSpPr>
          <p:nvPr>
            <p:ph idx="1"/>
          </p:nvPr>
        </p:nvSpPr>
        <p:spPr>
          <a:xfrm>
            <a:off x="457200" y="1391073"/>
            <a:ext cx="8229600" cy="5491246"/>
          </a:xfrm>
        </p:spPr>
        <p:txBody>
          <a:bodyPr>
            <a:noAutofit/>
          </a:bodyPr>
          <a:lstStyle/>
          <a:p>
            <a:pPr>
              <a:spcBef>
                <a:spcPts val="400"/>
              </a:spcBef>
            </a:pPr>
            <a:r>
              <a:rPr lang="en-US" dirty="0"/>
              <a:t>At baseline, 32% children reported knew their HIV status (no difference between control and intervention groups). </a:t>
            </a:r>
          </a:p>
          <a:p>
            <a:pPr>
              <a:spcBef>
                <a:spcPts val="400"/>
              </a:spcBef>
            </a:pPr>
            <a:r>
              <a:rPr lang="en-US" dirty="0"/>
              <a:t>Using child-reported disclosure, prevalence of disclosure increased significantly between baseline and 24 months:</a:t>
            </a:r>
          </a:p>
          <a:p>
            <a:pPr lvl="1">
              <a:spcBef>
                <a:spcPts val="400"/>
              </a:spcBef>
            </a:pPr>
            <a:r>
              <a:rPr lang="en-US" sz="2200" dirty="0"/>
              <a:t>29.2% to 58.5% control vs 33.2% to 74.0% intervention </a:t>
            </a:r>
          </a:p>
          <a:p>
            <a:pPr lvl="1">
              <a:spcBef>
                <a:spcPts val="400"/>
              </a:spcBef>
            </a:pPr>
            <a:r>
              <a:rPr lang="en-US" sz="2200" dirty="0"/>
              <a:t>Significant difference at 24 months: 15.5% difference, 95% confidence interval: 3.7, 27.3</a:t>
            </a:r>
          </a:p>
          <a:p>
            <a:pPr>
              <a:spcBef>
                <a:spcPts val="400"/>
              </a:spcBef>
            </a:pPr>
            <a:r>
              <a:rPr lang="en-US" dirty="0"/>
              <a:t>Both </a:t>
            </a:r>
            <a:r>
              <a:rPr lang="en-US" dirty="0">
                <a:solidFill>
                  <a:srgbClr val="C00000"/>
                </a:solidFill>
              </a:rPr>
              <a:t>more</a:t>
            </a:r>
            <a:r>
              <a:rPr lang="en-US" dirty="0"/>
              <a:t> disclosures and</a:t>
            </a:r>
            <a:r>
              <a:rPr lang="en-US" dirty="0">
                <a:solidFill>
                  <a:srgbClr val="C00000"/>
                </a:solidFill>
              </a:rPr>
              <a:t> early </a:t>
            </a:r>
            <a:r>
              <a:rPr lang="en-US" dirty="0"/>
              <a:t>disclosures for intervention group, with largest increase at 6 months</a:t>
            </a:r>
          </a:p>
          <a:p>
            <a:pPr>
              <a:spcBef>
                <a:spcPts val="400"/>
              </a:spcBef>
            </a:pPr>
            <a:r>
              <a:rPr lang="en-US" dirty="0"/>
              <a:t>Trends suggested mental and behavioral distress increased at month 6 in intervention group as disclosures increased, and then decreased compared to controls thereafter (PHQ-9, SDQ)</a:t>
            </a:r>
          </a:p>
          <a:p>
            <a:pPr>
              <a:spcBef>
                <a:spcPts val="400"/>
              </a:spcBef>
            </a:pPr>
            <a:endParaRPr lang="en-US" dirty="0"/>
          </a:p>
        </p:txBody>
      </p:sp>
      <p:pic>
        <p:nvPicPr>
          <p:cNvPr id="4" name="Picture 3">
            <a:extLst>
              <a:ext uri="{FF2B5EF4-FFF2-40B4-BE49-F238E27FC236}">
                <a16:creationId xmlns:a16="http://schemas.microsoft.com/office/drawing/2014/main" id="{101B7BF0-3007-44C5-BE77-52ABD05F7A75}"/>
              </a:ext>
            </a:extLst>
          </p:cNvPr>
          <p:cNvPicPr>
            <a:picLocks noChangeAspect="1"/>
          </p:cNvPicPr>
          <p:nvPr/>
        </p:nvPicPr>
        <p:blipFill>
          <a:blip r:embed="rId2"/>
          <a:stretch>
            <a:fillRect/>
          </a:stretch>
        </p:blipFill>
        <p:spPr>
          <a:xfrm>
            <a:off x="228600" y="337243"/>
            <a:ext cx="870731" cy="452240"/>
          </a:xfrm>
          <a:prstGeom prst="rect">
            <a:avLst/>
          </a:prstGeom>
          <a:ln>
            <a:noFill/>
          </a:ln>
          <a:effectLst>
            <a:outerShdw blurRad="292100" dist="139700" dir="2700000" algn="tl" rotWithShape="0">
              <a:srgbClr val="333333">
                <a:alpha val="65000"/>
              </a:srgbClr>
            </a:outerShdw>
          </a:effectLst>
        </p:spPr>
      </p:pic>
      <p:cxnSp>
        <p:nvCxnSpPr>
          <p:cNvPr id="5" name="Straight Connector 4">
            <a:extLst>
              <a:ext uri="{FF2B5EF4-FFF2-40B4-BE49-F238E27FC236}">
                <a16:creationId xmlns:a16="http://schemas.microsoft.com/office/drawing/2014/main" id="{D57BA324-4ECB-460A-ADD4-53AD96B8395A}"/>
              </a:ext>
            </a:extLst>
          </p:cNvPr>
          <p:cNvCxnSpPr>
            <a:cxnSpLocks/>
          </p:cNvCxnSpPr>
          <p:nvPr/>
        </p:nvCxnSpPr>
        <p:spPr>
          <a:xfrm flipV="1">
            <a:off x="0" y="1360983"/>
            <a:ext cx="9144000" cy="486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55712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FF6C-B38C-490C-A912-6CD674ECD853}"/>
              </a:ext>
            </a:extLst>
          </p:cNvPr>
          <p:cNvSpPr>
            <a:spLocks noGrp="1"/>
          </p:cNvSpPr>
          <p:nvPr>
            <p:ph type="title"/>
          </p:nvPr>
        </p:nvSpPr>
        <p:spPr>
          <a:xfrm>
            <a:off x="990600" y="92218"/>
            <a:ext cx="8229600" cy="1143000"/>
          </a:xfrm>
        </p:spPr>
        <p:txBody>
          <a:bodyPr>
            <a:normAutofit fontScale="90000"/>
          </a:bodyPr>
          <a:lstStyle/>
          <a:p>
            <a:r>
              <a:rPr lang="en-US" dirty="0"/>
              <a:t>HIV and Violence Prevention</a:t>
            </a:r>
            <a:br>
              <a:rPr lang="en-US" dirty="0"/>
            </a:br>
            <a:r>
              <a:rPr lang="en-US" dirty="0"/>
              <a:t>Parenting for Lifelong Health Intervention</a:t>
            </a:r>
            <a:br>
              <a:rPr lang="en-US" sz="2000" i="1" dirty="0">
                <a:solidFill>
                  <a:schemeClr val="tx1"/>
                </a:solidFill>
              </a:rPr>
            </a:br>
            <a:r>
              <a:rPr lang="en-US" sz="2000" i="1" dirty="0">
                <a:solidFill>
                  <a:schemeClr val="tx1"/>
                </a:solidFill>
              </a:rPr>
              <a:t>Cluver L et al.  IAS, Amsterdam July 2018 Abs. THPDE0103</a:t>
            </a:r>
            <a:endParaRPr lang="en-US" dirty="0"/>
          </a:p>
        </p:txBody>
      </p:sp>
      <p:sp>
        <p:nvSpPr>
          <p:cNvPr id="3" name="Content Placeholder 2">
            <a:extLst>
              <a:ext uri="{FF2B5EF4-FFF2-40B4-BE49-F238E27FC236}">
                <a16:creationId xmlns:a16="http://schemas.microsoft.com/office/drawing/2014/main" id="{AD0E8510-1F61-49FA-99EA-F61F8A11D5EA}"/>
              </a:ext>
            </a:extLst>
          </p:cNvPr>
          <p:cNvSpPr>
            <a:spLocks noGrp="1"/>
          </p:cNvSpPr>
          <p:nvPr>
            <p:ph idx="1"/>
          </p:nvPr>
        </p:nvSpPr>
        <p:spPr>
          <a:xfrm>
            <a:off x="304800" y="6265840"/>
            <a:ext cx="8686800" cy="565222"/>
          </a:xfrm>
        </p:spPr>
        <p:txBody>
          <a:bodyPr>
            <a:noAutofit/>
          </a:bodyPr>
          <a:lstStyle/>
          <a:p>
            <a:r>
              <a:rPr lang="en-US" dirty="0"/>
              <a:t>Pre and 9 month post abuse/parenting practices evaluated</a:t>
            </a:r>
          </a:p>
        </p:txBody>
      </p:sp>
      <p:cxnSp>
        <p:nvCxnSpPr>
          <p:cNvPr id="16" name="Straight Connector 15">
            <a:extLst>
              <a:ext uri="{FF2B5EF4-FFF2-40B4-BE49-F238E27FC236}">
                <a16:creationId xmlns:a16="http://schemas.microsoft.com/office/drawing/2014/main" id="{ED9D930B-2C08-4685-935F-A79A04D3AE31}"/>
              </a:ext>
            </a:extLst>
          </p:cNvPr>
          <p:cNvCxnSpPr>
            <a:cxnSpLocks/>
          </p:cNvCxnSpPr>
          <p:nvPr/>
        </p:nvCxnSpPr>
        <p:spPr>
          <a:xfrm>
            <a:off x="1295400" y="1235218"/>
            <a:ext cx="7696200"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7D1E0F6F-3A75-40BB-98F0-62CCEA7F7A76}"/>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223520" y="219978"/>
            <a:ext cx="1249679" cy="763440"/>
          </a:xfrm>
          <a:prstGeom prst="rect">
            <a:avLst/>
          </a:prstGeom>
          <a:ln>
            <a:noFill/>
          </a:ln>
          <a:effectLst>
            <a:outerShdw blurRad="190500" algn="tl" rotWithShape="0">
              <a:srgbClr val="000000">
                <a:alpha val="70000"/>
              </a:srgbClr>
            </a:outerShdw>
          </a:effectLst>
        </p:spPr>
      </p:pic>
      <p:graphicFrame>
        <p:nvGraphicFramePr>
          <p:cNvPr id="7" name="Table 6">
            <a:extLst>
              <a:ext uri="{FF2B5EF4-FFF2-40B4-BE49-F238E27FC236}">
                <a16:creationId xmlns:a16="http://schemas.microsoft.com/office/drawing/2014/main" id="{B5CF0C77-F057-49FC-86B4-7E6F70DE5960}"/>
              </a:ext>
            </a:extLst>
          </p:cNvPr>
          <p:cNvGraphicFramePr>
            <a:graphicFrameLocks noGrp="1"/>
          </p:cNvGraphicFramePr>
          <p:nvPr>
            <p:extLst/>
          </p:nvPr>
        </p:nvGraphicFramePr>
        <p:xfrm>
          <a:off x="354868" y="4364405"/>
          <a:ext cx="4586068" cy="1862860"/>
        </p:xfrm>
        <a:graphic>
          <a:graphicData uri="http://schemas.openxmlformats.org/drawingml/2006/table">
            <a:tbl>
              <a:tblPr firstRow="1" bandRow="1">
                <a:tableStyleId>{9D7B26C5-4107-4FEC-AEDC-1716B250A1EF}</a:tableStyleId>
              </a:tblPr>
              <a:tblGrid>
                <a:gridCol w="4586068">
                  <a:extLst>
                    <a:ext uri="{9D8B030D-6E8A-4147-A177-3AD203B41FA5}">
                      <a16:colId xmlns:a16="http://schemas.microsoft.com/office/drawing/2014/main" val="20000"/>
                    </a:ext>
                  </a:extLst>
                </a:gridCol>
              </a:tblGrid>
              <a:tr h="379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ea typeface="Arial Rounded MT Bold" charset="0"/>
                          <a:cs typeface="Arial Rounded MT Bold" charset="0"/>
                        </a:rPr>
                        <a:t>Reducing violence/economic strengthening</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a:solidFill>
                            <a:srgbClr val="FF0000"/>
                          </a:solidFill>
                        </a:rPr>
                        <a:t>Monitoring</a:t>
                      </a:r>
                      <a:r>
                        <a:rPr lang="en-US" baseline="0" dirty="0">
                          <a:solidFill>
                            <a:srgbClr val="FF0000"/>
                          </a:solidFill>
                        </a:rPr>
                        <a:t> and praising teens</a:t>
                      </a:r>
                      <a:endParaRPr lang="en-US"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dirty="0">
                          <a:solidFill>
                            <a:srgbClr val="FF0000"/>
                          </a:solidFill>
                        </a:rPr>
                        <a:t>Family problem-solving</a:t>
                      </a:r>
                    </a:p>
                  </a:txBody>
                  <a:tcPr/>
                </a:tc>
                <a:extLst>
                  <a:ext uri="{0D108BD9-81ED-4DB2-BD59-A6C34878D82A}">
                    <a16:rowId xmlns:a16="http://schemas.microsoft.com/office/drawing/2014/main" val="10002"/>
                  </a:ext>
                </a:extLst>
              </a:tr>
              <a:tr h="370840">
                <a:tc>
                  <a:txBody>
                    <a:bodyPr/>
                    <a:lstStyle/>
                    <a:p>
                      <a:r>
                        <a:rPr lang="en-US" dirty="0">
                          <a:solidFill>
                            <a:srgbClr val="FF0000"/>
                          </a:solidFill>
                        </a:rPr>
                        <a:t>Family budgeting and saving</a:t>
                      </a:r>
                    </a:p>
                  </a:txBody>
                  <a:tcPr/>
                </a:tc>
                <a:extLst>
                  <a:ext uri="{0D108BD9-81ED-4DB2-BD59-A6C34878D82A}">
                    <a16:rowId xmlns:a16="http://schemas.microsoft.com/office/drawing/2014/main" val="10003"/>
                  </a:ext>
                </a:extLst>
              </a:tr>
              <a:tr h="370840">
                <a:tc>
                  <a:txBody>
                    <a:bodyPr/>
                    <a:lstStyle/>
                    <a:p>
                      <a:r>
                        <a:rPr lang="en-US" dirty="0">
                          <a:solidFill>
                            <a:srgbClr val="FF0000"/>
                          </a:solidFill>
                        </a:rPr>
                        <a:t>Safety planning</a:t>
                      </a:r>
                    </a:p>
                  </a:txBody>
                  <a:tcP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857E87C7-6B07-4335-AA07-83AF423A681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8740" y="4341423"/>
            <a:ext cx="3645632" cy="1771683"/>
          </a:xfrm>
          <a:prstGeom prst="rect">
            <a:avLst/>
          </a:prstGeom>
        </p:spPr>
      </p:pic>
      <p:sp>
        <p:nvSpPr>
          <p:cNvPr id="9" name="Content Placeholder 2">
            <a:extLst>
              <a:ext uri="{FF2B5EF4-FFF2-40B4-BE49-F238E27FC236}">
                <a16:creationId xmlns:a16="http://schemas.microsoft.com/office/drawing/2014/main" id="{5C4EDBA0-1C83-4B42-A5EE-3D437AC6645E}"/>
              </a:ext>
            </a:extLst>
          </p:cNvPr>
          <p:cNvSpPr txBox="1">
            <a:spLocks/>
          </p:cNvSpPr>
          <p:nvPr/>
        </p:nvSpPr>
        <p:spPr>
          <a:xfrm>
            <a:off x="304800" y="1199751"/>
            <a:ext cx="8686800" cy="30653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Assessment of impact of 'Parenting for Lifelong Health: </a:t>
            </a:r>
            <a:r>
              <a:rPr lang="en-US" dirty="0" err="1"/>
              <a:t>Sinovuyo</a:t>
            </a:r>
            <a:r>
              <a:rPr lang="en-US" dirty="0"/>
              <a:t> Teen', a parenting program for adolescents (10-18 </a:t>
            </a:r>
            <a:r>
              <a:rPr lang="en-US" dirty="0" err="1"/>
              <a:t>yr</a:t>
            </a:r>
            <a:r>
              <a:rPr lang="en-US" dirty="0"/>
              <a:t>) in LMIC on abuse and parenting practices</a:t>
            </a:r>
          </a:p>
          <a:p>
            <a:r>
              <a:rPr lang="en-US" dirty="0"/>
              <a:t>14-session program conducted by trained community members in village halls, churches, under trees</a:t>
            </a:r>
          </a:p>
          <a:p>
            <a:r>
              <a:rPr lang="en-US" dirty="0"/>
              <a:t>Cluster RCT in 40 communities Eastern Cape S Africa including 552 families reporting conflict with their youth (control sites got hygiene/handwashing program)</a:t>
            </a:r>
          </a:p>
        </p:txBody>
      </p:sp>
    </p:spTree>
    <p:extLst>
      <p:ext uri="{BB962C8B-B14F-4D97-AF65-F5344CB8AC3E}">
        <p14:creationId xmlns:p14="http://schemas.microsoft.com/office/powerpoint/2010/main" val="8250211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FF6C-B38C-490C-A912-6CD674ECD853}"/>
              </a:ext>
            </a:extLst>
          </p:cNvPr>
          <p:cNvSpPr>
            <a:spLocks noGrp="1"/>
          </p:cNvSpPr>
          <p:nvPr>
            <p:ph type="title"/>
          </p:nvPr>
        </p:nvSpPr>
        <p:spPr>
          <a:xfrm>
            <a:off x="990600" y="92218"/>
            <a:ext cx="8229600" cy="1143000"/>
          </a:xfrm>
        </p:spPr>
        <p:txBody>
          <a:bodyPr/>
          <a:lstStyle/>
          <a:p>
            <a:r>
              <a:rPr lang="en-US" dirty="0"/>
              <a:t>Parenting for Lifelong Health Intervention</a:t>
            </a:r>
            <a:br>
              <a:rPr lang="en-US" sz="2000" i="1" dirty="0">
                <a:solidFill>
                  <a:schemeClr val="tx1"/>
                </a:solidFill>
              </a:rPr>
            </a:br>
            <a:r>
              <a:rPr lang="en-US" sz="2000" i="1" dirty="0">
                <a:solidFill>
                  <a:schemeClr val="tx1"/>
                </a:solidFill>
              </a:rPr>
              <a:t>Cluver L et al.  IAS, Amsterdam July 2018 Abs. THPDE0103</a:t>
            </a:r>
            <a:endParaRPr lang="en-US" dirty="0"/>
          </a:p>
        </p:txBody>
      </p:sp>
      <p:sp>
        <p:nvSpPr>
          <p:cNvPr id="3" name="Content Placeholder 2">
            <a:extLst>
              <a:ext uri="{FF2B5EF4-FFF2-40B4-BE49-F238E27FC236}">
                <a16:creationId xmlns:a16="http://schemas.microsoft.com/office/drawing/2014/main" id="{AD0E8510-1F61-49FA-99EA-F61F8A11D5EA}"/>
              </a:ext>
            </a:extLst>
          </p:cNvPr>
          <p:cNvSpPr>
            <a:spLocks noGrp="1"/>
          </p:cNvSpPr>
          <p:nvPr>
            <p:ph idx="1"/>
          </p:nvPr>
        </p:nvSpPr>
        <p:spPr>
          <a:xfrm>
            <a:off x="228600" y="1216357"/>
            <a:ext cx="8686800" cy="5549425"/>
          </a:xfrm>
        </p:spPr>
        <p:txBody>
          <a:bodyPr>
            <a:noAutofit/>
          </a:bodyPr>
          <a:lstStyle/>
          <a:p>
            <a:r>
              <a:rPr lang="en-US" dirty="0"/>
              <a:t>14-session parenting program, ‘</a:t>
            </a:r>
            <a:r>
              <a:rPr lang="en-US" dirty="0" err="1"/>
              <a:t>Sinovuyo</a:t>
            </a:r>
            <a:r>
              <a:rPr lang="en-US" dirty="0"/>
              <a:t> Teen’, run by a local NGO Clowns Without Borders South Africa and funded by UNICEF South Africa. </a:t>
            </a:r>
          </a:p>
          <a:p>
            <a:r>
              <a:rPr lang="en-US" dirty="0"/>
              <a:t>Weekly sessions (10 jointly attended by caregivers and adolescents, 4 attended separately) were conducted in local community halls, churches and outdoors under trees.</a:t>
            </a:r>
          </a:p>
          <a:p>
            <a:r>
              <a:rPr lang="en-US" dirty="0"/>
              <a:t>19 locally recruited community members, one staff member from a regional NGO (Regional Psychosocial Support Initiative) and 5 local social auxiliary workers were trained for 1 week by Clowns Without Borders South Africa, with weekly peer-led supervision throughout the program.</a:t>
            </a:r>
          </a:p>
          <a:p>
            <a:r>
              <a:rPr lang="en-US" dirty="0"/>
              <a:t>Training was activity based, and emphasized program delivery using non-didactic and participatory methods (stories, songs, role play, modeling, home practice).</a:t>
            </a:r>
            <a:endParaRPr lang="en-US" sz="2800" dirty="0"/>
          </a:p>
        </p:txBody>
      </p:sp>
      <p:cxnSp>
        <p:nvCxnSpPr>
          <p:cNvPr id="16" name="Straight Connector 15">
            <a:extLst>
              <a:ext uri="{FF2B5EF4-FFF2-40B4-BE49-F238E27FC236}">
                <a16:creationId xmlns:a16="http://schemas.microsoft.com/office/drawing/2014/main" id="{ED9D930B-2C08-4685-935F-A79A04D3AE31}"/>
              </a:ext>
            </a:extLst>
          </p:cNvPr>
          <p:cNvCxnSpPr>
            <a:cxnSpLocks/>
          </p:cNvCxnSpPr>
          <p:nvPr/>
        </p:nvCxnSpPr>
        <p:spPr>
          <a:xfrm>
            <a:off x="1295400" y="1143000"/>
            <a:ext cx="7696200"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7D1E0F6F-3A75-40BB-98F0-62CCEA7F7A76}"/>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223520" y="219978"/>
            <a:ext cx="1249679" cy="7634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18755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FF6C-B38C-490C-A912-6CD674ECD853}"/>
              </a:ext>
            </a:extLst>
          </p:cNvPr>
          <p:cNvSpPr>
            <a:spLocks noGrp="1"/>
          </p:cNvSpPr>
          <p:nvPr>
            <p:ph type="title"/>
          </p:nvPr>
        </p:nvSpPr>
        <p:spPr>
          <a:xfrm>
            <a:off x="990600" y="46110"/>
            <a:ext cx="8229600" cy="1143000"/>
          </a:xfrm>
        </p:spPr>
        <p:txBody>
          <a:bodyPr>
            <a:normAutofit fontScale="90000"/>
          </a:bodyPr>
          <a:lstStyle/>
          <a:p>
            <a:r>
              <a:rPr lang="en-US" dirty="0"/>
              <a:t>HIV and Violence Prevention</a:t>
            </a:r>
            <a:br>
              <a:rPr lang="en-US" dirty="0"/>
            </a:br>
            <a:r>
              <a:rPr lang="en-US" dirty="0"/>
              <a:t>Parenting for Lifelong Health Intervention</a:t>
            </a:r>
            <a:br>
              <a:rPr lang="en-US" sz="2000" i="1" dirty="0">
                <a:solidFill>
                  <a:schemeClr val="tx1"/>
                </a:solidFill>
              </a:rPr>
            </a:br>
            <a:r>
              <a:rPr lang="en-US" sz="2000" i="1" dirty="0">
                <a:solidFill>
                  <a:schemeClr val="tx1"/>
                </a:solidFill>
              </a:rPr>
              <a:t>Cluver L et al.  IAS, Amsterdam July 2018 Abs. THPDE0103</a:t>
            </a:r>
            <a:endParaRPr lang="en-US" dirty="0"/>
          </a:p>
        </p:txBody>
      </p:sp>
      <p:cxnSp>
        <p:nvCxnSpPr>
          <p:cNvPr id="16" name="Straight Connector 15">
            <a:extLst>
              <a:ext uri="{FF2B5EF4-FFF2-40B4-BE49-F238E27FC236}">
                <a16:creationId xmlns:a16="http://schemas.microsoft.com/office/drawing/2014/main" id="{ED9D930B-2C08-4685-935F-A79A04D3AE31}"/>
              </a:ext>
            </a:extLst>
          </p:cNvPr>
          <p:cNvCxnSpPr>
            <a:cxnSpLocks/>
          </p:cNvCxnSpPr>
          <p:nvPr/>
        </p:nvCxnSpPr>
        <p:spPr>
          <a:xfrm>
            <a:off x="1752600" y="1143000"/>
            <a:ext cx="6705600"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7D1E0F6F-3A75-40BB-98F0-62CCEA7F7A76}"/>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223520" y="219978"/>
            <a:ext cx="1249679" cy="763440"/>
          </a:xfrm>
          <a:prstGeom prst="rect">
            <a:avLst/>
          </a:prstGeom>
          <a:ln>
            <a:noFill/>
          </a:ln>
          <a:effectLst>
            <a:outerShdw blurRad="190500" algn="tl" rotWithShape="0">
              <a:srgbClr val="000000">
                <a:alpha val="70000"/>
              </a:srgbClr>
            </a:outerShdw>
          </a:effectLst>
        </p:spPr>
      </p:pic>
      <p:graphicFrame>
        <p:nvGraphicFramePr>
          <p:cNvPr id="7" name="Table 6">
            <a:extLst>
              <a:ext uri="{FF2B5EF4-FFF2-40B4-BE49-F238E27FC236}">
                <a16:creationId xmlns:a16="http://schemas.microsoft.com/office/drawing/2014/main" id="{0B91EC75-BA52-467D-9E23-C839EF3178BE}"/>
              </a:ext>
            </a:extLst>
          </p:cNvPr>
          <p:cNvGraphicFramePr>
            <a:graphicFrameLocks noGrp="1"/>
          </p:cNvGraphicFramePr>
          <p:nvPr>
            <p:extLst/>
          </p:nvPr>
        </p:nvGraphicFramePr>
        <p:xfrm>
          <a:off x="304800" y="1235218"/>
          <a:ext cx="5209686" cy="5477973"/>
        </p:xfrm>
        <a:graphic>
          <a:graphicData uri="http://schemas.openxmlformats.org/drawingml/2006/table">
            <a:tbl>
              <a:tblPr firstRow="1" bandRow="1">
                <a:tableStyleId>{9D7B26C5-4107-4FEC-AEDC-1716B250A1EF}</a:tableStyleId>
              </a:tblPr>
              <a:tblGrid>
                <a:gridCol w="3212073">
                  <a:extLst>
                    <a:ext uri="{9D8B030D-6E8A-4147-A177-3AD203B41FA5}">
                      <a16:colId xmlns:a16="http://schemas.microsoft.com/office/drawing/2014/main" val="20000"/>
                    </a:ext>
                  </a:extLst>
                </a:gridCol>
                <a:gridCol w="1997613">
                  <a:extLst>
                    <a:ext uri="{9D8B030D-6E8A-4147-A177-3AD203B41FA5}">
                      <a16:colId xmlns:a16="http://schemas.microsoft.com/office/drawing/2014/main" val="20001"/>
                    </a:ext>
                  </a:extLst>
                </a:gridCol>
              </a:tblGrid>
              <a:tr h="387813">
                <a:tc>
                  <a:txBody>
                    <a:bodyPr/>
                    <a:lstStyle/>
                    <a:p>
                      <a:r>
                        <a:rPr lang="en-US" dirty="0"/>
                        <a:t>Positive intervention effects</a:t>
                      </a:r>
                    </a:p>
                  </a:txBody>
                  <a:tcPr/>
                </a:tc>
                <a:tc>
                  <a:txBody>
                    <a:bodyPr/>
                    <a:lstStyle/>
                    <a:p>
                      <a:r>
                        <a:rPr lang="en-US" dirty="0"/>
                        <a:t>IRR/d (95%</a:t>
                      </a:r>
                      <a:r>
                        <a:rPr lang="en-US" baseline="0" dirty="0"/>
                        <a:t> CI)</a:t>
                      </a:r>
                      <a:endParaRPr lang="en-US" dirty="0"/>
                    </a:p>
                  </a:txBody>
                  <a:tcPr/>
                </a:tc>
                <a:extLst>
                  <a:ext uri="{0D108BD9-81ED-4DB2-BD59-A6C34878D82A}">
                    <a16:rowId xmlns:a16="http://schemas.microsoft.com/office/drawing/2014/main" val="10000"/>
                  </a:ext>
                </a:extLst>
              </a:tr>
              <a:tr h="370840">
                <a:tc>
                  <a:txBody>
                    <a:bodyPr/>
                    <a:lstStyle/>
                    <a:p>
                      <a:r>
                        <a:rPr lang="en-US" dirty="0">
                          <a:solidFill>
                            <a:srgbClr val="FF0000"/>
                          </a:solidFill>
                        </a:rPr>
                        <a:t>Less</a:t>
                      </a:r>
                      <a:r>
                        <a:rPr lang="en-US" baseline="0" dirty="0">
                          <a:solidFill>
                            <a:srgbClr val="FF0000"/>
                          </a:solidFill>
                        </a:rPr>
                        <a:t> violence</a:t>
                      </a:r>
                      <a:endParaRPr lang="en-US" dirty="0">
                        <a:solidFill>
                          <a:srgbClr val="FF0000"/>
                        </a:solidFill>
                      </a:endParaRPr>
                    </a:p>
                  </a:txBody>
                  <a:tcPr/>
                </a:tc>
                <a:tc>
                  <a:txBody>
                    <a:bodyPr/>
                    <a:lstStyle/>
                    <a:p>
                      <a:r>
                        <a:rPr lang="en-US" dirty="0">
                          <a:solidFill>
                            <a:srgbClr val="FF0000"/>
                          </a:solidFill>
                        </a:rPr>
                        <a:t>IRR.55 (.4,.75)***</a:t>
                      </a:r>
                    </a:p>
                  </a:txBody>
                  <a:tcPr/>
                </a:tc>
                <a:extLst>
                  <a:ext uri="{0D108BD9-81ED-4DB2-BD59-A6C34878D82A}">
                    <a16:rowId xmlns:a16="http://schemas.microsoft.com/office/drawing/2014/main" val="10001"/>
                  </a:ext>
                </a:extLst>
              </a:tr>
              <a:tr h="370840">
                <a:tc>
                  <a:txBody>
                    <a:bodyPr/>
                    <a:lstStyle/>
                    <a:p>
                      <a:r>
                        <a:rPr lang="en-US" dirty="0"/>
                        <a:t>More positive parenting</a:t>
                      </a:r>
                    </a:p>
                  </a:txBody>
                  <a:tcPr/>
                </a:tc>
                <a:tc>
                  <a:txBody>
                    <a:bodyPr/>
                    <a:lstStyle/>
                    <a:p>
                      <a:r>
                        <a:rPr lang="en-US" dirty="0"/>
                        <a:t>d.25 (.03,.47)*</a:t>
                      </a:r>
                    </a:p>
                  </a:txBody>
                  <a:tcPr/>
                </a:tc>
                <a:extLst>
                  <a:ext uri="{0D108BD9-81ED-4DB2-BD59-A6C34878D82A}">
                    <a16:rowId xmlns:a16="http://schemas.microsoft.com/office/drawing/2014/main" val="10002"/>
                  </a:ext>
                </a:extLst>
              </a:tr>
              <a:tr h="370840">
                <a:tc>
                  <a:txBody>
                    <a:bodyPr/>
                    <a:lstStyle/>
                    <a:p>
                      <a:r>
                        <a:rPr lang="en-US" dirty="0">
                          <a:solidFill>
                            <a:srgbClr val="FF0000"/>
                          </a:solidFill>
                        </a:rPr>
                        <a:t>More</a:t>
                      </a:r>
                      <a:r>
                        <a:rPr lang="en-US" baseline="0" dirty="0">
                          <a:solidFill>
                            <a:srgbClr val="FF0000"/>
                          </a:solidFill>
                        </a:rPr>
                        <a:t> i</a:t>
                      </a:r>
                      <a:r>
                        <a:rPr lang="en-US" dirty="0">
                          <a:solidFill>
                            <a:srgbClr val="FF0000"/>
                          </a:solidFill>
                        </a:rPr>
                        <a:t>nvolved parenting</a:t>
                      </a:r>
                    </a:p>
                  </a:txBody>
                  <a:tcPr/>
                </a:tc>
                <a:tc>
                  <a:txBody>
                    <a:bodyPr/>
                    <a:lstStyle/>
                    <a:p>
                      <a:r>
                        <a:rPr lang="en-US" dirty="0">
                          <a:solidFill>
                            <a:srgbClr val="FF0000"/>
                          </a:solidFill>
                        </a:rPr>
                        <a:t>d</a:t>
                      </a:r>
                      <a:r>
                        <a:rPr lang="en-US" baseline="0" dirty="0">
                          <a:solidFill>
                            <a:srgbClr val="FF0000"/>
                          </a:solidFill>
                        </a:rPr>
                        <a:t>.86 (.64,1.1)***</a:t>
                      </a:r>
                      <a:endParaRPr lang="en-US"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dirty="0">
                          <a:solidFill>
                            <a:srgbClr val="FF0000"/>
                          </a:solidFill>
                        </a:rPr>
                        <a:t>Less</a:t>
                      </a:r>
                      <a:r>
                        <a:rPr lang="en-US" baseline="0" dirty="0">
                          <a:solidFill>
                            <a:srgbClr val="FF0000"/>
                          </a:solidFill>
                        </a:rPr>
                        <a:t> poor supervision</a:t>
                      </a:r>
                      <a:endParaRPr lang="en-US" dirty="0">
                        <a:solidFill>
                          <a:srgbClr val="FF0000"/>
                        </a:solidFill>
                      </a:endParaRPr>
                    </a:p>
                  </a:txBody>
                  <a:tcPr/>
                </a:tc>
                <a:tc>
                  <a:txBody>
                    <a:bodyPr/>
                    <a:lstStyle/>
                    <a:p>
                      <a:r>
                        <a:rPr lang="en-US" dirty="0">
                          <a:solidFill>
                            <a:srgbClr val="FF0000"/>
                          </a:solidFill>
                        </a:rPr>
                        <a:t>d-.05 (-.7,-.03)***</a:t>
                      </a:r>
                    </a:p>
                  </a:txBody>
                  <a:tcPr/>
                </a:tc>
                <a:extLst>
                  <a:ext uri="{0D108BD9-81ED-4DB2-BD59-A6C34878D82A}">
                    <a16:rowId xmlns:a16="http://schemas.microsoft.com/office/drawing/2014/main" val="10004"/>
                  </a:ext>
                </a:extLst>
              </a:tr>
              <a:tr h="370840">
                <a:tc>
                  <a:txBody>
                    <a:bodyPr/>
                    <a:lstStyle/>
                    <a:p>
                      <a:r>
                        <a:rPr lang="en-US" dirty="0">
                          <a:solidFill>
                            <a:srgbClr val="FF0000"/>
                          </a:solidFill>
                        </a:rPr>
                        <a:t>Less</a:t>
                      </a:r>
                      <a:r>
                        <a:rPr lang="en-US" baseline="0" dirty="0">
                          <a:solidFill>
                            <a:srgbClr val="FF0000"/>
                          </a:solidFill>
                        </a:rPr>
                        <a:t> c</a:t>
                      </a:r>
                      <a:r>
                        <a:rPr lang="en-US" dirty="0">
                          <a:solidFill>
                            <a:srgbClr val="FF0000"/>
                          </a:solidFill>
                        </a:rPr>
                        <a:t>orporal punishment</a:t>
                      </a:r>
                    </a:p>
                  </a:txBody>
                  <a:tcPr/>
                </a:tc>
                <a:tc>
                  <a:txBody>
                    <a:bodyPr/>
                    <a:lstStyle/>
                    <a:p>
                      <a:r>
                        <a:rPr lang="en-US" dirty="0">
                          <a:solidFill>
                            <a:srgbClr val="FF0000"/>
                          </a:solidFill>
                        </a:rPr>
                        <a:t>d.-46 (-.7,-.24)***</a:t>
                      </a:r>
                    </a:p>
                  </a:txBody>
                  <a:tcPr/>
                </a:tc>
                <a:extLst>
                  <a:ext uri="{0D108BD9-81ED-4DB2-BD59-A6C34878D82A}">
                    <a16:rowId xmlns:a16="http://schemas.microsoft.com/office/drawing/2014/main" val="10005"/>
                  </a:ext>
                </a:extLst>
              </a:tr>
              <a:tr h="370840">
                <a:tc>
                  <a:txBody>
                    <a:bodyPr/>
                    <a:lstStyle/>
                    <a:p>
                      <a:r>
                        <a:rPr lang="en-US" dirty="0"/>
                        <a:t>Less</a:t>
                      </a:r>
                      <a:r>
                        <a:rPr lang="en-US" baseline="0" dirty="0"/>
                        <a:t> depression (</a:t>
                      </a:r>
                      <a:r>
                        <a:rPr lang="en-US" baseline="0" dirty="0" err="1"/>
                        <a:t>carer</a:t>
                      </a:r>
                      <a:r>
                        <a:rPr lang="en-US" baseline="0" dirty="0"/>
                        <a:t>)</a:t>
                      </a:r>
                      <a:endParaRPr lang="en-US" dirty="0"/>
                    </a:p>
                  </a:txBody>
                  <a:tcPr/>
                </a:tc>
                <a:tc>
                  <a:txBody>
                    <a:bodyPr/>
                    <a:lstStyle/>
                    <a:p>
                      <a:r>
                        <a:rPr lang="en-US" dirty="0"/>
                        <a:t>d-.33 (-.5,-.11)**</a:t>
                      </a:r>
                    </a:p>
                  </a:txBody>
                  <a:tcPr/>
                </a:tc>
                <a:extLst>
                  <a:ext uri="{0D108BD9-81ED-4DB2-BD59-A6C34878D82A}">
                    <a16:rowId xmlns:a16="http://schemas.microsoft.com/office/drawing/2014/main" val="10006"/>
                  </a:ext>
                </a:extLst>
              </a:tr>
              <a:tr h="370840">
                <a:tc>
                  <a:txBody>
                    <a:bodyPr/>
                    <a:lstStyle/>
                    <a:p>
                      <a:r>
                        <a:rPr lang="en-US" dirty="0"/>
                        <a:t>Less parenting stress </a:t>
                      </a:r>
                    </a:p>
                  </a:txBody>
                  <a:tcPr/>
                </a:tc>
                <a:tc>
                  <a:txBody>
                    <a:bodyPr/>
                    <a:lstStyle/>
                    <a:p>
                      <a:r>
                        <a:rPr lang="en-US" dirty="0"/>
                        <a:t>d-.37 (-.6,-.15)***</a:t>
                      </a:r>
                    </a:p>
                  </a:txBody>
                  <a:tcPr/>
                </a:tc>
                <a:extLst>
                  <a:ext uri="{0D108BD9-81ED-4DB2-BD59-A6C34878D82A}">
                    <a16:rowId xmlns:a16="http://schemas.microsoft.com/office/drawing/2014/main" val="10007"/>
                  </a:ext>
                </a:extLst>
              </a:tr>
              <a:tr h="370840">
                <a:tc>
                  <a:txBody>
                    <a:bodyPr/>
                    <a:lstStyle/>
                    <a:p>
                      <a:r>
                        <a:rPr lang="en-US" dirty="0">
                          <a:solidFill>
                            <a:srgbClr val="FF0000"/>
                          </a:solidFill>
                        </a:rPr>
                        <a:t>Less alcohol/drug</a:t>
                      </a:r>
                      <a:r>
                        <a:rPr lang="en-US" baseline="0" dirty="0">
                          <a:solidFill>
                            <a:srgbClr val="FF0000"/>
                          </a:solidFill>
                        </a:rPr>
                        <a:t> use (</a:t>
                      </a:r>
                      <a:r>
                        <a:rPr lang="en-US" baseline="0" dirty="0" err="1">
                          <a:solidFill>
                            <a:srgbClr val="FF0000"/>
                          </a:solidFill>
                        </a:rPr>
                        <a:t>carer</a:t>
                      </a:r>
                      <a:r>
                        <a:rPr lang="en-US" baseline="0" dirty="0">
                          <a:solidFill>
                            <a:srgbClr val="FF0000"/>
                          </a:solidFill>
                        </a:rPr>
                        <a:t>)</a:t>
                      </a:r>
                      <a:endParaRPr 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IRR</a:t>
                      </a:r>
                      <a:r>
                        <a:rPr lang="en-US" baseline="0" dirty="0">
                          <a:solidFill>
                            <a:srgbClr val="FF0000"/>
                          </a:solidFill>
                        </a:rPr>
                        <a:t>.67 (.49-99)*</a:t>
                      </a:r>
                      <a:endParaRPr lang="en-US" dirty="0">
                        <a:solidFill>
                          <a:srgbClr val="FF0000"/>
                        </a:solidFill>
                      </a:endParaRPr>
                    </a:p>
                  </a:txBody>
                  <a:tcPr/>
                </a:tc>
                <a:extLst>
                  <a:ext uri="{0D108BD9-81ED-4DB2-BD59-A6C34878D82A}">
                    <a16:rowId xmlns:a16="http://schemas.microsoft.com/office/drawing/2014/main" val="10008"/>
                  </a:ext>
                </a:extLst>
              </a:tr>
              <a:tr h="370840">
                <a:tc>
                  <a:txBody>
                    <a:bodyPr/>
                    <a:lstStyle/>
                    <a:p>
                      <a:r>
                        <a:rPr lang="en-US" dirty="0">
                          <a:solidFill>
                            <a:srgbClr val="FF0000"/>
                          </a:solidFill>
                        </a:rPr>
                        <a:t>Less alcohol/drug use (teen)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IRR.55 (.33-93)*</a:t>
                      </a:r>
                    </a:p>
                  </a:txBody>
                  <a:tcPr/>
                </a:tc>
                <a:extLst>
                  <a:ext uri="{0D108BD9-81ED-4DB2-BD59-A6C34878D82A}">
                    <a16:rowId xmlns:a16="http://schemas.microsoft.com/office/drawing/2014/main" val="10009"/>
                  </a:ext>
                </a:extLst>
              </a:tr>
              <a:tr h="370840">
                <a:tc>
                  <a:txBody>
                    <a:bodyPr/>
                    <a:lstStyle/>
                    <a:p>
                      <a:r>
                        <a:rPr lang="en-US" dirty="0"/>
                        <a:t>More</a:t>
                      </a:r>
                      <a:r>
                        <a:rPr lang="en-US" baseline="0" dirty="0"/>
                        <a:t> social support (</a:t>
                      </a:r>
                      <a:r>
                        <a:rPr lang="en-US" baseline="0" dirty="0" err="1"/>
                        <a:t>carer</a:t>
                      </a:r>
                      <a:r>
                        <a:rPr lang="en-US" baseline="0" dirty="0"/>
                        <a:t>)</a:t>
                      </a:r>
                      <a:endParaRPr lang="en-US" dirty="0"/>
                    </a:p>
                  </a:txBody>
                  <a:tcPr/>
                </a:tc>
                <a:tc>
                  <a:txBody>
                    <a:bodyPr/>
                    <a:lstStyle/>
                    <a:p>
                      <a:r>
                        <a:rPr lang="en-US" dirty="0"/>
                        <a:t>d.31 (.09-.52)**</a:t>
                      </a:r>
                    </a:p>
                  </a:txBody>
                  <a:tcPr/>
                </a:tc>
                <a:extLst>
                  <a:ext uri="{0D108BD9-81ED-4DB2-BD59-A6C34878D82A}">
                    <a16:rowId xmlns:a16="http://schemas.microsoft.com/office/drawing/2014/main" val="10010"/>
                  </a:ext>
                </a:extLst>
              </a:tr>
              <a:tr h="370840">
                <a:tc>
                  <a:txBody>
                    <a:bodyPr/>
                    <a:lstStyle/>
                    <a:p>
                      <a:r>
                        <a:rPr lang="en-US" dirty="0">
                          <a:solidFill>
                            <a:srgbClr val="FF0000"/>
                          </a:solidFill>
                        </a:rPr>
                        <a:t>More</a:t>
                      </a:r>
                      <a:r>
                        <a:rPr lang="en-US" baseline="0" dirty="0">
                          <a:solidFill>
                            <a:srgbClr val="FF0000"/>
                          </a:solidFill>
                        </a:rPr>
                        <a:t> planning to protect </a:t>
                      </a:r>
                    </a:p>
                    <a:p>
                      <a:r>
                        <a:rPr lang="en-US" baseline="0" dirty="0">
                          <a:solidFill>
                            <a:srgbClr val="FF0000"/>
                          </a:solidFill>
                        </a:rPr>
                        <a:t>teens in the community</a:t>
                      </a:r>
                      <a:endParaRPr lang="en-US" dirty="0">
                        <a:solidFill>
                          <a:srgbClr val="FF0000"/>
                        </a:solidFill>
                      </a:endParaRPr>
                    </a:p>
                  </a:txBody>
                  <a:tcPr/>
                </a:tc>
                <a:tc>
                  <a:txBody>
                    <a:bodyPr/>
                    <a:lstStyle/>
                    <a:p>
                      <a:r>
                        <a:rPr lang="en-US" dirty="0">
                          <a:solidFill>
                            <a:srgbClr val="FF0000"/>
                          </a:solidFill>
                        </a:rPr>
                        <a:t>d.48 (.24-.72)***</a:t>
                      </a:r>
                    </a:p>
                  </a:txBody>
                  <a:tcPr/>
                </a:tc>
                <a:extLst>
                  <a:ext uri="{0D108BD9-81ED-4DB2-BD59-A6C34878D82A}">
                    <a16:rowId xmlns:a16="http://schemas.microsoft.com/office/drawing/2014/main" val="10011"/>
                  </a:ext>
                </a:extLst>
              </a:tr>
              <a:tr h="370840">
                <a:tc>
                  <a:txBody>
                    <a:bodyPr/>
                    <a:lstStyle/>
                    <a:p>
                      <a:r>
                        <a:rPr lang="en-US" dirty="0">
                          <a:solidFill>
                            <a:srgbClr val="FF0000"/>
                          </a:solidFill>
                        </a:rPr>
                        <a:t>Less</a:t>
                      </a:r>
                      <a:r>
                        <a:rPr lang="en-US" baseline="0" dirty="0">
                          <a:solidFill>
                            <a:srgbClr val="FF0000"/>
                          </a:solidFill>
                        </a:rPr>
                        <a:t> shortfalls of food</a:t>
                      </a:r>
                    </a:p>
                  </a:txBody>
                  <a:tcPr/>
                </a:tc>
                <a:tc>
                  <a:txBody>
                    <a:bodyPr/>
                    <a:lstStyle/>
                    <a:p>
                      <a:r>
                        <a:rPr lang="en-US" dirty="0">
                          <a:solidFill>
                            <a:srgbClr val="FF0000"/>
                          </a:solidFill>
                        </a:rPr>
                        <a:t>d.-62</a:t>
                      </a:r>
                      <a:r>
                        <a:rPr lang="en-US" baseline="0" dirty="0">
                          <a:solidFill>
                            <a:srgbClr val="FF0000"/>
                          </a:solidFill>
                        </a:rPr>
                        <a:t> (-.8-.40)***</a:t>
                      </a:r>
                      <a:endParaRPr lang="en-US" dirty="0">
                        <a:solidFill>
                          <a:srgbClr val="FF0000"/>
                        </a:solidFill>
                      </a:endParaRPr>
                    </a:p>
                  </a:txBody>
                  <a:tcPr/>
                </a:tc>
                <a:extLst>
                  <a:ext uri="{0D108BD9-81ED-4DB2-BD59-A6C34878D82A}">
                    <a16:rowId xmlns:a16="http://schemas.microsoft.com/office/drawing/2014/main" val="10012"/>
                  </a:ext>
                </a:extLst>
              </a:tr>
              <a:tr h="370840">
                <a:tc>
                  <a:txBody>
                    <a:bodyPr/>
                    <a:lstStyle/>
                    <a:p>
                      <a:r>
                        <a:rPr lang="en-US" dirty="0"/>
                        <a:t>More family savings</a:t>
                      </a:r>
                    </a:p>
                  </a:txBody>
                  <a:tcPr/>
                </a:tc>
                <a:tc>
                  <a:txBody>
                    <a:bodyPr/>
                    <a:lstStyle/>
                    <a:p>
                      <a:r>
                        <a:rPr lang="en-US" dirty="0"/>
                        <a:t>d.31 (.09-.53)**</a:t>
                      </a:r>
                    </a:p>
                  </a:txBody>
                  <a:tcPr/>
                </a:tc>
                <a:extLst>
                  <a:ext uri="{0D108BD9-81ED-4DB2-BD59-A6C34878D82A}">
                    <a16:rowId xmlns:a16="http://schemas.microsoft.com/office/drawing/2014/main" val="10013"/>
                  </a:ext>
                </a:extLst>
              </a:tr>
            </a:tbl>
          </a:graphicData>
        </a:graphic>
      </p:graphicFrame>
      <p:graphicFrame>
        <p:nvGraphicFramePr>
          <p:cNvPr id="8" name="Table 7">
            <a:extLst>
              <a:ext uri="{FF2B5EF4-FFF2-40B4-BE49-F238E27FC236}">
                <a16:creationId xmlns:a16="http://schemas.microsoft.com/office/drawing/2014/main" id="{3EA737EE-8D72-42B0-822A-EE410B697439}"/>
              </a:ext>
            </a:extLst>
          </p:cNvPr>
          <p:cNvGraphicFramePr>
            <a:graphicFrameLocks noGrp="1"/>
          </p:cNvGraphicFramePr>
          <p:nvPr>
            <p:extLst/>
          </p:nvPr>
        </p:nvGraphicFramePr>
        <p:xfrm>
          <a:off x="6019800" y="3606391"/>
          <a:ext cx="2580062" cy="2511253"/>
        </p:xfrm>
        <a:graphic>
          <a:graphicData uri="http://schemas.openxmlformats.org/drawingml/2006/table">
            <a:tbl>
              <a:tblPr firstRow="1" bandRow="1">
                <a:tableStyleId>{5FD0F851-EC5A-4D38-B0AD-8093EC10F338}</a:tableStyleId>
              </a:tblPr>
              <a:tblGrid>
                <a:gridCol w="2580062">
                  <a:extLst>
                    <a:ext uri="{9D8B030D-6E8A-4147-A177-3AD203B41FA5}">
                      <a16:colId xmlns:a16="http://schemas.microsoft.com/office/drawing/2014/main" val="20000"/>
                    </a:ext>
                  </a:extLst>
                </a:gridCol>
              </a:tblGrid>
              <a:tr h="387813">
                <a:tc>
                  <a:txBody>
                    <a:bodyPr/>
                    <a:lstStyle/>
                    <a:p>
                      <a:r>
                        <a:rPr lang="en-US" dirty="0"/>
                        <a:t>No intervention effects</a:t>
                      </a:r>
                    </a:p>
                  </a:txBody>
                  <a:tcPr/>
                </a:tc>
                <a:extLst>
                  <a:ext uri="{0D108BD9-81ED-4DB2-BD59-A6C34878D82A}">
                    <a16:rowId xmlns:a16="http://schemas.microsoft.com/office/drawing/2014/main" val="10000"/>
                  </a:ext>
                </a:extLst>
              </a:tr>
              <a:tr h="370840">
                <a:tc>
                  <a:txBody>
                    <a:bodyPr/>
                    <a:lstStyle/>
                    <a:p>
                      <a:r>
                        <a:rPr lang="en-US" dirty="0"/>
                        <a:t>Neglect</a:t>
                      </a:r>
                    </a:p>
                  </a:txBody>
                  <a:tcPr/>
                </a:tc>
                <a:extLst>
                  <a:ext uri="{0D108BD9-81ED-4DB2-BD59-A6C34878D82A}">
                    <a16:rowId xmlns:a16="http://schemas.microsoft.com/office/drawing/2014/main" val="10001"/>
                  </a:ext>
                </a:extLst>
              </a:tr>
              <a:tr h="370840">
                <a:tc>
                  <a:txBody>
                    <a:bodyPr/>
                    <a:lstStyle/>
                    <a:p>
                      <a:r>
                        <a:rPr lang="en-US" dirty="0"/>
                        <a:t>Inconsistent discipline</a:t>
                      </a:r>
                    </a:p>
                  </a:txBody>
                  <a:tcPr/>
                </a:tc>
                <a:extLst>
                  <a:ext uri="{0D108BD9-81ED-4DB2-BD59-A6C34878D82A}">
                    <a16:rowId xmlns:a16="http://schemas.microsoft.com/office/drawing/2014/main" val="10002"/>
                  </a:ext>
                </a:extLst>
              </a:tr>
              <a:tr h="370840">
                <a:tc>
                  <a:txBody>
                    <a:bodyPr/>
                    <a:lstStyle/>
                    <a:p>
                      <a:r>
                        <a:rPr lang="en-US" dirty="0"/>
                        <a:t>Depression (adolescent)</a:t>
                      </a:r>
                    </a:p>
                  </a:txBody>
                  <a:tcPr/>
                </a:tc>
                <a:extLst>
                  <a:ext uri="{0D108BD9-81ED-4DB2-BD59-A6C34878D82A}">
                    <a16:rowId xmlns:a16="http://schemas.microsoft.com/office/drawing/2014/main" val="10003"/>
                  </a:ext>
                </a:extLst>
              </a:tr>
              <a:tr h="370840">
                <a:tc>
                  <a:txBody>
                    <a:bodyPr/>
                    <a:lstStyle/>
                    <a:p>
                      <a:r>
                        <a:rPr lang="en-US" dirty="0"/>
                        <a:t>Behavior problems</a:t>
                      </a:r>
                    </a:p>
                  </a:txBody>
                  <a:tcPr/>
                </a:tc>
                <a:extLst>
                  <a:ext uri="{0D108BD9-81ED-4DB2-BD59-A6C34878D82A}">
                    <a16:rowId xmlns:a16="http://schemas.microsoft.com/office/drawing/2014/main" val="10004"/>
                  </a:ext>
                </a:extLst>
              </a:tr>
              <a:tr h="370840">
                <a:tc>
                  <a:txBody>
                    <a:bodyPr/>
                    <a:lstStyle/>
                    <a:p>
                      <a:r>
                        <a:rPr lang="en-US" dirty="0"/>
                        <a:t>Community</a:t>
                      </a:r>
                      <a:r>
                        <a:rPr lang="en-US" baseline="0" dirty="0"/>
                        <a:t> violence exposure</a:t>
                      </a:r>
                      <a:endParaRPr lang="en-US" dirty="0"/>
                    </a:p>
                  </a:txBody>
                  <a:tcPr/>
                </a:tc>
                <a:extLst>
                  <a:ext uri="{0D108BD9-81ED-4DB2-BD59-A6C34878D82A}">
                    <a16:rowId xmlns:a16="http://schemas.microsoft.com/office/drawing/2014/main" val="10005"/>
                  </a:ext>
                </a:extLst>
              </a:tr>
            </a:tbl>
          </a:graphicData>
        </a:graphic>
      </p:graphicFrame>
      <p:graphicFrame>
        <p:nvGraphicFramePr>
          <p:cNvPr id="9" name="Table 8">
            <a:extLst>
              <a:ext uri="{FF2B5EF4-FFF2-40B4-BE49-F238E27FC236}">
                <a16:creationId xmlns:a16="http://schemas.microsoft.com/office/drawing/2014/main" id="{3FED6A3B-04B1-49C0-9956-747136811407}"/>
              </a:ext>
            </a:extLst>
          </p:cNvPr>
          <p:cNvGraphicFramePr>
            <a:graphicFrameLocks noGrp="1"/>
          </p:cNvGraphicFramePr>
          <p:nvPr>
            <p:extLst/>
          </p:nvPr>
        </p:nvGraphicFramePr>
        <p:xfrm>
          <a:off x="5997034" y="2640715"/>
          <a:ext cx="2580062" cy="758653"/>
        </p:xfrm>
        <a:graphic>
          <a:graphicData uri="http://schemas.openxmlformats.org/drawingml/2006/table">
            <a:tbl>
              <a:tblPr firstRow="1" bandRow="1">
                <a:tableStyleId>{C083E6E3-FA7D-4D7B-A595-EF9225AFEA82}</a:tableStyleId>
              </a:tblPr>
              <a:tblGrid>
                <a:gridCol w="2580062">
                  <a:extLst>
                    <a:ext uri="{9D8B030D-6E8A-4147-A177-3AD203B41FA5}">
                      <a16:colId xmlns:a16="http://schemas.microsoft.com/office/drawing/2014/main" val="20000"/>
                    </a:ext>
                  </a:extLst>
                </a:gridCol>
              </a:tblGrid>
              <a:tr h="387813">
                <a:tc>
                  <a:txBody>
                    <a:bodyPr/>
                    <a:lstStyle/>
                    <a:p>
                      <a:r>
                        <a:rPr lang="en-US" dirty="0"/>
                        <a:t>Negative</a:t>
                      </a:r>
                      <a:r>
                        <a:rPr lang="en-US" baseline="0" dirty="0"/>
                        <a:t> effects</a:t>
                      </a:r>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None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16666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7D6F-C9C7-43B6-A7CE-F50687EE0648}"/>
              </a:ext>
            </a:extLst>
          </p:cNvPr>
          <p:cNvSpPr>
            <a:spLocks noGrp="1"/>
          </p:cNvSpPr>
          <p:nvPr>
            <p:ph type="title"/>
          </p:nvPr>
        </p:nvSpPr>
        <p:spPr>
          <a:xfrm>
            <a:off x="572217" y="231058"/>
            <a:ext cx="8229600" cy="1061884"/>
          </a:xfrm>
        </p:spPr>
        <p:txBody>
          <a:bodyPr>
            <a:normAutofit fontScale="90000"/>
          </a:bodyPr>
          <a:lstStyle/>
          <a:p>
            <a:r>
              <a:rPr lang="en-US" dirty="0"/>
              <a:t>The 2030 Agenda for Sustainable Development:</a:t>
            </a:r>
            <a:br>
              <a:rPr lang="en-US" dirty="0"/>
            </a:br>
            <a:r>
              <a:rPr lang="en-US" dirty="0"/>
              <a:t>Impact of SDG-Aligned Services and HIV in Youth</a:t>
            </a:r>
            <a:br>
              <a:rPr lang="en-US" dirty="0"/>
            </a:br>
            <a:r>
              <a:rPr lang="en-US" sz="2200" i="1" dirty="0">
                <a:solidFill>
                  <a:schemeClr val="tx1"/>
                </a:solidFill>
              </a:rPr>
              <a:t>Cluver L et al.  IAS, Amsterdam July 2018 Abs. MOSA4604</a:t>
            </a:r>
            <a:br>
              <a:rPr lang="en-US" dirty="0"/>
            </a:br>
            <a:endParaRPr lang="en-US" dirty="0"/>
          </a:p>
        </p:txBody>
      </p:sp>
      <p:pic>
        <p:nvPicPr>
          <p:cNvPr id="4" name="Picture 3">
            <a:extLst>
              <a:ext uri="{FF2B5EF4-FFF2-40B4-BE49-F238E27FC236}">
                <a16:creationId xmlns:a16="http://schemas.microsoft.com/office/drawing/2014/main" id="{A48651BB-7967-472C-A45D-946231BFFBB2}"/>
              </a:ext>
            </a:extLst>
          </p:cNvPr>
          <p:cNvPicPr>
            <a:picLocks noChangeAspect="1"/>
          </p:cNvPicPr>
          <p:nvPr/>
        </p:nvPicPr>
        <p:blipFill>
          <a:blip r:embed="rId2"/>
          <a:stretch>
            <a:fillRect/>
          </a:stretch>
        </p:blipFill>
        <p:spPr>
          <a:xfrm>
            <a:off x="254426" y="2315410"/>
            <a:ext cx="8382000" cy="4195129"/>
          </a:xfrm>
          <a:prstGeom prst="rect">
            <a:avLst/>
          </a:prstGeom>
        </p:spPr>
      </p:pic>
      <p:pic>
        <p:nvPicPr>
          <p:cNvPr id="5" name="Picture 4">
            <a:extLst>
              <a:ext uri="{FF2B5EF4-FFF2-40B4-BE49-F238E27FC236}">
                <a16:creationId xmlns:a16="http://schemas.microsoft.com/office/drawing/2014/main" id="{0B3BEC1E-9FDE-46AB-BABE-E1AB4A280F3F}"/>
              </a:ext>
            </a:extLst>
          </p:cNvPr>
          <p:cNvPicPr>
            <a:picLocks noChangeAspect="1"/>
          </p:cNvPicPr>
          <p:nvPr/>
        </p:nvPicPr>
        <p:blipFill>
          <a:blip r:embed="rId3"/>
          <a:stretch>
            <a:fillRect/>
          </a:stretch>
        </p:blipFill>
        <p:spPr>
          <a:xfrm>
            <a:off x="78985" y="0"/>
            <a:ext cx="737809" cy="762000"/>
          </a:xfrm>
          <a:prstGeom prst="rect">
            <a:avLst/>
          </a:prstGeom>
        </p:spPr>
      </p:pic>
      <p:sp>
        <p:nvSpPr>
          <p:cNvPr id="6" name="Rectangle 5">
            <a:extLst>
              <a:ext uri="{FF2B5EF4-FFF2-40B4-BE49-F238E27FC236}">
                <a16:creationId xmlns:a16="http://schemas.microsoft.com/office/drawing/2014/main" id="{3D8AE6CF-0965-4DC3-ADEA-7FAEC0D1E542}"/>
              </a:ext>
            </a:extLst>
          </p:cNvPr>
          <p:cNvSpPr/>
          <p:nvPr/>
        </p:nvSpPr>
        <p:spPr>
          <a:xfrm>
            <a:off x="164690" y="2038162"/>
            <a:ext cx="615577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Sustainable Development Goals</a:t>
            </a:r>
          </a:p>
        </p:txBody>
      </p:sp>
      <p:sp>
        <p:nvSpPr>
          <p:cNvPr id="8" name="Rectangle 7">
            <a:extLst>
              <a:ext uri="{FF2B5EF4-FFF2-40B4-BE49-F238E27FC236}">
                <a16:creationId xmlns:a16="http://schemas.microsoft.com/office/drawing/2014/main" id="{FBA5C8F7-8D11-4466-A5F7-E6A75959E2C1}"/>
              </a:ext>
            </a:extLst>
          </p:cNvPr>
          <p:cNvSpPr/>
          <p:nvPr/>
        </p:nvSpPr>
        <p:spPr>
          <a:xfrm>
            <a:off x="343617" y="1090349"/>
            <a:ext cx="8458200" cy="1015663"/>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HIV Prevention in Youth Cannot be Conceptualized Within SDG3 Alone</a:t>
            </a:r>
          </a:p>
          <a:p>
            <a:pPr marL="342900" indent="-342900" algn="ctr">
              <a:buClr>
                <a:srgbClr val="C00000"/>
              </a:buClr>
              <a:buFont typeface="Arial" panose="020B0604020202020204" pitchFamily="34" charset="0"/>
              <a:buChar char="→"/>
            </a:pPr>
            <a:r>
              <a:rPr lang="en-US" sz="2000" dirty="0">
                <a:latin typeface="Arial" panose="020B0604020202020204" pitchFamily="34" charset="0"/>
                <a:cs typeface="Arial" panose="020B0604020202020204" pitchFamily="34" charset="0"/>
              </a:rPr>
              <a:t>Service Provisions Aligned with a Range of SDG are Strongly Associated with HIV Prevention in Youth</a:t>
            </a:r>
          </a:p>
        </p:txBody>
      </p:sp>
      <p:sp>
        <p:nvSpPr>
          <p:cNvPr id="7" name="TextBox 6">
            <a:extLst>
              <a:ext uri="{FF2B5EF4-FFF2-40B4-BE49-F238E27FC236}">
                <a16:creationId xmlns:a16="http://schemas.microsoft.com/office/drawing/2014/main" id="{065E48D6-48A8-4D1C-89AA-075F56774020}"/>
              </a:ext>
            </a:extLst>
          </p:cNvPr>
          <p:cNvSpPr txBox="1"/>
          <p:nvPr/>
        </p:nvSpPr>
        <p:spPr>
          <a:xfrm>
            <a:off x="4477381" y="3359146"/>
            <a:ext cx="1358064" cy="338554"/>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3.3 END HIV</a:t>
            </a:r>
          </a:p>
        </p:txBody>
      </p:sp>
      <p:sp>
        <p:nvSpPr>
          <p:cNvPr id="9" name="TextBox 8">
            <a:extLst>
              <a:ext uri="{FF2B5EF4-FFF2-40B4-BE49-F238E27FC236}">
                <a16:creationId xmlns:a16="http://schemas.microsoft.com/office/drawing/2014/main" id="{197DDA4B-FC7E-4265-88A4-0A78D22FE714}"/>
              </a:ext>
            </a:extLst>
          </p:cNvPr>
          <p:cNvSpPr txBox="1"/>
          <p:nvPr/>
        </p:nvSpPr>
        <p:spPr>
          <a:xfrm>
            <a:off x="164690" y="6542563"/>
            <a:ext cx="8991600" cy="253916"/>
          </a:xfrm>
          <a:prstGeom prst="rect">
            <a:avLst/>
          </a:prstGeom>
          <a:noFill/>
        </p:spPr>
        <p:txBody>
          <a:bodyPr wrap="square" rtlCol="0">
            <a:spAutoFit/>
          </a:bodyPr>
          <a:lstStyle/>
          <a:p>
            <a:r>
              <a:rPr lang="en-US" sz="1050" i="1" dirty="0">
                <a:latin typeface="Arial" panose="020B0604020202020204" pitchFamily="34" charset="0"/>
                <a:cs typeface="Arial" panose="020B0604020202020204" pitchFamily="34" charset="0"/>
              </a:rPr>
              <a:t>Cluver L. Sustainable Survival for adolescents living with HIV: do SDG-aligned provisions reduce potential mortality risk? JIAS 2018 Feb Suppl 1</a:t>
            </a:r>
          </a:p>
        </p:txBody>
      </p:sp>
      <p:cxnSp>
        <p:nvCxnSpPr>
          <p:cNvPr id="10" name="Straight Connector 9">
            <a:extLst>
              <a:ext uri="{FF2B5EF4-FFF2-40B4-BE49-F238E27FC236}">
                <a16:creationId xmlns:a16="http://schemas.microsoft.com/office/drawing/2014/main" id="{0DDDA368-937B-4152-A3EE-6788994AAED6}"/>
              </a:ext>
            </a:extLst>
          </p:cNvPr>
          <p:cNvCxnSpPr>
            <a:cxnSpLocks/>
          </p:cNvCxnSpPr>
          <p:nvPr/>
        </p:nvCxnSpPr>
        <p:spPr>
          <a:xfrm>
            <a:off x="0" y="1121843"/>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592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B0440-DA78-4876-ADEF-A534FA2E22E8}"/>
              </a:ext>
            </a:extLst>
          </p:cNvPr>
          <p:cNvSpPr>
            <a:spLocks noGrp="1"/>
          </p:cNvSpPr>
          <p:nvPr>
            <p:ph type="title"/>
          </p:nvPr>
        </p:nvSpPr>
        <p:spPr>
          <a:xfrm>
            <a:off x="152400" y="1188440"/>
            <a:ext cx="8534400" cy="4343400"/>
          </a:xfrm>
        </p:spPr>
        <p:txBody>
          <a:bodyPr>
            <a:normAutofit/>
          </a:bodyPr>
          <a:lstStyle/>
          <a:p>
            <a:r>
              <a:rPr lang="en-US" sz="3800" dirty="0"/>
              <a:t>When </a:t>
            </a:r>
            <a:r>
              <a:rPr lang="en-US" sz="3800" b="1" u="sng" dirty="0"/>
              <a:t>Started During Pregnancy</a:t>
            </a:r>
            <a:r>
              <a:rPr lang="en-US" sz="3800" dirty="0"/>
              <a:t>,</a:t>
            </a:r>
            <a:br>
              <a:rPr lang="en-US" sz="3800" dirty="0"/>
            </a:br>
            <a:r>
              <a:rPr lang="en-US" sz="3800" dirty="0"/>
              <a:t>Do Pregnancy Outcomes </a:t>
            </a:r>
            <a:br>
              <a:rPr lang="en-US" sz="3800" dirty="0"/>
            </a:br>
            <a:r>
              <a:rPr lang="en-US" sz="3800" dirty="0"/>
              <a:t>Differ Between Women on</a:t>
            </a:r>
            <a:br>
              <a:rPr lang="en-US" sz="3800" dirty="0"/>
            </a:br>
            <a:r>
              <a:rPr lang="en-US" sz="3800" dirty="0"/>
              <a:t>DTG vs EFV-Based ART Regimens?</a:t>
            </a:r>
          </a:p>
        </p:txBody>
      </p:sp>
      <p:pic>
        <p:nvPicPr>
          <p:cNvPr id="3" name="Picture 1" descr="MR &amp; PR">
            <a:extLst>
              <a:ext uri="{FF2B5EF4-FFF2-40B4-BE49-F238E27FC236}">
                <a16:creationId xmlns:a16="http://schemas.microsoft.com/office/drawing/2014/main" id="{B260E0CE-ACD6-4CE7-830C-C345456414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451" y="263403"/>
            <a:ext cx="1066800" cy="1603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http://www.blogcdn.com/www.bvwellness.com/media/2009/07/woman-taking-pill-450ms063009.jpg">
            <a:extLst>
              <a:ext uri="{FF2B5EF4-FFF2-40B4-BE49-F238E27FC236}">
                <a16:creationId xmlns:a16="http://schemas.microsoft.com/office/drawing/2014/main" id="{362CB9E8-EFEE-4DA6-9C5A-199868CAFB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9600"/>
            <a:ext cx="1341749"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1.bp.blogspot.com/-Vt7sTB8lOdc/UhYPrpoAzaI/AAAAAAAABZk/msQ3iJGJKb8/s1600/Dolutegravir.PNG">
            <a:extLst>
              <a:ext uri="{FF2B5EF4-FFF2-40B4-BE49-F238E27FC236}">
                <a16:creationId xmlns:a16="http://schemas.microsoft.com/office/drawing/2014/main" id="{23295345-B938-4F8C-ABA6-470F9DC70E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5257800"/>
            <a:ext cx="2133600" cy="1191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https://tse1.mm.bing.net/th?id=OIP.3ULUfjk8SmSiO3Bi5J9fjwHaHW&amp;pid=15.1&amp;P=0&amp;w=173&amp;h=173">
            <a:extLst>
              <a:ext uri="{FF2B5EF4-FFF2-40B4-BE49-F238E27FC236}">
                <a16:creationId xmlns:a16="http://schemas.microsoft.com/office/drawing/2014/main" id="{386AD2B6-BC7D-4D38-827C-3E1D4C963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6999" y="5029201"/>
            <a:ext cx="1494150" cy="1485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2824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E7F82A-0485-4838-AA5A-65057EDF5B63}"/>
              </a:ext>
            </a:extLst>
          </p:cNvPr>
          <p:cNvPicPr>
            <a:picLocks noChangeAspect="1"/>
          </p:cNvPicPr>
          <p:nvPr/>
        </p:nvPicPr>
        <p:blipFill>
          <a:blip r:embed="rId2"/>
          <a:stretch>
            <a:fillRect/>
          </a:stretch>
        </p:blipFill>
        <p:spPr>
          <a:xfrm>
            <a:off x="1905000" y="1385901"/>
            <a:ext cx="4783180" cy="4262730"/>
          </a:xfrm>
          <a:prstGeom prst="rect">
            <a:avLst/>
          </a:prstGeom>
        </p:spPr>
      </p:pic>
      <p:sp>
        <p:nvSpPr>
          <p:cNvPr id="5" name="Title 1">
            <a:extLst>
              <a:ext uri="{FF2B5EF4-FFF2-40B4-BE49-F238E27FC236}">
                <a16:creationId xmlns:a16="http://schemas.microsoft.com/office/drawing/2014/main" id="{F68212D4-9D81-443D-B739-6C08D23B6601}"/>
              </a:ext>
            </a:extLst>
          </p:cNvPr>
          <p:cNvSpPr txBox="1">
            <a:spLocks/>
          </p:cNvSpPr>
          <p:nvPr/>
        </p:nvSpPr>
        <p:spPr>
          <a:xfrm>
            <a:off x="228600" y="44246"/>
            <a:ext cx="82296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dirty="0"/>
              <a:t>Issues Associated with HIV Risk in Youth in Adolescent Cohort South Africa Overlap </a:t>
            </a:r>
            <a:r>
              <a:rPr lang="en-US" b="1" dirty="0"/>
              <a:t>Many</a:t>
            </a:r>
            <a:r>
              <a:rPr lang="en-US" dirty="0"/>
              <a:t> SDG </a:t>
            </a:r>
            <a:br>
              <a:rPr lang="en-US" sz="2000" i="1" dirty="0">
                <a:solidFill>
                  <a:schemeClr val="tx1"/>
                </a:solidFill>
              </a:rPr>
            </a:br>
            <a:r>
              <a:rPr lang="en-US" sz="2000" i="1" dirty="0">
                <a:solidFill>
                  <a:schemeClr val="tx1"/>
                </a:solidFill>
              </a:rPr>
              <a:t>Cluver L et al.  IAS, Amsterdam July 2018 Abs. MOSA4604</a:t>
            </a:r>
            <a:endParaRPr lang="en-US" dirty="0"/>
          </a:p>
        </p:txBody>
      </p:sp>
      <p:cxnSp>
        <p:nvCxnSpPr>
          <p:cNvPr id="6" name="Straight Connector 5">
            <a:extLst>
              <a:ext uri="{FF2B5EF4-FFF2-40B4-BE49-F238E27FC236}">
                <a16:creationId xmlns:a16="http://schemas.microsoft.com/office/drawing/2014/main" id="{752F0828-BC29-4E6E-ACAA-9450F1ED7681}"/>
              </a:ext>
            </a:extLst>
          </p:cNvPr>
          <p:cNvCxnSpPr>
            <a:cxnSpLocks/>
          </p:cNvCxnSpPr>
          <p:nvPr/>
        </p:nvCxnSpPr>
        <p:spPr>
          <a:xfrm>
            <a:off x="0" y="1187246"/>
            <a:ext cx="9144000" cy="0"/>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B0B0A369-AE02-4E57-9378-6F001BBF0ADE}"/>
              </a:ext>
            </a:extLst>
          </p:cNvPr>
          <p:cNvSpPr/>
          <p:nvPr/>
        </p:nvSpPr>
        <p:spPr>
          <a:xfrm>
            <a:off x="876300" y="5821177"/>
            <a:ext cx="6934200" cy="830997"/>
          </a:xfrm>
          <a:prstGeom prst="rect">
            <a:avLst/>
          </a:prstGeom>
        </p:spPr>
        <p:txBody>
          <a:bodyPr wrap="square">
            <a:spAutoFit/>
          </a:bodyPr>
          <a:lstStyle/>
          <a:p>
            <a:pPr marL="342900" indent="-342900" algn="ctr">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Interventions to meet SDG3 Will Also Be Able to Affect HIV Risk for Youth</a:t>
            </a:r>
          </a:p>
        </p:txBody>
      </p:sp>
      <p:pic>
        <p:nvPicPr>
          <p:cNvPr id="2" name="Picture 1">
            <a:extLst>
              <a:ext uri="{FF2B5EF4-FFF2-40B4-BE49-F238E27FC236}">
                <a16:creationId xmlns:a16="http://schemas.microsoft.com/office/drawing/2014/main" id="{753C2B19-1C05-46A0-B30C-B9C9A01E73DA}"/>
              </a:ext>
            </a:extLst>
          </p:cNvPr>
          <p:cNvPicPr>
            <a:picLocks noChangeAspect="1"/>
          </p:cNvPicPr>
          <p:nvPr/>
        </p:nvPicPr>
        <p:blipFill>
          <a:blip r:embed="rId3"/>
          <a:stretch>
            <a:fillRect/>
          </a:stretch>
        </p:blipFill>
        <p:spPr>
          <a:xfrm>
            <a:off x="152400" y="1380984"/>
            <a:ext cx="914400" cy="900752"/>
          </a:xfrm>
          <a:prstGeom prst="rect">
            <a:avLst/>
          </a:prstGeom>
        </p:spPr>
      </p:pic>
      <p:pic>
        <p:nvPicPr>
          <p:cNvPr id="3" name="Picture 2">
            <a:extLst>
              <a:ext uri="{FF2B5EF4-FFF2-40B4-BE49-F238E27FC236}">
                <a16:creationId xmlns:a16="http://schemas.microsoft.com/office/drawing/2014/main" id="{9B305CB4-15E9-41BD-AA13-1437E0951231}"/>
              </a:ext>
            </a:extLst>
          </p:cNvPr>
          <p:cNvPicPr>
            <a:picLocks noChangeAspect="1"/>
          </p:cNvPicPr>
          <p:nvPr/>
        </p:nvPicPr>
        <p:blipFill>
          <a:blip r:embed="rId4"/>
          <a:stretch>
            <a:fillRect/>
          </a:stretch>
        </p:blipFill>
        <p:spPr>
          <a:xfrm>
            <a:off x="7735906" y="3453505"/>
            <a:ext cx="896581" cy="889890"/>
          </a:xfrm>
          <a:prstGeom prst="rect">
            <a:avLst/>
          </a:prstGeom>
        </p:spPr>
      </p:pic>
      <p:pic>
        <p:nvPicPr>
          <p:cNvPr id="7" name="Picture 6">
            <a:extLst>
              <a:ext uri="{FF2B5EF4-FFF2-40B4-BE49-F238E27FC236}">
                <a16:creationId xmlns:a16="http://schemas.microsoft.com/office/drawing/2014/main" id="{3D248D6A-A679-4CA7-9783-425440EC9D99}"/>
              </a:ext>
            </a:extLst>
          </p:cNvPr>
          <p:cNvPicPr>
            <a:picLocks noChangeAspect="1"/>
          </p:cNvPicPr>
          <p:nvPr/>
        </p:nvPicPr>
        <p:blipFill>
          <a:blip r:embed="rId5"/>
          <a:stretch>
            <a:fillRect/>
          </a:stretch>
        </p:blipFill>
        <p:spPr>
          <a:xfrm>
            <a:off x="148492" y="2381743"/>
            <a:ext cx="935778" cy="964350"/>
          </a:xfrm>
          <a:prstGeom prst="rect">
            <a:avLst/>
          </a:prstGeom>
        </p:spPr>
      </p:pic>
      <p:pic>
        <p:nvPicPr>
          <p:cNvPr id="8" name="Picture 7">
            <a:extLst>
              <a:ext uri="{FF2B5EF4-FFF2-40B4-BE49-F238E27FC236}">
                <a16:creationId xmlns:a16="http://schemas.microsoft.com/office/drawing/2014/main" id="{A9AA259C-7748-4AAC-8571-D0ED82AE6C69}"/>
              </a:ext>
            </a:extLst>
          </p:cNvPr>
          <p:cNvPicPr>
            <a:picLocks noChangeAspect="1"/>
          </p:cNvPicPr>
          <p:nvPr/>
        </p:nvPicPr>
        <p:blipFill>
          <a:blip r:embed="rId6"/>
          <a:stretch>
            <a:fillRect/>
          </a:stretch>
        </p:blipFill>
        <p:spPr>
          <a:xfrm>
            <a:off x="152401" y="3511899"/>
            <a:ext cx="887226" cy="907701"/>
          </a:xfrm>
          <a:prstGeom prst="rect">
            <a:avLst/>
          </a:prstGeom>
        </p:spPr>
      </p:pic>
      <p:pic>
        <p:nvPicPr>
          <p:cNvPr id="9" name="Picture 8">
            <a:extLst>
              <a:ext uri="{FF2B5EF4-FFF2-40B4-BE49-F238E27FC236}">
                <a16:creationId xmlns:a16="http://schemas.microsoft.com/office/drawing/2014/main" id="{01181B18-984B-4612-9063-4E895E4EAE39}"/>
              </a:ext>
            </a:extLst>
          </p:cNvPr>
          <p:cNvPicPr>
            <a:picLocks noChangeAspect="1"/>
          </p:cNvPicPr>
          <p:nvPr/>
        </p:nvPicPr>
        <p:blipFill>
          <a:blip r:embed="rId7"/>
          <a:stretch>
            <a:fillRect/>
          </a:stretch>
        </p:blipFill>
        <p:spPr>
          <a:xfrm>
            <a:off x="7767860" y="1378718"/>
            <a:ext cx="887225" cy="935745"/>
          </a:xfrm>
          <a:prstGeom prst="rect">
            <a:avLst/>
          </a:prstGeom>
        </p:spPr>
      </p:pic>
      <p:pic>
        <p:nvPicPr>
          <p:cNvPr id="11" name="Picture 10">
            <a:extLst>
              <a:ext uri="{FF2B5EF4-FFF2-40B4-BE49-F238E27FC236}">
                <a16:creationId xmlns:a16="http://schemas.microsoft.com/office/drawing/2014/main" id="{4D91D28D-41FA-4225-BC57-D42A204AF92F}"/>
              </a:ext>
            </a:extLst>
          </p:cNvPr>
          <p:cNvPicPr>
            <a:picLocks noChangeAspect="1"/>
          </p:cNvPicPr>
          <p:nvPr/>
        </p:nvPicPr>
        <p:blipFill>
          <a:blip r:embed="rId8"/>
          <a:stretch>
            <a:fillRect/>
          </a:stretch>
        </p:blipFill>
        <p:spPr>
          <a:xfrm>
            <a:off x="7753112" y="2452410"/>
            <a:ext cx="847651" cy="854073"/>
          </a:xfrm>
          <a:prstGeom prst="rect">
            <a:avLst/>
          </a:prstGeom>
        </p:spPr>
      </p:pic>
      <p:sp>
        <p:nvSpPr>
          <p:cNvPr id="13" name="TextBox 12">
            <a:extLst>
              <a:ext uri="{FF2B5EF4-FFF2-40B4-BE49-F238E27FC236}">
                <a16:creationId xmlns:a16="http://schemas.microsoft.com/office/drawing/2014/main" id="{41E0F0D3-3659-4867-B829-4485D9E4F42F}"/>
              </a:ext>
            </a:extLst>
          </p:cNvPr>
          <p:cNvSpPr txBox="1"/>
          <p:nvPr/>
        </p:nvSpPr>
        <p:spPr>
          <a:xfrm>
            <a:off x="3282370" y="1161129"/>
            <a:ext cx="202844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South African Youth Cohort</a:t>
            </a:r>
          </a:p>
        </p:txBody>
      </p:sp>
    </p:spTree>
    <p:extLst>
      <p:ext uri="{BB962C8B-B14F-4D97-AF65-F5344CB8AC3E}">
        <p14:creationId xmlns:p14="http://schemas.microsoft.com/office/powerpoint/2010/main" val="67835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19" y="1184260"/>
            <a:ext cx="9040761" cy="1015440"/>
          </a:xfrm>
        </p:spPr>
        <p:txBody>
          <a:bodyPr>
            <a:normAutofit fontScale="90000"/>
          </a:bodyPr>
          <a:lstStyle/>
          <a:p>
            <a:pPr marL="457200" indent="-457200" algn="l">
              <a:buClr>
                <a:srgbClr val="C00000"/>
              </a:buClr>
              <a:buFont typeface="Wingdings" panose="05000000000000000000" pitchFamily="2" charset="2"/>
              <a:buChar char="§"/>
            </a:pPr>
            <a:r>
              <a:rPr lang="en-GB" sz="2400" dirty="0">
                <a:solidFill>
                  <a:schemeClr val="tx1"/>
                </a:solidFill>
              </a:rPr>
              <a:t>Used national Spectrum files for 2017 in 141 countries with history  incidence data, comparing current and fast track scenarios</a:t>
            </a:r>
          </a:p>
        </p:txBody>
      </p:sp>
      <p:pic>
        <p:nvPicPr>
          <p:cNvPr id="7"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813" y="3875200"/>
            <a:ext cx="2632587" cy="2432009"/>
          </a:xfrm>
          <a:prstGeom prst="rect">
            <a:avLst/>
          </a:prstGeom>
        </p:spPr>
      </p:pic>
      <p:sp>
        <p:nvSpPr>
          <p:cNvPr id="5" name="Title 1">
            <a:extLst>
              <a:ext uri="{FF2B5EF4-FFF2-40B4-BE49-F238E27FC236}">
                <a16:creationId xmlns:a16="http://schemas.microsoft.com/office/drawing/2014/main" id="{95393BD0-475B-4532-979C-A0899D5A1EBF}"/>
              </a:ext>
            </a:extLst>
          </p:cNvPr>
          <p:cNvSpPr txBox="1">
            <a:spLocks/>
          </p:cNvSpPr>
          <p:nvPr/>
        </p:nvSpPr>
        <p:spPr>
          <a:xfrm>
            <a:off x="255639" y="129609"/>
            <a:ext cx="82296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dirty="0"/>
              <a:t>Demographic Transitions and Future HIV Epidemic  for Children and Adolescents: SPECTRUM Modeling</a:t>
            </a:r>
            <a:br>
              <a:rPr lang="en-US" dirty="0"/>
            </a:br>
            <a:r>
              <a:rPr lang="en-US" sz="2000" i="1" dirty="0">
                <a:solidFill>
                  <a:schemeClr val="tx1"/>
                </a:solidFill>
              </a:rPr>
              <a:t>Khalifa A et al.  IAS, Amsterdam July 2018 Abs.THAC0105</a:t>
            </a:r>
            <a:endParaRPr lang="en-US" dirty="0"/>
          </a:p>
        </p:txBody>
      </p:sp>
      <p:cxnSp>
        <p:nvCxnSpPr>
          <p:cNvPr id="8" name="Straight Connector 7">
            <a:extLst>
              <a:ext uri="{FF2B5EF4-FFF2-40B4-BE49-F238E27FC236}">
                <a16:creationId xmlns:a16="http://schemas.microsoft.com/office/drawing/2014/main" id="{9AE9477F-2E74-426F-ABA2-F33D692AA211}"/>
              </a:ext>
            </a:extLst>
          </p:cNvPr>
          <p:cNvCxnSpPr>
            <a:cxnSpLocks/>
          </p:cNvCxnSpPr>
          <p:nvPr/>
        </p:nvCxnSpPr>
        <p:spPr>
          <a:xfrm>
            <a:off x="0" y="1272609"/>
            <a:ext cx="9144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0" name="Table 9">
            <a:extLst>
              <a:ext uri="{FF2B5EF4-FFF2-40B4-BE49-F238E27FC236}">
                <a16:creationId xmlns:a16="http://schemas.microsoft.com/office/drawing/2014/main" id="{D43EA735-9766-4D09-BD9D-71AA72220316}"/>
              </a:ext>
            </a:extLst>
          </p:cNvPr>
          <p:cNvGraphicFramePr>
            <a:graphicFrameLocks noGrp="1"/>
          </p:cNvGraphicFramePr>
          <p:nvPr>
            <p:extLst/>
          </p:nvPr>
        </p:nvGraphicFramePr>
        <p:xfrm>
          <a:off x="51619" y="2095019"/>
          <a:ext cx="8991601" cy="1604090"/>
        </p:xfrm>
        <a:graphic>
          <a:graphicData uri="http://schemas.openxmlformats.org/drawingml/2006/table">
            <a:tbl>
              <a:tblPr firstRow="1" firstCol="1" bandRow="1">
                <a:tableStyleId>{D27102A9-8310-4765-A935-A1911B00CA55}</a:tableStyleId>
              </a:tblPr>
              <a:tblGrid>
                <a:gridCol w="1885512">
                  <a:extLst>
                    <a:ext uri="{9D8B030D-6E8A-4147-A177-3AD203B41FA5}">
                      <a16:colId xmlns:a16="http://schemas.microsoft.com/office/drawing/2014/main" val="1130595374"/>
                    </a:ext>
                  </a:extLst>
                </a:gridCol>
                <a:gridCol w="3024108">
                  <a:extLst>
                    <a:ext uri="{9D8B030D-6E8A-4147-A177-3AD203B41FA5}">
                      <a16:colId xmlns:a16="http://schemas.microsoft.com/office/drawing/2014/main" val="210646861"/>
                    </a:ext>
                  </a:extLst>
                </a:gridCol>
                <a:gridCol w="4081981">
                  <a:extLst>
                    <a:ext uri="{9D8B030D-6E8A-4147-A177-3AD203B41FA5}">
                      <a16:colId xmlns:a16="http://schemas.microsoft.com/office/drawing/2014/main" val="3397166301"/>
                    </a:ext>
                  </a:extLst>
                </a:gridCol>
              </a:tblGrid>
              <a:tr h="258665">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Assumptions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Current</a:t>
                      </a:r>
                      <a:r>
                        <a:rPr lang="en-US" sz="1200" baseline="0" dirty="0">
                          <a:effectLst/>
                          <a:latin typeface="Arial" panose="020B0604020202020204" pitchFamily="34" charset="0"/>
                          <a:cs typeface="Arial" panose="020B0604020202020204" pitchFamily="34" charset="0"/>
                        </a:rPr>
                        <a:t> t</a:t>
                      </a:r>
                      <a:r>
                        <a:rPr lang="en-US" sz="1200" dirty="0">
                          <a:effectLst/>
                          <a:latin typeface="Arial" panose="020B0604020202020204" pitchFamily="34" charset="0"/>
                          <a:cs typeface="Arial" panose="020B0604020202020204" pitchFamily="34" charset="0"/>
                        </a:rPr>
                        <a:t>rend scenario (log-linear)</a:t>
                      </a:r>
                      <a:endParaRPr lang="en-US"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Fast</a:t>
                      </a:r>
                      <a:r>
                        <a:rPr lang="en-US" sz="1200" baseline="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track scenario (linear)</a:t>
                      </a:r>
                      <a:endParaRPr lang="en-US"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25228428"/>
                  </a:ext>
                </a:extLst>
              </a:tr>
              <a:tr h="507225">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HIV Incidence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Extrapolated from 2016-2021 modeled trends (linear for increasing trends)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Extrapolated from 2016 to 2020 and 2016 </a:t>
                      </a:r>
                      <a:r>
                        <a:rPr lang="en-US" sz="1200" b="1" dirty="0">
                          <a:effectLst/>
                          <a:latin typeface="Arial" panose="020B0604020202020204" pitchFamily="34" charset="0"/>
                          <a:cs typeface="Arial" panose="020B0604020202020204" pitchFamily="34" charset="0"/>
                        </a:rPr>
                        <a:t>to 2030 to reach fast track goals of reduced new HIV infections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70497570"/>
                  </a:ext>
                </a:extLst>
              </a:tr>
              <a:tr h="457200">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ART Coverage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Extrapolated ART coverage based on 2010-2016 trend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Extrapolated ART coverage to </a:t>
                      </a:r>
                      <a:r>
                        <a:rPr lang="en-US" sz="1200" b="1" dirty="0">
                          <a:effectLst/>
                          <a:latin typeface="Arial" panose="020B0604020202020204" pitchFamily="34" charset="0"/>
                          <a:cs typeface="Arial" panose="020B0604020202020204" pitchFamily="34" charset="0"/>
                        </a:rPr>
                        <a:t>achieve 81% coverage by 2020 and 90% coverage by 2030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73782231"/>
                  </a:ext>
                </a:extLst>
              </a:tr>
              <a:tr h="381000">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PMTCT Coverage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Extrapolated PMTCT coverage based on 2010-2016 trend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Extrapolated PMTCT coverage to achieve 75%</a:t>
                      </a:r>
                      <a:r>
                        <a:rPr lang="en-US" sz="1200" b="1" baseline="0" dirty="0">
                          <a:effectLst/>
                          <a:latin typeface="Arial" panose="020B0604020202020204" pitchFamily="34" charset="0"/>
                          <a:cs typeface="Arial" panose="020B0604020202020204" pitchFamily="34" charset="0"/>
                        </a:rPr>
                        <a:t> coverage by 2020 and </a:t>
                      </a:r>
                      <a:r>
                        <a:rPr lang="en-US" sz="1200" b="1" dirty="0">
                          <a:effectLst/>
                          <a:latin typeface="Arial" panose="020B0604020202020204" pitchFamily="34" charset="0"/>
                          <a:cs typeface="Arial" panose="020B0604020202020204" pitchFamily="34" charset="0"/>
                        </a:rPr>
                        <a:t>95% coverage by 2026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08330189"/>
                  </a:ext>
                </a:extLst>
              </a:tr>
            </a:tbl>
          </a:graphicData>
        </a:graphic>
      </p:graphicFrame>
      <p:sp>
        <p:nvSpPr>
          <p:cNvPr id="11" name="Content Placeholder 5">
            <a:extLst>
              <a:ext uri="{FF2B5EF4-FFF2-40B4-BE49-F238E27FC236}">
                <a16:creationId xmlns:a16="http://schemas.microsoft.com/office/drawing/2014/main" id="{0E516760-F72E-4B82-AF60-87E940995FAF}"/>
              </a:ext>
            </a:extLst>
          </p:cNvPr>
          <p:cNvSpPr>
            <a:spLocks noGrp="1"/>
          </p:cNvSpPr>
          <p:nvPr>
            <p:ph idx="1"/>
          </p:nvPr>
        </p:nvSpPr>
        <p:spPr>
          <a:xfrm>
            <a:off x="304800" y="3875200"/>
            <a:ext cx="6705600" cy="2765960"/>
          </a:xfrm>
        </p:spPr>
        <p:txBody>
          <a:bodyPr>
            <a:normAutofit fontScale="92500" lnSpcReduction="20000"/>
          </a:bodyPr>
          <a:lstStyle/>
          <a:p>
            <a:pPr marL="0" indent="0">
              <a:spcAft>
                <a:spcPts val="600"/>
              </a:spcAft>
              <a:buNone/>
            </a:pPr>
            <a:r>
              <a:rPr lang="en-GB" sz="2000" b="1" dirty="0">
                <a:solidFill>
                  <a:srgbClr val="FF3399"/>
                </a:solidFill>
              </a:rPr>
              <a:t>2020 Goal Start Free: </a:t>
            </a:r>
            <a:r>
              <a:rPr lang="en-GB" sz="2000" dirty="0"/>
              <a:t>95% reduction in new HIV infections among children aged 0-4 by 2020</a:t>
            </a:r>
          </a:p>
          <a:p>
            <a:pPr lvl="1">
              <a:spcAft>
                <a:spcPts val="600"/>
              </a:spcAft>
            </a:pPr>
            <a:r>
              <a:rPr lang="en-GB" sz="1900" dirty="0"/>
              <a:t>Current trend scenario: 42% reduction</a:t>
            </a:r>
          </a:p>
          <a:p>
            <a:pPr lvl="1">
              <a:spcAft>
                <a:spcPts val="600"/>
              </a:spcAft>
            </a:pPr>
            <a:r>
              <a:rPr lang="en-GB" sz="1900" dirty="0"/>
              <a:t>Fast track scenario: 49% reduction</a:t>
            </a:r>
            <a:endParaRPr lang="en-GB" sz="1900" b="1" dirty="0"/>
          </a:p>
          <a:p>
            <a:pPr marL="0" indent="0">
              <a:spcAft>
                <a:spcPts val="600"/>
              </a:spcAft>
              <a:buNone/>
            </a:pPr>
            <a:r>
              <a:rPr lang="en-GB" sz="2000" b="1" dirty="0">
                <a:solidFill>
                  <a:srgbClr val="FFC000"/>
                </a:solidFill>
              </a:rPr>
              <a:t>2020 Goal Stay Free</a:t>
            </a:r>
            <a:r>
              <a:rPr lang="en-GB" sz="2000" b="1" dirty="0"/>
              <a:t>: </a:t>
            </a:r>
            <a:r>
              <a:rPr lang="en-GB" sz="2000" dirty="0"/>
              <a:t>75% reduction in new HIV infections among adolescents aged 15-19 by 2020</a:t>
            </a:r>
          </a:p>
          <a:p>
            <a:pPr lvl="1">
              <a:spcAft>
                <a:spcPts val="600"/>
              </a:spcAft>
            </a:pPr>
            <a:r>
              <a:rPr lang="en-GB" sz="1900" dirty="0">
                <a:solidFill>
                  <a:schemeClr val="tx2"/>
                </a:solidFill>
              </a:rPr>
              <a:t>C</a:t>
            </a:r>
            <a:r>
              <a:rPr lang="en-GB" sz="1900" dirty="0"/>
              <a:t>urrent trend scenario: 28% (girls), 25% (boys)</a:t>
            </a:r>
          </a:p>
          <a:p>
            <a:pPr lvl="1">
              <a:spcAft>
                <a:spcPts val="600"/>
              </a:spcAft>
            </a:pPr>
            <a:r>
              <a:rPr lang="en-GB" sz="1900" dirty="0"/>
              <a:t>Fast track scenario: 68% (girls), 68% (boys)</a:t>
            </a:r>
          </a:p>
          <a:p>
            <a:pPr marL="0" indent="0">
              <a:buNone/>
            </a:pPr>
            <a:endParaRPr lang="en-GB" dirty="0"/>
          </a:p>
        </p:txBody>
      </p:sp>
    </p:spTree>
    <p:extLst>
      <p:ext uri="{BB962C8B-B14F-4D97-AF65-F5344CB8AC3E}">
        <p14:creationId xmlns:p14="http://schemas.microsoft.com/office/powerpoint/2010/main" val="81503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500"/>
                                        <p:tgtEl>
                                          <p:spTgt spid="11">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fade">
                                      <p:cBhvr>
                                        <p:cTn id="29" dur="500"/>
                                        <p:tgtEl>
                                          <p:spTgt spid="11">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19" y="1184260"/>
            <a:ext cx="9040761" cy="1015440"/>
          </a:xfrm>
        </p:spPr>
        <p:txBody>
          <a:bodyPr>
            <a:normAutofit fontScale="90000"/>
          </a:bodyPr>
          <a:lstStyle/>
          <a:p>
            <a:pPr marL="457200" indent="-457200" algn="l">
              <a:buClr>
                <a:srgbClr val="C00000"/>
              </a:buClr>
              <a:buFont typeface="Wingdings" panose="05000000000000000000" pitchFamily="2" charset="2"/>
              <a:buChar char="§"/>
            </a:pPr>
            <a:r>
              <a:rPr lang="en-GB" sz="2400" dirty="0">
                <a:solidFill>
                  <a:schemeClr val="tx1"/>
                </a:solidFill>
              </a:rPr>
              <a:t>Used national Spectrum files for 2017 in 141 countries with history  incidence data, comparing current and fast track scenarios</a:t>
            </a:r>
          </a:p>
        </p:txBody>
      </p:sp>
      <p:pic>
        <p:nvPicPr>
          <p:cNvPr id="7"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813" y="3875200"/>
            <a:ext cx="2632587" cy="2432009"/>
          </a:xfrm>
          <a:prstGeom prst="rect">
            <a:avLst/>
          </a:prstGeom>
        </p:spPr>
      </p:pic>
      <p:sp>
        <p:nvSpPr>
          <p:cNvPr id="5" name="Title 1">
            <a:extLst>
              <a:ext uri="{FF2B5EF4-FFF2-40B4-BE49-F238E27FC236}">
                <a16:creationId xmlns:a16="http://schemas.microsoft.com/office/drawing/2014/main" id="{95393BD0-475B-4532-979C-A0899D5A1EBF}"/>
              </a:ext>
            </a:extLst>
          </p:cNvPr>
          <p:cNvSpPr txBox="1">
            <a:spLocks/>
          </p:cNvSpPr>
          <p:nvPr/>
        </p:nvSpPr>
        <p:spPr>
          <a:xfrm>
            <a:off x="255639" y="129609"/>
            <a:ext cx="82296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dirty="0"/>
              <a:t>Demographic Transitions and Future HIV Epidemic  for Children and Adolescents: SPECTRUM Modeling</a:t>
            </a:r>
            <a:br>
              <a:rPr lang="en-US" dirty="0"/>
            </a:br>
            <a:r>
              <a:rPr lang="en-US" sz="2000" i="1" dirty="0">
                <a:solidFill>
                  <a:schemeClr val="tx1"/>
                </a:solidFill>
              </a:rPr>
              <a:t>Khalifa A et al.  IAS, Amsterdam July 2018 Abs.THAC0105</a:t>
            </a:r>
            <a:endParaRPr lang="en-US" dirty="0"/>
          </a:p>
        </p:txBody>
      </p:sp>
      <p:cxnSp>
        <p:nvCxnSpPr>
          <p:cNvPr id="8" name="Straight Connector 7">
            <a:extLst>
              <a:ext uri="{FF2B5EF4-FFF2-40B4-BE49-F238E27FC236}">
                <a16:creationId xmlns:a16="http://schemas.microsoft.com/office/drawing/2014/main" id="{9AE9477F-2E74-426F-ABA2-F33D692AA211}"/>
              </a:ext>
            </a:extLst>
          </p:cNvPr>
          <p:cNvCxnSpPr>
            <a:cxnSpLocks/>
          </p:cNvCxnSpPr>
          <p:nvPr/>
        </p:nvCxnSpPr>
        <p:spPr>
          <a:xfrm>
            <a:off x="0" y="1272609"/>
            <a:ext cx="9144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0" name="Table 9">
            <a:extLst>
              <a:ext uri="{FF2B5EF4-FFF2-40B4-BE49-F238E27FC236}">
                <a16:creationId xmlns:a16="http://schemas.microsoft.com/office/drawing/2014/main" id="{D43EA735-9766-4D09-BD9D-71AA72220316}"/>
              </a:ext>
            </a:extLst>
          </p:cNvPr>
          <p:cNvGraphicFramePr>
            <a:graphicFrameLocks noGrp="1"/>
          </p:cNvGraphicFramePr>
          <p:nvPr>
            <p:extLst/>
          </p:nvPr>
        </p:nvGraphicFramePr>
        <p:xfrm>
          <a:off x="51619" y="2095019"/>
          <a:ext cx="8991601" cy="1604090"/>
        </p:xfrm>
        <a:graphic>
          <a:graphicData uri="http://schemas.openxmlformats.org/drawingml/2006/table">
            <a:tbl>
              <a:tblPr firstRow="1" firstCol="1" bandRow="1">
                <a:tableStyleId>{D27102A9-8310-4765-A935-A1911B00CA55}</a:tableStyleId>
              </a:tblPr>
              <a:tblGrid>
                <a:gridCol w="1885512">
                  <a:extLst>
                    <a:ext uri="{9D8B030D-6E8A-4147-A177-3AD203B41FA5}">
                      <a16:colId xmlns:a16="http://schemas.microsoft.com/office/drawing/2014/main" val="1130595374"/>
                    </a:ext>
                  </a:extLst>
                </a:gridCol>
                <a:gridCol w="3024108">
                  <a:extLst>
                    <a:ext uri="{9D8B030D-6E8A-4147-A177-3AD203B41FA5}">
                      <a16:colId xmlns:a16="http://schemas.microsoft.com/office/drawing/2014/main" val="210646861"/>
                    </a:ext>
                  </a:extLst>
                </a:gridCol>
                <a:gridCol w="4081981">
                  <a:extLst>
                    <a:ext uri="{9D8B030D-6E8A-4147-A177-3AD203B41FA5}">
                      <a16:colId xmlns:a16="http://schemas.microsoft.com/office/drawing/2014/main" val="3397166301"/>
                    </a:ext>
                  </a:extLst>
                </a:gridCol>
              </a:tblGrid>
              <a:tr h="258665">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Assumptions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Current</a:t>
                      </a:r>
                      <a:r>
                        <a:rPr lang="en-US" sz="1200" baseline="0" dirty="0">
                          <a:effectLst/>
                          <a:latin typeface="Arial" panose="020B0604020202020204" pitchFamily="34" charset="0"/>
                          <a:cs typeface="Arial" panose="020B0604020202020204" pitchFamily="34" charset="0"/>
                        </a:rPr>
                        <a:t> t</a:t>
                      </a:r>
                      <a:r>
                        <a:rPr lang="en-US" sz="1200" dirty="0">
                          <a:effectLst/>
                          <a:latin typeface="Arial" panose="020B0604020202020204" pitchFamily="34" charset="0"/>
                          <a:cs typeface="Arial" panose="020B0604020202020204" pitchFamily="34" charset="0"/>
                        </a:rPr>
                        <a:t>rend scenario (log-linear)</a:t>
                      </a:r>
                      <a:endParaRPr lang="en-US"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Fast</a:t>
                      </a:r>
                      <a:r>
                        <a:rPr lang="en-US" sz="1200" baseline="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track scenario (linear)</a:t>
                      </a:r>
                      <a:endParaRPr lang="en-US"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25228428"/>
                  </a:ext>
                </a:extLst>
              </a:tr>
              <a:tr h="507225">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HIV Incidence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Extrapolated from 2016-2021 modeled trends (linear for increasing trends)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Extrapolated from 2016 to 2020 and 2016 </a:t>
                      </a:r>
                      <a:r>
                        <a:rPr lang="en-US" sz="1200" b="1" dirty="0">
                          <a:effectLst/>
                          <a:latin typeface="Arial" panose="020B0604020202020204" pitchFamily="34" charset="0"/>
                          <a:cs typeface="Arial" panose="020B0604020202020204" pitchFamily="34" charset="0"/>
                        </a:rPr>
                        <a:t>to 2030 to reach fast track goals of reduced new HIV infections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70497570"/>
                  </a:ext>
                </a:extLst>
              </a:tr>
              <a:tr h="457200">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ART Coverage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Extrapolated ART coverage based on 2010-2016 trend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Extrapolated ART coverage to </a:t>
                      </a:r>
                      <a:r>
                        <a:rPr lang="en-US" sz="1200" b="1" dirty="0">
                          <a:effectLst/>
                          <a:latin typeface="Arial" panose="020B0604020202020204" pitchFamily="34" charset="0"/>
                          <a:cs typeface="Arial" panose="020B0604020202020204" pitchFamily="34" charset="0"/>
                        </a:rPr>
                        <a:t>achieve 81% coverage by 2020 and 90% coverage by 2030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73782231"/>
                  </a:ext>
                </a:extLst>
              </a:tr>
              <a:tr h="381000">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PMTCT Coverage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Extrapolated PMTCT coverage based on 2010-2016 trend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Extrapolated PMTCT coverage to achieve 75%</a:t>
                      </a:r>
                      <a:r>
                        <a:rPr lang="en-US" sz="1200" b="1" baseline="0" dirty="0">
                          <a:effectLst/>
                          <a:latin typeface="Arial" panose="020B0604020202020204" pitchFamily="34" charset="0"/>
                          <a:cs typeface="Arial" panose="020B0604020202020204" pitchFamily="34" charset="0"/>
                        </a:rPr>
                        <a:t> coverage by 2020 and </a:t>
                      </a:r>
                      <a:r>
                        <a:rPr lang="en-US" sz="1200" b="1" dirty="0">
                          <a:effectLst/>
                          <a:latin typeface="Arial" panose="020B0604020202020204" pitchFamily="34" charset="0"/>
                          <a:cs typeface="Arial" panose="020B0604020202020204" pitchFamily="34" charset="0"/>
                        </a:rPr>
                        <a:t>95% coverage by 2026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08330189"/>
                  </a:ext>
                </a:extLst>
              </a:tr>
            </a:tbl>
          </a:graphicData>
        </a:graphic>
      </p:graphicFrame>
      <p:sp>
        <p:nvSpPr>
          <p:cNvPr id="11" name="Content Placeholder 5">
            <a:extLst>
              <a:ext uri="{FF2B5EF4-FFF2-40B4-BE49-F238E27FC236}">
                <a16:creationId xmlns:a16="http://schemas.microsoft.com/office/drawing/2014/main" id="{0E516760-F72E-4B82-AF60-87E940995FAF}"/>
              </a:ext>
            </a:extLst>
          </p:cNvPr>
          <p:cNvSpPr>
            <a:spLocks noGrp="1"/>
          </p:cNvSpPr>
          <p:nvPr>
            <p:ph idx="1"/>
          </p:nvPr>
        </p:nvSpPr>
        <p:spPr>
          <a:xfrm>
            <a:off x="255639" y="3937850"/>
            <a:ext cx="6705600" cy="2765960"/>
          </a:xfrm>
        </p:spPr>
        <p:txBody>
          <a:bodyPr>
            <a:normAutofit fontScale="92500" lnSpcReduction="20000"/>
          </a:bodyPr>
          <a:lstStyle/>
          <a:p>
            <a:pPr marL="0" indent="0">
              <a:spcAft>
                <a:spcPts val="600"/>
              </a:spcAft>
              <a:buNone/>
            </a:pPr>
            <a:r>
              <a:rPr lang="en-GB" sz="2000" b="1" dirty="0">
                <a:solidFill>
                  <a:srgbClr val="FF3399"/>
                </a:solidFill>
              </a:rPr>
              <a:t>2020 Goal Start Free: </a:t>
            </a:r>
            <a:r>
              <a:rPr lang="en-GB" sz="2000" dirty="0"/>
              <a:t>95% reduction in new HIV infections among children aged 0-4 by 2020</a:t>
            </a:r>
          </a:p>
          <a:p>
            <a:pPr lvl="1">
              <a:spcAft>
                <a:spcPts val="600"/>
              </a:spcAft>
            </a:pPr>
            <a:r>
              <a:rPr lang="en-GB" sz="1900" dirty="0"/>
              <a:t>Current trend scenario: 42% reduction</a:t>
            </a:r>
          </a:p>
          <a:p>
            <a:pPr lvl="1">
              <a:spcAft>
                <a:spcPts val="600"/>
              </a:spcAft>
            </a:pPr>
            <a:r>
              <a:rPr lang="en-GB" sz="1900" dirty="0"/>
              <a:t>Fast track scenario: 49% reduction</a:t>
            </a:r>
            <a:endParaRPr lang="en-GB" sz="1900" b="1" dirty="0"/>
          </a:p>
          <a:p>
            <a:pPr marL="0" indent="0">
              <a:spcAft>
                <a:spcPts val="600"/>
              </a:spcAft>
              <a:buNone/>
            </a:pPr>
            <a:r>
              <a:rPr lang="en-GB" sz="2000" b="1" dirty="0">
                <a:solidFill>
                  <a:srgbClr val="FFC000"/>
                </a:solidFill>
              </a:rPr>
              <a:t>2020 Goal Stay Free</a:t>
            </a:r>
            <a:r>
              <a:rPr lang="en-GB" sz="2000" b="1" dirty="0"/>
              <a:t>: </a:t>
            </a:r>
            <a:r>
              <a:rPr lang="en-GB" sz="2000" dirty="0"/>
              <a:t>75% reduction in new HIV infections among adolescents aged 15-19 by 2020</a:t>
            </a:r>
          </a:p>
          <a:p>
            <a:pPr lvl="1">
              <a:spcAft>
                <a:spcPts val="600"/>
              </a:spcAft>
            </a:pPr>
            <a:r>
              <a:rPr lang="en-GB" sz="1900" dirty="0">
                <a:solidFill>
                  <a:schemeClr val="tx2"/>
                </a:solidFill>
              </a:rPr>
              <a:t>C</a:t>
            </a:r>
            <a:r>
              <a:rPr lang="en-GB" sz="1900" dirty="0"/>
              <a:t>urrent trend scenario: 28% (girls), 25% (boys)</a:t>
            </a:r>
          </a:p>
          <a:p>
            <a:pPr lvl="1">
              <a:spcAft>
                <a:spcPts val="600"/>
              </a:spcAft>
            </a:pPr>
            <a:r>
              <a:rPr lang="en-GB" sz="1900" dirty="0"/>
              <a:t>Fast track scenario: 68% (girls), 68% (boys)</a:t>
            </a:r>
          </a:p>
          <a:p>
            <a:pPr marL="0" indent="0">
              <a:buNone/>
            </a:pPr>
            <a:endParaRPr lang="en-GB" dirty="0"/>
          </a:p>
        </p:txBody>
      </p:sp>
      <p:sp>
        <p:nvSpPr>
          <p:cNvPr id="9" name="Content Placeholder 2">
            <a:extLst>
              <a:ext uri="{FF2B5EF4-FFF2-40B4-BE49-F238E27FC236}">
                <a16:creationId xmlns:a16="http://schemas.microsoft.com/office/drawing/2014/main" id="{625FCC60-489E-4C36-B0C5-1C77FC08FE69}"/>
              </a:ext>
            </a:extLst>
          </p:cNvPr>
          <p:cNvSpPr txBox="1">
            <a:spLocks/>
          </p:cNvSpPr>
          <p:nvPr/>
        </p:nvSpPr>
        <p:spPr>
          <a:xfrm>
            <a:off x="484094" y="1371600"/>
            <a:ext cx="8229600" cy="4800600"/>
          </a:xfrm>
          <a:prstGeom prst="rect">
            <a:avLst/>
          </a:prstGeom>
          <a:solidFill>
            <a:schemeClr val="bg1"/>
          </a:solidFill>
          <a:scene3d>
            <a:camera prst="orthographicFront"/>
            <a:lightRig rig="threePt" dir="t"/>
          </a:scene3d>
          <a:sp3d>
            <a:bevelT/>
          </a:sp3d>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4000" dirty="0"/>
              <a:t>It is possible that 2020 targets are out of reach</a:t>
            </a:r>
          </a:p>
          <a:p>
            <a:pPr marL="0" indent="0" algn="ctr">
              <a:buFont typeface="Wingdings" panose="05000000000000000000" pitchFamily="2" charset="2"/>
              <a:buNone/>
            </a:pPr>
            <a:r>
              <a:rPr lang="en-US" sz="4000" dirty="0"/>
              <a:t>Thus we must plan for </a:t>
            </a:r>
            <a:r>
              <a:rPr lang="en-US" sz="4000" i="1" dirty="0"/>
              <a:t>longer-term and more sustainable</a:t>
            </a:r>
            <a:r>
              <a:rPr lang="en-US" sz="4000" dirty="0"/>
              <a:t> interventions to achieve and secure an </a:t>
            </a:r>
          </a:p>
          <a:p>
            <a:pPr marL="0" indent="0" algn="ctr">
              <a:buFont typeface="Wingdings" panose="05000000000000000000" pitchFamily="2" charset="2"/>
              <a:buNone/>
            </a:pPr>
            <a:r>
              <a:rPr lang="en-US" sz="4000" dirty="0"/>
              <a:t>AIDS-Free generation over </a:t>
            </a:r>
          </a:p>
          <a:p>
            <a:pPr marL="0" indent="0" algn="ctr">
              <a:buFont typeface="Wingdings" panose="05000000000000000000" pitchFamily="2" charset="2"/>
              <a:buNone/>
            </a:pPr>
            <a:r>
              <a:rPr lang="en-US" sz="4000" dirty="0"/>
              <a:t>future decades.</a:t>
            </a:r>
          </a:p>
          <a:p>
            <a:endParaRPr lang="en-US" sz="4000" dirty="0"/>
          </a:p>
        </p:txBody>
      </p:sp>
    </p:spTree>
    <p:extLst>
      <p:ext uri="{BB962C8B-B14F-4D97-AF65-F5344CB8AC3E}">
        <p14:creationId xmlns:p14="http://schemas.microsoft.com/office/powerpoint/2010/main" val="39360358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A1A5-D9E3-4521-8352-E6F920C1F76E}"/>
              </a:ext>
            </a:extLst>
          </p:cNvPr>
          <p:cNvSpPr>
            <a:spLocks noGrp="1"/>
          </p:cNvSpPr>
          <p:nvPr>
            <p:ph type="title"/>
          </p:nvPr>
        </p:nvSpPr>
        <p:spPr>
          <a:xfrm>
            <a:off x="457200" y="129609"/>
            <a:ext cx="8561439" cy="1143000"/>
          </a:xfrm>
        </p:spPr>
        <p:txBody>
          <a:bodyPr>
            <a:normAutofit/>
          </a:bodyPr>
          <a:lstStyle/>
          <a:p>
            <a:r>
              <a:rPr lang="en-US" sz="3100" dirty="0"/>
              <a:t>Life Cycle of Aging Epidemic</a:t>
            </a:r>
            <a:br>
              <a:rPr lang="en-US" sz="3100" dirty="0"/>
            </a:br>
            <a:r>
              <a:rPr lang="en-US" sz="2000" i="1" dirty="0">
                <a:solidFill>
                  <a:schemeClr val="tx1"/>
                </a:solidFill>
              </a:rPr>
              <a:t>Khalifa A et al.  IAS, Amsterdam July 2018 Abs.THAC0105</a:t>
            </a:r>
            <a:endParaRPr lang="en-US" dirty="0"/>
          </a:p>
        </p:txBody>
      </p:sp>
      <p:cxnSp>
        <p:nvCxnSpPr>
          <p:cNvPr id="4" name="Straight Connector 3">
            <a:extLst>
              <a:ext uri="{FF2B5EF4-FFF2-40B4-BE49-F238E27FC236}">
                <a16:creationId xmlns:a16="http://schemas.microsoft.com/office/drawing/2014/main" id="{03E5BA71-C53C-4D88-83C2-66B72D04012A}"/>
              </a:ext>
            </a:extLst>
          </p:cNvPr>
          <p:cNvCxnSpPr>
            <a:cxnSpLocks/>
          </p:cNvCxnSpPr>
          <p:nvPr/>
        </p:nvCxnSpPr>
        <p:spPr>
          <a:xfrm>
            <a:off x="0" y="127260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EF9A999A-C072-4AD2-B45E-44479FA44FD2}"/>
              </a:ext>
            </a:extLst>
          </p:cNvPr>
          <p:cNvPicPr>
            <a:picLocks noChangeAspect="1"/>
          </p:cNvPicPr>
          <p:nvPr/>
        </p:nvPicPr>
        <p:blipFill>
          <a:blip r:embed="rId3"/>
          <a:stretch>
            <a:fillRect/>
          </a:stretch>
        </p:blipFill>
        <p:spPr>
          <a:xfrm>
            <a:off x="2876550" y="2430383"/>
            <a:ext cx="6038850" cy="3781425"/>
          </a:xfrm>
          <a:prstGeom prst="rect">
            <a:avLst/>
          </a:prstGeom>
        </p:spPr>
      </p:pic>
      <p:sp>
        <p:nvSpPr>
          <p:cNvPr id="7" name="Content Placeholder 5">
            <a:extLst>
              <a:ext uri="{FF2B5EF4-FFF2-40B4-BE49-F238E27FC236}">
                <a16:creationId xmlns:a16="http://schemas.microsoft.com/office/drawing/2014/main" id="{9C85810C-6D09-4A56-B3AD-A979732AECEB}"/>
              </a:ext>
            </a:extLst>
          </p:cNvPr>
          <p:cNvSpPr txBox="1">
            <a:spLocks/>
          </p:cNvSpPr>
          <p:nvPr/>
        </p:nvSpPr>
        <p:spPr>
          <a:xfrm>
            <a:off x="228600" y="1371600"/>
            <a:ext cx="6172200" cy="24534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GB" sz="2000" dirty="0"/>
              <a:t>Increased survival perinatal children</a:t>
            </a:r>
          </a:p>
          <a:p>
            <a:pPr>
              <a:spcAft>
                <a:spcPts val="600"/>
              </a:spcAft>
            </a:pPr>
            <a:r>
              <a:rPr lang="en-GB" sz="2000" dirty="0"/>
              <a:t>Steady flow of new HIV infections youth</a:t>
            </a:r>
          </a:p>
          <a:p>
            <a:pPr lvl="1">
              <a:spcAft>
                <a:spcPts val="600"/>
              </a:spcAft>
              <a:buFont typeface="Arial" panose="020B0604020202020204" pitchFamily="34" charset="0"/>
              <a:buChar char="→"/>
            </a:pPr>
            <a:r>
              <a:rPr lang="en-GB" sz="2000" dirty="0"/>
              <a:t> Feeds into adult population living with HIV</a:t>
            </a:r>
          </a:p>
          <a:p>
            <a:pPr>
              <a:spcAft>
                <a:spcPts val="600"/>
              </a:spcAft>
            </a:pPr>
            <a:r>
              <a:rPr lang="en-GB" sz="2000" dirty="0"/>
              <a:t>Population (youth) growth in certain regions</a:t>
            </a:r>
          </a:p>
          <a:p>
            <a:pPr marL="342900" lvl="1" indent="0">
              <a:spcAft>
                <a:spcPts val="600"/>
              </a:spcAft>
              <a:buFont typeface="Arial" panose="020B0604020202020204" pitchFamily="34" charset="0"/>
              <a:buNone/>
            </a:pPr>
            <a:r>
              <a:rPr lang="en-GB" sz="2000" dirty="0">
                <a:solidFill>
                  <a:srgbClr val="C00000"/>
                </a:solidFill>
                <a:sym typeface="Wingdings" panose="05000000000000000000" pitchFamily="2" charset="2"/>
              </a:rPr>
              <a:t>→</a:t>
            </a:r>
            <a:r>
              <a:rPr lang="en-GB" sz="2000" dirty="0">
                <a:sym typeface="Wingdings" panose="05000000000000000000" pitchFamily="2" charset="2"/>
              </a:rPr>
              <a:t>Varying geographic</a:t>
            </a:r>
            <a:r>
              <a:rPr lang="en-GB" sz="2000" dirty="0"/>
              <a:t> effects</a:t>
            </a:r>
          </a:p>
        </p:txBody>
      </p:sp>
      <p:sp>
        <p:nvSpPr>
          <p:cNvPr id="8" name="Rectangle 7">
            <a:extLst>
              <a:ext uri="{FF2B5EF4-FFF2-40B4-BE49-F238E27FC236}">
                <a16:creationId xmlns:a16="http://schemas.microsoft.com/office/drawing/2014/main" id="{6CED3692-88FA-483E-BF2E-8D4698A2A48E}"/>
              </a:ext>
            </a:extLst>
          </p:cNvPr>
          <p:cNvSpPr/>
          <p:nvPr/>
        </p:nvSpPr>
        <p:spPr>
          <a:xfrm>
            <a:off x="7044374" y="4419600"/>
            <a:ext cx="1871026" cy="1077218"/>
          </a:xfrm>
          <a:prstGeom prst="rect">
            <a:avLst/>
          </a:prstGeom>
        </p:spPr>
        <p:txBody>
          <a:bodyPr wrap="none">
            <a:spAutoFit/>
          </a:bodyPr>
          <a:lstStyle/>
          <a:p>
            <a:pPr algn="ctr"/>
            <a:r>
              <a:rPr lang="en-GB" sz="1600" dirty="0">
                <a:latin typeface="Arial" panose="020B0604020202020204" pitchFamily="34" charset="0"/>
                <a:cs typeface="Arial" panose="020B0604020202020204" pitchFamily="34" charset="0"/>
              </a:rPr>
              <a:t>Includes </a:t>
            </a:r>
          </a:p>
          <a:p>
            <a:pPr algn="ctr"/>
            <a:r>
              <a:rPr lang="en-GB" sz="1600" dirty="0">
                <a:latin typeface="Arial" panose="020B0604020202020204" pitchFamily="34" charset="0"/>
                <a:cs typeface="Arial" panose="020B0604020202020204" pitchFamily="34" charset="0"/>
              </a:rPr>
              <a:t>aged-up youth:</a:t>
            </a:r>
          </a:p>
          <a:p>
            <a:pPr algn="ctr"/>
            <a:r>
              <a:rPr lang="en-GB" sz="1600" dirty="0">
                <a:latin typeface="Arial" panose="020B0604020202020204" pitchFamily="34" charset="0"/>
                <a:cs typeface="Arial" panose="020B0604020202020204" pitchFamily="34" charset="0"/>
              </a:rPr>
              <a:t>Perinatal survivors</a:t>
            </a:r>
          </a:p>
          <a:p>
            <a:pPr algn="ctr"/>
            <a:r>
              <a:rPr lang="en-GB" sz="1600" dirty="0">
                <a:latin typeface="Arial" panose="020B0604020202020204" pitchFamily="34" charset="0"/>
                <a:cs typeface="Arial" panose="020B0604020202020204" pitchFamily="34" charset="0"/>
              </a:rPr>
              <a:t>Youth sexual </a:t>
            </a:r>
            <a:r>
              <a:rPr lang="en-GB" sz="1600" dirty="0" err="1">
                <a:latin typeface="Arial" panose="020B0604020202020204" pitchFamily="34" charset="0"/>
                <a:cs typeface="Arial" panose="020B0604020202020204" pitchFamily="34" charset="0"/>
              </a:rPr>
              <a:t>tx</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1670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3292"/>
            <a:ext cx="8839199" cy="1066631"/>
          </a:xfrm>
        </p:spPr>
        <p:txBody>
          <a:bodyPr>
            <a:normAutofit fontScale="90000"/>
          </a:bodyPr>
          <a:lstStyle/>
          <a:p>
            <a:r>
              <a:rPr lang="en-US" sz="2700" dirty="0">
                <a:latin typeface="Arial" charset="0"/>
                <a:cs typeface="Arial" charset="0"/>
              </a:rPr>
              <a:t>% Distribution of New HIV Infections by Region, Children (0-4) and Adolescents (15-19), 2016-2050, Current Trend </a:t>
            </a:r>
            <a:r>
              <a:rPr lang="fr-CH" sz="2700" dirty="0">
                <a:latin typeface="Arial" charset="0"/>
                <a:cs typeface="Arial" charset="0"/>
              </a:rPr>
              <a:t>Scenario</a:t>
            </a:r>
            <a:br>
              <a:rPr lang="fr-CH" sz="2700" dirty="0">
                <a:latin typeface="Arial" charset="0"/>
                <a:cs typeface="Arial" charset="0"/>
              </a:rPr>
            </a:br>
            <a:r>
              <a:rPr lang="en-US" sz="1800" i="1" dirty="0">
                <a:solidFill>
                  <a:schemeClr val="tx1"/>
                </a:solidFill>
              </a:rPr>
              <a:t>Khalifa A et al.  IAS, Amsterdam July 2018 Abs.THAC0105</a:t>
            </a:r>
            <a:endParaRPr lang="en-GB" sz="1800" dirty="0"/>
          </a:p>
        </p:txBody>
      </p:sp>
      <p:pic>
        <p:nvPicPr>
          <p:cNvPr id="14" name="Picture 13"/>
          <p:cNvPicPr>
            <a:picLocks noChangeAspect="1"/>
          </p:cNvPicPr>
          <p:nvPr/>
        </p:nvPicPr>
        <p:blipFill>
          <a:blip r:embed="rId3"/>
          <a:stretch>
            <a:fillRect/>
          </a:stretch>
        </p:blipFill>
        <p:spPr>
          <a:xfrm>
            <a:off x="7467101" y="1600200"/>
            <a:ext cx="1676899" cy="1224310"/>
          </a:xfrm>
          <a:prstGeom prst="rect">
            <a:avLst/>
          </a:prstGeom>
        </p:spPr>
      </p:pic>
      <p:pic>
        <p:nvPicPr>
          <p:cNvPr id="4" name="Picture 3"/>
          <p:cNvPicPr>
            <a:picLocks noChangeAspect="1"/>
          </p:cNvPicPr>
          <p:nvPr/>
        </p:nvPicPr>
        <p:blipFill>
          <a:blip r:embed="rId4"/>
          <a:stretch>
            <a:fillRect/>
          </a:stretch>
        </p:blipFill>
        <p:spPr>
          <a:xfrm>
            <a:off x="380898" y="1268917"/>
            <a:ext cx="7086203" cy="4276477"/>
          </a:xfrm>
          <a:prstGeom prst="rect">
            <a:avLst/>
          </a:prstGeom>
        </p:spPr>
      </p:pic>
      <p:sp>
        <p:nvSpPr>
          <p:cNvPr id="3" name="Rectangle 2">
            <a:extLst>
              <a:ext uri="{FF2B5EF4-FFF2-40B4-BE49-F238E27FC236}">
                <a16:creationId xmlns:a16="http://schemas.microsoft.com/office/drawing/2014/main" id="{8DC9E202-8A73-448A-9B3A-DF475A0A2C58}"/>
              </a:ext>
            </a:extLst>
          </p:cNvPr>
          <p:cNvSpPr/>
          <p:nvPr/>
        </p:nvSpPr>
        <p:spPr>
          <a:xfrm>
            <a:off x="152400" y="5518355"/>
            <a:ext cx="8991600" cy="1200329"/>
          </a:xfrm>
          <a:prstGeom prst="rect">
            <a:avLst/>
          </a:prstGeom>
        </p:spPr>
        <p:txBody>
          <a:bodyPr wrap="square">
            <a:spAutoFit/>
          </a:bodyPr>
          <a:lstStyle/>
          <a:p>
            <a:pPr marL="285750" indent="-285750">
              <a:buClr>
                <a:srgbClr val="C00000"/>
              </a:buClr>
              <a:buFont typeface="Arial" panose="020B0604020202020204" pitchFamily="34" charset="0"/>
              <a:buChar char="→"/>
            </a:pPr>
            <a:r>
              <a:rPr lang="en-US" dirty="0">
                <a:latin typeface="Arial" panose="020B0604020202020204" pitchFamily="34" charset="0"/>
                <a:cs typeface="Arial" panose="020B0604020202020204" pitchFamily="34" charset="0"/>
              </a:rPr>
              <a:t>In prior years, about 50% of all ped infections in </a:t>
            </a:r>
            <a:r>
              <a:rPr lang="en-US" b="1" dirty="0">
                <a:solidFill>
                  <a:srgbClr val="92D050"/>
                </a:solidFill>
                <a:latin typeface="Arial" panose="020B0604020202020204" pitchFamily="34" charset="0"/>
                <a:cs typeface="Arial" panose="020B0604020202020204" pitchFamily="34" charset="0"/>
              </a:rPr>
              <a:t>Eastern/Southern Africa</a:t>
            </a:r>
            <a:r>
              <a:rPr lang="en-US" dirty="0">
                <a:latin typeface="Arial" panose="020B0604020202020204" pitchFamily="34" charset="0"/>
                <a:cs typeface="Arial" panose="020B0604020202020204" pitchFamily="34" charset="0"/>
              </a:rPr>
              <a:t>, 25-30% </a:t>
            </a:r>
            <a:r>
              <a:rPr lang="en-US" b="1" dirty="0">
                <a:solidFill>
                  <a:schemeClr val="accent2">
                    <a:lumMod val="75000"/>
                  </a:schemeClr>
                </a:solidFill>
                <a:latin typeface="Arial" panose="020B0604020202020204" pitchFamily="34" charset="0"/>
                <a:cs typeface="Arial" panose="020B0604020202020204" pitchFamily="34" charset="0"/>
              </a:rPr>
              <a:t>West/Central Africa</a:t>
            </a:r>
          </a:p>
          <a:p>
            <a:pPr marL="285750" indent="-285750">
              <a:buClr>
                <a:srgbClr val="C00000"/>
              </a:buClr>
              <a:buFont typeface="Arial" panose="020B0604020202020204" pitchFamily="34" charset="0"/>
              <a:buChar char="→"/>
            </a:pPr>
            <a:r>
              <a:rPr lang="en-US" dirty="0">
                <a:latin typeface="Arial" panose="020B0604020202020204" pitchFamily="34" charset="0"/>
                <a:cs typeface="Arial" panose="020B0604020202020204" pitchFamily="34" charset="0"/>
              </a:rPr>
              <a:t>By 2050, </a:t>
            </a:r>
            <a:r>
              <a:rPr lang="en-US" b="1" dirty="0">
                <a:solidFill>
                  <a:schemeClr val="accent2">
                    <a:lumMod val="75000"/>
                  </a:schemeClr>
                </a:solidFill>
                <a:latin typeface="Arial" panose="020B0604020202020204" pitchFamily="34" charset="0"/>
                <a:cs typeface="Arial" panose="020B0604020202020204" pitchFamily="34" charset="0"/>
              </a:rPr>
              <a:t>West/Central Africa </a:t>
            </a:r>
            <a:r>
              <a:rPr lang="en-US" dirty="0">
                <a:latin typeface="Arial" panose="020B0604020202020204" pitchFamily="34" charset="0"/>
                <a:cs typeface="Arial" panose="020B0604020202020204" pitchFamily="34" charset="0"/>
              </a:rPr>
              <a:t>contribute to 48% of new HIV infections among children &amp; 35% of new HIV infections among adolescents</a:t>
            </a:r>
          </a:p>
        </p:txBody>
      </p:sp>
      <p:cxnSp>
        <p:nvCxnSpPr>
          <p:cNvPr id="6" name="Straight Arrow Connector 5">
            <a:extLst>
              <a:ext uri="{FF2B5EF4-FFF2-40B4-BE49-F238E27FC236}">
                <a16:creationId xmlns:a16="http://schemas.microsoft.com/office/drawing/2014/main" id="{A1C2F078-2256-40D9-993E-9AAF804FE23D}"/>
              </a:ext>
            </a:extLst>
          </p:cNvPr>
          <p:cNvCxnSpPr>
            <a:cxnSpLocks/>
          </p:cNvCxnSpPr>
          <p:nvPr/>
        </p:nvCxnSpPr>
        <p:spPr>
          <a:xfrm>
            <a:off x="1371600" y="4419600"/>
            <a:ext cx="0" cy="911013"/>
          </a:xfrm>
          <a:prstGeom prst="straightConnector1">
            <a:avLst/>
          </a:prstGeom>
          <a:ln w="57150">
            <a:solidFill>
              <a:srgbClr val="7D7A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1E914D3-956C-41E8-B363-855B7530455D}"/>
              </a:ext>
            </a:extLst>
          </p:cNvPr>
          <p:cNvCxnSpPr>
            <a:cxnSpLocks/>
          </p:cNvCxnSpPr>
          <p:nvPr/>
        </p:nvCxnSpPr>
        <p:spPr>
          <a:xfrm>
            <a:off x="1371600" y="2212355"/>
            <a:ext cx="0" cy="1067661"/>
          </a:xfrm>
          <a:prstGeom prst="straightConnector1">
            <a:avLst/>
          </a:prstGeom>
          <a:ln w="57150">
            <a:solidFill>
              <a:srgbClr val="7D7A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19EC4C4-0C0B-4E42-938C-18665A719107}"/>
              </a:ext>
            </a:extLst>
          </p:cNvPr>
          <p:cNvCxnSpPr>
            <a:cxnSpLocks/>
          </p:cNvCxnSpPr>
          <p:nvPr/>
        </p:nvCxnSpPr>
        <p:spPr>
          <a:xfrm>
            <a:off x="7315200" y="4875106"/>
            <a:ext cx="0" cy="455506"/>
          </a:xfrm>
          <a:prstGeom prst="straightConnector1">
            <a:avLst/>
          </a:prstGeom>
          <a:ln w="57150">
            <a:solidFill>
              <a:srgbClr val="7D7A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1B7F618-B000-40C7-8F7B-DF38A37AF019}"/>
              </a:ext>
            </a:extLst>
          </p:cNvPr>
          <p:cNvCxnSpPr>
            <a:cxnSpLocks/>
          </p:cNvCxnSpPr>
          <p:nvPr/>
        </p:nvCxnSpPr>
        <p:spPr>
          <a:xfrm>
            <a:off x="7315200" y="2514600"/>
            <a:ext cx="4916" cy="765416"/>
          </a:xfrm>
          <a:prstGeom prst="straightConnector1">
            <a:avLst/>
          </a:prstGeom>
          <a:ln w="57150">
            <a:solidFill>
              <a:srgbClr val="7D7A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7785C67-F0AA-49A1-A406-3363D3210AE3}"/>
              </a:ext>
            </a:extLst>
          </p:cNvPr>
          <p:cNvCxnSpPr>
            <a:cxnSpLocks/>
          </p:cNvCxnSpPr>
          <p:nvPr/>
        </p:nvCxnSpPr>
        <p:spPr>
          <a:xfrm>
            <a:off x="7315200" y="4113953"/>
            <a:ext cx="0" cy="761153"/>
          </a:xfrm>
          <a:prstGeom prst="straightConnector1">
            <a:avLst/>
          </a:prstGeom>
          <a:ln w="57150">
            <a:solidFill>
              <a:schemeClr val="accent2">
                <a:lumMod val="20000"/>
                <a:lumOff val="8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303AA53-6866-4C04-AEAA-E5EC3000E193}"/>
              </a:ext>
            </a:extLst>
          </p:cNvPr>
          <p:cNvCxnSpPr>
            <a:cxnSpLocks/>
          </p:cNvCxnSpPr>
          <p:nvPr/>
        </p:nvCxnSpPr>
        <p:spPr>
          <a:xfrm>
            <a:off x="1366684" y="1524000"/>
            <a:ext cx="0" cy="688355"/>
          </a:xfrm>
          <a:prstGeom prst="straightConnector1">
            <a:avLst/>
          </a:prstGeom>
          <a:ln w="57150">
            <a:solidFill>
              <a:schemeClr val="accent2">
                <a:lumMod val="20000"/>
                <a:lumOff val="8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77D4372-F65C-4B2F-BF8D-44D63E80A6E5}"/>
              </a:ext>
            </a:extLst>
          </p:cNvPr>
          <p:cNvCxnSpPr>
            <a:cxnSpLocks/>
          </p:cNvCxnSpPr>
          <p:nvPr/>
        </p:nvCxnSpPr>
        <p:spPr>
          <a:xfrm flipH="1">
            <a:off x="1366684" y="4038600"/>
            <a:ext cx="1" cy="455929"/>
          </a:xfrm>
          <a:prstGeom prst="straightConnector1">
            <a:avLst/>
          </a:prstGeom>
          <a:ln w="57150">
            <a:solidFill>
              <a:schemeClr val="accent2">
                <a:lumMod val="20000"/>
                <a:lumOff val="8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2E244AE-676E-4D94-9203-32C99CD13532}"/>
              </a:ext>
            </a:extLst>
          </p:cNvPr>
          <p:cNvCxnSpPr>
            <a:cxnSpLocks/>
          </p:cNvCxnSpPr>
          <p:nvPr/>
        </p:nvCxnSpPr>
        <p:spPr>
          <a:xfrm flipH="1">
            <a:off x="7315200" y="1524000"/>
            <a:ext cx="1" cy="990600"/>
          </a:xfrm>
          <a:prstGeom prst="straightConnector1">
            <a:avLst/>
          </a:prstGeom>
          <a:ln w="57150">
            <a:solidFill>
              <a:schemeClr val="accent2">
                <a:lumMod val="20000"/>
                <a:lumOff val="8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D4EC10-D879-41C3-87C8-96E038FFE0B9}"/>
              </a:ext>
            </a:extLst>
          </p:cNvPr>
          <p:cNvCxnSpPr>
            <a:cxnSpLocks/>
          </p:cNvCxnSpPr>
          <p:nvPr/>
        </p:nvCxnSpPr>
        <p:spPr>
          <a:xfrm>
            <a:off x="0" y="1194506"/>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2" name="Group 11">
            <a:extLst>
              <a:ext uri="{FF2B5EF4-FFF2-40B4-BE49-F238E27FC236}">
                <a16:creationId xmlns:a16="http://schemas.microsoft.com/office/drawing/2014/main" id="{65045FF0-71DF-4D4F-98ED-D262477FD7E9}"/>
              </a:ext>
            </a:extLst>
          </p:cNvPr>
          <p:cNvGrpSpPr/>
          <p:nvPr/>
        </p:nvGrpSpPr>
        <p:grpSpPr>
          <a:xfrm>
            <a:off x="7425847" y="3325116"/>
            <a:ext cx="1700947" cy="888562"/>
            <a:chOff x="7425847" y="3325116"/>
            <a:chExt cx="1700947" cy="888562"/>
          </a:xfrm>
        </p:grpSpPr>
        <p:cxnSp>
          <p:nvCxnSpPr>
            <p:cNvPr id="16" name="Straight Arrow Connector 15">
              <a:extLst>
                <a:ext uri="{FF2B5EF4-FFF2-40B4-BE49-F238E27FC236}">
                  <a16:creationId xmlns:a16="http://schemas.microsoft.com/office/drawing/2014/main" id="{E1F90158-6B89-40D9-A34D-D2DCC51F9CB1}"/>
                </a:ext>
              </a:extLst>
            </p:cNvPr>
            <p:cNvCxnSpPr>
              <a:cxnSpLocks/>
            </p:cNvCxnSpPr>
            <p:nvPr/>
          </p:nvCxnSpPr>
          <p:spPr>
            <a:xfrm flipV="1">
              <a:off x="7425847" y="3864339"/>
              <a:ext cx="457449" cy="8917"/>
            </a:xfrm>
            <a:prstGeom prst="straightConnector1">
              <a:avLst/>
            </a:prstGeom>
            <a:ln w="57150">
              <a:solidFill>
                <a:srgbClr val="00666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A3611BD-00F5-4B0F-B04F-3E1BE5368D06}"/>
                </a:ext>
              </a:extLst>
            </p:cNvPr>
            <p:cNvCxnSpPr>
              <a:cxnSpLocks/>
            </p:cNvCxnSpPr>
            <p:nvPr/>
          </p:nvCxnSpPr>
          <p:spPr>
            <a:xfrm flipV="1">
              <a:off x="7467101" y="3633176"/>
              <a:ext cx="457449" cy="8917"/>
            </a:xfrm>
            <a:prstGeom prst="straightConnector1">
              <a:avLst/>
            </a:prstGeom>
            <a:ln w="57150">
              <a:solidFill>
                <a:srgbClr val="FFCC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7DB674B-DFF7-4D4A-8127-68EA7337BCF4}"/>
                </a:ext>
              </a:extLst>
            </p:cNvPr>
            <p:cNvSpPr/>
            <p:nvPr/>
          </p:nvSpPr>
          <p:spPr>
            <a:xfrm>
              <a:off x="7868003" y="3325116"/>
              <a:ext cx="1151021" cy="523220"/>
            </a:xfrm>
            <a:prstGeom prst="rect">
              <a:avLst/>
            </a:prstGeom>
          </p:spPr>
          <p:txBody>
            <a:bodyPr wrap="none">
              <a:spAutoFit/>
            </a:bodyPr>
            <a:lstStyle/>
            <a:p>
              <a:r>
                <a:rPr lang="en-US" sz="1400" dirty="0">
                  <a:solidFill>
                    <a:srgbClr val="FF9797"/>
                  </a:solidFill>
                  <a:latin typeface="Arial" panose="020B0604020202020204" pitchFamily="34" charset="0"/>
                  <a:cs typeface="Arial" panose="020B0604020202020204" pitchFamily="34" charset="0"/>
                </a:rPr>
                <a:t>E Europe/</a:t>
              </a:r>
            </a:p>
            <a:p>
              <a:r>
                <a:rPr lang="en-US" sz="1400" dirty="0">
                  <a:solidFill>
                    <a:srgbClr val="FF9797"/>
                  </a:solidFill>
                  <a:latin typeface="Arial" panose="020B0604020202020204" pitchFamily="34" charset="0"/>
                  <a:cs typeface="Arial" panose="020B0604020202020204" pitchFamily="34" charset="0"/>
                </a:rPr>
                <a:t>Central Asia</a:t>
              </a:r>
              <a:endParaRPr lang="en-US" sz="1400" dirty="0">
                <a:solidFill>
                  <a:srgbClr val="FF9797"/>
                </a:solidFill>
              </a:endParaRPr>
            </a:p>
          </p:txBody>
        </p:sp>
        <p:sp>
          <p:nvSpPr>
            <p:cNvPr id="21" name="Rectangle 20">
              <a:extLst>
                <a:ext uri="{FF2B5EF4-FFF2-40B4-BE49-F238E27FC236}">
                  <a16:creationId xmlns:a16="http://schemas.microsoft.com/office/drawing/2014/main" id="{525F0D14-5E0A-4B04-A4D3-D38A4D7891A9}"/>
                </a:ext>
              </a:extLst>
            </p:cNvPr>
            <p:cNvSpPr/>
            <p:nvPr/>
          </p:nvSpPr>
          <p:spPr>
            <a:xfrm>
              <a:off x="7807458" y="3690458"/>
              <a:ext cx="1319336" cy="523220"/>
            </a:xfrm>
            <a:prstGeom prst="rect">
              <a:avLst/>
            </a:prstGeom>
          </p:spPr>
          <p:txBody>
            <a:bodyPr wrap="none">
              <a:spAutoFit/>
            </a:bodyPr>
            <a:lstStyle/>
            <a:p>
              <a:r>
                <a:rPr lang="en-US" sz="1400" dirty="0">
                  <a:solidFill>
                    <a:srgbClr val="006666"/>
                  </a:solidFill>
                  <a:latin typeface="Arial" panose="020B0604020202020204" pitchFamily="34" charset="0"/>
                  <a:cs typeface="Arial" panose="020B0604020202020204" pitchFamily="34" charset="0"/>
                </a:rPr>
                <a:t>Latin America/</a:t>
              </a:r>
            </a:p>
            <a:p>
              <a:r>
                <a:rPr lang="en-US" sz="1400" dirty="0">
                  <a:solidFill>
                    <a:srgbClr val="006666"/>
                  </a:solidFill>
                  <a:latin typeface="Arial" panose="020B0604020202020204" pitchFamily="34" charset="0"/>
                  <a:cs typeface="Arial" panose="020B0604020202020204" pitchFamily="34" charset="0"/>
                </a:rPr>
                <a:t>Caribbean</a:t>
              </a:r>
              <a:endParaRPr lang="en-US" sz="1400" dirty="0">
                <a:solidFill>
                  <a:srgbClr val="006666"/>
                </a:solidFill>
              </a:endParaRPr>
            </a:p>
          </p:txBody>
        </p:sp>
      </p:grpSp>
    </p:spTree>
    <p:extLst>
      <p:ext uri="{BB962C8B-B14F-4D97-AF65-F5344CB8AC3E}">
        <p14:creationId xmlns:p14="http://schemas.microsoft.com/office/powerpoint/2010/main" val="26597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F372-845C-4284-B942-C91610824B9C}"/>
              </a:ext>
            </a:extLst>
          </p:cNvPr>
          <p:cNvSpPr>
            <a:spLocks noGrp="1"/>
          </p:cNvSpPr>
          <p:nvPr>
            <p:ph type="title"/>
          </p:nvPr>
        </p:nvSpPr>
        <p:spPr>
          <a:xfrm>
            <a:off x="457200" y="76200"/>
            <a:ext cx="8229600" cy="1143000"/>
          </a:xfrm>
        </p:spPr>
        <p:txBody>
          <a:bodyPr>
            <a:normAutofit fontScale="90000"/>
          </a:bodyPr>
          <a:lstStyle/>
          <a:p>
            <a:r>
              <a:rPr lang="en-US" sz="3100" dirty="0"/>
              <a:t>When </a:t>
            </a:r>
            <a:r>
              <a:rPr lang="en-US" sz="3100" u="sng" dirty="0"/>
              <a:t>Started During Pregnancy</a:t>
            </a:r>
            <a:r>
              <a:rPr lang="en-US" sz="3100" dirty="0"/>
              <a:t>, No Difference Pregnancy Outcomes EFV vs DTG-Based ART</a:t>
            </a:r>
            <a:br>
              <a:rPr lang="en-US" dirty="0"/>
            </a:br>
            <a:r>
              <a:rPr lang="en-US" sz="2200" i="1" dirty="0">
                <a:solidFill>
                  <a:schemeClr val="tx1"/>
                </a:solidFill>
              </a:rPr>
              <a:t>Zash R et al.  Lancet Global Health 2018;6:e804-10</a:t>
            </a:r>
            <a:endParaRPr lang="en-US" sz="2200" dirty="0"/>
          </a:p>
        </p:txBody>
      </p:sp>
      <p:graphicFrame>
        <p:nvGraphicFramePr>
          <p:cNvPr id="16" name="Chart 15">
            <a:extLst>
              <a:ext uri="{FF2B5EF4-FFF2-40B4-BE49-F238E27FC236}">
                <a16:creationId xmlns:a16="http://schemas.microsoft.com/office/drawing/2014/main" id="{9573D357-C488-40B4-83EE-56523D9D8B75}"/>
              </a:ext>
            </a:extLst>
          </p:cNvPr>
          <p:cNvGraphicFramePr/>
          <p:nvPr>
            <p:extLst/>
          </p:nvPr>
        </p:nvGraphicFramePr>
        <p:xfrm>
          <a:off x="19639" y="1066800"/>
          <a:ext cx="8991600" cy="5638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a16="http://schemas.microsoft.com/office/drawing/2014/main" id="{3FD0B79E-1D97-4238-902B-D429FD62B87E}"/>
              </a:ext>
            </a:extLst>
          </p:cNvPr>
          <p:cNvCxnSpPr>
            <a:cxnSpLocks/>
          </p:cNvCxnSpPr>
          <p:nvPr/>
        </p:nvCxnSpPr>
        <p:spPr>
          <a:xfrm>
            <a:off x="19639" y="1250623"/>
            <a:ext cx="9067800"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1B488761-3FB0-4DA7-BB71-14D5D9F438AA}"/>
              </a:ext>
            </a:extLst>
          </p:cNvPr>
          <p:cNvSpPr txBox="1"/>
          <p:nvPr/>
        </p:nvSpPr>
        <p:spPr>
          <a:xfrm>
            <a:off x="5743934" y="2823950"/>
            <a:ext cx="3262945" cy="2123658"/>
          </a:xfrm>
          <a:prstGeom prst="rect">
            <a:avLst/>
          </a:prstGeom>
          <a:noFill/>
        </p:spPr>
        <p:txBody>
          <a:bodyPr wrap="none" rtlCol="0">
            <a:spAutoFit/>
          </a:bodyPr>
          <a:lstStyle/>
          <a:p>
            <a:pPr algn="ctr"/>
            <a:r>
              <a:rPr lang="en-US" sz="2200" dirty="0">
                <a:latin typeface="Arial" panose="020B0604020202020204" pitchFamily="34" charset="0"/>
                <a:cs typeface="Arial" panose="020B0604020202020204" pitchFamily="34" charset="0"/>
              </a:rPr>
              <a:t>No difference in</a:t>
            </a:r>
          </a:p>
          <a:p>
            <a:pPr algn="ctr"/>
            <a:r>
              <a:rPr lang="en-US" sz="2200" dirty="0">
                <a:latin typeface="Arial" panose="020B0604020202020204" pitchFamily="34" charset="0"/>
                <a:cs typeface="Arial" panose="020B0604020202020204" pitchFamily="34" charset="0"/>
              </a:rPr>
              <a:t>Major Birth Defects with</a:t>
            </a:r>
          </a:p>
          <a:p>
            <a:pPr algn="ctr"/>
            <a:r>
              <a:rPr lang="en-US" sz="2200" dirty="0">
                <a:latin typeface="Arial" panose="020B0604020202020204" pitchFamily="34" charset="0"/>
                <a:cs typeface="Arial" panose="020B0604020202020204" pitchFamily="34" charset="0"/>
              </a:rPr>
              <a:t>First Trimester Exposure</a:t>
            </a:r>
          </a:p>
          <a:p>
            <a:pPr algn="ctr"/>
            <a:r>
              <a:rPr lang="en-US" sz="2200" dirty="0">
                <a:solidFill>
                  <a:schemeClr val="accent6">
                    <a:lumMod val="75000"/>
                  </a:schemeClr>
                </a:solidFill>
                <a:latin typeface="Arial" panose="020B0604020202020204" pitchFamily="34" charset="0"/>
                <a:cs typeface="Arial" panose="020B0604020202020204" pitchFamily="34" charset="0"/>
              </a:rPr>
              <a:t>EFV:  1/395 (0.3%)</a:t>
            </a:r>
          </a:p>
          <a:p>
            <a:pPr algn="ctr"/>
            <a:r>
              <a:rPr lang="en-US" sz="2200" dirty="0">
                <a:solidFill>
                  <a:schemeClr val="accent3">
                    <a:lumMod val="50000"/>
                  </a:schemeClr>
                </a:solidFill>
                <a:latin typeface="Arial" panose="020B0604020202020204" pitchFamily="34" charset="0"/>
                <a:cs typeface="Arial" panose="020B0604020202020204" pitchFamily="34" charset="0"/>
              </a:rPr>
              <a:t>DTG:  0/280 (0%)</a:t>
            </a:r>
          </a:p>
          <a:p>
            <a:pPr algn="ctr"/>
            <a:r>
              <a:rPr lang="en-US" sz="2200" dirty="0">
                <a:latin typeface="Arial" panose="020B0604020202020204" pitchFamily="34" charset="0"/>
                <a:cs typeface="Arial" panose="020B0604020202020204" pitchFamily="34" charset="0"/>
              </a:rPr>
              <a:t>(no NTD either drug)</a:t>
            </a:r>
          </a:p>
        </p:txBody>
      </p:sp>
    </p:spTree>
    <p:extLst>
      <p:ext uri="{BB962C8B-B14F-4D97-AF65-F5344CB8AC3E}">
        <p14:creationId xmlns:p14="http://schemas.microsoft.com/office/powerpoint/2010/main" val="29654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11448</TotalTime>
  <Words>12162</Words>
  <Application>Microsoft Office PowerPoint</Application>
  <PresentationFormat>On-screen Show (4:3)</PresentationFormat>
  <Paragraphs>1567</Paragraphs>
  <Slides>84</Slides>
  <Notes>52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7" baseType="lpstr">
      <vt:lpstr>MS Mincho</vt:lpstr>
      <vt:lpstr>ＭＳ Ｐゴシック</vt:lpstr>
      <vt:lpstr>Arial</vt:lpstr>
      <vt:lpstr>Arial Narrow</vt:lpstr>
      <vt:lpstr>Arial Rounded MT Bold</vt:lpstr>
      <vt:lpstr>Calibri</vt:lpstr>
      <vt:lpstr>Raleway</vt:lpstr>
      <vt:lpstr>System Font Regular</vt:lpstr>
      <vt:lpstr>Times</vt:lpstr>
      <vt:lpstr>Times New Roman</vt:lpstr>
      <vt:lpstr>Wingdings</vt:lpstr>
      <vt:lpstr>Office Theme</vt:lpstr>
      <vt:lpstr>Chart</vt:lpstr>
      <vt:lpstr>PowerPoint Presentation</vt:lpstr>
      <vt:lpstr>Main Subject -  Everything Dolutegravir  Studies in HIV-Infected Adults/Adolescents</vt:lpstr>
      <vt:lpstr>Main Subject -  Everything Dolutegravir  Studies in HIV-Infected  Infants and Children</vt:lpstr>
      <vt:lpstr>PK and 4-Week Safety/Efficacy DTG Dispersible Tablets in HIV+ Children 4 Weeks-6 Years:  P1093 Ruel T et al. IAS, Amsterdam July 2018 Abs. LBPE023</vt:lpstr>
      <vt:lpstr>PK and 4-Week Safety/Efficacy DTG Dispersible Tablets in HIV+ Children 4 Weeks-6 Years:  P1093 Ruel T et al. IAS, Amsterdam July 2018 Abs. LBPE023</vt:lpstr>
      <vt:lpstr>Emergence of INSTI Resistance After DTG Treatment in  6-18 Year Old Children Enrolled in P1093 Vavro C et al. AS, Amsterdam July 2018 Abs. THPEB114</vt:lpstr>
      <vt:lpstr>Main Subject -  Everything Dolutegravir  Studies in Pregnant Women</vt:lpstr>
      <vt:lpstr>When Started During Pregnancy, Do Pregnancy Outcomes  Differ Between Women on DTG vs EFV-Based ART Regimens?</vt:lpstr>
      <vt:lpstr>When Started During Pregnancy, No Difference Pregnancy Outcomes EFV vs DTG-Based ART Zash R et al.  Lancet Global Health 2018;6:e804-10</vt:lpstr>
      <vt:lpstr>DTG vs EFV When Starting ART                          in Late Pregnancy Orrell C et al.  IAS, Amsterdam July 2018, Abs. THAB0307LB</vt:lpstr>
      <vt:lpstr>PK of DTG in Late Pregnancy/BM/Infant Orrell C et al.  IAS, Amsterdam July 2018, Abs. THAB0307LB</vt:lpstr>
      <vt:lpstr>DTG Associated with More Rapid VL Decline Orrell C et al.  IAS, Amsterdam July 2018, Abs. THAB0307LB</vt:lpstr>
      <vt:lpstr>When Started Pre-Conception, Do Pregnancy Outcomes  Differ Between Women on DTG vs EFV-Based ART Regimens?</vt:lpstr>
      <vt:lpstr>PowerPoint Presentation</vt:lpstr>
      <vt:lpstr>PowerPoint Presentation</vt:lpstr>
      <vt:lpstr>PowerPoint Presentation</vt:lpstr>
      <vt:lpstr>PowerPoint Presentation</vt:lpstr>
      <vt:lpstr>Expected Incidence of Neural Tube Defects</vt:lpstr>
      <vt:lpstr>Botswana Tsepamo Study – Birth Surveillance Zash R.  IAS, Amsterdam July 2018 Late Breaker Zash R et al.  N Engl J Med 2018 July 24 epub</vt:lpstr>
      <vt:lpstr>Botswana Tsepamo Study – Birth Surveillance Zash R.  IAS, Amsterdam July 2018 Late Breaker Zash R et al.  N Engl J Med 2018 July 24 epub</vt:lpstr>
      <vt:lpstr>PowerPoint Presentation</vt:lpstr>
      <vt:lpstr>Tsepamo Study: Neural Tube Defect (NTD) Zash R.  IAS, Amsterdam July 2018 Late Breaker Zash R et al.  N Engl J Med 2018 July 24 epub</vt:lpstr>
      <vt:lpstr>PowerPoint Presentation</vt:lpstr>
      <vt:lpstr>PowerPoint Presentation</vt:lpstr>
      <vt:lpstr>Projections for March 2019</vt:lpstr>
      <vt:lpstr>Drug Therapy in Pregnancy </vt:lpstr>
      <vt:lpstr>Modeled Two Different Strategies for Women Dugdale C et al.  IAS, Amsterdam July 2018, Late Breaker</vt:lpstr>
      <vt:lpstr>Model inputs Dugdale C et al.  IAS, Amsterdam July 2018, Late Breaker</vt:lpstr>
      <vt:lpstr>Results: Five-Year Outcomes for Women and Children in South Africa Dugdale C et al.  IAS, Amsterdam July 2018, Late Breaker</vt:lpstr>
      <vt:lpstr>Results: Five-Year Outcomes for Women and Children in South Africa Dugdale C et al.  IAS, Amsterdam July 2018, Late Breaker</vt:lpstr>
      <vt:lpstr>Limitations Dugdale C et al.  IAS, Amsterdam July 2018, Late Breaker</vt:lpstr>
      <vt:lpstr>Main Subject -  Everything Dolutegravir  WHO 2018 Guidelines Update</vt:lpstr>
      <vt:lpstr>New WHO Recommendations 1st Line ART Meg Doherty, WHO - IAS July 24 2018</vt:lpstr>
      <vt:lpstr>Note of Caution for Using DTG in Women and Adolescent Girls of Childbearing Potential</vt:lpstr>
      <vt:lpstr>   Prevention of Mother to Child HIV Transmission</vt:lpstr>
      <vt:lpstr>PMTCT in Malawi - Malawi Population-Based HIV Impact Assessment (PHIA) Auld F et al.  IAS, Amsterdam July 2018 Abs. THAC0303</vt:lpstr>
      <vt:lpstr>PMTCT in Malawi - Malawi Population-Based HIV Impact Assessment (PHIA) Auld F et al.  IAS, Amsterdam July 2018 Abs. THAC0303</vt:lpstr>
      <vt:lpstr>Birth Outcomes and HIV-Free Survival, Lesotho Tiam A et al.  IAS, Amsterdam July 2018 Abs. THAC0304</vt:lpstr>
      <vt:lpstr>No Difference 6-Week Survival HUU vs HEI  Tiam A et al.  IAS, Amsterdam July 2018 Abs. THAC0304</vt:lpstr>
      <vt:lpstr> Safer Conception </vt:lpstr>
      <vt:lpstr>PowerPoint Presentation</vt:lpstr>
      <vt:lpstr>PowerPoint Presentation</vt:lpstr>
      <vt:lpstr>PowerPoint Presentation</vt:lpstr>
      <vt:lpstr>PowerPoint Presentation</vt:lpstr>
      <vt:lpstr>  Infant HIV Diagnosis  and  HIV Testing Older Children </vt:lpstr>
      <vt:lpstr>PowerPoint Presentation</vt:lpstr>
      <vt:lpstr>PowerPoint Presentation</vt:lpstr>
      <vt:lpstr>PowerPoint Presentation</vt:lpstr>
      <vt:lpstr>Intensifying Efforts to Diagnose HIV+ Children &amp; Youth Suggu K et al.  IAS, Amsterdam July 2018 Symposium THSA01</vt:lpstr>
      <vt:lpstr>An Optimal Mix of Testing Strategies to  Maximize Identifications is Needed</vt:lpstr>
      <vt:lpstr>PowerPoint Presentation</vt:lpstr>
      <vt:lpstr> Pre-Exposure Prophylaxis  PrEP  Family planning/MCH  Youth  Pregnancy </vt:lpstr>
      <vt:lpstr>PowerPoint Presentation</vt:lpstr>
      <vt:lpstr>PowerPoint Presentation</vt:lpstr>
      <vt:lpstr>PowerPoint Presentation</vt:lpstr>
      <vt:lpstr>PowerPoint Presentation</vt:lpstr>
      <vt:lpstr>PowerPoint Presentation</vt:lpstr>
      <vt:lpstr>PowerPoint Presentation</vt:lpstr>
      <vt:lpstr>Same Day ART Start Does Not Worsen  12-Month Retention in Ugandan Children Kekitiinwa A et al.  IAS, Amsterdam July 2018 Abs. WEAE0503</vt:lpstr>
      <vt:lpstr>Effect of Interruption of Care on Mortality  in HIV+ Children in South Africa Davies C al.  IAS, Amsterdam July 2018 Abs. THAC0305</vt:lpstr>
      <vt:lpstr>Person-Time Allocation</vt:lpstr>
      <vt:lpstr>Effect of Interruption of Care on Mortality  in HIV+ Children in South Africa Davies C al.  IAS, Amsterdam July 2018 Abs. THAC0305</vt:lpstr>
      <vt:lpstr>Outcome of 2nd Line ART in Children CIPHER Global Collaboration Patel K et al. IAS, Amsterdam July 2018 Abs. WEAB0203</vt:lpstr>
      <vt:lpstr>Outcome of 2nd Line ART in Children CIPHER Global Collaboration Patel K et al. IAS, Amsterdam July 2018 Abs. WEAB0203</vt:lpstr>
      <vt:lpstr>Outcome of 2nd Line ART in Children CIPHER Global Collaboration Patel K et al. IAS, Amsterdam July 2018 Abs. WEAB0203</vt:lpstr>
      <vt:lpstr>  Adolescents and HIV    </vt:lpstr>
      <vt:lpstr>90-90-48 – South Africa Adolescent Cascade Haghighat R et al.  IAS, Amsterdam July 2018 Abs. THPDE0104</vt:lpstr>
      <vt:lpstr>Adolescent HIV Treatment Cascade Haghighat R et al.  IAS, Amsterdam July 2018 Abs. THPDE0104</vt:lpstr>
      <vt:lpstr>Predictors Along Treatment Cascade Haghighat R et al.  IAS, Amsterdam July 2018 Abs. THPDE0104</vt:lpstr>
      <vt:lpstr>Third Generation of HIV Infection Toska R et al.  IAS, Amsterdam July 2018 Abs. WEAD0208LB</vt:lpstr>
      <vt:lpstr>Factors Associated with Adherence and Viral Suppression in Youth, Kenya Wekesa P et al.  IAS, Amsterdam July 2018 Abs. THAC0405</vt:lpstr>
      <vt:lpstr>Youth Friendly Services, Malawi Rosenberg N et al.  IAS, Amsterdam July 2018 Abs. THPDE0101</vt:lpstr>
      <vt:lpstr>Youth Friendly Services, Malawi Rosenberg N et al.  IAS, Amsterdam July 2018 Abs. THPDE0101</vt:lpstr>
      <vt:lpstr>RCT of Patient-Centered  Disclosure Counseling Intervention, Kenya Vreeman R et al.  IAS, Amsterdam July 2018 Abs.THPDE0105</vt:lpstr>
      <vt:lpstr>RCT of Patient-Centered  Disclosure Counseling Intervention, Kenya Vreeman R et al.  IAS, Amsterdam July 2018 Abs.THPDE0105</vt:lpstr>
      <vt:lpstr>HIV and Violence Prevention Parenting for Lifelong Health Intervention Cluver L et al.  IAS, Amsterdam July 2018 Abs. THPDE0103</vt:lpstr>
      <vt:lpstr>Parenting for Lifelong Health Intervention Cluver L et al.  IAS, Amsterdam July 2018 Abs. THPDE0103</vt:lpstr>
      <vt:lpstr>HIV and Violence Prevention Parenting for Lifelong Health Intervention Cluver L et al.  IAS, Amsterdam July 2018 Abs. THPDE0103</vt:lpstr>
      <vt:lpstr>The 2030 Agenda for Sustainable Development: Impact of SDG-Aligned Services and HIV in Youth Cluver L et al.  IAS, Amsterdam July 2018 Abs. MOSA4604 </vt:lpstr>
      <vt:lpstr>PowerPoint Presentation</vt:lpstr>
      <vt:lpstr>Used national Spectrum files for 2017 in 141 countries with history  incidence data, comparing current and fast track scenarios</vt:lpstr>
      <vt:lpstr>Used national Spectrum files for 2017 in 141 countries with history  incidence data, comparing current and fast track scenarios</vt:lpstr>
      <vt:lpstr>Life Cycle of Aging Epidemic Khalifa A et al.  IAS, Amsterdam July 2018 Abs.THAC0105</vt:lpstr>
      <vt:lpstr>% Distribution of New HIV Infections by Region, Children (0-4) and Adolescents (15-19), 2016-2050, Current Trend Scenario Khalifa A et al.  IAS, Amsterdam July 2018 Abs.THAC0105</vt:lpstr>
    </vt:vector>
  </TitlesOfParts>
  <Company>NIH NICHD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mofensol</dc:creator>
  <cp:lastModifiedBy>Lynne Mofenson</cp:lastModifiedBy>
  <cp:revision>1109</cp:revision>
  <cp:lastPrinted>2015-07-29T18:04:30Z</cp:lastPrinted>
  <dcterms:created xsi:type="dcterms:W3CDTF">2014-06-27T11:52:53Z</dcterms:created>
  <dcterms:modified xsi:type="dcterms:W3CDTF">2018-08-08T17:09:02Z</dcterms:modified>
</cp:coreProperties>
</file>