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95" r:id="rId3"/>
  </p:sldMasterIdLst>
  <p:notesMasterIdLst>
    <p:notesMasterId r:id="rId17"/>
  </p:notesMasterIdLst>
  <p:sldIdLst>
    <p:sldId id="380" r:id="rId4"/>
    <p:sldId id="386" r:id="rId5"/>
    <p:sldId id="385" r:id="rId6"/>
    <p:sldId id="387" r:id="rId7"/>
    <p:sldId id="618" r:id="rId8"/>
    <p:sldId id="388" r:id="rId9"/>
    <p:sldId id="393" r:id="rId10"/>
    <p:sldId id="394" r:id="rId11"/>
    <p:sldId id="397" r:id="rId12"/>
    <p:sldId id="400" r:id="rId13"/>
    <p:sldId id="370" r:id="rId14"/>
    <p:sldId id="392" r:id="rId15"/>
    <p:sldId id="3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rams, Elaine J." initials="AEJ" lastIdx="9" clrIdx="0">
    <p:extLst/>
  </p:cmAuthor>
  <p:cmAuthor id="2" name="Chloe Teasdale" initials="CT" lastIdx="1" clrIdx="1">
    <p:extLst/>
  </p:cmAuthor>
  <p:cmAuthor id="3" name="Tsiouris, Fatima" initials="FT"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E20000"/>
    <a:srgbClr val="FF0066"/>
    <a:srgbClr val="A40000"/>
    <a:srgbClr val="A40052"/>
    <a:srgbClr val="660033"/>
    <a:srgbClr val="820041"/>
    <a:srgbClr val="FF9900"/>
    <a:srgbClr val="008080"/>
    <a:srgbClr val="FF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8" autoAdjust="0"/>
    <p:restoredTop sz="84615" autoAdjust="0"/>
  </p:normalViewPr>
  <p:slideViewPr>
    <p:cSldViewPr snapToGrid="0">
      <p:cViewPr varScale="1">
        <p:scale>
          <a:sx n="82" d="100"/>
          <a:sy n="82" d="100"/>
        </p:scale>
        <p:origin x="184" y="616"/>
      </p:cViewPr>
      <p:guideLst>
        <p:guide orient="horz" pos="2160"/>
        <p:guide pos="3840"/>
      </p:guideLst>
    </p:cSldViewPr>
  </p:slideViewPr>
  <p:notesTextViewPr>
    <p:cViewPr>
      <p:scale>
        <a:sx n="1" d="1"/>
        <a:sy n="1" d="1"/>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WIMS.who.int\HQ\GVA11\Home\BRUSAMENTOS\My%20Documents\2%20PMTCT\2017%20PMTCT%20rate%20UNAIDS%20estim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20285443965265"/>
          <c:y val="3.3363663936912341E-2"/>
          <c:w val="0.74748613639856054"/>
          <c:h val="0.89514585055608631"/>
        </c:manualLayout>
      </c:layout>
      <c:barChart>
        <c:barDir val="bar"/>
        <c:grouping val="stacked"/>
        <c:varyColors val="0"/>
        <c:ser>
          <c:idx val="0"/>
          <c:order val="0"/>
          <c:tx>
            <c:strRef>
              <c:f>'Sheet1 (2)'!$B$1</c:f>
              <c:strCache>
                <c:ptCount val="1"/>
                <c:pt idx="0">
                  <c:v>6wk Transmission rate</c:v>
                </c:pt>
              </c:strCache>
            </c:strRef>
          </c:tx>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(2)'!$A$2:$A$22</c:f>
              <c:strCache>
                <c:ptCount val="21"/>
                <c:pt idx="0">
                  <c:v>South Africa</c:v>
                </c:pt>
                <c:pt idx="1">
                  <c:v>Botswana</c:v>
                </c:pt>
                <c:pt idx="2">
                  <c:v>Namibia</c:v>
                </c:pt>
                <c:pt idx="3">
                  <c:v> Zimbabwe</c:v>
                </c:pt>
                <c:pt idx="4">
                  <c:v>Swaziland</c:v>
                </c:pt>
                <c:pt idx="5">
                  <c:v>Uganda</c:v>
                </c:pt>
                <c:pt idx="6">
                  <c:v>Malawi</c:v>
                </c:pt>
                <c:pt idx="7">
                  <c:v> Zambia</c:v>
                </c:pt>
                <c:pt idx="8">
                  <c:v>Lesotho</c:v>
                </c:pt>
                <c:pt idx="9">
                  <c:v>Kenya</c:v>
                </c:pt>
                <c:pt idx="10">
                  <c:v>United Republic of Tanzania</c:v>
                </c:pt>
                <c:pt idx="11">
                  <c:v>Burundi</c:v>
                </c:pt>
                <c:pt idx="12">
                  <c:v>Mozambique</c:v>
                </c:pt>
                <c:pt idx="13">
                  <c:v>Cameroon</c:v>
                </c:pt>
                <c:pt idx="14">
                  <c:v>Cote dIvoire</c:v>
                </c:pt>
                <c:pt idx="15">
                  <c:v>Chad</c:v>
                </c:pt>
                <c:pt idx="16">
                  <c:v>Ghana</c:v>
                </c:pt>
                <c:pt idx="17">
                  <c:v>Democratic Republic of the Congo</c:v>
                </c:pt>
                <c:pt idx="18">
                  <c:v>Ethiopia</c:v>
                </c:pt>
                <c:pt idx="19">
                  <c:v>Nigeria</c:v>
                </c:pt>
                <c:pt idx="20">
                  <c:v>Angola</c:v>
                </c:pt>
              </c:strCache>
            </c:strRef>
          </c:cat>
          <c:val>
            <c:numRef>
              <c:f>'Sheet1 (2)'!$B$2:$B$22</c:f>
              <c:numCache>
                <c:formatCode>0%</c:formatCode>
                <c:ptCount val="21"/>
                <c:pt idx="0">
                  <c:v>0.02</c:v>
                </c:pt>
                <c:pt idx="1">
                  <c:v>0.03</c:v>
                </c:pt>
                <c:pt idx="2">
                  <c:v>0.02</c:v>
                </c:pt>
                <c:pt idx="3">
                  <c:v>0.02</c:v>
                </c:pt>
                <c:pt idx="4">
                  <c:v>0.03</c:v>
                </c:pt>
                <c:pt idx="5">
                  <c:v>0.04</c:v>
                </c:pt>
                <c:pt idx="6">
                  <c:v>0.03</c:v>
                </c:pt>
                <c:pt idx="7">
                  <c:v>0.04</c:v>
                </c:pt>
                <c:pt idx="8">
                  <c:v>0.05</c:v>
                </c:pt>
                <c:pt idx="9">
                  <c:v>0.06</c:v>
                </c:pt>
                <c:pt idx="10">
                  <c:v>0.06</c:v>
                </c:pt>
                <c:pt idx="11">
                  <c:v>0.06</c:v>
                </c:pt>
                <c:pt idx="12">
                  <c:v>7.0000000000000007E-2</c:v>
                </c:pt>
                <c:pt idx="13">
                  <c:v>0.09</c:v>
                </c:pt>
                <c:pt idx="14">
                  <c:v>0.08</c:v>
                </c:pt>
                <c:pt idx="15">
                  <c:v>0.1</c:v>
                </c:pt>
                <c:pt idx="16">
                  <c:v>0.1</c:v>
                </c:pt>
                <c:pt idx="17">
                  <c:v>0.12</c:v>
                </c:pt>
                <c:pt idx="18">
                  <c:v>0.11</c:v>
                </c:pt>
                <c:pt idx="19">
                  <c:v>0.14000000000000001</c:v>
                </c:pt>
                <c:pt idx="20">
                  <c:v>0.15</c:v>
                </c:pt>
              </c:numCache>
            </c:numRef>
          </c:val>
          <c:extLst>
            <c:ext xmlns:c16="http://schemas.microsoft.com/office/drawing/2014/chart" uri="{C3380CC4-5D6E-409C-BE32-E72D297353CC}">
              <c16:uniqueId val="{00000000-2618-3347-ADBC-2B24EB80AFCE}"/>
            </c:ext>
          </c:extLst>
        </c:ser>
        <c:ser>
          <c:idx val="1"/>
          <c:order val="1"/>
          <c:tx>
            <c:strRef>
              <c:f>'Sheet1 (2)'!$C$1</c:f>
              <c:strCache>
                <c:ptCount val="1"/>
                <c:pt idx="0">
                  <c:v>Post 6wks transmission rate</c:v>
                </c:pt>
              </c:strCache>
            </c:strRef>
          </c:tx>
          <c:spPr>
            <a:solidFill>
              <a:schemeClr val="accent6">
                <a:lumMod val="7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(2)'!$A$2:$A$22</c:f>
              <c:strCache>
                <c:ptCount val="21"/>
                <c:pt idx="0">
                  <c:v>South Africa</c:v>
                </c:pt>
                <c:pt idx="1">
                  <c:v>Botswana</c:v>
                </c:pt>
                <c:pt idx="2">
                  <c:v>Namibia</c:v>
                </c:pt>
                <c:pt idx="3">
                  <c:v> Zimbabwe</c:v>
                </c:pt>
                <c:pt idx="4">
                  <c:v>Swaziland</c:v>
                </c:pt>
                <c:pt idx="5">
                  <c:v>Uganda</c:v>
                </c:pt>
                <c:pt idx="6">
                  <c:v>Malawi</c:v>
                </c:pt>
                <c:pt idx="7">
                  <c:v> Zambia</c:v>
                </c:pt>
                <c:pt idx="8">
                  <c:v>Lesotho</c:v>
                </c:pt>
                <c:pt idx="9">
                  <c:v>Kenya</c:v>
                </c:pt>
                <c:pt idx="10">
                  <c:v>United Republic of Tanzania</c:v>
                </c:pt>
                <c:pt idx="11">
                  <c:v>Burundi</c:v>
                </c:pt>
                <c:pt idx="12">
                  <c:v>Mozambique</c:v>
                </c:pt>
                <c:pt idx="13">
                  <c:v>Cameroon</c:v>
                </c:pt>
                <c:pt idx="14">
                  <c:v>Cote dIvoire</c:v>
                </c:pt>
                <c:pt idx="15">
                  <c:v>Chad</c:v>
                </c:pt>
                <c:pt idx="16">
                  <c:v>Ghana</c:v>
                </c:pt>
                <c:pt idx="17">
                  <c:v>Democratic Republic of the Congo</c:v>
                </c:pt>
                <c:pt idx="18">
                  <c:v>Ethiopia</c:v>
                </c:pt>
                <c:pt idx="19">
                  <c:v>Nigeria</c:v>
                </c:pt>
                <c:pt idx="20">
                  <c:v>Angola</c:v>
                </c:pt>
              </c:strCache>
            </c:strRef>
          </c:cat>
          <c:val>
            <c:numRef>
              <c:f>'Sheet1 (2)'!$C$2:$C$22</c:f>
              <c:numCache>
                <c:formatCode>0%</c:formatCode>
                <c:ptCount val="21"/>
                <c:pt idx="0">
                  <c:v>3.0000000000000002E-2</c:v>
                </c:pt>
                <c:pt idx="1">
                  <c:v>1.9700000000000002E-2</c:v>
                </c:pt>
                <c:pt idx="2">
                  <c:v>3.9999999999999994E-2</c:v>
                </c:pt>
                <c:pt idx="3">
                  <c:v>0.05</c:v>
                </c:pt>
                <c:pt idx="4">
                  <c:v>0.05</c:v>
                </c:pt>
                <c:pt idx="5">
                  <c:v>0.04</c:v>
                </c:pt>
                <c:pt idx="6">
                  <c:v>0.06</c:v>
                </c:pt>
                <c:pt idx="7">
                  <c:v>6.0000000000000005E-2</c:v>
                </c:pt>
                <c:pt idx="8">
                  <c:v>0.06</c:v>
                </c:pt>
                <c:pt idx="9">
                  <c:v>0.05</c:v>
                </c:pt>
                <c:pt idx="10">
                  <c:v>0.06</c:v>
                </c:pt>
                <c:pt idx="11">
                  <c:v>8.0000000000000016E-2</c:v>
                </c:pt>
                <c:pt idx="12">
                  <c:v>7.0000000000000007E-2</c:v>
                </c:pt>
                <c:pt idx="13">
                  <c:v>0.06</c:v>
                </c:pt>
                <c:pt idx="14">
                  <c:v>0.08</c:v>
                </c:pt>
                <c:pt idx="15">
                  <c:v>7.9999999999999988E-2</c:v>
                </c:pt>
                <c:pt idx="16">
                  <c:v>0.09</c:v>
                </c:pt>
                <c:pt idx="17">
                  <c:v>8.0000000000000016E-2</c:v>
                </c:pt>
                <c:pt idx="18">
                  <c:v>9.9999999999999992E-2</c:v>
                </c:pt>
                <c:pt idx="19">
                  <c:v>7.9999999999999988E-2</c:v>
                </c:pt>
                <c:pt idx="20">
                  <c:v>0.11100000000000002</c:v>
                </c:pt>
              </c:numCache>
            </c:numRef>
          </c:val>
          <c:extLst>
            <c:ext xmlns:c16="http://schemas.microsoft.com/office/drawing/2014/chart" uri="{C3380CC4-5D6E-409C-BE32-E72D297353CC}">
              <c16:uniqueId val="{00000001-2618-3347-ADBC-2B24EB80AFCE}"/>
            </c:ext>
          </c:extLst>
        </c:ser>
        <c:ser>
          <c:idx val="2"/>
          <c:order val="2"/>
          <c:tx>
            <c:strRef>
              <c:f>'Sheet1 (2)'!$D$1</c:f>
              <c:strCache>
                <c:ptCount val="1"/>
                <c:pt idx="0">
                  <c:v>Final Transmission rate</c:v>
                </c:pt>
              </c:strCache>
            </c:strRef>
          </c:tx>
          <c:spPr>
            <a:solidFill>
              <a:sysClr val="window" lastClr="FFFFFF"/>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(2)'!$A$2:$A$22</c:f>
              <c:strCache>
                <c:ptCount val="21"/>
                <c:pt idx="0">
                  <c:v>South Africa</c:v>
                </c:pt>
                <c:pt idx="1">
                  <c:v>Botswana</c:v>
                </c:pt>
                <c:pt idx="2">
                  <c:v>Namibia</c:v>
                </c:pt>
                <c:pt idx="3">
                  <c:v> Zimbabwe</c:v>
                </c:pt>
                <c:pt idx="4">
                  <c:v>Swaziland</c:v>
                </c:pt>
                <c:pt idx="5">
                  <c:v>Uganda</c:v>
                </c:pt>
                <c:pt idx="6">
                  <c:v>Malawi</c:v>
                </c:pt>
                <c:pt idx="7">
                  <c:v> Zambia</c:v>
                </c:pt>
                <c:pt idx="8">
                  <c:v>Lesotho</c:v>
                </c:pt>
                <c:pt idx="9">
                  <c:v>Kenya</c:v>
                </c:pt>
                <c:pt idx="10">
                  <c:v>United Republic of Tanzania</c:v>
                </c:pt>
                <c:pt idx="11">
                  <c:v>Burundi</c:v>
                </c:pt>
                <c:pt idx="12">
                  <c:v>Mozambique</c:v>
                </c:pt>
                <c:pt idx="13">
                  <c:v>Cameroon</c:v>
                </c:pt>
                <c:pt idx="14">
                  <c:v>Cote dIvoire</c:v>
                </c:pt>
                <c:pt idx="15">
                  <c:v>Chad</c:v>
                </c:pt>
                <c:pt idx="16">
                  <c:v>Ghana</c:v>
                </c:pt>
                <c:pt idx="17">
                  <c:v>Democratic Republic of the Congo</c:v>
                </c:pt>
                <c:pt idx="18">
                  <c:v>Ethiopia</c:v>
                </c:pt>
                <c:pt idx="19">
                  <c:v>Nigeria</c:v>
                </c:pt>
                <c:pt idx="20">
                  <c:v>Angola</c:v>
                </c:pt>
              </c:strCache>
            </c:strRef>
          </c:cat>
          <c:val>
            <c:numRef>
              <c:f>'Sheet1 (2)'!$D$2:$D$22</c:f>
              <c:numCache>
                <c:formatCode>0%</c:formatCode>
                <c:ptCount val="21"/>
                <c:pt idx="0">
                  <c:v>0.05</c:v>
                </c:pt>
                <c:pt idx="1">
                  <c:v>0.05</c:v>
                </c:pt>
                <c:pt idx="2">
                  <c:v>0.06</c:v>
                </c:pt>
                <c:pt idx="3">
                  <c:v>7.0000000000000007E-2</c:v>
                </c:pt>
                <c:pt idx="4">
                  <c:v>0.08</c:v>
                </c:pt>
                <c:pt idx="5">
                  <c:v>0.08</c:v>
                </c:pt>
                <c:pt idx="6">
                  <c:v>0.09</c:v>
                </c:pt>
                <c:pt idx="7">
                  <c:v>0.1</c:v>
                </c:pt>
                <c:pt idx="8">
                  <c:v>0.11</c:v>
                </c:pt>
                <c:pt idx="9">
                  <c:v>0.11</c:v>
                </c:pt>
                <c:pt idx="10">
                  <c:v>0.12</c:v>
                </c:pt>
                <c:pt idx="11">
                  <c:v>0.14000000000000001</c:v>
                </c:pt>
                <c:pt idx="12">
                  <c:v>0.14000000000000001</c:v>
                </c:pt>
                <c:pt idx="13">
                  <c:v>0.15</c:v>
                </c:pt>
                <c:pt idx="14">
                  <c:v>0.16</c:v>
                </c:pt>
                <c:pt idx="15">
                  <c:v>0.18</c:v>
                </c:pt>
                <c:pt idx="16">
                  <c:v>0.19</c:v>
                </c:pt>
                <c:pt idx="17">
                  <c:v>0.2</c:v>
                </c:pt>
                <c:pt idx="18">
                  <c:v>0.21</c:v>
                </c:pt>
                <c:pt idx="19">
                  <c:v>0.22</c:v>
                </c:pt>
                <c:pt idx="20">
                  <c:v>0.26</c:v>
                </c:pt>
              </c:numCache>
            </c:numRef>
          </c:val>
          <c:extLst>
            <c:ext xmlns:c16="http://schemas.microsoft.com/office/drawing/2014/chart" uri="{C3380CC4-5D6E-409C-BE32-E72D297353CC}">
              <c16:uniqueId val="{00000002-2618-3347-ADBC-2B24EB80AFCE}"/>
            </c:ext>
          </c:extLst>
        </c:ser>
        <c:dLbls>
          <c:showLegendKey val="0"/>
          <c:showVal val="0"/>
          <c:showCatName val="0"/>
          <c:showSerName val="0"/>
          <c:showPercent val="0"/>
          <c:showBubbleSize val="0"/>
        </c:dLbls>
        <c:gapWidth val="71"/>
        <c:overlap val="100"/>
        <c:axId val="58657024"/>
        <c:axId val="58675200"/>
      </c:barChart>
      <c:catAx>
        <c:axId val="58657024"/>
        <c:scaling>
          <c:orientation val="minMax"/>
        </c:scaling>
        <c:delete val="0"/>
        <c:axPos val="l"/>
        <c:numFmt formatCode="General" sourceLinked="0"/>
        <c:majorTickMark val="out"/>
        <c:minorTickMark val="none"/>
        <c:tickLblPos val="nextTo"/>
        <c:txPr>
          <a:bodyPr/>
          <a:lstStyle/>
          <a:p>
            <a:pPr>
              <a:defRPr sz="1100"/>
            </a:pPr>
            <a:endParaRPr lang="en-US"/>
          </a:p>
        </c:txPr>
        <c:crossAx val="58675200"/>
        <c:crosses val="autoZero"/>
        <c:auto val="1"/>
        <c:lblAlgn val="ctr"/>
        <c:lblOffset val="100"/>
        <c:noMultiLvlLbl val="0"/>
      </c:catAx>
      <c:valAx>
        <c:axId val="58675200"/>
        <c:scaling>
          <c:orientation val="minMax"/>
          <c:max val="0.30000000000000004"/>
          <c:min val="0"/>
        </c:scaling>
        <c:delete val="0"/>
        <c:axPos val="b"/>
        <c:majorGridlines>
          <c:spPr>
            <a:ln>
              <a:noFill/>
            </a:ln>
          </c:spPr>
        </c:majorGridlines>
        <c:numFmt formatCode="0%" sourceLinked="1"/>
        <c:majorTickMark val="out"/>
        <c:minorTickMark val="none"/>
        <c:tickLblPos val="nextTo"/>
        <c:txPr>
          <a:bodyPr/>
          <a:lstStyle/>
          <a:p>
            <a:pPr>
              <a:defRPr sz="1400"/>
            </a:pPr>
            <a:endParaRPr lang="en-US"/>
          </a:p>
        </c:txPr>
        <c:crossAx val="58657024"/>
        <c:crosses val="autoZero"/>
        <c:crossBetween val="between"/>
        <c:majorUnit val="0.1"/>
      </c:valAx>
    </c:plotArea>
    <c:legend>
      <c:legendPos val="b"/>
      <c:legendEntry>
        <c:idx val="2"/>
        <c:delete val="1"/>
      </c:legendEntry>
      <c:layout>
        <c:manualLayout>
          <c:xMode val="edge"/>
          <c:yMode val="edge"/>
          <c:x val="0.6213112729713175"/>
          <c:y val="0.57744873245687123"/>
          <c:w val="0.35444914773610875"/>
          <c:h val="0.12943810921749926"/>
        </c:manualLayout>
      </c:layout>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1B4AF-9AF4-474D-928A-1E89BC18B1AD}" type="datetimeFigureOut">
              <a:rPr lang="en-US" smtClean="0"/>
              <a:t>9/12/18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A87AF-21EC-4AF1-8973-EE3A53EA4738}" type="slidenum">
              <a:rPr lang="en-US" smtClean="0"/>
              <a:t>‹#›</a:t>
            </a:fld>
            <a:endParaRPr lang="en-US"/>
          </a:p>
        </p:txBody>
      </p:sp>
    </p:spTree>
    <p:extLst>
      <p:ext uri="{BB962C8B-B14F-4D97-AF65-F5344CB8AC3E}">
        <p14:creationId xmlns:p14="http://schemas.microsoft.com/office/powerpoint/2010/main" val="200610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A8619-65AF-4D44-8417-EABA9831D3E0}" type="slidenum">
              <a:rPr lang="en-US" smtClean="0"/>
              <a:t>2</a:t>
            </a:fld>
            <a:endParaRPr lang="en-US" dirty="0"/>
          </a:p>
        </p:txBody>
      </p:sp>
    </p:spTree>
    <p:extLst>
      <p:ext uri="{BB962C8B-B14F-4D97-AF65-F5344CB8AC3E}">
        <p14:creationId xmlns:p14="http://schemas.microsoft.com/office/powerpoint/2010/main" val="428337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WHO recommendation to implement an indeterminate range</a:t>
            </a:r>
            <a:endParaRPr lang="en-US" dirty="0"/>
          </a:p>
          <a:p>
            <a:endParaRPr lang="en-US" dirty="0"/>
          </a:p>
          <a:p>
            <a:r>
              <a:rPr lang="en-GB" dirty="0"/>
              <a:t>We can work in the laboratory where very sensitive technologies exist, these technologies typically report on detectable virus which is then interpreted. This however pick up low level of viremia that may not reflect infection and rather reflect contamination at the point of collection or in the laboratory. Identifying and repeat testing those samples before via introduction of an indeterminate range can minimize unnecessary treatment.</a:t>
            </a:r>
          </a:p>
          <a:p>
            <a:r>
              <a:rPr lang="en-GB" dirty="0"/>
              <a:t>Introduction of an indeterminate range is now recommended to improve the accuracy of all NAT assays</a:t>
            </a:r>
          </a:p>
          <a:p>
            <a:endParaRPr lang="en-GB" dirty="0"/>
          </a:p>
          <a:p>
            <a:r>
              <a:rPr lang="en-GB" dirty="0"/>
              <a:t>The indeterminate range should be the equivalent of the Roche COBAS v2 cycle threshold of 33 or greater. We are working with several groups to try to translate that to all technologies.</a:t>
            </a:r>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11</a:t>
            </a:fld>
            <a:endParaRPr lang="en-US"/>
          </a:p>
        </p:txBody>
      </p:sp>
    </p:spTree>
    <p:extLst>
      <p:ext uri="{BB962C8B-B14F-4D97-AF65-F5344CB8AC3E}">
        <p14:creationId xmlns:p14="http://schemas.microsoft.com/office/powerpoint/2010/main" val="26934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t>It is expected that most indeterminate results will be resolved upon the repeat test, so requiring indeterminate test results returning to the facility should be rare. However, these cases should be treated as you would a failed test, requesting a new sample and expediting testing.</a:t>
            </a:r>
            <a:endParaRPr lang="en-US" dirty="0"/>
          </a:p>
        </p:txBody>
      </p:sp>
      <p:sp>
        <p:nvSpPr>
          <p:cNvPr id="4" name="Slide Number Placeholder 3"/>
          <p:cNvSpPr>
            <a:spLocks noGrp="1"/>
          </p:cNvSpPr>
          <p:nvPr>
            <p:ph type="sldNum" sz="quarter" idx="10"/>
          </p:nvPr>
        </p:nvSpPr>
        <p:spPr/>
        <p:txBody>
          <a:bodyPr/>
          <a:lstStyle/>
          <a:p>
            <a:fld id="{AE5A8619-65AF-4D44-8417-EABA9831D3E0}" type="slidenum">
              <a:rPr lang="en-US" smtClean="0"/>
              <a:t>12</a:t>
            </a:fld>
            <a:endParaRPr lang="en-US" dirty="0"/>
          </a:p>
        </p:txBody>
      </p:sp>
    </p:spTree>
    <p:extLst>
      <p:ext uri="{BB962C8B-B14F-4D97-AF65-F5344CB8AC3E}">
        <p14:creationId xmlns:p14="http://schemas.microsoft.com/office/powerpoint/2010/main" val="428337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recommendation needs to be seen in the context of implementing infant diagnosis as a process made on multiple actions over time and not one off event at 6 weeks.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note that transmission and new infant infections are occurring more often now in the postnatal period, after the 6-week test is performed, so testing at 9 months and after the end of exposure/breastfeeding. We recommend testing 3 months after complete cessation of breastfeeding. If that occurs before 18 months of age, use a NAT. If cessation occurs after 18 months of age, use the adult RDT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have bolded the 9 months test as it is new in the algorithm to test with NAT – countries may want to prioritize implementation to do so.)</a:t>
            </a:r>
            <a:endParaRPr lang="en-GB" dirty="0"/>
          </a:p>
        </p:txBody>
      </p:sp>
      <p:sp>
        <p:nvSpPr>
          <p:cNvPr id="4" name="Slide Number Placeholder 3"/>
          <p:cNvSpPr>
            <a:spLocks noGrp="1"/>
          </p:cNvSpPr>
          <p:nvPr>
            <p:ph type="sldNum" sz="quarter" idx="10"/>
          </p:nvPr>
        </p:nvSpPr>
        <p:spPr/>
        <p:txBody>
          <a:bodyPr/>
          <a:lstStyle/>
          <a:p>
            <a:fld id="{268A87AF-21EC-4AF1-8973-EE3A53EA4738}" type="slidenum">
              <a:rPr lang="en-US" smtClean="0"/>
              <a:t>13</a:t>
            </a:fld>
            <a:endParaRPr lang="en-US"/>
          </a:p>
        </p:txBody>
      </p:sp>
    </p:spTree>
    <p:extLst>
      <p:ext uri="{BB962C8B-B14F-4D97-AF65-F5344CB8AC3E}">
        <p14:creationId xmlns:p14="http://schemas.microsoft.com/office/powerpoint/2010/main" val="376990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charts presents the estimated Mother to child transmission rate estimates for 2017 from UNAIDS. </a:t>
            </a:r>
          </a:p>
          <a:p>
            <a:r>
              <a:rPr lang="en-US" dirty="0"/>
              <a:t>As results of the B+ implementation the MTCT rate h</a:t>
            </a:r>
            <a:r>
              <a:rPr lang="en-US" baseline="0" dirty="0"/>
              <a:t>as reached values of 5% or less at 6 weeks in some high prevalence countries (all countries below the green line). </a:t>
            </a:r>
          </a:p>
          <a:p>
            <a:endParaRPr lang="en-US" baseline="0" dirty="0"/>
          </a:p>
          <a:p>
            <a:r>
              <a:rPr lang="en-US" baseline="0" dirty="0"/>
              <a:t>It is also important to note that transmission and new infant infections are occurring more often now in the postnatal period, after the 6-week test is performed.</a:t>
            </a:r>
          </a:p>
        </p:txBody>
      </p:sp>
      <p:sp>
        <p:nvSpPr>
          <p:cNvPr id="4" name="Slide Number Placeholder 3"/>
          <p:cNvSpPr>
            <a:spLocks noGrp="1"/>
          </p:cNvSpPr>
          <p:nvPr>
            <p:ph type="sldNum" sz="quarter" idx="10"/>
          </p:nvPr>
        </p:nvSpPr>
        <p:spPr/>
        <p:txBody>
          <a:bodyPr/>
          <a:lstStyle/>
          <a:p>
            <a:fld id="{AE5A8619-65AF-4D44-8417-EABA9831D3E0}" type="slidenum">
              <a:rPr lang="en-US" smtClean="0"/>
              <a:t>3</a:t>
            </a:fld>
            <a:endParaRPr lang="en-US" dirty="0"/>
          </a:p>
        </p:txBody>
      </p:sp>
    </p:spTree>
    <p:extLst>
      <p:ext uri="{BB962C8B-B14F-4D97-AF65-F5344CB8AC3E}">
        <p14:creationId xmlns:p14="http://schemas.microsoft.com/office/powerpoint/2010/main" val="428337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positive predictive value of the NAT decrease with the decreasing of the HIV prevalence (as per any test). This table shows how this</a:t>
            </a:r>
            <a:r>
              <a:rPr lang="en-US" baseline="0" dirty="0"/>
              <a:t> value change with lowering mother to child transmission rates. The red squares shows the </a:t>
            </a:r>
            <a:r>
              <a:rPr lang="en-US" dirty="0"/>
              <a:t>number and the % of False positive results, particularly when the MTCT rate is 5% or</a:t>
            </a:r>
            <a:r>
              <a:rPr lang="en-US" baseline="0" dirty="0"/>
              <a:t> below, which is generally near the positivity rate of most programs EID testing. Important to note that this is not the overall national MTCT (which can be much higher taking non-PMTCT enrolled mother-baby pairs into consideration), but should be the positivity rate at testing. This is not a technological issue, but due to reducing prevalence rates. The same phenomenon exists with HIV testing, for example, and the rationale for why we have multiple test algorithms for adults.</a:t>
            </a:r>
            <a:endParaRPr lang="en-US" dirty="0"/>
          </a:p>
        </p:txBody>
      </p:sp>
      <p:sp>
        <p:nvSpPr>
          <p:cNvPr id="4" name="Slide Number Placeholder 3"/>
          <p:cNvSpPr>
            <a:spLocks noGrp="1"/>
          </p:cNvSpPr>
          <p:nvPr>
            <p:ph type="sldNum" sz="quarter" idx="10"/>
          </p:nvPr>
        </p:nvSpPr>
        <p:spPr/>
        <p:txBody>
          <a:bodyPr/>
          <a:lstStyle/>
          <a:p>
            <a:fld id="{AE5A8619-65AF-4D44-8417-EABA9831D3E0}" type="slidenum">
              <a:rPr lang="en-US" smtClean="0"/>
              <a:t>4</a:t>
            </a:fld>
            <a:endParaRPr lang="en-US" dirty="0"/>
          </a:p>
        </p:txBody>
      </p:sp>
    </p:spTree>
    <p:extLst>
      <p:ext uri="{BB962C8B-B14F-4D97-AF65-F5344CB8AC3E}">
        <p14:creationId xmlns:p14="http://schemas.microsoft.com/office/powerpoint/2010/main" val="428337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all an issue. The red/pink babies represent all ‘detectable’ results out of a total population of 10K HEI tested. So as MTCT rates decline, out of all detectable results, the proportion of false positive infants increase.</a:t>
            </a:r>
          </a:p>
        </p:txBody>
      </p:sp>
      <p:sp>
        <p:nvSpPr>
          <p:cNvPr id="4" name="Slide Number Placeholder 3"/>
          <p:cNvSpPr>
            <a:spLocks noGrp="1"/>
          </p:cNvSpPr>
          <p:nvPr>
            <p:ph type="sldNum" sz="quarter" idx="10"/>
          </p:nvPr>
        </p:nvSpPr>
        <p:spPr/>
        <p:txBody>
          <a:bodyPr/>
          <a:lstStyle/>
          <a:p>
            <a:fld id="{AE5A8619-65AF-4D44-8417-EABA9831D3E0}" type="slidenum">
              <a:rPr lang="en-US" smtClean="0"/>
              <a:t>5</a:t>
            </a:fld>
            <a:endParaRPr lang="en-US" dirty="0"/>
          </a:p>
        </p:txBody>
      </p:sp>
    </p:spTree>
    <p:extLst>
      <p:ext uri="{BB962C8B-B14F-4D97-AF65-F5344CB8AC3E}">
        <p14:creationId xmlns:p14="http://schemas.microsoft.com/office/powerpoint/2010/main" val="5742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Several technologies</a:t>
            </a:r>
            <a:r>
              <a:rPr lang="en-US" baseline="0" dirty="0"/>
              <a:t> are used for the NAT test, all test with WHO pre-qualification have high specificity meaning that they generally accurately detect infants who are negative. However, lowering PPV is not technologically-caused, but due to lowering prevalence. And no test is ever likely to be perfect. </a:t>
            </a:r>
          </a:p>
          <a:p>
            <a:r>
              <a:rPr lang="en-US" baseline="0" dirty="0"/>
              <a:t>Qualitative technologies, however, report the result as ‘detected’ or ‘not detected’, which gets understood as ‘positive’ or ‘negative’, respectively, but things are a bit more complicated….</a:t>
            </a:r>
            <a:endParaRPr lang="en-US" dirty="0"/>
          </a:p>
        </p:txBody>
      </p:sp>
      <p:sp>
        <p:nvSpPr>
          <p:cNvPr id="4" name="Slide Number Placeholder 3"/>
          <p:cNvSpPr>
            <a:spLocks noGrp="1"/>
          </p:cNvSpPr>
          <p:nvPr>
            <p:ph type="sldNum" sz="quarter" idx="10"/>
          </p:nvPr>
        </p:nvSpPr>
        <p:spPr/>
        <p:txBody>
          <a:bodyPr/>
          <a:lstStyle/>
          <a:p>
            <a:fld id="{AE5A8619-65AF-4D44-8417-EABA9831D3E0}" type="slidenum">
              <a:rPr lang="en-US" smtClean="0"/>
              <a:t>6</a:t>
            </a:fld>
            <a:endParaRPr lang="en-US" dirty="0"/>
          </a:p>
        </p:txBody>
      </p:sp>
    </p:spTree>
    <p:extLst>
      <p:ext uri="{BB962C8B-B14F-4D97-AF65-F5344CB8AC3E}">
        <p14:creationId xmlns:p14="http://schemas.microsoft.com/office/powerpoint/2010/main" val="428337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a typical EID readout looks like. The curve further to the right is the positive control, while the curve on the left is a patient sample. The cycle threshold (Ct) values are labelled on the x-axis. As the Ct threshold increases, that means there is less virus in the sample</a:t>
            </a:r>
            <a:r>
              <a:rPr lang="en-GB" baseline="0" dirty="0"/>
              <a:t> (more cycles are need to amplify and detect the RNA). EID technologies consider a sample positive as soon as the sample’s curve starts to move above the baseline. In this case, that happens at about the 19</a:t>
            </a:r>
            <a:r>
              <a:rPr lang="en-GB" baseline="30000" dirty="0"/>
              <a:t>th</a:t>
            </a:r>
            <a:r>
              <a:rPr lang="en-GB" baseline="0" dirty="0"/>
              <a:t> cycle, as indicated by the red arrow. This sample has a lot of virus.</a:t>
            </a:r>
          </a:p>
          <a:p>
            <a:endParaRPr lang="en-GB" baseline="0" dirty="0"/>
          </a:p>
          <a:p>
            <a:r>
              <a:rPr lang="en-GB" baseline="0" dirty="0"/>
              <a:t>Now we can roughly estimate the quantity of virus in a sample based on the Ct value. For example, … (go through animation)</a:t>
            </a:r>
            <a:endParaRPr lang="en-GB" dirty="0"/>
          </a:p>
          <a:p>
            <a:endParaRPr lang="en-GB" dirty="0"/>
          </a:p>
          <a:p>
            <a:r>
              <a:rPr lang="en-GB" dirty="0"/>
              <a:t>It is important to note that the exact relationship between CT and VL depend on the technology that is used.</a:t>
            </a:r>
          </a:p>
        </p:txBody>
      </p:sp>
      <p:sp>
        <p:nvSpPr>
          <p:cNvPr id="4" name="Slide Number Placeholder 3"/>
          <p:cNvSpPr>
            <a:spLocks noGrp="1"/>
          </p:cNvSpPr>
          <p:nvPr>
            <p:ph type="sldNum" sz="quarter" idx="10"/>
          </p:nvPr>
        </p:nvSpPr>
        <p:spPr/>
        <p:txBody>
          <a:bodyPr/>
          <a:lstStyle/>
          <a:p>
            <a:fld id="{268A87AF-21EC-4AF1-8973-EE3A53EA4738}" type="slidenum">
              <a:rPr lang="en-US" smtClean="0"/>
              <a:t>7</a:t>
            </a:fld>
            <a:endParaRPr lang="en-US"/>
          </a:p>
        </p:txBody>
      </p:sp>
    </p:spTree>
    <p:extLst>
      <p:ext uri="{BB962C8B-B14F-4D97-AF65-F5344CB8AC3E}">
        <p14:creationId xmlns:p14="http://schemas.microsoft.com/office/powerpoint/2010/main" val="83300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comparison, the figure on the bottom looks a little different. The obvious curve is the control. The technology would call this detectable because there is a slight increase in the curve at about the 35</a:t>
            </a:r>
            <a:r>
              <a:rPr lang="en-US" baseline="30000" dirty="0"/>
              <a:t>th</a:t>
            </a:r>
            <a:r>
              <a:rPr lang="en-US" dirty="0"/>
              <a:t> cycle (red arrow). You’ll also notice that this does not look like a nice clean sigmoidal curve similar to the others. So without an indeterminate range, this would be considered a detectable or positive test result, but in South Africa for example this would be called indeterminate and retested.</a:t>
            </a:r>
          </a:p>
        </p:txBody>
      </p:sp>
      <p:sp>
        <p:nvSpPr>
          <p:cNvPr id="4" name="Slide Number Placeholder 3"/>
          <p:cNvSpPr>
            <a:spLocks noGrp="1"/>
          </p:cNvSpPr>
          <p:nvPr>
            <p:ph type="sldNum" sz="quarter" idx="10"/>
          </p:nvPr>
        </p:nvSpPr>
        <p:spPr/>
        <p:txBody>
          <a:bodyPr/>
          <a:lstStyle/>
          <a:p>
            <a:fld id="{268A87AF-21EC-4AF1-8973-EE3A53EA4738}" type="slidenum">
              <a:rPr lang="en-US" smtClean="0"/>
              <a:t>8</a:t>
            </a:fld>
            <a:endParaRPr lang="en-US"/>
          </a:p>
        </p:txBody>
      </p:sp>
    </p:spTree>
    <p:extLst>
      <p:ext uri="{BB962C8B-B14F-4D97-AF65-F5344CB8AC3E}">
        <p14:creationId xmlns:p14="http://schemas.microsoft.com/office/powerpoint/2010/main" val="12441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think about this another way, taking into account the PPV and positivity rate of about 5%. Without any indeterminate range the results will be defined just as positive or negative. </a:t>
            </a:r>
          </a:p>
          <a:p>
            <a:r>
              <a:rPr lang="en-GB" dirty="0"/>
              <a:t>In the context of MTCT 5% there</a:t>
            </a:r>
            <a:r>
              <a:rPr lang="en-GB" baseline="0" dirty="0"/>
              <a:t> will be 5,000 detectable (positive result) and so, theoretically, all these 5,000 will be considered positive and started on ART.</a:t>
            </a:r>
            <a:endParaRPr lang="en-GB" dirty="0"/>
          </a:p>
        </p:txBody>
      </p:sp>
      <p:sp>
        <p:nvSpPr>
          <p:cNvPr id="4" name="Slide Number Placeholder 3"/>
          <p:cNvSpPr>
            <a:spLocks noGrp="1"/>
          </p:cNvSpPr>
          <p:nvPr>
            <p:ph type="sldNum" sz="quarter" idx="10"/>
          </p:nvPr>
        </p:nvSpPr>
        <p:spPr/>
        <p:txBody>
          <a:bodyPr/>
          <a:lstStyle/>
          <a:p>
            <a:fld id="{268A87AF-21EC-4AF1-8973-EE3A53EA4738}" type="slidenum">
              <a:rPr lang="en-US" smtClean="0"/>
              <a:t>9</a:t>
            </a:fld>
            <a:endParaRPr lang="en-US"/>
          </a:p>
        </p:txBody>
      </p:sp>
    </p:spTree>
    <p:extLst>
      <p:ext uri="{BB962C8B-B14F-4D97-AF65-F5344CB8AC3E}">
        <p14:creationId xmlns:p14="http://schemas.microsoft.com/office/powerpoint/2010/main" val="72972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of those indeterminate, it was found that 75% are actually negative. So of the 800 indeterminate cases, 600 would be negative. Without an indeterminate range, these infants (12%) would be put on treatment unnecessarily.</a:t>
            </a:r>
          </a:p>
        </p:txBody>
      </p:sp>
      <p:sp>
        <p:nvSpPr>
          <p:cNvPr id="4" name="Slide Number Placeholder 3"/>
          <p:cNvSpPr>
            <a:spLocks noGrp="1"/>
          </p:cNvSpPr>
          <p:nvPr>
            <p:ph type="sldNum" sz="quarter" idx="10"/>
          </p:nvPr>
        </p:nvSpPr>
        <p:spPr/>
        <p:txBody>
          <a:bodyPr/>
          <a:lstStyle/>
          <a:p>
            <a:fld id="{268A87AF-21EC-4AF1-8973-EE3A53EA4738}" type="slidenum">
              <a:rPr lang="en-US" smtClean="0"/>
              <a:t>10</a:t>
            </a:fld>
            <a:endParaRPr lang="en-US"/>
          </a:p>
        </p:txBody>
      </p:sp>
    </p:spTree>
    <p:extLst>
      <p:ext uri="{BB962C8B-B14F-4D97-AF65-F5344CB8AC3E}">
        <p14:creationId xmlns:p14="http://schemas.microsoft.com/office/powerpoint/2010/main" val="55378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1183E0-D634-45BE-8C20-72DAD4593384}" type="datetimeFigureOut">
              <a:rPr lang="en-GB" altLang="en-US"/>
              <a:pPr>
                <a:defRPr/>
              </a:pPr>
              <a:t>12/09/2018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FB30323-01A7-442C-A6C4-6C8B2324ABB2}" type="slidenum">
              <a:rPr lang="en-GB" altLang="en-US"/>
              <a:pPr>
                <a:defRPr/>
              </a:pPr>
              <a:t>‹#›</a:t>
            </a:fld>
            <a:endParaRPr lang="en-GB" altLang="en-US"/>
          </a:p>
        </p:txBody>
      </p:sp>
    </p:spTree>
    <p:extLst>
      <p:ext uri="{BB962C8B-B14F-4D97-AF65-F5344CB8AC3E}">
        <p14:creationId xmlns:p14="http://schemas.microsoft.com/office/powerpoint/2010/main" val="158581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A96FC2E-19BB-45DD-9C6A-92D443B7A134}" type="datetimeFigureOut">
              <a:rPr lang="en-GB" altLang="en-US"/>
              <a:pPr>
                <a:defRPr/>
              </a:pPr>
              <a:t>12/09/2018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3F3E80F-B54B-4B52-BC11-6E468CDF0BAF}" type="slidenum">
              <a:rPr lang="en-GB" altLang="en-US"/>
              <a:pPr>
                <a:defRPr/>
              </a:pPr>
              <a:t>‹#›</a:t>
            </a:fld>
            <a:endParaRPr lang="en-GB" altLang="en-US"/>
          </a:p>
        </p:txBody>
      </p:sp>
    </p:spTree>
    <p:extLst>
      <p:ext uri="{BB962C8B-B14F-4D97-AF65-F5344CB8AC3E}">
        <p14:creationId xmlns:p14="http://schemas.microsoft.com/office/powerpoint/2010/main" val="146179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3006A2A-1F58-4521-965E-CFD84D498B3D}" type="datetimeFigureOut">
              <a:rPr lang="en-GB" altLang="en-US"/>
              <a:pPr>
                <a:defRPr/>
              </a:pPr>
              <a:t>12/09/2018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4807A53-06BA-4DDF-8A42-6B51C34687C2}" type="slidenum">
              <a:rPr lang="en-GB" altLang="en-US"/>
              <a:pPr>
                <a:defRPr/>
              </a:pPr>
              <a:t>‹#›</a:t>
            </a:fld>
            <a:endParaRPr lang="en-GB" altLang="en-US"/>
          </a:p>
        </p:txBody>
      </p:sp>
    </p:spTree>
    <p:extLst>
      <p:ext uri="{BB962C8B-B14F-4D97-AF65-F5344CB8AC3E}">
        <p14:creationId xmlns:p14="http://schemas.microsoft.com/office/powerpoint/2010/main" val="2837094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lgn="ctr">
              <a:defRPr sz="2000" b="1"/>
            </a:lvl1pPr>
          </a:lstStyle>
          <a:p>
            <a:pPr algn="l"/>
            <a:endParaRPr lang="en-US"/>
          </a:p>
        </p:txBody>
      </p:sp>
    </p:spTree>
    <p:extLst>
      <p:ext uri="{BB962C8B-B14F-4D97-AF65-F5344CB8AC3E}">
        <p14:creationId xmlns:p14="http://schemas.microsoft.com/office/powerpoint/2010/main" val="955460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3"/>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3454396" y="274640"/>
            <a:ext cx="8128005" cy="1143000"/>
          </a:xfrm>
          <a:prstGeom prst="rect">
            <a:avLst/>
          </a:prstGeom>
        </p:spPr>
        <p:txBody>
          <a:bodyPr/>
          <a:lstStyle>
            <a:lvl1pPr>
              <a:defRPr b="1"/>
            </a:lvl1pPr>
          </a:lstStyle>
          <a:p>
            <a:pPr algn="l"/>
            <a:endParaRPr lang="en-US"/>
          </a:p>
        </p:txBody>
      </p:sp>
    </p:spTree>
    <p:extLst>
      <p:ext uri="{BB962C8B-B14F-4D97-AF65-F5344CB8AC3E}">
        <p14:creationId xmlns:p14="http://schemas.microsoft.com/office/powerpoint/2010/main" val="38684446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3E69264-B285-4AC7-B8EA-21206C22F55A}" type="datetimeFigureOut">
              <a:rPr lang="en-GB" smtClean="0">
                <a:solidFill>
                  <a:prstClr val="black"/>
                </a:solidFill>
              </a:rPr>
              <a:pPr/>
              <a:t>12/09/2018</a:t>
            </a:fld>
            <a:endParaRPr lang="en-GB"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FA7BDBA-4F80-4C49-8220-0A7D5FB45C4E}"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47792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94561E-8DAE-462C-A5DD-69A16DE4B16D}" type="datetimeFigureOut">
              <a:rPr lang="en-US" smtClean="0">
                <a:solidFill>
                  <a:prstClr val="black"/>
                </a:solidFill>
              </a:rPr>
              <a:pPr/>
              <a:t>9/12/18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22E03B7-CD50-45CD-8989-4A4B584408C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832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A2C5-BF8B-451A-BB7F-1C02AE2C4B2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2F27C4-E8EE-425E-BFF5-74CCC11E61A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073D64-B7B9-4733-B7DB-750BA8963092}"/>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3AD489-9A58-441D-AF21-A34FA259F4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83314F-E3F0-4BCE-A0CF-DECF8A454471}"/>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2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43BB-E08C-4101-AF1F-B23A2ECA6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4899-270A-42F6-A891-0D1D6BF37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05894-57A0-489B-9312-CE68385C80F5}"/>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4FDB82A-A395-45C0-8B17-4F0091C1BD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2C298F0-A350-434E-A278-167FE6EB40F7}"/>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90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BAE2-37A4-45C9-8714-FDE71887F433}"/>
              </a:ext>
            </a:extLst>
          </p:cNvPr>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0466A02-6F36-495A-AB5C-C874D8DC938D}"/>
              </a:ext>
            </a:extLst>
          </p:cNvPr>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666A12-A233-485B-8637-67F54CD7A7E3}"/>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A15115-4186-4C32-83EC-234F753811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D253EE6-2B72-423F-A914-054891C7EBD8}"/>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42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AB37-9ED1-4909-BCC8-B4F826DAE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7235B-CD0C-4E34-87A0-1D50E51EBF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919ED-E5FE-424C-A8BC-484374D0A1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0B1A32-74ED-4E23-B5CE-CF0FBAEC7E9E}"/>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9FB4E57-AC5E-4113-A9B6-62E603B521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C131931-6388-4DDD-B78F-6B6FC99D98CC}"/>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74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CD2F8D5-A926-4312-A5D6-FCC8CFBC53EC}" type="datetimeFigureOut">
              <a:rPr lang="en-GB" altLang="en-US"/>
              <a:pPr>
                <a:defRPr/>
              </a:pPr>
              <a:t>12/09/2018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84FE670-035F-4091-8C25-7F417834E1CA}" type="slidenum">
              <a:rPr lang="en-GB" altLang="en-US"/>
              <a:pPr>
                <a:defRPr/>
              </a:pPr>
              <a:t>‹#›</a:t>
            </a:fld>
            <a:endParaRPr lang="en-GB" altLang="en-US"/>
          </a:p>
        </p:txBody>
      </p:sp>
    </p:spTree>
    <p:extLst>
      <p:ext uri="{BB962C8B-B14F-4D97-AF65-F5344CB8AC3E}">
        <p14:creationId xmlns:p14="http://schemas.microsoft.com/office/powerpoint/2010/main" val="284491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4F8B-8109-4A35-866D-0AE9AB59D32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182C6-D71F-41E7-B193-D26C13C36F7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54EAAEE-3A8E-41C5-8B66-F334D56963B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9BC93-A732-4D1D-916B-A97F7A5E8221}"/>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32EEA06-6B28-4ED7-AB9A-639581E6FE31}"/>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B8D48B-F20A-474C-B4BF-9E2ED7EBF0DE}"/>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E645543-4741-4985-BCB5-01C78C4C328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2AD56FA-15FD-4756-B267-8C3AE0CDBD15}"/>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85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0706-7B5B-4EA4-9CC6-56CDE4C78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FEA2B-BF00-4EE6-A586-364EFADEC9C1}"/>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5D028D8-EC74-4FCF-BB0B-27A16D86A1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25BB7E5-4E26-47C5-BFC0-9909727B3BF0}"/>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856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F3946-C64C-42D0-8F9D-D25E4FDD3C20}"/>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2FBC3AF-7F49-4020-BB14-66C09093ED4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468A57-33FB-4287-A948-A8CD8BDDE309}"/>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07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EAB6-1B3A-4FB5-8540-EC41A547874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F4B530-4664-49D7-B3BF-C4DA00489F80}"/>
              </a:ext>
            </a:extLst>
          </p:cNvPr>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C4F82-CE9B-48EF-9A51-3CA6CDD59F5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310D6D9-D3B0-4591-B836-BB1D6E4B9EE9}"/>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8E0C5C-B1F1-4C73-90B6-57615A4066E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9198945-91BA-46DF-959A-8BAAF800F6F1}"/>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51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D46-655F-4EB7-8F04-8B399E50639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7C0E39-3378-486F-B565-31E548EA6C21}"/>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E436B0-9E9B-4E22-A3BA-7F201C7FD2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841BE83-0A8F-49EC-9D15-A8BFFC7AF0FE}"/>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ABD3886-B6CA-4283-9D67-81A63DF9A3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6A423B6-986B-407E-B025-2BF582FAB2C9}"/>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30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4342-222A-40D7-8E9A-3A76E499B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14075-331E-4ABC-9B5E-3B2716051C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C4BB7-6FD1-4840-B886-C9BF24347330}"/>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B8DA0-F998-4216-86F6-EE3C7DD014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9939976-8EA0-4655-9E47-4CB058A2BC83}"/>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13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7C4D2-116A-4668-8A35-DB75803FC9E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1F0DA-9BF3-412B-AE61-7AAADA98EAF1}"/>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1DB9A-7DC5-4AC2-9086-207EF30CB6BE}"/>
              </a:ext>
            </a:extLst>
          </p:cNvPr>
          <p:cNvSpPr>
            <a:spLocks noGrp="1"/>
          </p:cNvSpPr>
          <p:nvPr>
            <p:ph type="dt" sz="half" idx="10"/>
          </p:nvPr>
        </p:nvSpPr>
        <p:spPr/>
        <p:txBody>
          <a:body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41BBE2E-3938-48B1-A2D5-7D98B852B66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95A8F2-C117-47FD-B8FD-6D985DD204AE}"/>
              </a:ext>
            </a:extLst>
          </p:cNvPr>
          <p:cNvSpPr>
            <a:spLocks noGrp="1"/>
          </p:cNvSpPr>
          <p:nvPr>
            <p:ph type="sldNum" sz="quarter" idx="12"/>
          </p:nvPr>
        </p:nvSpPr>
        <p:spPr/>
        <p:txBody>
          <a:body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4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957495-044F-4028-A996-7D1C8074D53D}"/>
              </a:ext>
            </a:extLst>
          </p:cNvPr>
          <p:cNvSpPr>
            <a:spLocks noGrp="1"/>
          </p:cNvSpPr>
          <p:nvPr>
            <p:ph type="dt" sz="half" idx="10"/>
          </p:nvPr>
        </p:nvSpPr>
        <p:spPr>
          <a:xfrm>
            <a:off x="609600" y="6245225"/>
            <a:ext cx="2844800" cy="476250"/>
          </a:xfrm>
        </p:spPr>
        <p:txBody>
          <a:bodyPr/>
          <a:lstStyle>
            <a:lvl1pPr>
              <a:defRPr smtClean="0"/>
            </a:lvl1pPr>
          </a:lstStyle>
          <a:p>
            <a:pPr>
              <a:defRPr/>
            </a:pPr>
            <a:endParaRPr lang="en-US" altLang="en-US">
              <a:solidFill>
                <a:prstClr val="black">
                  <a:tint val="75000"/>
                </a:prstClr>
              </a:solidFill>
            </a:endParaRPr>
          </a:p>
        </p:txBody>
      </p:sp>
      <p:sp>
        <p:nvSpPr>
          <p:cNvPr id="6" name="Footer Placeholder 5">
            <a:extLst>
              <a:ext uri="{FF2B5EF4-FFF2-40B4-BE49-F238E27FC236}">
                <a16:creationId xmlns:a16="http://schemas.microsoft.com/office/drawing/2014/main" id="{647F2D52-1E6C-476A-AE99-A5261E3B7B10}"/>
              </a:ext>
            </a:extLst>
          </p:cNvPr>
          <p:cNvSpPr>
            <a:spLocks noGrp="1"/>
          </p:cNvSpPr>
          <p:nvPr>
            <p:ph type="ftr" sz="quarter" idx="11"/>
          </p:nvPr>
        </p:nvSpPr>
        <p:spPr>
          <a:xfrm>
            <a:off x="4165600" y="6245225"/>
            <a:ext cx="3860800" cy="476250"/>
          </a:xfrm>
        </p:spPr>
        <p:txBody>
          <a:bodyPr/>
          <a:lstStyle>
            <a:lvl1pPr>
              <a:defRPr smtClean="0"/>
            </a:lvl1pPr>
          </a:lstStyle>
          <a:p>
            <a:pPr>
              <a:defRPr/>
            </a:pPr>
            <a:endParaRPr lang="en-US" altLang="en-US">
              <a:solidFill>
                <a:prstClr val="black">
                  <a:tint val="75000"/>
                </a:prstClr>
              </a:solidFill>
            </a:endParaRPr>
          </a:p>
        </p:txBody>
      </p:sp>
      <p:sp>
        <p:nvSpPr>
          <p:cNvPr id="7" name="Slide Number Placeholder 6">
            <a:extLst>
              <a:ext uri="{FF2B5EF4-FFF2-40B4-BE49-F238E27FC236}">
                <a16:creationId xmlns:a16="http://schemas.microsoft.com/office/drawing/2014/main" id="{0A592872-0826-4D62-8506-6BFE08D9BB19}"/>
              </a:ext>
            </a:extLst>
          </p:cNvPr>
          <p:cNvSpPr>
            <a:spLocks noGrp="1"/>
          </p:cNvSpPr>
          <p:nvPr>
            <p:ph type="sldNum" sz="quarter" idx="12"/>
          </p:nvPr>
        </p:nvSpPr>
        <p:spPr>
          <a:xfrm>
            <a:off x="8737600" y="6245225"/>
            <a:ext cx="2844800" cy="476250"/>
          </a:xfrm>
        </p:spPr>
        <p:txBody>
          <a:bodyPr/>
          <a:lstStyle>
            <a:lvl1pPr>
              <a:defRPr/>
            </a:lvl1pPr>
          </a:lstStyle>
          <a:p>
            <a:fld id="{48B6A80E-F54B-4B35-B177-13B66B9CA5B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84788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600206"/>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6" name="Text Placeholder 2"/>
          <p:cNvSpPr>
            <a:spLocks noGrp="1"/>
          </p:cNvSpPr>
          <p:nvPr>
            <p:ph type="body" sz="quarter" idx="10"/>
          </p:nvPr>
        </p:nvSpPr>
        <p:spPr>
          <a:xfrm>
            <a:off x="4175788" y="116632"/>
            <a:ext cx="7697589" cy="815044"/>
          </a:xfrm>
          <a:prstGeom prst="rect">
            <a:avLst/>
          </a:prstGeom>
          <a:effectLst>
            <a:outerShdw blurRad="76200" dist="12700" dir="8100000" sy="-23000" kx="800400" algn="br" rotWithShape="0">
              <a:prstClr val="black">
                <a:alpha val="20000"/>
              </a:prstClr>
            </a:outerShdw>
            <a:reflection blurRad="6350" stA="50000" endA="300" endPos="55000" dir="5400000" sy="-100000" algn="bl" rotWithShape="0"/>
          </a:effectLst>
        </p:spPr>
        <p:txBody>
          <a:bodyPr/>
          <a:lstStyle>
            <a:lvl1pPr marL="0" indent="0">
              <a:buNone/>
              <a:defRPr sz="2025" b="1" i="0">
                <a:solidFill>
                  <a:srgbClr val="0070C0"/>
                </a:solidFill>
                <a:effectLst/>
                <a:latin typeface="Arial Narrow"/>
                <a:cs typeface="Arial Narrow"/>
              </a:defRPr>
            </a:lvl1pPr>
          </a:lstStyle>
          <a:p>
            <a:pPr lvl="0"/>
            <a:r>
              <a:rPr lang="en-US" dirty="0"/>
              <a:t>Click to edit Master text styles</a:t>
            </a:r>
          </a:p>
        </p:txBody>
      </p:sp>
      <p:sp>
        <p:nvSpPr>
          <p:cNvPr id="4" name="Segnaposto piè di pagina 4"/>
          <p:cNvSpPr>
            <a:spLocks noGrp="1"/>
          </p:cNvSpPr>
          <p:nvPr>
            <p:ph type="ftr" sz="quarter" idx="11"/>
          </p:nvPr>
        </p:nvSpPr>
        <p:spPr>
          <a:xfrm>
            <a:off x="4164807" y="6357149"/>
            <a:ext cx="3862489" cy="364281"/>
          </a:xfrm>
          <a:prstGeom prst="rect">
            <a:avLst/>
          </a:prstGeom>
        </p:spPr>
        <p:txBody>
          <a:bodyPr lIns="103628" tIns="51813" rIns="103628" bIns="51813"/>
          <a:lstStyle>
            <a:lvl1pPr defTabSz="332299" fontAlgn="auto">
              <a:spcBef>
                <a:spcPts val="0"/>
              </a:spcBef>
              <a:spcAft>
                <a:spcPts val="0"/>
              </a:spcAft>
              <a:defRPr sz="1350">
                <a:solidFill>
                  <a:prstClr val="black">
                    <a:tint val="75000"/>
                  </a:prstClr>
                </a:solidFill>
                <a:latin typeface="Calibri"/>
                <a:ea typeface="ＭＳ Ｐゴシック" pitchFamily="34" charset="-128"/>
                <a:cs typeface="Arial"/>
              </a:defRPr>
            </a:lvl1pPr>
          </a:lstStyle>
          <a:p>
            <a:pPr>
              <a:defRPr/>
            </a:pPr>
            <a:endParaRPr lang="it-IT"/>
          </a:p>
        </p:txBody>
      </p:sp>
    </p:spTree>
    <p:extLst>
      <p:ext uri="{BB962C8B-B14F-4D97-AF65-F5344CB8AC3E}">
        <p14:creationId xmlns:p14="http://schemas.microsoft.com/office/powerpoint/2010/main" val="414080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FC86131-44C7-46E6-A87B-B4A7CC77E2DB}" type="datetimeFigureOut">
              <a:rPr lang="en-GB" altLang="en-US"/>
              <a:pPr>
                <a:defRPr/>
              </a:pPr>
              <a:t>12/09/2018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11DD3A3-C771-41B1-86F8-E6124A333D11}" type="slidenum">
              <a:rPr lang="en-GB" altLang="en-US"/>
              <a:pPr>
                <a:defRPr/>
              </a:pPr>
              <a:t>‹#›</a:t>
            </a:fld>
            <a:endParaRPr lang="en-GB" altLang="en-US"/>
          </a:p>
        </p:txBody>
      </p:sp>
    </p:spTree>
    <p:extLst>
      <p:ext uri="{BB962C8B-B14F-4D97-AF65-F5344CB8AC3E}">
        <p14:creationId xmlns:p14="http://schemas.microsoft.com/office/powerpoint/2010/main" val="12533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E876260-A8D3-419E-9E3F-C27A208979B6}" type="datetimeFigureOut">
              <a:rPr lang="en-GB" altLang="en-US"/>
              <a:pPr>
                <a:defRPr/>
              </a:pPr>
              <a:t>12/09/2018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8C445883-9A8A-4869-A5C0-1225254BE8A6}" type="slidenum">
              <a:rPr lang="en-GB" altLang="en-US"/>
              <a:pPr>
                <a:defRPr/>
              </a:pPr>
              <a:t>‹#›</a:t>
            </a:fld>
            <a:endParaRPr lang="en-GB" altLang="en-US"/>
          </a:p>
        </p:txBody>
      </p:sp>
    </p:spTree>
    <p:extLst>
      <p:ext uri="{BB962C8B-B14F-4D97-AF65-F5344CB8AC3E}">
        <p14:creationId xmlns:p14="http://schemas.microsoft.com/office/powerpoint/2010/main" val="79234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B19D5CB-F7D0-4DAF-B66D-15EE2A88ACC1}" type="datetimeFigureOut">
              <a:rPr lang="en-GB" altLang="en-US"/>
              <a:pPr>
                <a:defRPr/>
              </a:pPr>
              <a:t>12/09/2018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BD569D2C-02AB-4F6D-AC9A-BFC78C67F9BE}" type="slidenum">
              <a:rPr lang="en-GB" altLang="en-US"/>
              <a:pPr>
                <a:defRPr/>
              </a:pPr>
              <a:t>‹#›</a:t>
            </a:fld>
            <a:endParaRPr lang="en-GB" altLang="en-US"/>
          </a:p>
        </p:txBody>
      </p:sp>
    </p:spTree>
    <p:extLst>
      <p:ext uri="{BB962C8B-B14F-4D97-AF65-F5344CB8AC3E}">
        <p14:creationId xmlns:p14="http://schemas.microsoft.com/office/powerpoint/2010/main" val="9448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2947EB7-DD26-4BD1-809A-562F2D23EA9B}" type="datetimeFigureOut">
              <a:rPr lang="en-GB" altLang="en-US"/>
              <a:pPr>
                <a:defRPr/>
              </a:pPr>
              <a:t>12/09/2018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23BFBFCB-536E-4638-BF35-1F42380BA490}" type="slidenum">
              <a:rPr lang="en-GB" altLang="en-US"/>
              <a:pPr>
                <a:defRPr/>
              </a:pPr>
              <a:t>‹#›</a:t>
            </a:fld>
            <a:endParaRPr lang="en-GB" altLang="en-US"/>
          </a:p>
        </p:txBody>
      </p:sp>
    </p:spTree>
    <p:extLst>
      <p:ext uri="{BB962C8B-B14F-4D97-AF65-F5344CB8AC3E}">
        <p14:creationId xmlns:p14="http://schemas.microsoft.com/office/powerpoint/2010/main" val="187256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953163-AA81-4FE3-8E55-2503A2EA760E}" type="datetimeFigureOut">
              <a:rPr lang="en-GB" altLang="en-US"/>
              <a:pPr>
                <a:defRPr/>
              </a:pPr>
              <a:t>12/09/2018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473C79E7-F733-4167-B70B-9BA982EE6EFB}" type="slidenum">
              <a:rPr lang="en-GB" altLang="en-US"/>
              <a:pPr>
                <a:defRPr/>
              </a:pPr>
              <a:t>‹#›</a:t>
            </a:fld>
            <a:endParaRPr lang="en-GB" altLang="en-US"/>
          </a:p>
        </p:txBody>
      </p:sp>
    </p:spTree>
    <p:extLst>
      <p:ext uri="{BB962C8B-B14F-4D97-AF65-F5344CB8AC3E}">
        <p14:creationId xmlns:p14="http://schemas.microsoft.com/office/powerpoint/2010/main" val="214032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40"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F8FC34-86EC-4E7D-96E3-BA4EC2282CB8}" type="datetimeFigureOut">
              <a:rPr lang="en-GB" altLang="en-US"/>
              <a:pPr>
                <a:defRPr/>
              </a:pPr>
              <a:t>12/09/2018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885A931B-9B0B-4026-8689-C9E0BB3E0088}" type="slidenum">
              <a:rPr lang="en-GB" altLang="en-US"/>
              <a:pPr>
                <a:defRPr/>
              </a:pPr>
              <a:t>‹#›</a:t>
            </a:fld>
            <a:endParaRPr lang="en-GB" altLang="en-US"/>
          </a:p>
        </p:txBody>
      </p:sp>
    </p:spTree>
    <p:extLst>
      <p:ext uri="{BB962C8B-B14F-4D97-AF65-F5344CB8AC3E}">
        <p14:creationId xmlns:p14="http://schemas.microsoft.com/office/powerpoint/2010/main" val="155810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828255-AFEC-4361-86B7-7F43789D6BE2}" type="datetimeFigureOut">
              <a:rPr lang="en-GB" altLang="en-US"/>
              <a:pPr>
                <a:defRPr/>
              </a:pPr>
              <a:t>12/09/2018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CD2C3BE0-5BA1-4134-8C46-4BC6C99C04BB}" type="slidenum">
              <a:rPr lang="en-GB" altLang="en-US"/>
              <a:pPr>
                <a:defRPr/>
              </a:pPr>
              <a:t>‹#›</a:t>
            </a:fld>
            <a:endParaRPr lang="en-GB" altLang="en-US"/>
          </a:p>
        </p:txBody>
      </p:sp>
    </p:spTree>
    <p:extLst>
      <p:ext uri="{BB962C8B-B14F-4D97-AF65-F5344CB8AC3E}">
        <p14:creationId xmlns:p14="http://schemas.microsoft.com/office/powerpoint/2010/main" val="232138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00" tIns="45702" rIns="91400" bIns="45702"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C4AA50D8-868C-4885-B504-F06381237BD8}" type="datetimeFigureOut">
              <a:rPr lang="en-GB" altLang="en-US" smtClean="0">
                <a:cs typeface="Arial" charset="0"/>
              </a:rPr>
              <a:pPr fontAlgn="base">
                <a:spcBef>
                  <a:spcPct val="0"/>
                </a:spcBef>
                <a:spcAft>
                  <a:spcPct val="0"/>
                </a:spcAft>
                <a:defRPr/>
              </a:pPr>
              <a:t>12/09/2018</a:t>
            </a:fld>
            <a:endParaRPr lang="en-GB" altLang="en-US">
              <a:cs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wrap="square" lIns="91400" tIns="45702" rIns="91400" bIns="45702" numCol="1" anchor="ctr" anchorCtr="0" compatLnSpc="1">
            <a:prstTxWarp prst="textNoShape">
              <a:avLst/>
            </a:prstTxWarp>
          </a:bodyPr>
          <a:lstStyle>
            <a:lvl1pPr algn="ctr" eaLnBrk="1" hangingPunct="1">
              <a:defRPr sz="1200">
                <a:solidFill>
                  <a:srgbClr val="898989"/>
                </a:solidFill>
              </a:defRPr>
            </a:lvl1pPr>
          </a:lstStyle>
          <a:p>
            <a:pPr fontAlgn="base">
              <a:spcBef>
                <a:spcPct val="0"/>
              </a:spcBef>
              <a:spcAft>
                <a:spcPct val="0"/>
              </a:spcAft>
              <a:defRPr/>
            </a:pPr>
            <a:endParaRPr lang="en-GB" altLang="en-US">
              <a:cs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00" tIns="45702" rIns="91400" bIns="45702"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879895F0-4F5C-4218-A9A0-95265A1D9501}" type="slidenum">
              <a:rPr lang="en-GB" altLang="en-US" smtClean="0">
                <a:cs typeface="Arial" charset="0"/>
              </a:rPr>
              <a:pPr fontAlgn="base">
                <a:spcBef>
                  <a:spcPct val="0"/>
                </a:spcBef>
                <a:spcAft>
                  <a:spcPct val="0"/>
                </a:spcAft>
                <a:defRPr/>
              </a:pPr>
              <a:t>‹#›</a:t>
            </a:fld>
            <a:endParaRPr lang="en-GB" altLang="en-US">
              <a:cs typeface="Arial" charset="0"/>
            </a:endParaRPr>
          </a:p>
        </p:txBody>
      </p:sp>
    </p:spTree>
    <p:extLst>
      <p:ext uri="{BB962C8B-B14F-4D97-AF65-F5344CB8AC3E}">
        <p14:creationId xmlns:p14="http://schemas.microsoft.com/office/powerpoint/2010/main" val="23443073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0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11" algn="ctr" rtl="0" fontAlgn="base">
        <a:spcBef>
          <a:spcPct val="0"/>
        </a:spcBef>
        <a:spcAft>
          <a:spcPct val="0"/>
        </a:spcAft>
        <a:defRPr sz="4400">
          <a:solidFill>
            <a:schemeClr val="tx1"/>
          </a:solidFill>
          <a:latin typeface="Calibri" pitchFamily="34" charset="0"/>
        </a:defRPr>
      </a:lvl6pPr>
      <a:lvl7pPr marL="914021" algn="ctr" rtl="0" fontAlgn="base">
        <a:spcBef>
          <a:spcPct val="0"/>
        </a:spcBef>
        <a:spcAft>
          <a:spcPct val="0"/>
        </a:spcAft>
        <a:defRPr sz="4400">
          <a:solidFill>
            <a:schemeClr val="tx1"/>
          </a:solidFill>
          <a:latin typeface="Calibri" pitchFamily="34" charset="0"/>
        </a:defRPr>
      </a:lvl7pPr>
      <a:lvl8pPr marL="1371032" algn="ctr" rtl="0" fontAlgn="base">
        <a:spcBef>
          <a:spcPct val="0"/>
        </a:spcBef>
        <a:spcAft>
          <a:spcPct val="0"/>
        </a:spcAft>
        <a:defRPr sz="4400">
          <a:solidFill>
            <a:schemeClr val="tx1"/>
          </a:solidFill>
          <a:latin typeface="Calibri" pitchFamily="34" charset="0"/>
        </a:defRPr>
      </a:lvl8pPr>
      <a:lvl9pPr marL="182804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n 3" descr="logo_WHO.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36111" y="6278905"/>
            <a:ext cx="1855268" cy="427200"/>
          </a:xfrm>
          <a:prstGeom prst="rect">
            <a:avLst/>
          </a:prstGeom>
        </p:spPr>
      </p:pic>
    </p:spTree>
    <p:extLst>
      <p:ext uri="{BB962C8B-B14F-4D97-AF65-F5344CB8AC3E}">
        <p14:creationId xmlns:p14="http://schemas.microsoft.com/office/powerpoint/2010/main" val="9803181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BEA0-4E42-406B-8900-9262C6F968E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F320D-35E7-420C-BD12-BE8389687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3CE0-0220-43A1-A3E5-3EEA755AA08C}"/>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D2FAB5-5166-4E9C-A515-38124349D139}" type="datetimeFigureOut">
              <a:rPr lang="en-US" smtClean="0">
                <a:solidFill>
                  <a:prstClr val="black">
                    <a:tint val="75000"/>
                  </a:prstClr>
                </a:solidFill>
              </a:rPr>
              <a:pPr/>
              <a:t>9/12/18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331E217-55B4-472B-AACC-84829F70DBC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4C1A5EA-35AF-4BBE-AB58-6805E6088FC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240365-E235-4779-B995-58AA3042BA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5996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tiff"/><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GB" sz="4000" b="1" dirty="0">
                <a:solidFill>
                  <a:schemeClr val="tx1"/>
                </a:solidFill>
              </a:rPr>
              <a:t>IMPROVING AND OPTIMIZING EARLY INFANT DIAGNOSIS</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6653" y="5596359"/>
            <a:ext cx="3155347" cy="126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29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13B35-5D74-F14B-9166-B6C00C2AE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79" y="1258643"/>
            <a:ext cx="8485514" cy="5441198"/>
          </a:xfrm>
          <a:prstGeom prst="rect">
            <a:avLst/>
          </a:prstGeom>
        </p:spPr>
      </p:pic>
      <p:sp>
        <p:nvSpPr>
          <p:cNvPr id="4" name="Title 9">
            <a:extLst>
              <a:ext uri="{FF2B5EF4-FFF2-40B4-BE49-F238E27FC236}">
                <a16:creationId xmlns:a16="http://schemas.microsoft.com/office/drawing/2014/main" id="{BF4F19F3-76DC-A742-B85C-CE7AB8D74BBF}"/>
              </a:ext>
            </a:extLst>
          </p:cNvPr>
          <p:cNvSpPr>
            <a:spLocks noGrp="1"/>
          </p:cNvSpPr>
          <p:nvPr>
            <p:ph type="title"/>
          </p:nvPr>
        </p:nvSpPr>
        <p:spPr>
          <a:xfrm>
            <a:off x="2262752" y="161400"/>
            <a:ext cx="9283485" cy="8640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r>
              <a:rPr lang="en-US" sz="4000" b="1" dirty="0">
                <a:solidFill>
                  <a:schemeClr val="tx2"/>
                </a:solidFill>
              </a:rPr>
              <a:t>However, not all ‘detectable’ results are truly HIV-positive infants</a:t>
            </a:r>
          </a:p>
        </p:txBody>
      </p:sp>
      <p:sp>
        <p:nvSpPr>
          <p:cNvPr id="2" name="Oval 1">
            <a:extLst>
              <a:ext uri="{FF2B5EF4-FFF2-40B4-BE49-F238E27FC236}">
                <a16:creationId xmlns:a16="http://schemas.microsoft.com/office/drawing/2014/main" id="{3A2AAC2A-52C7-DF43-98D9-AE985428D766}"/>
              </a:ext>
            </a:extLst>
          </p:cNvPr>
          <p:cNvSpPr/>
          <p:nvPr/>
        </p:nvSpPr>
        <p:spPr>
          <a:xfrm>
            <a:off x="6606296" y="6046477"/>
            <a:ext cx="3837679" cy="772238"/>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146F50-61F8-1C46-A0F3-301D2B8DE8D1}"/>
              </a:ext>
            </a:extLst>
          </p:cNvPr>
          <p:cNvSpPr txBox="1"/>
          <p:nvPr/>
        </p:nvSpPr>
        <p:spPr>
          <a:xfrm>
            <a:off x="96011" y="6525345"/>
            <a:ext cx="6020091" cy="307777"/>
          </a:xfrm>
          <a:prstGeom prst="rect">
            <a:avLst/>
          </a:prstGeom>
          <a:noFill/>
        </p:spPr>
        <p:txBody>
          <a:bodyPr wrap="square" rtlCol="0">
            <a:spAutoFit/>
          </a:bodyPr>
          <a:lstStyle/>
          <a:p>
            <a:r>
              <a:rPr lang="en-US" sz="1400" dirty="0"/>
              <a:t>Based on a meta-analysis of data from Botswana, Namibia, Uganda, South Africa</a:t>
            </a:r>
          </a:p>
        </p:txBody>
      </p:sp>
      <p:pic>
        <p:nvPicPr>
          <p:cNvPr id="6" name="Picture 5">
            <a:extLst>
              <a:ext uri="{FF2B5EF4-FFF2-40B4-BE49-F238E27FC236}">
                <a16:creationId xmlns:a16="http://schemas.microsoft.com/office/drawing/2014/main" id="{811192F8-4E88-4C7D-B30A-32B08B76C561}"/>
              </a:ext>
            </a:extLst>
          </p:cNvPr>
          <p:cNvPicPr>
            <a:picLocks noChangeAspect="1"/>
          </p:cNvPicPr>
          <p:nvPr/>
        </p:nvPicPr>
        <p:blipFill>
          <a:blip r:embed="rId4"/>
          <a:stretch>
            <a:fillRect/>
          </a:stretch>
        </p:blipFill>
        <p:spPr>
          <a:xfrm>
            <a:off x="0" y="11696"/>
            <a:ext cx="1397127" cy="1044581"/>
          </a:xfrm>
          <a:prstGeom prst="rect">
            <a:avLst/>
          </a:prstGeom>
        </p:spPr>
      </p:pic>
    </p:spTree>
    <p:extLst>
      <p:ext uri="{BB962C8B-B14F-4D97-AF65-F5344CB8AC3E}">
        <p14:creationId xmlns:p14="http://schemas.microsoft.com/office/powerpoint/2010/main" val="36389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D244-1844-484E-90EA-44B1906A5693}"/>
              </a:ext>
            </a:extLst>
          </p:cNvPr>
          <p:cNvSpPr>
            <a:spLocks noGrp="1"/>
          </p:cNvSpPr>
          <p:nvPr>
            <p:ph type="title"/>
          </p:nvPr>
        </p:nvSpPr>
        <p:spPr>
          <a:xfrm>
            <a:off x="1256654" y="270998"/>
            <a:ext cx="8234083" cy="80271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r>
              <a:rPr lang="en-GB" sz="4000" b="1" i="1" dirty="0">
                <a:solidFill>
                  <a:schemeClr val="tx2"/>
                </a:solidFill>
              </a:rPr>
              <a:t>New</a:t>
            </a:r>
            <a:r>
              <a:rPr lang="en-GB" sz="4000" b="1" dirty="0">
                <a:solidFill>
                  <a:schemeClr val="tx2"/>
                </a:solidFill>
              </a:rPr>
              <a:t> WHO Recommendation</a:t>
            </a:r>
            <a:endParaRPr lang="en-US" sz="4000" b="1" dirty="0">
              <a:solidFill>
                <a:schemeClr val="tx2"/>
              </a:solidFill>
            </a:endParaRPr>
          </a:p>
        </p:txBody>
      </p:sp>
      <p:pic>
        <p:nvPicPr>
          <p:cNvPr id="5" name="Content Placeholder 4">
            <a:extLst>
              <a:ext uri="{FF2B5EF4-FFF2-40B4-BE49-F238E27FC236}">
                <a16:creationId xmlns:a16="http://schemas.microsoft.com/office/drawing/2014/main" id="{FB1E160C-BBB6-4B67-9C00-0DACACA47C7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30869" y="194049"/>
            <a:ext cx="2567107" cy="5704728"/>
          </a:xfrm>
          <a:effectLst>
            <a:outerShdw blurRad="2413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2DEDAB1E-16E3-2D41-BB1A-720119C7E86E}"/>
              </a:ext>
            </a:extLst>
          </p:cNvPr>
          <p:cNvSpPr/>
          <p:nvPr/>
        </p:nvSpPr>
        <p:spPr>
          <a:xfrm>
            <a:off x="197187" y="1461637"/>
            <a:ext cx="9110471" cy="50544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Qualitative technologies generally report ‘detected’ or ‘not detected’, which is interpreted as ‘positive’ or ‘negative’, respectively.</a:t>
            </a:r>
          </a:p>
          <a:p>
            <a:pPr algn="ctr"/>
            <a:endParaRPr lang="en-US" sz="700" b="1" dirty="0"/>
          </a:p>
          <a:p>
            <a:pPr algn="ctr"/>
            <a:endParaRPr lang="en-US" sz="700" b="1" dirty="0"/>
          </a:p>
          <a:p>
            <a:pPr algn="ctr"/>
            <a:r>
              <a:rPr lang="en-GB" sz="2400" b="1" dirty="0">
                <a:solidFill>
                  <a:srgbClr val="C00000"/>
                </a:solidFill>
              </a:rPr>
              <a:t>THEREFORE</a:t>
            </a:r>
          </a:p>
          <a:p>
            <a:pPr algn="ctr"/>
            <a:endParaRPr lang="en-US" sz="700" b="1" dirty="0">
              <a:solidFill>
                <a:schemeClr val="tx2"/>
              </a:solidFill>
            </a:endParaRPr>
          </a:p>
          <a:p>
            <a:pPr algn="ctr"/>
            <a:r>
              <a:rPr lang="en-US" sz="2400" dirty="0">
                <a:solidFill>
                  <a:schemeClr val="tx1"/>
                </a:solidFill>
              </a:rPr>
              <a:t>Identifying and repeat testing samples with low level viremia by introducing an indeterminate range can minimize unnecessary treatment initiation. </a:t>
            </a:r>
          </a:p>
          <a:p>
            <a:pPr algn="ctr"/>
            <a:endParaRPr lang="en-GB" sz="2400" b="1" dirty="0"/>
          </a:p>
          <a:p>
            <a:pPr algn="ctr"/>
            <a:endParaRPr lang="en-GB" sz="2400" b="1" dirty="0"/>
          </a:p>
          <a:p>
            <a:pPr algn="ctr"/>
            <a:endParaRPr lang="en-GB" sz="2400" b="1" dirty="0"/>
          </a:p>
          <a:p>
            <a:pPr algn="ctr"/>
            <a:endParaRPr lang="en-US" sz="2400" b="1" dirty="0"/>
          </a:p>
        </p:txBody>
      </p:sp>
      <p:pic>
        <p:nvPicPr>
          <p:cNvPr id="18" name="Picture 17">
            <a:extLst>
              <a:ext uri="{FF2B5EF4-FFF2-40B4-BE49-F238E27FC236}">
                <a16:creationId xmlns:a16="http://schemas.microsoft.com/office/drawing/2014/main" id="{3CE7BFD7-C394-40D9-921D-1D723E0FB65B}"/>
              </a:ext>
            </a:extLst>
          </p:cNvPr>
          <p:cNvPicPr>
            <a:picLocks noChangeAspect="1"/>
          </p:cNvPicPr>
          <p:nvPr/>
        </p:nvPicPr>
        <p:blipFill rotWithShape="1">
          <a:blip r:embed="rId4">
            <a:extLst>
              <a:ext uri="{28A0092B-C50C-407E-A947-70E740481C1C}">
                <a14:useLocalDpi xmlns:a14="http://schemas.microsoft.com/office/drawing/2010/main" val="0"/>
              </a:ext>
            </a:extLst>
          </a:blip>
          <a:srcRect t="34369" b="34911"/>
          <a:stretch/>
        </p:blipFill>
        <p:spPr>
          <a:xfrm>
            <a:off x="238753" y="4881845"/>
            <a:ext cx="9017791" cy="1311013"/>
          </a:xfrm>
          <a:prstGeom prst="rect">
            <a:avLst/>
          </a:prstGeom>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EF1EF004-FC04-435F-B35E-A0D118FD4386}"/>
              </a:ext>
            </a:extLst>
          </p:cNvPr>
          <p:cNvPicPr>
            <a:picLocks noChangeAspect="1"/>
          </p:cNvPicPr>
          <p:nvPr/>
        </p:nvPicPr>
        <p:blipFill>
          <a:blip r:embed="rId6"/>
          <a:stretch>
            <a:fillRect/>
          </a:stretch>
        </p:blipFill>
        <p:spPr>
          <a:xfrm>
            <a:off x="0" y="11696"/>
            <a:ext cx="1397127" cy="1044581"/>
          </a:xfrm>
          <a:prstGeom prst="rect">
            <a:avLst/>
          </a:prstGeom>
        </p:spPr>
      </p:pic>
    </p:spTree>
    <p:extLst>
      <p:ext uri="{BB962C8B-B14F-4D97-AF65-F5344CB8AC3E}">
        <p14:creationId xmlns:p14="http://schemas.microsoft.com/office/powerpoint/2010/main" val="42090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8061" y="188641"/>
            <a:ext cx="12019721" cy="98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algn="ctr" eaLnBrk="0" fontAlgn="base" hangingPunct="0">
              <a:spcBef>
                <a:spcPct val="0"/>
              </a:spcBef>
              <a:spcAft>
                <a:spcPct val="0"/>
              </a:spcAft>
            </a:pPr>
            <a:r>
              <a:rPr lang="en-US" sz="4400" b="1" dirty="0">
                <a:solidFill>
                  <a:schemeClr val="tx2"/>
                </a:solidFill>
                <a:latin typeface="+mj-lt"/>
                <a:ea typeface="+mj-ea"/>
                <a:cs typeface="+mj-cs"/>
              </a:rPr>
              <a:t>SOP for managing </a:t>
            </a:r>
            <a:r>
              <a:rPr lang="en-US" sz="4400" b="1" i="1" cap="small" dirty="0">
                <a:solidFill>
                  <a:schemeClr val="tx2"/>
                </a:solidFill>
                <a:latin typeface="+mj-lt"/>
                <a:ea typeface="+mj-ea"/>
                <a:cs typeface="+mj-cs"/>
              </a:rPr>
              <a:t>indeterminate</a:t>
            </a:r>
            <a:r>
              <a:rPr lang="en-US" sz="4400" b="1" dirty="0">
                <a:solidFill>
                  <a:schemeClr val="tx2"/>
                </a:solidFill>
                <a:latin typeface="+mj-lt"/>
                <a:ea typeface="+mj-ea"/>
                <a:cs typeface="+mj-cs"/>
              </a:rPr>
              <a:t> test results</a:t>
            </a:r>
            <a:endParaRPr lang="en-GB" sz="4400" b="1" dirty="0">
              <a:solidFill>
                <a:schemeClr val="tx2"/>
              </a:solidFill>
              <a:latin typeface="+mj-lt"/>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dirty="0"/>
              <a:t>All indeterminate tests should be </a:t>
            </a:r>
            <a:r>
              <a:rPr lang="en-US" u="sng" dirty="0"/>
              <a:t>repeat tested on the same specimen</a:t>
            </a:r>
            <a:r>
              <a:rPr lang="en-US" dirty="0"/>
              <a:t>, if and when available. If the same specimen cannot be repeat tested, then a new specimen should be requested and tested as quickly as possible. </a:t>
            </a:r>
          </a:p>
          <a:p>
            <a:r>
              <a:rPr lang="en-US" dirty="0"/>
              <a:t>For specimens with </a:t>
            </a:r>
            <a:r>
              <a:rPr lang="en-US" u="sng" dirty="0"/>
              <a:t>two indeterminate test results, a new specimen should be requested</a:t>
            </a:r>
            <a:r>
              <a:rPr lang="en-US" dirty="0"/>
              <a:t>. For infants repeatedly testing indeterminate, it is suggested that a team of experts review clinical and test information to determine the best follow-up care. </a:t>
            </a:r>
            <a:endParaRPr lang="en-GB" dirty="0"/>
          </a:p>
        </p:txBody>
      </p:sp>
      <p:pic>
        <p:nvPicPr>
          <p:cNvPr id="5" name="Picture 4">
            <a:extLst>
              <a:ext uri="{FF2B5EF4-FFF2-40B4-BE49-F238E27FC236}">
                <a16:creationId xmlns:a16="http://schemas.microsoft.com/office/drawing/2014/main" id="{9D784266-2CE1-44A6-9D05-E2266D4FCF24}"/>
              </a:ext>
            </a:extLst>
          </p:cNvPr>
          <p:cNvPicPr>
            <a:picLocks noChangeAspect="1"/>
          </p:cNvPicPr>
          <p:nvPr/>
        </p:nvPicPr>
        <p:blipFill>
          <a:blip r:embed="rId4"/>
          <a:stretch>
            <a:fillRect/>
          </a:stretch>
        </p:blipFill>
        <p:spPr>
          <a:xfrm>
            <a:off x="0" y="11696"/>
            <a:ext cx="1397127" cy="1044581"/>
          </a:xfrm>
          <a:prstGeom prst="rect">
            <a:avLst/>
          </a:prstGeom>
        </p:spPr>
      </p:pic>
      <p:pic>
        <p:nvPicPr>
          <p:cNvPr id="6" name="Picture 2">
            <a:extLst>
              <a:ext uri="{FF2B5EF4-FFF2-40B4-BE49-F238E27FC236}">
                <a16:creationId xmlns:a16="http://schemas.microsoft.com/office/drawing/2014/main" id="{589FBACF-DD63-1D40-9C1D-7F0AFC9B7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293" y="112050"/>
            <a:ext cx="6826396" cy="674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58E89EB0-17FA-5B40-97B4-76F0A34AF58B}"/>
              </a:ext>
            </a:extLst>
          </p:cNvPr>
          <p:cNvPicPr>
            <a:picLocks noChangeAspect="1"/>
          </p:cNvPicPr>
          <p:nvPr/>
        </p:nvPicPr>
        <p:blipFill>
          <a:blip r:embed="rId4"/>
          <a:stretch>
            <a:fillRect/>
          </a:stretch>
        </p:blipFill>
        <p:spPr>
          <a:xfrm>
            <a:off x="10794873" y="134176"/>
            <a:ext cx="1397127" cy="1044581"/>
          </a:xfrm>
          <a:prstGeom prst="rect">
            <a:avLst/>
          </a:prstGeom>
        </p:spPr>
      </p:pic>
    </p:spTree>
    <p:extLst>
      <p:ext uri="{BB962C8B-B14F-4D97-AF65-F5344CB8AC3E}">
        <p14:creationId xmlns:p14="http://schemas.microsoft.com/office/powerpoint/2010/main" val="5902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C5D9-2941-43A1-ABB7-17E2C3264060}"/>
              </a:ext>
            </a:extLst>
          </p:cNvPr>
          <p:cNvSpPr>
            <a:spLocks noGrp="1"/>
          </p:cNvSpPr>
          <p:nvPr>
            <p:ph type="title"/>
          </p:nvPr>
        </p:nvSpPr>
        <p:spPr>
          <a:xfrm>
            <a:off x="4002578" y="365127"/>
            <a:ext cx="7869382"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r>
              <a:rPr lang="en-GB" sz="4000" b="1" dirty="0">
                <a:solidFill>
                  <a:schemeClr val="tx2"/>
                </a:solidFill>
              </a:rPr>
              <a:t>Infant diagnosis is a process!</a:t>
            </a:r>
            <a:br>
              <a:rPr lang="en-GB" sz="4000" b="1" dirty="0">
                <a:solidFill>
                  <a:schemeClr val="tx2"/>
                </a:solidFill>
              </a:rPr>
            </a:br>
            <a:r>
              <a:rPr lang="en-GB" sz="3200" b="1" dirty="0">
                <a:solidFill>
                  <a:schemeClr val="tx2"/>
                </a:solidFill>
              </a:rPr>
              <a:t>Not just the 6-week test</a:t>
            </a:r>
            <a:r>
              <a:rPr lang="en-GB" sz="4000" b="1" dirty="0">
                <a:solidFill>
                  <a:schemeClr val="tx2"/>
                </a:solidFill>
              </a:rPr>
              <a:t> </a:t>
            </a:r>
            <a:endParaRPr lang="en-US" sz="4000" b="1" dirty="0">
              <a:solidFill>
                <a:schemeClr val="tx2"/>
              </a:solidFill>
            </a:endParaRPr>
          </a:p>
        </p:txBody>
      </p:sp>
      <p:pic>
        <p:nvPicPr>
          <p:cNvPr id="4" name="Picture 3">
            <a:extLst>
              <a:ext uri="{FF2B5EF4-FFF2-40B4-BE49-F238E27FC236}">
                <a16:creationId xmlns:a16="http://schemas.microsoft.com/office/drawing/2014/main" id="{D844F6A1-1D53-4261-A0ED-03957827B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94" y="0"/>
            <a:ext cx="4297023" cy="68580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ABC0737F-F38F-4214-BCEE-FEEF9534CB90}"/>
              </a:ext>
            </a:extLst>
          </p:cNvPr>
          <p:cNvSpPr>
            <a:spLocks noGrp="1"/>
          </p:cNvSpPr>
          <p:nvPr>
            <p:ph idx="1"/>
          </p:nvPr>
        </p:nvSpPr>
        <p:spPr>
          <a:xfrm>
            <a:off x="4876800" y="1995289"/>
            <a:ext cx="7315199" cy="4351339"/>
          </a:xfrm>
        </p:spPr>
        <p:txBody>
          <a:bodyPr/>
          <a:lstStyle/>
          <a:p>
            <a:r>
              <a:rPr lang="en-GB" sz="2800" dirty="0"/>
              <a:t>Move to a multi-NAT algorithm:</a:t>
            </a:r>
          </a:p>
          <a:p>
            <a:pPr lvl="1"/>
            <a:r>
              <a:rPr lang="en-GB" sz="2400" dirty="0"/>
              <a:t>Birth (where of value)</a:t>
            </a:r>
          </a:p>
          <a:p>
            <a:pPr lvl="1"/>
            <a:r>
              <a:rPr lang="en-GB" sz="2400" dirty="0"/>
              <a:t>6 weeks</a:t>
            </a:r>
          </a:p>
          <a:p>
            <a:pPr lvl="1"/>
            <a:r>
              <a:rPr lang="en-GB" sz="2400" b="1" dirty="0"/>
              <a:t>9 months (NAT not RDT)</a:t>
            </a:r>
          </a:p>
          <a:p>
            <a:pPr lvl="1"/>
            <a:r>
              <a:rPr lang="en-GB" sz="2400" dirty="0"/>
              <a:t>Any time HIV exposed infants present sick</a:t>
            </a:r>
          </a:p>
          <a:p>
            <a:pPr lvl="1"/>
            <a:r>
              <a:rPr lang="en-GB" sz="2400" dirty="0"/>
              <a:t>At nutrition and inpatient wards after determining exposure through maternal testing</a:t>
            </a:r>
          </a:p>
          <a:p>
            <a:r>
              <a:rPr lang="en-GB" sz="2800" dirty="0"/>
              <a:t>Ensure confirmatory testing of all positive results</a:t>
            </a:r>
          </a:p>
          <a:p>
            <a:r>
              <a:rPr lang="en-GB" sz="2800" dirty="0"/>
              <a:t>Complete diagnosis after exposure period ends</a:t>
            </a:r>
          </a:p>
        </p:txBody>
      </p:sp>
      <p:sp>
        <p:nvSpPr>
          <p:cNvPr id="6" name="Oval 5">
            <a:extLst>
              <a:ext uri="{FF2B5EF4-FFF2-40B4-BE49-F238E27FC236}">
                <a16:creationId xmlns:a16="http://schemas.microsoft.com/office/drawing/2014/main" id="{1F573E23-4CE8-4CEC-B50D-32F0C349A48C}"/>
              </a:ext>
            </a:extLst>
          </p:cNvPr>
          <p:cNvSpPr/>
          <p:nvPr/>
        </p:nvSpPr>
        <p:spPr>
          <a:xfrm>
            <a:off x="45651" y="3015343"/>
            <a:ext cx="1615248" cy="827314"/>
          </a:xfrm>
          <a:prstGeom prst="ellipse">
            <a:avLst/>
          </a:prstGeom>
          <a:noFill/>
          <a:ln w="38100">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4A5752F-07A6-4EF7-A138-607E7C3BCA25}"/>
              </a:ext>
            </a:extLst>
          </p:cNvPr>
          <p:cNvSpPr/>
          <p:nvPr/>
        </p:nvSpPr>
        <p:spPr>
          <a:xfrm>
            <a:off x="1365623" y="6130758"/>
            <a:ext cx="1905000" cy="827314"/>
          </a:xfrm>
          <a:prstGeom prst="ellipse">
            <a:avLst/>
          </a:prstGeom>
          <a:noFill/>
          <a:ln w="38100">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4BDEDA0-023D-4975-AFE6-F1A70E6E0CC1}"/>
              </a:ext>
            </a:extLst>
          </p:cNvPr>
          <p:cNvSpPr/>
          <p:nvPr/>
        </p:nvSpPr>
        <p:spPr>
          <a:xfrm>
            <a:off x="2234541" y="3745737"/>
            <a:ext cx="1905000" cy="827314"/>
          </a:xfrm>
          <a:prstGeom prst="ellipse">
            <a:avLst/>
          </a:prstGeom>
          <a:noFill/>
          <a:ln w="38100">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EE1B238-B29B-44C5-AED8-36E76DE54167}"/>
              </a:ext>
            </a:extLst>
          </p:cNvPr>
          <p:cNvPicPr>
            <a:picLocks noChangeAspect="1"/>
          </p:cNvPicPr>
          <p:nvPr/>
        </p:nvPicPr>
        <p:blipFill>
          <a:blip r:embed="rId5"/>
          <a:stretch>
            <a:fillRect/>
          </a:stretch>
        </p:blipFill>
        <p:spPr>
          <a:xfrm>
            <a:off x="11132820" y="60529"/>
            <a:ext cx="1237107" cy="924940"/>
          </a:xfrm>
          <a:prstGeom prst="rect">
            <a:avLst/>
          </a:prstGeom>
        </p:spPr>
      </p:pic>
    </p:spTree>
    <p:extLst>
      <p:ext uri="{BB962C8B-B14F-4D97-AF65-F5344CB8AC3E}">
        <p14:creationId xmlns:p14="http://schemas.microsoft.com/office/powerpoint/2010/main" val="10080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2281" y="188642"/>
            <a:ext cx="12019721"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algn="ctr" eaLnBrk="0" fontAlgn="base" hangingPunct="0">
              <a:spcBef>
                <a:spcPct val="0"/>
              </a:spcBef>
              <a:spcAft>
                <a:spcPct val="0"/>
              </a:spcAft>
            </a:pPr>
            <a:r>
              <a:rPr lang="en-US" sz="4400" b="1" dirty="0">
                <a:solidFill>
                  <a:schemeClr val="tx2"/>
                </a:solidFill>
                <a:latin typeface="+mj-lt"/>
                <a:ea typeface="+mj-ea"/>
                <a:cs typeface="+mj-cs"/>
              </a:rPr>
              <a:t>Definitions</a:t>
            </a:r>
            <a:endParaRPr lang="en-GB" sz="4400" b="1" dirty="0">
              <a:solidFill>
                <a:schemeClr val="tx2"/>
              </a:solidFill>
              <a:latin typeface="+mj-lt"/>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b="1" dirty="0"/>
              <a:t>Non-negative</a:t>
            </a:r>
            <a:r>
              <a:rPr lang="en-US" dirty="0"/>
              <a:t>: any positive or indeterminate result</a:t>
            </a:r>
          </a:p>
          <a:p>
            <a:r>
              <a:rPr lang="en-US" b="1" dirty="0"/>
              <a:t>Indeterminate</a:t>
            </a:r>
            <a:r>
              <a:rPr lang="en-US" dirty="0"/>
              <a:t>: PCR instrument reports detectable, but is classified as indeterminate based on other data (</a:t>
            </a:r>
            <a:r>
              <a:rPr lang="en-US" dirty="0" err="1"/>
              <a:t>ie</a:t>
            </a:r>
            <a:r>
              <a:rPr lang="en-US" dirty="0"/>
              <a:t>. CT value)</a:t>
            </a:r>
          </a:p>
          <a:p>
            <a:pPr lvl="1"/>
            <a:r>
              <a:rPr lang="en-US" dirty="0"/>
              <a:t>May also be called ‘not confirmed’, ‘equivocal’, ‘irreproducible positive’</a:t>
            </a:r>
          </a:p>
          <a:p>
            <a:r>
              <a:rPr lang="en-US" b="1" dirty="0"/>
              <a:t>Discordant</a:t>
            </a:r>
            <a:r>
              <a:rPr lang="en-US" dirty="0"/>
              <a:t>: positive/detectable first test; negative second test</a:t>
            </a:r>
          </a:p>
        </p:txBody>
      </p:sp>
      <p:pic>
        <p:nvPicPr>
          <p:cNvPr id="5" name="Picture 4">
            <a:extLst>
              <a:ext uri="{FF2B5EF4-FFF2-40B4-BE49-F238E27FC236}">
                <a16:creationId xmlns:a16="http://schemas.microsoft.com/office/drawing/2014/main" id="{64C16479-2264-45D1-B7E6-125A2F623E01}"/>
              </a:ext>
            </a:extLst>
          </p:cNvPr>
          <p:cNvPicPr>
            <a:picLocks noChangeAspect="1"/>
          </p:cNvPicPr>
          <p:nvPr/>
        </p:nvPicPr>
        <p:blipFill>
          <a:blip r:embed="rId4"/>
          <a:stretch>
            <a:fillRect/>
          </a:stretch>
        </p:blipFill>
        <p:spPr>
          <a:xfrm>
            <a:off x="0" y="11696"/>
            <a:ext cx="1397127" cy="1044581"/>
          </a:xfrm>
          <a:prstGeom prst="rect">
            <a:avLst/>
          </a:prstGeom>
        </p:spPr>
      </p:pic>
    </p:spTree>
    <p:extLst>
      <p:ext uri="{BB962C8B-B14F-4D97-AF65-F5344CB8AC3E}">
        <p14:creationId xmlns:p14="http://schemas.microsoft.com/office/powerpoint/2010/main" val="245623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2281" y="188642"/>
            <a:ext cx="12019721"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algn="ctr" eaLnBrk="0" fontAlgn="base" hangingPunct="0">
              <a:spcBef>
                <a:spcPct val="0"/>
              </a:spcBef>
              <a:spcAft>
                <a:spcPct val="0"/>
              </a:spcAft>
            </a:pPr>
            <a:r>
              <a:rPr lang="en-US" sz="4000" b="1" dirty="0">
                <a:solidFill>
                  <a:schemeClr val="tx2"/>
                </a:solidFill>
                <a:latin typeface="+mj-lt"/>
                <a:ea typeface="+mj-ea"/>
                <a:cs typeface="+mj-cs"/>
              </a:rPr>
              <a:t>MTCT rate across countries, 2017 </a:t>
            </a:r>
            <a:endParaRPr lang="en-GB" sz="4000" b="1" dirty="0">
              <a:solidFill>
                <a:schemeClr val="tx2"/>
              </a:solidFill>
              <a:latin typeface="+mj-lt"/>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395023" y="3799350"/>
            <a:ext cx="1009713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2279" y="6519447"/>
            <a:ext cx="3075011" cy="338554"/>
          </a:xfrm>
          <a:prstGeom prst="rect">
            <a:avLst/>
          </a:prstGeom>
          <a:noFill/>
        </p:spPr>
        <p:txBody>
          <a:bodyPr wrap="square" rtlCol="0">
            <a:spAutoFit/>
          </a:bodyPr>
          <a:lstStyle/>
          <a:p>
            <a:r>
              <a:rPr lang="en-GB" sz="1600" dirty="0"/>
              <a:t>Source UNAIDS Estimates</a:t>
            </a:r>
          </a:p>
        </p:txBody>
      </p:sp>
      <p:graphicFrame>
        <p:nvGraphicFramePr>
          <p:cNvPr id="8" name="Chart 7"/>
          <p:cNvGraphicFramePr>
            <a:graphicFrameLocks/>
          </p:cNvGraphicFramePr>
          <p:nvPr>
            <p:extLst>
              <p:ext uri="{D42A27DB-BD31-4B8C-83A1-F6EECF244321}">
                <p14:modId xmlns:p14="http://schemas.microsoft.com/office/powerpoint/2010/main" val="1683262607"/>
              </p:ext>
            </p:extLst>
          </p:nvPr>
        </p:nvGraphicFramePr>
        <p:xfrm>
          <a:off x="726831" y="815339"/>
          <a:ext cx="9741877" cy="550265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4B8760C8-7220-477A-88EA-3D1C995070EE}"/>
              </a:ext>
            </a:extLst>
          </p:cNvPr>
          <p:cNvPicPr>
            <a:picLocks noChangeAspect="1"/>
          </p:cNvPicPr>
          <p:nvPr/>
        </p:nvPicPr>
        <p:blipFill>
          <a:blip r:embed="rId5"/>
          <a:stretch>
            <a:fillRect/>
          </a:stretch>
        </p:blipFill>
        <p:spPr>
          <a:xfrm>
            <a:off x="0" y="11696"/>
            <a:ext cx="1397127" cy="1044581"/>
          </a:xfrm>
          <a:prstGeom prst="rect">
            <a:avLst/>
          </a:prstGeom>
        </p:spPr>
      </p:pic>
    </p:spTree>
    <p:extLst>
      <p:ext uri="{BB962C8B-B14F-4D97-AF65-F5344CB8AC3E}">
        <p14:creationId xmlns:p14="http://schemas.microsoft.com/office/powerpoint/2010/main" val="226388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2281" y="276563"/>
            <a:ext cx="12019721" cy="10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algn="ctr" eaLnBrk="0" fontAlgn="base" hangingPunct="0">
              <a:spcBef>
                <a:spcPct val="0"/>
              </a:spcBef>
              <a:spcAft>
                <a:spcPct val="0"/>
              </a:spcAft>
            </a:pPr>
            <a:r>
              <a:rPr lang="en-US" sz="4000" b="1" dirty="0">
                <a:solidFill>
                  <a:schemeClr val="tx2"/>
                </a:solidFill>
                <a:latin typeface="+mj-lt"/>
                <a:ea typeface="+mj-ea"/>
                <a:cs typeface="+mj-cs"/>
              </a:rPr>
              <a:t>Positive predictive value decreases with </a:t>
            </a:r>
          </a:p>
          <a:p>
            <a:pPr algn="ctr" eaLnBrk="0" fontAlgn="base" hangingPunct="0">
              <a:spcBef>
                <a:spcPct val="0"/>
              </a:spcBef>
              <a:spcAft>
                <a:spcPct val="0"/>
              </a:spcAft>
            </a:pPr>
            <a:r>
              <a:rPr lang="en-US" sz="4000" b="1" dirty="0">
                <a:solidFill>
                  <a:schemeClr val="tx2"/>
                </a:solidFill>
                <a:latin typeface="+mj-lt"/>
                <a:ea typeface="+mj-ea"/>
                <a:cs typeface="+mj-cs"/>
              </a:rPr>
              <a:t>reduced prevalence</a:t>
            </a:r>
            <a:endParaRPr lang="en-GB" sz="4000" b="1" dirty="0">
              <a:solidFill>
                <a:schemeClr val="tx2"/>
              </a:solidFill>
              <a:latin typeface="+mj-lt"/>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631203" y="1484835"/>
            <a:ext cx="9144000" cy="5040509"/>
            <a:chOff x="0" y="1268811"/>
            <a:chExt cx="9144000" cy="5040509"/>
          </a:xfrm>
        </p:grpSpPr>
        <p:pic>
          <p:nvPicPr>
            <p:cNvPr id="6" name="Picture 5">
              <a:extLst>
                <a:ext uri="{FF2B5EF4-FFF2-40B4-BE49-F238E27FC236}">
                  <a16:creationId xmlns:a16="http://schemas.microsoft.com/office/drawing/2014/main" id="{8EBF80EE-4332-6246-A053-D33DF028E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8811"/>
              <a:ext cx="9144000" cy="5040509"/>
            </a:xfrm>
            <a:prstGeom prst="rect">
              <a:avLst/>
            </a:prstGeom>
          </p:spPr>
        </p:pic>
        <p:sp>
          <p:nvSpPr>
            <p:cNvPr id="8" name="Rectangle 7">
              <a:extLst>
                <a:ext uri="{FF2B5EF4-FFF2-40B4-BE49-F238E27FC236}">
                  <a16:creationId xmlns:a16="http://schemas.microsoft.com/office/drawing/2014/main" id="{FD12F566-564B-A242-9C86-3593FF9F91E1}"/>
                </a:ext>
              </a:extLst>
            </p:cNvPr>
            <p:cNvSpPr/>
            <p:nvPr/>
          </p:nvSpPr>
          <p:spPr>
            <a:xfrm>
              <a:off x="6660232" y="2060848"/>
              <a:ext cx="2376264" cy="3816424"/>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969BF7-D8A3-934C-B5B8-0EFA8FB3C554}"/>
                </a:ext>
              </a:extLst>
            </p:cNvPr>
            <p:cNvSpPr/>
            <p:nvPr/>
          </p:nvSpPr>
          <p:spPr>
            <a:xfrm>
              <a:off x="0" y="3068960"/>
              <a:ext cx="9036496" cy="50405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F3D75B-46CA-0D4E-8B26-ADA75798460B}"/>
                </a:ext>
              </a:extLst>
            </p:cNvPr>
            <p:cNvSpPr/>
            <p:nvPr/>
          </p:nvSpPr>
          <p:spPr>
            <a:xfrm>
              <a:off x="0" y="4797152"/>
              <a:ext cx="9036496" cy="50405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8D6E1F6-BEFE-2C42-9309-E749FEC1582E}"/>
              </a:ext>
            </a:extLst>
          </p:cNvPr>
          <p:cNvSpPr txBox="1"/>
          <p:nvPr/>
        </p:nvSpPr>
        <p:spPr>
          <a:xfrm>
            <a:off x="35496" y="6525344"/>
            <a:ext cx="2736304" cy="307777"/>
          </a:xfrm>
          <a:prstGeom prst="rect">
            <a:avLst/>
          </a:prstGeom>
          <a:noFill/>
        </p:spPr>
        <p:txBody>
          <a:bodyPr wrap="square" rtlCol="0">
            <a:spAutoFit/>
          </a:bodyPr>
          <a:lstStyle/>
          <a:p>
            <a:r>
              <a:rPr lang="en-US" sz="1400" dirty="0"/>
              <a:t>Feucht SAMJ 2012</a:t>
            </a:r>
          </a:p>
        </p:txBody>
      </p:sp>
      <p:sp>
        <p:nvSpPr>
          <p:cNvPr id="2" name="Rectangle 1"/>
          <p:cNvSpPr/>
          <p:nvPr/>
        </p:nvSpPr>
        <p:spPr>
          <a:xfrm>
            <a:off x="8291435" y="5013176"/>
            <a:ext cx="2376264" cy="504056"/>
          </a:xfrm>
          <a:prstGeom prst="rect">
            <a:avLst/>
          </a:prstGeom>
          <a:noFill/>
          <a:ln w="76200">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own Arrow 2"/>
          <p:cNvSpPr/>
          <p:nvPr/>
        </p:nvSpPr>
        <p:spPr>
          <a:xfrm rot="5400000">
            <a:off x="11186746" y="4815255"/>
            <a:ext cx="410308" cy="1014045"/>
          </a:xfrm>
          <a:prstGeom prst="down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13D0CFE-447D-4E5A-B63E-7379921C3797}"/>
              </a:ext>
            </a:extLst>
          </p:cNvPr>
          <p:cNvPicPr>
            <a:picLocks noChangeAspect="1"/>
          </p:cNvPicPr>
          <p:nvPr/>
        </p:nvPicPr>
        <p:blipFill>
          <a:blip r:embed="rId5"/>
          <a:stretch>
            <a:fillRect/>
          </a:stretch>
        </p:blipFill>
        <p:spPr>
          <a:xfrm>
            <a:off x="0" y="9504"/>
            <a:ext cx="1397127" cy="1044581"/>
          </a:xfrm>
          <a:prstGeom prst="rect">
            <a:avLst/>
          </a:prstGeom>
        </p:spPr>
      </p:pic>
    </p:spTree>
    <p:extLst>
      <p:ext uri="{BB962C8B-B14F-4D97-AF65-F5344CB8AC3E}">
        <p14:creationId xmlns:p14="http://schemas.microsoft.com/office/powerpoint/2010/main" val="373343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BCDAB-30C7-1945-9993-22DD8550D7BF}"/>
              </a:ext>
            </a:extLst>
          </p:cNvPr>
          <p:cNvSpPr>
            <a:spLocks noGrp="1"/>
          </p:cNvSpPr>
          <p:nvPr>
            <p:ph type="title"/>
          </p:nvPr>
        </p:nvSpPr>
        <p:spPr>
          <a:xfrm>
            <a:off x="1981199" y="42170"/>
            <a:ext cx="9224075" cy="918040"/>
          </a:xfrm>
        </p:spPr>
        <p:txBody>
          <a:bodyPr/>
          <a:lstStyle/>
          <a:p>
            <a:r>
              <a:rPr lang="en-US" sz="3200" dirty="0">
                <a:solidFill>
                  <a:schemeClr val="tx2"/>
                </a:solidFill>
              </a:rPr>
              <a:t>As the MTCT rate decreases, so does the confidence in a positive result (positive predictive value)</a:t>
            </a:r>
          </a:p>
        </p:txBody>
      </p:sp>
      <p:pic>
        <p:nvPicPr>
          <p:cNvPr id="47104" name="Picture 47103">
            <a:extLst>
              <a:ext uri="{FF2B5EF4-FFF2-40B4-BE49-F238E27FC236}">
                <a16:creationId xmlns:a16="http://schemas.microsoft.com/office/drawing/2014/main" id="{3F4ACCBC-2F36-554E-BB0C-B6EDDC53D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1686461"/>
            <a:ext cx="2235200" cy="1231900"/>
          </a:xfrm>
          <a:prstGeom prst="rect">
            <a:avLst/>
          </a:prstGeom>
        </p:spPr>
      </p:pic>
      <p:sp>
        <p:nvSpPr>
          <p:cNvPr id="47107" name="Rounded Rectangle 47106">
            <a:extLst>
              <a:ext uri="{FF2B5EF4-FFF2-40B4-BE49-F238E27FC236}">
                <a16:creationId xmlns:a16="http://schemas.microsoft.com/office/drawing/2014/main" id="{707A98DC-D9B8-4645-8BB0-983DC0192AC9}"/>
              </a:ext>
            </a:extLst>
          </p:cNvPr>
          <p:cNvSpPr/>
          <p:nvPr/>
        </p:nvSpPr>
        <p:spPr>
          <a:xfrm>
            <a:off x="1775520" y="998054"/>
            <a:ext cx="1954560"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20% MTCT</a:t>
            </a:r>
          </a:p>
        </p:txBody>
      </p:sp>
      <p:pic>
        <p:nvPicPr>
          <p:cNvPr id="47110" name="Picture 47109">
            <a:extLst>
              <a:ext uri="{FF2B5EF4-FFF2-40B4-BE49-F238E27FC236}">
                <a16:creationId xmlns:a16="http://schemas.microsoft.com/office/drawing/2014/main" id="{2B20D709-F9DB-9C46-A299-C3503DE44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5053" y="1886147"/>
            <a:ext cx="165100" cy="203200"/>
          </a:xfrm>
          <a:prstGeom prst="rect">
            <a:avLst/>
          </a:prstGeom>
        </p:spPr>
      </p:pic>
      <p:pic>
        <p:nvPicPr>
          <p:cNvPr id="47112" name="Picture 47111">
            <a:extLst>
              <a:ext uri="{FF2B5EF4-FFF2-40B4-BE49-F238E27FC236}">
                <a16:creationId xmlns:a16="http://schemas.microsoft.com/office/drawing/2014/main" id="{29ABC43D-7240-954A-A632-879A1E8A5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2353" y="1532519"/>
            <a:ext cx="177800" cy="203200"/>
          </a:xfrm>
          <a:prstGeom prst="rect">
            <a:avLst/>
          </a:prstGeom>
        </p:spPr>
      </p:pic>
      <p:sp>
        <p:nvSpPr>
          <p:cNvPr id="47113" name="TextBox 47112">
            <a:extLst>
              <a:ext uri="{FF2B5EF4-FFF2-40B4-BE49-F238E27FC236}">
                <a16:creationId xmlns:a16="http://schemas.microsoft.com/office/drawing/2014/main" id="{AC1317BB-6510-2548-A4F9-6FD27C4568A4}"/>
              </a:ext>
            </a:extLst>
          </p:cNvPr>
          <p:cNvSpPr txBox="1"/>
          <p:nvPr/>
        </p:nvSpPr>
        <p:spPr>
          <a:xfrm>
            <a:off x="9968377" y="1466365"/>
            <a:ext cx="1440160" cy="338554"/>
          </a:xfrm>
          <a:prstGeom prst="rect">
            <a:avLst/>
          </a:prstGeom>
          <a:noFill/>
        </p:spPr>
        <p:txBody>
          <a:bodyPr wrap="square" rtlCol="0">
            <a:spAutoFit/>
          </a:bodyPr>
          <a:lstStyle/>
          <a:p>
            <a:r>
              <a:rPr lang="en-US" sz="1600" dirty="0"/>
              <a:t>True positive</a:t>
            </a:r>
          </a:p>
        </p:txBody>
      </p:sp>
      <p:sp>
        <p:nvSpPr>
          <p:cNvPr id="1531" name="TextBox 1530">
            <a:extLst>
              <a:ext uri="{FF2B5EF4-FFF2-40B4-BE49-F238E27FC236}">
                <a16:creationId xmlns:a16="http://schemas.microsoft.com/office/drawing/2014/main" id="{894BD675-E187-3F42-92BB-10F551F64D4A}"/>
              </a:ext>
            </a:extLst>
          </p:cNvPr>
          <p:cNvSpPr txBox="1"/>
          <p:nvPr/>
        </p:nvSpPr>
        <p:spPr>
          <a:xfrm>
            <a:off x="9968377" y="1804919"/>
            <a:ext cx="1440160" cy="338554"/>
          </a:xfrm>
          <a:prstGeom prst="rect">
            <a:avLst/>
          </a:prstGeom>
          <a:noFill/>
        </p:spPr>
        <p:txBody>
          <a:bodyPr wrap="square" rtlCol="0">
            <a:spAutoFit/>
          </a:bodyPr>
          <a:lstStyle/>
          <a:p>
            <a:r>
              <a:rPr lang="en-US" sz="1600" dirty="0"/>
              <a:t>False positive</a:t>
            </a:r>
          </a:p>
        </p:txBody>
      </p:sp>
      <p:sp>
        <p:nvSpPr>
          <p:cNvPr id="1535" name="Rounded Rectangle 1534">
            <a:extLst>
              <a:ext uri="{FF2B5EF4-FFF2-40B4-BE49-F238E27FC236}">
                <a16:creationId xmlns:a16="http://schemas.microsoft.com/office/drawing/2014/main" id="{804901F9-7619-7A44-A3BF-37A994003136}"/>
              </a:ext>
            </a:extLst>
          </p:cNvPr>
          <p:cNvSpPr/>
          <p:nvPr/>
        </p:nvSpPr>
        <p:spPr>
          <a:xfrm>
            <a:off x="1775520" y="3579599"/>
            <a:ext cx="1954560"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10% MTCT</a:t>
            </a:r>
          </a:p>
        </p:txBody>
      </p:sp>
      <p:pic>
        <p:nvPicPr>
          <p:cNvPr id="47116" name="Picture 47115">
            <a:extLst>
              <a:ext uri="{FF2B5EF4-FFF2-40B4-BE49-F238E27FC236}">
                <a16:creationId xmlns:a16="http://schemas.microsoft.com/office/drawing/2014/main" id="{F2523AD4-1C93-EB49-A9E0-92798DE237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560" y="4357340"/>
            <a:ext cx="2235200" cy="1231900"/>
          </a:xfrm>
          <a:prstGeom prst="rect">
            <a:avLst/>
          </a:prstGeom>
        </p:spPr>
      </p:pic>
      <p:sp>
        <p:nvSpPr>
          <p:cNvPr id="1540" name="Rounded Rectangle 1539">
            <a:extLst>
              <a:ext uri="{FF2B5EF4-FFF2-40B4-BE49-F238E27FC236}">
                <a16:creationId xmlns:a16="http://schemas.microsoft.com/office/drawing/2014/main" id="{883335FE-D9A4-174A-A030-A92D259F8B8A}"/>
              </a:ext>
            </a:extLst>
          </p:cNvPr>
          <p:cNvSpPr/>
          <p:nvPr/>
        </p:nvSpPr>
        <p:spPr>
          <a:xfrm>
            <a:off x="6268000" y="2132856"/>
            <a:ext cx="1954560"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5% MTCT</a:t>
            </a:r>
          </a:p>
        </p:txBody>
      </p:sp>
      <p:pic>
        <p:nvPicPr>
          <p:cNvPr id="47118" name="Picture 47117">
            <a:extLst>
              <a:ext uri="{FF2B5EF4-FFF2-40B4-BE49-F238E27FC236}">
                <a16:creationId xmlns:a16="http://schemas.microsoft.com/office/drawing/2014/main" id="{8AC356AE-319A-E643-A2F7-038D97CB32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2334" y="2827846"/>
            <a:ext cx="2235200" cy="1231900"/>
          </a:xfrm>
          <a:prstGeom prst="rect">
            <a:avLst/>
          </a:prstGeom>
        </p:spPr>
      </p:pic>
      <p:pic>
        <p:nvPicPr>
          <p:cNvPr id="47120" name="Picture 47119">
            <a:extLst>
              <a:ext uri="{FF2B5EF4-FFF2-40B4-BE49-F238E27FC236}">
                <a16:creationId xmlns:a16="http://schemas.microsoft.com/office/drawing/2014/main" id="{C5C0DB81-7A2A-8D43-AB61-42000D471D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2334" y="5243264"/>
            <a:ext cx="2260600" cy="1231900"/>
          </a:xfrm>
          <a:prstGeom prst="rect">
            <a:avLst/>
          </a:prstGeom>
        </p:spPr>
      </p:pic>
      <p:sp>
        <p:nvSpPr>
          <p:cNvPr id="1545" name="Rounded Rectangle 1544">
            <a:extLst>
              <a:ext uri="{FF2B5EF4-FFF2-40B4-BE49-F238E27FC236}">
                <a16:creationId xmlns:a16="http://schemas.microsoft.com/office/drawing/2014/main" id="{A2D63937-91CA-DD47-8F79-84DA6F366DB1}"/>
              </a:ext>
            </a:extLst>
          </p:cNvPr>
          <p:cNvSpPr/>
          <p:nvPr/>
        </p:nvSpPr>
        <p:spPr>
          <a:xfrm>
            <a:off x="6277004" y="4498826"/>
            <a:ext cx="1954560"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 MTCT</a:t>
            </a:r>
          </a:p>
        </p:txBody>
      </p:sp>
      <p:sp>
        <p:nvSpPr>
          <p:cNvPr id="2" name="Rectangle 1">
            <a:extLst>
              <a:ext uri="{FF2B5EF4-FFF2-40B4-BE49-F238E27FC236}">
                <a16:creationId xmlns:a16="http://schemas.microsoft.com/office/drawing/2014/main" id="{F2FD75C0-7AA7-704D-96F9-7557CA203936}"/>
              </a:ext>
            </a:extLst>
          </p:cNvPr>
          <p:cNvSpPr/>
          <p:nvPr/>
        </p:nvSpPr>
        <p:spPr>
          <a:xfrm>
            <a:off x="6528048" y="3789041"/>
            <a:ext cx="576064" cy="270706"/>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5B8BC0-94A3-E542-8F66-1D748BE305DE}"/>
              </a:ext>
            </a:extLst>
          </p:cNvPr>
          <p:cNvSpPr/>
          <p:nvPr/>
        </p:nvSpPr>
        <p:spPr>
          <a:xfrm>
            <a:off x="2023398" y="5301208"/>
            <a:ext cx="400195" cy="310676"/>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B7A506-D859-2542-A155-05D49EDE9906}"/>
              </a:ext>
            </a:extLst>
          </p:cNvPr>
          <p:cNvSpPr/>
          <p:nvPr/>
        </p:nvSpPr>
        <p:spPr>
          <a:xfrm>
            <a:off x="6528049" y="6180550"/>
            <a:ext cx="2405615" cy="41680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1DABFC-0C16-4823-AC63-CCFFC7D25E9D}"/>
              </a:ext>
            </a:extLst>
          </p:cNvPr>
          <p:cNvPicPr>
            <a:picLocks noChangeAspect="1"/>
          </p:cNvPicPr>
          <p:nvPr/>
        </p:nvPicPr>
        <p:blipFill>
          <a:blip r:embed="rId9"/>
          <a:stretch>
            <a:fillRect/>
          </a:stretch>
        </p:blipFill>
        <p:spPr>
          <a:xfrm>
            <a:off x="0" y="11696"/>
            <a:ext cx="1397127" cy="1044581"/>
          </a:xfrm>
          <a:prstGeom prst="rect">
            <a:avLst/>
          </a:prstGeom>
        </p:spPr>
      </p:pic>
    </p:spTree>
    <p:extLst>
      <p:ext uri="{BB962C8B-B14F-4D97-AF65-F5344CB8AC3E}">
        <p14:creationId xmlns:p14="http://schemas.microsoft.com/office/powerpoint/2010/main" val="40145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5" grpId="0" animBg="1"/>
      <p:bldP spid="1540" grpId="0" animBg="1"/>
      <p:bldP spid="1545" grpId="0" animBg="1"/>
      <p:bldP spid="2"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5135" y="266132"/>
            <a:ext cx="10794875" cy="7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pPr algn="ctr" eaLnBrk="0" fontAlgn="base" hangingPunct="0">
              <a:spcBef>
                <a:spcPct val="0"/>
              </a:spcBef>
              <a:spcAft>
                <a:spcPct val="0"/>
              </a:spcAft>
            </a:pPr>
            <a:r>
              <a:rPr lang="en-US" sz="4400" b="1" dirty="0">
                <a:solidFill>
                  <a:schemeClr val="tx2"/>
                </a:solidFill>
                <a:latin typeface="+mj-lt"/>
                <a:ea typeface="+mj-ea"/>
                <a:cs typeface="+mj-cs"/>
              </a:rPr>
              <a:t>Several technologies are available for EID testing</a:t>
            </a:r>
            <a:endParaRPr lang="en-GB" sz="4400" b="1" dirty="0">
              <a:solidFill>
                <a:schemeClr val="tx2"/>
              </a:solidFill>
              <a:latin typeface="+mj-lt"/>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203" y="6317992"/>
            <a:ext cx="1416797" cy="5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bbott.tiff">
            <a:extLst>
              <a:ext uri="{FF2B5EF4-FFF2-40B4-BE49-F238E27FC236}">
                <a16:creationId xmlns:a16="http://schemas.microsoft.com/office/drawing/2014/main" id="{CA8FDD21-9FA6-C74F-8555-05BB611B09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8503" y="1257753"/>
            <a:ext cx="2523560" cy="180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epheid.tiff">
            <a:extLst>
              <a:ext uri="{FF2B5EF4-FFF2-40B4-BE49-F238E27FC236}">
                <a16:creationId xmlns:a16="http://schemas.microsoft.com/office/drawing/2014/main" id="{581431C0-D903-0B46-948C-5D47AAE438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646" y="3622954"/>
            <a:ext cx="1923553" cy="22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AlereNAT.tiff">
            <a:extLst>
              <a:ext uri="{FF2B5EF4-FFF2-40B4-BE49-F238E27FC236}">
                <a16:creationId xmlns:a16="http://schemas.microsoft.com/office/drawing/2014/main" id="{55AE9C2F-A1BF-4745-AAC1-EAF5D94995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22621" y="4991304"/>
            <a:ext cx="1337120" cy="140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FC65972-98A3-8D47-9694-892815EFD85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759560" y="4105297"/>
            <a:ext cx="1063241" cy="69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C904511E-6153-C640-BAC7-B03A952BD7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9993" y="5839722"/>
            <a:ext cx="870857" cy="775722"/>
          </a:xfrm>
          <a:prstGeom prst="rect">
            <a:avLst/>
          </a:prstGeom>
        </p:spPr>
      </p:pic>
      <p:pic>
        <p:nvPicPr>
          <p:cNvPr id="11" name="Picture 10">
            <a:extLst>
              <a:ext uri="{FF2B5EF4-FFF2-40B4-BE49-F238E27FC236}">
                <a16:creationId xmlns:a16="http://schemas.microsoft.com/office/drawing/2014/main" id="{620A030C-A87F-3740-AC42-A266E8BCF2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2249" y="1257753"/>
            <a:ext cx="2737095" cy="728812"/>
          </a:xfrm>
          <a:prstGeom prst="rect">
            <a:avLst/>
          </a:prstGeom>
        </p:spPr>
      </p:pic>
      <p:sp>
        <p:nvSpPr>
          <p:cNvPr id="12" name="TextBox 11">
            <a:extLst>
              <a:ext uri="{FF2B5EF4-FFF2-40B4-BE49-F238E27FC236}">
                <a16:creationId xmlns:a16="http://schemas.microsoft.com/office/drawing/2014/main" id="{014ADBB5-BED0-5A4B-B9B7-69BC8B84AF63}"/>
              </a:ext>
            </a:extLst>
          </p:cNvPr>
          <p:cNvSpPr txBox="1"/>
          <p:nvPr/>
        </p:nvSpPr>
        <p:spPr>
          <a:xfrm>
            <a:off x="4657943" y="5198684"/>
            <a:ext cx="3048396" cy="1200329"/>
          </a:xfrm>
          <a:prstGeom prst="rect">
            <a:avLst/>
          </a:prstGeom>
          <a:noFill/>
          <a:ln w="28575">
            <a:solidFill>
              <a:srgbClr val="FF3737"/>
            </a:solidFill>
          </a:ln>
        </p:spPr>
        <p:txBody>
          <a:bodyPr wrap="square" rtlCol="0">
            <a:spAutoFit/>
          </a:bodyPr>
          <a:lstStyle/>
          <a:p>
            <a:pPr algn="ctr"/>
            <a:r>
              <a:rPr lang="en-US" sz="2400" b="1" dirty="0"/>
              <a:t>All tests with WHO-PQ have high specificity </a:t>
            </a:r>
          </a:p>
          <a:p>
            <a:pPr algn="ctr"/>
            <a:r>
              <a:rPr lang="en-US" sz="2400" b="1" dirty="0"/>
              <a:t>&gt; 98%</a:t>
            </a:r>
          </a:p>
        </p:txBody>
      </p:sp>
      <p:pic>
        <p:nvPicPr>
          <p:cNvPr id="19" name="Picture 18" descr="COBAS.tiff">
            <a:extLst>
              <a:ext uri="{FF2B5EF4-FFF2-40B4-BE49-F238E27FC236}">
                <a16:creationId xmlns:a16="http://schemas.microsoft.com/office/drawing/2014/main" id="{44A60E89-051A-124F-AFA8-E7A5A9FBD12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80163" y="3622954"/>
            <a:ext cx="2211339" cy="12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DBS.tiff">
            <a:extLst>
              <a:ext uri="{FF2B5EF4-FFF2-40B4-BE49-F238E27FC236}">
                <a16:creationId xmlns:a16="http://schemas.microsoft.com/office/drawing/2014/main" id="{B20E3393-849E-F240-9F9E-5DC0E2DA74B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05767" y="5039967"/>
            <a:ext cx="2182831" cy="15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DED2A9B-73E0-6B4D-9DDA-D872028D2B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8375" y="2180083"/>
            <a:ext cx="1963766" cy="2375148"/>
          </a:xfrm>
          <a:prstGeom prst="rect">
            <a:avLst/>
          </a:prstGeom>
        </p:spPr>
      </p:pic>
      <p:pic>
        <p:nvPicPr>
          <p:cNvPr id="22" name="Picture 21" descr="Roche.tiff">
            <a:extLst>
              <a:ext uri="{FF2B5EF4-FFF2-40B4-BE49-F238E27FC236}">
                <a16:creationId xmlns:a16="http://schemas.microsoft.com/office/drawing/2014/main" id="{6E9A802D-5C1F-664C-B940-D8E1013B4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2360" y="2869280"/>
            <a:ext cx="1149643" cy="689786"/>
          </a:xfrm>
          <a:prstGeom prst="rect">
            <a:avLst/>
          </a:prstGeom>
        </p:spPr>
      </p:pic>
      <p:pic>
        <p:nvPicPr>
          <p:cNvPr id="23" name="Picture 22">
            <a:extLst>
              <a:ext uri="{FF2B5EF4-FFF2-40B4-BE49-F238E27FC236}">
                <a16:creationId xmlns:a16="http://schemas.microsoft.com/office/drawing/2014/main" id="{E931C497-0BE7-4146-9810-4176D422A8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3282" y="1789504"/>
            <a:ext cx="2200142" cy="781158"/>
          </a:xfrm>
          <a:prstGeom prst="rect">
            <a:avLst/>
          </a:prstGeom>
        </p:spPr>
      </p:pic>
      <p:sp>
        <p:nvSpPr>
          <p:cNvPr id="25" name="Rectangle 24">
            <a:extLst>
              <a:ext uri="{FF2B5EF4-FFF2-40B4-BE49-F238E27FC236}">
                <a16:creationId xmlns:a16="http://schemas.microsoft.com/office/drawing/2014/main" id="{19997D68-6A13-0F43-928F-B27E6016EB42}"/>
              </a:ext>
            </a:extLst>
          </p:cNvPr>
          <p:cNvSpPr/>
          <p:nvPr/>
        </p:nvSpPr>
        <p:spPr>
          <a:xfrm>
            <a:off x="0" y="2850750"/>
            <a:ext cx="12192000" cy="18805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Qualitative technologies generally report ‘detected’ or ‘not detected’, which gets understood as ‘positive’ or ‘negative’, respectively.</a:t>
            </a:r>
          </a:p>
        </p:txBody>
      </p:sp>
      <p:pic>
        <p:nvPicPr>
          <p:cNvPr id="17" name="Picture 16">
            <a:extLst>
              <a:ext uri="{FF2B5EF4-FFF2-40B4-BE49-F238E27FC236}">
                <a16:creationId xmlns:a16="http://schemas.microsoft.com/office/drawing/2014/main" id="{752FEEEF-FA7B-45E6-9227-98D7A00382D1}"/>
              </a:ext>
            </a:extLst>
          </p:cNvPr>
          <p:cNvPicPr>
            <a:picLocks noChangeAspect="1"/>
          </p:cNvPicPr>
          <p:nvPr/>
        </p:nvPicPr>
        <p:blipFill>
          <a:blip r:embed="rId15"/>
          <a:stretch>
            <a:fillRect/>
          </a:stretch>
        </p:blipFill>
        <p:spPr>
          <a:xfrm>
            <a:off x="0" y="11696"/>
            <a:ext cx="1397127" cy="1044581"/>
          </a:xfrm>
          <a:prstGeom prst="rect">
            <a:avLst/>
          </a:prstGeom>
        </p:spPr>
      </p:pic>
    </p:spTree>
    <p:extLst>
      <p:ext uri="{BB962C8B-B14F-4D97-AF65-F5344CB8AC3E}">
        <p14:creationId xmlns:p14="http://schemas.microsoft.com/office/powerpoint/2010/main" val="23926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816BA-2D31-7D4F-A634-C1920D59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34" y="428719"/>
            <a:ext cx="9840416" cy="6404403"/>
          </a:xfrm>
          <a:prstGeom prst="rect">
            <a:avLst/>
          </a:prstGeom>
        </p:spPr>
      </p:pic>
      <p:sp>
        <p:nvSpPr>
          <p:cNvPr id="2" name="Rectangle 1">
            <a:extLst>
              <a:ext uri="{FF2B5EF4-FFF2-40B4-BE49-F238E27FC236}">
                <a16:creationId xmlns:a16="http://schemas.microsoft.com/office/drawing/2014/main" id="{454FF9D0-4092-1643-A0C2-A9897223C6A2}"/>
              </a:ext>
            </a:extLst>
          </p:cNvPr>
          <p:cNvSpPr/>
          <p:nvPr/>
        </p:nvSpPr>
        <p:spPr>
          <a:xfrm>
            <a:off x="1718849" y="3645024"/>
            <a:ext cx="10165771" cy="32129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a:extLst>
              <a:ext uri="{FF2B5EF4-FFF2-40B4-BE49-F238E27FC236}">
                <a16:creationId xmlns:a16="http://schemas.microsoft.com/office/drawing/2014/main" id="{3C5A4E46-8705-D048-BD68-1CC3F5F204FB}"/>
              </a:ext>
            </a:extLst>
          </p:cNvPr>
          <p:cNvSpPr/>
          <p:nvPr/>
        </p:nvSpPr>
        <p:spPr>
          <a:xfrm>
            <a:off x="8827385" y="1453788"/>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0947A3D8-86E9-4344-81D8-9E958FA5D969}"/>
              </a:ext>
            </a:extLst>
          </p:cNvPr>
          <p:cNvSpPr/>
          <p:nvPr/>
        </p:nvSpPr>
        <p:spPr>
          <a:xfrm>
            <a:off x="8251321" y="1455076"/>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AE3C892E-3D9D-8E4B-A241-CFF78CF19F07}"/>
              </a:ext>
            </a:extLst>
          </p:cNvPr>
          <p:cNvSpPr/>
          <p:nvPr/>
        </p:nvSpPr>
        <p:spPr>
          <a:xfrm>
            <a:off x="7675257" y="1453788"/>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ABBB9586-421E-B047-B9B6-4FC355072FE4}"/>
              </a:ext>
            </a:extLst>
          </p:cNvPr>
          <p:cNvSpPr/>
          <p:nvPr/>
        </p:nvSpPr>
        <p:spPr>
          <a:xfrm>
            <a:off x="7099193" y="1453788"/>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701A3D37-3061-754B-90C3-6EADB5BDE084}"/>
              </a:ext>
            </a:extLst>
          </p:cNvPr>
          <p:cNvSpPr/>
          <p:nvPr/>
        </p:nvSpPr>
        <p:spPr>
          <a:xfrm>
            <a:off x="6523129" y="1453788"/>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8ED403-2D8D-5C40-9352-8DB7F358826E}"/>
              </a:ext>
            </a:extLst>
          </p:cNvPr>
          <p:cNvSpPr txBox="1"/>
          <p:nvPr/>
        </p:nvSpPr>
        <p:spPr>
          <a:xfrm>
            <a:off x="5467012" y="1127753"/>
            <a:ext cx="2208245" cy="338554"/>
          </a:xfrm>
          <a:prstGeom prst="rect">
            <a:avLst/>
          </a:prstGeom>
          <a:noFill/>
        </p:spPr>
        <p:txBody>
          <a:bodyPr wrap="square" rtlCol="0">
            <a:spAutoFit/>
          </a:bodyPr>
          <a:lstStyle/>
          <a:p>
            <a:r>
              <a:rPr lang="en-US" sz="1600" dirty="0"/>
              <a:t>10,000,000 </a:t>
            </a:r>
            <a:r>
              <a:rPr lang="en-US" sz="1600" dirty="0" err="1"/>
              <a:t>cp</a:t>
            </a:r>
            <a:r>
              <a:rPr lang="en-US" sz="1600" dirty="0"/>
              <a:t>/ml</a:t>
            </a:r>
          </a:p>
        </p:txBody>
      </p:sp>
      <p:sp>
        <p:nvSpPr>
          <p:cNvPr id="11" name="TextBox 10">
            <a:extLst>
              <a:ext uri="{FF2B5EF4-FFF2-40B4-BE49-F238E27FC236}">
                <a16:creationId xmlns:a16="http://schemas.microsoft.com/office/drawing/2014/main" id="{88534E86-C35F-E94B-809A-3BB4AB096602}"/>
              </a:ext>
            </a:extLst>
          </p:cNvPr>
          <p:cNvSpPr txBox="1"/>
          <p:nvPr/>
        </p:nvSpPr>
        <p:spPr>
          <a:xfrm>
            <a:off x="6139087" y="1127753"/>
            <a:ext cx="2063552" cy="338554"/>
          </a:xfrm>
          <a:prstGeom prst="rect">
            <a:avLst/>
          </a:prstGeom>
          <a:noFill/>
        </p:spPr>
        <p:txBody>
          <a:bodyPr wrap="square" rtlCol="0">
            <a:spAutoFit/>
          </a:bodyPr>
          <a:lstStyle/>
          <a:p>
            <a:r>
              <a:rPr lang="en-US" sz="1600" dirty="0"/>
              <a:t>1,000,000 </a:t>
            </a:r>
            <a:r>
              <a:rPr lang="en-US" sz="1600" dirty="0" err="1"/>
              <a:t>cp</a:t>
            </a:r>
            <a:r>
              <a:rPr lang="en-US" sz="1600" dirty="0"/>
              <a:t>/ml</a:t>
            </a:r>
          </a:p>
        </p:txBody>
      </p:sp>
      <p:sp>
        <p:nvSpPr>
          <p:cNvPr id="12" name="TextBox 11">
            <a:extLst>
              <a:ext uri="{FF2B5EF4-FFF2-40B4-BE49-F238E27FC236}">
                <a16:creationId xmlns:a16="http://schemas.microsoft.com/office/drawing/2014/main" id="{645B420F-0B11-8046-8DCB-9B2E3C0B54B5}"/>
              </a:ext>
            </a:extLst>
          </p:cNvPr>
          <p:cNvSpPr txBox="1"/>
          <p:nvPr/>
        </p:nvSpPr>
        <p:spPr>
          <a:xfrm>
            <a:off x="6811161" y="1121494"/>
            <a:ext cx="1920213" cy="338554"/>
          </a:xfrm>
          <a:prstGeom prst="rect">
            <a:avLst/>
          </a:prstGeom>
          <a:noFill/>
        </p:spPr>
        <p:txBody>
          <a:bodyPr wrap="square" rtlCol="0">
            <a:spAutoFit/>
          </a:bodyPr>
          <a:lstStyle/>
          <a:p>
            <a:r>
              <a:rPr lang="en-US" sz="1600" dirty="0"/>
              <a:t>100,000 </a:t>
            </a:r>
            <a:r>
              <a:rPr lang="en-US" sz="1600" dirty="0" err="1"/>
              <a:t>cp</a:t>
            </a:r>
            <a:r>
              <a:rPr lang="en-US" sz="1600" dirty="0"/>
              <a:t>/ml</a:t>
            </a:r>
          </a:p>
        </p:txBody>
      </p:sp>
      <p:sp>
        <p:nvSpPr>
          <p:cNvPr id="13" name="TextBox 12">
            <a:extLst>
              <a:ext uri="{FF2B5EF4-FFF2-40B4-BE49-F238E27FC236}">
                <a16:creationId xmlns:a16="http://schemas.microsoft.com/office/drawing/2014/main" id="{7EB80FA0-944A-414B-B056-3B5C8A34D3BC}"/>
              </a:ext>
            </a:extLst>
          </p:cNvPr>
          <p:cNvSpPr txBox="1"/>
          <p:nvPr/>
        </p:nvSpPr>
        <p:spPr>
          <a:xfrm>
            <a:off x="7482884" y="1126367"/>
            <a:ext cx="1728544" cy="338554"/>
          </a:xfrm>
          <a:prstGeom prst="rect">
            <a:avLst/>
          </a:prstGeom>
          <a:noFill/>
        </p:spPr>
        <p:txBody>
          <a:bodyPr wrap="square" rtlCol="0">
            <a:spAutoFit/>
          </a:bodyPr>
          <a:lstStyle/>
          <a:p>
            <a:r>
              <a:rPr lang="en-US" sz="1600" dirty="0"/>
              <a:t>10,000 </a:t>
            </a:r>
            <a:r>
              <a:rPr lang="en-US" sz="1600" dirty="0" err="1"/>
              <a:t>cp</a:t>
            </a:r>
            <a:r>
              <a:rPr lang="en-US" sz="1600" dirty="0"/>
              <a:t>/ml</a:t>
            </a:r>
          </a:p>
        </p:txBody>
      </p:sp>
      <p:sp>
        <p:nvSpPr>
          <p:cNvPr id="14" name="TextBox 13">
            <a:extLst>
              <a:ext uri="{FF2B5EF4-FFF2-40B4-BE49-F238E27FC236}">
                <a16:creationId xmlns:a16="http://schemas.microsoft.com/office/drawing/2014/main" id="{7B687A6B-465D-1341-96E0-C709780D8B74}"/>
              </a:ext>
            </a:extLst>
          </p:cNvPr>
          <p:cNvSpPr txBox="1"/>
          <p:nvPr/>
        </p:nvSpPr>
        <p:spPr>
          <a:xfrm>
            <a:off x="8075409" y="1115234"/>
            <a:ext cx="1616072" cy="338554"/>
          </a:xfrm>
          <a:prstGeom prst="rect">
            <a:avLst/>
          </a:prstGeom>
          <a:noFill/>
        </p:spPr>
        <p:txBody>
          <a:bodyPr wrap="square" rtlCol="0">
            <a:spAutoFit/>
          </a:bodyPr>
          <a:lstStyle/>
          <a:p>
            <a:r>
              <a:rPr lang="en-US" sz="1600" dirty="0"/>
              <a:t>1,000 </a:t>
            </a:r>
            <a:r>
              <a:rPr lang="en-US" sz="1600" dirty="0" err="1"/>
              <a:t>cp</a:t>
            </a:r>
            <a:r>
              <a:rPr lang="en-US" sz="1600" dirty="0"/>
              <a:t>/ml</a:t>
            </a:r>
          </a:p>
        </p:txBody>
      </p:sp>
      <p:sp>
        <p:nvSpPr>
          <p:cNvPr id="15" name="Down Arrow 14">
            <a:extLst>
              <a:ext uri="{FF2B5EF4-FFF2-40B4-BE49-F238E27FC236}">
                <a16:creationId xmlns:a16="http://schemas.microsoft.com/office/drawing/2014/main" id="{DE42B589-80CA-A54B-BD4F-0741EC6D1AF0}"/>
              </a:ext>
            </a:extLst>
          </p:cNvPr>
          <p:cNvSpPr/>
          <p:nvPr/>
        </p:nvSpPr>
        <p:spPr>
          <a:xfrm>
            <a:off x="6180650" y="2204864"/>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998C5E6-1468-49DF-A3C5-E1732A0E295E}"/>
              </a:ext>
            </a:extLst>
          </p:cNvPr>
          <p:cNvPicPr>
            <a:picLocks noChangeAspect="1"/>
          </p:cNvPicPr>
          <p:nvPr/>
        </p:nvPicPr>
        <p:blipFill>
          <a:blip r:embed="rId4"/>
          <a:stretch>
            <a:fillRect/>
          </a:stretch>
        </p:blipFill>
        <p:spPr>
          <a:xfrm>
            <a:off x="0" y="11696"/>
            <a:ext cx="1397127" cy="1044581"/>
          </a:xfrm>
          <a:prstGeom prst="rect">
            <a:avLst/>
          </a:prstGeom>
        </p:spPr>
      </p:pic>
      <p:sp>
        <p:nvSpPr>
          <p:cNvPr id="4" name="TextBox 3">
            <a:extLst>
              <a:ext uri="{FF2B5EF4-FFF2-40B4-BE49-F238E27FC236}">
                <a16:creationId xmlns:a16="http://schemas.microsoft.com/office/drawing/2014/main" id="{99F63465-4631-1749-B4B6-1D3B6669F3AB}"/>
              </a:ext>
            </a:extLst>
          </p:cNvPr>
          <p:cNvSpPr txBox="1"/>
          <p:nvPr/>
        </p:nvSpPr>
        <p:spPr>
          <a:xfrm>
            <a:off x="47328" y="6525345"/>
            <a:ext cx="1824203" cy="307777"/>
          </a:xfrm>
          <a:prstGeom prst="rect">
            <a:avLst/>
          </a:prstGeom>
          <a:noFill/>
        </p:spPr>
        <p:txBody>
          <a:bodyPr wrap="square" rtlCol="0">
            <a:spAutoFit/>
          </a:bodyPr>
          <a:lstStyle/>
          <a:p>
            <a:r>
              <a:rPr lang="en-US" sz="1400" dirty="0"/>
              <a:t>Maritz JCV 2017</a:t>
            </a:r>
          </a:p>
        </p:txBody>
      </p:sp>
    </p:spTree>
    <p:extLst>
      <p:ext uri="{BB962C8B-B14F-4D97-AF65-F5344CB8AC3E}">
        <p14:creationId xmlns:p14="http://schemas.microsoft.com/office/powerpoint/2010/main" val="399734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6" grpId="1" animBg="1"/>
      <p:bldP spid="7" grpId="0" animBg="1"/>
      <p:bldP spid="7" grpId="1" animBg="1"/>
      <p:bldP spid="8" grpId="0" animBg="1"/>
      <p:bldP spid="8" grpId="1" animBg="1"/>
      <p:bldP spid="9" grpId="0" animBg="1"/>
      <p:bldP spid="9" grpId="1" animBg="1"/>
      <p:bldP spid="9" grpId="2" animBg="1"/>
      <p:bldP spid="10" grpId="0"/>
      <p:bldP spid="10" grpId="1"/>
      <p:bldP spid="10" grpId="2"/>
      <p:bldP spid="11" grpId="0"/>
      <p:bldP spid="11" grpId="1"/>
      <p:bldP spid="12" grpId="0"/>
      <p:bldP spid="12" grpId="1"/>
      <p:bldP spid="13" grpId="0"/>
      <p:bldP spid="13" grpId="1"/>
      <p:bldP spid="14" grpId="0"/>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816BA-2D31-7D4F-A634-C1920D59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50" y="438100"/>
            <a:ext cx="9840416" cy="6404403"/>
          </a:xfrm>
          <a:prstGeom prst="rect">
            <a:avLst/>
          </a:prstGeom>
        </p:spPr>
      </p:pic>
      <p:sp>
        <p:nvSpPr>
          <p:cNvPr id="15" name="Down Arrow 14">
            <a:extLst>
              <a:ext uri="{FF2B5EF4-FFF2-40B4-BE49-F238E27FC236}">
                <a16:creationId xmlns:a16="http://schemas.microsoft.com/office/drawing/2014/main" id="{612897A1-B7BC-984C-AEAB-01A6F06C3D54}"/>
              </a:ext>
            </a:extLst>
          </p:cNvPr>
          <p:cNvSpPr/>
          <p:nvPr/>
        </p:nvSpPr>
        <p:spPr>
          <a:xfrm>
            <a:off x="6518751" y="1469286"/>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AA156D-67F9-FE4E-95DB-F8DA69F2AB95}"/>
              </a:ext>
            </a:extLst>
          </p:cNvPr>
          <p:cNvSpPr txBox="1"/>
          <p:nvPr/>
        </p:nvSpPr>
        <p:spPr>
          <a:xfrm>
            <a:off x="5462634" y="1130732"/>
            <a:ext cx="2256251" cy="338554"/>
          </a:xfrm>
          <a:prstGeom prst="rect">
            <a:avLst/>
          </a:prstGeom>
          <a:noFill/>
        </p:spPr>
        <p:txBody>
          <a:bodyPr wrap="square" rtlCol="0">
            <a:spAutoFit/>
          </a:bodyPr>
          <a:lstStyle/>
          <a:p>
            <a:r>
              <a:rPr lang="en-US" sz="1600" dirty="0"/>
              <a:t>10,000,000 </a:t>
            </a:r>
            <a:r>
              <a:rPr lang="en-US" sz="1600" dirty="0" err="1"/>
              <a:t>cp</a:t>
            </a:r>
            <a:r>
              <a:rPr lang="en-US" sz="1600" dirty="0"/>
              <a:t>/ml</a:t>
            </a:r>
          </a:p>
        </p:txBody>
      </p:sp>
      <p:sp>
        <p:nvSpPr>
          <p:cNvPr id="18" name="TextBox 17">
            <a:extLst>
              <a:ext uri="{FF2B5EF4-FFF2-40B4-BE49-F238E27FC236}">
                <a16:creationId xmlns:a16="http://schemas.microsoft.com/office/drawing/2014/main" id="{C95CF5BC-0A25-F940-8703-F469585E2C05}"/>
              </a:ext>
            </a:extLst>
          </p:cNvPr>
          <p:cNvSpPr txBox="1"/>
          <p:nvPr/>
        </p:nvSpPr>
        <p:spPr>
          <a:xfrm>
            <a:off x="8823007" y="4277598"/>
            <a:ext cx="1152128" cy="338554"/>
          </a:xfrm>
          <a:prstGeom prst="rect">
            <a:avLst/>
          </a:prstGeom>
          <a:noFill/>
        </p:spPr>
        <p:txBody>
          <a:bodyPr wrap="square" rtlCol="0">
            <a:spAutoFit/>
          </a:bodyPr>
          <a:lstStyle/>
          <a:p>
            <a:r>
              <a:rPr lang="en-US" sz="1600" dirty="0"/>
              <a:t>? </a:t>
            </a:r>
            <a:r>
              <a:rPr lang="en-US" sz="1600" dirty="0" err="1"/>
              <a:t>cp</a:t>
            </a:r>
            <a:r>
              <a:rPr lang="en-US" sz="1600" dirty="0"/>
              <a:t>/ml</a:t>
            </a:r>
          </a:p>
        </p:txBody>
      </p:sp>
      <p:sp>
        <p:nvSpPr>
          <p:cNvPr id="19" name="Down Arrow 18">
            <a:extLst>
              <a:ext uri="{FF2B5EF4-FFF2-40B4-BE49-F238E27FC236}">
                <a16:creationId xmlns:a16="http://schemas.microsoft.com/office/drawing/2014/main" id="{60210C3A-3D99-B74F-8A9E-AA5884BF7DCF}"/>
              </a:ext>
            </a:extLst>
          </p:cNvPr>
          <p:cNvSpPr/>
          <p:nvPr/>
        </p:nvSpPr>
        <p:spPr>
          <a:xfrm>
            <a:off x="9273570" y="5406547"/>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64A0404-1836-B348-A326-6BDC75402F03}"/>
              </a:ext>
            </a:extLst>
          </p:cNvPr>
          <p:cNvSpPr/>
          <p:nvPr/>
        </p:nvSpPr>
        <p:spPr>
          <a:xfrm>
            <a:off x="8823007" y="1469286"/>
            <a:ext cx="96011" cy="360040"/>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7E341FC-C4D5-BF45-97CD-E88F57B03350}"/>
              </a:ext>
            </a:extLst>
          </p:cNvPr>
          <p:cNvSpPr txBox="1"/>
          <p:nvPr/>
        </p:nvSpPr>
        <p:spPr>
          <a:xfrm>
            <a:off x="8054922" y="1130732"/>
            <a:ext cx="1616072" cy="338554"/>
          </a:xfrm>
          <a:prstGeom prst="rect">
            <a:avLst/>
          </a:prstGeom>
          <a:noFill/>
        </p:spPr>
        <p:txBody>
          <a:bodyPr wrap="square" rtlCol="0">
            <a:spAutoFit/>
          </a:bodyPr>
          <a:lstStyle/>
          <a:p>
            <a:r>
              <a:rPr lang="en-US" sz="1600" dirty="0"/>
              <a:t>1,000 </a:t>
            </a:r>
            <a:r>
              <a:rPr lang="en-US" sz="1600" dirty="0" err="1"/>
              <a:t>cp</a:t>
            </a:r>
            <a:r>
              <a:rPr lang="en-US" sz="1600" dirty="0"/>
              <a:t>/ml</a:t>
            </a:r>
          </a:p>
        </p:txBody>
      </p:sp>
      <p:sp>
        <p:nvSpPr>
          <p:cNvPr id="22" name="TextBox 21">
            <a:extLst>
              <a:ext uri="{FF2B5EF4-FFF2-40B4-BE49-F238E27FC236}">
                <a16:creationId xmlns:a16="http://schemas.microsoft.com/office/drawing/2014/main" id="{41DB9B77-A932-C141-A933-A16757BA3A8D}"/>
              </a:ext>
            </a:extLst>
          </p:cNvPr>
          <p:cNvSpPr txBox="1"/>
          <p:nvPr/>
        </p:nvSpPr>
        <p:spPr>
          <a:xfrm>
            <a:off x="47328" y="6525345"/>
            <a:ext cx="1824203" cy="307777"/>
          </a:xfrm>
          <a:prstGeom prst="rect">
            <a:avLst/>
          </a:prstGeom>
          <a:noFill/>
        </p:spPr>
        <p:txBody>
          <a:bodyPr wrap="square" rtlCol="0">
            <a:spAutoFit/>
          </a:bodyPr>
          <a:lstStyle/>
          <a:p>
            <a:r>
              <a:rPr lang="en-US" sz="1400" dirty="0"/>
              <a:t>Maritz JCV 2017</a:t>
            </a:r>
          </a:p>
        </p:txBody>
      </p:sp>
      <p:pic>
        <p:nvPicPr>
          <p:cNvPr id="10" name="Picture 9">
            <a:extLst>
              <a:ext uri="{FF2B5EF4-FFF2-40B4-BE49-F238E27FC236}">
                <a16:creationId xmlns:a16="http://schemas.microsoft.com/office/drawing/2014/main" id="{555A05F0-4D42-4D0B-A70F-B67FAF163C2D}"/>
              </a:ext>
            </a:extLst>
          </p:cNvPr>
          <p:cNvPicPr>
            <a:picLocks noChangeAspect="1"/>
          </p:cNvPicPr>
          <p:nvPr/>
        </p:nvPicPr>
        <p:blipFill>
          <a:blip r:embed="rId4"/>
          <a:stretch>
            <a:fillRect/>
          </a:stretch>
        </p:blipFill>
        <p:spPr>
          <a:xfrm>
            <a:off x="0" y="11696"/>
            <a:ext cx="1397127" cy="1044581"/>
          </a:xfrm>
          <a:prstGeom prst="rect">
            <a:avLst/>
          </a:prstGeom>
        </p:spPr>
      </p:pic>
    </p:spTree>
    <p:extLst>
      <p:ext uri="{BB962C8B-B14F-4D97-AF65-F5344CB8AC3E}">
        <p14:creationId xmlns:p14="http://schemas.microsoft.com/office/powerpoint/2010/main" val="246188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5B905-C077-2448-9775-D98E44B41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23" y="1414883"/>
            <a:ext cx="4906108" cy="4712764"/>
          </a:xfrm>
          <a:prstGeom prst="rect">
            <a:avLst/>
          </a:prstGeom>
        </p:spPr>
      </p:pic>
      <p:sp>
        <p:nvSpPr>
          <p:cNvPr id="5" name="Title 9">
            <a:extLst>
              <a:ext uri="{FF2B5EF4-FFF2-40B4-BE49-F238E27FC236}">
                <a16:creationId xmlns:a16="http://schemas.microsoft.com/office/drawing/2014/main" id="{5529999F-ACF1-D646-8D34-1119452DFE5E}"/>
              </a:ext>
            </a:extLst>
          </p:cNvPr>
          <p:cNvSpPr>
            <a:spLocks noGrp="1"/>
          </p:cNvSpPr>
          <p:nvPr>
            <p:ph type="title"/>
          </p:nvPr>
        </p:nvSpPr>
        <p:spPr>
          <a:xfrm>
            <a:off x="2513745" y="192181"/>
            <a:ext cx="8668544" cy="8640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702" rIns="91400" bIns="45702" numCol="1" anchor="ctr" anchorCtr="0" compatLnSpc="1">
            <a:prstTxWarp prst="textNoShape">
              <a:avLst/>
            </a:prstTxWarp>
          </a:bodyPr>
          <a:lstStyle/>
          <a:p>
            <a:r>
              <a:rPr lang="en-US" sz="4000" b="1" dirty="0">
                <a:solidFill>
                  <a:schemeClr val="tx2"/>
                </a:solidFill>
              </a:rPr>
              <a:t>Without any indeterminate range…</a:t>
            </a:r>
          </a:p>
        </p:txBody>
      </p:sp>
      <p:pic>
        <p:nvPicPr>
          <p:cNvPr id="6" name="Picture 5">
            <a:extLst>
              <a:ext uri="{FF2B5EF4-FFF2-40B4-BE49-F238E27FC236}">
                <a16:creationId xmlns:a16="http://schemas.microsoft.com/office/drawing/2014/main" id="{1DBE57B0-0A13-49ED-A55D-9ECFD4124D7E}"/>
              </a:ext>
            </a:extLst>
          </p:cNvPr>
          <p:cNvPicPr>
            <a:picLocks noChangeAspect="1"/>
          </p:cNvPicPr>
          <p:nvPr/>
        </p:nvPicPr>
        <p:blipFill>
          <a:blip r:embed="rId4"/>
          <a:stretch>
            <a:fillRect/>
          </a:stretch>
        </p:blipFill>
        <p:spPr>
          <a:xfrm>
            <a:off x="0" y="11696"/>
            <a:ext cx="1397127" cy="1044581"/>
          </a:xfrm>
          <a:prstGeom prst="rect">
            <a:avLst/>
          </a:prstGeom>
        </p:spPr>
      </p:pic>
    </p:spTree>
    <p:extLst>
      <p:ext uri="{BB962C8B-B14F-4D97-AF65-F5344CB8AC3E}">
        <p14:creationId xmlns:p14="http://schemas.microsoft.com/office/powerpoint/2010/main" val="38200189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1539</TotalTime>
  <Words>1488</Words>
  <Application>Microsoft Macintosh PowerPoint</Application>
  <PresentationFormat>Widescreen</PresentationFormat>
  <Paragraphs>97</Paragraphs>
  <Slides>13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ＭＳ Ｐゴシック</vt:lpstr>
      <vt:lpstr>Arial</vt:lpstr>
      <vt:lpstr>Arial Narrow</vt:lpstr>
      <vt:lpstr>Calibri</vt:lpstr>
      <vt:lpstr>Calibri Light</vt:lpstr>
      <vt:lpstr>1_Office Theme</vt:lpstr>
      <vt:lpstr>1_Custom Design</vt:lpstr>
      <vt:lpstr>Office Theme</vt:lpstr>
      <vt:lpstr>PowerPoint Presentation</vt:lpstr>
      <vt:lpstr>PowerPoint Presentation</vt:lpstr>
      <vt:lpstr>PowerPoint Presentation</vt:lpstr>
      <vt:lpstr>PowerPoint Presentation</vt:lpstr>
      <vt:lpstr>As the MTCT rate decreases, so does the confidence in a positive result (positive predictive value)</vt:lpstr>
      <vt:lpstr>PowerPoint Presentation</vt:lpstr>
      <vt:lpstr>PowerPoint Presentation</vt:lpstr>
      <vt:lpstr>PowerPoint Presentation</vt:lpstr>
      <vt:lpstr>Without any indeterminate range…</vt:lpstr>
      <vt:lpstr>However, not all ‘detectable’ results are truly HIV-positive infants</vt:lpstr>
      <vt:lpstr>New WHO Recommendation</vt:lpstr>
      <vt:lpstr>PowerPoint Presentation</vt:lpstr>
      <vt:lpstr>Infant diagnosis is a process! Not just the 6-week test </vt:lpstr>
    </vt:vector>
  </TitlesOfParts>
  <Company>Columbia University - MSPH</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2018 update</dc:title>
  <dc:creator>Chloe Teasdale</dc:creator>
  <cp:lastModifiedBy>Lara Vojnov</cp:lastModifiedBy>
  <cp:revision>174</cp:revision>
  <dcterms:created xsi:type="dcterms:W3CDTF">2018-04-19T20:38:51Z</dcterms:created>
  <dcterms:modified xsi:type="dcterms:W3CDTF">2018-09-12T20:03:30Z</dcterms:modified>
</cp:coreProperties>
</file>