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null)"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9" r:id="rId2"/>
    <p:sldId id="266" r:id="rId3"/>
    <p:sldId id="258" r:id="rId4"/>
    <p:sldId id="260" r:id="rId5"/>
    <p:sldId id="268" r:id="rId6"/>
    <p:sldId id="256" r:id="rId7"/>
    <p:sldId id="264" r:id="rId8"/>
    <p:sldId id="257" r:id="rId9"/>
    <p:sldId id="263" r:id="rId10"/>
    <p:sldId id="261" r:id="rId11"/>
    <p:sldId id="270" r:id="rId12"/>
    <p:sldId id="265" r:id="rId13"/>
    <p:sldId id="271" r:id="rId14"/>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707"/>
  </p:normalViewPr>
  <p:slideViewPr>
    <p:cSldViewPr snapToGrid="0" snapToObjects="1">
      <p:cViewPr varScale="1">
        <p:scale>
          <a:sx n="85" d="100"/>
          <a:sy n="85" d="100"/>
        </p:scale>
        <p:origin x="215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B46CF-770F-4FD2-830C-4A91FFAB39CF}" type="datetimeFigureOut">
              <a:rPr lang="en-GB" smtClean="0"/>
              <a:t>19/09/2018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1F962-E970-4689-91FA-B09165D457A7}" type="slidenum">
              <a:rPr lang="en-GB" smtClean="0"/>
              <a:t>‹#›</a:t>
            </a:fld>
            <a:endParaRPr lang="en-GB"/>
          </a:p>
        </p:txBody>
      </p:sp>
    </p:spTree>
    <p:extLst>
      <p:ext uri="{BB962C8B-B14F-4D97-AF65-F5344CB8AC3E}">
        <p14:creationId xmlns:p14="http://schemas.microsoft.com/office/powerpoint/2010/main" val="296169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2900" dirty="0"/>
              <a:t>In addition the research set out to answer these questions:</a:t>
            </a:r>
          </a:p>
          <a:p>
            <a:pPr marL="457200" lvl="1" indent="0">
              <a:buNone/>
            </a:pPr>
            <a:r>
              <a:rPr lang="en-US" sz="2900" dirty="0"/>
              <a:t>What is the role of healthcare workers in promoting adherence and retention</a:t>
            </a:r>
          </a:p>
          <a:p>
            <a:pPr marL="457200" lvl="1" indent="0">
              <a:buNone/>
            </a:pPr>
            <a:r>
              <a:rPr lang="en-US" sz="2900" dirty="0"/>
              <a:t>for women living with HIV in lifelong care and treatment?</a:t>
            </a:r>
          </a:p>
          <a:p>
            <a:pPr marL="457200" lvl="1" indent="0">
              <a:buNone/>
            </a:pPr>
            <a:r>
              <a:rPr lang="en-US" sz="2900" dirty="0"/>
              <a:t>What are the strategies currently in place to promote adherence and retention</a:t>
            </a:r>
          </a:p>
          <a:p>
            <a:pPr marL="457200" lvl="1" indent="0">
              <a:buNone/>
            </a:pPr>
            <a:r>
              <a:rPr lang="en-US" sz="2900" dirty="0"/>
              <a:t>and how can they be improved?</a:t>
            </a:r>
          </a:p>
          <a:p>
            <a:endParaRPr lang="en-GB" dirty="0"/>
          </a:p>
        </p:txBody>
      </p:sp>
      <p:sp>
        <p:nvSpPr>
          <p:cNvPr id="4" name="Slide Number Placeholder 3"/>
          <p:cNvSpPr>
            <a:spLocks noGrp="1"/>
          </p:cNvSpPr>
          <p:nvPr>
            <p:ph type="sldNum" sz="quarter" idx="10"/>
          </p:nvPr>
        </p:nvSpPr>
        <p:spPr/>
        <p:txBody>
          <a:bodyPr/>
          <a:lstStyle/>
          <a:p>
            <a:fld id="{4561F962-E970-4689-91FA-B09165D457A7}" type="slidenum">
              <a:rPr lang="en-GB" smtClean="0"/>
              <a:t>4</a:t>
            </a:fld>
            <a:endParaRPr lang="en-GB"/>
          </a:p>
        </p:txBody>
      </p:sp>
    </p:spTree>
    <p:extLst>
      <p:ext uri="{BB962C8B-B14F-4D97-AF65-F5344CB8AC3E}">
        <p14:creationId xmlns:p14="http://schemas.microsoft.com/office/powerpoint/2010/main" val="387972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Clr>
                <a:schemeClr val="accent4">
                  <a:lumMod val="75000"/>
                </a:schemeClr>
              </a:buClr>
              <a:buFont typeface="Wingdings" charset="2"/>
              <a:buChar char="v"/>
            </a:pPr>
            <a:r>
              <a:rPr lang="en-US" b="1" dirty="0"/>
              <a:t>Recommendations</a:t>
            </a:r>
          </a:p>
          <a:p>
            <a:pPr lvl="1">
              <a:lnSpc>
                <a:spcPct val="100000"/>
              </a:lnSpc>
              <a:buClr>
                <a:schemeClr val="accent4">
                  <a:lumMod val="75000"/>
                </a:schemeClr>
              </a:buClr>
              <a:buFont typeface="Wingdings" charset="2"/>
              <a:buChar char="v"/>
            </a:pPr>
            <a:r>
              <a:rPr lang="en-US" dirty="0"/>
              <a:t>Provide comprehensive counselling;</a:t>
            </a:r>
          </a:p>
          <a:p>
            <a:pPr lvl="1">
              <a:lnSpc>
                <a:spcPct val="100000"/>
              </a:lnSpc>
              <a:buClr>
                <a:schemeClr val="accent4">
                  <a:lumMod val="75000"/>
                </a:schemeClr>
              </a:buClr>
              <a:buFont typeface="Wingdings" charset="2"/>
              <a:buChar char="v"/>
            </a:pPr>
            <a:r>
              <a:rPr lang="en-US" dirty="0"/>
              <a:t>Invest in peer-support initiatives at community &amp; health facility level;</a:t>
            </a:r>
          </a:p>
          <a:p>
            <a:pPr lvl="1">
              <a:lnSpc>
                <a:spcPct val="100000"/>
              </a:lnSpc>
              <a:buClr>
                <a:schemeClr val="accent4">
                  <a:lumMod val="75000"/>
                </a:schemeClr>
              </a:buClr>
              <a:buFont typeface="Wingdings" charset="2"/>
              <a:buChar char="v"/>
            </a:pPr>
            <a:r>
              <a:rPr lang="en-US" dirty="0"/>
              <a:t> Scale-up comprehensive treatment literacy </a:t>
            </a:r>
            <a:r>
              <a:rPr lang="en-US" dirty="0" err="1"/>
              <a:t>programmes</a:t>
            </a:r>
            <a:r>
              <a:rPr lang="en-US" dirty="0"/>
              <a:t>;</a:t>
            </a:r>
          </a:p>
          <a:p>
            <a:pPr lvl="1">
              <a:lnSpc>
                <a:spcPct val="100000"/>
              </a:lnSpc>
              <a:buClr>
                <a:schemeClr val="accent4">
                  <a:lumMod val="75000"/>
                </a:schemeClr>
              </a:buClr>
              <a:buFont typeface="Wingdings" charset="2"/>
              <a:buChar char="v"/>
            </a:pPr>
            <a:r>
              <a:rPr lang="en-US" dirty="0"/>
              <a:t> Ensure male involvement initiatives are sensitive to women’s realities.</a:t>
            </a:r>
          </a:p>
          <a:p>
            <a:endParaRPr lang="en-GB" dirty="0"/>
          </a:p>
        </p:txBody>
      </p:sp>
      <p:sp>
        <p:nvSpPr>
          <p:cNvPr id="4" name="Slide Number Placeholder 3"/>
          <p:cNvSpPr>
            <a:spLocks noGrp="1"/>
          </p:cNvSpPr>
          <p:nvPr>
            <p:ph type="sldNum" sz="quarter" idx="10"/>
          </p:nvPr>
        </p:nvSpPr>
        <p:spPr/>
        <p:txBody>
          <a:bodyPr/>
          <a:lstStyle/>
          <a:p>
            <a:fld id="{4561F962-E970-4689-91FA-B09165D457A7}" type="slidenum">
              <a:rPr lang="en-GB" smtClean="0"/>
              <a:t>6</a:t>
            </a:fld>
            <a:endParaRPr lang="en-GB"/>
          </a:p>
        </p:txBody>
      </p:sp>
    </p:spTree>
    <p:extLst>
      <p:ext uri="{BB962C8B-B14F-4D97-AF65-F5344CB8AC3E}">
        <p14:creationId xmlns:p14="http://schemas.microsoft.com/office/powerpoint/2010/main" val="292651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accent4">
                  <a:lumMod val="75000"/>
                </a:schemeClr>
              </a:buClr>
              <a:buSzTx/>
              <a:buFont typeface="Wingdings" charset="2"/>
              <a:buChar char="v"/>
              <a:tabLst/>
              <a:defRPr/>
            </a:pPr>
            <a:r>
              <a:rPr lang="en-US" b="1" dirty="0"/>
              <a:t>Recommendations</a:t>
            </a:r>
            <a:r>
              <a:rPr lang="en-US" dirty="0"/>
              <a:t>:</a:t>
            </a:r>
          </a:p>
          <a:p>
            <a:pPr lvl="1">
              <a:lnSpc>
                <a:spcPct val="100000"/>
              </a:lnSpc>
              <a:buClr>
                <a:schemeClr val="accent4">
                  <a:lumMod val="75000"/>
                </a:schemeClr>
              </a:buClr>
              <a:buFont typeface="Wingdings" charset="2"/>
              <a:buChar char="v"/>
            </a:pPr>
            <a:r>
              <a:rPr lang="en-US" dirty="0"/>
              <a:t>Design and implement health services that are person-</a:t>
            </a:r>
            <a:r>
              <a:rPr lang="en-US" dirty="0" err="1"/>
              <a:t>centred</a:t>
            </a:r>
            <a:r>
              <a:rPr lang="en-US" dirty="0"/>
              <a:t>;</a:t>
            </a:r>
          </a:p>
          <a:p>
            <a:pPr lvl="1">
              <a:lnSpc>
                <a:spcPct val="100000"/>
              </a:lnSpc>
              <a:buClr>
                <a:schemeClr val="accent4">
                  <a:lumMod val="75000"/>
                </a:schemeClr>
              </a:buClr>
              <a:buFont typeface="Wingdings" charset="2"/>
              <a:buChar char="v"/>
            </a:pPr>
            <a:r>
              <a:rPr lang="en-US" dirty="0"/>
              <a:t>Invest in adequate  trained &amp; motivated healthcare workers</a:t>
            </a:r>
          </a:p>
          <a:p>
            <a:pPr lvl="1">
              <a:lnSpc>
                <a:spcPct val="100000"/>
              </a:lnSpc>
              <a:buClr>
                <a:schemeClr val="accent4">
                  <a:lumMod val="75000"/>
                </a:schemeClr>
              </a:buClr>
              <a:buFont typeface="Wingdings" charset="2"/>
              <a:buChar char="v"/>
            </a:pPr>
            <a:r>
              <a:rPr lang="en-US" dirty="0"/>
              <a:t>Ensure that all women have access to healthcare</a:t>
            </a:r>
          </a:p>
          <a:p>
            <a:endParaRPr lang="en-GB" dirty="0"/>
          </a:p>
        </p:txBody>
      </p:sp>
      <p:sp>
        <p:nvSpPr>
          <p:cNvPr id="4" name="Slide Number Placeholder 3"/>
          <p:cNvSpPr>
            <a:spLocks noGrp="1"/>
          </p:cNvSpPr>
          <p:nvPr>
            <p:ph type="sldNum" sz="quarter" idx="10"/>
          </p:nvPr>
        </p:nvSpPr>
        <p:spPr/>
        <p:txBody>
          <a:bodyPr/>
          <a:lstStyle/>
          <a:p>
            <a:fld id="{4561F962-E970-4689-91FA-B09165D457A7}" type="slidenum">
              <a:rPr lang="en-GB" smtClean="0"/>
              <a:t>8</a:t>
            </a:fld>
            <a:endParaRPr lang="en-GB"/>
          </a:p>
        </p:txBody>
      </p:sp>
    </p:spTree>
    <p:extLst>
      <p:ext uri="{BB962C8B-B14F-4D97-AF65-F5344CB8AC3E}">
        <p14:creationId xmlns:p14="http://schemas.microsoft.com/office/powerpoint/2010/main" val="367982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charset="2"/>
              <a:buChar char="v"/>
              <a:tabLst/>
              <a:defRPr/>
            </a:pPr>
            <a:r>
              <a:rPr lang="en-US" b="1" dirty="0"/>
              <a:t>Recommendations</a:t>
            </a:r>
            <a:r>
              <a:rPr lang="en-US" dirty="0"/>
              <a:t>:</a:t>
            </a:r>
          </a:p>
          <a:p>
            <a:pPr lvl="1">
              <a:buFont typeface="Wingdings" charset="2"/>
              <a:buChar char="v"/>
            </a:pPr>
            <a:r>
              <a:rPr lang="en-US" dirty="0"/>
              <a:t>Invest in efforts to end stigma, discrimination and violence;</a:t>
            </a:r>
          </a:p>
          <a:p>
            <a:pPr lvl="1">
              <a:buFont typeface="Wingdings" charset="2"/>
              <a:buChar char="v"/>
            </a:pPr>
            <a:r>
              <a:rPr lang="en-US" dirty="0"/>
              <a:t>Embed respect for human rights in service delivery;</a:t>
            </a:r>
          </a:p>
          <a:p>
            <a:pPr lvl="1">
              <a:buFont typeface="Wingdings" charset="2"/>
              <a:buChar char="v"/>
            </a:pPr>
            <a:r>
              <a:rPr lang="en-US" dirty="0"/>
              <a:t>Meaningfully involve women living with HIV.</a:t>
            </a:r>
          </a:p>
          <a:p>
            <a:endParaRPr lang="en-GB" dirty="0"/>
          </a:p>
        </p:txBody>
      </p:sp>
      <p:sp>
        <p:nvSpPr>
          <p:cNvPr id="4" name="Slide Number Placeholder 3"/>
          <p:cNvSpPr>
            <a:spLocks noGrp="1"/>
          </p:cNvSpPr>
          <p:nvPr>
            <p:ph type="sldNum" sz="quarter" idx="10"/>
          </p:nvPr>
        </p:nvSpPr>
        <p:spPr/>
        <p:txBody>
          <a:bodyPr/>
          <a:lstStyle/>
          <a:p>
            <a:fld id="{4561F962-E970-4689-91FA-B09165D457A7}" type="slidenum">
              <a:rPr lang="en-GB" smtClean="0"/>
              <a:t>10</a:t>
            </a:fld>
            <a:endParaRPr lang="en-GB"/>
          </a:p>
        </p:txBody>
      </p:sp>
    </p:spTree>
    <p:extLst>
      <p:ext uri="{BB962C8B-B14F-4D97-AF65-F5344CB8AC3E}">
        <p14:creationId xmlns:p14="http://schemas.microsoft.com/office/powerpoint/2010/main" val="85835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61F962-E970-4689-91FA-B09165D457A7}" type="slidenum">
              <a:rPr lang="en-GB" smtClean="0"/>
              <a:t>12</a:t>
            </a:fld>
            <a:endParaRPr lang="en-GB"/>
          </a:p>
        </p:txBody>
      </p:sp>
    </p:spTree>
    <p:extLst>
      <p:ext uri="{BB962C8B-B14F-4D97-AF65-F5344CB8AC3E}">
        <p14:creationId xmlns:p14="http://schemas.microsoft.com/office/powerpoint/2010/main" val="137238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C1D568-3872-3044-BF72-94FF89C5219E}" type="datetimeFigureOut">
              <a:rPr lang="en-GB" smtClean="0"/>
              <a:pPr/>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C782E5-5499-CB46-A04B-B880C2FA918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1D568-3872-3044-BF72-94FF89C5219E}" type="datetimeFigureOut">
              <a:rPr lang="en-GB" smtClean="0"/>
              <a:pPr/>
              <a:t>19/09/2018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782E5-5499-CB46-A04B-B880C2FA918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nul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gnpplus.net/new-icw-and-gnp-study-on-early-infant-diagnosis-calls-for-quality-information-and-informed-choices-for-women-living-with-hiv/" TargetMode="External"/><Relationship Id="rId7" Type="http://schemas.openxmlformats.org/officeDocument/2006/relationships/image" Target="../media/image8.emf"/><Relationship Id="rId2" Type="http://schemas.openxmlformats.org/officeDocument/2006/relationships/hyperlink" Target="https://www.gnpplus.net/assets/GNP_ICW_Walking_in_our_shoes_Report.pdf"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1.tiff"/><Relationship Id="rId4" Type="http://schemas.openxmlformats.org/officeDocument/2006/relationships/hyperlink" Target="https://www.gnpplus.net/resources/positive-health-dignity-and-prevention-for-women-and-their-babi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5.pdf"/><Relationship Id="rId9"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d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d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7"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d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pd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tif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d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_COVER.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LUE_SIDE_BAR_RIGHT.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a:xfrm>
            <a:off x="0" y="0"/>
            <a:ext cx="9144000" cy="6858000"/>
          </a:xfrm>
        </p:spPr>
      </p:pic>
      <p:pic>
        <p:nvPicPr>
          <p:cNvPr id="3" name="Picture 2">
            <a:extLst>
              <a:ext uri="{FF2B5EF4-FFF2-40B4-BE49-F238E27FC236}">
                <a16:creationId xmlns:a16="http://schemas.microsoft.com/office/drawing/2014/main" id="{A4E290FB-50F1-4BD5-B40F-572C1FD0494C}"/>
              </a:ext>
            </a:extLst>
          </p:cNvPr>
          <p:cNvPicPr>
            <a:picLocks noChangeAspect="1"/>
          </p:cNvPicPr>
          <p:nvPr/>
        </p:nvPicPr>
        <p:blipFill rotWithShape="1">
          <a:blip r:embed="rId5"/>
          <a:srcRect r="75398"/>
          <a:stretch/>
        </p:blipFill>
        <p:spPr>
          <a:xfrm>
            <a:off x="11504" y="3043825"/>
            <a:ext cx="1873711" cy="3814174"/>
          </a:xfrm>
          <a:prstGeom prst="rect">
            <a:avLst/>
          </a:prstGeom>
        </p:spPr>
      </p:pic>
      <p:sp>
        <p:nvSpPr>
          <p:cNvPr id="2" name="TextBox 1">
            <a:extLst>
              <a:ext uri="{FF2B5EF4-FFF2-40B4-BE49-F238E27FC236}">
                <a16:creationId xmlns:a16="http://schemas.microsoft.com/office/drawing/2014/main" id="{4ADE8EB7-5449-4E24-B052-DCFB2BD6719C}"/>
              </a:ext>
            </a:extLst>
          </p:cNvPr>
          <p:cNvSpPr txBox="1"/>
          <p:nvPr/>
        </p:nvSpPr>
        <p:spPr>
          <a:xfrm>
            <a:off x="843427" y="351506"/>
            <a:ext cx="6836823" cy="1446550"/>
          </a:xfrm>
          <a:prstGeom prst="rect">
            <a:avLst/>
          </a:prstGeom>
          <a:noFill/>
        </p:spPr>
        <p:txBody>
          <a:bodyPr wrap="square" rtlCol="0">
            <a:spAutoFit/>
          </a:bodyPr>
          <a:lstStyle/>
          <a:p>
            <a:r>
              <a:rPr lang="en-GB" sz="4400" dirty="0">
                <a:solidFill>
                  <a:schemeClr val="accent6">
                    <a:lumMod val="75000"/>
                  </a:schemeClr>
                </a:solidFill>
                <a:latin typeface="Calibri Light" panose="020F0302020204030204" pitchFamily="34" charset="0"/>
              </a:rPr>
              <a:t>Respect women’s rights and dignity</a:t>
            </a:r>
          </a:p>
        </p:txBody>
      </p:sp>
      <p:sp>
        <p:nvSpPr>
          <p:cNvPr id="4" name="TextBox 3">
            <a:extLst>
              <a:ext uri="{FF2B5EF4-FFF2-40B4-BE49-F238E27FC236}">
                <a16:creationId xmlns:a16="http://schemas.microsoft.com/office/drawing/2014/main" id="{F6AAA9B3-D4F0-43F8-A302-3AF5F284F5F6}"/>
              </a:ext>
            </a:extLst>
          </p:cNvPr>
          <p:cNvSpPr txBox="1"/>
          <p:nvPr/>
        </p:nvSpPr>
        <p:spPr>
          <a:xfrm>
            <a:off x="1693890" y="3797982"/>
            <a:ext cx="5841966" cy="2985433"/>
          </a:xfrm>
          <a:prstGeom prst="rect">
            <a:avLst/>
          </a:prstGeom>
          <a:noFill/>
        </p:spPr>
        <p:txBody>
          <a:bodyPr wrap="square" rtlCol="0">
            <a:spAutoFit/>
          </a:bodyPr>
          <a:lstStyle/>
          <a:p>
            <a:pPr algn="r"/>
            <a:r>
              <a:rPr lang="en-US" sz="2400" i="1" dirty="0"/>
              <a:t>“What motivates me to come for medication is that the doctors do not treat us badly. They do not bark at us and order us around saying, “I told you to go there”. The doctor handles you very well. He or she cares to look for your file if it gets lost so that you leave this place with medication.”</a:t>
            </a:r>
          </a:p>
          <a:p>
            <a:pPr algn="r"/>
            <a:r>
              <a:rPr lang="en-US" sz="2000" b="1" dirty="0">
                <a:solidFill>
                  <a:schemeClr val="accent2"/>
                </a:solidFill>
              </a:rPr>
              <a:t>Woman living with HIV, Entebbe, Uganda</a:t>
            </a:r>
          </a:p>
        </p:txBody>
      </p:sp>
      <p:sp>
        <p:nvSpPr>
          <p:cNvPr id="7" name="Content Placeholder 5">
            <a:extLst>
              <a:ext uri="{FF2B5EF4-FFF2-40B4-BE49-F238E27FC236}">
                <a16:creationId xmlns:a16="http://schemas.microsoft.com/office/drawing/2014/main" id="{230DA738-7FD7-4B49-A308-5D506E200613}"/>
              </a:ext>
            </a:extLst>
          </p:cNvPr>
          <p:cNvSpPr txBox="1">
            <a:spLocks/>
          </p:cNvSpPr>
          <p:nvPr/>
        </p:nvSpPr>
        <p:spPr>
          <a:xfrm>
            <a:off x="948359" y="1872641"/>
            <a:ext cx="6338170" cy="15563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200" b="1" dirty="0">
                <a:solidFill>
                  <a:schemeClr val="tx2"/>
                </a:solidFill>
              </a:rPr>
              <a:t>Key facilitators</a:t>
            </a:r>
          </a:p>
          <a:p>
            <a:r>
              <a:rPr lang="en-GB" sz="2200" dirty="0"/>
              <a:t>Respectful and considerate health workers</a:t>
            </a:r>
          </a:p>
          <a:p>
            <a:r>
              <a:rPr lang="en-GB" sz="2200" dirty="0"/>
              <a:t>Non-judgemental counselling for women and their partners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B0DF7-F613-BA43-8B0D-7D39320A39E6}"/>
              </a:ext>
            </a:extLst>
          </p:cNvPr>
          <p:cNvPicPr>
            <a:picLocks noChangeAspect="1"/>
          </p:cNvPicPr>
          <p:nvPr/>
        </p:nvPicPr>
        <p:blipFill>
          <a:blip r:embed="rId2"/>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5B2DA2AD-FEEA-E04D-BB36-D55243F16E69}"/>
              </a:ext>
            </a:extLst>
          </p:cNvPr>
          <p:cNvSpPr/>
          <p:nvPr/>
        </p:nvSpPr>
        <p:spPr>
          <a:xfrm>
            <a:off x="1461540" y="2563318"/>
            <a:ext cx="6430781" cy="2677656"/>
          </a:xfrm>
          <a:prstGeom prst="rect">
            <a:avLst/>
          </a:prstGeom>
        </p:spPr>
        <p:txBody>
          <a:bodyPr wrap="square">
            <a:spAutoFit/>
          </a:bodyPr>
          <a:lstStyle/>
          <a:p>
            <a:r>
              <a:rPr lang="en-GB" sz="2400" i="1" dirty="0"/>
              <a:t>“We have seen better retention amongst those enrolled in the support groups, because they are able to get the peer counselling … stigma is still very high, but you realise that if you enrolled within the psycho-social support groups, then stigma can easily be addressed</a:t>
            </a:r>
            <a:r>
              <a:rPr lang="en-GB" sz="2400" i="1" dirty="0">
                <a:solidFill>
                  <a:prstClr val="black"/>
                </a:solidFill>
              </a:rPr>
              <a:t>.” </a:t>
            </a:r>
          </a:p>
          <a:p>
            <a:pPr lvl="0" algn="r"/>
            <a:r>
              <a:rPr lang="en-GB" sz="2000" b="1" dirty="0">
                <a:solidFill>
                  <a:schemeClr val="accent2"/>
                </a:solidFill>
              </a:rPr>
              <a:t>Implementing partner, Uganda</a:t>
            </a:r>
          </a:p>
        </p:txBody>
      </p:sp>
    </p:spTree>
    <p:extLst>
      <p:ext uri="{BB962C8B-B14F-4D97-AF65-F5344CB8AC3E}">
        <p14:creationId xmlns:p14="http://schemas.microsoft.com/office/powerpoint/2010/main" val="197157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EN_SIDE_BAR_LEFT.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a:xfrm>
            <a:off x="0" y="0"/>
            <a:ext cx="9144000" cy="6858000"/>
          </a:xfrm>
        </p:spPr>
      </p:pic>
      <p:sp>
        <p:nvSpPr>
          <p:cNvPr id="8" name="TextBox 7">
            <a:extLst>
              <a:ext uri="{FF2B5EF4-FFF2-40B4-BE49-F238E27FC236}">
                <a16:creationId xmlns:a16="http://schemas.microsoft.com/office/drawing/2014/main" id="{85EA876A-2ADF-4D3D-BBC0-2518345E2A12}"/>
              </a:ext>
            </a:extLst>
          </p:cNvPr>
          <p:cNvSpPr txBox="1"/>
          <p:nvPr/>
        </p:nvSpPr>
        <p:spPr>
          <a:xfrm>
            <a:off x="1648918" y="307298"/>
            <a:ext cx="7390151" cy="6401753"/>
          </a:xfrm>
          <a:prstGeom prst="rect">
            <a:avLst/>
          </a:prstGeom>
          <a:noFill/>
        </p:spPr>
        <p:txBody>
          <a:bodyPr wrap="square" rtlCol="0">
            <a:spAutoFit/>
          </a:bodyPr>
          <a:lstStyle/>
          <a:p>
            <a:r>
              <a:rPr lang="en-GB" sz="4000" dirty="0">
                <a:solidFill>
                  <a:srgbClr val="C00000"/>
                </a:solidFill>
              </a:rPr>
              <a:t>Recommendations</a:t>
            </a:r>
            <a:endParaRPr lang="en-GB" dirty="0"/>
          </a:p>
          <a:p>
            <a:endParaRPr lang="en-GB" sz="1200" dirty="0">
              <a:solidFill>
                <a:schemeClr val="accent6"/>
              </a:solidFill>
            </a:endParaRPr>
          </a:p>
          <a:p>
            <a:r>
              <a:rPr lang="en-GB" sz="2400" dirty="0">
                <a:solidFill>
                  <a:schemeClr val="accent6">
                    <a:lumMod val="75000"/>
                  </a:schemeClr>
                </a:solidFill>
              </a:rPr>
              <a:t>Support and empower women living with HIV:</a:t>
            </a:r>
          </a:p>
          <a:p>
            <a:pPr marL="342900" indent="-342900">
              <a:buAutoNum type="arabicPeriod"/>
            </a:pPr>
            <a:r>
              <a:rPr lang="en-GB" sz="2100" dirty="0"/>
              <a:t>Provide comprehensive counselling</a:t>
            </a:r>
          </a:p>
          <a:p>
            <a:pPr marL="342900" indent="-342900">
              <a:buAutoNum type="arabicPeriod"/>
            </a:pPr>
            <a:r>
              <a:rPr lang="en-GB" sz="2100" dirty="0"/>
              <a:t>Invest in peer-support initiative at community and health facility level</a:t>
            </a:r>
          </a:p>
          <a:p>
            <a:pPr marL="342900" indent="-342900">
              <a:buAutoNum type="arabicPeriod"/>
            </a:pPr>
            <a:r>
              <a:rPr lang="en-GB" sz="2100" dirty="0"/>
              <a:t>Scale up comprehensive treatment literacy programmes</a:t>
            </a:r>
          </a:p>
          <a:p>
            <a:pPr marL="342900" indent="-342900">
              <a:buAutoNum type="arabicPeriod"/>
            </a:pPr>
            <a:r>
              <a:rPr lang="en-GB" sz="2100" dirty="0"/>
              <a:t>Ensure male involvement initiatives are sensitive to women’s realities</a:t>
            </a:r>
          </a:p>
          <a:p>
            <a:r>
              <a:rPr lang="en-GB" sz="2400" dirty="0">
                <a:solidFill>
                  <a:schemeClr val="accent6">
                    <a:lumMod val="75000"/>
                  </a:schemeClr>
                </a:solidFill>
              </a:rPr>
              <a:t>Improve the quality of health services:</a:t>
            </a:r>
          </a:p>
          <a:p>
            <a:pPr marL="342900" indent="-342900">
              <a:buFont typeface="+mj-lt"/>
              <a:buAutoNum type="arabicPeriod" startAt="5"/>
            </a:pPr>
            <a:r>
              <a:rPr lang="en-GB" sz="2100" dirty="0"/>
              <a:t>Design and implement health services that are person-centred</a:t>
            </a:r>
          </a:p>
          <a:p>
            <a:pPr marL="342900" indent="-342900">
              <a:buFont typeface="+mj-lt"/>
              <a:buAutoNum type="arabicPeriod" startAt="5"/>
            </a:pPr>
            <a:r>
              <a:rPr lang="en-GB" sz="2100" dirty="0"/>
              <a:t>Invest in adequate numbers of trained and motivated healthcare workers</a:t>
            </a:r>
          </a:p>
          <a:p>
            <a:pPr marL="342900" indent="-342900">
              <a:buFont typeface="+mj-lt"/>
              <a:buAutoNum type="arabicPeriod" startAt="5"/>
            </a:pPr>
            <a:r>
              <a:rPr lang="en-GB" sz="2100" dirty="0"/>
              <a:t>Ensure that all women have access to healthcare</a:t>
            </a:r>
          </a:p>
          <a:p>
            <a:r>
              <a:rPr lang="en-GB" sz="2400" dirty="0">
                <a:solidFill>
                  <a:schemeClr val="accent6">
                    <a:lumMod val="75000"/>
                  </a:schemeClr>
                </a:solidFill>
              </a:rPr>
              <a:t>Respect women’s rights and dignity:</a:t>
            </a:r>
          </a:p>
          <a:p>
            <a:pPr marL="342900" indent="-342900">
              <a:buFont typeface="+mj-lt"/>
              <a:buAutoNum type="arabicPeriod" startAt="8"/>
            </a:pPr>
            <a:r>
              <a:rPr lang="en-GB" sz="2200" dirty="0"/>
              <a:t> </a:t>
            </a:r>
            <a:r>
              <a:rPr lang="en-GB" sz="2100" dirty="0"/>
              <a:t>Invest in efforts to end stigma, discrimination &amp; violence</a:t>
            </a:r>
          </a:p>
          <a:p>
            <a:pPr marL="342900" indent="-342900">
              <a:buFont typeface="+mj-lt"/>
              <a:buAutoNum type="arabicPeriod" startAt="8"/>
            </a:pPr>
            <a:r>
              <a:rPr lang="en-GB" sz="2100" dirty="0"/>
              <a:t> Embed respect for human rights in service delivery</a:t>
            </a:r>
          </a:p>
          <a:p>
            <a:pPr marL="342900" indent="-342900">
              <a:buFont typeface="+mj-lt"/>
              <a:buAutoNum type="arabicPeriod" startAt="8"/>
            </a:pPr>
            <a:r>
              <a:rPr lang="en-GB" sz="2100" dirty="0"/>
              <a:t> Meaningfully involve women living with HIV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23CD-964B-7642-995E-DBD75055FA6B}"/>
              </a:ext>
            </a:extLst>
          </p:cNvPr>
          <p:cNvSpPr>
            <a:spLocks noGrp="1"/>
          </p:cNvSpPr>
          <p:nvPr>
            <p:ph type="title"/>
          </p:nvPr>
        </p:nvSpPr>
        <p:spPr>
          <a:xfrm>
            <a:off x="457201" y="766285"/>
            <a:ext cx="8229599" cy="518227"/>
          </a:xfrm>
        </p:spPr>
        <p:txBody>
          <a:bodyPr>
            <a:noAutofit/>
          </a:bodyPr>
          <a:lstStyle/>
          <a:p>
            <a:pPr algn="l"/>
            <a:r>
              <a:rPr lang="en-GB" sz="4000" dirty="0">
                <a:solidFill>
                  <a:schemeClr val="accent1"/>
                </a:solidFill>
                <a:latin typeface="+mn-lt"/>
                <a:ea typeface="+mn-ea"/>
                <a:cs typeface="+mn-cs"/>
              </a:rPr>
              <a:t>Resources</a:t>
            </a:r>
          </a:p>
        </p:txBody>
      </p:sp>
      <p:sp>
        <p:nvSpPr>
          <p:cNvPr id="3" name="Content Placeholder 2">
            <a:extLst>
              <a:ext uri="{FF2B5EF4-FFF2-40B4-BE49-F238E27FC236}">
                <a16:creationId xmlns:a16="http://schemas.microsoft.com/office/drawing/2014/main" id="{AF72A36A-1961-9641-BECE-74F98E94B627}"/>
              </a:ext>
            </a:extLst>
          </p:cNvPr>
          <p:cNvSpPr>
            <a:spLocks noGrp="1"/>
          </p:cNvSpPr>
          <p:nvPr>
            <p:ph idx="1"/>
          </p:nvPr>
        </p:nvSpPr>
        <p:spPr>
          <a:xfrm>
            <a:off x="457201" y="1306655"/>
            <a:ext cx="8372006" cy="4410009"/>
          </a:xfrm>
        </p:spPr>
        <p:txBody>
          <a:bodyPr>
            <a:normAutofit/>
          </a:bodyPr>
          <a:lstStyle/>
          <a:p>
            <a:pPr marL="0" indent="0">
              <a:buNone/>
            </a:pPr>
            <a:r>
              <a:rPr lang="en-GB" sz="2300" dirty="0"/>
              <a:t>Reports of community-led research </a:t>
            </a:r>
          </a:p>
          <a:p>
            <a:r>
              <a:rPr lang="en-GB" sz="2300" i="1" dirty="0">
                <a:hlinkClick r:id="rId2"/>
              </a:rPr>
              <a:t>Walking in our shoes: Perspectives of pregnant and breastfeeding women living with HIV on access to and retention in care in Malawi, Uganda and Zambia</a:t>
            </a:r>
            <a:endParaRPr lang="en-GB" sz="2300" i="1" dirty="0"/>
          </a:p>
          <a:p>
            <a:r>
              <a:rPr lang="en-GB" sz="2300" i="1" dirty="0">
                <a:hlinkClick r:id="rId3"/>
              </a:rPr>
              <a:t>Early Infant Diagnosis: Understanding the Perceptions, Values and Preferences of Women living with HIV in Kenya, Namibia and Nigeria</a:t>
            </a:r>
            <a:endParaRPr lang="en-GB" sz="2300" dirty="0"/>
          </a:p>
          <a:p>
            <a:pPr marL="0" indent="0">
              <a:buNone/>
            </a:pPr>
            <a:r>
              <a:rPr lang="en-GB" sz="2300" dirty="0"/>
              <a:t>Training guide for communities</a:t>
            </a:r>
          </a:p>
          <a:p>
            <a:r>
              <a:rPr lang="en-GB" sz="2300" i="1" dirty="0">
                <a:hlinkClick r:id="rId4"/>
              </a:rPr>
              <a:t>Positive Health, Dignity and Prevention for Women and their Babies: A treatment literacy guide for pregnant women and mothers living with HIV</a:t>
            </a:r>
            <a:endParaRPr lang="en-GB" sz="2300" dirty="0"/>
          </a:p>
          <a:p>
            <a:endParaRPr lang="en-GB" dirty="0"/>
          </a:p>
        </p:txBody>
      </p:sp>
      <p:pic>
        <p:nvPicPr>
          <p:cNvPr id="4" name="Picture 3">
            <a:extLst>
              <a:ext uri="{FF2B5EF4-FFF2-40B4-BE49-F238E27FC236}">
                <a16:creationId xmlns:a16="http://schemas.microsoft.com/office/drawing/2014/main" id="{0BB8674E-FB0D-2C40-B979-5B92E57E5548}"/>
              </a:ext>
            </a:extLst>
          </p:cNvPr>
          <p:cNvPicPr>
            <a:picLocks noChangeAspect="1"/>
          </p:cNvPicPr>
          <p:nvPr/>
        </p:nvPicPr>
        <p:blipFill>
          <a:blip r:embed="rId5"/>
          <a:stretch>
            <a:fillRect/>
          </a:stretch>
        </p:blipFill>
        <p:spPr>
          <a:xfrm>
            <a:off x="0" y="0"/>
            <a:ext cx="9144000" cy="642101"/>
          </a:xfrm>
          <a:prstGeom prst="rect">
            <a:avLst/>
          </a:prstGeom>
        </p:spPr>
      </p:pic>
      <p:pic>
        <p:nvPicPr>
          <p:cNvPr id="5" name="Picture 4">
            <a:extLst>
              <a:ext uri="{FF2B5EF4-FFF2-40B4-BE49-F238E27FC236}">
                <a16:creationId xmlns:a16="http://schemas.microsoft.com/office/drawing/2014/main" id="{8E83DED3-CEDE-BE44-BB21-D0A4F1069EA2}"/>
              </a:ext>
            </a:extLst>
          </p:cNvPr>
          <p:cNvPicPr/>
          <p:nvPr/>
        </p:nvPicPr>
        <p:blipFill>
          <a:blip r:embed="rId6">
            <a:extLst>
              <a:ext uri="{28A0092B-C50C-407E-A947-70E740481C1C}">
                <a14:useLocalDpi xmlns:a14="http://schemas.microsoft.com/office/drawing/2010/main" val="0"/>
              </a:ext>
            </a:extLst>
          </a:blip>
          <a:stretch>
            <a:fillRect/>
          </a:stretch>
        </p:blipFill>
        <p:spPr>
          <a:xfrm>
            <a:off x="652074" y="5669197"/>
            <a:ext cx="2357755" cy="848995"/>
          </a:xfrm>
          <a:prstGeom prst="rect">
            <a:avLst/>
          </a:prstGeom>
        </p:spPr>
      </p:pic>
      <p:pic>
        <p:nvPicPr>
          <p:cNvPr id="6" name="Picture 5">
            <a:extLst>
              <a:ext uri="{FF2B5EF4-FFF2-40B4-BE49-F238E27FC236}">
                <a16:creationId xmlns:a16="http://schemas.microsoft.com/office/drawing/2014/main" id="{EB9E45A8-820B-7440-90D0-38DFE9B9BA29}"/>
              </a:ext>
            </a:extLst>
          </p:cNvPr>
          <p:cNvPicPr/>
          <p:nvPr/>
        </p:nvPicPr>
        <p:blipFill>
          <a:blip r:embed="rId7">
            <a:extLst>
              <a:ext uri="{28A0092B-C50C-407E-A947-70E740481C1C}">
                <a14:useLocalDpi xmlns:a14="http://schemas.microsoft.com/office/drawing/2010/main" val="0"/>
              </a:ext>
            </a:extLst>
          </a:blip>
          <a:stretch>
            <a:fillRect/>
          </a:stretch>
        </p:blipFill>
        <p:spPr>
          <a:xfrm>
            <a:off x="7222937" y="5377097"/>
            <a:ext cx="813435" cy="1141095"/>
          </a:xfrm>
          <a:prstGeom prst="rect">
            <a:avLst/>
          </a:prstGeom>
        </p:spPr>
      </p:pic>
    </p:spTree>
    <p:extLst>
      <p:ext uri="{BB962C8B-B14F-4D97-AF65-F5344CB8AC3E}">
        <p14:creationId xmlns:p14="http://schemas.microsoft.com/office/powerpoint/2010/main" val="150819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_TOP_BAR.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a:xfrm>
            <a:off x="0" y="0"/>
            <a:ext cx="9144000" cy="6858000"/>
          </a:xfrm>
        </p:spPr>
      </p:pic>
      <p:pic>
        <p:nvPicPr>
          <p:cNvPr id="7" name="Picture 6" descr="SWIR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672890" y="2225595"/>
            <a:ext cx="3594100" cy="4318000"/>
          </a:xfrm>
          <a:prstGeom prst="rect">
            <a:avLst/>
          </a:prstGeom>
        </p:spPr>
      </p:pic>
      <p:pic>
        <p:nvPicPr>
          <p:cNvPr id="5" name="Picture 4">
            <a:extLst>
              <a:ext uri="{FF2B5EF4-FFF2-40B4-BE49-F238E27FC236}">
                <a16:creationId xmlns:a16="http://schemas.microsoft.com/office/drawing/2014/main" id="{8399418E-B533-4B3E-9868-3885C511EB7D}"/>
              </a:ext>
            </a:extLst>
          </p:cNvPr>
          <p:cNvPicPr/>
          <p:nvPr/>
        </p:nvPicPr>
        <p:blipFill>
          <a:blip r:embed="rId6">
            <a:extLst>
              <a:ext uri="{28A0092B-C50C-407E-A947-70E740481C1C}">
                <a14:useLocalDpi xmlns:a14="http://schemas.microsoft.com/office/drawing/2010/main" val="0"/>
              </a:ext>
            </a:extLst>
          </a:blip>
          <a:stretch>
            <a:fillRect/>
          </a:stretch>
        </p:blipFill>
        <p:spPr>
          <a:xfrm>
            <a:off x="865338" y="910819"/>
            <a:ext cx="773430" cy="1223645"/>
          </a:xfrm>
          <a:prstGeom prst="rect">
            <a:avLst/>
          </a:prstGeom>
        </p:spPr>
      </p:pic>
      <p:pic>
        <p:nvPicPr>
          <p:cNvPr id="6" name="Picture 5">
            <a:extLst>
              <a:ext uri="{FF2B5EF4-FFF2-40B4-BE49-F238E27FC236}">
                <a16:creationId xmlns:a16="http://schemas.microsoft.com/office/drawing/2014/main" id="{1C049295-CBC3-4084-82BF-662AFDDC9D50}"/>
              </a:ext>
            </a:extLst>
          </p:cNvPr>
          <p:cNvPicPr/>
          <p:nvPr/>
        </p:nvPicPr>
        <p:blipFill>
          <a:blip r:embed="rId7">
            <a:extLst>
              <a:ext uri="{28A0092B-C50C-407E-A947-70E740481C1C}">
                <a14:useLocalDpi xmlns:a14="http://schemas.microsoft.com/office/drawing/2010/main" val="0"/>
              </a:ext>
            </a:extLst>
          </a:blip>
          <a:stretch>
            <a:fillRect/>
          </a:stretch>
        </p:blipFill>
        <p:spPr>
          <a:xfrm>
            <a:off x="3435818" y="965580"/>
            <a:ext cx="2566035" cy="576580"/>
          </a:xfrm>
          <a:prstGeom prst="rect">
            <a:avLst/>
          </a:prstGeom>
        </p:spPr>
      </p:pic>
      <p:pic>
        <p:nvPicPr>
          <p:cNvPr id="8" name="Picture 7" descr="nzp+ LOGO.jpg">
            <a:extLst>
              <a:ext uri="{FF2B5EF4-FFF2-40B4-BE49-F238E27FC236}">
                <a16:creationId xmlns:a16="http://schemas.microsoft.com/office/drawing/2014/main" id="{05DC7054-2B26-4FB2-8659-49B93B4055D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0009" y="927420"/>
            <a:ext cx="965835" cy="920115"/>
          </a:xfrm>
          <a:prstGeom prst="rect">
            <a:avLst/>
          </a:prstGeom>
          <a:noFill/>
          <a:ln>
            <a:noFill/>
          </a:ln>
        </p:spPr>
      </p:pic>
      <p:pic>
        <p:nvPicPr>
          <p:cNvPr id="9" name="Picture 8">
            <a:extLst>
              <a:ext uri="{FF2B5EF4-FFF2-40B4-BE49-F238E27FC236}">
                <a16:creationId xmlns:a16="http://schemas.microsoft.com/office/drawing/2014/main" id="{7F4DFB3F-023C-4167-81FB-7DC59C7F1624}"/>
              </a:ext>
            </a:extLst>
          </p:cNvPr>
          <p:cNvPicPr/>
          <p:nvPr/>
        </p:nvPicPr>
        <p:blipFill>
          <a:blip r:embed="rId9">
            <a:extLst>
              <a:ext uri="{28A0092B-C50C-407E-A947-70E740481C1C}">
                <a14:useLocalDpi xmlns:a14="http://schemas.microsoft.com/office/drawing/2010/main" val="0"/>
              </a:ext>
            </a:extLst>
          </a:blip>
          <a:stretch>
            <a:fillRect/>
          </a:stretch>
        </p:blipFill>
        <p:spPr>
          <a:xfrm>
            <a:off x="1252053" y="5634148"/>
            <a:ext cx="2357755" cy="848995"/>
          </a:xfrm>
          <a:prstGeom prst="rect">
            <a:avLst/>
          </a:prstGeom>
        </p:spPr>
      </p:pic>
      <p:pic>
        <p:nvPicPr>
          <p:cNvPr id="10" name="Picture 9">
            <a:extLst>
              <a:ext uri="{FF2B5EF4-FFF2-40B4-BE49-F238E27FC236}">
                <a16:creationId xmlns:a16="http://schemas.microsoft.com/office/drawing/2014/main" id="{E83FC1D3-51E4-4904-8893-4D606BACCAD7}"/>
              </a:ext>
            </a:extLst>
          </p:cNvPr>
          <p:cNvPicPr/>
          <p:nvPr/>
        </p:nvPicPr>
        <p:blipFill>
          <a:blip r:embed="rId10">
            <a:extLst>
              <a:ext uri="{28A0092B-C50C-407E-A947-70E740481C1C}">
                <a14:useLocalDpi xmlns:a14="http://schemas.microsoft.com/office/drawing/2010/main" val="0"/>
              </a:ext>
            </a:extLst>
          </a:blip>
          <a:stretch>
            <a:fillRect/>
          </a:stretch>
        </p:blipFill>
        <p:spPr>
          <a:xfrm>
            <a:off x="6683291" y="5342048"/>
            <a:ext cx="813435" cy="1141095"/>
          </a:xfrm>
          <a:prstGeom prst="rect">
            <a:avLst/>
          </a:prstGeom>
        </p:spPr>
      </p:pic>
      <p:sp>
        <p:nvSpPr>
          <p:cNvPr id="2" name="Rectangle 1">
            <a:extLst>
              <a:ext uri="{FF2B5EF4-FFF2-40B4-BE49-F238E27FC236}">
                <a16:creationId xmlns:a16="http://schemas.microsoft.com/office/drawing/2014/main" id="{6ADB85F0-910E-4BEA-8C33-9C8AC73BA35E}"/>
              </a:ext>
            </a:extLst>
          </p:cNvPr>
          <p:cNvSpPr/>
          <p:nvPr/>
        </p:nvSpPr>
        <p:spPr>
          <a:xfrm>
            <a:off x="788040" y="3011721"/>
            <a:ext cx="8004131" cy="2308324"/>
          </a:xfrm>
          <a:prstGeom prst="rect">
            <a:avLst/>
          </a:prstGeom>
        </p:spPr>
        <p:txBody>
          <a:bodyPr wrap="square">
            <a:spAutoFit/>
          </a:bodyPr>
          <a:lstStyle/>
          <a:p>
            <a:pPr lvl="2"/>
            <a:r>
              <a:rPr lang="en-GB" sz="2400" dirty="0">
                <a:solidFill>
                  <a:schemeClr val="accent2"/>
                </a:solidFill>
              </a:rPr>
              <a:t>Coordinated by the Global Network of People Living with HIV (GNP+) and the International Community of Women Living with HIV (ICW) in partnership with ICW Malawi, ICW Eastern Africa and the Network of Zambian People Living with HIV/AIDS (NZP+). </a:t>
            </a:r>
          </a:p>
          <a:p>
            <a:pPr lvl="2"/>
            <a:r>
              <a:rPr lang="en-GB" sz="2400" dirty="0">
                <a:solidFill>
                  <a:schemeClr val="accent2"/>
                </a:solidFill>
              </a:rPr>
              <a:t>With support from UNICEF and Johnson &amp; Johnson.</a:t>
            </a:r>
          </a:p>
        </p:txBody>
      </p:sp>
      <p:sp>
        <p:nvSpPr>
          <p:cNvPr id="3" name="TextBox 2">
            <a:extLst>
              <a:ext uri="{FF2B5EF4-FFF2-40B4-BE49-F238E27FC236}">
                <a16:creationId xmlns:a16="http://schemas.microsoft.com/office/drawing/2014/main" id="{3C34A510-F9E5-4C8F-A1BC-17CFD7C41F80}"/>
              </a:ext>
            </a:extLst>
          </p:cNvPr>
          <p:cNvSpPr txBox="1"/>
          <p:nvPr/>
        </p:nvSpPr>
        <p:spPr>
          <a:xfrm>
            <a:off x="475989" y="2225595"/>
            <a:ext cx="8192022" cy="707886"/>
          </a:xfrm>
          <a:prstGeom prst="rect">
            <a:avLst/>
          </a:prstGeom>
          <a:noFill/>
        </p:spPr>
        <p:txBody>
          <a:bodyPr wrap="square" rtlCol="0">
            <a:spAutoFit/>
          </a:bodyPr>
          <a:lstStyle/>
          <a:p>
            <a:r>
              <a:rPr lang="en-GB" sz="4000" dirty="0">
                <a:solidFill>
                  <a:schemeClr val="tx2"/>
                </a:solidFill>
                <a:latin typeface="Calibri Light" panose="020F0302020204030204" pitchFamily="34" charset="0"/>
              </a:rPr>
              <a:t>Community–led qualitative 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NK_TOP_BAR.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a:xfrm>
            <a:off x="0" y="0"/>
            <a:ext cx="9144000" cy="6858000"/>
          </a:xfrm>
        </p:spPr>
      </p:pic>
      <p:sp>
        <p:nvSpPr>
          <p:cNvPr id="5" name="Content Placeholder 2">
            <a:extLst>
              <a:ext uri="{FF2B5EF4-FFF2-40B4-BE49-F238E27FC236}">
                <a16:creationId xmlns:a16="http://schemas.microsoft.com/office/drawing/2014/main" id="{E98F57C6-67F4-42AD-AD92-077342608DA5}"/>
              </a:ext>
            </a:extLst>
          </p:cNvPr>
          <p:cNvSpPr txBox="1">
            <a:spLocks/>
          </p:cNvSpPr>
          <p:nvPr/>
        </p:nvSpPr>
        <p:spPr>
          <a:xfrm>
            <a:off x="625487" y="1798429"/>
            <a:ext cx="8233700" cy="48871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3 countries - </a:t>
            </a:r>
            <a:r>
              <a:rPr lang="en-US" sz="2400" dirty="0">
                <a:solidFill>
                  <a:schemeClr val="accent6">
                    <a:lumMod val="75000"/>
                  </a:schemeClr>
                </a:solidFill>
              </a:rPr>
              <a:t>Malawi, Uganda and Zambia </a:t>
            </a:r>
            <a:r>
              <a:rPr lang="en-US" sz="2400" dirty="0"/>
              <a:t>– all early implementers of lifelong treatment (Option B+) for pregnant women living with HIV.  </a:t>
            </a:r>
          </a:p>
          <a:p>
            <a:pPr marL="0" indent="0">
              <a:buNone/>
            </a:pPr>
            <a:endParaRPr lang="en-US" sz="1100" dirty="0"/>
          </a:p>
          <a:p>
            <a:pPr marL="0" indent="0">
              <a:buFont typeface="Arial"/>
              <a:buNone/>
            </a:pPr>
            <a:r>
              <a:rPr lang="en-US" sz="2400" dirty="0"/>
              <a:t>In at least 3 sites in each country, peer researchers held focus groups discussions with women living with HIV and interviews with healthcare workers. </a:t>
            </a:r>
          </a:p>
          <a:p>
            <a:pPr marL="0" indent="0">
              <a:buFont typeface="Arial"/>
              <a:buNone/>
            </a:pPr>
            <a:endParaRPr lang="en-US" sz="1100" dirty="0"/>
          </a:p>
          <a:p>
            <a:pPr marL="0" indent="0">
              <a:buFont typeface="Arial"/>
              <a:buNone/>
            </a:pPr>
            <a:r>
              <a:rPr lang="en-US" sz="2400" dirty="0"/>
              <a:t>In addition, researchers also interviewed national stakeholders with expertise on preventing vertical transmission of HIV (or PMTCT) representing government, international NGOs and community organisations.</a:t>
            </a:r>
            <a:endParaRPr lang="en-GB" sz="2400" dirty="0"/>
          </a:p>
          <a:p>
            <a:pPr marL="914400" lvl="2" indent="0">
              <a:buFont typeface="Arial"/>
              <a:buNone/>
            </a:pPr>
            <a:endParaRPr lang="en-GB" sz="1100" dirty="0">
              <a:solidFill>
                <a:srgbClr val="F07B1A"/>
              </a:solidFill>
            </a:endParaRPr>
          </a:p>
        </p:txBody>
      </p:sp>
      <p:sp>
        <p:nvSpPr>
          <p:cNvPr id="7" name="TextBox 6">
            <a:extLst>
              <a:ext uri="{FF2B5EF4-FFF2-40B4-BE49-F238E27FC236}">
                <a16:creationId xmlns:a16="http://schemas.microsoft.com/office/drawing/2014/main" id="{A26E2795-FFA0-48E5-A99F-E96336681168}"/>
              </a:ext>
            </a:extLst>
          </p:cNvPr>
          <p:cNvSpPr txBox="1"/>
          <p:nvPr/>
        </p:nvSpPr>
        <p:spPr>
          <a:xfrm>
            <a:off x="625487" y="918155"/>
            <a:ext cx="7878871" cy="707886"/>
          </a:xfrm>
          <a:prstGeom prst="rect">
            <a:avLst/>
          </a:prstGeom>
          <a:noFill/>
        </p:spPr>
        <p:txBody>
          <a:bodyPr wrap="square" rtlCol="0">
            <a:spAutoFit/>
          </a:bodyPr>
          <a:lstStyle/>
          <a:p>
            <a:r>
              <a:rPr lang="en-GB" sz="4000" dirty="0">
                <a:solidFill>
                  <a:schemeClr val="tx2"/>
                </a:solidFill>
                <a:latin typeface="Calibri Light" panose="020F0302020204030204" pitchFamily="34" charset="0"/>
              </a:rPr>
              <a:t>Research methodology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206"/>
            <a:ext cx="8229600" cy="1143000"/>
          </a:xfrm>
        </p:spPr>
        <p:txBody>
          <a:bodyPr>
            <a:normAutofit fontScale="90000"/>
          </a:bodyPr>
          <a:lstStyle/>
          <a:p>
            <a:pPr marL="0" indent="0" algn="l"/>
            <a:r>
              <a:rPr lang="en-US" sz="2700" dirty="0"/>
              <a:t>This research set out to discover the factors that help pregnant and breastfeeding women living with HIV adhere to treatment and remain in care? </a:t>
            </a:r>
            <a:endParaRPr lang="en-GB" sz="2700" dirty="0"/>
          </a:p>
        </p:txBody>
      </p:sp>
      <p:sp>
        <p:nvSpPr>
          <p:cNvPr id="3" name="TextBox 2">
            <a:extLst>
              <a:ext uri="{FF2B5EF4-FFF2-40B4-BE49-F238E27FC236}">
                <a16:creationId xmlns:a16="http://schemas.microsoft.com/office/drawing/2014/main" id="{10A07A86-4EF8-4155-B5C6-F0C59910ECB8}"/>
              </a:ext>
            </a:extLst>
          </p:cNvPr>
          <p:cNvSpPr txBox="1"/>
          <p:nvPr/>
        </p:nvSpPr>
        <p:spPr>
          <a:xfrm>
            <a:off x="457200" y="425320"/>
            <a:ext cx="8032315" cy="707886"/>
          </a:xfrm>
          <a:prstGeom prst="rect">
            <a:avLst/>
          </a:prstGeom>
          <a:noFill/>
        </p:spPr>
        <p:txBody>
          <a:bodyPr wrap="square" rtlCol="0">
            <a:spAutoFit/>
          </a:bodyPr>
          <a:lstStyle/>
          <a:p>
            <a:r>
              <a:rPr lang="en-GB" sz="4000" dirty="0">
                <a:solidFill>
                  <a:schemeClr val="tx2"/>
                </a:solidFill>
                <a:latin typeface="Calibri Light" panose="020F0302020204030204" pitchFamily="34" charset="0"/>
              </a:rPr>
              <a:t>Research aim</a:t>
            </a:r>
          </a:p>
        </p:txBody>
      </p:sp>
      <p:pic>
        <p:nvPicPr>
          <p:cNvPr id="6" name="Content Placeholder 3" descr="CIRCLE_CONTENTS_CHART.pdf">
            <a:extLst>
              <a:ext uri="{FF2B5EF4-FFF2-40B4-BE49-F238E27FC236}">
                <a16:creationId xmlns:a16="http://schemas.microsoft.com/office/drawing/2014/main" id="{CEFE16CE-76E2-044D-ABB0-27CCE421DDC1}"/>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39296" r="-39296"/>
              <a:stretch>
                <a:fillRect/>
              </a:stretch>
            </p:blipFill>
          </mc:Choice>
          <mc:Fallback>
            <p:blipFill>
              <a:blip r:embed="rId4"/>
              <a:srcRect l="-39296" r="-39296"/>
              <a:stretch>
                <a:fillRect/>
              </a:stretch>
            </p:blipFill>
          </mc:Fallback>
        </mc:AlternateContent>
        <p:spPr>
          <a:xfrm>
            <a:off x="457200" y="1841093"/>
            <a:ext cx="9122291" cy="50169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EN_SIDE_BAR_LEFT.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a:xfrm>
            <a:off x="0" y="0"/>
            <a:ext cx="9144000" cy="6858000"/>
          </a:xfrm>
        </p:spPr>
      </p:pic>
      <p:sp>
        <p:nvSpPr>
          <p:cNvPr id="2" name="Rectangle 1">
            <a:extLst>
              <a:ext uri="{FF2B5EF4-FFF2-40B4-BE49-F238E27FC236}">
                <a16:creationId xmlns:a16="http://schemas.microsoft.com/office/drawing/2014/main" id="{8022DE02-4425-4499-A3E8-12FE28098C81}"/>
              </a:ext>
            </a:extLst>
          </p:cNvPr>
          <p:cNvSpPr/>
          <p:nvPr/>
        </p:nvSpPr>
        <p:spPr>
          <a:xfrm>
            <a:off x="1948721" y="1244184"/>
            <a:ext cx="6850814" cy="5057988"/>
          </a:xfrm>
          <a:prstGeom prst="rect">
            <a:avLst/>
          </a:prstGeom>
        </p:spPr>
        <p:txBody>
          <a:bodyPr wrap="square">
            <a:spAutoFit/>
          </a:bodyPr>
          <a:lstStyle/>
          <a:p>
            <a:r>
              <a:rPr lang="en-US" sz="2400" dirty="0"/>
              <a:t>Now countries offer lifelong treatment to pregnant women living with HIV, how can healthcare systems retain women living with HIV in lifelong care? The study sought to understand the factors that facilitate women to adhere to treatment and return to health facilities from their own perspectives. </a:t>
            </a:r>
          </a:p>
          <a:p>
            <a:endParaRPr lang="en-US" sz="2400" dirty="0"/>
          </a:p>
          <a:p>
            <a:r>
              <a:rPr lang="en-US" sz="2400" b="1" dirty="0">
                <a:solidFill>
                  <a:schemeClr val="tx2"/>
                </a:solidFill>
              </a:rPr>
              <a:t>Primary facilitators </a:t>
            </a:r>
          </a:p>
          <a:p>
            <a:pPr marL="514350" indent="-514350">
              <a:lnSpc>
                <a:spcPct val="110000"/>
              </a:lnSpc>
              <a:buClr>
                <a:schemeClr val="tx1"/>
              </a:buClr>
              <a:buFont typeface="+mj-lt"/>
              <a:buAutoNum type="arabicPeriod"/>
            </a:pPr>
            <a:r>
              <a:rPr lang="en-US" sz="2400" dirty="0">
                <a:solidFill>
                  <a:schemeClr val="accent6">
                    <a:lumMod val="75000"/>
                  </a:schemeClr>
                </a:solidFill>
              </a:rPr>
              <a:t>giving practical and emotional support to empower women living with HIV</a:t>
            </a:r>
          </a:p>
          <a:p>
            <a:pPr marL="514350" indent="-514350">
              <a:lnSpc>
                <a:spcPct val="110000"/>
              </a:lnSpc>
              <a:buClr>
                <a:schemeClr val="tx1"/>
              </a:buClr>
              <a:buFont typeface="+mj-lt"/>
              <a:buAutoNum type="arabicPeriod"/>
            </a:pPr>
            <a:r>
              <a:rPr lang="en-US" sz="2400" dirty="0">
                <a:solidFill>
                  <a:schemeClr val="accent6">
                    <a:lumMod val="75000"/>
                  </a:schemeClr>
                </a:solidFill>
              </a:rPr>
              <a:t>improving the quality of services</a:t>
            </a:r>
          </a:p>
          <a:p>
            <a:pPr marL="514350" indent="-514350">
              <a:lnSpc>
                <a:spcPct val="110000"/>
              </a:lnSpc>
              <a:buClr>
                <a:schemeClr val="tx1"/>
              </a:buClr>
              <a:buFont typeface="+mj-lt"/>
              <a:buAutoNum type="arabicPeriod"/>
            </a:pPr>
            <a:r>
              <a:rPr lang="en-US" sz="2400" dirty="0">
                <a:solidFill>
                  <a:schemeClr val="accent6">
                    <a:lumMod val="75000"/>
                  </a:schemeClr>
                </a:solidFill>
              </a:rPr>
              <a:t>respecting the rights and dignity of women living with HIV by addressing stigma and discrimination</a:t>
            </a:r>
          </a:p>
        </p:txBody>
      </p:sp>
      <p:sp>
        <p:nvSpPr>
          <p:cNvPr id="5" name="TextBox 4">
            <a:extLst>
              <a:ext uri="{FF2B5EF4-FFF2-40B4-BE49-F238E27FC236}">
                <a16:creationId xmlns:a16="http://schemas.microsoft.com/office/drawing/2014/main" id="{C3DABC7A-0578-4A1C-AE09-EE33F7FDD146}"/>
              </a:ext>
            </a:extLst>
          </p:cNvPr>
          <p:cNvSpPr txBox="1"/>
          <p:nvPr/>
        </p:nvSpPr>
        <p:spPr>
          <a:xfrm>
            <a:off x="1836603" y="408850"/>
            <a:ext cx="6563639" cy="707886"/>
          </a:xfrm>
          <a:prstGeom prst="rect">
            <a:avLst/>
          </a:prstGeom>
          <a:noFill/>
        </p:spPr>
        <p:txBody>
          <a:bodyPr wrap="square" rtlCol="0">
            <a:spAutoFit/>
          </a:bodyPr>
          <a:lstStyle/>
          <a:p>
            <a:r>
              <a:rPr lang="en-GB" sz="4000" dirty="0">
                <a:solidFill>
                  <a:srgbClr val="C00000"/>
                </a:solidFill>
                <a:latin typeface="Calibri Light" panose="020F0302020204030204" pitchFamily="34" charset="0"/>
              </a:rPr>
              <a:t>Key findings</a:t>
            </a:r>
          </a:p>
        </p:txBody>
      </p:sp>
    </p:spTree>
    <p:extLst>
      <p:ext uri="{BB962C8B-B14F-4D97-AF65-F5344CB8AC3E}">
        <p14:creationId xmlns:p14="http://schemas.microsoft.com/office/powerpoint/2010/main" val="331535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EEN_FAC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614025" y="2908300"/>
            <a:ext cx="2705100" cy="3708400"/>
          </a:xfrm>
          <a:prstGeom prst="rect">
            <a:avLst/>
          </a:prstGeom>
        </p:spPr>
      </p:pic>
      <p:sp>
        <p:nvSpPr>
          <p:cNvPr id="5" name="TextBox 4">
            <a:extLst>
              <a:ext uri="{FF2B5EF4-FFF2-40B4-BE49-F238E27FC236}">
                <a16:creationId xmlns:a16="http://schemas.microsoft.com/office/drawing/2014/main" id="{666B10E6-10F5-4D6C-BF3D-4BFA2387EBE2}"/>
              </a:ext>
            </a:extLst>
          </p:cNvPr>
          <p:cNvSpPr txBox="1"/>
          <p:nvPr/>
        </p:nvSpPr>
        <p:spPr>
          <a:xfrm>
            <a:off x="1470601" y="4477960"/>
            <a:ext cx="6013265" cy="2154436"/>
          </a:xfrm>
          <a:prstGeom prst="rect">
            <a:avLst/>
          </a:prstGeom>
          <a:noFill/>
        </p:spPr>
        <p:txBody>
          <a:bodyPr wrap="square" rtlCol="0">
            <a:spAutoFit/>
          </a:bodyPr>
          <a:lstStyle/>
          <a:p>
            <a:pPr algn="r"/>
            <a:r>
              <a:rPr lang="en-GB" sz="2400" dirty="0"/>
              <a:t>“</a:t>
            </a:r>
            <a:r>
              <a:rPr lang="en-US" sz="2400" i="1" dirty="0"/>
              <a:t>At the support group, we share with each other the challenges that we are facing while taking the ARVs and encourage one another on how we can overcome them.”</a:t>
            </a:r>
          </a:p>
          <a:p>
            <a:pPr algn="r"/>
            <a:r>
              <a:rPr lang="en-US" sz="2000" b="1" dirty="0">
                <a:solidFill>
                  <a:schemeClr val="accent2"/>
                </a:solidFill>
              </a:rPr>
              <a:t>Woman living with HIV, </a:t>
            </a:r>
            <a:r>
              <a:rPr lang="en-US" sz="2000" b="1" dirty="0" err="1">
                <a:solidFill>
                  <a:schemeClr val="accent2"/>
                </a:solidFill>
              </a:rPr>
              <a:t>Makata</a:t>
            </a:r>
            <a:r>
              <a:rPr lang="en-US" sz="2000" b="1" dirty="0">
                <a:solidFill>
                  <a:schemeClr val="accent2"/>
                </a:solidFill>
              </a:rPr>
              <a:t>, Malawi</a:t>
            </a:r>
          </a:p>
          <a:p>
            <a:endParaRPr lang="en-GB" dirty="0"/>
          </a:p>
        </p:txBody>
      </p:sp>
      <p:sp>
        <p:nvSpPr>
          <p:cNvPr id="6" name="TextBox 5">
            <a:extLst>
              <a:ext uri="{FF2B5EF4-FFF2-40B4-BE49-F238E27FC236}">
                <a16:creationId xmlns:a16="http://schemas.microsoft.com/office/drawing/2014/main" id="{E99DAF63-F9BB-4BAF-9AE0-9EE571532A94}"/>
              </a:ext>
            </a:extLst>
          </p:cNvPr>
          <p:cNvSpPr txBox="1"/>
          <p:nvPr/>
        </p:nvSpPr>
        <p:spPr>
          <a:xfrm>
            <a:off x="539646" y="254937"/>
            <a:ext cx="7719934" cy="1469036"/>
          </a:xfrm>
          <a:prstGeom prst="rect">
            <a:avLst/>
          </a:prstGeom>
          <a:noFill/>
        </p:spPr>
        <p:txBody>
          <a:bodyPr wrap="square" rtlCol="0">
            <a:spAutoFit/>
          </a:bodyPr>
          <a:lstStyle/>
          <a:p>
            <a:r>
              <a:rPr lang="en-GB" sz="4400" dirty="0">
                <a:solidFill>
                  <a:schemeClr val="accent6">
                    <a:lumMod val="75000"/>
                  </a:schemeClr>
                </a:solidFill>
                <a:latin typeface="Calibri Light" panose="020F0302020204030204" pitchFamily="34" charset="0"/>
              </a:rPr>
              <a:t>Support and </a:t>
            </a:r>
            <a:r>
              <a:rPr lang="en-GB" sz="4400" dirty="0">
                <a:solidFill>
                  <a:schemeClr val="accent6">
                    <a:lumMod val="75000"/>
                  </a:schemeClr>
                </a:solidFill>
                <a:latin typeface="Calibri Light" panose="020F0302020204030204" pitchFamily="34" charset="0"/>
                <a:ea typeface="+mj-ea"/>
                <a:cs typeface="+mj-cs"/>
              </a:rPr>
              <a:t>empower</a:t>
            </a:r>
            <a:r>
              <a:rPr lang="en-GB" sz="4400" dirty="0">
                <a:solidFill>
                  <a:schemeClr val="accent6">
                    <a:lumMod val="75000"/>
                  </a:schemeClr>
                </a:solidFill>
                <a:latin typeface="Calibri Light" panose="020F0302020204030204" pitchFamily="34" charset="0"/>
              </a:rPr>
              <a:t> women living with HIV</a:t>
            </a:r>
          </a:p>
        </p:txBody>
      </p:sp>
      <p:sp>
        <p:nvSpPr>
          <p:cNvPr id="7" name="TextBox 6">
            <a:extLst>
              <a:ext uri="{FF2B5EF4-FFF2-40B4-BE49-F238E27FC236}">
                <a16:creationId xmlns:a16="http://schemas.microsoft.com/office/drawing/2014/main" id="{88593766-EEA8-4080-A7FC-488E51261086}"/>
              </a:ext>
            </a:extLst>
          </p:cNvPr>
          <p:cNvSpPr txBox="1"/>
          <p:nvPr/>
        </p:nvSpPr>
        <p:spPr>
          <a:xfrm>
            <a:off x="1315361" y="2008682"/>
            <a:ext cx="6168505" cy="1938992"/>
          </a:xfrm>
          <a:prstGeom prst="rect">
            <a:avLst/>
          </a:prstGeom>
          <a:noFill/>
        </p:spPr>
        <p:txBody>
          <a:bodyPr wrap="square" rtlCol="0">
            <a:spAutoFit/>
          </a:bodyPr>
          <a:lstStyle/>
          <a:p>
            <a:r>
              <a:rPr lang="en-GB" sz="2400" b="1" dirty="0">
                <a:solidFill>
                  <a:schemeClr val="tx2"/>
                </a:solidFill>
              </a:rPr>
              <a:t>Key facilitators</a:t>
            </a:r>
            <a:endParaRPr lang="en-GB" sz="2400" dirty="0">
              <a:solidFill>
                <a:schemeClr val="tx2"/>
              </a:solidFill>
            </a:endParaRPr>
          </a:p>
          <a:p>
            <a:pPr marL="285750" indent="-285750">
              <a:buFont typeface="Arial" panose="020B0604020202020204" pitchFamily="34" charset="0"/>
              <a:buChar char="•"/>
            </a:pPr>
            <a:r>
              <a:rPr lang="en-GB" sz="2400" dirty="0"/>
              <a:t>Knowing the health benefits of treatment</a:t>
            </a:r>
          </a:p>
          <a:p>
            <a:pPr marL="285750" indent="-285750">
              <a:buFont typeface="Arial" panose="020B0604020202020204" pitchFamily="34" charset="0"/>
              <a:buChar char="•"/>
            </a:pPr>
            <a:r>
              <a:rPr lang="en-GB" sz="2400" dirty="0"/>
              <a:t>Encouragement from family and friends</a:t>
            </a:r>
          </a:p>
          <a:p>
            <a:pPr marL="285750" indent="-285750">
              <a:buFont typeface="Arial" panose="020B0604020202020204" pitchFamily="34" charset="0"/>
              <a:buChar char="•"/>
            </a:pPr>
            <a:r>
              <a:rPr lang="en-GB" sz="2400" dirty="0"/>
              <a:t>Support from peers and the wider community</a:t>
            </a:r>
          </a:p>
          <a:p>
            <a:pPr marL="285750" indent="-285750">
              <a:buFont typeface="Arial" panose="020B0604020202020204" pitchFamily="34" charset="0"/>
              <a:buChar char="•"/>
            </a:pPr>
            <a:r>
              <a:rPr lang="en-GB" sz="2400" dirty="0"/>
              <a:t>Psycho-social support</a:t>
            </a:r>
          </a:p>
        </p:txBody>
      </p:sp>
      <p:pic>
        <p:nvPicPr>
          <p:cNvPr id="8" name="Picture 7">
            <a:extLst>
              <a:ext uri="{FF2B5EF4-FFF2-40B4-BE49-F238E27FC236}">
                <a16:creationId xmlns:a16="http://schemas.microsoft.com/office/drawing/2014/main" id="{4D8886A6-B896-7D4C-A036-8AEEEC13887D}"/>
              </a:ext>
            </a:extLst>
          </p:cNvPr>
          <p:cNvPicPr>
            <a:picLocks noChangeAspect="1"/>
          </p:cNvPicPr>
          <p:nvPr/>
        </p:nvPicPr>
        <p:blipFill>
          <a:blip r:embed="rId7"/>
          <a:stretch>
            <a:fillRect/>
          </a:stretch>
        </p:blipFill>
        <p:spPr>
          <a:xfrm>
            <a:off x="7560469" y="0"/>
            <a:ext cx="158353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NK_BACKGROUND_3.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a:xfrm>
            <a:off x="0" y="0"/>
            <a:ext cx="9144000" cy="6858000"/>
          </a:xfrm>
        </p:spPr>
      </p:pic>
      <p:sp>
        <p:nvSpPr>
          <p:cNvPr id="2" name="Rectangle 1">
            <a:extLst>
              <a:ext uri="{FF2B5EF4-FFF2-40B4-BE49-F238E27FC236}">
                <a16:creationId xmlns:a16="http://schemas.microsoft.com/office/drawing/2014/main" id="{70BAE7DA-E5CE-4182-998C-0C0EA533042B}"/>
              </a:ext>
            </a:extLst>
          </p:cNvPr>
          <p:cNvSpPr/>
          <p:nvPr/>
        </p:nvSpPr>
        <p:spPr>
          <a:xfrm>
            <a:off x="1121079" y="2479916"/>
            <a:ext cx="6901841" cy="2677656"/>
          </a:xfrm>
          <a:prstGeom prst="rect">
            <a:avLst/>
          </a:prstGeom>
        </p:spPr>
        <p:txBody>
          <a:bodyPr wrap="square">
            <a:spAutoFit/>
          </a:bodyPr>
          <a:lstStyle/>
          <a:p>
            <a:r>
              <a:rPr lang="en-US" sz="2400" i="1" dirty="0"/>
              <a:t>“Women should get good counselling and encouragement. They should be told how they will feel when they start taking treatment …. They should be told the benefits, this is not the same for everyone; sometimes you can be sickly if you do not take medication however, with medication that can stop.”</a:t>
            </a:r>
          </a:p>
          <a:p>
            <a:pPr algn="r"/>
            <a:r>
              <a:rPr lang="en-US" sz="2000" b="1" dirty="0">
                <a:solidFill>
                  <a:schemeClr val="accent2"/>
                </a:solidFill>
              </a:rPr>
              <a:t>Woman living with HIV, </a:t>
            </a:r>
            <a:r>
              <a:rPr lang="en-US" sz="2000" b="1" dirty="0" err="1">
                <a:solidFill>
                  <a:schemeClr val="accent2"/>
                </a:solidFill>
              </a:rPr>
              <a:t>Chimtende</a:t>
            </a:r>
            <a:r>
              <a:rPr lang="en-US" sz="2000" b="1" dirty="0">
                <a:solidFill>
                  <a:schemeClr val="accent2"/>
                </a:solidFill>
              </a:rPr>
              <a:t>, Zambia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868" y="344774"/>
            <a:ext cx="6962932" cy="1273560"/>
          </a:xfrm>
        </p:spPr>
        <p:txBody>
          <a:bodyPr>
            <a:noAutofit/>
          </a:bodyPr>
          <a:lstStyle/>
          <a:p>
            <a:pPr algn="l"/>
            <a:r>
              <a:rPr lang="en-GB" dirty="0">
                <a:solidFill>
                  <a:schemeClr val="accent6">
                    <a:lumMod val="75000"/>
                  </a:schemeClr>
                </a:solidFill>
                <a:latin typeface="Calibri Light" panose="020F0302020204030204" pitchFamily="34" charset="0"/>
              </a:rPr>
              <a:t>Improve the quality of health services</a:t>
            </a:r>
          </a:p>
        </p:txBody>
      </p:sp>
      <p:pic>
        <p:nvPicPr>
          <p:cNvPr id="5" name="Picture 4" descr="PINK_FAC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446276" y="2592965"/>
            <a:ext cx="3594100" cy="3594100"/>
          </a:xfrm>
          <a:prstGeom prst="rect">
            <a:avLst/>
          </a:prstGeom>
        </p:spPr>
      </p:pic>
      <p:sp>
        <p:nvSpPr>
          <p:cNvPr id="6" name="Content Placeholder 5"/>
          <p:cNvSpPr>
            <a:spLocks noGrp="1"/>
          </p:cNvSpPr>
          <p:nvPr>
            <p:ph idx="1"/>
          </p:nvPr>
        </p:nvSpPr>
        <p:spPr>
          <a:xfrm>
            <a:off x="1843790" y="1813143"/>
            <a:ext cx="6843010" cy="1559644"/>
          </a:xfrm>
        </p:spPr>
        <p:txBody>
          <a:bodyPr>
            <a:normAutofit fontScale="92500" lnSpcReduction="10000"/>
          </a:bodyPr>
          <a:lstStyle/>
          <a:p>
            <a:pPr marL="0" indent="0">
              <a:buNone/>
            </a:pPr>
            <a:r>
              <a:rPr lang="en-GB" sz="2400" b="1" dirty="0">
                <a:solidFill>
                  <a:schemeClr val="tx2"/>
                </a:solidFill>
              </a:rPr>
              <a:t>Key facilitators</a:t>
            </a:r>
          </a:p>
          <a:p>
            <a:r>
              <a:rPr lang="en-GB" sz="2400" dirty="0"/>
              <a:t>Women-centred health services</a:t>
            </a:r>
          </a:p>
          <a:p>
            <a:r>
              <a:rPr lang="en-GB" sz="2400" dirty="0"/>
              <a:t>Well-staffed and equipped facilities</a:t>
            </a:r>
          </a:p>
          <a:p>
            <a:r>
              <a:rPr lang="en-GB" sz="2400" dirty="0"/>
              <a:t>Free services and nutritional assistance</a:t>
            </a:r>
          </a:p>
        </p:txBody>
      </p:sp>
      <p:sp>
        <p:nvSpPr>
          <p:cNvPr id="3" name="TextBox 2">
            <a:extLst>
              <a:ext uri="{FF2B5EF4-FFF2-40B4-BE49-F238E27FC236}">
                <a16:creationId xmlns:a16="http://schemas.microsoft.com/office/drawing/2014/main" id="{DC32C1DB-D682-4890-B429-BEA955D8A12C}"/>
              </a:ext>
            </a:extLst>
          </p:cNvPr>
          <p:cNvSpPr txBox="1"/>
          <p:nvPr/>
        </p:nvSpPr>
        <p:spPr>
          <a:xfrm>
            <a:off x="1723868" y="3852472"/>
            <a:ext cx="5906126" cy="2616101"/>
          </a:xfrm>
          <a:prstGeom prst="rect">
            <a:avLst/>
          </a:prstGeom>
          <a:noFill/>
        </p:spPr>
        <p:txBody>
          <a:bodyPr wrap="square" rtlCol="0">
            <a:spAutoFit/>
          </a:bodyPr>
          <a:lstStyle/>
          <a:p>
            <a:r>
              <a:rPr lang="en-GB" sz="2400" dirty="0"/>
              <a:t>“</a:t>
            </a:r>
            <a:r>
              <a:rPr lang="en-US" sz="2400" i="1" dirty="0"/>
              <a:t>The clinic has special days for appointments i.e. teenagers come on Saturdays, breastfeeding and pregnant mothers on Tuesdays and the rest of the clients on Thursdays. As a result, we do not wait long on the queue.”</a:t>
            </a:r>
            <a:r>
              <a:rPr lang="en-US" sz="2400" dirty="0"/>
              <a:t> </a:t>
            </a:r>
          </a:p>
          <a:p>
            <a:pPr algn="r"/>
            <a:r>
              <a:rPr lang="en-US" sz="2000" b="1" dirty="0">
                <a:solidFill>
                  <a:schemeClr val="accent2"/>
                </a:solidFill>
              </a:rPr>
              <a:t>Woman living with HIV, </a:t>
            </a:r>
            <a:r>
              <a:rPr lang="en-US" sz="2000" b="1" dirty="0" err="1">
                <a:solidFill>
                  <a:schemeClr val="accent2"/>
                </a:solidFill>
              </a:rPr>
              <a:t>Lambulira</a:t>
            </a:r>
            <a:r>
              <a:rPr lang="en-US" sz="2000" b="1" dirty="0">
                <a:solidFill>
                  <a:schemeClr val="accent2"/>
                </a:solidFill>
              </a:rPr>
              <a:t>, Malawi</a:t>
            </a:r>
          </a:p>
        </p:txBody>
      </p:sp>
      <p:pic>
        <p:nvPicPr>
          <p:cNvPr id="7" name="Picture 6">
            <a:extLst>
              <a:ext uri="{FF2B5EF4-FFF2-40B4-BE49-F238E27FC236}">
                <a16:creationId xmlns:a16="http://schemas.microsoft.com/office/drawing/2014/main" id="{DB3229B1-6EA0-B042-BEE1-4F2739CE0A99}"/>
              </a:ext>
            </a:extLst>
          </p:cNvPr>
          <p:cNvPicPr>
            <a:picLocks noChangeAspect="1"/>
          </p:cNvPicPr>
          <p:nvPr/>
        </p:nvPicPr>
        <p:blipFill>
          <a:blip r:embed="rId5"/>
          <a:stretch>
            <a:fillRect/>
          </a:stretch>
        </p:blipFill>
        <p:spPr>
          <a:xfrm>
            <a:off x="-49432" y="0"/>
            <a:ext cx="1580787"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EN_BACKGROUND_2.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a:xfrm>
            <a:off x="0" y="0"/>
            <a:ext cx="9144000" cy="6858000"/>
          </a:xfrm>
        </p:spPr>
      </p:pic>
      <p:sp>
        <p:nvSpPr>
          <p:cNvPr id="2" name="TextBox 1">
            <a:extLst>
              <a:ext uri="{FF2B5EF4-FFF2-40B4-BE49-F238E27FC236}">
                <a16:creationId xmlns:a16="http://schemas.microsoft.com/office/drawing/2014/main" id="{3B17426E-8EAA-4447-B63C-21F3449ACE07}"/>
              </a:ext>
            </a:extLst>
          </p:cNvPr>
          <p:cNvSpPr txBox="1"/>
          <p:nvPr/>
        </p:nvSpPr>
        <p:spPr>
          <a:xfrm>
            <a:off x="1386590" y="2968052"/>
            <a:ext cx="6370819" cy="1938992"/>
          </a:xfrm>
          <a:prstGeom prst="rect">
            <a:avLst/>
          </a:prstGeom>
          <a:noFill/>
        </p:spPr>
        <p:txBody>
          <a:bodyPr wrap="square" rtlCol="0">
            <a:spAutoFit/>
          </a:bodyPr>
          <a:lstStyle/>
          <a:p>
            <a:r>
              <a:rPr lang="en-GB" sz="2400" i="1" dirty="0"/>
              <a:t>“Systems of registers monitor retention and a lot of volunteers help to provide the service: support groups provide encouragement; expert clients provide counselling and do follow-ups.” </a:t>
            </a:r>
            <a:r>
              <a:rPr lang="en-GB" sz="2400" dirty="0"/>
              <a:t>								</a:t>
            </a:r>
            <a:r>
              <a:rPr lang="en-GB" sz="2000" b="1" dirty="0">
                <a:solidFill>
                  <a:schemeClr val="accent2"/>
                </a:solidFill>
              </a:rPr>
              <a:t>Healthcare worker, </a:t>
            </a:r>
            <a:r>
              <a:rPr lang="en-GB" sz="2000" b="1" dirty="0" err="1">
                <a:solidFill>
                  <a:schemeClr val="accent2"/>
                </a:solidFill>
              </a:rPr>
              <a:t>Makata</a:t>
            </a:r>
            <a:r>
              <a:rPr lang="en-GB" sz="2000" b="1" dirty="0">
                <a:solidFill>
                  <a:schemeClr val="accent2"/>
                </a:solidFill>
              </a:rPr>
              <a:t>, Malawi</a:t>
            </a:r>
            <a:r>
              <a:rPr lang="en-GB" b="1" dirty="0">
                <a:solidFill>
                  <a:schemeClr val="accent2"/>
                </a:solidFill>
              </a:rPr>
              <a:t> </a:t>
            </a:r>
            <a:endParaRPr lang="en-GB" dirty="0">
              <a:solidFill>
                <a:schemeClr val="accent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974</Words>
  <Application>Microsoft Macintosh PowerPoint</Application>
  <PresentationFormat>On-screen Show (4:3)</PresentationFormat>
  <Paragraphs>88</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This research set out to discover the factors that help pregnant and breastfeeding women living with HIV adhere to treatment and remain in care? </vt:lpstr>
      <vt:lpstr>PowerPoint Presentation</vt:lpstr>
      <vt:lpstr>PowerPoint Presentation</vt:lpstr>
      <vt:lpstr>PowerPoint Presentation</vt:lpstr>
      <vt:lpstr>Improve the quality of health services</vt:lpstr>
      <vt:lpstr>PowerPoint Presentation</vt:lpstr>
      <vt:lpstr>PowerPoint Presentation</vt:lpstr>
      <vt:lpstr>PowerPoint Presentation</vt:lpstr>
      <vt:lpstr>PowerPoint Presentation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Aditi Sharma</cp:lastModifiedBy>
  <cp:revision>43</cp:revision>
  <dcterms:created xsi:type="dcterms:W3CDTF">2017-11-26T06:49:42Z</dcterms:created>
  <dcterms:modified xsi:type="dcterms:W3CDTF">2018-09-19T20:39:41Z</dcterms:modified>
  <cp:category/>
</cp:coreProperties>
</file>