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56" r:id="rId5"/>
    <p:sldId id="2634" r:id="rId6"/>
    <p:sldId id="2697" r:id="rId7"/>
    <p:sldId id="2838" r:id="rId8"/>
    <p:sldId id="2839" r:id="rId9"/>
    <p:sldId id="2834" r:id="rId10"/>
    <p:sldId id="2840" r:id="rId11"/>
    <p:sldId id="2867" r:id="rId12"/>
    <p:sldId id="2841" r:id="rId13"/>
    <p:sldId id="2868" r:id="rId14"/>
    <p:sldId id="2739" r:id="rId15"/>
    <p:sldId id="2826" r:id="rId16"/>
    <p:sldId id="2813" r:id="rId17"/>
    <p:sldId id="2810" r:id="rId18"/>
    <p:sldId id="2812" r:id="rId19"/>
    <p:sldId id="2814" r:id="rId20"/>
    <p:sldId id="2844" r:id="rId21"/>
    <p:sldId id="2806" r:id="rId22"/>
    <p:sldId id="2807" r:id="rId23"/>
    <p:sldId id="2816" r:id="rId24"/>
    <p:sldId id="2809" r:id="rId25"/>
    <p:sldId id="2817" r:id="rId26"/>
    <p:sldId id="2825" r:id="rId27"/>
    <p:sldId id="2845" r:id="rId28"/>
    <p:sldId id="2846" r:id="rId29"/>
    <p:sldId id="2847" r:id="rId30"/>
    <p:sldId id="2848" r:id="rId31"/>
    <p:sldId id="2849" r:id="rId32"/>
    <p:sldId id="2760" r:id="rId33"/>
    <p:sldId id="2787" r:id="rId34"/>
    <p:sldId id="2853" r:id="rId35"/>
    <p:sldId id="2799" r:id="rId36"/>
    <p:sldId id="2796" r:id="rId37"/>
    <p:sldId id="2869" r:id="rId38"/>
    <p:sldId id="2794" r:id="rId39"/>
    <p:sldId id="2823" r:id="rId40"/>
    <p:sldId id="2850" r:id="rId41"/>
    <p:sldId id="2803" r:id="rId42"/>
    <p:sldId id="2801" r:id="rId43"/>
    <p:sldId id="2800" r:id="rId44"/>
    <p:sldId id="2855" r:id="rId45"/>
    <p:sldId id="2851" r:id="rId46"/>
    <p:sldId id="2827" r:id="rId47"/>
    <p:sldId id="2857" r:id="rId48"/>
    <p:sldId id="2858" r:id="rId49"/>
    <p:sldId id="2856" r:id="rId50"/>
    <p:sldId id="2862" r:id="rId51"/>
    <p:sldId id="2864" r:id="rId52"/>
    <p:sldId id="2865" r:id="rId53"/>
    <p:sldId id="2866" r:id="rId54"/>
    <p:sldId id="285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3300"/>
    <a:srgbClr val="F6ECE2"/>
    <a:srgbClr val="4D79C7"/>
    <a:srgbClr val="33CC33"/>
    <a:srgbClr val="FF6600"/>
    <a:srgbClr val="FF00FF"/>
    <a:srgbClr val="008080"/>
    <a:srgbClr val="4F2270"/>
    <a:srgbClr val="EFE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73122869316836E-2"/>
          <c:y val="2.7359379462581712E-2"/>
          <c:w val="0.93779512505371077"/>
          <c:h val="0.89045437923569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24E-4594-BF4B-F2A0CFCAA5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E24E-4594-BF4B-F2A0CFCAA5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24E-4594-BF4B-F2A0CFCAA59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24E-4594-BF4B-F2A0CFCAA59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E24E-4594-BF4B-F2A0CFCAA5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0.151</c:v>
                </c:pt>
                <c:pt idx="1">
                  <c:v>0.41899999999999998</c:v>
                </c:pt>
                <c:pt idx="2">
                  <c:v>0.38500000000000001</c:v>
                </c:pt>
                <c:pt idx="3">
                  <c:v>0.02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8-4305-B10E-249DC948B3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Sheet1!$C$2:$C$6</c:f>
            </c:numRef>
          </c:val>
          <c:extLst>
            <c:ext xmlns:c16="http://schemas.microsoft.com/office/drawing/2014/chart" uri="{C3380CC4-5D6E-409C-BE32-E72D297353CC}">
              <c16:uniqueId val="{00000001-C0A8-4305-B10E-249DC948B3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C0A8-4305-B10E-249DC948B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454367"/>
        <c:axId val="152609407"/>
      </c:barChart>
      <c:catAx>
        <c:axId val="21945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609407"/>
        <c:crosses val="autoZero"/>
        <c:auto val="1"/>
        <c:lblAlgn val="ctr"/>
        <c:lblOffset val="100"/>
        <c:noMultiLvlLbl val="0"/>
      </c:catAx>
      <c:valAx>
        <c:axId val="1526094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94543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590725398366"/>
          <c:y val="4.0463045569460107E-2"/>
          <c:w val="0.8417589147990201"/>
          <c:h val="0.8038502060234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5-4B8A-9E84-DC97B7B8C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Cough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5-4B8A-9E84-DC97B7B8C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Dyspnea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5-4B8A-9E84-DC97B7B8C4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Vomiting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35-4B8A-9E84-DC97B7B8C4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7446783"/>
        <c:axId val="1844933775"/>
      </c:barChart>
      <c:catAx>
        <c:axId val="160744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933775"/>
        <c:crosses val="autoZero"/>
        <c:auto val="1"/>
        <c:lblAlgn val="ctr"/>
        <c:lblOffset val="100"/>
        <c:noMultiLvlLbl val="0"/>
      </c:catAx>
      <c:valAx>
        <c:axId val="1844933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74467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85468301773536"/>
          <c:y val="0.91700782472261366"/>
          <c:w val="0.55256224131553044"/>
          <c:h val="6.8705581136746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16281518252443E-2"/>
          <c:y val="3.4824452201457474E-2"/>
          <c:w val="0.8868901352658346"/>
          <c:h val="0.7589632828248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1-4BB9-B1D1-9E90EE8F79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Cough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843309852483633E-2"/>
                  <c:y val="-3.29601610608079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1-4BB9-B1D1-9E90EE8F7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1-4BB9-B1D1-9E90EE8F79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SOB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E1-4BB9-B1D1-9E90EE8F79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Vomiting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1-4BB9-B1D1-9E90EE8F79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7446783"/>
        <c:axId val="1844933775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Sore throat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Children N=291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0.17899999999999999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AE1-4BB9-B1D1-9E90EE8F79B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Diarrhea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Children N=291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9.7000000000000003E-2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AE1-4BB9-B1D1-9E90EE8F79B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Runny nose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Children N=291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7.6999999999999999E-2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AE1-4BB9-B1D1-9E90EE8F79BF}"/>
                  </c:ext>
                </c:extLst>
              </c15:ser>
            </c15:filteredBarSeries>
          </c:ext>
        </c:extLst>
      </c:barChart>
      <c:catAx>
        <c:axId val="160744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933775"/>
        <c:crosses val="autoZero"/>
        <c:auto val="1"/>
        <c:lblAlgn val="ctr"/>
        <c:lblOffset val="100"/>
        <c:noMultiLvlLbl val="0"/>
      </c:catAx>
      <c:valAx>
        <c:axId val="1844933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74467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45046940768233"/>
          <c:y val="0.88015831949465673"/>
          <c:w val="0.46806781603952269"/>
          <c:h val="6.3618937403175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98262107403178"/>
          <c:y val="1.9999957723742981E-2"/>
          <c:w val="0.86501737892596819"/>
          <c:h val="0.8017558269012748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44F4-4E3D-A567-92ECA46C27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2-44F4-4E3D-A567-92ECA46C27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WBC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4-4E3D-A567-92ECA46C27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Lymphopenia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4-4E3D-A567-92ECA46C275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 Platelets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44F4-4E3D-A567-92ECA46C2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4-4E3D-A567-92ECA46C275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High CRP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4-4E3D-A567-92ECA46C275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High LFT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F4-4E3D-A567-92ECA46C275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Abnl radiology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Sheet1!$J$2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4-4E3D-A567-92ECA46C27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Low WBC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Low WBC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4F4-4E3D-A567-92ECA46C2756}"/>
                  </c:ext>
                </c:extLst>
              </c15:ser>
            </c15:filteredBarSeries>
          </c:ext>
        </c:extLst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269488567978035E-2"/>
          <c:y val="0.83520719709931501"/>
          <c:w val="0.86942090467881461"/>
          <c:h val="0.14302738158553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7561369080098"/>
          <c:y val="2.3773818267053947E-2"/>
          <c:w val="0.88402440931960058"/>
          <c:h val="0.788113074445985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0-4A03-4047-8079-6A751EA0A2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1-4A03-4047-8079-6A751EA0A2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WBC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3-4047-8079-6A751EA0A2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Lymphopenia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3-4047-8079-6A751EA0A2C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 Platelets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03-4047-8079-6A751EA0A2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High CRP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03-4047-8079-6A751EA0A2C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High LFT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03-4047-8079-6A751EA0A2C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Abnl radiology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Sheet1!$J$2</c:f>
              <c:numCache>
                <c:formatCode>0%</c:formatCode>
                <c:ptCount val="1"/>
                <c:pt idx="0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03-4047-8079-6A751EA0A2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Low WBC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Low WBC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4A03-4047-8079-6A751EA0A2C7}"/>
                  </c:ext>
                </c:extLst>
              </c15:ser>
            </c15:filteredBarSeries>
          </c:ext>
        </c:extLst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07891867544312"/>
          <c:y val="0.84435846731298436"/>
          <c:w val="0.86942090467881461"/>
          <c:h val="0.14302738158553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7559068039941"/>
          <c:y val="3.5705115625978022E-2"/>
          <c:w val="0.88402440931960058"/>
          <c:h val="0.78811307444598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Symptomatic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7-49DE-A983-462945FAF4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F7-49DE-A983-462945FAF4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2-BAF7-49DE-A983-462945FAF4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AF7-49DE-A983-462945FAF4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4-BAF7-49DE-A983-462945FAF4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PICU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7-49DE-A983-462945FAF4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Mechanical ventilation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7-49DE-A983-462945FAF4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Antibiotic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AF7-49DE-A983-462945FAF4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AF7-49DE-A983-462945FA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F7-49DE-A983-462945FAF4C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IVIG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F7-49DE-A983-462945FAF4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Antiviral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7030A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BAF7-49DE-A983-462945FAF4C7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8-BAF7-49DE-A983-462945FAF4C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Sheet1!$G$2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BAF7-49DE-A983-462945FAF4C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Steroids</c:v>
                      </c:pt>
                    </c:strCache>
                  </c:strRef>
                </c:tx>
                <c:spPr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AF7-49DE-A983-462945FAF4C7}"/>
                  </c:ext>
                </c:extLst>
              </c15:ser>
            </c15:filteredBarSeries>
          </c:ext>
        </c:extLst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33434176069235"/>
          <c:w val="0.97286615123858378"/>
          <c:h val="5.7873915413737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7559068039941"/>
          <c:y val="3.5705115625978022E-2"/>
          <c:w val="0.77945282110884695"/>
          <c:h val="0.78392864498766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Symptomatic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C-4828-903F-32F5FE066E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AC-4828-903F-32F5FE066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2-E0AC-4828-903F-32F5FE066E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0AC-4828-903F-32F5FE066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4-E0AC-4828-903F-32F5FE066E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ICU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C-4828-903F-32F5FE066E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Mechanical ventilation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C-4828-903F-32F5FE066E2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Antibiotic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0AC-4828-903F-32F5FE066E2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0AC-4828-903F-32F5FE066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C-4828-903F-32F5FE066E2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IVIG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0%</c:formatCode>
                <c:ptCount val="1"/>
                <c:pt idx="0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C-4828-903F-32F5FE066E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Antiviral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7030A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E0AC-4828-903F-32F5FE066E28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B-E0AC-4828-903F-32F5FE066E2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Sheet1!$G$2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0.38400000000000001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E0AC-4828-903F-32F5FE066E2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Steroids</c:v>
                      </c:pt>
                    </c:strCache>
                  </c:strRef>
                </c:tx>
                <c:spPr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5.8000000000000003E-2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0AC-4828-903F-32F5FE066E28}"/>
                  </c:ext>
                </c:extLst>
              </c15:ser>
            </c15:filteredBarSeries>
          </c:ext>
        </c:extLst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57298469268096E-2"/>
          <c:y val="0.91316519407305186"/>
          <c:w val="0.97352360204097588"/>
          <c:h val="8.658640730489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16281518252443E-2"/>
          <c:y val="3.4824452201457474E-2"/>
          <c:w val="0.87009841822289602"/>
          <c:h val="0.70604764834438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B-4BED-9CB9-2EB3D2E557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Cough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843309852483633E-2"/>
                  <c:y val="-3.29601610608079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AB-4BED-9CB9-2EB3D2E55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B-4BED-9CB9-2EB3D2E557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Dyspnea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B-4BED-9CB9-2EB3D2E557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Sore throat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B-4BED-9CB9-2EB3D2E557F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Diarrhea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AB-4BED-9CB9-2EB3D2E557F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Nausea/vomit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AB-4BED-9CB9-2EB3D2E557F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Runny nose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Children N=291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AB-4BED-9CB9-2EB3D2E557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7446783"/>
        <c:axId val="1844933775"/>
      </c:barChart>
      <c:catAx>
        <c:axId val="160744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933775"/>
        <c:crosses val="autoZero"/>
        <c:auto val="1"/>
        <c:lblAlgn val="ctr"/>
        <c:lblOffset val="100"/>
        <c:noMultiLvlLbl val="0"/>
      </c:catAx>
      <c:valAx>
        <c:axId val="1844933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74467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 N=10,944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5-4B8A-9E84-DC97B7B8C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Cough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 N=10,944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5-4B8A-9E84-DC97B7B8C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Dyspnea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 N=10,944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5-4B8A-9E84-DC97B7B8C4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Sore throat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 N=10,944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35-4B8A-9E84-DC97B7B8C4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Diarrhea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 N=10,944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35-4B8A-9E84-DC97B7B8C4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Nausea/vomit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 N=10,944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35-4B8A-9E84-DC97B7B8C4C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Runny nose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Adults N=10,944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35-4B8A-9E84-DC97B7B8C4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7446783"/>
        <c:axId val="1844933775"/>
      </c:barChart>
      <c:catAx>
        <c:axId val="160744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933775"/>
        <c:crosses val="autoZero"/>
        <c:auto val="1"/>
        <c:lblAlgn val="ctr"/>
        <c:lblOffset val="100"/>
        <c:noMultiLvlLbl val="0"/>
      </c:catAx>
      <c:valAx>
        <c:axId val="184493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74467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7559068039941"/>
          <c:y val="3.5705115625978022E-2"/>
          <c:w val="0.88402440931960058"/>
          <c:h val="0.78811307444598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WBC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8-4D47-845E-E1CE979226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3498-4D47-845E-E1CE979226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2-3498-4D47-845E-E1CE979226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WBC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8-4D47-845E-E1CE979226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Lymphopenia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8-4D47-845E-E1CE979226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 Platelets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98-4D47-845E-E1CE9792265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High CRP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8-4D47-845E-E1CE9792265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High LFT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98-4D47-845E-E1CE9792265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Abnl radiology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Sheet1!$J$2</c:f>
              <c:numCache>
                <c:formatCode>0%</c:formatCode>
                <c:ptCount val="1"/>
                <c:pt idx="0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98-4D47-845E-E1CE979226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065348763045983E-2"/>
          <c:y val="0.85697261132688962"/>
          <c:w val="0.86942090467881461"/>
          <c:h val="0.14302738158553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WBC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4-4E3D-A567-92ECA46C27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44F4-4E3D-A567-92ECA46C27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2-44F4-4E3D-A567-92ECA46C27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WBC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4-4E3D-A567-92ECA46C27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Lymphopenia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4-4E3D-A567-92ECA46C275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 Platelets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44F4-4E3D-A567-92ECA46C2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4-4E3D-A567-92ECA46C275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High CRP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4-4E3D-A567-92ECA46C275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High LFT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F4-4E3D-A567-92ECA46C275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Abnl radiology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Low WBC</c:v>
                </c:pt>
              </c:strCache>
            </c:strRef>
          </c:cat>
          <c:val>
            <c:numRef>
              <c:f>Sheet1!$J$2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4-4E3D-A567-92ECA46C27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89145699292456E-2"/>
          <c:y val="0.85608692374232254"/>
          <c:w val="0.86942090467881461"/>
          <c:h val="0.14302738158553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7559068039941"/>
          <c:y val="2.1109046716600501E-2"/>
          <c:w val="0.79931011957811504"/>
          <c:h val="0.8668189553557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Oxygen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7-4415-8167-C27D7F3875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16-4318-BB54-B4F42FBFC2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7127-4415-8167-C27D7F3875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16-4318-BB54-B4F42FBFC2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2-7127-4415-8167-C27D7F3875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ICU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27-4415-8167-C27D7F3875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Mechanical ventilation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27-4415-8167-C27D7F38750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Antiviral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A16-4318-BB54-B4F42FBFC2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16-4318-BB54-B4F42FBFC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27-4415-8167-C27D7F38750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Antibiotic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A16-4318-BB54-B4F42FBFC2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A16-4318-BB54-B4F42FBFC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27-4415-8167-C27D7F38750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Steroids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0%</c:formatCode>
                <c:ptCount val="1"/>
                <c:pt idx="0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27-4415-8167-C27D7F38750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IVIG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0%</c:formatCode>
                <c:ptCount val="1"/>
                <c:pt idx="0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27-4415-8167-C27D7F3875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341359269510081"/>
          <c:w val="1"/>
          <c:h val="8.658640730489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7559068039941"/>
          <c:y val="3.5705115625978022E-2"/>
          <c:w val="0.88402440931960058"/>
          <c:h val="0.78811307444598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Oxygen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7-49DE-A983-462945FAF4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F7-49DE-A983-462945FAF4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2-BAF7-49DE-A983-462945FAF4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AF7-49DE-A983-462945FAF4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</c:numRef>
          </c:val>
          <c:extLst>
            <c:ext xmlns:c16="http://schemas.microsoft.com/office/drawing/2014/chart" uri="{C3380CC4-5D6E-409C-BE32-E72D297353CC}">
              <c16:uniqueId val="{00000004-BAF7-49DE-A983-462945FAF4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ICU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7-49DE-A983-462945FAF4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Mechanical ventilation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7-49DE-A983-462945FAF4C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Antiviral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BAF7-49DE-A983-462945FAF4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AF7-49DE-A983-462945FA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F7-49DE-A983-462945FAF4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Antibiotic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AF7-49DE-A983-462945FAF4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AF7-49DE-A983-462945FA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F7-49DE-A983-462945FAF4C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Steroids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0%</c:formatCode>
                <c:ptCount val="1"/>
                <c:pt idx="0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F7-49DE-A983-462945FAF4C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IVIG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0%</c:formatCode>
                <c:ptCount val="1"/>
                <c:pt idx="0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F7-49DE-A983-462945FAF4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3975952"/>
        <c:axId val="1763067072"/>
      </c:barChart>
      <c:catAx>
        <c:axId val="204397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067072"/>
        <c:crosses val="autoZero"/>
        <c:auto val="1"/>
        <c:lblAlgn val="ctr"/>
        <c:lblOffset val="100"/>
        <c:noMultiLvlLbl val="0"/>
      </c:catAx>
      <c:valAx>
        <c:axId val="176306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3975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33434176069235"/>
          <c:w val="1"/>
          <c:h val="5.7873915413737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73122869316836E-2"/>
          <c:y val="2.7359379462581712E-2"/>
          <c:w val="0.93779512505371077"/>
          <c:h val="0.89045437923569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24E-4594-BF4B-F2A0CFCAA5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E24E-4594-BF4B-F2A0CFCAA5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24E-4594-BF4B-F2A0CFCAA59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24E-4594-BF4B-F2A0CFCAA59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E24E-4594-BF4B-F2A0CFCAA5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</c:v>
                </c:pt>
                <c:pt idx="1">
                  <c:v>0.48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8-4305-B10E-249DC948B3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Sheet1!$C$2:$C$6</c:f>
            </c:numRef>
          </c:val>
          <c:extLst>
            <c:ext xmlns:c16="http://schemas.microsoft.com/office/drawing/2014/chart" uri="{C3380CC4-5D6E-409C-BE32-E72D297353CC}">
              <c16:uniqueId val="{00000001-C0A8-4305-B10E-249DC948B3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C0A8-4305-B10E-249DC948B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454367"/>
        <c:axId val="152609407"/>
      </c:barChart>
      <c:catAx>
        <c:axId val="21945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609407"/>
        <c:crosses val="autoZero"/>
        <c:auto val="1"/>
        <c:lblAlgn val="ctr"/>
        <c:lblOffset val="100"/>
        <c:noMultiLvlLbl val="0"/>
      </c:catAx>
      <c:valAx>
        <c:axId val="152609407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94543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12473958324036E-2"/>
          <c:y val="2.7359437376691276E-2"/>
          <c:w val="0.93779512505371077"/>
          <c:h val="0.89045437923569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593-484D-90D1-3BD1B6B565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593-484D-90D1-3BD1B6B565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593-484D-90D1-3BD1B6B565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593-484D-90D1-3BD1B6B5651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593-484D-90D1-3BD1B6B565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0.151</c:v>
                </c:pt>
                <c:pt idx="1">
                  <c:v>0.41899999999999998</c:v>
                </c:pt>
                <c:pt idx="2">
                  <c:v>0.38500000000000001</c:v>
                </c:pt>
                <c:pt idx="3">
                  <c:v>0.02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93-484D-90D1-3BD1B6B56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Sheet1!$C$2:$C$6</c:f>
            </c:numRef>
          </c:val>
          <c:extLst>
            <c:ext xmlns:c16="http://schemas.microsoft.com/office/drawing/2014/chart" uri="{C3380CC4-5D6E-409C-BE32-E72D297353CC}">
              <c16:uniqueId val="{0000000B-A593-484D-90D1-3BD1B6B565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Asymptomatic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Critical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C-A593-484D-90D1-3BD1B6B56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454367"/>
        <c:axId val="152609407"/>
      </c:barChart>
      <c:catAx>
        <c:axId val="21945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609407"/>
        <c:crosses val="autoZero"/>
        <c:auto val="1"/>
        <c:lblAlgn val="ctr"/>
        <c:lblOffset val="100"/>
        <c:noMultiLvlLbl val="0"/>
      </c:catAx>
      <c:valAx>
        <c:axId val="152609407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94543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7470D-FF4B-4C60-A894-8CCB7FD96696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8101-155E-4C11-AF86-5DB8BE401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8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10E0-5F68-464D-8C5F-0BBA77DC6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BA8D6-8766-4E4E-8460-3E9F90F3F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85F54-A379-4E4E-86FD-32C10BA9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4DF7-7677-4C26-A4A0-5992AC32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A3C6-CEAB-4BE6-8F64-DAFF790C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8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1087-98BB-4921-868D-6D320BB4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C7108-2CB2-4DD4-91B8-6CB067A6B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7D247-8CDE-4646-8FCD-6DF096C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E2675-B73B-493C-901D-CF9A37F9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CF9BA-BB11-46BD-A334-8C39E8F4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D28F5-BAEF-4860-8883-692CE47C0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79CC9-1102-46C2-8F56-E8445040A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37E36-649D-40C3-B512-F62321D3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AF806-9DEC-4DF1-B2BB-7367EE44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F411-39FB-4A0D-BC3C-1BB77787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5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3FB3-6C60-4CEC-B854-16BC0044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268F-F7E0-4F70-99A6-CE5F2F25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 algn="l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>
              <a:buClr>
                <a:srgbClr val="C00000"/>
              </a:buClr>
              <a:buFont typeface="Calibri" panose="020F0502020204030204" pitchFamily="34" charset="0"/>
              <a:buChar char="‒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D526-B6E4-40C9-8A5B-76793DF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C3F5-BF61-449E-BC92-45869382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08CC7-7BA2-4BAA-98A2-023B3544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5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AA3C-A930-4355-8B65-77DAE482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475-0687-44BC-AE07-552A877A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A517D-D7C6-4811-B3A8-D587986A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0997-746B-43B4-BD05-CDDC4E28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2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E9BF-C45D-4B70-BA0A-85A69D5F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251DC-F4C1-4D42-BEF4-01EDAF704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8875E-8E7D-4B00-A805-D1ADBA38E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EDF9A-E097-4B94-8A81-C4A79418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50B4B-CF0E-4255-A6ED-06ECC0A6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431AE-88B9-44A8-ACA0-97FF4C99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E810-3C15-487F-9416-F3C54B58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5C16E-EF30-4199-A8D8-81D2AE3B3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C5BE1-D3F8-4240-BDF2-3AD10280C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7BFE3-5293-4842-A903-3461032AC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F0944-3E71-4538-B378-A302766DF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EF9C5-7254-4D25-AC6F-32C8D177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58779-5890-4997-AFFB-A2AA29AD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AE29C-24EA-49EA-A918-FADB709A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2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84DF-E12E-419B-9D48-6249D4E3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CC171-E39C-487C-AA02-12CA95EF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6047B-1506-427F-93F1-1CD7C2FF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6E97D-8484-4B22-9850-695805B5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4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4D852-2690-4D82-8E17-FA3A71D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0B4A3-0DBD-44D9-BE9A-B37ED436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5AD4F-280A-4BD0-BB4B-A639E08C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9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D1B4-F88E-4E64-BEC1-9D739B2C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C75F4-2E83-4E88-B785-657D8FA8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C1EA1-2466-4CA0-B013-CC9796E36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B33A1-61E6-47E5-8E0F-ED76C6D5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DCA40-5F9B-4C6D-B260-7D2A9DBA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01F7-A9D7-4F78-B36E-B112DAAB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77CD-C99E-4627-8062-E5D947A7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EA2C7-4B08-4025-81EC-FDC73E354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5BE44-A157-409D-8ABC-1D5B4D3A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3F0B2-10C3-4002-A48E-1458DB6F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C82FF-C496-4F37-90F9-2965C4E8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56233-E38F-4114-85D3-169CC895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4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FD1CC-083C-4F8D-B7AF-22C944A8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C35BD-9D89-4C78-A329-B80D36B52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51A5-8C6C-4414-856B-26FD01034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44B0-F986-4CB4-A3F7-BC5FEA0A9720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ED6A4-B6F4-4077-BE05-DF0F18BD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21060-6A85-4A4C-B80B-3A9BD8AF1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0340-8AC6-46A2-8ED2-D564B47EF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-infobase.canada.ca/covid-19/epidemiological-summary-covid-19-cases.html" TargetMode="External"/><Relationship Id="rId13" Type="http://schemas.openxmlformats.org/officeDocument/2006/relationships/image" Target="../media/image1.jpeg"/><Relationship Id="rId3" Type="http://schemas.openxmlformats.org/officeDocument/2006/relationships/hyperlink" Target="https://www.statista.com/statistics/1095024/china-age-distribution-of-wuhan-coronavirus-covid-19-patients/" TargetMode="External"/><Relationship Id="rId7" Type="http://schemas.openxmlformats.org/officeDocument/2006/relationships/hyperlink" Target="https://www3.nhk.or.jp/news/special/coronavirus/data-rate/" TargetMode="External"/><Relationship Id="rId12" Type="http://schemas.openxmlformats.org/officeDocument/2006/relationships/hyperlink" Target="https://www.health.govt.nz/our-work/diseases-and-conditions/covid-19-novel-coronavirus/covid-19-current-situation/covid-19-current-cases" TargetMode="External"/><Relationship Id="rId2" Type="http://schemas.openxmlformats.org/officeDocument/2006/relationships/hyperlink" Target="https://www.afro.who.int/health-topics/coronavirus-covid-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arquivos.saude.gov.br/images/pdf/2020/May/21/2020-05-19---BEE16---Boletim-do-COE-13h.pdf" TargetMode="External"/><Relationship Id="rId11" Type="http://schemas.openxmlformats.org/officeDocument/2006/relationships/hyperlink" Target="https://www.statista.com/statistics/1109859/covid-19-cases-by-age-group-moscow/" TargetMode="External"/><Relationship Id="rId5" Type="http://schemas.openxmlformats.org/officeDocument/2006/relationships/hyperlink" Target="https://www.cdc.gov/coronavirus/2019-ncov/cases-updates/cases-in-us.html" TargetMode="External"/><Relationship Id="rId10" Type="http://schemas.openxmlformats.org/officeDocument/2006/relationships/hyperlink" Target="https://www.statista.com/statistics/1102730/south-korea-coronavirus-cases-by-age/" TargetMode="External"/><Relationship Id="rId4" Type="http://schemas.openxmlformats.org/officeDocument/2006/relationships/hyperlink" Target="https://covid19-surveillance-report.ecdc.europa.eu/" TargetMode="External"/><Relationship Id="rId9" Type="http://schemas.openxmlformats.org/officeDocument/2006/relationships/hyperlink" Target="https://www.statista.com/statistics/1104012/australia-number-of-coronavirus-cases-by-age-group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-infobase.canada.ca/covid-19/epidemiological-summary-covid-19-cases.html" TargetMode="External"/><Relationship Id="rId13" Type="http://schemas.openxmlformats.org/officeDocument/2006/relationships/image" Target="../media/image1.jpeg"/><Relationship Id="rId3" Type="http://schemas.openxmlformats.org/officeDocument/2006/relationships/hyperlink" Target="https://www.statista.com/statistics/1095024/china-age-distribution-of-wuhan-coronavirus-covid-19-patients/" TargetMode="External"/><Relationship Id="rId7" Type="http://schemas.openxmlformats.org/officeDocument/2006/relationships/hyperlink" Target="https://www3.nhk.or.jp/news/special/coronavirus/data-rate/" TargetMode="External"/><Relationship Id="rId12" Type="http://schemas.openxmlformats.org/officeDocument/2006/relationships/hyperlink" Target="https://www.health.govt.nz/our-work/diseases-and-conditions/covid-19-novel-coronavirus/covid-19-current-situation/covid-19-current-cases" TargetMode="External"/><Relationship Id="rId2" Type="http://schemas.openxmlformats.org/officeDocument/2006/relationships/hyperlink" Target="https://www.afro.who.int/health-topics/coronavirus-covid-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arquivos.saude.gov.br/images/pdf/2020/May/21/2020-05-19---BEE16---Boletim-do-COE-13h.pdf" TargetMode="External"/><Relationship Id="rId11" Type="http://schemas.openxmlformats.org/officeDocument/2006/relationships/hyperlink" Target="https://www.statista.com/statistics/1109859/covid-19-cases-by-age-group-moscow/" TargetMode="External"/><Relationship Id="rId5" Type="http://schemas.openxmlformats.org/officeDocument/2006/relationships/hyperlink" Target="https://www.cdc.gov/coronavirus/2019-ncov/cases-updates/cases-in-us.html" TargetMode="External"/><Relationship Id="rId10" Type="http://schemas.openxmlformats.org/officeDocument/2006/relationships/hyperlink" Target="https://www.statista.com/statistics/1102730/south-korea-coronavirus-cases-by-age/" TargetMode="External"/><Relationship Id="rId4" Type="http://schemas.openxmlformats.org/officeDocument/2006/relationships/hyperlink" Target="https://covid19-surveillance-report.ecdc.europa.eu/" TargetMode="External"/><Relationship Id="rId9" Type="http://schemas.openxmlformats.org/officeDocument/2006/relationships/hyperlink" Target="https://www.statista.com/statistics/1104012/australia-number-of-coronavirus-cases-by-age-group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http://www.freewebs.com/soaring_sphincter_travel_agency/Liver.jpg" TargetMode="External"/><Relationship Id="rId7" Type="http://schemas.openxmlformats.org/officeDocument/2006/relationships/image" Target="../media/image70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fantastrid.googlepages.com/Kidney05.png/Kidney05-full.jpg" TargetMode="External"/><Relationship Id="rId4" Type="http://schemas.openxmlformats.org/officeDocument/2006/relationships/image" Target="../media/image68.jpeg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jpeg"/><Relationship Id="rId27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hyperlink" Target="https://www.who.int/news-room/commentaries/detail/multisystem-inflammatory-syndrome-in-children-and-adolescents-with-covid-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hyperlink" Target="https://www.imperial.ac.uk/media/imperial-college/medicine/mrc-gida/2020-05-01-COVID19-Report-19.pdf" TargetMode="External"/><Relationship Id="rId10" Type="http://schemas.openxmlformats.org/officeDocument/2006/relationships/image" Target="../media/image142.png"/><Relationship Id="rId4" Type="http://schemas.openxmlformats.org/officeDocument/2006/relationships/image" Target="../media/image137.png"/><Relationship Id="rId9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hyperlink" Target="https://www.imperial.ac.uk/media/imperial-college/medicine/mrc-gida/2020-05-01-COVID19-Report-19.pdf" TargetMode="External"/><Relationship Id="rId10" Type="http://schemas.openxmlformats.org/officeDocument/2006/relationships/image" Target="../media/image142.png"/><Relationship Id="rId4" Type="http://schemas.openxmlformats.org/officeDocument/2006/relationships/image" Target="../media/image137.png"/><Relationship Id="rId9" Type="http://schemas.openxmlformats.org/officeDocument/2006/relationships/image" Target="../media/image14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hyperlink" Target="https://www.imperial.ac.uk/media/imperial-college/medicine/mrc-gida/2020-05-01-COVID19-Report-19.pdf" TargetMode="External"/><Relationship Id="rId10" Type="http://schemas.openxmlformats.org/officeDocument/2006/relationships/image" Target="../media/image142.png"/><Relationship Id="rId4" Type="http://schemas.openxmlformats.org/officeDocument/2006/relationships/image" Target="../media/image137.png"/><Relationship Id="rId9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hyperlink" Target="https://www.imperial.ac.uk/media/imperial-college/medicine/mrc-gida/2020-05-01-COVID19-Report-19.pdf" TargetMode="External"/><Relationship Id="rId10" Type="http://schemas.openxmlformats.org/officeDocument/2006/relationships/image" Target="../media/image142.png"/><Relationship Id="rId4" Type="http://schemas.openxmlformats.org/officeDocument/2006/relationships/image" Target="../media/image137.png"/><Relationship Id="rId9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4.jpeg"/><Relationship Id="rId7" Type="http://schemas.openxmlformats.org/officeDocument/2006/relationships/hyperlink" Target="http://www.danheller.com/images/LatinAmerica/Cuba/People/Kids/Slideshow/img29.html" TargetMode="External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5" Type="http://schemas.openxmlformats.org/officeDocument/2006/relationships/image" Target="../media/image145.wm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9998-737E-40A1-8FED-5828D973A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023" y="2068722"/>
            <a:ext cx="9144000" cy="372107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n-US" sz="4400" dirty="0">
                <a:solidFill>
                  <a:srgbClr val="C00000"/>
                </a:solidFill>
              </a:rPr>
              <a:t>COVID-19: What Pediatric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HIV Programs Need to Know</a:t>
            </a:r>
            <a:br>
              <a:rPr lang="en-US" sz="3600" dirty="0">
                <a:solidFill>
                  <a:srgbClr val="C00000"/>
                </a:solidFill>
              </a:rPr>
            </a:b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200" i="1" dirty="0">
                <a:solidFill>
                  <a:srgbClr val="C00000"/>
                </a:solidFill>
              </a:rPr>
              <a:t>What’s New Regarding SARS CoV-2 and </a:t>
            </a:r>
            <a:br>
              <a:rPr lang="en-US" sz="3200" i="1" dirty="0">
                <a:solidFill>
                  <a:srgbClr val="C00000"/>
                </a:solidFill>
              </a:rPr>
            </a:br>
            <a:r>
              <a:rPr lang="en-US" sz="3200" i="1" dirty="0">
                <a:solidFill>
                  <a:srgbClr val="C00000"/>
                </a:solidFill>
              </a:rPr>
              <a:t>Effect on Mothers and Children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E1E18C-5759-4504-AA09-7E392432D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7575" y="6032022"/>
            <a:ext cx="5143500" cy="36519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4771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Lynne M. Mofenson, M.D.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C79513-5D0A-49EB-B883-99E5810C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60" y="100972"/>
            <a:ext cx="1926923" cy="192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se3.mm.bing.net/th?id=OIP.Z_0wL0gA8hjR491yjMXnQQEsEG&amp;pid=15.1&amp;P=0&amp;w=199&amp;h=175">
            <a:extLst>
              <a:ext uri="{FF2B5EF4-FFF2-40B4-BE49-F238E27FC236}">
                <a16:creationId xmlns:a16="http://schemas.microsoft.com/office/drawing/2014/main" id="{ED4CF3FF-E7B4-40A0-8FF8-694EAA7A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7" y="4732714"/>
            <a:ext cx="1503306" cy="13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42C25-7715-4350-A01A-77E67466E027}"/>
              </a:ext>
            </a:extLst>
          </p:cNvPr>
          <p:cNvSpPr/>
          <p:nvPr/>
        </p:nvSpPr>
        <p:spPr>
          <a:xfrm>
            <a:off x="530854" y="6285285"/>
            <a:ext cx="955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May 28, 2020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7BE924E-EED2-4BD6-918F-A6BC93E2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160" y="5716734"/>
            <a:ext cx="677311" cy="66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8BDF7B-79DC-4222-88E5-A26AEBAC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575" y="321703"/>
            <a:ext cx="1378929" cy="91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EE77073-4AB9-4D45-9868-6C181B0A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65" y="308358"/>
            <a:ext cx="1926924" cy="108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60DB5D8-6F52-46F6-A0B1-F49797F8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23" y="1615228"/>
            <a:ext cx="1188079" cy="133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DDB145B-5E2E-4599-BAD8-E2960F8D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" y="121321"/>
            <a:ext cx="1694576" cy="127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j03858021">
            <a:extLst>
              <a:ext uri="{FF2B5EF4-FFF2-40B4-BE49-F238E27FC236}">
                <a16:creationId xmlns:a16="http://schemas.microsoft.com/office/drawing/2014/main" id="{8352C65B-97C9-4817-B73A-15EF124B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3" y="1532226"/>
            <a:ext cx="1503306" cy="107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1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727E-B870-4DB4-8870-A58C6E6D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57" y="293323"/>
            <a:ext cx="10515600" cy="620712"/>
          </a:xfrm>
        </p:spPr>
        <p:txBody>
          <a:bodyPr>
            <a:noAutofit/>
          </a:bodyPr>
          <a:lstStyle/>
          <a:p>
            <a:r>
              <a:rPr lang="en-US" dirty="0"/>
              <a:t>Results from Treatment Trials for COVID-19:</a:t>
            </a:r>
            <a:br>
              <a:rPr lang="en-US" dirty="0"/>
            </a:br>
            <a:r>
              <a:rPr lang="en-US" dirty="0"/>
              <a:t> Remdesivir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EB3D-91CA-4946-A26D-F90B1DE1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10" y="1028317"/>
            <a:ext cx="11567873" cy="243442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Remdesivir is a nucleotide analogue; conflicting results on efficacy in observational studies but in a randomized trial of 1,063 patients, showed efficacy in shortening time to recovery in hospitalized adults and trend toward improved survival (7.1% remdesivir vs 11.9% placebo, HR 0.70, 95% CI 0.47-1.09); further trials ongoing.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Has been used in pregnancy </a:t>
            </a:r>
            <a:r>
              <a:rPr lang="en-US" sz="1500" i="1" dirty="0"/>
              <a:t>(Pierce-Williams R. AJOG 2020 May 8; Hirshberg A. AJOG 2020 May 2)</a:t>
            </a:r>
            <a:r>
              <a:rPr lang="en-US" sz="2400" dirty="0"/>
              <a:t> and children</a:t>
            </a:r>
            <a:r>
              <a:rPr lang="en-US" sz="1400" i="1" dirty="0"/>
              <a:t> (Chao JY. J Pedatric 2020 May11)</a:t>
            </a:r>
            <a:r>
              <a:rPr lang="en-US" sz="2400" dirty="0"/>
              <a:t>, available by compassionate use, but no clinical trials.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24A88-D645-4B72-8C83-9E1349B0A536}"/>
              </a:ext>
            </a:extLst>
          </p:cNvPr>
          <p:cNvCxnSpPr>
            <a:cxnSpLocks/>
          </p:cNvCxnSpPr>
          <p:nvPr/>
        </p:nvCxnSpPr>
        <p:spPr>
          <a:xfrm>
            <a:off x="38297" y="1036518"/>
            <a:ext cx="12115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F64F80-72F9-4A55-AE3E-D337A12B0872}"/>
              </a:ext>
            </a:extLst>
          </p:cNvPr>
          <p:cNvGrpSpPr/>
          <p:nvPr/>
        </p:nvGrpSpPr>
        <p:grpSpPr>
          <a:xfrm>
            <a:off x="7648366" y="3575705"/>
            <a:ext cx="4124317" cy="3048742"/>
            <a:chOff x="7872471" y="3593424"/>
            <a:chExt cx="4124317" cy="30487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2B485D-F174-4EF4-B828-9CC574DC6832}"/>
                </a:ext>
              </a:extLst>
            </p:cNvPr>
            <p:cNvGrpSpPr/>
            <p:nvPr/>
          </p:nvGrpSpPr>
          <p:grpSpPr>
            <a:xfrm>
              <a:off x="7882631" y="3593424"/>
              <a:ext cx="4114157" cy="2952755"/>
              <a:chOff x="336516" y="1902845"/>
              <a:chExt cx="4287833" cy="293774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8E504A6-DC40-4EC3-A8D9-31BF4D6DB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8340" y="2190277"/>
                <a:ext cx="3722681" cy="216921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C4F9114-5366-45D7-B763-B76857B2C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516" y="4375805"/>
                <a:ext cx="4287833" cy="46478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CAA4E97-F0C0-4EE7-BD57-156CDC78A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40" y="1902845"/>
                <a:ext cx="3479771" cy="274486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CECC5F-0A91-4EDD-864B-C50F96A2EE17}"/>
                </a:ext>
              </a:extLst>
            </p:cNvPr>
            <p:cNvSpPr/>
            <p:nvPr/>
          </p:nvSpPr>
          <p:spPr>
            <a:xfrm>
              <a:off x="7872471" y="6079017"/>
              <a:ext cx="4114157" cy="5631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DA44526-6607-409D-9C7B-B42DD37A2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10" y="150698"/>
            <a:ext cx="1453832" cy="77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BB9C41-3BE6-4488-A586-A011482057B9}"/>
              </a:ext>
            </a:extLst>
          </p:cNvPr>
          <p:cNvGrpSpPr/>
          <p:nvPr/>
        </p:nvGrpSpPr>
        <p:grpSpPr>
          <a:xfrm>
            <a:off x="149002" y="3623200"/>
            <a:ext cx="3959224" cy="1477448"/>
            <a:chOff x="149002" y="3623200"/>
            <a:chExt cx="3959224" cy="147744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36065DB-D478-46A2-A572-2418DAE2AF6D}"/>
                </a:ext>
              </a:extLst>
            </p:cNvPr>
            <p:cNvGrpSpPr/>
            <p:nvPr/>
          </p:nvGrpSpPr>
          <p:grpSpPr>
            <a:xfrm>
              <a:off x="149002" y="3623200"/>
              <a:ext cx="3959224" cy="1477448"/>
              <a:chOff x="8098372" y="1909940"/>
              <a:chExt cx="3959224" cy="1477448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46BC366-7DC3-4516-B884-38D9528F1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8372" y="2085675"/>
                <a:ext cx="3959224" cy="911434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15B7B62-5491-46BF-811E-200894CDE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4618" y="1909940"/>
                <a:ext cx="2257425" cy="20955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6DF2A9A-9670-41F9-A9AF-20676CF3B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7692" y="3088780"/>
                <a:ext cx="3836837" cy="2986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1B4C70-0EC5-4734-9C75-C4FB81049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4987" y="4892790"/>
              <a:ext cx="510172" cy="34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644888-C292-4E2D-9470-70CA0BA01CDA}"/>
              </a:ext>
            </a:extLst>
          </p:cNvPr>
          <p:cNvGrpSpPr/>
          <p:nvPr/>
        </p:nvGrpSpPr>
        <p:grpSpPr>
          <a:xfrm>
            <a:off x="4127213" y="3514242"/>
            <a:ext cx="3338825" cy="3022040"/>
            <a:chOff x="4127213" y="3514242"/>
            <a:chExt cx="3338825" cy="30220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8CA617-5018-437D-B437-F50900AEF2E6}"/>
                </a:ext>
              </a:extLst>
            </p:cNvPr>
            <p:cNvGrpSpPr/>
            <p:nvPr/>
          </p:nvGrpSpPr>
          <p:grpSpPr>
            <a:xfrm>
              <a:off x="4127213" y="3514242"/>
              <a:ext cx="3338825" cy="3022040"/>
              <a:chOff x="4500875" y="1732924"/>
              <a:chExt cx="3743325" cy="324375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3337A02-AB96-47D9-B746-AA64CFB84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0875" y="1939244"/>
                <a:ext cx="3725624" cy="23507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AC9EF1-9C66-4EA5-89A3-F0F1AC7D0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875" y="1732924"/>
                <a:ext cx="3743325" cy="29527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BBE22CA-F77E-4B7D-A79B-3508BD0C2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00875" y="4274365"/>
                <a:ext cx="3743325" cy="702312"/>
              </a:xfrm>
              <a:prstGeom prst="rect">
                <a:avLst/>
              </a:prstGeom>
            </p:spPr>
          </p:pic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560D12-95EF-46FD-9BDA-A1AE225F3E12}"/>
                </a:ext>
              </a:extLst>
            </p:cNvPr>
            <p:cNvCxnSpPr>
              <a:cxnSpLocks/>
            </p:cNvCxnSpPr>
            <p:nvPr/>
          </p:nvCxnSpPr>
          <p:spPr>
            <a:xfrm>
              <a:off x="5378741" y="6250601"/>
              <a:ext cx="200107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67E7ECC-C5C3-4EA2-A984-249DA7428F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8676" y="2356766"/>
            <a:ext cx="6744741" cy="2228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C05FE9-49C9-42D9-8DC1-2F34D6AD68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9140" y="4605378"/>
            <a:ext cx="6765715" cy="18243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751CAB-E99E-4292-ACED-51FAA894A4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77" y="4048444"/>
            <a:ext cx="2413756" cy="2435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81982D-7D53-47C8-9A7A-4462D26347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107" y="293323"/>
            <a:ext cx="3437314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F8E422E-D483-4CE9-A9DD-B33970CB5B7F}"/>
              </a:ext>
            </a:extLst>
          </p:cNvPr>
          <p:cNvSpPr txBox="1">
            <a:spLocks/>
          </p:cNvSpPr>
          <p:nvPr/>
        </p:nvSpPr>
        <p:spPr>
          <a:xfrm>
            <a:off x="3924043" y="1209479"/>
            <a:ext cx="7917176" cy="11715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→"/>
            </a:pPr>
            <a:r>
              <a:rPr lang="en-US" sz="3000" dirty="0"/>
              <a:t>HIV drugs in pregnant women and children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en-US" sz="3000" dirty="0"/>
              <a:t>TB drugs in pregnant women and children</a:t>
            </a:r>
          </a:p>
        </p:txBody>
      </p:sp>
    </p:spTree>
    <p:extLst>
      <p:ext uri="{BB962C8B-B14F-4D97-AF65-F5344CB8AC3E}">
        <p14:creationId xmlns:p14="http://schemas.microsoft.com/office/powerpoint/2010/main" val="12241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6476-F5C6-4A02-A404-4DEE8886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3" y="834664"/>
            <a:ext cx="10515600" cy="45837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Update:</a:t>
            </a:r>
            <a:br>
              <a:rPr lang="en-US" sz="5400" dirty="0"/>
            </a:br>
            <a:r>
              <a:rPr lang="en-US" sz="5400" dirty="0"/>
              <a:t>SARS-CoV-2/</a:t>
            </a:r>
            <a:br>
              <a:rPr lang="en-US" sz="5400" dirty="0"/>
            </a:br>
            <a:r>
              <a:rPr lang="en-US" sz="5400" dirty="0"/>
              <a:t>COVID-19 </a:t>
            </a:r>
            <a:br>
              <a:rPr lang="en-US" sz="5400" dirty="0"/>
            </a:br>
            <a:r>
              <a:rPr lang="en-US" sz="5400" dirty="0"/>
              <a:t>in Children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851DB26-260B-41F3-B847-D1A84DCB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49" y="3615677"/>
            <a:ext cx="2326509" cy="268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82114D8-D635-4B61-BD7A-7DC32575D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4" y="378742"/>
            <a:ext cx="2310833" cy="154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052EAF5-1612-47AC-9CDE-4FE65EFB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" y="4614831"/>
            <a:ext cx="2419676" cy="160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C042773-5747-4434-B33A-CD1969A4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312068"/>
            <a:ext cx="2410845" cy="160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3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1191-A1F8-4837-B037-7E3BAEF4C5D5}"/>
              </a:ext>
            </a:extLst>
          </p:cNvPr>
          <p:cNvSpPr txBox="1">
            <a:spLocks/>
          </p:cNvSpPr>
          <p:nvPr/>
        </p:nvSpPr>
        <p:spPr>
          <a:xfrm>
            <a:off x="-131208" y="102020"/>
            <a:ext cx="12277725" cy="7490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/>
              <a:t>Children May Have Lower Levels of Nasal ACE-2  than Adults, </a:t>
            </a:r>
          </a:p>
          <a:p>
            <a:pPr>
              <a:lnSpc>
                <a:spcPct val="110000"/>
              </a:lnSpc>
            </a:pPr>
            <a:r>
              <a:rPr lang="en-US" dirty="0"/>
              <a:t>Potentially Making Them Less Susceptible to Infection and/or Replication</a:t>
            </a:r>
          </a:p>
          <a:p>
            <a:pPr>
              <a:lnSpc>
                <a:spcPct val="110000"/>
              </a:lnSpc>
            </a:pPr>
            <a:r>
              <a:rPr lang="en-US" sz="2000" i="1" dirty="0">
                <a:solidFill>
                  <a:schemeClr val="tx1"/>
                </a:solidFill>
              </a:rPr>
              <a:t>Bunyavanich S et al.  JAMA. 2020 May 20 (epub)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74DCAB-892A-405F-B90F-3C047DE4FA0B}"/>
              </a:ext>
            </a:extLst>
          </p:cNvPr>
          <p:cNvCxnSpPr>
            <a:cxnSpLocks/>
          </p:cNvCxnSpPr>
          <p:nvPr/>
        </p:nvCxnSpPr>
        <p:spPr>
          <a:xfrm>
            <a:off x="0" y="1392812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9FAAF5-259A-4DF6-B6F4-D2100B920B46}"/>
              </a:ext>
            </a:extLst>
          </p:cNvPr>
          <p:cNvSpPr txBox="1">
            <a:spLocks/>
          </p:cNvSpPr>
          <p:nvPr/>
        </p:nvSpPr>
        <p:spPr>
          <a:xfrm>
            <a:off x="341378" y="1408586"/>
            <a:ext cx="11850622" cy="18900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600" dirty="0"/>
              <a:t>Retrospective exam stored nasal epithelium from 305 persons age 4-60 years from a study evaluating nasal markers of asthma 2015-2018 (50% of sample had asthma and 50% did not).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600" dirty="0"/>
              <a:t>Evaluated ACE-2 enzyme gene expression in stored samples.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866DAA-BDD5-4A9D-9452-49E27851CE03}"/>
              </a:ext>
            </a:extLst>
          </p:cNvPr>
          <p:cNvSpPr txBox="1">
            <a:spLocks/>
          </p:cNvSpPr>
          <p:nvPr/>
        </p:nvSpPr>
        <p:spPr>
          <a:xfrm>
            <a:off x="5219800" y="3449018"/>
            <a:ext cx="6638063" cy="31435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600" dirty="0"/>
              <a:t>ACE-2 enzyme gene expression was  age-dependent, being lowest in children &lt;10 years, then ↑ with age.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600" dirty="0"/>
              <a:t>ACE-2 was significantly lower in children &lt;10 year than older persons, independent of sex and asthma.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en-US" sz="2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F8EF8D-615B-4F2E-9171-3E32B5E22FC5}"/>
              </a:ext>
            </a:extLst>
          </p:cNvPr>
          <p:cNvGrpSpPr/>
          <p:nvPr/>
        </p:nvGrpSpPr>
        <p:grpSpPr>
          <a:xfrm>
            <a:off x="540519" y="3140609"/>
            <a:ext cx="4459498" cy="3433528"/>
            <a:chOff x="190323" y="2850594"/>
            <a:chExt cx="5132704" cy="3723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487922-F62E-4921-B6A1-41C749174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323" y="2850594"/>
              <a:ext cx="5132704" cy="37235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28A93E-7F4F-4F1D-AA96-F7E42AAD1535}"/>
                </a:ext>
              </a:extLst>
            </p:cNvPr>
            <p:cNvSpPr txBox="1"/>
            <p:nvPr/>
          </p:nvSpPr>
          <p:spPr>
            <a:xfrm>
              <a:off x="1478415" y="5116751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mean 2.4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213AB9-C48A-4652-B9C8-98AC9F7643A0}"/>
                </a:ext>
              </a:extLst>
            </p:cNvPr>
            <p:cNvSpPr txBox="1"/>
            <p:nvPr/>
          </p:nvSpPr>
          <p:spPr>
            <a:xfrm>
              <a:off x="2450990" y="4476293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mean 2.8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EC79E7-059C-4BA2-B90E-E8D3FE27A154}"/>
                </a:ext>
              </a:extLst>
            </p:cNvPr>
            <p:cNvSpPr txBox="1"/>
            <p:nvPr/>
          </p:nvSpPr>
          <p:spPr>
            <a:xfrm>
              <a:off x="3427379" y="4023325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mean 3.0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CB4798-871C-4DA9-B514-F6F26B070CE4}"/>
                </a:ext>
              </a:extLst>
            </p:cNvPr>
            <p:cNvSpPr txBox="1"/>
            <p:nvPr/>
          </p:nvSpPr>
          <p:spPr>
            <a:xfrm>
              <a:off x="4375203" y="3892520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mean 3.1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EFA966-3F13-416A-B9C7-19E193A64045}"/>
              </a:ext>
            </a:extLst>
          </p:cNvPr>
          <p:cNvSpPr/>
          <p:nvPr/>
        </p:nvSpPr>
        <p:spPr>
          <a:xfrm>
            <a:off x="1351280" y="4639687"/>
            <a:ext cx="1066800" cy="17814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8A9E-C760-4EC2-96BF-43B09921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-1633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Prevalence of COVID-19 Disease in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1C5F-7655-408D-8730-033964D6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65" y="1101398"/>
            <a:ext cx="10515599" cy="528696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Prevalence of COVID-19 in children has been cited as 1-2% of all COVID-19 cases.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However, this is based on initial data from China.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There is </a:t>
            </a:r>
            <a:r>
              <a:rPr lang="en-US" b="1" dirty="0"/>
              <a:t>no easy way </a:t>
            </a:r>
            <a:r>
              <a:rPr lang="en-US" dirty="0"/>
              <a:t>to get global age-related data for pediatric age groups.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When examine individual data by country, prevalence may actually be higher than often cited 1-2%.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Additionally, under-reporting of pediatric COVID-19 from Africa appears to be happening.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6C1800-D1FC-42F2-BCDC-AD38CD4B949C}"/>
              </a:ext>
            </a:extLst>
          </p:cNvPr>
          <p:cNvCxnSpPr/>
          <p:nvPr/>
        </p:nvCxnSpPr>
        <p:spPr>
          <a:xfrm>
            <a:off x="13352" y="902000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2D35E870-979F-4929-B8C3-1221AD8E0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062" y="166106"/>
            <a:ext cx="605804" cy="6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4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FBE0-C064-43FC-92F4-25B46B6A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9" y="16776"/>
            <a:ext cx="10515600" cy="568922"/>
          </a:xfrm>
        </p:spPr>
        <p:txBody>
          <a:bodyPr/>
          <a:lstStyle/>
          <a:p>
            <a:r>
              <a:rPr lang="en-US" dirty="0"/>
              <a:t>Prevalence of COVID-19 Reported in Children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1BBFEE-860F-4B75-AA34-CEAA58AD6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22747"/>
              </p:ext>
            </p:extLst>
          </p:nvPr>
        </p:nvGraphicFramePr>
        <p:xfrm>
          <a:off x="276416" y="563596"/>
          <a:ext cx="1118644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367">
                  <a:extLst>
                    <a:ext uri="{9D8B030D-6E8A-4147-A177-3AD203B41FA5}">
                      <a16:colId xmlns:a16="http://schemas.microsoft.com/office/drawing/2014/main" val="3974445455"/>
                    </a:ext>
                  </a:extLst>
                </a:gridCol>
                <a:gridCol w="1726251">
                  <a:extLst>
                    <a:ext uri="{9D8B030D-6E8A-4147-A177-3AD203B41FA5}">
                      <a16:colId xmlns:a16="http://schemas.microsoft.com/office/drawing/2014/main" val="2681948441"/>
                    </a:ext>
                  </a:extLst>
                </a:gridCol>
                <a:gridCol w="1965532">
                  <a:extLst>
                    <a:ext uri="{9D8B030D-6E8A-4147-A177-3AD203B41FA5}">
                      <a16:colId xmlns:a16="http://schemas.microsoft.com/office/drawing/2014/main" val="2052121878"/>
                    </a:ext>
                  </a:extLst>
                </a:gridCol>
                <a:gridCol w="1922904">
                  <a:extLst>
                    <a:ext uri="{9D8B030D-6E8A-4147-A177-3AD203B41FA5}">
                      <a16:colId xmlns:a16="http://schemas.microsoft.com/office/drawing/2014/main" val="3470031533"/>
                    </a:ext>
                  </a:extLst>
                </a:gridCol>
                <a:gridCol w="2156392">
                  <a:extLst>
                    <a:ext uri="{9D8B030D-6E8A-4147-A177-3AD203B41FA5}">
                      <a16:colId xmlns:a16="http://schemas.microsoft.com/office/drawing/2014/main" val="657237944"/>
                    </a:ext>
                  </a:extLst>
                </a:gridCol>
              </a:tblGrid>
              <a:tr h="33920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(date of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#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10-18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58285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 (May 22)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176          0.3%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237          0.3%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074669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(Feb 11)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416          0.9%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549          1.2%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93725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EU/EEA/UK (May 20)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23,847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7,667       1.1%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16,180     0.9%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117253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 (May 23)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1,271,490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43,614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4732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 (May 23)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4, 019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1,973       1.7%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2,046       1.4%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264571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 (May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158          1.5%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244          2.4%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11871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 (May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91            1.3%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223          3.1%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15010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 (May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2,306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07436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Korea (May 22)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148          1.3%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632          5.7%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50166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(new cases 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04364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Zealand (May 22)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36            2.4%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121           8.0%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74057"/>
                  </a:ext>
                </a:extLst>
              </a:tr>
              <a:tr h="3392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2,168,486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77,040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10,665 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20,232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39838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8C57948F-674A-461E-9C86-F5A8BA9BFF84}"/>
              </a:ext>
            </a:extLst>
          </p:cNvPr>
          <p:cNvGrpSpPr/>
          <p:nvPr/>
        </p:nvGrpSpPr>
        <p:grpSpPr>
          <a:xfrm>
            <a:off x="204601" y="5745307"/>
            <a:ext cx="10700457" cy="890014"/>
            <a:chOff x="741577" y="5277163"/>
            <a:chExt cx="10700457" cy="8900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963BEC-F183-4DAE-94A1-E8FEBA27DD6B}"/>
                </a:ext>
              </a:extLst>
            </p:cNvPr>
            <p:cNvGrpSpPr/>
            <p:nvPr/>
          </p:nvGrpSpPr>
          <p:grpSpPr>
            <a:xfrm>
              <a:off x="741577" y="5277163"/>
              <a:ext cx="10700457" cy="751988"/>
              <a:chOff x="741577" y="5277163"/>
              <a:chExt cx="10700457" cy="75198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FE3AF-E0C8-4142-A68F-B20D9F677506}"/>
                  </a:ext>
                </a:extLst>
              </p:cNvPr>
              <p:cNvSpPr/>
              <p:nvPr/>
            </p:nvSpPr>
            <p:spPr>
              <a:xfrm>
                <a:off x="749966" y="5277163"/>
                <a:ext cx="295465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1 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https://www.afro.who.int/health-topics/coronavirus-covid-19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3FDAB5-F6F2-40DA-BD2A-C0CC3B1881E6}"/>
                  </a:ext>
                </a:extLst>
              </p:cNvPr>
              <p:cNvSpPr/>
              <p:nvPr/>
            </p:nvSpPr>
            <p:spPr>
              <a:xfrm>
                <a:off x="749966" y="5410544"/>
                <a:ext cx="10692068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2 </a:t>
                </a:r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https://www.statista.com/statistics/1095024/china-age-distribution-of-wuhan-coronavirus-covid-19-patients/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5A02737-2C53-46D1-9CB0-CB046C7DA4F1}"/>
                  </a:ext>
                </a:extLst>
              </p:cNvPr>
              <p:cNvSpPr/>
              <p:nvPr/>
            </p:nvSpPr>
            <p:spPr>
              <a:xfrm>
                <a:off x="746596" y="5535356"/>
                <a:ext cx="261802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https://covid19-surveillance-report.ecdc.europa.eu/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EBEC5C-7CBF-4868-93F3-6E21C2FDAAB4}"/>
                  </a:ext>
                </a:extLst>
              </p:cNvPr>
              <p:cNvSpPr/>
              <p:nvPr/>
            </p:nvSpPr>
            <p:spPr>
              <a:xfrm>
                <a:off x="741577" y="5669581"/>
                <a:ext cx="469541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4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https://www.cdc.gov/coronavirus/2019-ncov/cases-updates/cases-in-us.html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A865A5-65E2-4265-9A40-AE3B4C807168}"/>
                  </a:ext>
                </a:extLst>
              </p:cNvPr>
              <p:cNvSpPr/>
              <p:nvPr/>
            </p:nvSpPr>
            <p:spPr>
              <a:xfrm>
                <a:off x="749966" y="5813707"/>
                <a:ext cx="879168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5 </a:t>
                </a:r>
                <a:r>
                  <a:rPr lang="en-US" sz="800" i="1" dirty="0"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https://portalarquivos.saude.gov.br/images/pdf/2020/May/21/2020-05-19---BEE16---Boletim-do-COE-13h.pdf</a:t>
                </a:r>
                <a:endParaRPr lang="en-US" sz="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7FD11-9565-4CD6-99B8-BA9C3BEFC54C}"/>
                </a:ext>
              </a:extLst>
            </p:cNvPr>
            <p:cNvSpPr/>
            <p:nvPr/>
          </p:nvSpPr>
          <p:spPr>
            <a:xfrm>
              <a:off x="741577" y="5951733"/>
              <a:ext cx="358353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i="1" baseline="300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6 </a:t>
              </a:r>
              <a:r>
                <a:rPr lang="en-US" sz="800" i="1" dirty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https://www3.nhk.or.jp/news/special/coronavirus/data-rate/</a:t>
              </a:r>
              <a:endParaRPr 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0CD8E8B-67BF-46D3-B368-BCEE3E6889E6}"/>
              </a:ext>
            </a:extLst>
          </p:cNvPr>
          <p:cNvGrpSpPr/>
          <p:nvPr/>
        </p:nvGrpSpPr>
        <p:grpSpPr>
          <a:xfrm>
            <a:off x="5491341" y="5824622"/>
            <a:ext cx="11036214" cy="765419"/>
            <a:chOff x="611398" y="5646144"/>
            <a:chExt cx="11036214" cy="76541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A865976-4ADA-45D5-A845-E5D889F5767C}"/>
                </a:ext>
              </a:extLst>
            </p:cNvPr>
            <p:cNvSpPr/>
            <p:nvPr/>
          </p:nvSpPr>
          <p:spPr>
            <a:xfrm>
              <a:off x="653343" y="5796392"/>
              <a:ext cx="6096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i="1" baseline="300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8 </a:t>
              </a:r>
              <a:r>
                <a:rPr lang="en-US" sz="800" i="1" dirty="0">
                  <a:latin typeface="Arial" panose="020B0604020202020204" pitchFamily="34" charset="0"/>
                  <a:cs typeface="Arial" panose="020B0604020202020204" pitchFamily="34" charset="0"/>
                  <a:hlinkClick r:id="rId8"/>
                </a:rPr>
                <a:t>https://health-infobase.canada.ca/covid-19/epidemiological-summary-covid-19-cases.html</a:t>
              </a:r>
              <a:endParaRPr 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360C74C-0A5A-489D-9E01-67F51C401372}"/>
                </a:ext>
              </a:extLst>
            </p:cNvPr>
            <p:cNvGrpSpPr/>
            <p:nvPr/>
          </p:nvGrpSpPr>
          <p:grpSpPr>
            <a:xfrm>
              <a:off x="611398" y="5646144"/>
              <a:ext cx="11036214" cy="765419"/>
              <a:chOff x="611398" y="5646144"/>
              <a:chExt cx="11036214" cy="76541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1B08964-6ED1-465D-B454-65D842E47C89}"/>
                  </a:ext>
                </a:extLst>
              </p:cNvPr>
              <p:cNvGrpSpPr/>
              <p:nvPr/>
            </p:nvGrpSpPr>
            <p:grpSpPr>
              <a:xfrm>
                <a:off x="661732" y="5646144"/>
                <a:ext cx="8615368" cy="511404"/>
                <a:chOff x="749966" y="6108102"/>
                <a:chExt cx="8615368" cy="511404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2EF5A74-BD94-4EF6-8A59-C9510E9B083C}"/>
                    </a:ext>
                  </a:extLst>
                </p:cNvPr>
                <p:cNvSpPr/>
                <p:nvPr/>
              </p:nvSpPr>
              <p:spPr>
                <a:xfrm>
                  <a:off x="749966" y="6108102"/>
                  <a:ext cx="82927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i="1" baseline="30000" dirty="0">
                      <a:latin typeface="Arial" panose="020B0604020202020204" pitchFamily="34" charset="0"/>
                      <a:cs typeface="Arial" panose="020B0604020202020204" pitchFamily="34" charset="0"/>
                      <a:hlinkClick r:id="rId2"/>
                    </a:rPr>
                    <a:t>7 </a:t>
                  </a:r>
                  <a:r>
                    <a:rPr lang="en-US" sz="800" i="1" dirty="0">
                      <a:latin typeface="Arial" panose="020B0604020202020204" pitchFamily="34" charset="0"/>
                      <a:cs typeface="Arial" panose="020B0604020202020204" pitchFamily="34" charset="0"/>
                      <a:hlinkClick r:id="rId9"/>
                    </a:rPr>
                    <a:t>https://www.statista.com/statistics/1104012/australia-number-of-coronavirus-cases-by-age-group/</a:t>
                  </a:r>
                  <a:endParaRPr lang="en-US" sz="8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9392694-7344-41B7-83AA-1ABD7BF60040}"/>
                    </a:ext>
                  </a:extLst>
                </p:cNvPr>
                <p:cNvSpPr/>
                <p:nvPr/>
              </p:nvSpPr>
              <p:spPr>
                <a:xfrm>
                  <a:off x="749966" y="6404062"/>
                  <a:ext cx="8615368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i="1" baseline="30000" dirty="0">
                      <a:latin typeface="Arial" panose="020B0604020202020204" pitchFamily="34" charset="0"/>
                      <a:cs typeface="Arial" panose="020B0604020202020204" pitchFamily="34" charset="0"/>
                      <a:hlinkClick r:id="rId2"/>
                    </a:rPr>
                    <a:t>9 </a:t>
                  </a:r>
                  <a:r>
                    <a:rPr lang="en-US" sz="800" i="1" dirty="0">
                      <a:latin typeface="Arial" panose="020B0604020202020204" pitchFamily="34" charset="0"/>
                      <a:cs typeface="Arial" panose="020B0604020202020204" pitchFamily="34" charset="0"/>
                      <a:hlinkClick r:id="rId10"/>
                    </a:rPr>
                    <a:t>https://www.statista.com/statistics/1102730/south-korea-coronavirus-cases-by-age/</a:t>
                  </a:r>
                  <a:endParaRPr lang="en-US" sz="8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BE1E08-D5DA-4C83-9DBC-7B63C78DB34E}"/>
                  </a:ext>
                </a:extLst>
              </p:cNvPr>
              <p:cNvSpPr/>
              <p:nvPr/>
            </p:nvSpPr>
            <p:spPr>
              <a:xfrm>
                <a:off x="611398" y="6058751"/>
                <a:ext cx="572968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10 </a:t>
                </a:r>
                <a:r>
                  <a:rPr lang="en-US" sz="800" i="1" dirty="0">
                    <a:latin typeface="Arial" panose="020B0604020202020204" pitchFamily="34" charset="0"/>
                    <a:cs typeface="Arial" panose="020B0604020202020204" pitchFamily="34" charset="0"/>
                    <a:hlinkClick r:id="rId11"/>
                  </a:rPr>
                  <a:t>https://www.statista.com/statistics/1109859/covid-19-cases-by-age-group-moscow/</a:t>
                </a:r>
                <a:endParaRPr lang="en-US" sz="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1BF3FD8-3BE9-44EA-94E4-87938165BDCD}"/>
                  </a:ext>
                </a:extLst>
              </p:cNvPr>
              <p:cNvSpPr/>
              <p:nvPr/>
            </p:nvSpPr>
            <p:spPr>
              <a:xfrm>
                <a:off x="611398" y="6196119"/>
                <a:ext cx="1103621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11 </a:t>
                </a:r>
                <a:r>
                  <a:rPr lang="en-US" sz="800" i="1" dirty="0">
                    <a:latin typeface="Arial" panose="020B0604020202020204" pitchFamily="34" charset="0"/>
                    <a:cs typeface="Arial" panose="020B0604020202020204" pitchFamily="34" charset="0"/>
                    <a:hlinkClick r:id="rId12"/>
                  </a:rPr>
                  <a:t>https://www.health.govt.nz/our-work/diseases-and-conditions/covid-19-novel-coronavirus/covid-19-current-situation/covid-19-current-cases</a:t>
                </a:r>
                <a:endParaRPr lang="en-US" sz="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0A025F1-0300-483D-A513-76DB05C977C6}"/>
              </a:ext>
            </a:extLst>
          </p:cNvPr>
          <p:cNvSpPr/>
          <p:nvPr/>
        </p:nvSpPr>
        <p:spPr>
          <a:xfrm>
            <a:off x="276416" y="914401"/>
            <a:ext cx="11186446" cy="3793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45D922-2468-4AC5-BEBD-A992477A9FDC}"/>
              </a:ext>
            </a:extLst>
          </p:cNvPr>
          <p:cNvSpPr/>
          <p:nvPr/>
        </p:nvSpPr>
        <p:spPr>
          <a:xfrm>
            <a:off x="276416" y="5280496"/>
            <a:ext cx="11186446" cy="3793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81B5286-7526-416E-B032-C0574618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83" y="71390"/>
            <a:ext cx="605804" cy="6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FBE0-C064-43FC-92F4-25B46B6A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9" y="16776"/>
            <a:ext cx="10515600" cy="568922"/>
          </a:xfrm>
        </p:spPr>
        <p:txBody>
          <a:bodyPr/>
          <a:lstStyle/>
          <a:p>
            <a:r>
              <a:rPr lang="en-US" dirty="0"/>
              <a:t>Prevalence of COVID-19 Reported in Children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1BBFEE-860F-4B75-AA34-CEAA58AD6A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6416" y="563596"/>
          <a:ext cx="1118644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367">
                  <a:extLst>
                    <a:ext uri="{9D8B030D-6E8A-4147-A177-3AD203B41FA5}">
                      <a16:colId xmlns:a16="http://schemas.microsoft.com/office/drawing/2014/main" val="3974445455"/>
                    </a:ext>
                  </a:extLst>
                </a:gridCol>
                <a:gridCol w="1726251">
                  <a:extLst>
                    <a:ext uri="{9D8B030D-6E8A-4147-A177-3AD203B41FA5}">
                      <a16:colId xmlns:a16="http://schemas.microsoft.com/office/drawing/2014/main" val="2681948441"/>
                    </a:ext>
                  </a:extLst>
                </a:gridCol>
                <a:gridCol w="1965532">
                  <a:extLst>
                    <a:ext uri="{9D8B030D-6E8A-4147-A177-3AD203B41FA5}">
                      <a16:colId xmlns:a16="http://schemas.microsoft.com/office/drawing/2014/main" val="2052121878"/>
                    </a:ext>
                  </a:extLst>
                </a:gridCol>
                <a:gridCol w="1922904">
                  <a:extLst>
                    <a:ext uri="{9D8B030D-6E8A-4147-A177-3AD203B41FA5}">
                      <a16:colId xmlns:a16="http://schemas.microsoft.com/office/drawing/2014/main" val="3470031533"/>
                    </a:ext>
                  </a:extLst>
                </a:gridCol>
                <a:gridCol w="2156392">
                  <a:extLst>
                    <a:ext uri="{9D8B030D-6E8A-4147-A177-3AD203B41FA5}">
                      <a16:colId xmlns:a16="http://schemas.microsoft.com/office/drawing/2014/main" val="657237944"/>
                    </a:ext>
                  </a:extLst>
                </a:gridCol>
              </a:tblGrid>
              <a:tr h="33920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(date of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#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10-18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58285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 (May 22)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176          0.3%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237          0.3%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074669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(Feb 11)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416          0.9%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549          1.2%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93725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EU/EEA/UK (May 20)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23,847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7,667       1.1%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16,180     0.9%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117253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 (May 23)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1,271,490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43,614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4732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 (May 23)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4, 019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1,973       1.7%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2,046       1.4%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264571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 (May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158          1.5%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244          2.4%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11871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 (May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91            1.3%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223          3.1%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15010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 (May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2,306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07436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Korea (May 22)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148          1.3%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632          5.7%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50166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(new cases May 21)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04364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Zealand (May 22)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36            2.4%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121           8.0%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74057"/>
                  </a:ext>
                </a:extLst>
              </a:tr>
              <a:tr h="3392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2,168,486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77,040     3.6%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10,665   1.2%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20,232      2.4%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39838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8C57948F-674A-461E-9C86-F5A8BA9BFF84}"/>
              </a:ext>
            </a:extLst>
          </p:cNvPr>
          <p:cNvGrpSpPr/>
          <p:nvPr/>
        </p:nvGrpSpPr>
        <p:grpSpPr>
          <a:xfrm>
            <a:off x="204601" y="5745307"/>
            <a:ext cx="10700457" cy="890014"/>
            <a:chOff x="741577" y="5277163"/>
            <a:chExt cx="10700457" cy="8900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963BEC-F183-4DAE-94A1-E8FEBA27DD6B}"/>
                </a:ext>
              </a:extLst>
            </p:cNvPr>
            <p:cNvGrpSpPr/>
            <p:nvPr/>
          </p:nvGrpSpPr>
          <p:grpSpPr>
            <a:xfrm>
              <a:off x="741577" y="5277163"/>
              <a:ext cx="10700457" cy="751988"/>
              <a:chOff x="741577" y="5277163"/>
              <a:chExt cx="10700457" cy="75198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FE3AF-E0C8-4142-A68F-B20D9F677506}"/>
                  </a:ext>
                </a:extLst>
              </p:cNvPr>
              <p:cNvSpPr/>
              <p:nvPr/>
            </p:nvSpPr>
            <p:spPr>
              <a:xfrm>
                <a:off x="749966" y="5277163"/>
                <a:ext cx="295465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1 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https://www.afro.who.int/health-topics/coronavirus-covid-19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3FDAB5-F6F2-40DA-BD2A-C0CC3B1881E6}"/>
                  </a:ext>
                </a:extLst>
              </p:cNvPr>
              <p:cNvSpPr/>
              <p:nvPr/>
            </p:nvSpPr>
            <p:spPr>
              <a:xfrm>
                <a:off x="749966" y="5410544"/>
                <a:ext cx="10692068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2 </a:t>
                </a:r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https://www.statista.com/statistics/1095024/china-age-distribution-of-wuhan-coronavirus-covid-19-patients/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5A02737-2C53-46D1-9CB0-CB046C7DA4F1}"/>
                  </a:ext>
                </a:extLst>
              </p:cNvPr>
              <p:cNvSpPr/>
              <p:nvPr/>
            </p:nvSpPr>
            <p:spPr>
              <a:xfrm>
                <a:off x="746596" y="5535356"/>
                <a:ext cx="261802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https://covid19-surveillance-report.ecdc.europa.eu/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EBEC5C-7CBF-4868-93F3-6E21C2FDAAB4}"/>
                  </a:ext>
                </a:extLst>
              </p:cNvPr>
              <p:cNvSpPr/>
              <p:nvPr/>
            </p:nvSpPr>
            <p:spPr>
              <a:xfrm>
                <a:off x="741577" y="5669581"/>
                <a:ext cx="469541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u="sng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4 </a:t>
                </a:r>
                <a:r>
                  <a:rPr lang="en-US" sz="800" i="1" u="sng" dirty="0"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https://www.cdc.gov/coronavirus/2019-ncov/cases-updates/cases-in-us.html</a:t>
                </a:r>
                <a:endParaRPr lang="en-US" sz="800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A865A5-65E2-4265-9A40-AE3B4C807168}"/>
                  </a:ext>
                </a:extLst>
              </p:cNvPr>
              <p:cNvSpPr/>
              <p:nvPr/>
            </p:nvSpPr>
            <p:spPr>
              <a:xfrm>
                <a:off x="749966" y="5813707"/>
                <a:ext cx="879168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5 </a:t>
                </a:r>
                <a:r>
                  <a:rPr lang="en-US" sz="800" i="1" dirty="0"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https://portalarquivos.saude.gov.br/images/pdf/2020/May/21/2020-05-19---BEE16---Boletim-do-COE-13h.pdf</a:t>
                </a:r>
                <a:endParaRPr lang="en-US" sz="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7FD11-9565-4CD6-99B8-BA9C3BEFC54C}"/>
                </a:ext>
              </a:extLst>
            </p:cNvPr>
            <p:cNvSpPr/>
            <p:nvPr/>
          </p:nvSpPr>
          <p:spPr>
            <a:xfrm>
              <a:off x="741577" y="5951733"/>
              <a:ext cx="358353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i="1" baseline="300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6 </a:t>
              </a:r>
              <a:r>
                <a:rPr lang="en-US" sz="800" i="1" dirty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https://www3.nhk.or.jp/news/special/coronavirus/data-rate/</a:t>
              </a:r>
              <a:endParaRPr 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0CD8E8B-67BF-46D3-B368-BCEE3E6889E6}"/>
              </a:ext>
            </a:extLst>
          </p:cNvPr>
          <p:cNvGrpSpPr/>
          <p:nvPr/>
        </p:nvGrpSpPr>
        <p:grpSpPr>
          <a:xfrm>
            <a:off x="5491341" y="5824622"/>
            <a:ext cx="11036214" cy="765419"/>
            <a:chOff x="611398" y="5646144"/>
            <a:chExt cx="11036214" cy="76541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A865976-4ADA-45D5-A845-E5D889F5767C}"/>
                </a:ext>
              </a:extLst>
            </p:cNvPr>
            <p:cNvSpPr/>
            <p:nvPr/>
          </p:nvSpPr>
          <p:spPr>
            <a:xfrm>
              <a:off x="653343" y="5796392"/>
              <a:ext cx="6096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i="1" baseline="300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8 </a:t>
              </a:r>
              <a:r>
                <a:rPr lang="en-US" sz="800" i="1" dirty="0">
                  <a:latin typeface="Arial" panose="020B0604020202020204" pitchFamily="34" charset="0"/>
                  <a:cs typeface="Arial" panose="020B0604020202020204" pitchFamily="34" charset="0"/>
                  <a:hlinkClick r:id="rId8"/>
                </a:rPr>
                <a:t>https://health-infobase.canada.ca/covid-19/epidemiological-summary-covid-19-cases.html</a:t>
              </a:r>
              <a:endParaRPr 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360C74C-0A5A-489D-9E01-67F51C401372}"/>
                </a:ext>
              </a:extLst>
            </p:cNvPr>
            <p:cNvGrpSpPr/>
            <p:nvPr/>
          </p:nvGrpSpPr>
          <p:grpSpPr>
            <a:xfrm>
              <a:off x="611398" y="5646144"/>
              <a:ext cx="11036214" cy="765419"/>
              <a:chOff x="611398" y="5646144"/>
              <a:chExt cx="11036214" cy="76541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1B08964-6ED1-465D-B454-65D842E47C89}"/>
                  </a:ext>
                </a:extLst>
              </p:cNvPr>
              <p:cNvGrpSpPr/>
              <p:nvPr/>
            </p:nvGrpSpPr>
            <p:grpSpPr>
              <a:xfrm>
                <a:off x="661732" y="5646144"/>
                <a:ext cx="8615368" cy="511404"/>
                <a:chOff x="749966" y="6108102"/>
                <a:chExt cx="8615368" cy="511404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2EF5A74-BD94-4EF6-8A59-C9510E9B083C}"/>
                    </a:ext>
                  </a:extLst>
                </p:cNvPr>
                <p:cNvSpPr/>
                <p:nvPr/>
              </p:nvSpPr>
              <p:spPr>
                <a:xfrm>
                  <a:off x="749966" y="6108102"/>
                  <a:ext cx="82927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i="1" baseline="30000" dirty="0">
                      <a:latin typeface="Arial" panose="020B0604020202020204" pitchFamily="34" charset="0"/>
                      <a:cs typeface="Arial" panose="020B0604020202020204" pitchFamily="34" charset="0"/>
                      <a:hlinkClick r:id="rId2"/>
                    </a:rPr>
                    <a:t>7 </a:t>
                  </a:r>
                  <a:r>
                    <a:rPr lang="en-US" sz="800" i="1" dirty="0">
                      <a:latin typeface="Arial" panose="020B0604020202020204" pitchFamily="34" charset="0"/>
                      <a:cs typeface="Arial" panose="020B0604020202020204" pitchFamily="34" charset="0"/>
                      <a:hlinkClick r:id="rId9"/>
                    </a:rPr>
                    <a:t>https://www.statista.com/statistics/1104012/australia-number-of-coronavirus-cases-by-age-group/</a:t>
                  </a:r>
                  <a:endParaRPr lang="en-US" sz="8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9392694-7344-41B7-83AA-1ABD7BF60040}"/>
                    </a:ext>
                  </a:extLst>
                </p:cNvPr>
                <p:cNvSpPr/>
                <p:nvPr/>
              </p:nvSpPr>
              <p:spPr>
                <a:xfrm>
                  <a:off x="749966" y="6404062"/>
                  <a:ext cx="8615368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i="1" baseline="30000" dirty="0">
                      <a:latin typeface="Arial" panose="020B0604020202020204" pitchFamily="34" charset="0"/>
                      <a:cs typeface="Arial" panose="020B0604020202020204" pitchFamily="34" charset="0"/>
                      <a:hlinkClick r:id="rId2"/>
                    </a:rPr>
                    <a:t>9 </a:t>
                  </a:r>
                  <a:r>
                    <a:rPr lang="en-US" sz="800" i="1" dirty="0">
                      <a:latin typeface="Arial" panose="020B0604020202020204" pitchFamily="34" charset="0"/>
                      <a:cs typeface="Arial" panose="020B0604020202020204" pitchFamily="34" charset="0"/>
                      <a:hlinkClick r:id="rId10"/>
                    </a:rPr>
                    <a:t>https://www.statista.com/statistics/1102730/south-korea-coronavirus-cases-by-age/</a:t>
                  </a:r>
                  <a:endParaRPr lang="en-US" sz="8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BE1E08-D5DA-4C83-9DBC-7B63C78DB34E}"/>
                  </a:ext>
                </a:extLst>
              </p:cNvPr>
              <p:cNvSpPr/>
              <p:nvPr/>
            </p:nvSpPr>
            <p:spPr>
              <a:xfrm>
                <a:off x="611398" y="6058751"/>
                <a:ext cx="572968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10 </a:t>
                </a:r>
                <a:r>
                  <a:rPr lang="en-US" sz="800" i="1" dirty="0">
                    <a:latin typeface="Arial" panose="020B0604020202020204" pitchFamily="34" charset="0"/>
                    <a:cs typeface="Arial" panose="020B0604020202020204" pitchFamily="34" charset="0"/>
                    <a:hlinkClick r:id="rId11"/>
                  </a:rPr>
                  <a:t>https://www.statista.com/statistics/1109859/covid-19-cases-by-age-group-moscow/</a:t>
                </a:r>
                <a:endParaRPr lang="en-US" sz="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1BF3FD8-3BE9-44EA-94E4-87938165BDCD}"/>
                  </a:ext>
                </a:extLst>
              </p:cNvPr>
              <p:cNvSpPr/>
              <p:nvPr/>
            </p:nvSpPr>
            <p:spPr>
              <a:xfrm>
                <a:off x="611398" y="6196119"/>
                <a:ext cx="1103621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baseline="30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11 </a:t>
                </a:r>
                <a:r>
                  <a:rPr lang="en-US" sz="800" i="1" dirty="0">
                    <a:latin typeface="Arial" panose="020B0604020202020204" pitchFamily="34" charset="0"/>
                    <a:cs typeface="Arial" panose="020B0604020202020204" pitchFamily="34" charset="0"/>
                    <a:hlinkClick r:id="rId12"/>
                  </a:rPr>
                  <a:t>https://www.health.govt.nz/our-work/diseases-and-conditions/covid-19-novel-coronavirus/covid-19-current-situation/covid-19-current-cases</a:t>
                </a:r>
                <a:endParaRPr lang="en-US" sz="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DA957D-4F9B-4835-A758-EF2A7BFD8DD7}"/>
              </a:ext>
            </a:extLst>
          </p:cNvPr>
          <p:cNvSpPr txBox="1">
            <a:spLocks/>
          </p:cNvSpPr>
          <p:nvPr/>
        </p:nvSpPr>
        <p:spPr>
          <a:xfrm>
            <a:off x="729138" y="963878"/>
            <a:ext cx="10293219" cy="4311697"/>
          </a:xfrm>
          <a:prstGeom prst="rect">
            <a:avLst/>
          </a:prstGeom>
          <a:solidFill>
            <a:srgbClr val="F6ECE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8000" dirty="0"/>
              <a:t>It Shouldn’t Be This Hard to Get                   Age-Related Data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39EC5FC-A5AD-4950-B4F1-05F0752F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83" y="106336"/>
            <a:ext cx="605804" cy="6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2C94-6DCA-4C9A-BB95-9C84D163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08" y="233424"/>
            <a:ext cx="10515600" cy="74442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Among Children with COVID-19, Difficult to Get Disaggregated Data to Evaluate Proportional Representation by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0991AE-B9BB-43C0-971F-8C1B1656F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692960"/>
              </p:ext>
            </p:extLst>
          </p:nvPr>
        </p:nvGraphicFramePr>
        <p:xfrm>
          <a:off x="283459" y="1095198"/>
          <a:ext cx="11274899" cy="4279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3303">
                  <a:extLst>
                    <a:ext uri="{9D8B030D-6E8A-4147-A177-3AD203B41FA5}">
                      <a16:colId xmlns:a16="http://schemas.microsoft.com/office/drawing/2014/main" val="2991050116"/>
                    </a:ext>
                  </a:extLst>
                </a:gridCol>
                <a:gridCol w="1070528">
                  <a:extLst>
                    <a:ext uri="{9D8B030D-6E8A-4147-A177-3AD203B41FA5}">
                      <a16:colId xmlns:a16="http://schemas.microsoft.com/office/drawing/2014/main" val="4244390081"/>
                    </a:ext>
                  </a:extLst>
                </a:gridCol>
                <a:gridCol w="1811867">
                  <a:extLst>
                    <a:ext uri="{9D8B030D-6E8A-4147-A177-3AD203B41FA5}">
                      <a16:colId xmlns:a16="http://schemas.microsoft.com/office/drawing/2014/main" val="3290997279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4774853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39348156"/>
                    </a:ext>
                  </a:extLst>
                </a:gridCol>
                <a:gridCol w="1769057">
                  <a:extLst>
                    <a:ext uri="{9D8B030D-6E8A-4147-A177-3AD203B41FA5}">
                      <a16:colId xmlns:a16="http://schemas.microsoft.com/office/drawing/2014/main" val="3902874723"/>
                    </a:ext>
                  </a:extLst>
                </a:gridCol>
                <a:gridCol w="1736144">
                  <a:extLst>
                    <a:ext uri="{9D8B030D-6E8A-4147-A177-3AD203B41FA5}">
                      <a16:colId xmlns:a16="http://schemas.microsoft.com/office/drawing/2014/main" val="3995511326"/>
                    </a:ext>
                  </a:extLst>
                </a:gridCol>
              </a:tblGrid>
              <a:tr h="299702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Country/Reference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Children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0-19 yr 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D79C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Number/Proportion of Pediatric Cases by 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113836"/>
                  </a:ext>
                </a:extLst>
              </a:tr>
              <a:tr h="419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 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1-4/5yr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6/5-9/10 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10/11-14/15 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15/16-17/18yr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84062"/>
                  </a:ext>
                </a:extLst>
              </a:tr>
              <a:tr h="5094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(MMWR)1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data)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 (15.2%)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(11%)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 (15%)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 (27%)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15-17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 (32%)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26191"/>
                  </a:ext>
                </a:extLst>
              </a:tr>
              <a:tr h="509493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(Garazzino, Euro Surv)3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(pediatric hospitals Italy)</a:t>
                      </a:r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(39.3%)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(22.6%)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(14.3%)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11-17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(23.8%)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53154"/>
                  </a:ext>
                </a:extLst>
              </a:tr>
              <a:tr h="569434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(Dodi I, Acta Biomed)4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(screening of contacts, Parma)</a:t>
                      </a:r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(21.4%)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(21.4%)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436168"/>
                  </a:ext>
                </a:extLst>
              </a:tr>
              <a:tr h="569434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(Taracio I, Acta Biomed)4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(screening of contacts, Calabria)</a:t>
                      </a:r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(10%)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16-18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367310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(Cui X, J Med Virol)5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(analysis all China reports incl Dong)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 (17.9%)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 (23.8%)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 (25.1%)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(19.7%)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16-18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(19.7%)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58408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 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1041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1181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1151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2371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4AA7DC-49BE-4F06-9D16-9935F3468D5D}"/>
              </a:ext>
            </a:extLst>
          </p:cNvPr>
          <p:cNvSpPr/>
          <p:nvPr/>
        </p:nvSpPr>
        <p:spPr>
          <a:xfrm>
            <a:off x="283459" y="5762802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1    CDC COVID-19 Response Team. MMWR 2020 Apr 6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2    Garazzino S et al.  Euro Surveill. 2020 May;25 (18)</a:t>
            </a:r>
          </a:p>
          <a:p>
            <a:pPr marL="228600" indent="-228600">
              <a:buAutoNum type="arabicPlain" startAt="3"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Dodi I et al.  Acta Biomed. 2020;91:214-15</a:t>
            </a:r>
          </a:p>
          <a:p>
            <a:pPr marL="228600" indent="-228600">
              <a:buAutoNum type="arabicPlain" startAt="3"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Talarcio V et al.  Acta Biomed. 2020;91;232-3</a:t>
            </a:r>
          </a:p>
          <a:p>
            <a:pPr marL="228600" indent="-228600">
              <a:buAutoNum type="arabicPlain" startAt="3"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4  Cui X et al.  J Med Virol. 2020 May 17 (includes Dong Y et al.  Pediatrics. 2020 Mar 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E3061-D527-4770-B058-719A75EB92D8}"/>
              </a:ext>
            </a:extLst>
          </p:cNvPr>
          <p:cNvSpPr txBox="1"/>
          <p:nvPr/>
        </p:nvSpPr>
        <p:spPr>
          <a:xfrm>
            <a:off x="3439328" y="535995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1/3 cases are 0-5 years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204C1-6E59-4B90-97F0-7EB9DC5D9973}"/>
              </a:ext>
            </a:extLst>
          </p:cNvPr>
          <p:cNvSpPr txBox="1"/>
          <p:nvPr/>
        </p:nvSpPr>
        <p:spPr>
          <a:xfrm>
            <a:off x="7902316" y="5358135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Near 45% of cases are 10-18 years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DB21D-D837-408C-97F7-54DE5614446B}"/>
              </a:ext>
            </a:extLst>
          </p:cNvPr>
          <p:cNvSpPr txBox="1"/>
          <p:nvPr/>
        </p:nvSpPr>
        <p:spPr>
          <a:xfrm>
            <a:off x="5735447" y="5870523"/>
            <a:ext cx="58229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Caveat:  Younger children may have less typical symptoms and therefore be less likely to be tested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A412119D-4CB5-4B4F-AE94-F01613570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3" y="271188"/>
            <a:ext cx="1208689" cy="6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5374C9A-7862-46B7-B10B-E6EA16FD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196" y="140673"/>
            <a:ext cx="605804" cy="6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2C94-6DCA-4C9A-BB95-9C84D163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08" y="233424"/>
            <a:ext cx="10515600" cy="74442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Among Children with COVID-19, Difficult to Get Disaggregated Data to Evaluate Proportional Representation by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0991AE-B9BB-43C0-971F-8C1B1656F9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3459" y="1095198"/>
          <a:ext cx="11274899" cy="4279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3303">
                  <a:extLst>
                    <a:ext uri="{9D8B030D-6E8A-4147-A177-3AD203B41FA5}">
                      <a16:colId xmlns:a16="http://schemas.microsoft.com/office/drawing/2014/main" val="2991050116"/>
                    </a:ext>
                  </a:extLst>
                </a:gridCol>
                <a:gridCol w="1070528">
                  <a:extLst>
                    <a:ext uri="{9D8B030D-6E8A-4147-A177-3AD203B41FA5}">
                      <a16:colId xmlns:a16="http://schemas.microsoft.com/office/drawing/2014/main" val="4244390081"/>
                    </a:ext>
                  </a:extLst>
                </a:gridCol>
                <a:gridCol w="1811867">
                  <a:extLst>
                    <a:ext uri="{9D8B030D-6E8A-4147-A177-3AD203B41FA5}">
                      <a16:colId xmlns:a16="http://schemas.microsoft.com/office/drawing/2014/main" val="3290997279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4774853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39348156"/>
                    </a:ext>
                  </a:extLst>
                </a:gridCol>
                <a:gridCol w="1769057">
                  <a:extLst>
                    <a:ext uri="{9D8B030D-6E8A-4147-A177-3AD203B41FA5}">
                      <a16:colId xmlns:a16="http://schemas.microsoft.com/office/drawing/2014/main" val="3902874723"/>
                    </a:ext>
                  </a:extLst>
                </a:gridCol>
                <a:gridCol w="1736144">
                  <a:extLst>
                    <a:ext uri="{9D8B030D-6E8A-4147-A177-3AD203B41FA5}">
                      <a16:colId xmlns:a16="http://schemas.microsoft.com/office/drawing/2014/main" val="3995511326"/>
                    </a:ext>
                  </a:extLst>
                </a:gridCol>
              </a:tblGrid>
              <a:tr h="299702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Country/Reference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Children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0-19 yr 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D79C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Number/Proportion of Pediatric Cases by 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113836"/>
                  </a:ext>
                </a:extLst>
              </a:tr>
              <a:tr h="419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 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1-4/5yr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6/5-9/10 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10/11-14/15 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15/16-17/18yr</a:t>
                      </a:r>
                    </a:p>
                  </a:txBody>
                  <a:tcPr>
                    <a:solidFill>
                      <a:srgbClr val="4D7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84062"/>
                  </a:ext>
                </a:extLst>
              </a:tr>
              <a:tr h="5094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(MMWR)1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data)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 (15.2%)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(11%)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 (15%)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 (27%)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15-17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 (32%)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26191"/>
                  </a:ext>
                </a:extLst>
              </a:tr>
              <a:tr h="509493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(Garazzino, Euro Surv)3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(pediatric hospitals Italy)</a:t>
                      </a:r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(39.3%)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(22.6%)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(14.3%)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11-17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(23.8%)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53154"/>
                  </a:ext>
                </a:extLst>
              </a:tr>
              <a:tr h="569434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(Dodi I, Acta Biomed)4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(screening of contacts, Parma)</a:t>
                      </a:r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(21.4%)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(21.4%)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436168"/>
                  </a:ext>
                </a:extLst>
              </a:tr>
              <a:tr h="569434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(Taracio I, Acta Biomed)4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(screening of contacts, Calabria)</a:t>
                      </a:r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(10%)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16-18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367310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(Cui X, J Med Virol)5</a:t>
                      </a:r>
                    </a:p>
                    <a:p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(analysis all China reports incl Dong)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 (17.9%)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 (23.8%)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 (25.1%)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(19.7%)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16-18</a:t>
                      </a:r>
                    </a:p>
                    <a:p>
                      <a:pPr algn="ctr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(19.7%)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58408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 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1041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1181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1151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2371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4AA7DC-49BE-4F06-9D16-9935F3468D5D}"/>
              </a:ext>
            </a:extLst>
          </p:cNvPr>
          <p:cNvSpPr/>
          <p:nvPr/>
        </p:nvSpPr>
        <p:spPr>
          <a:xfrm>
            <a:off x="283459" y="5762802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1 CDC COVID-19 Response Team. MMWR 2020 Apr 6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2 Garazzino S et al.  Euro Surveill. 2020 May;25 (18)</a:t>
            </a:r>
          </a:p>
          <a:p>
            <a:pPr marL="228600" indent="-228600">
              <a:buAutoNum type="arabicPlain" startAt="3"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Dodi I et al.  Acta Biomed. 2020;91:214-15</a:t>
            </a:r>
          </a:p>
          <a:p>
            <a:pPr marL="228600" indent="-228600">
              <a:buAutoNum type="arabicPlain" startAt="3"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Talarcio V et al.  Acta Biomed. 2020;91;232-3</a:t>
            </a:r>
          </a:p>
          <a:p>
            <a:pPr marL="228600" indent="-228600">
              <a:buAutoNum type="arabicPlain" startAt="3"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4  Cui X et al.  J Med Virol. 2020 May 17 (includes Dong Y et al.  Pediatrics. 2020 Mar 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E3061-D527-4770-B058-719A75EB92D8}"/>
              </a:ext>
            </a:extLst>
          </p:cNvPr>
          <p:cNvSpPr txBox="1"/>
          <p:nvPr/>
        </p:nvSpPr>
        <p:spPr>
          <a:xfrm>
            <a:off x="3439328" y="535995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1/3 cases are 0-5 years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204C1-6E59-4B90-97F0-7EB9DC5D9973}"/>
              </a:ext>
            </a:extLst>
          </p:cNvPr>
          <p:cNvSpPr txBox="1"/>
          <p:nvPr/>
        </p:nvSpPr>
        <p:spPr>
          <a:xfrm>
            <a:off x="7902316" y="5358135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Near 45% of cases are 10-18 years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DB21D-D837-408C-97F7-54DE5614446B}"/>
              </a:ext>
            </a:extLst>
          </p:cNvPr>
          <p:cNvSpPr txBox="1"/>
          <p:nvPr/>
        </p:nvSpPr>
        <p:spPr>
          <a:xfrm>
            <a:off x="5735447" y="5870523"/>
            <a:ext cx="58229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Caveat:  Younger children may have less typical symptoms and therefore be less likely to be tested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A412119D-4CB5-4B4F-AE94-F01613570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3" y="271188"/>
            <a:ext cx="1208689" cy="6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5374C9A-7862-46B7-B10B-E6EA16FD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196" y="140673"/>
            <a:ext cx="605804" cy="6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544E7C-3E08-4335-8475-70053F42AB08}"/>
              </a:ext>
            </a:extLst>
          </p:cNvPr>
          <p:cNvSpPr txBox="1">
            <a:spLocks/>
          </p:cNvSpPr>
          <p:nvPr/>
        </p:nvSpPr>
        <p:spPr>
          <a:xfrm>
            <a:off x="774298" y="1095198"/>
            <a:ext cx="10293219" cy="4311697"/>
          </a:xfrm>
          <a:prstGeom prst="rect">
            <a:avLst/>
          </a:prstGeom>
          <a:solidFill>
            <a:srgbClr val="F6ECE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8000" dirty="0"/>
              <a:t>It Shouldn’t Be This Hard to Get                       Age-Related Data</a:t>
            </a:r>
          </a:p>
        </p:txBody>
      </p:sp>
    </p:spTree>
    <p:extLst>
      <p:ext uri="{BB962C8B-B14F-4D97-AF65-F5344CB8AC3E}">
        <p14:creationId xmlns:p14="http://schemas.microsoft.com/office/powerpoint/2010/main" val="32146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1102-8EE2-425B-BE92-52F3C9DF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24" y="-1899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Updated Data on Clinical Characteristics and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4909-9265-4297-A94A-50308D54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75" y="956989"/>
            <a:ext cx="11776236" cy="1864397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dirty="0"/>
              <a:t>Systematic review of pediatric SARS-CoV-2 publications Jan 1 to May 1 2020 , included 62 studies and 3 reviews and 7,480 children 0-18 years.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C4FBC-8B32-4F71-9DF6-5008A81E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7" y="1944507"/>
            <a:ext cx="5612124" cy="411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DC426C-F0C3-4D6C-9880-1E6549E68402}"/>
              </a:ext>
            </a:extLst>
          </p:cNvPr>
          <p:cNvSpPr txBox="1">
            <a:spLocks/>
          </p:cNvSpPr>
          <p:nvPr/>
        </p:nvSpPr>
        <p:spPr>
          <a:xfrm>
            <a:off x="5977556" y="2112995"/>
            <a:ext cx="5754037" cy="378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dirty="0"/>
              <a:t>Mean age 7.6 years, 52% male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dirty="0"/>
              <a:t>44% Italy, 34% US, 18% China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dirty="0"/>
              <a:t>73.3% exposed in family, 13.5% unknown exposure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dirty="0"/>
              <a:t>Only confirmed cases considered in the review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E6C143-831F-4556-A2E1-6261B6D148E9}"/>
              </a:ext>
            </a:extLst>
          </p:cNvPr>
          <p:cNvCxnSpPr/>
          <p:nvPr/>
        </p:nvCxnSpPr>
        <p:spPr>
          <a:xfrm>
            <a:off x="13352" y="881910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4D80E8B1-39E8-4F90-9431-1B52C291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0" y="85270"/>
            <a:ext cx="721562" cy="72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1AA46-9942-44B0-A5DD-00EC615EA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506" y="73047"/>
            <a:ext cx="868548" cy="72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B15B7-80E6-4985-9A62-1DA6078362F4}"/>
              </a:ext>
            </a:extLst>
          </p:cNvPr>
          <p:cNvSpPr txBox="1"/>
          <p:nvPr/>
        </p:nvSpPr>
        <p:spPr>
          <a:xfrm>
            <a:off x="564057" y="6136206"/>
            <a:ext cx="357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Liguoro I et al.  Eur J Pediatr. 2020 May 18</a:t>
            </a:r>
          </a:p>
        </p:txBody>
      </p:sp>
    </p:spTree>
    <p:extLst>
      <p:ext uri="{BB962C8B-B14F-4D97-AF65-F5344CB8AC3E}">
        <p14:creationId xmlns:p14="http://schemas.microsoft.com/office/powerpoint/2010/main" val="58958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506D-842E-4985-A1AF-9F488E7E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13" y="-192629"/>
            <a:ext cx="12208213" cy="1325563"/>
          </a:xfrm>
        </p:spPr>
        <p:txBody>
          <a:bodyPr/>
          <a:lstStyle/>
          <a:p>
            <a:r>
              <a:rPr lang="en-US" dirty="0"/>
              <a:t>Data Continue to Show Children Generally Have Mild-Moderate Disease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8985F3-A0EB-4D49-AAE4-20610D0C2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42977"/>
              </p:ext>
            </p:extLst>
          </p:nvPr>
        </p:nvGraphicFramePr>
        <p:xfrm>
          <a:off x="813070" y="1408332"/>
          <a:ext cx="10565860" cy="449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49BAEE3-8FE0-441D-8F81-6D01C8DFAC3A}"/>
              </a:ext>
            </a:extLst>
          </p:cNvPr>
          <p:cNvSpPr txBox="1">
            <a:spLocks/>
          </p:cNvSpPr>
          <p:nvPr/>
        </p:nvSpPr>
        <p:spPr>
          <a:xfrm>
            <a:off x="863330" y="989036"/>
            <a:ext cx="10515600" cy="46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Disease Severity in 1,780 Children with SARS-CoV-2 Infection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E51E7-C9E8-4317-9C54-4B50589D8651}"/>
              </a:ext>
            </a:extLst>
          </p:cNvPr>
          <p:cNvSpPr txBox="1"/>
          <p:nvPr/>
        </p:nvSpPr>
        <p:spPr>
          <a:xfrm>
            <a:off x="302227" y="5939872"/>
            <a:ext cx="10296408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N=1780              223                        618                           568                           30                          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94860-16AB-474F-B08D-7A033FCCFF70}"/>
              </a:ext>
            </a:extLst>
          </p:cNvPr>
          <p:cNvCxnSpPr/>
          <p:nvPr/>
        </p:nvCxnSpPr>
        <p:spPr>
          <a:xfrm>
            <a:off x="13352" y="902000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5232A9-DB0A-4866-8555-C2DFEA59F241}"/>
              </a:ext>
            </a:extLst>
          </p:cNvPr>
          <p:cNvGrpSpPr/>
          <p:nvPr/>
        </p:nvGrpSpPr>
        <p:grpSpPr>
          <a:xfrm>
            <a:off x="1838528" y="2554406"/>
            <a:ext cx="2422187" cy="400110"/>
            <a:chOff x="1838528" y="2554406"/>
            <a:chExt cx="2422187" cy="40011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BC90E2-24AA-4C82-965E-24F4B9BE6447}"/>
                </a:ext>
              </a:extLst>
            </p:cNvPr>
            <p:cNvCxnSpPr/>
            <p:nvPr/>
          </p:nvCxnSpPr>
          <p:spPr>
            <a:xfrm>
              <a:off x="1838528" y="2889115"/>
              <a:ext cx="242218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2E72AD-0A38-42C9-8528-2E0AD540BB4D}"/>
                </a:ext>
              </a:extLst>
            </p:cNvPr>
            <p:cNvSpPr txBox="1"/>
            <p:nvPr/>
          </p:nvSpPr>
          <p:spPr>
            <a:xfrm>
              <a:off x="2726455" y="255440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57%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E8B182-D3B8-4313-9ABC-1C38DCA9E50F}"/>
              </a:ext>
            </a:extLst>
          </p:cNvPr>
          <p:cNvGrpSpPr/>
          <p:nvPr/>
        </p:nvGrpSpPr>
        <p:grpSpPr>
          <a:xfrm>
            <a:off x="1838528" y="1855469"/>
            <a:ext cx="4591455" cy="400110"/>
            <a:chOff x="1838528" y="1855469"/>
            <a:chExt cx="4591455" cy="40011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C4ADC9-2CD2-496B-80C9-D2C1F085E465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2204937"/>
              <a:ext cx="45914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DE2954-CED1-4857-9870-3F7FF5002857}"/>
                </a:ext>
              </a:extLst>
            </p:cNvPr>
            <p:cNvSpPr txBox="1"/>
            <p:nvPr/>
          </p:nvSpPr>
          <p:spPr>
            <a:xfrm>
              <a:off x="3735422" y="185546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96%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BD6BDE-7936-4062-8B7C-0E73B8EB015B}"/>
              </a:ext>
            </a:extLst>
          </p:cNvPr>
          <p:cNvSpPr txBox="1"/>
          <p:nvPr/>
        </p:nvSpPr>
        <p:spPr>
          <a:xfrm>
            <a:off x="7439421" y="2338962"/>
            <a:ext cx="28133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disease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(Gaun W-J. NEJM. 2020;382:1708-20)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F7A74-DA4C-4765-8B9B-F3F076081F08}"/>
              </a:ext>
            </a:extLst>
          </p:cNvPr>
          <p:cNvSpPr/>
          <p:nvPr/>
        </p:nvSpPr>
        <p:spPr>
          <a:xfrm>
            <a:off x="7782560" y="4673600"/>
            <a:ext cx="1005840" cy="1282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9C23120-73D1-49B2-A519-7697C5839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94" y="2852682"/>
            <a:ext cx="2237744" cy="14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6B48C20-3232-40C0-B259-8A8062B7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" y="268287"/>
            <a:ext cx="28479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BE2614-AEB0-4F38-B86D-283456C0808C}"/>
              </a:ext>
            </a:extLst>
          </p:cNvPr>
          <p:cNvSpPr txBox="1">
            <a:spLocks/>
          </p:cNvSpPr>
          <p:nvPr/>
        </p:nvSpPr>
        <p:spPr>
          <a:xfrm>
            <a:off x="2262187" y="552983"/>
            <a:ext cx="7667625" cy="338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4400" dirty="0">
                <a:solidFill>
                  <a:srgbClr val="C00000"/>
                </a:solidFill>
              </a:rPr>
              <a:t>Please Note that Data Continue to be Preliminary, Some of Poor Quality, and Change Almost Daily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B32EF1F0-5C34-4928-A508-E5C1C020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" y="2852682"/>
            <a:ext cx="2268723" cy="14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4433B-D1E9-47F2-BF11-FF1727D87987}"/>
              </a:ext>
            </a:extLst>
          </p:cNvPr>
          <p:cNvSpPr txBox="1"/>
          <p:nvPr/>
        </p:nvSpPr>
        <p:spPr>
          <a:xfrm>
            <a:off x="2614479" y="4493122"/>
            <a:ext cx="8572108" cy="236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update SARS-CoV-2</a:t>
            </a:r>
          </a:p>
          <a:p>
            <a:pPr marL="285750" indent="-285750">
              <a:lnSpc>
                <a:spcPct val="108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 on COVID-19 in children </a:t>
            </a:r>
          </a:p>
          <a:p>
            <a:pPr marL="285750" indent="-285750">
              <a:lnSpc>
                <a:spcPct val="108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Newly recognized COVID-19 clinical syndrome in children</a:t>
            </a:r>
          </a:p>
          <a:p>
            <a:pPr marL="285750" indent="-285750">
              <a:lnSpc>
                <a:spcPct val="108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system impacts</a:t>
            </a:r>
          </a:p>
          <a:p>
            <a:pPr marL="285750" indent="-285750">
              <a:lnSpc>
                <a:spcPct val="108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→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0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9BAEE3-8FE0-441D-8F81-6D01C8DFAC3A}"/>
              </a:ext>
            </a:extLst>
          </p:cNvPr>
          <p:cNvSpPr txBox="1">
            <a:spLocks/>
          </p:cNvSpPr>
          <p:nvPr/>
        </p:nvSpPr>
        <p:spPr>
          <a:xfrm>
            <a:off x="240151" y="1279033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</a:rPr>
              <a:t>Disease Symptoms in 1,780 Children 0-18 Years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with SARS-CoV-2 Infection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390DB6C-EF4C-4EC2-9F3F-9F4D8E1C4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671306"/>
              </p:ext>
            </p:extLst>
          </p:nvPr>
        </p:nvGraphicFramePr>
        <p:xfrm>
          <a:off x="377669" y="2046966"/>
          <a:ext cx="5710223" cy="353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24BBA08-4223-4110-87CB-D106B9BC3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146992"/>
              </p:ext>
            </p:extLst>
          </p:nvPr>
        </p:nvGraphicFramePr>
        <p:xfrm>
          <a:off x="6104109" y="2059562"/>
          <a:ext cx="5730920" cy="350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E7A5C02-ED56-4409-87AF-EA32BA2070F4}"/>
              </a:ext>
            </a:extLst>
          </p:cNvPr>
          <p:cNvSpPr/>
          <p:nvPr/>
        </p:nvSpPr>
        <p:spPr>
          <a:xfrm>
            <a:off x="6895493" y="5880174"/>
            <a:ext cx="44053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CDC COVID-19 Response Team.  MMWR 2020 Apr 6;69 (US data)</a:t>
            </a:r>
            <a:endParaRPr lang="en-US" sz="11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D05FD67-D828-44B7-A1C3-6F438D3439A5}"/>
              </a:ext>
            </a:extLst>
          </p:cNvPr>
          <p:cNvSpPr txBox="1">
            <a:spLocks/>
          </p:cNvSpPr>
          <p:nvPr/>
        </p:nvSpPr>
        <p:spPr>
          <a:xfrm>
            <a:off x="6096000" y="1355988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</a:rPr>
              <a:t>Disease Symptoms in 10,944 Adults 18-64 Years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in US with SARS-CoV-2 Infection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D55398-7787-4974-A77E-3C72EAED358B}"/>
              </a:ext>
            </a:extLst>
          </p:cNvPr>
          <p:cNvSpPr/>
          <p:nvPr/>
        </p:nvSpPr>
        <p:spPr>
          <a:xfrm>
            <a:off x="891134" y="5880174"/>
            <a:ext cx="4097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Systematic Review - Liguoro I et al. Eur J Pediatr. 2020 May 18</a:t>
            </a:r>
            <a:endParaRPr lang="en-US" sz="11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FC1C0A-A229-45BB-8AA7-EAB9E0CF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" y="-96044"/>
            <a:ext cx="12208213" cy="1624519"/>
          </a:xfrm>
        </p:spPr>
        <p:txBody>
          <a:bodyPr/>
          <a:lstStyle/>
          <a:p>
            <a:r>
              <a:rPr lang="en-US" dirty="0"/>
              <a:t>Children Have Fewer Symptoms Than Adults</a:t>
            </a:r>
            <a:br>
              <a:rPr lang="en-US" dirty="0"/>
            </a:br>
            <a:r>
              <a:rPr lang="en-US" dirty="0"/>
              <a:t>Most Common Fever and Cough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7502CF-DEDC-4EB0-8424-8E14D6697A4B}"/>
              </a:ext>
            </a:extLst>
          </p:cNvPr>
          <p:cNvCxnSpPr/>
          <p:nvPr/>
        </p:nvCxnSpPr>
        <p:spPr>
          <a:xfrm>
            <a:off x="-11815" y="1255359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546616-0F64-4D6D-AEB8-AE1709274A09}"/>
              </a:ext>
            </a:extLst>
          </p:cNvPr>
          <p:cNvSpPr txBox="1"/>
          <p:nvPr/>
        </p:nvSpPr>
        <p:spPr>
          <a:xfrm>
            <a:off x="1346059" y="1980222"/>
            <a:ext cx="409599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rates of all symptoms, including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much less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than adults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9D9B98-CDBA-426C-AFF3-2C544624AFB2}"/>
              </a:ext>
            </a:extLst>
          </p:cNvPr>
          <p:cNvSpPr/>
          <p:nvPr/>
        </p:nvSpPr>
        <p:spPr>
          <a:xfrm>
            <a:off x="7134678" y="2254104"/>
            <a:ext cx="1762077" cy="246327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ED39A9-59BB-4D91-A5B5-34D3B698EEA4}"/>
              </a:ext>
            </a:extLst>
          </p:cNvPr>
          <p:cNvSpPr/>
          <p:nvPr/>
        </p:nvSpPr>
        <p:spPr>
          <a:xfrm>
            <a:off x="1346059" y="3042564"/>
            <a:ext cx="1762077" cy="1684539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4DE1F49-21CC-4C37-8B6C-263A6158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0" y="256263"/>
            <a:ext cx="862140" cy="8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66D70-8AAB-45EC-BF07-DB4281613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493" y="184803"/>
            <a:ext cx="1091900" cy="9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506D-842E-4985-A1AF-9F488E7E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3" y="-26680"/>
            <a:ext cx="12208213" cy="1530175"/>
          </a:xfrm>
        </p:spPr>
        <p:txBody>
          <a:bodyPr/>
          <a:lstStyle/>
          <a:p>
            <a:r>
              <a:rPr lang="en-US" dirty="0"/>
              <a:t>Consistent with Less Severe Disease, Laboratory Findings </a:t>
            </a:r>
            <a:br>
              <a:rPr lang="en-US" dirty="0"/>
            </a:br>
            <a:r>
              <a:rPr lang="en-US" dirty="0"/>
              <a:t>in Children with COVID-19 Less Abnormal than in Adults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9BAEE3-8FE0-441D-8F81-6D01C8DFAC3A}"/>
              </a:ext>
            </a:extLst>
          </p:cNvPr>
          <p:cNvSpPr txBox="1">
            <a:spLocks/>
          </p:cNvSpPr>
          <p:nvPr/>
        </p:nvSpPr>
        <p:spPr>
          <a:xfrm>
            <a:off x="473053" y="1258501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</a:rPr>
              <a:t>Laboratory Findings in 655 Children 0-18 Years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with SARS-CoV-2 Infection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7A5C02-ED56-4409-87AF-EA32BA2070F4}"/>
              </a:ext>
            </a:extLst>
          </p:cNvPr>
          <p:cNvSpPr/>
          <p:nvPr/>
        </p:nvSpPr>
        <p:spPr>
          <a:xfrm>
            <a:off x="7333654" y="6148602"/>
            <a:ext cx="3688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Guan W et al.  N Engl. J Med. 2020 Feb 28 (China data)</a:t>
            </a:r>
            <a:endParaRPr lang="en-US" sz="11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D05FD67-D828-44B7-A1C3-6F438D3439A5}"/>
              </a:ext>
            </a:extLst>
          </p:cNvPr>
          <p:cNvSpPr txBox="1">
            <a:spLocks/>
          </p:cNvSpPr>
          <p:nvPr/>
        </p:nvSpPr>
        <p:spPr>
          <a:xfrm>
            <a:off x="6329845" y="1262089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</a:rPr>
              <a:t>Laboratory Findings in 1,099 Adults 18-64 Years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in China with SARS-CoV-2 Infection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D55398-7787-4974-A77E-3C72EAED358B}"/>
              </a:ext>
            </a:extLst>
          </p:cNvPr>
          <p:cNvSpPr/>
          <p:nvPr/>
        </p:nvSpPr>
        <p:spPr>
          <a:xfrm>
            <a:off x="1007866" y="6135294"/>
            <a:ext cx="4097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Systematic Review - Liguoro I et al. Eur J Pediatr. 2020 May 18</a:t>
            </a:r>
            <a:endParaRPr lang="en-US" sz="1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3DFB7-2C40-4BA1-BE6D-734D060E4526}"/>
              </a:ext>
            </a:extLst>
          </p:cNvPr>
          <p:cNvCxnSpPr/>
          <p:nvPr/>
        </p:nvCxnSpPr>
        <p:spPr>
          <a:xfrm>
            <a:off x="0" y="1308499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BDA056-34CD-4123-9FA8-430BA5C36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668919"/>
              </p:ext>
            </p:extLst>
          </p:nvPr>
        </p:nvGraphicFramePr>
        <p:xfrm>
          <a:off x="347702" y="1869287"/>
          <a:ext cx="5609869" cy="425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D391D66-CC24-46E2-86AD-6BF7E69CB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643750"/>
              </p:ext>
            </p:extLst>
          </p:nvPr>
        </p:nvGraphicFramePr>
        <p:xfrm>
          <a:off x="6329845" y="1862015"/>
          <a:ext cx="5506094" cy="425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BCDC255-838C-41C0-93AF-C967CF6DE8EE}"/>
              </a:ext>
            </a:extLst>
          </p:cNvPr>
          <p:cNvSpPr txBox="1"/>
          <p:nvPr/>
        </p:nvSpPr>
        <p:spPr>
          <a:xfrm>
            <a:off x="1282422" y="2270032"/>
            <a:ext cx="43803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rate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lymphopenia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lower rate elevated 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levels (both associated with more severe disease in adults)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7081E8-C952-4493-B948-9ADAF6823157}"/>
              </a:ext>
            </a:extLst>
          </p:cNvPr>
          <p:cNvSpPr/>
          <p:nvPr/>
        </p:nvSpPr>
        <p:spPr>
          <a:xfrm>
            <a:off x="8432510" y="2215776"/>
            <a:ext cx="633669" cy="325276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AD5C0-115D-459B-951C-8459027E8EC5}"/>
              </a:ext>
            </a:extLst>
          </p:cNvPr>
          <p:cNvSpPr/>
          <p:nvPr/>
        </p:nvSpPr>
        <p:spPr>
          <a:xfrm>
            <a:off x="2594044" y="4509044"/>
            <a:ext cx="590145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694B5-7CE7-4EFB-A713-ECAECC149A76}"/>
              </a:ext>
            </a:extLst>
          </p:cNvPr>
          <p:cNvSpPr/>
          <p:nvPr/>
        </p:nvSpPr>
        <p:spPr>
          <a:xfrm>
            <a:off x="3754874" y="3988342"/>
            <a:ext cx="590145" cy="14213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78CE47-1ACD-495B-8E68-4034F49B25B3}"/>
              </a:ext>
            </a:extLst>
          </p:cNvPr>
          <p:cNvSpPr/>
          <p:nvPr/>
        </p:nvSpPr>
        <p:spPr>
          <a:xfrm>
            <a:off x="9594714" y="2883494"/>
            <a:ext cx="551235" cy="259915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C551F-147D-40A8-8961-7644AA295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45" y="122797"/>
            <a:ext cx="927406" cy="107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4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B0DF8F-8A87-45BC-80E2-391DB3010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612724"/>
              </p:ext>
            </p:extLst>
          </p:nvPr>
        </p:nvGraphicFramePr>
        <p:xfrm>
          <a:off x="234909" y="2079663"/>
          <a:ext cx="5756070" cy="403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F6C3CD2-3861-4BCD-878B-DE97B4F93F2D}"/>
              </a:ext>
            </a:extLst>
          </p:cNvPr>
          <p:cNvSpPr/>
          <p:nvPr/>
        </p:nvSpPr>
        <p:spPr>
          <a:xfrm>
            <a:off x="7343814" y="6199402"/>
            <a:ext cx="3688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Guan W et al.  N Engl. J Med. 2020 Feb 28 (China data)</a:t>
            </a:r>
            <a:endParaRPr lang="en-US" sz="11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3E6739-01D5-45E8-AEDD-DE24F05BF6CC}"/>
              </a:ext>
            </a:extLst>
          </p:cNvPr>
          <p:cNvSpPr txBox="1">
            <a:spLocks/>
          </p:cNvSpPr>
          <p:nvPr/>
        </p:nvSpPr>
        <p:spPr>
          <a:xfrm>
            <a:off x="5990979" y="1240776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</a:rPr>
              <a:t>Treatment in 1,099 Adults 18-64 Years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in China with SARS-CoV-2 Infection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8CD155-2D3E-42D4-A166-27E3880DF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606075"/>
              </p:ext>
            </p:extLst>
          </p:nvPr>
        </p:nvGraphicFramePr>
        <p:xfrm>
          <a:off x="5933872" y="2002232"/>
          <a:ext cx="6084651" cy="419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CCCEF0A-DB61-4668-AF2B-5713615DB6E3}"/>
              </a:ext>
            </a:extLst>
          </p:cNvPr>
          <p:cNvSpPr txBox="1">
            <a:spLocks/>
          </p:cNvSpPr>
          <p:nvPr/>
        </p:nvSpPr>
        <p:spPr>
          <a:xfrm>
            <a:off x="473053" y="1258501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</a:rPr>
              <a:t>Treatment in 1,402 Children 0-18 Years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with SARS-CoV-2 Infection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45BDD4-35CF-4D89-A146-BB0BA8B5F0B5}"/>
              </a:ext>
            </a:extLst>
          </p:cNvPr>
          <p:cNvSpPr txBox="1">
            <a:spLocks/>
          </p:cNvSpPr>
          <p:nvPr/>
        </p:nvSpPr>
        <p:spPr>
          <a:xfrm>
            <a:off x="-16213" y="-61298"/>
            <a:ext cx="12208213" cy="1530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Consistent with Less Severe Disease, Children Were </a:t>
            </a:r>
          </a:p>
          <a:p>
            <a:r>
              <a:rPr lang="en-US" dirty="0"/>
              <a:t>Less Likely to Require ICU or Significant Treatments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164D2E-3DD7-49DA-8C0C-BD73FD347504}"/>
              </a:ext>
            </a:extLst>
          </p:cNvPr>
          <p:cNvCxnSpPr/>
          <p:nvPr/>
        </p:nvCxnSpPr>
        <p:spPr>
          <a:xfrm>
            <a:off x="26658" y="1335199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497FA-4E63-4C32-B5B9-338C44D16E90}"/>
              </a:ext>
            </a:extLst>
          </p:cNvPr>
          <p:cNvSpPr/>
          <p:nvPr/>
        </p:nvSpPr>
        <p:spPr>
          <a:xfrm>
            <a:off x="930045" y="6199402"/>
            <a:ext cx="4097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Systematic Review - Liguoro I et al. Eur J Pediatr. 2020 May 18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FD5AAE-0E47-4F99-B109-71832A1D9AC0}"/>
              </a:ext>
            </a:extLst>
          </p:cNvPr>
          <p:cNvSpPr txBox="1"/>
          <p:nvPr/>
        </p:nvSpPr>
        <p:spPr>
          <a:xfrm>
            <a:off x="848073" y="2731697"/>
            <a:ext cx="49095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likely to require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oxygen,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ICU admission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ventilation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than adults, and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likely to require adjunctive therapy (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antibiotics,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than adults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C8485-7BA3-4070-AE7A-53E964373068}"/>
              </a:ext>
            </a:extLst>
          </p:cNvPr>
          <p:cNvSpPr txBox="1"/>
          <p:nvPr/>
        </p:nvSpPr>
        <p:spPr>
          <a:xfrm>
            <a:off x="7993089" y="2245707"/>
            <a:ext cx="23516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Mortality 1.4%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3F0A5D-A1C8-46A2-ABF7-FAE8F8C85B64}"/>
              </a:ext>
            </a:extLst>
          </p:cNvPr>
          <p:cNvSpPr/>
          <p:nvPr/>
        </p:nvSpPr>
        <p:spPr>
          <a:xfrm>
            <a:off x="6897209" y="3555254"/>
            <a:ext cx="2104551" cy="196754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42021D-07C5-46A2-9E16-31CE0FAB8466}"/>
              </a:ext>
            </a:extLst>
          </p:cNvPr>
          <p:cNvSpPr/>
          <p:nvPr/>
        </p:nvSpPr>
        <p:spPr>
          <a:xfrm>
            <a:off x="1230281" y="4893336"/>
            <a:ext cx="1686828" cy="8421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E2A24-B181-4F8F-B8A5-DD98BFF0D74C}"/>
              </a:ext>
            </a:extLst>
          </p:cNvPr>
          <p:cNvSpPr txBox="1"/>
          <p:nvPr/>
        </p:nvSpPr>
        <p:spPr>
          <a:xfrm>
            <a:off x="2120043" y="2215860"/>
            <a:ext cx="23516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Mortality 0.08%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CA60DA-E419-418F-A940-B23657DA2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09" y="287373"/>
            <a:ext cx="1226328" cy="82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D75C2E-CA7A-40B3-9274-7CFD5611F144}"/>
              </a:ext>
            </a:extLst>
          </p:cNvPr>
          <p:cNvSpPr/>
          <p:nvPr/>
        </p:nvSpPr>
        <p:spPr>
          <a:xfrm>
            <a:off x="9620472" y="3148395"/>
            <a:ext cx="2104551" cy="238812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E09DE0-C6ED-48A9-B6B0-2512CD7177B6}"/>
              </a:ext>
            </a:extLst>
          </p:cNvPr>
          <p:cNvSpPr/>
          <p:nvPr/>
        </p:nvSpPr>
        <p:spPr>
          <a:xfrm>
            <a:off x="3461890" y="4419601"/>
            <a:ext cx="1686828" cy="13259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6527-376A-4A44-8CB9-EE88C0DA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2608"/>
            <a:ext cx="10515600" cy="30273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800" dirty="0"/>
              <a:t>Do Symptoms Differ </a:t>
            </a:r>
            <a:br>
              <a:rPr lang="en-US" sz="4800" dirty="0"/>
            </a:br>
            <a:r>
              <a:rPr lang="en-US" sz="4800" dirty="0"/>
              <a:t>in Youngest Infants</a:t>
            </a:r>
            <a:br>
              <a:rPr lang="en-US" sz="4800" dirty="0"/>
            </a:br>
            <a:r>
              <a:rPr lang="en-US" sz="4800" dirty="0"/>
              <a:t>Compared to Older Children?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574351-3C8E-4312-8842-FADF47EC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3" y="432438"/>
            <a:ext cx="1826742" cy="121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8A479-5690-498B-A168-06B8D3CA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799" y="4769971"/>
            <a:ext cx="2300605" cy="138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29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506D-842E-4985-A1AF-9F488E7E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548" y="-51878"/>
            <a:ext cx="12208213" cy="15840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Higher Proportion Newborns/Children Age &lt;3 Months </a:t>
            </a:r>
            <a:br>
              <a:rPr lang="en-US" dirty="0"/>
            </a:br>
            <a:r>
              <a:rPr lang="en-US" dirty="0"/>
              <a:t>Have Severe Disease than Older Children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8985F3-A0EB-4D49-AAE4-20610D0C2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804805"/>
              </p:ext>
            </p:extLst>
          </p:nvPr>
        </p:nvGraphicFramePr>
        <p:xfrm>
          <a:off x="277345" y="2199987"/>
          <a:ext cx="6092757" cy="426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94860-16AB-474F-B08D-7A033FCCFF70}"/>
              </a:ext>
            </a:extLst>
          </p:cNvPr>
          <p:cNvCxnSpPr/>
          <p:nvPr/>
        </p:nvCxnSpPr>
        <p:spPr>
          <a:xfrm>
            <a:off x="0" y="1342308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125ED99-67DC-41E8-9CD7-8CE6143C538B}"/>
              </a:ext>
            </a:extLst>
          </p:cNvPr>
          <p:cNvSpPr txBox="1">
            <a:spLocks/>
          </p:cNvSpPr>
          <p:nvPr/>
        </p:nvSpPr>
        <p:spPr>
          <a:xfrm>
            <a:off x="577282" y="1558823"/>
            <a:ext cx="5439384" cy="6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chemeClr val="tx1"/>
                </a:solidFill>
              </a:rPr>
              <a:t>Disease Severity, Newborns/Infant &lt;3 Months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chemeClr val="tx1"/>
                </a:solidFill>
              </a:rPr>
              <a:t>11 Studies, N=25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F6619-A4A9-491E-8E6C-92B55B8D9FAB}"/>
              </a:ext>
            </a:extLst>
          </p:cNvPr>
          <p:cNvSpPr/>
          <p:nvPr/>
        </p:nvSpPr>
        <p:spPr>
          <a:xfrm>
            <a:off x="4100317" y="4870992"/>
            <a:ext cx="1215958" cy="15956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3CC163-CAF0-4163-9AFC-B7A1E6F6BFB8}"/>
              </a:ext>
            </a:extLst>
          </p:cNvPr>
          <p:cNvGrpSpPr/>
          <p:nvPr/>
        </p:nvGrpSpPr>
        <p:grpSpPr>
          <a:xfrm>
            <a:off x="809695" y="2834449"/>
            <a:ext cx="2969609" cy="400110"/>
            <a:chOff x="1838528" y="1854589"/>
            <a:chExt cx="2969609" cy="4001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6EB14A-CF74-43A0-9BA0-20F7FF75C7B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2204937"/>
              <a:ext cx="296960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9A8A7C-254B-4380-ABFB-6E8419AE132E}"/>
                </a:ext>
              </a:extLst>
            </p:cNvPr>
            <p:cNvSpPr txBox="1"/>
            <p:nvPr/>
          </p:nvSpPr>
          <p:spPr>
            <a:xfrm>
              <a:off x="2894550" y="185458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88%</a:t>
              </a: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4A784A91-B68E-4118-8725-6092ED61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5" y="311546"/>
            <a:ext cx="1266492" cy="8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4854F4-9E5E-4475-8639-9DDBC20C5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076" y="319724"/>
            <a:ext cx="1396362" cy="84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B03C156-7901-4D63-9FA9-FD95EED91843}"/>
              </a:ext>
            </a:extLst>
          </p:cNvPr>
          <p:cNvSpPr txBox="1">
            <a:spLocks/>
          </p:cNvSpPr>
          <p:nvPr/>
        </p:nvSpPr>
        <p:spPr>
          <a:xfrm>
            <a:off x="6494941" y="1519586"/>
            <a:ext cx="4891391" cy="76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Disease Severity, Children Overall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49 Studies, N=1,780</a:t>
            </a:r>
          </a:p>
        </p:txBody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14D7457E-9EB2-47B9-95C2-7746EEF50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935377"/>
              </p:ext>
            </p:extLst>
          </p:nvPr>
        </p:nvGraphicFramePr>
        <p:xfrm>
          <a:off x="6316603" y="2173367"/>
          <a:ext cx="5262662" cy="426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4AF39B8-E0E3-48B4-9387-97C30D7124E8}"/>
              </a:ext>
            </a:extLst>
          </p:cNvPr>
          <p:cNvSpPr/>
          <p:nvPr/>
        </p:nvSpPr>
        <p:spPr>
          <a:xfrm>
            <a:off x="9698583" y="5354311"/>
            <a:ext cx="1880681" cy="101470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97E0F2-4B3F-4FDB-8DFE-A0BFD60CE4FC}"/>
              </a:ext>
            </a:extLst>
          </p:cNvPr>
          <p:cNvGrpSpPr/>
          <p:nvPr/>
        </p:nvGrpSpPr>
        <p:grpSpPr>
          <a:xfrm>
            <a:off x="6794877" y="2695205"/>
            <a:ext cx="2478933" cy="421206"/>
            <a:chOff x="1838528" y="1783731"/>
            <a:chExt cx="2478933" cy="42120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15949B-5FB4-4449-A4FF-4CAA7C1C9316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2204937"/>
              <a:ext cx="247893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03173B-EC2A-4849-ADD2-7D6F47DD921E}"/>
                </a:ext>
              </a:extLst>
            </p:cNvPr>
            <p:cNvSpPr txBox="1"/>
            <p:nvPr/>
          </p:nvSpPr>
          <p:spPr>
            <a:xfrm>
              <a:off x="2729180" y="1783731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96%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24BBA08-4223-4110-87CB-D106B9BC3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650897"/>
              </p:ext>
            </p:extLst>
          </p:nvPr>
        </p:nvGraphicFramePr>
        <p:xfrm>
          <a:off x="501770" y="2397968"/>
          <a:ext cx="5730920" cy="366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8D05FD67-D828-44B7-A1C3-6F438D3439A5}"/>
              </a:ext>
            </a:extLst>
          </p:cNvPr>
          <p:cNvSpPr txBox="1">
            <a:spLocks/>
          </p:cNvSpPr>
          <p:nvPr/>
        </p:nvSpPr>
        <p:spPr>
          <a:xfrm>
            <a:off x="505013" y="1576808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Disease Symptoms Newborns/Infants &lt;3 Months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chemeClr val="tx1"/>
                </a:solidFill>
              </a:rPr>
              <a:t>11 Studies, N=25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FC1C0A-A229-45BB-8AA7-EAB9E0CF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6" y="69704"/>
            <a:ext cx="12208213" cy="1624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Newborns/Infants Age &lt;3 Months Less Likely Fever/Cough</a:t>
            </a:r>
            <a:br>
              <a:rPr lang="en-US" dirty="0"/>
            </a:br>
            <a:r>
              <a:rPr lang="en-US" dirty="0"/>
              <a:t>but More Likely Dyspnea Than Older Children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7502CF-DEDC-4EB0-8424-8E14D6697A4B}"/>
              </a:ext>
            </a:extLst>
          </p:cNvPr>
          <p:cNvCxnSpPr/>
          <p:nvPr/>
        </p:nvCxnSpPr>
        <p:spPr>
          <a:xfrm>
            <a:off x="13352" y="1528475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FDDF84-39DD-426E-841C-D068E2C8B74A}"/>
              </a:ext>
            </a:extLst>
          </p:cNvPr>
          <p:cNvSpPr txBox="1"/>
          <p:nvPr/>
        </p:nvSpPr>
        <p:spPr>
          <a:xfrm>
            <a:off x="2037379" y="2614994"/>
            <a:ext cx="309571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most common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less usual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AC4F0-7960-4AFB-A84F-8867E808B191}"/>
              </a:ext>
            </a:extLst>
          </p:cNvPr>
          <p:cNvSpPr/>
          <p:nvPr/>
        </p:nvSpPr>
        <p:spPr>
          <a:xfrm>
            <a:off x="3529235" y="3840405"/>
            <a:ext cx="846306" cy="16562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3C1D562-7334-487F-8A45-7C44B58B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8" y="494176"/>
            <a:ext cx="1185257" cy="78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446408-FD13-410C-80A4-9C6551E05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915" y="592371"/>
            <a:ext cx="1185257" cy="71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601DE8C-1C21-4DCB-BF60-7C3A83F9BCFE}"/>
              </a:ext>
            </a:extLst>
          </p:cNvPr>
          <p:cNvSpPr txBox="1">
            <a:spLocks/>
          </p:cNvSpPr>
          <p:nvPr/>
        </p:nvSpPr>
        <p:spPr>
          <a:xfrm>
            <a:off x="6145243" y="1576808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Disease Symptoms in Children 0-18 Years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49 Studies, N=1,780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BA93522-1F11-4606-AD42-7D11A56D2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12280"/>
              </p:ext>
            </p:extLst>
          </p:nvPr>
        </p:nvGraphicFramePr>
        <p:xfrm>
          <a:off x="5927568" y="2397968"/>
          <a:ext cx="6050604" cy="384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83CF8EF-02E8-4804-A950-F40FE6CBC327}"/>
              </a:ext>
            </a:extLst>
          </p:cNvPr>
          <p:cNvSpPr txBox="1"/>
          <p:nvPr/>
        </p:nvSpPr>
        <p:spPr>
          <a:xfrm>
            <a:off x="7358117" y="2639884"/>
            <a:ext cx="35830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most common,</a:t>
            </a:r>
          </a:p>
          <a:p>
            <a:pPr algn="ctr"/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8FD398-AE53-492E-9E1D-1A0EB2C66FD3}"/>
              </a:ext>
            </a:extLst>
          </p:cNvPr>
          <p:cNvSpPr/>
          <p:nvPr/>
        </p:nvSpPr>
        <p:spPr>
          <a:xfrm>
            <a:off x="9228488" y="4855643"/>
            <a:ext cx="846306" cy="62915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27D153-EF81-49D9-9FEB-EF44DA7859EC}"/>
              </a:ext>
            </a:extLst>
          </p:cNvPr>
          <p:cNvSpPr/>
          <p:nvPr/>
        </p:nvSpPr>
        <p:spPr>
          <a:xfrm>
            <a:off x="7250527" y="3528129"/>
            <a:ext cx="1903378" cy="196754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506D-842E-4985-A1AF-9F488E7E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13" y="-61298"/>
            <a:ext cx="12208213" cy="1530175"/>
          </a:xfrm>
        </p:spPr>
        <p:txBody>
          <a:bodyPr/>
          <a:lstStyle/>
          <a:p>
            <a:r>
              <a:rPr lang="en-US" dirty="0"/>
              <a:t>Laboratory: Newborns/Infants Age &lt;3 Months Have </a:t>
            </a:r>
            <a:br>
              <a:rPr lang="en-US" dirty="0"/>
            </a:br>
            <a:r>
              <a:rPr lang="en-US" dirty="0"/>
              <a:t>Lower Markers of Inflammation than Older Children 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D05FD67-D828-44B7-A1C3-6F438D3439A5}"/>
              </a:ext>
            </a:extLst>
          </p:cNvPr>
          <p:cNvSpPr txBox="1">
            <a:spLocks/>
          </p:cNvSpPr>
          <p:nvPr/>
        </p:nvSpPr>
        <p:spPr>
          <a:xfrm>
            <a:off x="254165" y="1526054"/>
            <a:ext cx="5732453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Lab Findings in Newborns/Infants &lt;3 Months Old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11 Studies, N=25</a:t>
            </a:r>
          </a:p>
          <a:p>
            <a:pPr>
              <a:lnSpc>
                <a:spcPct val="110000"/>
              </a:lnSpc>
            </a:pP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3DFB7-2C40-4BA1-BE6D-734D060E4526}"/>
              </a:ext>
            </a:extLst>
          </p:cNvPr>
          <p:cNvCxnSpPr/>
          <p:nvPr/>
        </p:nvCxnSpPr>
        <p:spPr>
          <a:xfrm>
            <a:off x="26658" y="1335199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D391D66-CC24-46E2-86AD-6BF7E69CB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640992"/>
              </p:ext>
            </p:extLst>
          </p:nvPr>
        </p:nvGraphicFramePr>
        <p:xfrm>
          <a:off x="254165" y="2041474"/>
          <a:ext cx="5506094" cy="425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C837C2-7CF8-4F03-A1FB-62F172FBEE9F}"/>
              </a:ext>
            </a:extLst>
          </p:cNvPr>
          <p:cNvSpPr txBox="1"/>
          <p:nvPr/>
        </p:nvSpPr>
        <p:spPr>
          <a:xfrm>
            <a:off x="997418" y="2463891"/>
            <a:ext cx="464742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Leukocytosis (high WBC)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common;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 markers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(c-reactive protein, </a:t>
            </a:r>
            <a:r>
              <a:rPr lang="en-US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784BB-B2E8-4D45-8620-1C2778627384}"/>
              </a:ext>
            </a:extLst>
          </p:cNvPr>
          <p:cNvSpPr/>
          <p:nvPr/>
        </p:nvSpPr>
        <p:spPr>
          <a:xfrm>
            <a:off x="1424346" y="4432807"/>
            <a:ext cx="749029" cy="11659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D6C7-2C7E-40F4-857E-FEDDF5043230}"/>
              </a:ext>
            </a:extLst>
          </p:cNvPr>
          <p:cNvSpPr/>
          <p:nvPr/>
        </p:nvSpPr>
        <p:spPr>
          <a:xfrm>
            <a:off x="3343556" y="4455306"/>
            <a:ext cx="678075" cy="11659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B5F0E00-0690-4F66-84FE-D963067F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9" y="341628"/>
            <a:ext cx="1075011" cy="71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ED50D6-2C3E-4BA4-B13C-E5BB5A67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134" y="480795"/>
            <a:ext cx="1075012" cy="64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3885143-B99C-4884-8BB5-977785A0E941}"/>
              </a:ext>
            </a:extLst>
          </p:cNvPr>
          <p:cNvSpPr txBox="1">
            <a:spLocks/>
          </p:cNvSpPr>
          <p:nvPr/>
        </p:nvSpPr>
        <p:spPr>
          <a:xfrm>
            <a:off x="6100635" y="1468877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Lab Findings in Children 0-18 Years 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38 studies, N=655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5908E94-DC69-4A01-BDBB-29C01B30B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327512"/>
              </p:ext>
            </p:extLst>
          </p:nvPr>
        </p:nvGraphicFramePr>
        <p:xfrm>
          <a:off x="5970933" y="2041474"/>
          <a:ext cx="5609869" cy="425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4D530BF-A922-4D44-A512-BD380B1FA884}"/>
              </a:ext>
            </a:extLst>
          </p:cNvPr>
          <p:cNvSpPr/>
          <p:nvPr/>
        </p:nvSpPr>
        <p:spPr>
          <a:xfrm>
            <a:off x="7058120" y="4392697"/>
            <a:ext cx="749029" cy="116590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66D42F-BEAD-4D39-BA45-9DE5381A1638}"/>
              </a:ext>
            </a:extLst>
          </p:cNvPr>
          <p:cNvSpPr/>
          <p:nvPr/>
        </p:nvSpPr>
        <p:spPr>
          <a:xfrm>
            <a:off x="9064498" y="4091546"/>
            <a:ext cx="678075" cy="14955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3E6739-01D5-45E8-AEDD-DE24F05BF6CC}"/>
              </a:ext>
            </a:extLst>
          </p:cNvPr>
          <p:cNvSpPr txBox="1">
            <a:spLocks/>
          </p:cNvSpPr>
          <p:nvPr/>
        </p:nvSpPr>
        <p:spPr>
          <a:xfrm>
            <a:off x="123468" y="1335199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Treatment in Newborns/Infants &lt;3 Months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11 studies, N=25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8CD155-2D3E-42D4-A166-27E3880DF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684046"/>
              </p:ext>
            </p:extLst>
          </p:nvPr>
        </p:nvGraphicFramePr>
        <p:xfrm>
          <a:off x="102032" y="2078930"/>
          <a:ext cx="6084651" cy="419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DB45BDD4-35CF-4D89-A146-BB0BA8B5F0B5}"/>
              </a:ext>
            </a:extLst>
          </p:cNvPr>
          <p:cNvSpPr txBox="1">
            <a:spLocks/>
          </p:cNvSpPr>
          <p:nvPr/>
        </p:nvSpPr>
        <p:spPr>
          <a:xfrm>
            <a:off x="1068627" y="-23883"/>
            <a:ext cx="9774408" cy="1530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Newborns/Infants Age &lt;3 Months Less Likely to </a:t>
            </a:r>
          </a:p>
          <a:p>
            <a:r>
              <a:rPr lang="en-US" dirty="0"/>
              <a:t>Require Specific Treatment but More Go to Neonatal ICU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Liguoro I et al.  Eur J Pediatr. 2020 May 18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164D2E-3DD7-49DA-8C0C-BD73FD347504}"/>
              </a:ext>
            </a:extLst>
          </p:cNvPr>
          <p:cNvCxnSpPr/>
          <p:nvPr/>
        </p:nvCxnSpPr>
        <p:spPr>
          <a:xfrm>
            <a:off x="26658" y="1335199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C0A940-2BF0-4853-A179-43EA3FE493DA}"/>
              </a:ext>
            </a:extLst>
          </p:cNvPr>
          <p:cNvSpPr txBox="1"/>
          <p:nvPr/>
        </p:nvSpPr>
        <p:spPr>
          <a:xfrm>
            <a:off x="933474" y="2128834"/>
            <a:ext cx="501219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 higher admission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(possibly due neonates being more likely preterm or admitted for observation due to COVID-19 in mother)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ECC22C-19A6-4A47-B914-7761805F3F43}"/>
              </a:ext>
            </a:extLst>
          </p:cNvPr>
          <p:cNvSpPr/>
          <p:nvPr/>
        </p:nvSpPr>
        <p:spPr>
          <a:xfrm>
            <a:off x="1454179" y="3476161"/>
            <a:ext cx="749029" cy="21589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902E1B-C827-4A3E-96A0-40138B4AC961}"/>
              </a:ext>
            </a:extLst>
          </p:cNvPr>
          <p:cNvSpPr/>
          <p:nvPr/>
        </p:nvSpPr>
        <p:spPr>
          <a:xfrm>
            <a:off x="2294180" y="4852979"/>
            <a:ext cx="749029" cy="7465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5EE61C1-0B35-425D-A76C-725E16EA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2" y="310578"/>
            <a:ext cx="1185257" cy="78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4A5218-F73C-4B0D-949B-ADA93FA46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445" y="253277"/>
            <a:ext cx="1401933" cy="84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B1918B8-059A-4824-B3AD-CEC1B3572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817632"/>
              </p:ext>
            </p:extLst>
          </p:nvPr>
        </p:nvGraphicFramePr>
        <p:xfrm>
          <a:off x="6166363" y="2078930"/>
          <a:ext cx="5756070" cy="419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07AE376E-BA32-484C-BAA2-632054AC51CE}"/>
              </a:ext>
            </a:extLst>
          </p:cNvPr>
          <p:cNvSpPr txBox="1">
            <a:spLocks/>
          </p:cNvSpPr>
          <p:nvPr/>
        </p:nvSpPr>
        <p:spPr>
          <a:xfrm>
            <a:off x="6299486" y="1384781"/>
            <a:ext cx="5601511" cy="82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Treatment in Children 0-18 Years 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</a:rPr>
              <a:t>40 Studies, N=1,402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BAD699-D73D-49DD-B88D-4D43131C2CC1}"/>
              </a:ext>
            </a:extLst>
          </p:cNvPr>
          <p:cNvSpPr/>
          <p:nvPr/>
        </p:nvSpPr>
        <p:spPr>
          <a:xfrm>
            <a:off x="7320704" y="4077828"/>
            <a:ext cx="678075" cy="151017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DF3B4F-1278-4054-A7FB-73A25F573FA4}"/>
              </a:ext>
            </a:extLst>
          </p:cNvPr>
          <p:cNvSpPr/>
          <p:nvPr/>
        </p:nvSpPr>
        <p:spPr>
          <a:xfrm>
            <a:off x="8046353" y="5113543"/>
            <a:ext cx="678075" cy="46441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6527-376A-4A44-8CB9-EE88C0DA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89" y="1698191"/>
            <a:ext cx="10515600" cy="30273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800" dirty="0"/>
              <a:t>Comorbidities and Hospitalization</a:t>
            </a:r>
            <a:br>
              <a:rPr lang="en-US" sz="4800" dirty="0"/>
            </a:br>
            <a:r>
              <a:rPr lang="en-US" sz="4800" dirty="0"/>
              <a:t>for COVID-19 in Children</a:t>
            </a:r>
          </a:p>
        </p:txBody>
      </p:sp>
      <p:pic>
        <p:nvPicPr>
          <p:cNvPr id="5" name="Picture 68" descr="heart2">
            <a:extLst>
              <a:ext uri="{FF2B5EF4-FFF2-40B4-BE49-F238E27FC236}">
                <a16:creationId xmlns:a16="http://schemas.microsoft.com/office/drawing/2014/main" id="{E52FE1CF-2BDB-474D-84C7-383AA667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83" y="235758"/>
            <a:ext cx="122872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See full size image">
            <a:hlinkClick r:id="rId3"/>
            <a:extLst>
              <a:ext uri="{FF2B5EF4-FFF2-40B4-BE49-F238E27FC236}">
                <a16:creationId xmlns:a16="http://schemas.microsoft.com/office/drawing/2014/main" id="{9F436E11-AB42-4C91-920A-BE5CC245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5332441"/>
            <a:ext cx="115252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See full size image">
            <a:hlinkClick r:id="rId5"/>
            <a:extLst>
              <a:ext uri="{FF2B5EF4-FFF2-40B4-BE49-F238E27FC236}">
                <a16:creationId xmlns:a16="http://schemas.microsoft.com/office/drawing/2014/main" id="{01C22FE8-DFBB-4D08-AB0B-DD81F837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" y="532774"/>
            <a:ext cx="1016010" cy="125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Gastrointestinal tract by AJC1.">
            <a:extLst>
              <a:ext uri="{FF2B5EF4-FFF2-40B4-BE49-F238E27FC236}">
                <a16:creationId xmlns:a16="http://schemas.microsoft.com/office/drawing/2014/main" id="{CB568120-2D84-4FFA-8C8B-3E6B83F3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" y="4608541"/>
            <a:ext cx="123825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2C2335-BCED-42C2-9AF0-EC97B0BD4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7797" y="4799522"/>
            <a:ext cx="2752725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F804E-DDC9-4DD2-8A93-2379987A6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8487" y="235758"/>
            <a:ext cx="2035499" cy="138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37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BBFE04-C137-429B-9FEF-E84557569176}"/>
              </a:ext>
            </a:extLst>
          </p:cNvPr>
          <p:cNvSpPr txBox="1">
            <a:spLocks/>
          </p:cNvSpPr>
          <p:nvPr/>
        </p:nvSpPr>
        <p:spPr>
          <a:xfrm>
            <a:off x="-68985" y="60171"/>
            <a:ext cx="11878505" cy="905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Conditions in Children Hospitalized with COVID-19, </a:t>
            </a:r>
          </a:p>
          <a:p>
            <a:pPr algn="ctr">
              <a:lnSpc>
                <a:spcPct val="105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Less Frequent than in Adults, Occurs in Significant Proportion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B47F2D-4104-4618-8627-C57B9366DD98}"/>
              </a:ext>
            </a:extLst>
          </p:cNvPr>
          <p:cNvCxnSpPr/>
          <p:nvPr/>
        </p:nvCxnSpPr>
        <p:spPr>
          <a:xfrm>
            <a:off x="0" y="107152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6FDF2E5-CDFB-42C8-9131-532C7E4A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6" y="1339710"/>
            <a:ext cx="6372299" cy="50220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EF642D-0298-4A92-A730-B76FB4E85DB2}"/>
              </a:ext>
            </a:extLst>
          </p:cNvPr>
          <p:cNvSpPr txBox="1">
            <a:spLocks/>
          </p:cNvSpPr>
          <p:nvPr/>
        </p:nvSpPr>
        <p:spPr>
          <a:xfrm>
            <a:off x="5428180" y="1086570"/>
            <a:ext cx="6450325" cy="57959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hospitalized adults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COVID-19 had at least one underlying medical condition; most common: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spcAft>
                <a:spcPts val="800"/>
              </a:spcAft>
              <a:buClr>
                <a:srgbClr val="C00000"/>
              </a:buClr>
              <a:buFont typeface="Calibri" panose="020F0502020204030204" pitchFamily="34" charset="0"/>
              <a:buChar char="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Hypertension, obesity, metabolic disease and cardiovascular disease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61%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hospitalized children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COVID-19 had at least one underlying condition; most common: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spcAft>
                <a:spcPts val="800"/>
              </a:spcAft>
              <a:buClr>
                <a:srgbClr val="C00000"/>
              </a:buClr>
              <a:buFont typeface="Calibri" panose="020F0502020204030204" pitchFamily="34" charset="0"/>
              <a:buChar char="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Obesity, asthma, neurologic disease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C047E-DD26-415E-915E-EA8B57B2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6" y="1161971"/>
            <a:ext cx="1714500" cy="219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AB6C25-FCCC-4EDA-8627-AE0708770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95" y="6256473"/>
            <a:ext cx="519814" cy="3919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319DF8-493A-4636-89F8-25C13992C0CB}"/>
              </a:ext>
            </a:extLst>
          </p:cNvPr>
          <p:cNvSpPr txBox="1"/>
          <p:nvPr/>
        </p:nvSpPr>
        <p:spPr>
          <a:xfrm>
            <a:off x="1048562" y="6279132"/>
            <a:ext cx="414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COVIDView Week 20, ending May 16 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09C727-C531-49EC-8D4F-1521FF4CA39D}"/>
              </a:ext>
            </a:extLst>
          </p:cNvPr>
          <p:cNvGrpSpPr/>
          <p:nvPr/>
        </p:nvGrpSpPr>
        <p:grpSpPr>
          <a:xfrm>
            <a:off x="4663440" y="2194560"/>
            <a:ext cx="284480" cy="2479040"/>
            <a:chOff x="4663440" y="2194560"/>
            <a:chExt cx="284480" cy="247904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21BACE-D68E-48DB-A4E6-E4C761606D6C}"/>
                </a:ext>
              </a:extLst>
            </p:cNvPr>
            <p:cNvCxnSpPr/>
            <p:nvPr/>
          </p:nvCxnSpPr>
          <p:spPr>
            <a:xfrm flipH="1">
              <a:off x="4663440" y="3271520"/>
              <a:ext cx="284480" cy="0"/>
            </a:xfrm>
            <a:prstGeom prst="straightConnector1">
              <a:avLst/>
            </a:prstGeom>
            <a:ln w="28575">
              <a:solidFill>
                <a:srgbClr val="4D79C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6BDA6D-2619-48E9-856A-8AAE6AEDC283}"/>
                </a:ext>
              </a:extLst>
            </p:cNvPr>
            <p:cNvCxnSpPr/>
            <p:nvPr/>
          </p:nvCxnSpPr>
          <p:spPr>
            <a:xfrm flipH="1">
              <a:off x="4663440" y="2194560"/>
              <a:ext cx="284480" cy="0"/>
            </a:xfrm>
            <a:prstGeom prst="straightConnector1">
              <a:avLst/>
            </a:prstGeom>
            <a:ln w="28575">
              <a:solidFill>
                <a:srgbClr val="4D79C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3DED5F-884A-4BE7-AC0F-124870FDD57F}"/>
                </a:ext>
              </a:extLst>
            </p:cNvPr>
            <p:cNvCxnSpPr/>
            <p:nvPr/>
          </p:nvCxnSpPr>
          <p:spPr>
            <a:xfrm flipH="1">
              <a:off x="4663440" y="3952240"/>
              <a:ext cx="284480" cy="0"/>
            </a:xfrm>
            <a:prstGeom prst="straightConnector1">
              <a:avLst/>
            </a:prstGeom>
            <a:ln w="28575">
              <a:solidFill>
                <a:srgbClr val="4D79C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BC540D-57F0-4DBE-8566-4478A07D4EBA}"/>
                </a:ext>
              </a:extLst>
            </p:cNvPr>
            <p:cNvCxnSpPr/>
            <p:nvPr/>
          </p:nvCxnSpPr>
          <p:spPr>
            <a:xfrm flipH="1">
              <a:off x="4663440" y="4673600"/>
              <a:ext cx="284480" cy="0"/>
            </a:xfrm>
            <a:prstGeom prst="straightConnector1">
              <a:avLst/>
            </a:prstGeom>
            <a:ln w="28575">
              <a:solidFill>
                <a:srgbClr val="4D79C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470791-0452-425A-A1F0-BEEADFD993D7}"/>
              </a:ext>
            </a:extLst>
          </p:cNvPr>
          <p:cNvGrpSpPr/>
          <p:nvPr/>
        </p:nvGrpSpPr>
        <p:grpSpPr>
          <a:xfrm>
            <a:off x="4663440" y="1452880"/>
            <a:ext cx="284480" cy="3068320"/>
            <a:chOff x="4663440" y="1452880"/>
            <a:chExt cx="284480" cy="306832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E4BB176-FD15-4AEF-BC72-2478859F2CC5}"/>
                </a:ext>
              </a:extLst>
            </p:cNvPr>
            <p:cNvCxnSpPr/>
            <p:nvPr/>
          </p:nvCxnSpPr>
          <p:spPr>
            <a:xfrm flipH="1">
              <a:off x="4663440" y="1452880"/>
              <a:ext cx="284480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849B02-3F63-4A51-A957-754BBB2B76CD}"/>
                </a:ext>
              </a:extLst>
            </p:cNvPr>
            <p:cNvCxnSpPr/>
            <p:nvPr/>
          </p:nvCxnSpPr>
          <p:spPr>
            <a:xfrm flipH="1">
              <a:off x="4663440" y="4521200"/>
              <a:ext cx="284480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A152E9-126D-4928-9BA5-F8D8902F17AB}"/>
                </a:ext>
              </a:extLst>
            </p:cNvPr>
            <p:cNvCxnSpPr/>
            <p:nvPr/>
          </p:nvCxnSpPr>
          <p:spPr>
            <a:xfrm flipH="1">
              <a:off x="4663440" y="4277360"/>
              <a:ext cx="284480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6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7820-64D5-4B4D-A144-436398B5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131518"/>
            <a:ext cx="10515600" cy="38933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800" dirty="0"/>
              <a:t>What is New:</a:t>
            </a:r>
            <a:br>
              <a:rPr lang="en-US" sz="4800" dirty="0"/>
            </a:br>
            <a:r>
              <a:rPr lang="en-US" sz="4800" dirty="0"/>
              <a:t>SARS-CoV-2/</a:t>
            </a:r>
            <a:br>
              <a:rPr lang="en-US" sz="4800" dirty="0"/>
            </a:br>
            <a:r>
              <a:rPr lang="en-US" sz="4800" dirty="0"/>
              <a:t>COVID-19</a:t>
            </a:r>
            <a:br>
              <a:rPr lang="en-US" sz="4800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- more data on timing of diagnostic testing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data on HIV coinfection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a bit on treatment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4800" dirty="0"/>
            </a:br>
            <a:endParaRPr lang="en-US" sz="4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3DB8DC-2AE7-4FF6-ACE1-5EBC4271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15" y="5013076"/>
            <a:ext cx="2421025" cy="16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CDD1C-CD3F-45EA-9C4A-CC806900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50318"/>
            <a:ext cx="3027680" cy="32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6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8A9E-C760-4EC2-96BF-43B09921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639" y="158473"/>
            <a:ext cx="10515600" cy="1773224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100" dirty="0"/>
              <a:t>What Do Children With Severe COVID-19 Look Like?</a:t>
            </a:r>
            <a:br>
              <a:rPr lang="en-US" sz="3100" dirty="0"/>
            </a:br>
            <a:r>
              <a:rPr lang="en-US" sz="2900" dirty="0"/>
              <a:t>Characteristics and Outcomes of Children with COVID-19 Disease Admitted to US/Canadian Pediatric Intensive Care Units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Shekerdemian LS et al.  JAMA. 2020 May 11 (epub)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1C5F-7655-408D-8730-033964D6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4" y="1931697"/>
            <a:ext cx="11557111" cy="49974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Cross-sectional study of 48 children with COVID-19 admitted to         46 North American PICUs between March 14 and April 3 2020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40 (</a:t>
            </a:r>
            <a:r>
              <a:rPr lang="en-US" b="1" dirty="0"/>
              <a:t>83%</a:t>
            </a:r>
            <a:r>
              <a:rPr lang="en-US" dirty="0"/>
              <a:t>) had preexisting underlying medical conditions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35 (</a:t>
            </a:r>
            <a:r>
              <a:rPr lang="en-US" b="1" dirty="0"/>
              <a:t>73%</a:t>
            </a:r>
            <a:r>
              <a:rPr lang="en-US" dirty="0"/>
              <a:t>) presented with respiratory symptoms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18 (</a:t>
            </a:r>
            <a:r>
              <a:rPr lang="en-US" b="1" dirty="0"/>
              <a:t>38%</a:t>
            </a:r>
            <a:r>
              <a:rPr lang="en-US" dirty="0"/>
              <a:t>) required invasive mechanical ventilation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Hospital mortality was </a:t>
            </a:r>
            <a:r>
              <a:rPr lang="en-US" b="1" dirty="0"/>
              <a:t>4.2% </a:t>
            </a:r>
            <a:r>
              <a:rPr lang="en-US" dirty="0"/>
              <a:t>(vs 0.08% overall in systematic review)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While children have milder disease than adults, they can be extremely ill and if admitted to PICU, have elevated mortality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202B82-1303-475F-BE1F-16AAA5EC2E67}"/>
              </a:ext>
            </a:extLst>
          </p:cNvPr>
          <p:cNvCxnSpPr>
            <a:cxnSpLocks/>
          </p:cNvCxnSpPr>
          <p:nvPr/>
        </p:nvCxnSpPr>
        <p:spPr>
          <a:xfrm>
            <a:off x="0" y="19316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CAAA430-C7EA-4952-9C1A-39725144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9" y="158474"/>
            <a:ext cx="1226328" cy="82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653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B13-544D-4D0F-B361-8312792A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13" y="-109057"/>
            <a:ext cx="10515600" cy="1325563"/>
          </a:xfrm>
        </p:spPr>
        <p:txBody>
          <a:bodyPr/>
          <a:lstStyle/>
          <a:p>
            <a:r>
              <a:rPr lang="en-US" dirty="0"/>
              <a:t>Severe COVID-19 in Children and Young Adults, Washington DC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DeBiasi RL et al.  J Pediatr. 2020 May 13 (epub)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C09B-5185-4E64-92EF-2F7AAA24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980414"/>
            <a:ext cx="11825592" cy="3044666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/>
              <a:t>177 children with COVID-19 symptoms seen DC Children’s Hospital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/>
              <a:t>133 not hospitalized, 44 (25%) hospitalized - 9 (5%) needing critical care including mechanical ventilation (4)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/>
              <a:t>Comorbidity in 39% - more common in those hospitalized (63% vs 32%)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dirty="0"/>
              <a:t>Median age 9.6 years, however youngest (&lt;1 year) and oldest (15-25 years) most likely to need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hospitalization</a:t>
            </a:r>
          </a:p>
          <a:p>
            <a:pPr lvl="2"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669900"/>
                </a:solidFill>
              </a:rPr>
              <a:t>Critically ill patients </a:t>
            </a:r>
            <a:r>
              <a:rPr lang="en-US" sz="2400" dirty="0"/>
              <a:t>more likely to adolescent/young adult (mean 17.3 years)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4CC6F-153C-4219-873D-E73684A0D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4" y="4041612"/>
            <a:ext cx="4788826" cy="25785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78B9C-FE53-43EA-8816-4086C7CF50F4}"/>
              </a:ext>
            </a:extLst>
          </p:cNvPr>
          <p:cNvCxnSpPr>
            <a:cxnSpLocks/>
          </p:cNvCxnSpPr>
          <p:nvPr/>
        </p:nvCxnSpPr>
        <p:spPr>
          <a:xfrm>
            <a:off x="0" y="98041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3AC7E-6AAD-43E2-8208-B2C475318AEA}"/>
              </a:ext>
            </a:extLst>
          </p:cNvPr>
          <p:cNvSpPr txBox="1">
            <a:spLocks/>
          </p:cNvSpPr>
          <p:nvPr/>
        </p:nvSpPr>
        <p:spPr>
          <a:xfrm>
            <a:off x="5349429" y="4458355"/>
            <a:ext cx="6454575" cy="157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→"/>
            </a:pPr>
            <a:r>
              <a:rPr lang="en-US" sz="2400" dirty="0"/>
              <a:t>Adolescents and young adults with            COVID-19 disease may be more likely           to have “cytokine storm” picture seen               in adults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20CBD-744F-4000-8B8A-A193C9268392}"/>
              </a:ext>
            </a:extLst>
          </p:cNvPr>
          <p:cNvSpPr/>
          <p:nvPr/>
        </p:nvSpPr>
        <p:spPr>
          <a:xfrm>
            <a:off x="3556932" y="4236439"/>
            <a:ext cx="218114" cy="1993847"/>
          </a:xfrm>
          <a:prstGeom prst="rect">
            <a:avLst/>
          </a:prstGeom>
          <a:noFill/>
          <a:ln w="381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43FF5-763D-4333-ADAE-124AA689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574" y="134612"/>
            <a:ext cx="817430" cy="73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7698C5-00DD-483E-A4F1-9DDB3CC3E766}"/>
              </a:ext>
            </a:extLst>
          </p:cNvPr>
          <p:cNvSpPr/>
          <p:nvPr/>
        </p:nvSpPr>
        <p:spPr>
          <a:xfrm>
            <a:off x="1199626" y="5209563"/>
            <a:ext cx="218113" cy="10207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E2B60D-404C-478D-9FAD-27D12F27E731}"/>
              </a:ext>
            </a:extLst>
          </p:cNvPr>
          <p:cNvSpPr/>
          <p:nvPr/>
        </p:nvSpPr>
        <p:spPr>
          <a:xfrm>
            <a:off x="3438028" y="5209563"/>
            <a:ext cx="127294" cy="10207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16302-BF38-4169-8849-65220F097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0" y="2326441"/>
            <a:ext cx="3929077" cy="418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1C1EEC-01BB-4CF0-B1F8-3FA8F8332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59" y="2801470"/>
            <a:ext cx="4842233" cy="3236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7B3223-691E-46B1-BC9D-B46E8EF0FAAA}"/>
              </a:ext>
            </a:extLst>
          </p:cNvPr>
          <p:cNvSpPr/>
          <p:nvPr/>
        </p:nvSpPr>
        <p:spPr>
          <a:xfrm>
            <a:off x="-121920" y="274062"/>
            <a:ext cx="12109910" cy="226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Multi-System Inflammatory Syndrome  Temporally Associated with COVID-19                  in Children</a:t>
            </a:r>
          </a:p>
        </p:txBody>
      </p:sp>
    </p:spTree>
    <p:extLst>
      <p:ext uri="{BB962C8B-B14F-4D97-AF65-F5344CB8AC3E}">
        <p14:creationId xmlns:p14="http://schemas.microsoft.com/office/powerpoint/2010/main" val="117231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0F98-FA90-4C93-A9B1-CF8F94E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0" y="-17356"/>
            <a:ext cx="11597080" cy="1325563"/>
          </a:xfrm>
        </p:spPr>
        <p:txBody>
          <a:bodyPr>
            <a:noAutofit/>
          </a:bodyPr>
          <a:lstStyle/>
          <a:p>
            <a:r>
              <a:rPr lang="en-US" sz="3000" dirty="0"/>
              <a:t>Emerging Potential New Manifestation of SARS-CoV-2 in Children</a:t>
            </a:r>
            <a:br>
              <a:rPr lang="en-US" sz="3000" dirty="0"/>
            </a:br>
            <a:r>
              <a:rPr lang="en-US" sz="3000" dirty="0"/>
              <a:t>Multi-System Inflammatory Syndrome in Children (MSIS or MIS-C)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4AC7-C2D4-4540-967F-4463A9BD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55" y="1128503"/>
            <a:ext cx="8772065" cy="117824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n-US" sz="2700" dirty="0"/>
              <a:t>In mid-late April reports from Western Europe identified a new febrile pediatric entity involving:</a:t>
            </a:r>
          </a:p>
          <a:p>
            <a:pPr>
              <a:lnSpc>
                <a:spcPct val="105000"/>
              </a:lnSpc>
            </a:pPr>
            <a:endParaRPr lang="en-US" sz="2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FDBF66-0F17-4E5E-9983-5AFCEA29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0" y="1154412"/>
            <a:ext cx="2771862" cy="95527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5F507F-9DFA-4AC5-976C-2C48E4ED057C}"/>
              </a:ext>
            </a:extLst>
          </p:cNvPr>
          <p:cNvSpPr txBox="1">
            <a:spLocks/>
          </p:cNvSpPr>
          <p:nvPr/>
        </p:nvSpPr>
        <p:spPr>
          <a:xfrm>
            <a:off x="633050" y="2135543"/>
            <a:ext cx="11315670" cy="199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5000"/>
              </a:lnSpc>
            </a:pPr>
            <a:r>
              <a:rPr lang="en-US" sz="2600" dirty="0"/>
              <a:t>systemic hyperinflammation, multi-organ involvement, abdominal pain and GI symptoms, features similar to Kawasaki disease, with prominent cardiogenic shock and myocardial dysfunction.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/>
              <a:t>Most children tested + rtPCR and/or had IgG/IgM antibody to SARS-CoV-2 although may not have had symptoms.</a:t>
            </a:r>
          </a:p>
          <a:p>
            <a:pPr>
              <a:lnSpc>
                <a:spcPct val="105000"/>
              </a:lnSpc>
            </a:pPr>
            <a:endParaRPr lang="en-US" sz="2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50E632-63EA-46E0-BF85-D0F019CD8251}"/>
              </a:ext>
            </a:extLst>
          </p:cNvPr>
          <p:cNvSpPr txBox="1">
            <a:spLocks/>
          </p:cNvSpPr>
          <p:nvPr/>
        </p:nvSpPr>
        <p:spPr>
          <a:xfrm>
            <a:off x="3176655" y="4635620"/>
            <a:ext cx="8772065" cy="199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2700" dirty="0"/>
              <a:t>By early May, cases reported in NYC, with health alert issued 1</a:t>
            </a:r>
            <a:r>
              <a:rPr lang="en-US" sz="2700" baseline="30000" dirty="0"/>
              <a:t>st</a:t>
            </a:r>
            <a:r>
              <a:rPr lang="en-US" sz="2700" dirty="0"/>
              <a:t> by NYC May 4, then NY State on May 6 after 64 cases; by May 12, 102 cases reported with </a:t>
            </a:r>
            <a:r>
              <a:rPr lang="en-US" sz="2700" b="1" dirty="0"/>
              <a:t>3 deaths</a:t>
            </a:r>
            <a:r>
              <a:rPr lang="en-US" sz="2700" dirty="0"/>
              <a:t> in NY State.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683C07-D380-41AE-90D6-0BD78BD13F98}"/>
              </a:ext>
            </a:extLst>
          </p:cNvPr>
          <p:cNvGrpSpPr/>
          <p:nvPr/>
        </p:nvGrpSpPr>
        <p:grpSpPr>
          <a:xfrm>
            <a:off x="243280" y="4488163"/>
            <a:ext cx="3024815" cy="1880350"/>
            <a:chOff x="243279" y="4073951"/>
            <a:chExt cx="2501623" cy="14710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9985F6-5253-4F0D-BEB7-611022DB6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677" y="4073951"/>
              <a:ext cx="2198094" cy="5929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52154-D6A9-4B64-BD86-C323F5B08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79" y="4721440"/>
              <a:ext cx="2501623" cy="823554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78939C-7831-4D77-A745-6EE410C3A546}"/>
              </a:ext>
            </a:extLst>
          </p:cNvPr>
          <p:cNvCxnSpPr/>
          <p:nvPr/>
        </p:nvCxnSpPr>
        <p:spPr>
          <a:xfrm>
            <a:off x="19937" y="1128503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03B160-1A43-4592-A302-06DE86AF91A0}"/>
              </a:ext>
            </a:extLst>
          </p:cNvPr>
          <p:cNvSpPr txBox="1">
            <a:spLocks/>
          </p:cNvSpPr>
          <p:nvPr/>
        </p:nvSpPr>
        <p:spPr>
          <a:xfrm>
            <a:off x="4403975" y="4872890"/>
            <a:ext cx="6357417" cy="856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2700" dirty="0"/>
              <a:t>By May 26, MIS-C reported in children from 23 states in the US.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2FA63-0358-4BCC-A4C8-D492614E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95" y="1150879"/>
            <a:ext cx="1100908" cy="166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F62659-928F-4E03-B8B9-FD8A6B17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9" y="2930431"/>
            <a:ext cx="3886690" cy="99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5401C30-F104-4EDE-96B1-ADEADC69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7" y="-25373"/>
            <a:ext cx="11928783" cy="1325563"/>
          </a:xfrm>
        </p:spPr>
        <p:txBody>
          <a:bodyPr>
            <a:normAutofit/>
          </a:bodyPr>
          <a:lstStyle/>
          <a:p>
            <a:r>
              <a:rPr lang="en-US" sz="3000" dirty="0"/>
              <a:t>Emerging Potential New Manifestation of SARS-CoV-2 in Children</a:t>
            </a:r>
            <a:br>
              <a:rPr lang="en-US" sz="3000" dirty="0"/>
            </a:br>
            <a:r>
              <a:rPr lang="en-US" sz="3000" dirty="0"/>
              <a:t>Multi-System Inflammatory Syndrome in Children (MIS-C)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D3B83E-7231-49C3-B050-B29034E01DAC}"/>
              </a:ext>
            </a:extLst>
          </p:cNvPr>
          <p:cNvCxnSpPr/>
          <p:nvPr/>
        </p:nvCxnSpPr>
        <p:spPr>
          <a:xfrm>
            <a:off x="19937" y="1128503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CD57EE6-F906-4FCC-849B-7F303F122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80" y="1289928"/>
            <a:ext cx="3060085" cy="113840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63E1768-582E-491C-8CBE-50E80650F6E8}"/>
              </a:ext>
            </a:extLst>
          </p:cNvPr>
          <p:cNvSpPr txBox="1">
            <a:spLocks/>
          </p:cNvSpPr>
          <p:nvPr/>
        </p:nvSpPr>
        <p:spPr>
          <a:xfrm>
            <a:off x="4403976" y="1153734"/>
            <a:ext cx="7788024" cy="2616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sz="2700" dirty="0"/>
              <a:t>May 14, CDC issued health advisory with case definition and requested reporting of cases in US.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95D87DA-AC96-438C-9444-E6E4F548FCD2}"/>
              </a:ext>
            </a:extLst>
          </p:cNvPr>
          <p:cNvSpPr txBox="1">
            <a:spLocks/>
          </p:cNvSpPr>
          <p:nvPr/>
        </p:nvSpPr>
        <p:spPr>
          <a:xfrm>
            <a:off x="4403976" y="2851705"/>
            <a:ext cx="7788023" cy="2395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2700" dirty="0"/>
              <a:t>May 15, WHO issued scientific brief, preliminary case definition, request for reporting to Global COVID-19 Clinical Data Platform and set up a global collaborative research forum.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54715B-447D-4CBE-8A98-EC9094B63E85}"/>
              </a:ext>
            </a:extLst>
          </p:cNvPr>
          <p:cNvGrpSpPr/>
          <p:nvPr/>
        </p:nvGrpSpPr>
        <p:grpSpPr>
          <a:xfrm>
            <a:off x="19937" y="3981980"/>
            <a:ext cx="4152900" cy="2692837"/>
            <a:chOff x="19937" y="3981980"/>
            <a:chExt cx="4152900" cy="26928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931D77-D9BC-4573-BF4F-5FA189407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37" y="3981980"/>
              <a:ext cx="4152900" cy="2638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E1258B-4530-4C18-8801-86BB6318A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124" y="6344142"/>
              <a:ext cx="1858076" cy="33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2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0A6D4-9C8B-445D-AAAA-A8A8AD2363E2}"/>
              </a:ext>
            </a:extLst>
          </p:cNvPr>
          <p:cNvGrpSpPr/>
          <p:nvPr/>
        </p:nvGrpSpPr>
        <p:grpSpPr>
          <a:xfrm>
            <a:off x="166501" y="1177640"/>
            <a:ext cx="4755777" cy="1511633"/>
            <a:chOff x="352425" y="1047431"/>
            <a:chExt cx="4755777" cy="15116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E42CB9-4967-45B3-B2D4-A4408D43A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425" y="1047431"/>
              <a:ext cx="1643039" cy="14998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2A16D8-293E-4725-A20F-304C3D821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425" y="1992545"/>
              <a:ext cx="4755777" cy="566519"/>
            </a:xfrm>
            <a:prstGeom prst="rect">
              <a:avLst/>
            </a:prstGeom>
          </p:spPr>
        </p:pic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4FF8F53D-78C4-4EFE-B77A-9D79735F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" y="-179887"/>
            <a:ext cx="1192252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Since First Published Report on MIS-C in April, </a:t>
            </a:r>
            <a:br>
              <a:rPr lang="en-US" sz="3200" dirty="0"/>
            </a:br>
            <a:r>
              <a:rPr lang="en-US" sz="3200" dirty="0"/>
              <a:t>Explosion of Publications From US and Europe – 17 in 4 Weeks!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E2AC8B7-C007-463F-8B8F-335F2560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01" y="2697926"/>
            <a:ext cx="3955416" cy="46172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9CDD38-26BF-490A-AA80-77AA9F83CA11}"/>
              </a:ext>
            </a:extLst>
          </p:cNvPr>
          <p:cNvCxnSpPr/>
          <p:nvPr/>
        </p:nvCxnSpPr>
        <p:spPr>
          <a:xfrm>
            <a:off x="6676" y="965200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ADF8B02-1028-4907-B995-8B27AD767EE1}"/>
              </a:ext>
            </a:extLst>
          </p:cNvPr>
          <p:cNvGrpSpPr/>
          <p:nvPr/>
        </p:nvGrpSpPr>
        <p:grpSpPr>
          <a:xfrm>
            <a:off x="68645" y="3325855"/>
            <a:ext cx="5347086" cy="2183949"/>
            <a:chOff x="4833234" y="3021012"/>
            <a:chExt cx="5347086" cy="218394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5BDB9EE-F873-45F8-8BCF-0B34C448E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7275" y="3021012"/>
              <a:ext cx="1228725" cy="162877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F677F4D-9309-43FD-816B-DF72C71AA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3234" y="4107726"/>
              <a:ext cx="5138738" cy="54206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0B8571D-3CD6-4220-99FA-C37E9CA49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3234" y="4678785"/>
              <a:ext cx="5347086" cy="526176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96372D7-ACAE-48B2-985F-D814789C261F}"/>
              </a:ext>
            </a:extLst>
          </p:cNvPr>
          <p:cNvGrpSpPr/>
          <p:nvPr/>
        </p:nvGrpSpPr>
        <p:grpSpPr>
          <a:xfrm>
            <a:off x="1229039" y="3418847"/>
            <a:ext cx="4438779" cy="3266169"/>
            <a:chOff x="352422" y="2803064"/>
            <a:chExt cx="4438779" cy="3266169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EB86CE-675B-423C-AB31-21F1CAB73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423" y="2803064"/>
              <a:ext cx="1421447" cy="196815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29FFE3C-A669-449E-9EBA-18DC258D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2422" y="4301605"/>
              <a:ext cx="3803678" cy="86408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5784B9F-2CBF-44B8-AE9B-915ED520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424" y="3411312"/>
              <a:ext cx="4438777" cy="919001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8C62927-35DC-44BC-B42F-5CED020BA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2422" y="5143967"/>
              <a:ext cx="4004170" cy="925266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D0E45B-5756-460E-9935-9FAE6D128014}"/>
              </a:ext>
            </a:extLst>
          </p:cNvPr>
          <p:cNvGrpSpPr/>
          <p:nvPr/>
        </p:nvGrpSpPr>
        <p:grpSpPr>
          <a:xfrm>
            <a:off x="3143231" y="2836732"/>
            <a:ext cx="4294640" cy="2294544"/>
            <a:chOff x="7750584" y="252231"/>
            <a:chExt cx="4294640" cy="229454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3F3C78B-3AC0-4986-AB81-DD0DB8EE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88241" y="252231"/>
              <a:ext cx="1285875" cy="170497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82E4C-80C6-408D-BC79-30695BA7E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0584" y="1682688"/>
              <a:ext cx="4294640" cy="864087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61748D-01C1-4F54-B2BC-499D85736926}"/>
              </a:ext>
            </a:extLst>
          </p:cNvPr>
          <p:cNvGrpSpPr/>
          <p:nvPr/>
        </p:nvGrpSpPr>
        <p:grpSpPr>
          <a:xfrm>
            <a:off x="4587412" y="2006430"/>
            <a:ext cx="5188635" cy="2026230"/>
            <a:chOff x="4361765" y="3251206"/>
            <a:chExt cx="5188635" cy="202623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8E852647-7B9A-4E9C-93D4-7F76FD29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61765" y="3251206"/>
              <a:ext cx="1384483" cy="176603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34C3C71-12CC-4450-8C4C-E574C9CF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30395" y="4096519"/>
              <a:ext cx="4919555" cy="6738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7F60336-6EC3-4FBE-B5F8-D3244724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30395" y="4757042"/>
              <a:ext cx="5120005" cy="520394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2BE9D72-8BC1-456C-AF42-7A250D9F055E}"/>
              </a:ext>
            </a:extLst>
          </p:cNvPr>
          <p:cNvGrpSpPr/>
          <p:nvPr/>
        </p:nvGrpSpPr>
        <p:grpSpPr>
          <a:xfrm>
            <a:off x="6181995" y="1070073"/>
            <a:ext cx="3796793" cy="2787189"/>
            <a:chOff x="6061605" y="1483834"/>
            <a:chExt cx="3796793" cy="278718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90DFFBC-E116-4345-96C9-3C8C35BCE14F}"/>
                </a:ext>
              </a:extLst>
            </p:cNvPr>
            <p:cNvGrpSpPr/>
            <p:nvPr/>
          </p:nvGrpSpPr>
          <p:grpSpPr>
            <a:xfrm>
              <a:off x="6096000" y="1483834"/>
              <a:ext cx="3671077" cy="1687533"/>
              <a:chOff x="6096000" y="1483834"/>
              <a:chExt cx="3671077" cy="1687533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86B4F742-CAE7-448C-B25A-8B11B38E5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6000" y="1483834"/>
                <a:ext cx="1034230" cy="132556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FDEF32B-3738-4227-ABA6-2D3EB718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96001" y="2132151"/>
                <a:ext cx="3671076" cy="1039216"/>
              </a:xfrm>
              <a:prstGeom prst="rect">
                <a:avLst/>
              </a:prstGeom>
            </p:spPr>
          </p:pic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53A950F-9075-4FB1-9D35-CBD196D0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61605" y="3146047"/>
              <a:ext cx="3796793" cy="112497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07684E-EA6A-4BD5-A397-2CCB1FB6F705}"/>
              </a:ext>
            </a:extLst>
          </p:cNvPr>
          <p:cNvGrpSpPr/>
          <p:nvPr/>
        </p:nvGrpSpPr>
        <p:grpSpPr>
          <a:xfrm>
            <a:off x="8395739" y="994099"/>
            <a:ext cx="3533458" cy="1732763"/>
            <a:chOff x="5752782" y="969194"/>
            <a:chExt cx="3533458" cy="1732763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211BC3F-1D03-46C5-87BE-E0399A75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52782" y="969194"/>
              <a:ext cx="1198512" cy="161144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354F0E7-49BE-47A1-9608-FF1419BD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752782" y="1888043"/>
              <a:ext cx="3533458" cy="813914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E8E97E-B1D3-4891-8B0C-03244A381932}"/>
              </a:ext>
            </a:extLst>
          </p:cNvPr>
          <p:cNvGrpSpPr/>
          <p:nvPr/>
        </p:nvGrpSpPr>
        <p:grpSpPr>
          <a:xfrm>
            <a:off x="7062644" y="2350172"/>
            <a:ext cx="4814888" cy="1914525"/>
            <a:chOff x="1581785" y="2166938"/>
            <a:chExt cx="4814888" cy="1914525"/>
          </a:xfrm>
        </p:grpSpPr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217F4B01-467A-43B2-8F37-D603CA7D1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785" y="2166938"/>
              <a:ext cx="1428750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29B7F00-6DBF-4155-98CD-6C786DF10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581785" y="3182991"/>
              <a:ext cx="4814888" cy="898472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2FA9B14-ACEF-4668-AD5C-44DFCE345577}"/>
              </a:ext>
            </a:extLst>
          </p:cNvPr>
          <p:cNvGrpSpPr/>
          <p:nvPr/>
        </p:nvGrpSpPr>
        <p:grpSpPr>
          <a:xfrm>
            <a:off x="6159367" y="3467689"/>
            <a:ext cx="4876800" cy="1889760"/>
            <a:chOff x="4074610" y="3657600"/>
            <a:chExt cx="4876800" cy="1889760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B1BE819-6C7D-44DF-A0A5-3B7DFE097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074610" y="3657600"/>
              <a:ext cx="1338580" cy="188976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3F7DB6E-16FB-4B8C-AAC8-8FDE06FF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074610" y="4747260"/>
              <a:ext cx="4876800" cy="8001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42292DA-CB01-4069-BF89-D2443539F2AF}"/>
              </a:ext>
            </a:extLst>
          </p:cNvPr>
          <p:cNvGrpSpPr/>
          <p:nvPr/>
        </p:nvGrpSpPr>
        <p:grpSpPr>
          <a:xfrm>
            <a:off x="5175472" y="4537071"/>
            <a:ext cx="4600575" cy="2117839"/>
            <a:chOff x="4121221" y="4465331"/>
            <a:chExt cx="4600575" cy="2117839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7327D76-BD1B-4758-AACB-6288F80C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121221" y="4465331"/>
              <a:ext cx="1521779" cy="203834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C3D8841-1526-4D1E-859E-895183D7D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121221" y="5543954"/>
              <a:ext cx="4600575" cy="103921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0218F7-9C3B-4446-9FA8-DCB7BD26F451}"/>
              </a:ext>
            </a:extLst>
          </p:cNvPr>
          <p:cNvGrpSpPr/>
          <p:nvPr/>
        </p:nvGrpSpPr>
        <p:grpSpPr>
          <a:xfrm>
            <a:off x="1983360" y="4833018"/>
            <a:ext cx="3684060" cy="1730760"/>
            <a:chOff x="838201" y="1645585"/>
            <a:chExt cx="3283758" cy="148790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5F1ACAD-5194-485C-8626-89E2F0EC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38201" y="1645585"/>
              <a:ext cx="1053593" cy="138284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74553EE-8D6D-440D-A4AA-615D63FF0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91642" y="2272714"/>
              <a:ext cx="3230317" cy="860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5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9AB4-DAAF-4E18-9DD6-820E26FB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34" y="0"/>
            <a:ext cx="10515600" cy="1062916"/>
          </a:xfrm>
        </p:spPr>
        <p:txBody>
          <a:bodyPr>
            <a:normAutofit/>
          </a:bodyPr>
          <a:lstStyle/>
          <a:p>
            <a:r>
              <a:rPr lang="en-US" sz="3200" dirty="0"/>
              <a:t>Multi-System Inflammatory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7015-F64C-4F0C-90F6-088AEAE7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81" y="935556"/>
            <a:ext cx="11284085" cy="5712891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Temporally, MIS-C began to manifest approximately ~1 month after the peak of COVID-19 cases in Europe and US rather than contemporaneously with epidemic peak.</a:t>
            </a:r>
          </a:p>
          <a:p>
            <a:pPr>
              <a:lnSpc>
                <a:spcPct val="105000"/>
              </a:lnSpc>
            </a:pPr>
            <a:r>
              <a:rPr lang="en-US" dirty="0"/>
              <a:t>Most children have evidence of SARS-CoV-2 but not necessarily current infection (rtPCR+) but IgG/IgM indicating past infection.</a:t>
            </a:r>
          </a:p>
          <a:p>
            <a:pPr>
              <a:lnSpc>
                <a:spcPct val="105000"/>
              </a:lnSpc>
            </a:pPr>
            <a:r>
              <a:rPr lang="en-US" dirty="0"/>
              <a:t>Suggests a post-infectious inflammatory process that may be immune complex-mediated.</a:t>
            </a:r>
          </a:p>
          <a:p>
            <a:pPr>
              <a:lnSpc>
                <a:spcPct val="105000"/>
              </a:lnSpc>
            </a:pPr>
            <a:r>
              <a:rPr lang="en-US" dirty="0"/>
              <a:t>Resemblance to Kawasaki Disease/Shock Syndrome.</a:t>
            </a:r>
          </a:p>
          <a:p>
            <a:pPr>
              <a:lnSpc>
                <a:spcPct val="105000"/>
              </a:lnSpc>
            </a:pPr>
            <a:r>
              <a:rPr lang="en-US" dirty="0"/>
              <a:t>Clinical picture possibly resembles later phase of adult COVID-19 characterized by cytokine storm, hyperinflammation, multi-organ damage including severe myocarditis and acute kidney injury.</a:t>
            </a:r>
          </a:p>
          <a:p>
            <a:pPr>
              <a:lnSpc>
                <a:spcPct val="105000"/>
              </a:lnSpc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16F0A7-8BE1-446A-944C-C7487DBE7CDB}"/>
              </a:ext>
            </a:extLst>
          </p:cNvPr>
          <p:cNvCxnSpPr/>
          <p:nvPr/>
        </p:nvCxnSpPr>
        <p:spPr>
          <a:xfrm>
            <a:off x="0" y="851666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85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B74F-9040-49AB-8C30-EC288EC1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76" y="-2440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Kawasaki Disease (KD) and Kawasaki Shock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3523B-DF24-4F22-AECA-83856E97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950" y="2038391"/>
            <a:ext cx="6216697" cy="43217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CA60B8-CFAB-4EC2-AE80-236F9770772A}"/>
              </a:ext>
            </a:extLst>
          </p:cNvPr>
          <p:cNvSpPr txBox="1">
            <a:spLocks/>
          </p:cNvSpPr>
          <p:nvPr/>
        </p:nvSpPr>
        <p:spPr>
          <a:xfrm>
            <a:off x="184559" y="754986"/>
            <a:ext cx="11820088" cy="229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2400" dirty="0"/>
              <a:t>Self-limited vasculitis of childhood, thought precipitated by common infection pathogen resulting in immune-mediated response in genetically pre-disposed children; most important complication coronary artery aneurysms.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64E892-019E-4811-BAA3-68012B4E6DEC}"/>
              </a:ext>
            </a:extLst>
          </p:cNvPr>
          <p:cNvCxnSpPr/>
          <p:nvPr/>
        </p:nvCxnSpPr>
        <p:spPr>
          <a:xfrm>
            <a:off x="0" y="667108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A28F2-0323-4DBA-837C-56ED7B548BF8}"/>
              </a:ext>
            </a:extLst>
          </p:cNvPr>
          <p:cNvGrpSpPr/>
          <p:nvPr/>
        </p:nvGrpSpPr>
        <p:grpSpPr>
          <a:xfrm>
            <a:off x="188922" y="2038391"/>
            <a:ext cx="5557519" cy="4321769"/>
            <a:chOff x="2088859" y="1532825"/>
            <a:chExt cx="4297797" cy="28853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142B5D-D3A2-4DD4-AFF1-29227B465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8859" y="1532825"/>
              <a:ext cx="4238845" cy="288531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520B35-5CB0-4AB8-A9D6-E12468081C64}"/>
                </a:ext>
              </a:extLst>
            </p:cNvPr>
            <p:cNvSpPr txBox="1"/>
            <p:nvPr/>
          </p:nvSpPr>
          <p:spPr>
            <a:xfrm>
              <a:off x="5538347" y="1555929"/>
              <a:ext cx="8483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(at least 4)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D41E8B-6BD3-4E78-9414-51ADB4780DE9}"/>
              </a:ext>
            </a:extLst>
          </p:cNvPr>
          <p:cNvSpPr txBox="1"/>
          <p:nvPr/>
        </p:nvSpPr>
        <p:spPr>
          <a:xfrm>
            <a:off x="2394321" y="6360160"/>
            <a:ext cx="5933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Adriana Tremoulet, Kawasaki Disease Research Center, UCSD</a:t>
            </a:r>
          </a:p>
        </p:txBody>
      </p:sp>
    </p:spTree>
    <p:extLst>
      <p:ext uri="{BB962C8B-B14F-4D97-AF65-F5344CB8AC3E}">
        <p14:creationId xmlns:p14="http://schemas.microsoft.com/office/powerpoint/2010/main" val="2119628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F72A-742B-4145-AF63-C8225722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0" y="-83848"/>
            <a:ext cx="11903978" cy="1009651"/>
          </a:xfrm>
        </p:spPr>
        <p:txBody>
          <a:bodyPr/>
          <a:lstStyle/>
          <a:p>
            <a:r>
              <a:rPr lang="en-US" dirty="0"/>
              <a:t>Differences Kawasaki Disease and Multi-System Inflammatory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C7E6-C192-4B2D-9610-2B41B93D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45" y="888011"/>
            <a:ext cx="11753743" cy="5969989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Demographic features</a:t>
            </a:r>
            <a:r>
              <a:rPr lang="en-US" dirty="0"/>
              <a:t> differ from KD, where 50% are &lt;24 months and 80% &lt;5 years, compared to mean age 8-10 years with MIS-C including adolescents. KD more frequent in Asian countries but MIS-C not seen in Asia yet; in several series, more often in children of African ancestry. 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Clinical features </a:t>
            </a:r>
            <a:r>
              <a:rPr lang="en-US" dirty="0"/>
              <a:t>include more impressive abdominal pain, diarrhea, vomiting and multi-organ involvement including acute kidney injury.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Cardiac features </a:t>
            </a:r>
            <a:r>
              <a:rPr lang="en-US" dirty="0"/>
              <a:t>show moderate to severe myocardial involvement  (by imaging and very high NT-pro-BNP and troponin levels), greater than KD or KD shock syndrome.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Laboratory features </a:t>
            </a:r>
            <a:r>
              <a:rPr lang="en-US" dirty="0"/>
              <a:t>distinct from KD with hyperinflammation with elevated ferritin, D-dimers,  IL-6, CRP, lymphopenia, thrombocytopenia.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5F251-E531-4A22-A35F-69CA671C09B1}"/>
              </a:ext>
            </a:extLst>
          </p:cNvPr>
          <p:cNvCxnSpPr/>
          <p:nvPr/>
        </p:nvCxnSpPr>
        <p:spPr>
          <a:xfrm>
            <a:off x="13352" y="700664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56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96C2-EBF4-429E-B477-15714BAF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84"/>
            <a:ext cx="10515600" cy="894715"/>
          </a:xfrm>
        </p:spPr>
        <p:txBody>
          <a:bodyPr>
            <a:normAutofit/>
          </a:bodyPr>
          <a:lstStyle/>
          <a:p>
            <a:r>
              <a:rPr lang="en-US" sz="3200" dirty="0"/>
              <a:t>Manifestations of Multi-System Inflammatory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DBCF-76D3-4701-8A8C-470819D9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344" y="1255829"/>
            <a:ext cx="4704353" cy="4729285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Red=signs/symptoms consistent with Kawasaki Disease</a:t>
            </a:r>
          </a:p>
          <a:p>
            <a:pPr>
              <a:lnSpc>
                <a:spcPct val="105000"/>
              </a:lnSpc>
            </a:pPr>
            <a:r>
              <a:rPr lang="en-US" dirty="0"/>
              <a:t>Black=signs that are rare in Kawasaki Disease</a:t>
            </a:r>
          </a:p>
          <a:p>
            <a:pPr>
              <a:lnSpc>
                <a:spcPct val="105000"/>
              </a:lnSpc>
            </a:pPr>
            <a:r>
              <a:rPr lang="en-US" dirty="0"/>
              <a:t>Percentages come from case series of 35 cases over 2 months from 14 centers France and Switzerland </a:t>
            </a:r>
            <a:r>
              <a:rPr lang="en-US" sz="1500" i="1" dirty="0"/>
              <a:t>(Belhadjer Z et al.  Circulation 2020 May 17) </a:t>
            </a:r>
          </a:p>
          <a:p>
            <a:pPr>
              <a:lnSpc>
                <a:spcPct val="105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80467-5AC3-4A05-933F-E8CE895A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2" y="1088876"/>
            <a:ext cx="7133478" cy="5063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5C07B-41DF-417B-A521-F9AAF814FEEB}"/>
              </a:ext>
            </a:extLst>
          </p:cNvPr>
          <p:cNvSpPr txBox="1"/>
          <p:nvPr/>
        </p:nvSpPr>
        <p:spPr>
          <a:xfrm>
            <a:off x="2194560" y="6235106"/>
            <a:ext cx="3033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Belhadjer Z et al.  Circulation 2020 May 17 (epub) </a:t>
            </a:r>
          </a:p>
        </p:txBody>
      </p:sp>
    </p:spTree>
    <p:extLst>
      <p:ext uri="{BB962C8B-B14F-4D97-AF65-F5344CB8AC3E}">
        <p14:creationId xmlns:p14="http://schemas.microsoft.com/office/powerpoint/2010/main" val="305074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21700-E63F-4AAE-87CC-452B57BD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3" y="786114"/>
            <a:ext cx="8288919" cy="5271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91206-14EC-4419-A958-49A887B3230E}"/>
              </a:ext>
            </a:extLst>
          </p:cNvPr>
          <p:cNvSpPr txBox="1"/>
          <p:nvPr/>
        </p:nvSpPr>
        <p:spPr>
          <a:xfrm>
            <a:off x="8417386" y="737995"/>
            <a:ext cx="3592073" cy="595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RT PCR detects gene segments of viral genome, not necessarily infectivity</a:t>
            </a:r>
          </a:p>
          <a:p>
            <a:pPr algn="ctr">
              <a:lnSpc>
                <a:spcPct val="105000"/>
              </a:lnSpc>
              <a:spcBef>
                <a:spcPts val="12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Respiratory samples (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RT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become + several days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prior to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sx;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~57% pt, starts later, persists longer</a:t>
            </a:r>
          </a:p>
          <a:p>
            <a:pPr algn="ctr">
              <a:lnSpc>
                <a:spcPct val="105000"/>
              </a:lnSpc>
              <a:spcBef>
                <a:spcPts val="12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Persists for duration of sx (or about 12-14 days if no sx); shedding can be prolonged; related to severity of illness </a:t>
            </a:r>
          </a:p>
          <a:p>
            <a:pPr algn="ctr">
              <a:lnSpc>
                <a:spcPct val="105000"/>
              </a:lnSpc>
              <a:spcBef>
                <a:spcPts val="12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Can be + after recovery but may be detecting viral fragments not infectious virus</a:t>
            </a:r>
            <a:endParaRPr lang="en-US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E70295-F20A-4864-B3CF-9ECA032CE74D}"/>
              </a:ext>
            </a:extLst>
          </p:cNvPr>
          <p:cNvSpPr txBox="1">
            <a:spLocks/>
          </p:cNvSpPr>
          <p:nvPr/>
        </p:nvSpPr>
        <p:spPr>
          <a:xfrm>
            <a:off x="275640" y="-153353"/>
            <a:ext cx="11390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Viral RT-PCR Testing for SARS-CoV-2/COVID-19 and Test Timing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96D762-7526-41D1-8C9B-2A2B72BB9020}"/>
              </a:ext>
            </a:extLst>
          </p:cNvPr>
          <p:cNvSpPr txBox="1"/>
          <p:nvPr/>
        </p:nvSpPr>
        <p:spPr>
          <a:xfrm>
            <a:off x="3831224" y="6384072"/>
            <a:ext cx="389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Sethuraman N et al.  JAMA 2020 May 6 (epub)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2C6905-152B-44C6-B241-93D9916464E5}"/>
              </a:ext>
            </a:extLst>
          </p:cNvPr>
          <p:cNvCxnSpPr>
            <a:cxnSpLocks/>
          </p:cNvCxnSpPr>
          <p:nvPr/>
        </p:nvCxnSpPr>
        <p:spPr>
          <a:xfrm>
            <a:off x="0" y="737995"/>
            <a:ext cx="12115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87B97ACA-F76C-45D2-81E6-52D1AF2D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16" y="188712"/>
            <a:ext cx="687443" cy="4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F9827-C84C-4F76-BF9E-3D3086A6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0" y="157821"/>
            <a:ext cx="660400" cy="458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300E76-B5C4-4340-A43B-4B7737017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07" y="6071886"/>
            <a:ext cx="3573881" cy="6701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A8E0F8-86DE-4009-BC4F-BDFAEE726D34}"/>
              </a:ext>
            </a:extLst>
          </p:cNvPr>
          <p:cNvSpPr txBox="1"/>
          <p:nvPr/>
        </p:nvSpPr>
        <p:spPr>
          <a:xfrm>
            <a:off x="829622" y="5043679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range 2-11 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E8CA4A-1176-4958-833C-C75A6FDFF13C}"/>
              </a:ext>
            </a:extLst>
          </p:cNvPr>
          <p:cNvSpPr txBox="1"/>
          <p:nvPr/>
        </p:nvSpPr>
        <p:spPr>
          <a:xfrm>
            <a:off x="2977731" y="5043679"/>
            <a:ext cx="926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Mean 12.8 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6C5B8D-2A87-4C76-B228-5615DE157605}"/>
              </a:ext>
            </a:extLst>
          </p:cNvPr>
          <p:cNvSpPr txBox="1"/>
          <p:nvPr/>
        </p:nvSpPr>
        <p:spPr>
          <a:xfrm>
            <a:off x="5379893" y="5061221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Convalescence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B28D2C-D068-49D3-89B6-5D4F6BC6BACA}"/>
              </a:ext>
            </a:extLst>
          </p:cNvPr>
          <p:cNvSpPr/>
          <p:nvPr/>
        </p:nvSpPr>
        <p:spPr>
          <a:xfrm>
            <a:off x="368476" y="4772818"/>
            <a:ext cx="2029284" cy="246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16C4BF-FAF1-4342-BB68-C437C91D0DE0}"/>
              </a:ext>
            </a:extLst>
          </p:cNvPr>
          <p:cNvSpPr/>
          <p:nvPr/>
        </p:nvSpPr>
        <p:spPr>
          <a:xfrm>
            <a:off x="2465835" y="4782978"/>
            <a:ext cx="2903898" cy="246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9A915-9CF1-4F6A-8A39-1ED1DE3956A4}"/>
              </a:ext>
            </a:extLst>
          </p:cNvPr>
          <p:cNvSpPr/>
          <p:nvPr/>
        </p:nvSpPr>
        <p:spPr>
          <a:xfrm>
            <a:off x="5405120" y="4772817"/>
            <a:ext cx="2976879" cy="24622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2C5162-CFBF-4B7B-B62D-C283C379848B}"/>
              </a:ext>
            </a:extLst>
          </p:cNvPr>
          <p:cNvSpPr/>
          <p:nvPr/>
        </p:nvSpPr>
        <p:spPr>
          <a:xfrm>
            <a:off x="2454444" y="1294089"/>
            <a:ext cx="3123396" cy="246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  <p:bldP spid="30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35CA-EFAD-48D9-B1C7-216D02CA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Treatment of Multi-System Inflammatory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2F3B-4147-4FE4-AA55-F9C58952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72" y="1292008"/>
            <a:ext cx="10515600" cy="527843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/>
              <a:t>Primary supportive care of acute organ dysfunction and shock.</a:t>
            </a: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/>
              <a:t>Most improve with IVIG with or without steroids, which act to modulate cytokine activation.</a:t>
            </a: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/>
              <a:t>Other immune modulators have been used if non-responsive to IVIG/steroids (anakinra – IL1 blockade; sarilumab/tocilizumab – IL6 blockade).</a:t>
            </a: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/>
              <a:t>Not reported from Asian countries at this time, or from Africa – but surveillance for the syndrome has also been limited to         non-existent until now.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0821B0-1163-4E4B-82DA-3C8F7DBBC916}"/>
              </a:ext>
            </a:extLst>
          </p:cNvPr>
          <p:cNvCxnSpPr>
            <a:cxnSpLocks/>
          </p:cNvCxnSpPr>
          <p:nvPr/>
        </p:nvCxnSpPr>
        <p:spPr>
          <a:xfrm>
            <a:off x="1335163" y="955457"/>
            <a:ext cx="94242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A1D4A-8D70-4ADE-AF47-364EC8BE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1" y="142241"/>
            <a:ext cx="919081" cy="97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7794D8-B6C0-4DB9-ADE8-B962A6F7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281" y="73442"/>
            <a:ext cx="914723" cy="125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318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E3EAB7-E2A8-447D-98FD-750BE68F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Possible Widening Spectrum of Disorders in Children </a:t>
            </a:r>
            <a:br>
              <a:rPr lang="en-US" sz="3200" dirty="0"/>
            </a:br>
            <a:r>
              <a:rPr lang="en-US" sz="3200" dirty="0"/>
              <a:t>that May be Associated with SARS-CoV-2 Infection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5926B-469B-4F1A-AD82-13E9421B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70" y="1208666"/>
            <a:ext cx="7914616" cy="4890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9B40C7-B1E8-4756-BC3B-638E8B2A1E88}"/>
              </a:ext>
            </a:extLst>
          </p:cNvPr>
          <p:cNvSpPr txBox="1"/>
          <p:nvPr/>
        </p:nvSpPr>
        <p:spPr>
          <a:xfrm>
            <a:off x="2407920" y="6216391"/>
            <a:ext cx="4928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Dr. Michael Levin, Imperial College, United Kingdom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24BA2A-4241-4107-8FFD-06DA8EC1EED4}"/>
              </a:ext>
            </a:extLst>
          </p:cNvPr>
          <p:cNvCxnSpPr/>
          <p:nvPr/>
        </p:nvCxnSpPr>
        <p:spPr>
          <a:xfrm>
            <a:off x="0" y="1208664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51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7C25-8AE3-4AAC-9111-3B8C229A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78" y="-70354"/>
            <a:ext cx="11408362" cy="1325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WHO Website for Multi-System Inflammatory Syndrome</a:t>
            </a:r>
            <a:br>
              <a:rPr lang="en-US" dirty="0"/>
            </a:br>
            <a:r>
              <a:rPr lang="en-US" sz="1400" i="1" dirty="0">
                <a:hlinkClick r:id="rId2"/>
              </a:rPr>
              <a:t>https://www.who.int/news-room/commentaries/detail/multisystem-inflammatory-syndrome-in-children-and-adolescents-with-covid-19</a:t>
            </a:r>
            <a:endParaRPr lang="en-US" sz="1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375FA-C5CE-492D-8735-4FE0CE0F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0" y="1129566"/>
            <a:ext cx="11408362" cy="793378"/>
          </a:xfrm>
        </p:spPr>
        <p:txBody>
          <a:bodyPr>
            <a:normAutofit/>
          </a:bodyPr>
          <a:lstStyle/>
          <a:p>
            <a:r>
              <a:rPr lang="en-US" dirty="0"/>
              <a:t>Preliminary case definition and global reporting clinical data platform.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301201-46E3-400F-B274-8EA3D2B8D352}"/>
              </a:ext>
            </a:extLst>
          </p:cNvPr>
          <p:cNvCxnSpPr/>
          <p:nvPr/>
        </p:nvCxnSpPr>
        <p:spPr>
          <a:xfrm>
            <a:off x="0" y="1041083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31AD13C-C645-4D3C-8EDD-16B761EE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14" y="1922944"/>
            <a:ext cx="3355986" cy="481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92254-6F91-4C8A-8EED-2AFE8C3C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79" y="1636844"/>
            <a:ext cx="3976811" cy="10860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93B6E5-A1EA-4BF2-AE9B-F79D3603DF67}"/>
              </a:ext>
            </a:extLst>
          </p:cNvPr>
          <p:cNvGrpSpPr/>
          <p:nvPr/>
        </p:nvGrpSpPr>
        <p:grpSpPr>
          <a:xfrm>
            <a:off x="142240" y="2651768"/>
            <a:ext cx="7071360" cy="3960486"/>
            <a:chOff x="142240" y="2860882"/>
            <a:chExt cx="6840268" cy="37513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0A6A93-68EC-454E-BB02-ABCDCE3CF07D}"/>
                </a:ext>
              </a:extLst>
            </p:cNvPr>
            <p:cNvGrpSpPr/>
            <p:nvPr/>
          </p:nvGrpSpPr>
          <p:grpSpPr>
            <a:xfrm>
              <a:off x="214678" y="2860882"/>
              <a:ext cx="6767830" cy="3426670"/>
              <a:chOff x="214678" y="2860882"/>
              <a:chExt cx="6767830" cy="342667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CFDA553-F9F7-4990-81BC-93748CA5C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480" y="2860882"/>
                <a:ext cx="6714388" cy="258245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8717F92-AC7C-4C46-AC62-365164C24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678" y="5359392"/>
                <a:ext cx="6767830" cy="928160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EB50E8-9053-4D5A-B731-15B6AC03C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240" y="6345554"/>
              <a:ext cx="54864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090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8A9E-C760-4EC2-96BF-43B09921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7" y="-86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COVID-19 Disease in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1C5F-7655-408D-8730-033964D6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91" y="954150"/>
            <a:ext cx="10892052" cy="56621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While COVID-19 seems relatively less frequent and more benign in pediatric populations, severe cases have been reported and this appearance may be biased by our incomplete knowledge of this new disease.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Similar to adults, children with comorbidities appear over-represented in those with more severe disease.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Recent emergence of multi-system inflammatory syndrome in children with SARS-CoV-2 infection (either current infection or infection in recent past) demonstrates how disease due to SARS-CoV-2 in children remains yet to be defined.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202B82-1303-475F-BE1F-16AAA5EC2E67}"/>
              </a:ext>
            </a:extLst>
          </p:cNvPr>
          <p:cNvCxnSpPr>
            <a:cxnSpLocks/>
          </p:cNvCxnSpPr>
          <p:nvPr/>
        </p:nvCxnSpPr>
        <p:spPr>
          <a:xfrm>
            <a:off x="-77821" y="8657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BF359900-989F-4BBE-A821-710992E51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50" y="190084"/>
            <a:ext cx="587293" cy="5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78DDF8A5-64B5-4EE7-AB36-F3499432D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3" y="155085"/>
            <a:ext cx="1208689" cy="6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12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FA4D-14BA-4C20-8D54-5EFF5A0C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1736725"/>
            <a:ext cx="10515600" cy="445071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Impact of COVID-19 Response </a:t>
            </a:r>
            <a:br>
              <a:rPr lang="en-US" sz="5400" dirty="0"/>
            </a:br>
            <a:r>
              <a:rPr lang="en-US" sz="5400" dirty="0"/>
              <a:t>on HIV and Maternal and Child Health Services</a:t>
            </a:r>
            <a:br>
              <a:rPr lang="en-US" sz="5400" dirty="0"/>
            </a:br>
            <a:br>
              <a:rPr lang="en-US" sz="5400" dirty="0"/>
            </a:br>
            <a:r>
              <a:rPr lang="en-US" sz="3600" dirty="0">
                <a:solidFill>
                  <a:schemeClr val="tx1"/>
                </a:solidFill>
              </a:rPr>
              <a:t>Modeling Exercises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A734DE-6272-45E6-9532-7E88582C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2" y="150589"/>
            <a:ext cx="1777990" cy="17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rtist's impression">
            <a:extLst>
              <a:ext uri="{FF2B5EF4-FFF2-40B4-BE49-F238E27FC236}">
                <a16:creationId xmlns:a16="http://schemas.microsoft.com/office/drawing/2014/main" id="{DC7936DD-ABE8-4362-98ED-CB0819A1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96" y="172094"/>
            <a:ext cx="1706463" cy="17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96C8E-62DD-441D-A795-CF9E01F6E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0" y="172094"/>
            <a:ext cx="4541520" cy="13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88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8713-E5D3-48D8-8A8B-BF71E6C3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33" y="-201906"/>
            <a:ext cx="11210365" cy="1325563"/>
          </a:xfrm>
        </p:spPr>
        <p:txBody>
          <a:bodyPr/>
          <a:lstStyle/>
          <a:p>
            <a:r>
              <a:rPr lang="en-US" dirty="0"/>
              <a:t>Potential Impact of COVID-19 Responses on Maternal/Child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E82C-03E7-4FE9-8769-6B2F8DD2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70" y="669938"/>
            <a:ext cx="8046843" cy="1734901"/>
          </a:xfrm>
        </p:spPr>
        <p:txBody>
          <a:bodyPr>
            <a:normAutofit lnSpcReduction="10000"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sz="1800" i="1" dirty="0"/>
              <a:t>Robertson T et al.  Lancet Global Health. 2020 May 12 </a:t>
            </a:r>
            <a:r>
              <a:rPr lang="en-US" sz="2600" dirty="0"/>
              <a:t>– </a:t>
            </a:r>
            <a:r>
              <a:rPr lang="en-US" sz="2400" dirty="0"/>
              <a:t>modeled 3 scenarios where coverage of essential maternal and child health interventions are reduced by 5-10-15% and child wasting increases by 5-10-15% in 118 LMIC.</a:t>
            </a:r>
            <a:endParaRPr lang="en-US" sz="2400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717B17-8340-459C-8DC3-55DCE501F749}"/>
              </a:ext>
            </a:extLst>
          </p:cNvPr>
          <p:cNvSpPr txBox="1">
            <a:spLocks/>
          </p:cNvSpPr>
          <p:nvPr/>
        </p:nvSpPr>
        <p:spPr>
          <a:xfrm>
            <a:off x="238170" y="5179200"/>
            <a:ext cx="11467844" cy="173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2600" dirty="0"/>
              <a:t>Depending on scenario, there could be an increase of 9.8 to 44.7% in under age 5-child deaths per month and 8.3% to 38.6% increased in maternal deaths per month across 118 countries.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066461-EE16-41DC-A853-5E4BF92C113A}"/>
              </a:ext>
            </a:extLst>
          </p:cNvPr>
          <p:cNvCxnSpPr/>
          <p:nvPr/>
        </p:nvCxnSpPr>
        <p:spPr>
          <a:xfrm>
            <a:off x="0" y="713650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1161A2-55B9-40CB-9AC9-B9B66A2FC05F}"/>
              </a:ext>
            </a:extLst>
          </p:cNvPr>
          <p:cNvGrpSpPr/>
          <p:nvPr/>
        </p:nvGrpSpPr>
        <p:grpSpPr>
          <a:xfrm>
            <a:off x="8602929" y="723995"/>
            <a:ext cx="3350901" cy="1963908"/>
            <a:chOff x="8739945" y="865280"/>
            <a:chExt cx="3350901" cy="19639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4EC607-63FF-4976-AF83-70440746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9162" y="1311277"/>
              <a:ext cx="2547542" cy="151791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951E9C-6E19-4732-8B13-15C9EB34C179}"/>
                </a:ext>
              </a:extLst>
            </p:cNvPr>
            <p:cNvSpPr/>
            <p:nvPr/>
          </p:nvSpPr>
          <p:spPr>
            <a:xfrm>
              <a:off x="8739945" y="865280"/>
              <a:ext cx="33509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Framework Effects of Health System Components on Health Service Coverage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F0C55F-FC8D-47BE-B9EC-88DF53909C44}"/>
              </a:ext>
            </a:extLst>
          </p:cNvPr>
          <p:cNvGrpSpPr/>
          <p:nvPr/>
        </p:nvGrpSpPr>
        <p:grpSpPr>
          <a:xfrm>
            <a:off x="4889274" y="2354217"/>
            <a:ext cx="3554697" cy="2640774"/>
            <a:chOff x="612414" y="2402312"/>
            <a:chExt cx="3554697" cy="26407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F98CCD-D2FF-491C-932F-60CEC20D1486}"/>
                </a:ext>
              </a:extLst>
            </p:cNvPr>
            <p:cNvGrpSpPr/>
            <p:nvPr/>
          </p:nvGrpSpPr>
          <p:grpSpPr>
            <a:xfrm>
              <a:off x="612414" y="2402312"/>
              <a:ext cx="3474419" cy="2640774"/>
              <a:chOff x="612414" y="2402312"/>
              <a:chExt cx="3474419" cy="264077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561FFA5-EFD4-4DEC-B001-6C7370790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040" y="4897345"/>
                <a:ext cx="2723051" cy="145741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E2E0CB4-6B7B-4463-8C31-BFC7000346A8}"/>
                  </a:ext>
                </a:extLst>
              </p:cNvPr>
              <p:cNvGrpSpPr/>
              <p:nvPr/>
            </p:nvGrpSpPr>
            <p:grpSpPr>
              <a:xfrm>
                <a:off x="612414" y="2402312"/>
                <a:ext cx="3474419" cy="2518972"/>
                <a:chOff x="284159" y="2384833"/>
                <a:chExt cx="3474419" cy="251897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CA641D-98F2-41CB-B6C2-A8B0A4ABC1BF}"/>
                    </a:ext>
                  </a:extLst>
                </p:cNvPr>
                <p:cNvSpPr/>
                <p:nvPr/>
              </p:nvSpPr>
              <p:spPr>
                <a:xfrm>
                  <a:off x="457200" y="2384833"/>
                  <a:ext cx="215956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Maternal Deaths </a:t>
                  </a:r>
                  <a:r>
                    <a:rPr lang="en-US" sz="1200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per Month</a:t>
                  </a:r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FCFE2781-AD9D-4BC2-9FE9-CCF99A91B5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159" y="2712470"/>
                  <a:ext cx="3474419" cy="2191335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EA459F-0C73-43C7-9CB4-785FFBBBE43D}"/>
                </a:ext>
              </a:extLst>
            </p:cNvPr>
            <p:cNvSpPr txBox="1"/>
            <p:nvPr/>
          </p:nvSpPr>
          <p:spPr>
            <a:xfrm>
              <a:off x="3427806" y="2875203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38.6%↑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0E688D-ABF3-482D-850E-C15FDBFDA40C}"/>
                </a:ext>
              </a:extLst>
            </p:cNvPr>
            <p:cNvSpPr txBox="1"/>
            <p:nvPr/>
          </p:nvSpPr>
          <p:spPr>
            <a:xfrm>
              <a:off x="2022450" y="3239561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8.3%↑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614395-F457-4A16-A381-2754665B06B1}"/>
                </a:ext>
              </a:extLst>
            </p:cNvPr>
            <p:cNvSpPr txBox="1"/>
            <p:nvPr/>
          </p:nvSpPr>
          <p:spPr>
            <a:xfrm>
              <a:off x="2683568" y="3152202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14.7%↑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9A741E-E579-428A-8988-49B194729A09}"/>
              </a:ext>
            </a:extLst>
          </p:cNvPr>
          <p:cNvGrpSpPr/>
          <p:nvPr/>
        </p:nvGrpSpPr>
        <p:grpSpPr>
          <a:xfrm>
            <a:off x="798088" y="2310051"/>
            <a:ext cx="3546340" cy="2589029"/>
            <a:chOff x="4533693" y="2332255"/>
            <a:chExt cx="3546340" cy="25890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9207D3-0E32-42DB-A39D-5F0DC8D36F7D}"/>
                </a:ext>
              </a:extLst>
            </p:cNvPr>
            <p:cNvGrpSpPr/>
            <p:nvPr/>
          </p:nvGrpSpPr>
          <p:grpSpPr>
            <a:xfrm>
              <a:off x="4533693" y="2332255"/>
              <a:ext cx="3546340" cy="2589029"/>
              <a:chOff x="4321315" y="2059192"/>
              <a:chExt cx="3546340" cy="25890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D810ECD-07E4-4AAF-9658-096309045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1315" y="2370011"/>
                <a:ext cx="3546340" cy="227821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9D8CD6-4AB5-4EB7-8D5B-A56F21ADCC22}"/>
                  </a:ext>
                </a:extLst>
              </p:cNvPr>
              <p:cNvSpPr/>
              <p:nvPr/>
            </p:nvSpPr>
            <p:spPr>
              <a:xfrm>
                <a:off x="4450242" y="2059192"/>
                <a:ext cx="19143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Child Deaths </a:t>
                </a:r>
                <a:r>
                  <a:rPr lang="en-US" sz="1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per Month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3702B3-B843-4FEA-850C-283D80A38780}"/>
                </a:ext>
              </a:extLst>
            </p:cNvPr>
            <p:cNvSpPr txBox="1"/>
            <p:nvPr/>
          </p:nvSpPr>
          <p:spPr>
            <a:xfrm>
              <a:off x="7340728" y="2630228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44.7%↑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0E0EBC-8470-49F3-8ACF-0849437C847F}"/>
                </a:ext>
              </a:extLst>
            </p:cNvPr>
            <p:cNvSpPr txBox="1"/>
            <p:nvPr/>
          </p:nvSpPr>
          <p:spPr>
            <a:xfrm>
              <a:off x="5937210" y="3111531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9.8%↑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D0FEF6-7CB4-4E91-ADCB-991FBB6694B0}"/>
                </a:ext>
              </a:extLst>
            </p:cNvPr>
            <p:cNvSpPr txBox="1"/>
            <p:nvPr/>
          </p:nvSpPr>
          <p:spPr>
            <a:xfrm>
              <a:off x="6758192" y="3020693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17.3%↑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75E439F-8D52-46DA-AFF2-AD86FB2E88A5}"/>
              </a:ext>
            </a:extLst>
          </p:cNvPr>
          <p:cNvSpPr txBox="1"/>
          <p:nvPr/>
        </p:nvSpPr>
        <p:spPr>
          <a:xfrm>
            <a:off x="8593612" y="3137719"/>
            <a:ext cx="3480440" cy="1445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3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Disruption in  service coverage:</a:t>
            </a:r>
          </a:p>
          <a:p>
            <a:pPr algn="ctr">
              <a:lnSpc>
                <a:spcPct val="103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 1: Small ↓ services</a:t>
            </a:r>
          </a:p>
          <a:p>
            <a:pPr algn="ctr">
              <a:lnSpc>
                <a:spcPct val="103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 2: Moderate ↓ services</a:t>
            </a:r>
          </a:p>
          <a:p>
            <a:pPr algn="ctr">
              <a:lnSpc>
                <a:spcPct val="103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 3: Large ↓ service</a:t>
            </a:r>
          </a:p>
        </p:txBody>
      </p:sp>
    </p:spTree>
    <p:extLst>
      <p:ext uri="{BB962C8B-B14F-4D97-AF65-F5344CB8AC3E}">
        <p14:creationId xmlns:p14="http://schemas.microsoft.com/office/powerpoint/2010/main" val="2368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8713-E5D3-48D8-8A8B-BF71E6C3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21" y="-181112"/>
            <a:ext cx="11210365" cy="1325563"/>
          </a:xfrm>
        </p:spPr>
        <p:txBody>
          <a:bodyPr/>
          <a:lstStyle/>
          <a:p>
            <a:r>
              <a:rPr lang="en-US" dirty="0"/>
              <a:t>Potential Impact of COVID-19 Responses on Pediatric HIV Epidemic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E82C-03E7-4FE9-8769-6B2F8DD2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58" y="731311"/>
            <a:ext cx="11781495" cy="1415598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en-US" sz="1800" i="1" dirty="0"/>
              <a:t>Stover J et al. MedRxiv doi.org/10.1101/2020.05.04.20090399 </a:t>
            </a:r>
            <a:r>
              <a:rPr lang="en-US" sz="2600" dirty="0"/>
              <a:t>– examined effects of 3- or 6-month service disruption due to lockdown/health system capacity constraints on HIV incidence, including MTCT, in 4 African countries.</a:t>
            </a:r>
            <a:endParaRPr lang="en-US" sz="2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B1984-5C0F-4ACA-9184-1958260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8" y="2729149"/>
            <a:ext cx="5394436" cy="31361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DE7E60-9F62-4AD6-95B0-28196FDB7AC4}"/>
              </a:ext>
            </a:extLst>
          </p:cNvPr>
          <p:cNvSpPr/>
          <p:nvPr/>
        </p:nvSpPr>
        <p:spPr>
          <a:xfrm>
            <a:off x="1076194" y="2452150"/>
            <a:ext cx="3760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Increase in New Child HIV Infections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717B17-8340-459C-8DC3-55DCE501F749}"/>
              </a:ext>
            </a:extLst>
          </p:cNvPr>
          <p:cNvSpPr txBox="1">
            <a:spLocks/>
          </p:cNvSpPr>
          <p:nvPr/>
        </p:nvSpPr>
        <p:spPr>
          <a:xfrm>
            <a:off x="5521342" y="2146909"/>
            <a:ext cx="6573841" cy="483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2600" dirty="0"/>
              <a:t>Currently PMTCT coverage is high in most countries with few new child infections.  </a:t>
            </a:r>
          </a:p>
          <a:p>
            <a:pPr>
              <a:lnSpc>
                <a:spcPct val="105000"/>
              </a:lnSpc>
            </a:pPr>
            <a:r>
              <a:rPr lang="en-US" sz="2600" dirty="0"/>
              <a:t>Any disruption in PMTCT services could lead to large increases in new child infections, from about </a:t>
            </a:r>
            <a:r>
              <a:rPr lang="en-US" sz="2600" dirty="0">
                <a:solidFill>
                  <a:srgbClr val="C00000"/>
                </a:solidFill>
              </a:rPr>
              <a:t>10% if disruption for new patients only</a:t>
            </a:r>
            <a:r>
              <a:rPr lang="en-US" sz="2600" dirty="0"/>
              <a:t>;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to </a:t>
            </a:r>
            <a:r>
              <a:rPr lang="en-US" sz="2600" dirty="0">
                <a:solidFill>
                  <a:srgbClr val="0070C0"/>
                </a:solidFill>
              </a:rPr>
              <a:t>~50% for 3-month if disruptions for all </a:t>
            </a:r>
            <a:r>
              <a:rPr lang="en-US" sz="2600" dirty="0"/>
              <a:t>PMTCT services; and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100% or more for 6-month  if disruptions to all </a:t>
            </a:r>
            <a:r>
              <a:rPr lang="en-US" sz="2600" dirty="0"/>
              <a:t>PMTCT services.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97D22C-7FCC-437F-8AA1-FDE3B28886FF}"/>
              </a:ext>
            </a:extLst>
          </p:cNvPr>
          <p:cNvSpPr/>
          <p:nvPr/>
        </p:nvSpPr>
        <p:spPr>
          <a:xfrm>
            <a:off x="155828" y="4791852"/>
            <a:ext cx="1652652" cy="2045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A31184-1A29-4463-8BAE-BCFF1AD7C384}"/>
              </a:ext>
            </a:extLst>
          </p:cNvPr>
          <p:cNvSpPr/>
          <p:nvPr/>
        </p:nvSpPr>
        <p:spPr>
          <a:xfrm>
            <a:off x="155828" y="3960321"/>
            <a:ext cx="1652652" cy="2212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EA64D-DEE4-4C8E-95DD-10B19BADC871}"/>
              </a:ext>
            </a:extLst>
          </p:cNvPr>
          <p:cNvSpPr/>
          <p:nvPr/>
        </p:nvSpPr>
        <p:spPr>
          <a:xfrm>
            <a:off x="155828" y="3113829"/>
            <a:ext cx="1652652" cy="23619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066461-EE16-41DC-A853-5E4BF92C113A}"/>
              </a:ext>
            </a:extLst>
          </p:cNvPr>
          <p:cNvCxnSpPr/>
          <p:nvPr/>
        </p:nvCxnSpPr>
        <p:spPr>
          <a:xfrm>
            <a:off x="0" y="787083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4E348D-554E-4462-B06F-341F8CB3481B}"/>
              </a:ext>
            </a:extLst>
          </p:cNvPr>
          <p:cNvSpPr/>
          <p:nvPr/>
        </p:nvSpPr>
        <p:spPr>
          <a:xfrm>
            <a:off x="2807924" y="4113490"/>
            <a:ext cx="452927" cy="41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88BD97-3DEF-4F0D-8411-0A92378E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0" y="1229970"/>
            <a:ext cx="3977861" cy="118057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2FC606B-7672-4B90-A3DA-FB33A117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666" y="1181720"/>
            <a:ext cx="8049658" cy="1824951"/>
          </a:xfrm>
        </p:spPr>
        <p:txBody>
          <a:bodyPr>
            <a:normAutofit fontScale="92500"/>
          </a:bodyPr>
          <a:lstStyle/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2400" dirty="0"/>
              <a:t>Modeled 5 intervention scenarios for COVID-19 (no action, mitigation, suppression-lift, unmanaged, and well-managed suppression) and </a:t>
            </a:r>
            <a:r>
              <a:rPr lang="en-US" sz="2400" b="1" dirty="0"/>
              <a:t>potential service disruptions</a:t>
            </a:r>
            <a:r>
              <a:rPr lang="en-US" sz="2400" dirty="0"/>
              <a:t>, and impact on extra deaths due to HIV, TB and malaria 2020-2024.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A5227A-9498-4737-A6B3-7F9E9D1B5E4E}"/>
              </a:ext>
            </a:extLst>
          </p:cNvPr>
          <p:cNvGrpSpPr/>
          <p:nvPr/>
        </p:nvGrpSpPr>
        <p:grpSpPr>
          <a:xfrm>
            <a:off x="4374057" y="2654155"/>
            <a:ext cx="7671329" cy="3251951"/>
            <a:chOff x="4604559" y="2801640"/>
            <a:chExt cx="7671329" cy="32519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EA0B07-BD09-49F9-8312-9EE39D61AEE3}"/>
                </a:ext>
              </a:extLst>
            </p:cNvPr>
            <p:cNvGrpSpPr/>
            <p:nvPr/>
          </p:nvGrpSpPr>
          <p:grpSpPr>
            <a:xfrm>
              <a:off x="4604559" y="2954870"/>
              <a:ext cx="3808602" cy="3098721"/>
              <a:chOff x="157474" y="3091186"/>
              <a:chExt cx="4869022" cy="341196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8D593E-EDF9-45FE-B2F2-652F618BBD58}"/>
                  </a:ext>
                </a:extLst>
              </p:cNvPr>
              <p:cNvSpPr/>
              <p:nvPr/>
            </p:nvSpPr>
            <p:spPr>
              <a:xfrm>
                <a:off x="157474" y="3091186"/>
                <a:ext cx="4869022" cy="57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Excess deaths 2020-2024, </a:t>
                </a:r>
                <a:r>
                  <a:rPr 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COVID-19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TB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Malaria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 Each Scenario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5A48080-7D58-4256-A2EB-0D8A53CE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096" y="3893304"/>
                <a:ext cx="3800475" cy="260985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4E002F-D62A-4EF2-A35B-85F01D31B5D2}"/>
                  </a:ext>
                </a:extLst>
              </p:cNvPr>
              <p:cNvSpPr/>
              <p:nvPr/>
            </p:nvSpPr>
            <p:spPr>
              <a:xfrm>
                <a:off x="1148735" y="3545876"/>
                <a:ext cx="2416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Burden Setting</a:t>
                </a:r>
                <a:endParaRPr lang="en-US" dirty="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3E3C63F-83F1-4124-9C5F-D4CC747BF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130" y="4066872"/>
                <a:ext cx="772033" cy="761005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2FB7C9-98C7-4F28-91DE-DB8B5044CDCD}"/>
                  </a:ext>
                </a:extLst>
              </p:cNvPr>
              <p:cNvSpPr/>
              <p:nvPr/>
            </p:nvSpPr>
            <p:spPr>
              <a:xfrm rot="16200000">
                <a:off x="-493553" y="4673271"/>
                <a:ext cx="167360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Excess deaths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9DF905-332B-425B-A198-BC18D33E9A5B}"/>
                </a:ext>
              </a:extLst>
            </p:cNvPr>
            <p:cNvSpPr/>
            <p:nvPr/>
          </p:nvSpPr>
          <p:spPr>
            <a:xfrm>
              <a:off x="7993347" y="2801640"/>
              <a:ext cx="4282541" cy="944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HIV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10% ↑ HIV deaths, primarily ART interruption during 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health system demand.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279EF020-2E0C-4052-A977-DB7E69443413}"/>
              </a:ext>
            </a:extLst>
          </p:cNvPr>
          <p:cNvSpPr txBox="1">
            <a:spLocks/>
          </p:cNvSpPr>
          <p:nvPr/>
        </p:nvSpPr>
        <p:spPr>
          <a:xfrm>
            <a:off x="491525" y="-36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100" dirty="0"/>
              <a:t>Impact of COVID-19 Response on HIV, TB and Malaria in LMIC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Hogan AB et al; Imperial College COVID-19 Response Team  2020 May 1 </a:t>
            </a:r>
            <a:r>
              <a:rPr lang="en-US" sz="1300" i="1" dirty="0">
                <a:hlinkClick r:id="rId5"/>
              </a:rPr>
              <a:t>https://www.imperial.ac.uk/media/imperial-college/medicine/mrc-gida/2020-05-01-COVID19-Report-19.pdf</a:t>
            </a:r>
            <a:endParaRPr lang="en-US" sz="1300" i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D5D85F-F6A7-4536-817D-9FE793CD8E07}"/>
              </a:ext>
            </a:extLst>
          </p:cNvPr>
          <p:cNvSpPr/>
          <p:nvPr/>
        </p:nvSpPr>
        <p:spPr>
          <a:xfrm>
            <a:off x="5864378" y="5642724"/>
            <a:ext cx="493632" cy="26338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C7AE98-1045-4D01-A5D2-C4C70ED3624C}"/>
              </a:ext>
            </a:extLst>
          </p:cNvPr>
          <p:cNvSpPr/>
          <p:nvPr/>
        </p:nvSpPr>
        <p:spPr>
          <a:xfrm>
            <a:off x="6372360" y="5642725"/>
            <a:ext cx="603892" cy="25417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923B51-F135-4D18-BC4F-F7B00030E5F6}"/>
              </a:ext>
            </a:extLst>
          </p:cNvPr>
          <p:cNvSpPr/>
          <p:nvPr/>
        </p:nvSpPr>
        <p:spPr>
          <a:xfrm>
            <a:off x="4900725" y="5626765"/>
            <a:ext cx="497414" cy="2298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029190-6E82-4510-8E14-D6838CF40EBC}"/>
              </a:ext>
            </a:extLst>
          </p:cNvPr>
          <p:cNvSpPr/>
          <p:nvPr/>
        </p:nvSpPr>
        <p:spPr>
          <a:xfrm>
            <a:off x="130721" y="1111648"/>
            <a:ext cx="202632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Potential Service Disruptions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016E66-AE33-444E-89C2-D1449657B788}"/>
              </a:ext>
            </a:extLst>
          </p:cNvPr>
          <p:cNvSpPr/>
          <p:nvPr/>
        </p:nvSpPr>
        <p:spPr>
          <a:xfrm>
            <a:off x="183740" y="1362380"/>
            <a:ext cx="2218189" cy="424183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FA3FEC-2A2E-4E4A-8806-4A9BD7354BF0}"/>
              </a:ext>
            </a:extLst>
          </p:cNvPr>
          <p:cNvCxnSpPr/>
          <p:nvPr/>
        </p:nvCxnSpPr>
        <p:spPr>
          <a:xfrm>
            <a:off x="6676" y="1131032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FCA431-84E7-4D35-91C3-6AC4CFC04F48}"/>
              </a:ext>
            </a:extLst>
          </p:cNvPr>
          <p:cNvGrpSpPr/>
          <p:nvPr/>
        </p:nvGrpSpPr>
        <p:grpSpPr>
          <a:xfrm>
            <a:off x="130721" y="2509482"/>
            <a:ext cx="4449321" cy="4161003"/>
            <a:chOff x="144595" y="2569563"/>
            <a:chExt cx="4449321" cy="416100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9FE32F8-E55B-4AB0-97B5-829073700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595" y="3961485"/>
              <a:ext cx="2466580" cy="1384227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FC3C947-C6A3-46BA-8C62-2ED2CEB12C1B}"/>
                </a:ext>
              </a:extLst>
            </p:cNvPr>
            <p:cNvGrpSpPr/>
            <p:nvPr/>
          </p:nvGrpSpPr>
          <p:grpSpPr>
            <a:xfrm>
              <a:off x="144595" y="2569563"/>
              <a:ext cx="4449321" cy="4161003"/>
              <a:chOff x="144595" y="2569563"/>
              <a:chExt cx="4449321" cy="416100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F9830B2-8FA2-4D6C-8680-BAEE73645B5C}"/>
                  </a:ext>
                </a:extLst>
              </p:cNvPr>
              <p:cNvGrpSpPr/>
              <p:nvPr/>
            </p:nvGrpSpPr>
            <p:grpSpPr>
              <a:xfrm>
                <a:off x="144595" y="2569563"/>
                <a:ext cx="4408446" cy="4161003"/>
                <a:chOff x="124485" y="1768309"/>
                <a:chExt cx="5515697" cy="492474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98146F42-B713-48CB-89BA-E9BECE5F6143}"/>
                    </a:ext>
                  </a:extLst>
                </p:cNvPr>
                <p:cNvGrpSpPr/>
                <p:nvPr/>
              </p:nvGrpSpPr>
              <p:grpSpPr>
                <a:xfrm>
                  <a:off x="124485" y="1768309"/>
                  <a:ext cx="5515697" cy="1952402"/>
                  <a:chOff x="5780244" y="2367185"/>
                  <a:chExt cx="5515697" cy="1952402"/>
                </a:xfrm>
              </p:grpSpPr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1D9397AA-68C7-4510-89F8-D263BBA70D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86091" y="2538412"/>
                    <a:ext cx="2609850" cy="1781175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C89F2214-B570-432A-B3A6-B3072E12AD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780244" y="2367185"/>
                    <a:ext cx="2905847" cy="1677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3829AC22-89A9-4130-B3D3-85ECDFBD7C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501" y="5030122"/>
                  <a:ext cx="2709811" cy="1662935"/>
                </a:xfrm>
                <a:prstGeom prst="rect">
                  <a:avLst/>
                </a:prstGeom>
              </p:spPr>
            </p:pic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1E93114-0C3E-42E7-8AA3-171C46B6C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1053" y="3915092"/>
                <a:ext cx="2132863" cy="1329020"/>
              </a:xfrm>
              <a:prstGeom prst="rect">
                <a:avLst/>
              </a:prstGeom>
            </p:spPr>
          </p:pic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AD9CF95B-BA1B-49ED-8EE1-5E42FE406641}"/>
              </a:ext>
            </a:extLst>
          </p:cNvPr>
          <p:cNvSpPr/>
          <p:nvPr/>
        </p:nvSpPr>
        <p:spPr>
          <a:xfrm>
            <a:off x="1229572" y="4649496"/>
            <a:ext cx="339776" cy="279341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15AC7D2-CD00-4F79-B2A9-BF8888E56F15}"/>
              </a:ext>
            </a:extLst>
          </p:cNvPr>
          <p:cNvSpPr/>
          <p:nvPr/>
        </p:nvSpPr>
        <p:spPr>
          <a:xfrm>
            <a:off x="2558153" y="4752902"/>
            <a:ext cx="1811605" cy="276533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2F2CA5-2882-4B88-ABAD-D1A820E55A16}"/>
              </a:ext>
            </a:extLst>
          </p:cNvPr>
          <p:cNvSpPr/>
          <p:nvPr/>
        </p:nvSpPr>
        <p:spPr>
          <a:xfrm>
            <a:off x="972130" y="3371531"/>
            <a:ext cx="257442" cy="229826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06754B-187A-4950-95D8-BEF50C156270}"/>
              </a:ext>
            </a:extLst>
          </p:cNvPr>
          <p:cNvCxnSpPr/>
          <p:nvPr/>
        </p:nvCxnSpPr>
        <p:spPr>
          <a:xfrm>
            <a:off x="491525" y="1558302"/>
            <a:ext cx="52011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18EFF4-1868-4858-B1A7-E8DE119E369C}"/>
              </a:ext>
            </a:extLst>
          </p:cNvPr>
          <p:cNvCxnSpPr>
            <a:cxnSpLocks/>
          </p:cNvCxnSpPr>
          <p:nvPr/>
        </p:nvCxnSpPr>
        <p:spPr>
          <a:xfrm>
            <a:off x="481365" y="1751342"/>
            <a:ext cx="95119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6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5" grpId="0" animBg="1"/>
      <p:bldP spid="56" grpId="0" animBg="1"/>
      <p:bldP spid="57" grpId="0" animBg="1"/>
      <p:bldP spid="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4E348D-554E-4462-B06F-341F8CB3481B}"/>
              </a:ext>
            </a:extLst>
          </p:cNvPr>
          <p:cNvSpPr/>
          <p:nvPr/>
        </p:nvSpPr>
        <p:spPr>
          <a:xfrm>
            <a:off x="2807924" y="4113490"/>
            <a:ext cx="452927" cy="41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88BD97-3DEF-4F0D-8411-0A92378E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0" y="1229970"/>
            <a:ext cx="3977861" cy="118057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2FC606B-7672-4B90-A3DA-FB33A117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666" y="1181720"/>
            <a:ext cx="8049658" cy="1824951"/>
          </a:xfrm>
        </p:spPr>
        <p:txBody>
          <a:bodyPr>
            <a:normAutofit fontScale="92500"/>
          </a:bodyPr>
          <a:lstStyle/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2400" dirty="0"/>
              <a:t>Modeled 5 intervention scenarios for COVID-19 (no action; mitigation; suppression-lift; well-managed and unmanaged suppression) and potential service disruptions, and impact on extra deaths due to HIV, TB and malaria 2020-2024.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A5227A-9498-4737-A6B3-7F9E9D1B5E4E}"/>
              </a:ext>
            </a:extLst>
          </p:cNvPr>
          <p:cNvGrpSpPr/>
          <p:nvPr/>
        </p:nvGrpSpPr>
        <p:grpSpPr>
          <a:xfrm>
            <a:off x="4374057" y="2655672"/>
            <a:ext cx="7713665" cy="3250434"/>
            <a:chOff x="4604559" y="2803157"/>
            <a:chExt cx="7713665" cy="325043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EA0B07-BD09-49F9-8312-9EE39D61AEE3}"/>
                </a:ext>
              </a:extLst>
            </p:cNvPr>
            <p:cNvGrpSpPr/>
            <p:nvPr/>
          </p:nvGrpSpPr>
          <p:grpSpPr>
            <a:xfrm>
              <a:off x="4604559" y="2954870"/>
              <a:ext cx="3808602" cy="3098721"/>
              <a:chOff x="157474" y="3091186"/>
              <a:chExt cx="4869022" cy="341196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8D593E-EDF9-45FE-B2F2-652F618BBD58}"/>
                  </a:ext>
                </a:extLst>
              </p:cNvPr>
              <p:cNvSpPr/>
              <p:nvPr/>
            </p:nvSpPr>
            <p:spPr>
              <a:xfrm>
                <a:off x="157474" y="3091186"/>
                <a:ext cx="4869022" cy="57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Excess deaths 2020-2024, </a:t>
                </a:r>
                <a:r>
                  <a:rPr 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COVID-19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TB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Malaria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 Each Scenario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5A48080-7D58-4256-A2EB-0D8A53CE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096" y="3893304"/>
                <a:ext cx="3800475" cy="260985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4E002F-D62A-4EF2-A35B-85F01D31B5D2}"/>
                  </a:ext>
                </a:extLst>
              </p:cNvPr>
              <p:cNvSpPr/>
              <p:nvPr/>
            </p:nvSpPr>
            <p:spPr>
              <a:xfrm>
                <a:off x="1148735" y="3545876"/>
                <a:ext cx="2416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Burden Setting</a:t>
                </a:r>
                <a:endParaRPr lang="en-US" dirty="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3E3C63F-83F1-4124-9C5F-D4CC747BF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130" y="4066872"/>
                <a:ext cx="772033" cy="761005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2FB7C9-98C7-4F28-91DE-DB8B5044CDCD}"/>
                  </a:ext>
                </a:extLst>
              </p:cNvPr>
              <p:cNvSpPr/>
              <p:nvPr/>
            </p:nvSpPr>
            <p:spPr>
              <a:xfrm rot="16200000">
                <a:off x="-493553" y="4673271"/>
                <a:ext cx="167360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Excess deaths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9DF905-332B-425B-A198-BC18D33E9A5B}"/>
                </a:ext>
              </a:extLst>
            </p:cNvPr>
            <p:cNvSpPr/>
            <p:nvPr/>
          </p:nvSpPr>
          <p:spPr>
            <a:xfrm>
              <a:off x="8035683" y="2803157"/>
              <a:ext cx="4282541" cy="276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HIV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10% ↑ HIV deaths, primarily ART interruption during 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health system demand.</a:t>
              </a:r>
            </a:p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TB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20% ↑ TB deaths, primarily reductions in timely dx/rx new cases from long period of COVID-19 </a:t>
              </a:r>
              <a:r>
                <a:rPr lang="en-US" dirty="0">
                  <a:solidFill>
                    <a:srgbClr val="CC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unmanaged/</a:t>
              </a:r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well-managed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suppression interventions that limit activities. 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279EF020-2E0C-4052-A977-DB7E69443413}"/>
              </a:ext>
            </a:extLst>
          </p:cNvPr>
          <p:cNvSpPr txBox="1">
            <a:spLocks/>
          </p:cNvSpPr>
          <p:nvPr/>
        </p:nvSpPr>
        <p:spPr>
          <a:xfrm>
            <a:off x="491525" y="-36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100" dirty="0"/>
              <a:t>Impact of COVID-19 Response on HIV, TB and Malaria in LMIC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Hogan AB et al; Imperial College COVID-19 Response Team  2020 May 1 </a:t>
            </a:r>
            <a:r>
              <a:rPr lang="en-US" sz="1300" i="1" dirty="0">
                <a:hlinkClick r:id="rId5"/>
              </a:rPr>
              <a:t>https://www.imperial.ac.uk/media/imperial-college/medicine/mrc-gida/2020-05-01-COVID19-Report-19.pdf</a:t>
            </a:r>
            <a:endParaRPr lang="en-US" sz="1300" i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D5D85F-F6A7-4536-817D-9FE793CD8E07}"/>
              </a:ext>
            </a:extLst>
          </p:cNvPr>
          <p:cNvSpPr/>
          <p:nvPr/>
        </p:nvSpPr>
        <p:spPr>
          <a:xfrm>
            <a:off x="6934811" y="5642725"/>
            <a:ext cx="603893" cy="26338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C7AE98-1045-4D01-A5D2-C4C70ED3624C}"/>
              </a:ext>
            </a:extLst>
          </p:cNvPr>
          <p:cNvSpPr/>
          <p:nvPr/>
        </p:nvSpPr>
        <p:spPr>
          <a:xfrm>
            <a:off x="6405916" y="5642725"/>
            <a:ext cx="497969" cy="2541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494D78F-B214-4CCF-B3F0-65349D801E40}"/>
              </a:ext>
            </a:extLst>
          </p:cNvPr>
          <p:cNvSpPr/>
          <p:nvPr/>
        </p:nvSpPr>
        <p:spPr>
          <a:xfrm>
            <a:off x="205320" y="1974443"/>
            <a:ext cx="4081453" cy="41358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CE54EC-77E7-41D9-9900-3CF22B8A0EB8}"/>
              </a:ext>
            </a:extLst>
          </p:cNvPr>
          <p:cNvCxnSpPr/>
          <p:nvPr/>
        </p:nvCxnSpPr>
        <p:spPr>
          <a:xfrm>
            <a:off x="3548543" y="2147582"/>
            <a:ext cx="52011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CBAD0E7-71CD-426A-9179-6B652F39CB60}"/>
              </a:ext>
            </a:extLst>
          </p:cNvPr>
          <p:cNvCxnSpPr>
            <a:cxnSpLocks/>
          </p:cNvCxnSpPr>
          <p:nvPr/>
        </p:nvCxnSpPr>
        <p:spPr>
          <a:xfrm>
            <a:off x="2937545" y="2346081"/>
            <a:ext cx="61099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6A43897-6907-4A75-A340-D203F6B4DFEC}"/>
              </a:ext>
            </a:extLst>
          </p:cNvPr>
          <p:cNvSpPr/>
          <p:nvPr/>
        </p:nvSpPr>
        <p:spPr>
          <a:xfrm>
            <a:off x="58568" y="1118606"/>
            <a:ext cx="202632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Potential Service Disruptions</a:t>
            </a:r>
            <a:endParaRPr lang="en-US" sz="12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1DDCFE-384F-45B8-AED9-321D6C9619D5}"/>
              </a:ext>
            </a:extLst>
          </p:cNvPr>
          <p:cNvCxnSpPr/>
          <p:nvPr/>
        </p:nvCxnSpPr>
        <p:spPr>
          <a:xfrm>
            <a:off x="6676" y="1131032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A7EAE88-E059-4196-AE01-C3F20EF02761}"/>
              </a:ext>
            </a:extLst>
          </p:cNvPr>
          <p:cNvGrpSpPr/>
          <p:nvPr/>
        </p:nvGrpSpPr>
        <p:grpSpPr>
          <a:xfrm>
            <a:off x="141475" y="2442736"/>
            <a:ext cx="4449321" cy="4161003"/>
            <a:chOff x="144595" y="2569563"/>
            <a:chExt cx="4449321" cy="416100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E181B0-5445-4C64-8AB9-4EB41F55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595" y="3961485"/>
              <a:ext cx="2466580" cy="1384227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F11F0F-E556-4ED5-8D59-9F04B36B7F05}"/>
                </a:ext>
              </a:extLst>
            </p:cNvPr>
            <p:cNvGrpSpPr/>
            <p:nvPr/>
          </p:nvGrpSpPr>
          <p:grpSpPr>
            <a:xfrm>
              <a:off x="144595" y="2569563"/>
              <a:ext cx="4449321" cy="4161003"/>
              <a:chOff x="144595" y="2569563"/>
              <a:chExt cx="4449321" cy="416100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FE76F61-6A72-48AE-BC53-9F7F54BB3AA7}"/>
                  </a:ext>
                </a:extLst>
              </p:cNvPr>
              <p:cNvGrpSpPr/>
              <p:nvPr/>
            </p:nvGrpSpPr>
            <p:grpSpPr>
              <a:xfrm>
                <a:off x="144595" y="2569563"/>
                <a:ext cx="4408446" cy="4161003"/>
                <a:chOff x="124485" y="1768309"/>
                <a:chExt cx="5515697" cy="4924748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15C87799-187E-4271-8E9E-562D82B92457}"/>
                    </a:ext>
                  </a:extLst>
                </p:cNvPr>
                <p:cNvGrpSpPr/>
                <p:nvPr/>
              </p:nvGrpSpPr>
              <p:grpSpPr>
                <a:xfrm>
                  <a:off x="124485" y="1768309"/>
                  <a:ext cx="5515697" cy="1952402"/>
                  <a:chOff x="5780244" y="2367185"/>
                  <a:chExt cx="5515697" cy="1952402"/>
                </a:xfrm>
              </p:grpSpPr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55AF7288-7009-434B-A476-2C892D6540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86091" y="2538412"/>
                    <a:ext cx="2609850" cy="1781175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160B2018-D464-41AF-8B75-F9D8C0CCF4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780244" y="2367185"/>
                    <a:ext cx="2905847" cy="1677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8EC24572-CC1D-4CD8-B55F-B491C9E2DC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501" y="5030122"/>
                  <a:ext cx="2709811" cy="1662935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1239DA9-D4BB-45F1-BF25-CECE59C96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1053" y="3915092"/>
                <a:ext cx="2132863" cy="1329020"/>
              </a:xfrm>
              <a:prstGeom prst="rect">
                <a:avLst/>
              </a:prstGeom>
            </p:spPr>
          </p:pic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41162C0-1867-479F-8E1D-DCE98F53DEBB}"/>
              </a:ext>
            </a:extLst>
          </p:cNvPr>
          <p:cNvSpPr/>
          <p:nvPr/>
        </p:nvSpPr>
        <p:spPr>
          <a:xfrm>
            <a:off x="365901" y="6012856"/>
            <a:ext cx="1873116" cy="27653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B85585-CD06-4AB8-9D48-3A7172F1A7A9}"/>
              </a:ext>
            </a:extLst>
          </p:cNvPr>
          <p:cNvSpPr/>
          <p:nvPr/>
        </p:nvSpPr>
        <p:spPr>
          <a:xfrm>
            <a:off x="2588506" y="4706810"/>
            <a:ext cx="1735914" cy="27653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64" grpId="0" animBg="1"/>
      <p:bldP spid="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4E348D-554E-4462-B06F-341F8CB3481B}"/>
              </a:ext>
            </a:extLst>
          </p:cNvPr>
          <p:cNvSpPr/>
          <p:nvPr/>
        </p:nvSpPr>
        <p:spPr>
          <a:xfrm>
            <a:off x="2807924" y="4113490"/>
            <a:ext cx="452927" cy="41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88BD97-3DEF-4F0D-8411-0A92378E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0" y="1229970"/>
            <a:ext cx="3977861" cy="118057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2FC606B-7672-4B90-A3DA-FB33A117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666" y="1181720"/>
            <a:ext cx="8049658" cy="1824951"/>
          </a:xfrm>
        </p:spPr>
        <p:txBody>
          <a:bodyPr>
            <a:normAutofit fontScale="92500"/>
          </a:bodyPr>
          <a:lstStyle/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2400" dirty="0"/>
              <a:t>Modeled 5 intervention scenarios for COVID-19 (no action; mitigation; suppression-lift; well-managed and unmanaged suppression) and potential service disruptions, and impact on extra deaths due to HIV, TB and malaria 2020-2024.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A5227A-9498-4737-A6B3-7F9E9D1B5E4E}"/>
              </a:ext>
            </a:extLst>
          </p:cNvPr>
          <p:cNvGrpSpPr/>
          <p:nvPr/>
        </p:nvGrpSpPr>
        <p:grpSpPr>
          <a:xfrm>
            <a:off x="4374057" y="2650036"/>
            <a:ext cx="7671329" cy="4007123"/>
            <a:chOff x="4604559" y="2797521"/>
            <a:chExt cx="7671329" cy="40071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EA0B07-BD09-49F9-8312-9EE39D61AEE3}"/>
                </a:ext>
              </a:extLst>
            </p:cNvPr>
            <p:cNvGrpSpPr/>
            <p:nvPr/>
          </p:nvGrpSpPr>
          <p:grpSpPr>
            <a:xfrm>
              <a:off x="4604559" y="2954870"/>
              <a:ext cx="3808602" cy="3098721"/>
              <a:chOff x="157474" y="3091186"/>
              <a:chExt cx="4869022" cy="341196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8D593E-EDF9-45FE-B2F2-652F618BBD58}"/>
                  </a:ext>
                </a:extLst>
              </p:cNvPr>
              <p:cNvSpPr/>
              <p:nvPr/>
            </p:nvSpPr>
            <p:spPr>
              <a:xfrm>
                <a:off x="157474" y="3091186"/>
                <a:ext cx="4869022" cy="57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Excess deaths 2020-2024, </a:t>
                </a:r>
                <a:r>
                  <a:rPr 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COVID-19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TB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Malaria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 Each Scenario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5A48080-7D58-4256-A2EB-0D8A53CE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096" y="3893304"/>
                <a:ext cx="3800475" cy="260985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4E002F-D62A-4EF2-A35B-85F01D31B5D2}"/>
                  </a:ext>
                </a:extLst>
              </p:cNvPr>
              <p:cNvSpPr/>
              <p:nvPr/>
            </p:nvSpPr>
            <p:spPr>
              <a:xfrm>
                <a:off x="1148735" y="3545876"/>
                <a:ext cx="2416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Burden Setting</a:t>
                </a:r>
                <a:endParaRPr lang="en-US" dirty="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3E3C63F-83F1-4124-9C5F-D4CC747BF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130" y="4066872"/>
                <a:ext cx="772033" cy="761005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2FB7C9-98C7-4F28-91DE-DB8B5044CDCD}"/>
                  </a:ext>
                </a:extLst>
              </p:cNvPr>
              <p:cNvSpPr/>
              <p:nvPr/>
            </p:nvSpPr>
            <p:spPr>
              <a:xfrm rot="16200000">
                <a:off x="-493553" y="4673271"/>
                <a:ext cx="167360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Excess deaths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9DF905-332B-425B-A198-BC18D33E9A5B}"/>
                </a:ext>
              </a:extLst>
            </p:cNvPr>
            <p:cNvSpPr/>
            <p:nvPr/>
          </p:nvSpPr>
          <p:spPr>
            <a:xfrm>
              <a:off x="7993347" y="2797521"/>
              <a:ext cx="4282541" cy="4007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HIV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10% ↑ HIV deaths, primarily ART interruption during 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health system demand.</a:t>
              </a:r>
            </a:p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TB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20% ↑ TB deaths, primarily reductions in timely dx/rx new cases from long period of COVID-19 </a:t>
              </a:r>
              <a:r>
                <a:rPr lang="en-US" dirty="0">
                  <a:solidFill>
                    <a:srgbClr val="CC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unmanaged/</a:t>
              </a:r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well-managed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suppression interventions that limit activities. </a:t>
              </a:r>
            </a:p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malaria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36% ↑ malaria deaths, primarily reduced prevention activities (eg distribution ITN) in all phases of response.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279EF020-2E0C-4052-A977-DB7E69443413}"/>
              </a:ext>
            </a:extLst>
          </p:cNvPr>
          <p:cNvSpPr txBox="1">
            <a:spLocks/>
          </p:cNvSpPr>
          <p:nvPr/>
        </p:nvSpPr>
        <p:spPr>
          <a:xfrm>
            <a:off x="491525" y="-36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100" dirty="0"/>
              <a:t>Impact of COVID-19 Response on HIV, TB and Malaria in LMIC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Hogan AB et al; Imperial College COVID-19 Response Team  2020 May 1 </a:t>
            </a:r>
            <a:r>
              <a:rPr lang="en-US" sz="1300" i="1" dirty="0">
                <a:hlinkClick r:id="rId5"/>
              </a:rPr>
              <a:t>https://www.imperial.ac.uk/media/imperial-college/medicine/mrc-gida/2020-05-01-COVID19-Report-19.pdf</a:t>
            </a:r>
            <a:endParaRPr lang="en-US" sz="1300" i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923B51-F135-4D18-BC4F-F7B00030E5F6}"/>
              </a:ext>
            </a:extLst>
          </p:cNvPr>
          <p:cNvSpPr/>
          <p:nvPr/>
        </p:nvSpPr>
        <p:spPr>
          <a:xfrm>
            <a:off x="4900725" y="5626764"/>
            <a:ext cx="2693770" cy="2793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7BECE0-0380-4DB5-BA8B-6FFBAC69FC09}"/>
              </a:ext>
            </a:extLst>
          </p:cNvPr>
          <p:cNvSpPr/>
          <p:nvPr/>
        </p:nvSpPr>
        <p:spPr>
          <a:xfrm>
            <a:off x="130721" y="1111648"/>
            <a:ext cx="202632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Potential Service Disruptions</a:t>
            </a:r>
            <a:endParaRPr lang="en-US" sz="12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81444B-2E2D-4148-B87F-CE6CE2CC4E7D}"/>
              </a:ext>
            </a:extLst>
          </p:cNvPr>
          <p:cNvCxnSpPr/>
          <p:nvPr/>
        </p:nvCxnSpPr>
        <p:spPr>
          <a:xfrm>
            <a:off x="6676" y="1131032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127EE3C-802F-46CC-BC2F-BC5904A3A727}"/>
              </a:ext>
            </a:extLst>
          </p:cNvPr>
          <p:cNvGrpSpPr/>
          <p:nvPr/>
        </p:nvGrpSpPr>
        <p:grpSpPr>
          <a:xfrm>
            <a:off x="144595" y="2569563"/>
            <a:ext cx="4449321" cy="4161003"/>
            <a:chOff x="144595" y="2569563"/>
            <a:chExt cx="4449321" cy="416100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180538C-B7A0-4B40-8AE6-864D546FE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595" y="3961485"/>
              <a:ext cx="2466580" cy="13842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7C223D-6966-48BE-A978-4AE9A9F546F7}"/>
                </a:ext>
              </a:extLst>
            </p:cNvPr>
            <p:cNvGrpSpPr/>
            <p:nvPr/>
          </p:nvGrpSpPr>
          <p:grpSpPr>
            <a:xfrm>
              <a:off x="144595" y="2569563"/>
              <a:ext cx="4449321" cy="4161003"/>
              <a:chOff x="144595" y="2569563"/>
              <a:chExt cx="4449321" cy="416100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DC40731-0D99-431D-AACB-333A2A17E8B4}"/>
                  </a:ext>
                </a:extLst>
              </p:cNvPr>
              <p:cNvGrpSpPr/>
              <p:nvPr/>
            </p:nvGrpSpPr>
            <p:grpSpPr>
              <a:xfrm>
                <a:off x="144595" y="2569563"/>
                <a:ext cx="4408446" cy="4161003"/>
                <a:chOff x="124485" y="1768309"/>
                <a:chExt cx="5515697" cy="492474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FE7C6F7-D3C4-4046-87B4-DF73D0685890}"/>
                    </a:ext>
                  </a:extLst>
                </p:cNvPr>
                <p:cNvGrpSpPr/>
                <p:nvPr/>
              </p:nvGrpSpPr>
              <p:grpSpPr>
                <a:xfrm>
                  <a:off x="124485" y="1768309"/>
                  <a:ext cx="5515697" cy="1952402"/>
                  <a:chOff x="5780244" y="2367185"/>
                  <a:chExt cx="5515697" cy="1952402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1C5C2C64-49FD-416A-85C9-54F48F0F7E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86091" y="2538412"/>
                    <a:ext cx="2609850" cy="1781175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006312A4-8211-4996-AB21-FD91888467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780244" y="2367185"/>
                    <a:ext cx="2905847" cy="1677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F4EA3A6-19B2-421C-B0ED-F412D6931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501" y="5030122"/>
                  <a:ext cx="2709811" cy="166293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453D58E-AB62-48AF-B0FA-782CA31D9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1053" y="3915092"/>
                <a:ext cx="2132863" cy="13290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1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21700-E63F-4AAE-87CC-452B57BD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7" y="732174"/>
            <a:ext cx="8288919" cy="52712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E70295-F20A-4864-B3CF-9ECA032CE74D}"/>
              </a:ext>
            </a:extLst>
          </p:cNvPr>
          <p:cNvSpPr txBox="1">
            <a:spLocks/>
          </p:cNvSpPr>
          <p:nvPr/>
        </p:nvSpPr>
        <p:spPr>
          <a:xfrm>
            <a:off x="434503" y="-196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Antibody Testing for SARS-CoV-2/COVID-19 and Test Timing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EF403-BE9E-4F8D-846D-203A60B72DED}"/>
              </a:ext>
            </a:extLst>
          </p:cNvPr>
          <p:cNvSpPr txBox="1"/>
          <p:nvPr/>
        </p:nvSpPr>
        <p:spPr>
          <a:xfrm>
            <a:off x="842403" y="4947920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range 2-11 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3F7C2-B0F2-43C3-B60F-9B65787605CE}"/>
              </a:ext>
            </a:extLst>
          </p:cNvPr>
          <p:cNvSpPr txBox="1"/>
          <p:nvPr/>
        </p:nvSpPr>
        <p:spPr>
          <a:xfrm>
            <a:off x="2990512" y="4947920"/>
            <a:ext cx="926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Mean 12.8 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88E73D-176A-4EF3-84B4-958DF60A35A5}"/>
              </a:ext>
            </a:extLst>
          </p:cNvPr>
          <p:cNvSpPr txBox="1"/>
          <p:nvPr/>
        </p:nvSpPr>
        <p:spPr>
          <a:xfrm>
            <a:off x="5408097" y="4958079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Convalescence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D6F9A6-1D05-4AFE-B44E-72EC160829F2}"/>
              </a:ext>
            </a:extLst>
          </p:cNvPr>
          <p:cNvSpPr txBox="1"/>
          <p:nvPr/>
        </p:nvSpPr>
        <p:spPr>
          <a:xfrm>
            <a:off x="8351371" y="756176"/>
            <a:ext cx="3733622" cy="601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to develop ~7 d; median seroconversion time IgM is 18 d post-exposure (10 d post sx onset) and IgG is 20 days post-exposure (12 d post sx onset)</a:t>
            </a:r>
          </a:p>
          <a:p>
            <a:pPr algn="ctr">
              <a:lnSpc>
                <a:spcPct val="105000"/>
              </a:lnSpc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Lou B et al. Eur Resp J 2010 May 19</a:t>
            </a:r>
          </a:p>
          <a:p>
            <a:pPr algn="ctr">
              <a:lnSpc>
                <a:spcPct val="105000"/>
              </a:lnSpc>
            </a:pPr>
            <a:endParaRPr lang="en-US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negative </a:t>
            </a:r>
            <a:r>
              <a:rPr lang="en-US" sz="2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test early in the course of illness does not rule out infection</a:t>
            </a:r>
          </a:p>
          <a:p>
            <a:pPr algn="ctr">
              <a:lnSpc>
                <a:spcPct val="105000"/>
              </a:lnSpc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indicative of prior infection; duration of </a:t>
            </a:r>
            <a:r>
              <a:rPr 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not known; presumed to indicate immunity but not proven</a:t>
            </a:r>
          </a:p>
          <a:p>
            <a:pPr algn="ctr">
              <a:lnSpc>
                <a:spcPct val="105000"/>
              </a:lnSpc>
            </a:pPr>
            <a:endParaRPr lang="en-US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9F6895-256A-407A-9B50-EAA12305A3C5}"/>
              </a:ext>
            </a:extLst>
          </p:cNvPr>
          <p:cNvCxnSpPr>
            <a:cxnSpLocks/>
          </p:cNvCxnSpPr>
          <p:nvPr/>
        </p:nvCxnSpPr>
        <p:spPr>
          <a:xfrm>
            <a:off x="0" y="727835"/>
            <a:ext cx="12115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A23CABAB-0DCA-42C1-974E-BAE4EEBA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3" y="189972"/>
            <a:ext cx="479200" cy="4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EB5FA7-0550-4D7B-A51D-A358CE6C5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07" y="5996219"/>
            <a:ext cx="3573881" cy="6701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F98BE6-D4CF-4874-B727-CEF0C66C381F}"/>
              </a:ext>
            </a:extLst>
          </p:cNvPr>
          <p:cNvSpPr txBox="1"/>
          <p:nvPr/>
        </p:nvSpPr>
        <p:spPr>
          <a:xfrm>
            <a:off x="3645110" y="6207016"/>
            <a:ext cx="389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Sethuraman N et al.  JAMA 2020 May 6 (epub)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8E7CF-4C1E-4586-93FC-6F900CEFB2B8}"/>
              </a:ext>
            </a:extLst>
          </p:cNvPr>
          <p:cNvSpPr/>
          <p:nvPr/>
        </p:nvSpPr>
        <p:spPr>
          <a:xfrm>
            <a:off x="3436047" y="4711858"/>
            <a:ext cx="1439929" cy="2462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B6AFAD-D0DB-4E92-9635-6834B2D88762}"/>
              </a:ext>
            </a:extLst>
          </p:cNvPr>
          <p:cNvSpPr/>
          <p:nvPr/>
        </p:nvSpPr>
        <p:spPr>
          <a:xfrm>
            <a:off x="2365607" y="4711858"/>
            <a:ext cx="1019641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4E348D-554E-4462-B06F-341F8CB3481B}"/>
              </a:ext>
            </a:extLst>
          </p:cNvPr>
          <p:cNvSpPr/>
          <p:nvPr/>
        </p:nvSpPr>
        <p:spPr>
          <a:xfrm>
            <a:off x="2807924" y="4113490"/>
            <a:ext cx="452927" cy="41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88BD97-3DEF-4F0D-8411-0A92378E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0" y="1229970"/>
            <a:ext cx="3977861" cy="118057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2FC606B-7672-4B90-A3DA-FB33A117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666" y="1181720"/>
            <a:ext cx="8049658" cy="1824951"/>
          </a:xfrm>
        </p:spPr>
        <p:txBody>
          <a:bodyPr>
            <a:normAutofit fontScale="92500"/>
          </a:bodyPr>
          <a:lstStyle/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2400" dirty="0"/>
              <a:t>Modeled 5 intervention scenarios for COVID-19 (no action; mitigation; suppression-lift; well-managed and unmanaged suppression) and potential service disruptions, and impact on extra deaths due to HIV, TB and malaria 2020-2024.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A5227A-9498-4737-A6B3-7F9E9D1B5E4E}"/>
              </a:ext>
            </a:extLst>
          </p:cNvPr>
          <p:cNvGrpSpPr/>
          <p:nvPr/>
        </p:nvGrpSpPr>
        <p:grpSpPr>
          <a:xfrm>
            <a:off x="4374057" y="2735514"/>
            <a:ext cx="7724651" cy="4007123"/>
            <a:chOff x="4604559" y="2882999"/>
            <a:chExt cx="7724651" cy="40071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EA0B07-BD09-49F9-8312-9EE39D61AEE3}"/>
                </a:ext>
              </a:extLst>
            </p:cNvPr>
            <p:cNvGrpSpPr/>
            <p:nvPr/>
          </p:nvGrpSpPr>
          <p:grpSpPr>
            <a:xfrm>
              <a:off x="4604559" y="2954870"/>
              <a:ext cx="3808602" cy="3098721"/>
              <a:chOff x="157474" y="3091186"/>
              <a:chExt cx="4869022" cy="341196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8D593E-EDF9-45FE-B2F2-652F618BBD58}"/>
                  </a:ext>
                </a:extLst>
              </p:cNvPr>
              <p:cNvSpPr/>
              <p:nvPr/>
            </p:nvSpPr>
            <p:spPr>
              <a:xfrm>
                <a:off x="157474" y="3091186"/>
                <a:ext cx="4869022" cy="57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Excess deaths 2020-2024, </a:t>
                </a:r>
                <a:r>
                  <a:rPr 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COVID-19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TB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Malaria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 Each Scenario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5A48080-7D58-4256-A2EB-0D8A53CE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096" y="3893304"/>
                <a:ext cx="3800475" cy="260985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4E002F-D62A-4EF2-A35B-85F01D31B5D2}"/>
                  </a:ext>
                </a:extLst>
              </p:cNvPr>
              <p:cNvSpPr/>
              <p:nvPr/>
            </p:nvSpPr>
            <p:spPr>
              <a:xfrm>
                <a:off x="1148735" y="3545876"/>
                <a:ext cx="2416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Burden Setting</a:t>
                </a:r>
                <a:endParaRPr lang="en-US" dirty="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3E3C63F-83F1-4124-9C5F-D4CC747BF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130" y="4066872"/>
                <a:ext cx="772033" cy="761005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2FB7C9-98C7-4F28-91DE-DB8B5044CDCD}"/>
                  </a:ext>
                </a:extLst>
              </p:cNvPr>
              <p:cNvSpPr/>
              <p:nvPr/>
            </p:nvSpPr>
            <p:spPr>
              <a:xfrm rot="16200000">
                <a:off x="-493553" y="4673271"/>
                <a:ext cx="167360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Excess deaths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9DF905-332B-425B-A198-BC18D33E9A5B}"/>
                </a:ext>
              </a:extLst>
            </p:cNvPr>
            <p:cNvSpPr/>
            <p:nvPr/>
          </p:nvSpPr>
          <p:spPr>
            <a:xfrm>
              <a:off x="8046669" y="2882999"/>
              <a:ext cx="4282541" cy="4007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HIV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10% ↑ HIV deaths, primarily ART interruption during 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health system demand.</a:t>
              </a:r>
            </a:p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TB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20% ↑ TB deaths, primarily reductions in timely dx/rx new cases from long period of COVID-19 </a:t>
              </a:r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well/</a:t>
              </a:r>
              <a:r>
                <a:rPr lang="en-US" dirty="0">
                  <a:solidFill>
                    <a:srgbClr val="CC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unmanaged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suppression interventions that limit activities. </a:t>
              </a:r>
            </a:p>
            <a:p>
              <a:pPr marL="285750" indent="-285750">
                <a:lnSpc>
                  <a:spcPct val="105000"/>
                </a:lnSpc>
                <a:spcBef>
                  <a:spcPts val="600"/>
                </a:spcBef>
                <a:buClr>
                  <a:srgbClr val="C00000"/>
                </a:buClr>
                <a:buFont typeface="Arial" panose="020B0604020202020204" pitchFamily="34" charset="0"/>
                <a:buChar char="→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malaria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up to 36% ↑ malaria deaths, primarily reduced prevention activities (nets) in all phases of response.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279EF020-2E0C-4052-A977-DB7E69443413}"/>
              </a:ext>
            </a:extLst>
          </p:cNvPr>
          <p:cNvSpPr txBox="1">
            <a:spLocks/>
          </p:cNvSpPr>
          <p:nvPr/>
        </p:nvSpPr>
        <p:spPr>
          <a:xfrm>
            <a:off x="491525" y="-36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100" dirty="0"/>
              <a:t>Impact of COVID-19 Response on HIV, TB and Malaria in LMIC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Hogan AB et al; Imperial College COVID-19 Response Team  2020 May 1 </a:t>
            </a:r>
            <a:r>
              <a:rPr lang="en-US" sz="1300" i="1" dirty="0">
                <a:hlinkClick r:id="rId5"/>
              </a:rPr>
              <a:t>https://www.imperial.ac.uk/media/imperial-college/medicine/mrc-gida/2020-05-01-COVID19-Report-19.pdf</a:t>
            </a:r>
            <a:endParaRPr lang="en-US" sz="1300" i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923B51-F135-4D18-BC4F-F7B00030E5F6}"/>
              </a:ext>
            </a:extLst>
          </p:cNvPr>
          <p:cNvSpPr/>
          <p:nvPr/>
        </p:nvSpPr>
        <p:spPr>
          <a:xfrm>
            <a:off x="4900725" y="5626764"/>
            <a:ext cx="2693770" cy="2793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7BECE0-0380-4DB5-BA8B-6FFBAC69FC09}"/>
              </a:ext>
            </a:extLst>
          </p:cNvPr>
          <p:cNvSpPr/>
          <p:nvPr/>
        </p:nvSpPr>
        <p:spPr>
          <a:xfrm>
            <a:off x="130721" y="1111648"/>
            <a:ext cx="202632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Potential Service Disruptions</a:t>
            </a:r>
            <a:endParaRPr lang="en-US" sz="12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81444B-2E2D-4148-B87F-CE6CE2CC4E7D}"/>
              </a:ext>
            </a:extLst>
          </p:cNvPr>
          <p:cNvCxnSpPr/>
          <p:nvPr/>
        </p:nvCxnSpPr>
        <p:spPr>
          <a:xfrm>
            <a:off x="6676" y="1131032"/>
            <a:ext cx="121786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127EE3C-802F-46CC-BC2F-BC5904A3A727}"/>
              </a:ext>
            </a:extLst>
          </p:cNvPr>
          <p:cNvGrpSpPr/>
          <p:nvPr/>
        </p:nvGrpSpPr>
        <p:grpSpPr>
          <a:xfrm>
            <a:off x="144595" y="2569563"/>
            <a:ext cx="4449321" cy="4161003"/>
            <a:chOff x="144595" y="2569563"/>
            <a:chExt cx="4449321" cy="416100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180538C-B7A0-4B40-8AE6-864D546FE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595" y="3961485"/>
              <a:ext cx="2466580" cy="13842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7C223D-6966-48BE-A978-4AE9A9F546F7}"/>
                </a:ext>
              </a:extLst>
            </p:cNvPr>
            <p:cNvGrpSpPr/>
            <p:nvPr/>
          </p:nvGrpSpPr>
          <p:grpSpPr>
            <a:xfrm>
              <a:off x="144595" y="2569563"/>
              <a:ext cx="4449321" cy="4161003"/>
              <a:chOff x="144595" y="2569563"/>
              <a:chExt cx="4449321" cy="416100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DC40731-0D99-431D-AACB-333A2A17E8B4}"/>
                  </a:ext>
                </a:extLst>
              </p:cNvPr>
              <p:cNvGrpSpPr/>
              <p:nvPr/>
            </p:nvGrpSpPr>
            <p:grpSpPr>
              <a:xfrm>
                <a:off x="144595" y="2569563"/>
                <a:ext cx="4408446" cy="4161003"/>
                <a:chOff x="124485" y="1768309"/>
                <a:chExt cx="5515697" cy="492474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FE7C6F7-D3C4-4046-87B4-DF73D0685890}"/>
                    </a:ext>
                  </a:extLst>
                </p:cNvPr>
                <p:cNvGrpSpPr/>
                <p:nvPr/>
              </p:nvGrpSpPr>
              <p:grpSpPr>
                <a:xfrm>
                  <a:off x="124485" y="1768309"/>
                  <a:ext cx="5515697" cy="1952402"/>
                  <a:chOff x="5780244" y="2367185"/>
                  <a:chExt cx="5515697" cy="1952402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1C5C2C64-49FD-416A-85C9-54F48F0F7E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86091" y="2538412"/>
                    <a:ext cx="2609850" cy="1781175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006312A4-8211-4996-AB21-FD91888467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780244" y="2367185"/>
                    <a:ext cx="2905847" cy="1677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F4EA3A6-19B2-421C-B0ED-F412D6931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501" y="5030122"/>
                  <a:ext cx="2709811" cy="166293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453D58E-AB62-48AF-B0FA-782CA31D9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1053" y="3915092"/>
                <a:ext cx="2132863" cy="1329020"/>
              </a:xfrm>
              <a:prstGeom prst="rect">
                <a:avLst/>
              </a:prstGeom>
            </p:spPr>
          </p:pic>
        </p:grp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22B9879-D8A4-4E3D-8F1C-02E6DCB70F50}"/>
              </a:ext>
            </a:extLst>
          </p:cNvPr>
          <p:cNvSpPr txBox="1">
            <a:spLocks/>
          </p:cNvSpPr>
          <p:nvPr/>
        </p:nvSpPr>
        <p:spPr>
          <a:xfrm>
            <a:off x="993744" y="1379203"/>
            <a:ext cx="10339660" cy="41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3600" dirty="0"/>
              <a:t>All illustrate the critical importance of maintenance of maternal and child health services and HIV, TB and malaria-specific services as much as possible as a part of the COVID-19 response to reduce the broader potential  public health impact of our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566467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F6E769D8-36E2-4BC9-959B-A4917061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967" y="153650"/>
            <a:ext cx="42271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CC0000"/>
                </a:solidFill>
              </a:rPr>
              <a:t>Thank You For</a:t>
            </a:r>
          </a:p>
          <a:p>
            <a:pPr algn="ctr" eaLnBrk="1" hangingPunct="1"/>
            <a:r>
              <a:rPr lang="en-US" altLang="en-US" sz="4400" b="1" dirty="0">
                <a:solidFill>
                  <a:srgbClr val="CC0000"/>
                </a:solidFill>
              </a:rPr>
              <a:t>Your Attention!</a:t>
            </a:r>
          </a:p>
        </p:txBody>
      </p:sp>
      <p:pic>
        <p:nvPicPr>
          <p:cNvPr id="730120" name="Picture 8" descr="kidsglobe_jpg">
            <a:extLst>
              <a:ext uri="{FF2B5EF4-FFF2-40B4-BE49-F238E27FC236}">
                <a16:creationId xmlns:a16="http://schemas.microsoft.com/office/drawing/2014/main" id="{403A013C-2C03-4986-A479-B8247925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53" y="3850750"/>
            <a:ext cx="1621972" cy="257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126" name="Picture 14" descr="MPj04101040000[1]">
            <a:extLst>
              <a:ext uri="{FF2B5EF4-FFF2-40B4-BE49-F238E27FC236}">
                <a16:creationId xmlns:a16="http://schemas.microsoft.com/office/drawing/2014/main" id="{D2F42D61-3B34-45AD-83DD-E7F82D0F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3" y="313075"/>
            <a:ext cx="1612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EA5DEBC-74F9-46C8-A8A7-D1C97807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07" y="1600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B1FED29-FCBD-48EC-BF3E-48AFA29B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0" y="4020682"/>
            <a:ext cx="1676400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hab.hrsa.gov/livinghistory/images/timeline/mother_and_child.jpg">
            <a:extLst>
              <a:ext uri="{FF2B5EF4-FFF2-40B4-BE49-F238E27FC236}">
                <a16:creationId xmlns:a16="http://schemas.microsoft.com/office/drawing/2014/main" id="{22DA0DC6-9A92-453D-A884-BAEA59C2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52" y="296892"/>
            <a:ext cx="1662112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tres-amigas">
            <a:hlinkClick r:id="rId7"/>
            <a:extLst>
              <a:ext uri="{FF2B5EF4-FFF2-40B4-BE49-F238E27FC236}">
                <a16:creationId xmlns:a16="http://schemas.microsoft.com/office/drawing/2014/main" id="{BF03C6CF-0423-4A29-A18B-60A45B66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00" y="3738990"/>
            <a:ext cx="1752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4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84D2-2D4E-4888-ABC1-A52BAB05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75145"/>
            <a:ext cx="11434194" cy="528862"/>
          </a:xfrm>
        </p:spPr>
        <p:txBody>
          <a:bodyPr>
            <a:normAutofit/>
          </a:bodyPr>
          <a:lstStyle/>
          <a:p>
            <a:r>
              <a:rPr lang="en-US" dirty="0"/>
              <a:t>COVID-19 and HIV – Outcome Similar to Overall COVID-19 Patients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6EC667-0BBE-4550-AD2D-ED05BF10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133431"/>
              </p:ext>
            </p:extLst>
          </p:nvPr>
        </p:nvGraphicFramePr>
        <p:xfrm>
          <a:off x="192947" y="598766"/>
          <a:ext cx="1158659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814">
                  <a:extLst>
                    <a:ext uri="{9D8B030D-6E8A-4147-A177-3AD203B41FA5}">
                      <a16:colId xmlns:a16="http://schemas.microsoft.com/office/drawing/2014/main" val="23005611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87034024"/>
                    </a:ext>
                  </a:extLst>
                </a:gridCol>
                <a:gridCol w="394283">
                  <a:extLst>
                    <a:ext uri="{9D8B030D-6E8A-4147-A177-3AD203B41FA5}">
                      <a16:colId xmlns:a16="http://schemas.microsoft.com/office/drawing/2014/main" val="2312256409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163872506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val="4066830947"/>
                    </a:ext>
                  </a:extLst>
                </a:gridCol>
                <a:gridCol w="1851170">
                  <a:extLst>
                    <a:ext uri="{9D8B030D-6E8A-4147-A177-3AD203B41FA5}">
                      <a16:colId xmlns:a16="http://schemas.microsoft.com/office/drawing/2014/main" val="721819263"/>
                    </a:ext>
                  </a:extLst>
                </a:gridCol>
                <a:gridCol w="1248645">
                  <a:extLst>
                    <a:ext uri="{9D8B030D-6E8A-4147-A177-3AD203B41FA5}">
                      <a16:colId xmlns:a16="http://schemas.microsoft.com/office/drawing/2014/main" val="3965115592"/>
                    </a:ext>
                  </a:extLst>
                </a:gridCol>
                <a:gridCol w="893345">
                  <a:extLst>
                    <a:ext uri="{9D8B030D-6E8A-4147-A177-3AD203B41FA5}">
                      <a16:colId xmlns:a16="http://schemas.microsoft.com/office/drawing/2014/main" val="664881702"/>
                    </a:ext>
                  </a:extLst>
                </a:gridCol>
                <a:gridCol w="2608976">
                  <a:extLst>
                    <a:ext uri="{9D8B030D-6E8A-4147-A177-3AD203B41FA5}">
                      <a16:colId xmlns:a16="http://schemas.microsoft.com/office/drawing/2014/main" val="1323590966"/>
                    </a:ext>
                  </a:extLst>
                </a:gridCol>
              </a:tblGrid>
              <a:tr h="287408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CD4/VL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Comorbidity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64292"/>
                  </a:ext>
                </a:extLst>
              </a:tr>
              <a:tr h="488594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Baluku J Med Virol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 / &lt;1000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(later diarrhea)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mild; hosp 24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326134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Patel J Med Virol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(FL)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 / 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Mild, hosp 5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028024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Benkovic J Med Virol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(NY)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794-1412 / 3/4 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4/4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mild, 1 hosp (also flu A) 14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430"/>
                  </a:ext>
                </a:extLst>
              </a:tr>
              <a:tr h="488594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Gervasoni 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636 (3&lt;200) /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44/47 &lt;20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46/47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mild;13 hosp, 2 deaths (both comorbidities)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01319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Haddad ID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 / 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Enceph/sz, critical; recovered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09591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Schoergenhofer Ann Int 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Mild, hosp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74721"/>
                  </a:ext>
                </a:extLst>
              </a:tr>
              <a:tr h="438185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Wu J Med Virol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1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 (1 new dx with PCP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pneumonia, recovered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249342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 Int J Infect 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/ 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Moderate, hosp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736609"/>
                  </a:ext>
                </a:extLst>
              </a:tr>
              <a:tr h="488594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Harter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69-1750 / 30/32 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mild;14 hosp; 6 ICU; 3 died (old; CD4 69; mult comorb)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622972"/>
                  </a:ext>
                </a:extLst>
              </a:tr>
              <a:tr h="488594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Aydin J Med Virol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3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396-1385/ 3/4 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death (multiple comorbidities)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04722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 /  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Moderate; hosp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8379"/>
                  </a:ext>
                </a:extLst>
              </a:tr>
              <a:tr h="488594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Blanco Lancet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(new dx)-1140 /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4/5 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2/5; 1 new dx with PCP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mild; 2/5 ICU; 1 vent/ECMO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537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6FDB5C-EF19-481E-9A09-33A15FA35450}"/>
              </a:ext>
            </a:extLst>
          </p:cNvPr>
          <p:cNvSpPr txBox="1"/>
          <p:nvPr/>
        </p:nvSpPr>
        <p:spPr>
          <a:xfrm>
            <a:off x="80511" y="5900050"/>
            <a:ext cx="1211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reports, 108 patients - all adults; 99.2% on ART; most CD4 &gt;500; 93% suppressed; 59% comorbidities; 1.9% asymptomatic; most mild-moderate disease; 5% mortality </a:t>
            </a:r>
          </a:p>
        </p:txBody>
      </p:sp>
    </p:spTree>
    <p:extLst>
      <p:ext uri="{BB962C8B-B14F-4D97-AF65-F5344CB8AC3E}">
        <p14:creationId xmlns:p14="http://schemas.microsoft.com/office/powerpoint/2010/main" val="102061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727E-B870-4DB4-8870-A58C6E6D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65" y="194382"/>
            <a:ext cx="10515600" cy="620712"/>
          </a:xfrm>
        </p:spPr>
        <p:txBody>
          <a:bodyPr>
            <a:noAutofit/>
          </a:bodyPr>
          <a:lstStyle/>
          <a:p>
            <a:r>
              <a:rPr lang="en-US" dirty="0"/>
              <a:t>Results from Treatment Studies for COVID-19: </a:t>
            </a:r>
            <a:br>
              <a:rPr lang="en-US" dirty="0"/>
            </a:br>
            <a:r>
              <a:rPr lang="en-US" dirty="0"/>
              <a:t>Hydroxychloroquine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EB3D-91CA-4946-A26D-F90B1DE1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931396"/>
            <a:ext cx="11330886" cy="16169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Hydroxychloroquine/chloroquine +- azithromycin does </a:t>
            </a:r>
            <a:r>
              <a:rPr lang="en-US" u="sng" dirty="0"/>
              <a:t>not</a:t>
            </a:r>
            <a:r>
              <a:rPr lang="en-US" dirty="0"/>
              <a:t> appear effective in hospitalized COVID-19 patients and may be harmful, although is still being evaluated in some clinical trials (in adults).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74A785-06D5-45EA-A00B-7E9297C6C123}"/>
              </a:ext>
            </a:extLst>
          </p:cNvPr>
          <p:cNvGrpSpPr/>
          <p:nvPr/>
        </p:nvGrpSpPr>
        <p:grpSpPr>
          <a:xfrm>
            <a:off x="4709219" y="2595506"/>
            <a:ext cx="3921157" cy="1472973"/>
            <a:chOff x="5724367" y="1204616"/>
            <a:chExt cx="4721859" cy="16957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B3D6FC-1358-4821-ABDA-75510ABFC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9926" y="1204616"/>
              <a:ext cx="4686300" cy="10099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FF0BAB-EF05-444F-B196-6CBF0B0A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367" y="2248085"/>
              <a:ext cx="4454178" cy="65224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F6195C-B05E-4B4F-87A5-9DEFD8F6D4B6}"/>
              </a:ext>
            </a:extLst>
          </p:cNvPr>
          <p:cNvGrpSpPr/>
          <p:nvPr/>
        </p:nvGrpSpPr>
        <p:grpSpPr>
          <a:xfrm>
            <a:off x="297768" y="2598509"/>
            <a:ext cx="4298323" cy="1431262"/>
            <a:chOff x="503555" y="2424941"/>
            <a:chExt cx="5253157" cy="16169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BAAE23-92E8-45C0-9037-652AA639F6CA}"/>
                </a:ext>
              </a:extLst>
            </p:cNvPr>
            <p:cNvGrpSpPr/>
            <p:nvPr/>
          </p:nvGrpSpPr>
          <p:grpSpPr>
            <a:xfrm>
              <a:off x="555943" y="2424941"/>
              <a:ext cx="4280217" cy="1129931"/>
              <a:chOff x="555943" y="2424941"/>
              <a:chExt cx="4717097" cy="124612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0AFA9B8-BABE-4002-85E2-0F3346806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943" y="2424941"/>
                <a:ext cx="4717097" cy="1246121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328E281-87F0-4748-8F01-2CDFED1D0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5745" y="3211195"/>
                <a:ext cx="2190750" cy="16192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11948F-B695-47AD-933F-5B89B76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555" y="3612797"/>
              <a:ext cx="5253157" cy="4290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45C65-4802-4557-9E36-2FA1D4AC583B}"/>
              </a:ext>
            </a:extLst>
          </p:cNvPr>
          <p:cNvGrpSpPr/>
          <p:nvPr/>
        </p:nvGrpSpPr>
        <p:grpSpPr>
          <a:xfrm>
            <a:off x="8666176" y="2418334"/>
            <a:ext cx="3059328" cy="1922507"/>
            <a:chOff x="334198" y="4545265"/>
            <a:chExt cx="3059328" cy="19225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C28E31-AF94-41EB-8284-E8AE1147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279" y="4545265"/>
              <a:ext cx="2832242" cy="12654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135DC8-F887-42F3-B825-2E94A803B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98" y="5823211"/>
              <a:ext cx="3059328" cy="64456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9BCAC1-4F5D-4428-B864-AD0B844AD9A7}"/>
              </a:ext>
            </a:extLst>
          </p:cNvPr>
          <p:cNvGrpSpPr/>
          <p:nvPr/>
        </p:nvGrpSpPr>
        <p:grpSpPr>
          <a:xfrm>
            <a:off x="161475" y="4369398"/>
            <a:ext cx="2647950" cy="1570625"/>
            <a:chOff x="3586488" y="4061471"/>
            <a:chExt cx="2647950" cy="15706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034765-1F74-4F26-A2BB-B1A4CAF9E555}"/>
                </a:ext>
              </a:extLst>
            </p:cNvPr>
            <p:cNvGrpSpPr/>
            <p:nvPr/>
          </p:nvGrpSpPr>
          <p:grpSpPr>
            <a:xfrm>
              <a:off x="3586488" y="4061471"/>
              <a:ext cx="2647950" cy="964846"/>
              <a:chOff x="4142105" y="4044569"/>
              <a:chExt cx="2647950" cy="96484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C1403-83AD-43DC-B062-96E49E419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2105" y="4044569"/>
                <a:ext cx="2647950" cy="8191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142BF2-9403-4707-9FDB-0328E4640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6030" y="4090125"/>
                <a:ext cx="1724025" cy="1619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12872F-F1C0-4D6D-BB97-DD7C222D2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6879" y="4837965"/>
                <a:ext cx="1123950" cy="171450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EBB6E1-0586-4D3E-BF6D-ABB366278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91262" y="5124219"/>
              <a:ext cx="2509512" cy="5078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C7B901-5018-45A5-91E7-6F7D6089E159}"/>
              </a:ext>
            </a:extLst>
          </p:cNvPr>
          <p:cNvGrpSpPr/>
          <p:nvPr/>
        </p:nvGrpSpPr>
        <p:grpSpPr>
          <a:xfrm>
            <a:off x="2842853" y="4363103"/>
            <a:ext cx="2856357" cy="1536600"/>
            <a:chOff x="6481635" y="4132233"/>
            <a:chExt cx="2856357" cy="15366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D3E04AA-692E-49A9-B54C-BAAAC1D18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05750" y="4132233"/>
              <a:ext cx="2832242" cy="83301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D3C621-EAAB-4A61-9103-07139F73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81635" y="5052850"/>
              <a:ext cx="2839080" cy="61598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D7749D-5835-4AFA-8960-B204D454BDE7}"/>
              </a:ext>
            </a:extLst>
          </p:cNvPr>
          <p:cNvGrpSpPr/>
          <p:nvPr/>
        </p:nvGrpSpPr>
        <p:grpSpPr>
          <a:xfrm>
            <a:off x="5589465" y="4587782"/>
            <a:ext cx="3138474" cy="1886214"/>
            <a:chOff x="6182241" y="4180220"/>
            <a:chExt cx="3138474" cy="188621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2939BA-99A9-4142-A962-257A248B85A5}"/>
                </a:ext>
              </a:extLst>
            </p:cNvPr>
            <p:cNvGrpSpPr/>
            <p:nvPr/>
          </p:nvGrpSpPr>
          <p:grpSpPr>
            <a:xfrm>
              <a:off x="6182241" y="4180220"/>
              <a:ext cx="3138474" cy="1886214"/>
              <a:chOff x="6182241" y="4180220"/>
              <a:chExt cx="3138474" cy="188621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6775FF9-4700-4358-B108-C46781782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6397" y="4180220"/>
                <a:ext cx="3124318" cy="90706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2E96E5E-4B59-4508-91F4-3CBBD462D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2241" y="5105224"/>
                <a:ext cx="2477983" cy="961210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C8BA98-BFF4-47F6-829D-F545C19E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35934" y="4538149"/>
              <a:ext cx="1057439" cy="14454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8358B3-335D-4C4A-9BE0-DE2504E107B0}"/>
              </a:ext>
            </a:extLst>
          </p:cNvPr>
          <p:cNvGrpSpPr/>
          <p:nvPr/>
        </p:nvGrpSpPr>
        <p:grpSpPr>
          <a:xfrm>
            <a:off x="8683660" y="4463996"/>
            <a:ext cx="3346865" cy="1912353"/>
            <a:chOff x="8845135" y="4033536"/>
            <a:chExt cx="3346865" cy="191235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2C52CAB-E090-4A9C-A8C9-9A7D45B2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947386" y="4033536"/>
              <a:ext cx="3059328" cy="14282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7F6A2AC-C291-46FA-96EF-B7AA35A0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845135" y="5563936"/>
              <a:ext cx="3346865" cy="38195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95FED58-2597-4E97-AEF4-A557AD67A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07877" y="4479949"/>
              <a:ext cx="826770" cy="206693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24A88-D645-4B72-8C83-9E1349B0A536}"/>
              </a:ext>
            </a:extLst>
          </p:cNvPr>
          <p:cNvCxnSpPr>
            <a:cxnSpLocks/>
          </p:cNvCxnSpPr>
          <p:nvPr/>
        </p:nvCxnSpPr>
        <p:spPr>
          <a:xfrm>
            <a:off x="0" y="951355"/>
            <a:ext cx="12115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D0191CC-E20C-40B3-9BE2-02ADCEF5CF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257" y="285137"/>
            <a:ext cx="1405255" cy="53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61BC93F-26F9-4DEE-A9EE-3E5CE8CD79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86240" y="382947"/>
            <a:ext cx="2736501" cy="32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BCC930E-AB68-4040-B0C6-DEDBD2978703}"/>
              </a:ext>
            </a:extLst>
          </p:cNvPr>
          <p:cNvSpPr/>
          <p:nvPr/>
        </p:nvSpPr>
        <p:spPr>
          <a:xfrm rot="21057603">
            <a:off x="1119929" y="3216215"/>
            <a:ext cx="2342308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..unable to confirm benefit..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E9B72C-D080-449E-9D4D-44D63E860563}"/>
              </a:ext>
            </a:extLst>
          </p:cNvPr>
          <p:cNvSpPr/>
          <p:nvPr/>
        </p:nvSpPr>
        <p:spPr>
          <a:xfrm rot="21076105">
            <a:off x="483250" y="5064595"/>
            <a:ext cx="2244525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..raises safety concerns…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760A43-DCED-4A9D-AE54-FACEB1579DB8}"/>
              </a:ext>
            </a:extLst>
          </p:cNvPr>
          <p:cNvSpPr/>
          <p:nvPr/>
        </p:nvSpPr>
        <p:spPr>
          <a:xfrm rot="21220525">
            <a:off x="4915575" y="3127931"/>
            <a:ext cx="3212161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..not associated…difference mortality..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178CF1-0858-448F-AEAB-77842CD3B165}"/>
              </a:ext>
            </a:extLst>
          </p:cNvPr>
          <p:cNvSpPr/>
          <p:nvPr/>
        </p:nvSpPr>
        <p:spPr>
          <a:xfrm rot="21064323">
            <a:off x="2889204" y="4913272"/>
            <a:ext cx="2511585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..high risk QTc prolongation..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9E7D95-FBE7-4672-B903-2082A147B554}"/>
              </a:ext>
            </a:extLst>
          </p:cNvPr>
          <p:cNvSpPr/>
          <p:nvPr/>
        </p:nvSpPr>
        <p:spPr>
          <a:xfrm rot="20663896">
            <a:off x="6072029" y="5073794"/>
            <a:ext cx="2133661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..adverse events higher..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65D16B-9DA4-42B6-B591-EA6EAAA44D5C}"/>
              </a:ext>
            </a:extLst>
          </p:cNvPr>
          <p:cNvSpPr/>
          <p:nvPr/>
        </p:nvSpPr>
        <p:spPr>
          <a:xfrm rot="20811256">
            <a:off x="9371302" y="5452551"/>
            <a:ext cx="2093843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..do not support its use..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5566DA-CD7A-47CF-8CBC-5D75B3CC21A2}"/>
              </a:ext>
            </a:extLst>
          </p:cNvPr>
          <p:cNvSpPr/>
          <p:nvPr/>
        </p:nvSpPr>
        <p:spPr>
          <a:xfrm rot="20826625">
            <a:off x="8954465" y="3153645"/>
            <a:ext cx="272222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..not associated with…endpoint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intubation or death..</a:t>
            </a:r>
          </a:p>
        </p:txBody>
      </p:sp>
    </p:spTree>
    <p:extLst>
      <p:ext uri="{BB962C8B-B14F-4D97-AF65-F5344CB8AC3E}">
        <p14:creationId xmlns:p14="http://schemas.microsoft.com/office/powerpoint/2010/main" val="281445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727E-B870-4DB4-8870-A58C6E6D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65" y="194382"/>
            <a:ext cx="10515600" cy="620712"/>
          </a:xfrm>
        </p:spPr>
        <p:txBody>
          <a:bodyPr>
            <a:noAutofit/>
          </a:bodyPr>
          <a:lstStyle/>
          <a:p>
            <a:r>
              <a:rPr lang="en-US" dirty="0"/>
              <a:t>Results from Treatment Studies for COVID-19: </a:t>
            </a:r>
            <a:br>
              <a:rPr lang="en-US" dirty="0"/>
            </a:br>
            <a:r>
              <a:rPr lang="en-US" dirty="0"/>
              <a:t>Hydroxychloroquine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EB3D-91CA-4946-A26D-F90B1DE1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931396"/>
            <a:ext cx="11330886" cy="16169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Hydroxychloroquine/chloroquine +- azithromycin does </a:t>
            </a:r>
            <a:r>
              <a:rPr lang="en-US" u="sng" dirty="0"/>
              <a:t>not</a:t>
            </a:r>
            <a:r>
              <a:rPr lang="en-US" dirty="0"/>
              <a:t> appear effective in hospitalized COVID-19 patients and may be harmful, although is still being evaluated in clinical trials (in adults).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74A785-06D5-45EA-A00B-7E9297C6C123}"/>
              </a:ext>
            </a:extLst>
          </p:cNvPr>
          <p:cNvGrpSpPr/>
          <p:nvPr/>
        </p:nvGrpSpPr>
        <p:grpSpPr>
          <a:xfrm>
            <a:off x="4709219" y="2595506"/>
            <a:ext cx="3921157" cy="1472973"/>
            <a:chOff x="5724367" y="1204616"/>
            <a:chExt cx="4721859" cy="16957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B3D6FC-1358-4821-ABDA-75510ABFC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9926" y="1204616"/>
              <a:ext cx="4686300" cy="10099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FF0BAB-EF05-444F-B196-6CBF0B0A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367" y="2248085"/>
              <a:ext cx="4454178" cy="65224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F6195C-B05E-4B4F-87A5-9DEFD8F6D4B6}"/>
              </a:ext>
            </a:extLst>
          </p:cNvPr>
          <p:cNvGrpSpPr/>
          <p:nvPr/>
        </p:nvGrpSpPr>
        <p:grpSpPr>
          <a:xfrm>
            <a:off x="297768" y="2598509"/>
            <a:ext cx="4298323" cy="1431262"/>
            <a:chOff x="503555" y="2424941"/>
            <a:chExt cx="5253157" cy="16169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BAAE23-92E8-45C0-9037-652AA639F6CA}"/>
                </a:ext>
              </a:extLst>
            </p:cNvPr>
            <p:cNvGrpSpPr/>
            <p:nvPr/>
          </p:nvGrpSpPr>
          <p:grpSpPr>
            <a:xfrm>
              <a:off x="555943" y="2424941"/>
              <a:ext cx="4280217" cy="1129931"/>
              <a:chOff x="555943" y="2424941"/>
              <a:chExt cx="4717097" cy="124612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0AFA9B8-BABE-4002-85E2-0F3346806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943" y="2424941"/>
                <a:ext cx="4717097" cy="1246121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328E281-87F0-4748-8F01-2CDFED1D0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5745" y="3211195"/>
                <a:ext cx="2190750" cy="16192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11948F-B695-47AD-933F-5B89B76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555" y="3612797"/>
              <a:ext cx="5253157" cy="4290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45C65-4802-4557-9E36-2FA1D4AC583B}"/>
              </a:ext>
            </a:extLst>
          </p:cNvPr>
          <p:cNvGrpSpPr/>
          <p:nvPr/>
        </p:nvGrpSpPr>
        <p:grpSpPr>
          <a:xfrm>
            <a:off x="8666176" y="2418334"/>
            <a:ext cx="3059328" cy="1922507"/>
            <a:chOff x="334198" y="4545265"/>
            <a:chExt cx="3059328" cy="19225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C28E31-AF94-41EB-8284-E8AE1147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279" y="4545265"/>
              <a:ext cx="2832242" cy="12654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135DC8-F887-42F3-B825-2E94A803B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98" y="5823211"/>
              <a:ext cx="3059328" cy="64456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9BCAC1-4F5D-4428-B864-AD0B844AD9A7}"/>
              </a:ext>
            </a:extLst>
          </p:cNvPr>
          <p:cNvGrpSpPr/>
          <p:nvPr/>
        </p:nvGrpSpPr>
        <p:grpSpPr>
          <a:xfrm>
            <a:off x="161475" y="4369398"/>
            <a:ext cx="2647950" cy="1570625"/>
            <a:chOff x="3586488" y="4061471"/>
            <a:chExt cx="2647950" cy="15706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034765-1F74-4F26-A2BB-B1A4CAF9E555}"/>
                </a:ext>
              </a:extLst>
            </p:cNvPr>
            <p:cNvGrpSpPr/>
            <p:nvPr/>
          </p:nvGrpSpPr>
          <p:grpSpPr>
            <a:xfrm>
              <a:off x="3586488" y="4061471"/>
              <a:ext cx="2647950" cy="964846"/>
              <a:chOff x="4142105" y="4044569"/>
              <a:chExt cx="2647950" cy="96484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C1403-83AD-43DC-B062-96E49E419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2105" y="4044569"/>
                <a:ext cx="2647950" cy="8191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142BF2-9403-4707-9FDB-0328E4640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6030" y="4090125"/>
                <a:ext cx="1724025" cy="1619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12872F-F1C0-4D6D-BB97-DD7C222D2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6879" y="4837965"/>
                <a:ext cx="1123950" cy="171450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EBB6E1-0586-4D3E-BF6D-ABB366278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91262" y="5124219"/>
              <a:ext cx="2509512" cy="5078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C7B901-5018-45A5-91E7-6F7D6089E159}"/>
              </a:ext>
            </a:extLst>
          </p:cNvPr>
          <p:cNvGrpSpPr/>
          <p:nvPr/>
        </p:nvGrpSpPr>
        <p:grpSpPr>
          <a:xfrm>
            <a:off x="2842853" y="4363103"/>
            <a:ext cx="2856357" cy="1536600"/>
            <a:chOff x="6481635" y="4132233"/>
            <a:chExt cx="2856357" cy="15366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D3E04AA-692E-49A9-B54C-BAAAC1D18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05750" y="4132233"/>
              <a:ext cx="2832242" cy="83301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D3C621-EAAB-4A61-9103-07139F73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81635" y="5052850"/>
              <a:ext cx="2839080" cy="61598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D7749D-5835-4AFA-8960-B204D454BDE7}"/>
              </a:ext>
            </a:extLst>
          </p:cNvPr>
          <p:cNvGrpSpPr/>
          <p:nvPr/>
        </p:nvGrpSpPr>
        <p:grpSpPr>
          <a:xfrm>
            <a:off x="5589465" y="4587782"/>
            <a:ext cx="3138474" cy="1886214"/>
            <a:chOff x="6182241" y="4180220"/>
            <a:chExt cx="3138474" cy="188621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2939BA-99A9-4142-A962-257A248B85A5}"/>
                </a:ext>
              </a:extLst>
            </p:cNvPr>
            <p:cNvGrpSpPr/>
            <p:nvPr/>
          </p:nvGrpSpPr>
          <p:grpSpPr>
            <a:xfrm>
              <a:off x="6182241" y="4180220"/>
              <a:ext cx="3138474" cy="1886214"/>
              <a:chOff x="6182241" y="4180220"/>
              <a:chExt cx="3138474" cy="188621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6775FF9-4700-4358-B108-C46781782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6397" y="4180220"/>
                <a:ext cx="3124318" cy="90706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2E96E5E-4B59-4508-91F4-3CBBD462D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2241" y="5105224"/>
                <a:ext cx="2477983" cy="961210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C8BA98-BFF4-47F6-829D-F545C19E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35934" y="4538149"/>
              <a:ext cx="1057439" cy="14454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8358B3-335D-4C4A-9BE0-DE2504E107B0}"/>
              </a:ext>
            </a:extLst>
          </p:cNvPr>
          <p:cNvGrpSpPr/>
          <p:nvPr/>
        </p:nvGrpSpPr>
        <p:grpSpPr>
          <a:xfrm>
            <a:off x="8683660" y="4463996"/>
            <a:ext cx="3346865" cy="1912353"/>
            <a:chOff x="8845135" y="4033536"/>
            <a:chExt cx="3346865" cy="191235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2C52CAB-E090-4A9C-A8C9-9A7D45B2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947386" y="4033536"/>
              <a:ext cx="3059328" cy="14282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7F6A2AC-C291-46FA-96EF-B7AA35A0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845135" y="5563936"/>
              <a:ext cx="3346865" cy="38195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95FED58-2597-4E97-AEF4-A557AD67A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07877" y="4479949"/>
              <a:ext cx="826770" cy="206693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24A88-D645-4B72-8C83-9E1349B0A536}"/>
              </a:ext>
            </a:extLst>
          </p:cNvPr>
          <p:cNvCxnSpPr>
            <a:cxnSpLocks/>
          </p:cNvCxnSpPr>
          <p:nvPr/>
        </p:nvCxnSpPr>
        <p:spPr>
          <a:xfrm>
            <a:off x="0" y="951355"/>
            <a:ext cx="12115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D0191CC-E20C-40B3-9BE2-02ADCEF5CF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257" y="285137"/>
            <a:ext cx="1405255" cy="53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61BC93F-26F9-4DEE-A9EE-3E5CE8CD79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86240" y="382947"/>
            <a:ext cx="2736501" cy="32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BCC930E-AB68-4040-B0C6-DEDBD2978703}"/>
              </a:ext>
            </a:extLst>
          </p:cNvPr>
          <p:cNvSpPr/>
          <p:nvPr/>
        </p:nvSpPr>
        <p:spPr>
          <a:xfrm rot="21057603">
            <a:off x="1119929" y="3216215"/>
            <a:ext cx="2342308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..unable to confirm benefit..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E9B72C-D080-449E-9D4D-44D63E860563}"/>
              </a:ext>
            </a:extLst>
          </p:cNvPr>
          <p:cNvSpPr/>
          <p:nvPr/>
        </p:nvSpPr>
        <p:spPr>
          <a:xfrm rot="21076105">
            <a:off x="483250" y="5064595"/>
            <a:ext cx="2244525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..raises safety concerns…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760A43-DCED-4A9D-AE54-FACEB1579DB8}"/>
              </a:ext>
            </a:extLst>
          </p:cNvPr>
          <p:cNvSpPr/>
          <p:nvPr/>
        </p:nvSpPr>
        <p:spPr>
          <a:xfrm rot="21220525">
            <a:off x="4915575" y="3127931"/>
            <a:ext cx="3212161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..not associated…difference mortality..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178CF1-0858-448F-AEAB-77842CD3B165}"/>
              </a:ext>
            </a:extLst>
          </p:cNvPr>
          <p:cNvSpPr/>
          <p:nvPr/>
        </p:nvSpPr>
        <p:spPr>
          <a:xfrm rot="21064323">
            <a:off x="2889204" y="4913272"/>
            <a:ext cx="2511585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..high risk QTc prolongation..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9E7D95-FBE7-4672-B903-2082A147B554}"/>
              </a:ext>
            </a:extLst>
          </p:cNvPr>
          <p:cNvSpPr/>
          <p:nvPr/>
        </p:nvSpPr>
        <p:spPr>
          <a:xfrm rot="20663896">
            <a:off x="6072029" y="5073794"/>
            <a:ext cx="2133661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..adverse events higher..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65D16B-9DA4-42B6-B591-EA6EAAA44D5C}"/>
              </a:ext>
            </a:extLst>
          </p:cNvPr>
          <p:cNvSpPr/>
          <p:nvPr/>
        </p:nvSpPr>
        <p:spPr>
          <a:xfrm rot="20811256">
            <a:off x="9371302" y="5452551"/>
            <a:ext cx="2093843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..do not support its use..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5566DA-CD7A-47CF-8CBC-5D75B3CC21A2}"/>
              </a:ext>
            </a:extLst>
          </p:cNvPr>
          <p:cNvSpPr/>
          <p:nvPr/>
        </p:nvSpPr>
        <p:spPr>
          <a:xfrm rot="20826625">
            <a:off x="8954465" y="3153645"/>
            <a:ext cx="272222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..not associated with…endpoint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intubation or death..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AAEAD6-AD62-4259-95D4-629BB17B4E1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0557" y="1772851"/>
            <a:ext cx="11088982" cy="327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3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727E-B870-4DB4-8870-A58C6E6D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57" y="293323"/>
            <a:ext cx="10515600" cy="620712"/>
          </a:xfrm>
        </p:spPr>
        <p:txBody>
          <a:bodyPr>
            <a:noAutofit/>
          </a:bodyPr>
          <a:lstStyle/>
          <a:p>
            <a:r>
              <a:rPr lang="en-US" dirty="0"/>
              <a:t>Results from Treatment Trials for COVID-19:</a:t>
            </a:r>
            <a:br>
              <a:rPr lang="en-US" dirty="0"/>
            </a:br>
            <a:r>
              <a:rPr lang="en-US" dirty="0"/>
              <a:t> Remdesivir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EB3D-91CA-4946-A26D-F90B1DE1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10" y="1028317"/>
            <a:ext cx="11567873" cy="243442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Remdesivir is a nucleotide analogue; conflicting results on efficacy in observational studies but in a randomized trial of 1,063 patients, showed efficacy in shortening time to recovery in hospitalized adults and trend toward improved survival (7.1% remdesivir vs 11.9% placebo, HR 0.70, 95% CI 0.47-1.09); further trials ongoing.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Case reports of use in pregnancy </a:t>
            </a:r>
            <a:r>
              <a:rPr lang="en-US" sz="1500" i="1" dirty="0"/>
              <a:t>(Pierce-Williams R. AJOG 2020 May 8; Hirshberg A. AJOG. 2020 May 2)</a:t>
            </a:r>
            <a:r>
              <a:rPr lang="en-US" sz="2400" dirty="0"/>
              <a:t> and children</a:t>
            </a:r>
            <a:r>
              <a:rPr lang="en-US" sz="1400" i="1" dirty="0"/>
              <a:t> (Chao JY. J Pedatrics. 2020 May11)</a:t>
            </a:r>
            <a:r>
              <a:rPr lang="en-US" sz="2400" dirty="0"/>
              <a:t>, available by compassionate use, but no clinical trials.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24A88-D645-4B72-8C83-9E1349B0A536}"/>
              </a:ext>
            </a:extLst>
          </p:cNvPr>
          <p:cNvCxnSpPr>
            <a:cxnSpLocks/>
          </p:cNvCxnSpPr>
          <p:nvPr/>
        </p:nvCxnSpPr>
        <p:spPr>
          <a:xfrm>
            <a:off x="38297" y="1036518"/>
            <a:ext cx="12115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F64F80-72F9-4A55-AE3E-D337A12B0872}"/>
              </a:ext>
            </a:extLst>
          </p:cNvPr>
          <p:cNvGrpSpPr/>
          <p:nvPr/>
        </p:nvGrpSpPr>
        <p:grpSpPr>
          <a:xfrm>
            <a:off x="7648366" y="3575705"/>
            <a:ext cx="4124317" cy="3048742"/>
            <a:chOff x="7872471" y="3593424"/>
            <a:chExt cx="4124317" cy="30487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2B485D-F174-4EF4-B828-9CC574DC6832}"/>
                </a:ext>
              </a:extLst>
            </p:cNvPr>
            <p:cNvGrpSpPr/>
            <p:nvPr/>
          </p:nvGrpSpPr>
          <p:grpSpPr>
            <a:xfrm>
              <a:off x="7882631" y="3593424"/>
              <a:ext cx="4114157" cy="2952755"/>
              <a:chOff x="336516" y="1902845"/>
              <a:chExt cx="4287833" cy="293774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8E504A6-DC40-4EC3-A8D9-31BF4D6DB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8340" y="2190277"/>
                <a:ext cx="3722681" cy="216921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C4F9114-5366-45D7-B763-B76857B2C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516" y="4375805"/>
                <a:ext cx="4287833" cy="46478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CAA4E97-F0C0-4EE7-BD57-156CDC78A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40" y="1902845"/>
                <a:ext cx="3479771" cy="274486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CECC5F-0A91-4EDD-864B-C50F96A2EE17}"/>
                </a:ext>
              </a:extLst>
            </p:cNvPr>
            <p:cNvSpPr/>
            <p:nvPr/>
          </p:nvSpPr>
          <p:spPr>
            <a:xfrm>
              <a:off x="7872471" y="6079017"/>
              <a:ext cx="4114157" cy="5631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DA44526-6607-409D-9C7B-B42DD37A2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10" y="150698"/>
            <a:ext cx="1453832" cy="77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BB9C41-3BE6-4488-A586-A011482057B9}"/>
              </a:ext>
            </a:extLst>
          </p:cNvPr>
          <p:cNvGrpSpPr/>
          <p:nvPr/>
        </p:nvGrpSpPr>
        <p:grpSpPr>
          <a:xfrm>
            <a:off x="149002" y="3623200"/>
            <a:ext cx="3959224" cy="1477448"/>
            <a:chOff x="149002" y="3623200"/>
            <a:chExt cx="3959224" cy="147744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36065DB-D478-46A2-A572-2418DAE2AF6D}"/>
                </a:ext>
              </a:extLst>
            </p:cNvPr>
            <p:cNvGrpSpPr/>
            <p:nvPr/>
          </p:nvGrpSpPr>
          <p:grpSpPr>
            <a:xfrm>
              <a:off x="149002" y="3623200"/>
              <a:ext cx="3959224" cy="1477448"/>
              <a:chOff x="8098372" y="1909940"/>
              <a:chExt cx="3959224" cy="1477448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46BC366-7DC3-4516-B884-38D9528F1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8372" y="2085675"/>
                <a:ext cx="3959224" cy="911434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15B7B62-5491-46BF-811E-200894CDE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4618" y="1909940"/>
                <a:ext cx="2257425" cy="20955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6DF2A9A-9670-41F9-A9AF-20676CF3B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7692" y="3088780"/>
                <a:ext cx="3836837" cy="2986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1B4C70-0EC5-4734-9C75-C4FB81049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4987" y="4892790"/>
              <a:ext cx="510172" cy="34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644888-C292-4E2D-9470-70CA0BA01CDA}"/>
              </a:ext>
            </a:extLst>
          </p:cNvPr>
          <p:cNvGrpSpPr/>
          <p:nvPr/>
        </p:nvGrpSpPr>
        <p:grpSpPr>
          <a:xfrm>
            <a:off x="4127213" y="3514242"/>
            <a:ext cx="3338825" cy="3022040"/>
            <a:chOff x="4127213" y="3514242"/>
            <a:chExt cx="3338825" cy="30220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8CA617-5018-437D-B437-F50900AEF2E6}"/>
                </a:ext>
              </a:extLst>
            </p:cNvPr>
            <p:cNvGrpSpPr/>
            <p:nvPr/>
          </p:nvGrpSpPr>
          <p:grpSpPr>
            <a:xfrm>
              <a:off x="4127213" y="3514242"/>
              <a:ext cx="3338825" cy="3022040"/>
              <a:chOff x="4500875" y="1732924"/>
              <a:chExt cx="3743325" cy="324375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3337A02-AB96-47D9-B746-AA64CFB84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0875" y="1939244"/>
                <a:ext cx="3725624" cy="23507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AC9EF1-9C66-4EA5-89A3-F0F1AC7D0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875" y="1732924"/>
                <a:ext cx="3743325" cy="29527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BBE22CA-F77E-4B7D-A79B-3508BD0C2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00875" y="4274365"/>
                <a:ext cx="3743325" cy="702312"/>
              </a:xfrm>
              <a:prstGeom prst="rect">
                <a:avLst/>
              </a:prstGeom>
            </p:spPr>
          </p:pic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560D12-95EF-46FD-9BDA-A1AE225F3E12}"/>
                </a:ext>
              </a:extLst>
            </p:cNvPr>
            <p:cNvCxnSpPr>
              <a:cxnSpLocks/>
            </p:cNvCxnSpPr>
            <p:nvPr/>
          </p:nvCxnSpPr>
          <p:spPr>
            <a:xfrm>
              <a:off x="5378741" y="6250601"/>
              <a:ext cx="200107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70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36A0B5BEDD848B7383B9D2E88BD67" ma:contentTypeVersion="12" ma:contentTypeDescription="Create a new document." ma:contentTypeScope="" ma:versionID="2f88018d8906dcb29fb3a77fd84c2ad2">
  <xsd:schema xmlns:xsd="http://www.w3.org/2001/XMLSchema" xmlns:xs="http://www.w3.org/2001/XMLSchema" xmlns:p="http://schemas.microsoft.com/office/2006/metadata/properties" xmlns:ns3="a26446a3-41a7-4d44-9684-9d3d65d8f337" xmlns:ns4="0e009b6c-1523-4de2-9a07-ac645a8849eb" targetNamespace="http://schemas.microsoft.com/office/2006/metadata/properties" ma:root="true" ma:fieldsID="d06454f7fdb0d97e7c048afb069caa45" ns3:_="" ns4:_="">
    <xsd:import namespace="a26446a3-41a7-4d44-9684-9d3d65d8f337"/>
    <xsd:import namespace="0e009b6c-1523-4de2-9a07-ac645a8849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446a3-41a7-4d44-9684-9d3d65d8f3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09b6c-1523-4de2-9a07-ac645a884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6AC17F-6BD8-4A3A-9EB6-1F2C68CC0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446a3-41a7-4d44-9684-9d3d65d8f337"/>
    <ds:schemaRef ds:uri="0e009b6c-1523-4de2-9a07-ac645a8849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1DD683-854B-4039-9140-D60BFF0A1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3384C0-B7BA-4E0A-8AE3-9926054E8A2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a26446a3-41a7-4d44-9684-9d3d65d8f337"/>
    <ds:schemaRef ds:uri="http://schemas.microsoft.com/office/infopath/2007/PartnerControls"/>
    <ds:schemaRef ds:uri="0e009b6c-1523-4de2-9a07-ac645a8849e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6558</TotalTime>
  <Words>5222</Words>
  <Application>Microsoft Office PowerPoint</Application>
  <PresentationFormat>Widescreen</PresentationFormat>
  <Paragraphs>739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 Theme</vt:lpstr>
      <vt:lpstr>COVID-19: What Pediatric  HIV Programs Need to Know  What’s New Regarding SARS CoV-2 and  Effect on Mothers and Children </vt:lpstr>
      <vt:lpstr>PowerPoint Presentation</vt:lpstr>
      <vt:lpstr>What is New: SARS-CoV-2/ COVID-19  - more data on timing of diagnostic testing - data on HIV coinfection - a bit on treatment  </vt:lpstr>
      <vt:lpstr>PowerPoint Presentation</vt:lpstr>
      <vt:lpstr>PowerPoint Presentation</vt:lpstr>
      <vt:lpstr>COVID-19 and HIV – Outcome Similar to Overall COVID-19 Patients</vt:lpstr>
      <vt:lpstr>Results from Treatment Studies for COVID-19:  Hydroxychloroquine</vt:lpstr>
      <vt:lpstr>Results from Treatment Studies for COVID-19:  Hydroxychloroquine</vt:lpstr>
      <vt:lpstr>Results from Treatment Trials for COVID-19:  Remdesivir</vt:lpstr>
      <vt:lpstr>Results from Treatment Trials for COVID-19:  Remdesivir</vt:lpstr>
      <vt:lpstr>Update: SARS-CoV-2/ COVID-19  in Children</vt:lpstr>
      <vt:lpstr>PowerPoint Presentation</vt:lpstr>
      <vt:lpstr>Prevalence of COVID-19 Disease in Children</vt:lpstr>
      <vt:lpstr>Prevalence of COVID-19 Reported in Children</vt:lpstr>
      <vt:lpstr>Prevalence of COVID-19 Reported in Children</vt:lpstr>
      <vt:lpstr>Among Children with COVID-19, Difficult to Get Disaggregated Data to Evaluate Proportional Representation by Age</vt:lpstr>
      <vt:lpstr>Among Children with COVID-19, Difficult to Get Disaggregated Data to Evaluate Proportional Representation by Age</vt:lpstr>
      <vt:lpstr>Updated Data on Clinical Characteristics and Outcome</vt:lpstr>
      <vt:lpstr>Data Continue to Show Children Generally Have Mild-Moderate Disease Liguoro I et al.  Eur J Pediatr. 2020 May 18</vt:lpstr>
      <vt:lpstr>Children Have Fewer Symptoms Than Adults Most Common Fever and Cough Liguoro I et al.  Eur J Pediatr. 2020 May 18</vt:lpstr>
      <vt:lpstr>Consistent with Less Severe Disease, Laboratory Findings  in Children with COVID-19 Less Abnormal than in Adults Liguoro I et al.  Eur J Pediatr. 2020 May 18</vt:lpstr>
      <vt:lpstr>PowerPoint Presentation</vt:lpstr>
      <vt:lpstr>Do Symptoms Differ  in Youngest Infants Compared to Older Children?</vt:lpstr>
      <vt:lpstr>Higher Proportion Newborns/Children Age &lt;3 Months  Have Severe Disease than Older Children Liguoro I et al.  Eur J Pediatr. 2020 May 18</vt:lpstr>
      <vt:lpstr>Newborns/Infants Age &lt;3 Months Less Likely Fever/Cough but More Likely Dyspnea Than Older Children Liguoro I et al.  Eur J Pediatr. 2020 May 18</vt:lpstr>
      <vt:lpstr>Laboratory: Newborns/Infants Age &lt;3 Months Have  Lower Markers of Inflammation than Older Children  Liguoro I et al.  Eur J Pediatr. 2020 May 18</vt:lpstr>
      <vt:lpstr>PowerPoint Presentation</vt:lpstr>
      <vt:lpstr>Comorbidities and Hospitalization for COVID-19 in Children</vt:lpstr>
      <vt:lpstr>PowerPoint Presentation</vt:lpstr>
      <vt:lpstr>What Do Children With Severe COVID-19 Look Like? Characteristics and Outcomes of Children with COVID-19 Disease Admitted to US/Canadian Pediatric Intensive Care Units Shekerdemian LS et al.  JAMA. 2020 May 11 (epub)</vt:lpstr>
      <vt:lpstr>Severe COVID-19 in Children and Young Adults, Washington DC DeBiasi RL et al.  J Pediatr. 2020 May 13 (epub)</vt:lpstr>
      <vt:lpstr>PowerPoint Presentation</vt:lpstr>
      <vt:lpstr>Emerging Potential New Manifestation of SARS-CoV-2 in Children Multi-System Inflammatory Syndrome in Children (MSIS or MIS-C)</vt:lpstr>
      <vt:lpstr>Emerging Potential New Manifestation of SARS-CoV-2 in Children Multi-System Inflammatory Syndrome in Children (MIS-C)</vt:lpstr>
      <vt:lpstr>Since First Published Report on MIS-C in April,  Explosion of Publications From US and Europe – 17 in 4 Weeks!</vt:lpstr>
      <vt:lpstr>Multi-System Inflammatory Syndrome</vt:lpstr>
      <vt:lpstr>Kawasaki Disease (KD) and Kawasaki Shock Syndrome</vt:lpstr>
      <vt:lpstr>Differences Kawasaki Disease and Multi-System Inflammatory Syndrome</vt:lpstr>
      <vt:lpstr>Manifestations of Multi-System Inflammatory Syndrome</vt:lpstr>
      <vt:lpstr>Treatment of Multi-System Inflammatory Syndrome</vt:lpstr>
      <vt:lpstr>Possible Widening Spectrum of Disorders in Children  that May be Associated with SARS-CoV-2 Infection</vt:lpstr>
      <vt:lpstr>WHO Website for Multi-System Inflammatory Syndrome https://www.who.int/news-room/commentaries/detail/multisystem-inflammatory-syndrome-in-children-and-adolescents-with-covid-19</vt:lpstr>
      <vt:lpstr>COVID-19 Disease in Children</vt:lpstr>
      <vt:lpstr>Impact of COVID-19 Response  on HIV and Maternal and Child Health Services  Modeling Exercises</vt:lpstr>
      <vt:lpstr>Potential Impact of COVID-19 Responses on Maternal/Child Mortality</vt:lpstr>
      <vt:lpstr>Potential Impact of COVID-19 Responses on Pediatric HIV Epidemic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Its Impact on Pregnancy and Potential Mother-to-Child SARS-CoV-2 Viral Transmission</dc:title>
  <dc:creator>Lynne Mofenson</dc:creator>
  <cp:lastModifiedBy>Rikke Le Kirkegaard</cp:lastModifiedBy>
  <cp:revision>611</cp:revision>
  <dcterms:created xsi:type="dcterms:W3CDTF">2020-04-10T15:13:16Z</dcterms:created>
  <dcterms:modified xsi:type="dcterms:W3CDTF">2020-05-29T15:17:03Z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0x010100A1236A0B5BEDD848B7383B9D2E88BD67</vt:lpwstr>
  </property>
</Properties>
</file>