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 id="2147483678" r:id="rId5"/>
    <p:sldMasterId id="2147483691" r:id="rId6"/>
  </p:sldMasterIdLst>
  <p:notesMasterIdLst>
    <p:notesMasterId r:id="rId17"/>
  </p:notesMasterIdLst>
  <p:sldIdLst>
    <p:sldId id="257" r:id="rId7"/>
    <p:sldId id="344" r:id="rId8"/>
    <p:sldId id="259" r:id="rId9"/>
    <p:sldId id="364" r:id="rId10"/>
    <p:sldId id="362" r:id="rId11"/>
    <p:sldId id="367" r:id="rId12"/>
    <p:sldId id="368" r:id="rId13"/>
    <p:sldId id="366" r:id="rId14"/>
    <p:sldId id="264" r:id="rId15"/>
    <p:sldId id="360" r:id="rId16"/>
  </p:sldIdLst>
  <p:sldSz cx="12192000" cy="6858000"/>
  <p:notesSz cx="6858000" cy="1295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Vivas Alicea" initials="MVA" lastIdx="1" clrIdx="0">
    <p:extLst>
      <p:ext uri="{19B8F6BF-5375-455C-9EA6-DF929625EA0E}">
        <p15:presenceInfo xmlns:p15="http://schemas.microsoft.com/office/powerpoint/2012/main" userId="S-1-5-21-889838981-920820592-1903951286-743387" providerId="AD"/>
      </p:ext>
    </p:extLst>
  </p:cmAuthor>
  <p:cmAuthor id="2" name="Puveshni Crozier" initials="PC" lastIdx="2" clrIdx="1">
    <p:extLst>
      <p:ext uri="{19B8F6BF-5375-455C-9EA6-DF929625EA0E}">
        <p15:presenceInfo xmlns:p15="http://schemas.microsoft.com/office/powerpoint/2012/main" userId="S-1-5-21-889838981-920820592-1903951286-871861" providerId="AD"/>
      </p:ext>
    </p:extLst>
  </p:cmAuthor>
  <p:cmAuthor id="3" name="Fabio Friscia" initials="FF" lastIdx="1" clrIdx="2">
    <p:extLst>
      <p:ext uri="{19B8F6BF-5375-455C-9EA6-DF929625EA0E}">
        <p15:presenceInfo xmlns:p15="http://schemas.microsoft.com/office/powerpoint/2012/main" userId="S-1-5-21-889838981-920820592-1903951286-269604" providerId="AD"/>
      </p:ext>
    </p:extLst>
  </p:cmAuthor>
  <p:cmAuthor id="4" name="Maria Vivas Alicea" initials="MVA [2]" lastIdx="7" clrIdx="3">
    <p:extLst>
      <p:ext uri="{19B8F6BF-5375-455C-9EA6-DF929625EA0E}">
        <p15:presenceInfo xmlns:p15="http://schemas.microsoft.com/office/powerpoint/2012/main" userId="S::mvivasalicea@unicef.org::7fbec055-3fd0-44f6-8ee3-c6f4edc78cd3" providerId="AD"/>
      </p:ext>
    </p:extLst>
  </p:cmAuthor>
  <p:cmAuthor id="5" name="Puveshni Crozier" initials="PC [2]" lastIdx="3" clrIdx="4">
    <p:extLst>
      <p:ext uri="{19B8F6BF-5375-455C-9EA6-DF929625EA0E}">
        <p15:presenceInfo xmlns:p15="http://schemas.microsoft.com/office/powerpoint/2012/main" userId="S::pcrozier@unicef.org::788510c8-90da-4d3f-a46e-9a8afe290978" providerId="AD"/>
      </p:ext>
    </p:extLst>
  </p:cmAuthor>
  <p:cmAuthor id="6" name="Rikke Le Kirkegaard" initials="RK" lastIdx="1" clrIdx="5">
    <p:extLst>
      <p:ext uri="{19B8F6BF-5375-455C-9EA6-DF929625EA0E}">
        <p15:presenceInfo xmlns:p15="http://schemas.microsoft.com/office/powerpoint/2012/main" userId="S::rlekirkegaard@unicef.org::445a5c2b-9a4a-4b6a-b0ba-2e351f7580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19C3FF"/>
    <a:srgbClr val="D9D9D9"/>
    <a:srgbClr val="FFFFFF"/>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482636-B963-4CA4-24BF-44D6FAB2D9AD}" v="1" dt="2020-05-27T13:39:49.300"/>
    <p1510:client id="{7B5A12D7-B392-4D90-8F16-5CD4A2BA7453}" v="5178" dt="2020-05-28T10:56:36.8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915" autoAdjust="0"/>
  </p:normalViewPr>
  <p:slideViewPr>
    <p:cSldViewPr snapToGrid="0">
      <p:cViewPr varScale="1">
        <p:scale>
          <a:sx n="61" d="100"/>
          <a:sy n="61" d="100"/>
        </p:scale>
        <p:origin x="149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D5E86B-3863-4BFE-A911-0E03C434860A}" type="doc">
      <dgm:prSet loTypeId="urn:microsoft.com/office/officeart/2008/layout/LinedList" loCatId="list" qsTypeId="urn:microsoft.com/office/officeart/2005/8/quickstyle/simple1" qsCatId="simple" csTypeId="urn:microsoft.com/office/officeart/2005/8/colors/accent0_2" csCatId="mainScheme" phldr="1"/>
      <dgm:spPr/>
      <dgm:t>
        <a:bodyPr/>
        <a:lstStyle/>
        <a:p>
          <a:endParaRPr lang="en-US"/>
        </a:p>
      </dgm:t>
    </dgm:pt>
    <dgm:pt modelId="{9F9FBA7C-82AD-4B21-A09A-75A7CF976D83}">
      <dgm:prSet/>
      <dgm:spPr/>
      <dgm:t>
        <a:bodyPr/>
        <a:lstStyle/>
        <a:p>
          <a:r>
            <a:rPr lang="en-US" dirty="0"/>
            <a:t>Young Mothers Programme (YMP) Overview - UNICEF</a:t>
          </a:r>
        </a:p>
      </dgm:t>
    </dgm:pt>
    <dgm:pt modelId="{C7883241-FB59-46CD-A8F5-D5C867926801}" type="parTrans" cxnId="{6344B017-41DA-4ECF-BDC0-9A6E116244EA}">
      <dgm:prSet/>
      <dgm:spPr/>
      <dgm:t>
        <a:bodyPr/>
        <a:lstStyle/>
        <a:p>
          <a:endParaRPr lang="en-US"/>
        </a:p>
      </dgm:t>
    </dgm:pt>
    <dgm:pt modelId="{297AEACF-E699-49CE-889A-D3A61A46D5DE}" type="sibTrans" cxnId="{6344B017-41DA-4ECF-BDC0-9A6E116244EA}">
      <dgm:prSet/>
      <dgm:spPr/>
      <dgm:t>
        <a:bodyPr/>
        <a:lstStyle/>
        <a:p>
          <a:endParaRPr lang="en-US"/>
        </a:p>
      </dgm:t>
    </dgm:pt>
    <dgm:pt modelId="{EBF1D496-D2AA-40B3-8C5F-B008B691EE48}">
      <dgm:prSet/>
      <dgm:spPr/>
      <dgm:t>
        <a:bodyPr/>
        <a:lstStyle/>
        <a:p>
          <a:r>
            <a:rPr lang="en-GB" dirty="0"/>
            <a:t>Theory of Change - UNICEF</a:t>
          </a:r>
          <a:endParaRPr lang="en-US" dirty="0"/>
        </a:p>
      </dgm:t>
    </dgm:pt>
    <dgm:pt modelId="{1B0BF073-581F-45ED-BDC6-8CDDE001E097}" type="parTrans" cxnId="{D9D962D2-F6F4-4BF1-A14F-B0CDD4620FE9}">
      <dgm:prSet/>
      <dgm:spPr/>
      <dgm:t>
        <a:bodyPr/>
        <a:lstStyle/>
        <a:p>
          <a:endParaRPr lang="en-US"/>
        </a:p>
      </dgm:t>
    </dgm:pt>
    <dgm:pt modelId="{38136BCC-C68F-47A3-9845-CACCE0212CF0}" type="sibTrans" cxnId="{D9D962D2-F6F4-4BF1-A14F-B0CDD4620FE9}">
      <dgm:prSet/>
      <dgm:spPr/>
      <dgm:t>
        <a:bodyPr/>
        <a:lstStyle/>
        <a:p>
          <a:endParaRPr lang="en-US"/>
        </a:p>
      </dgm:t>
    </dgm:pt>
    <dgm:pt modelId="{25491EDE-9C24-451A-8D82-D1E7D4B5C60B}">
      <dgm:prSet/>
      <dgm:spPr/>
      <dgm:t>
        <a:bodyPr/>
        <a:lstStyle/>
        <a:p>
          <a:r>
            <a:rPr lang="en-GB" dirty="0"/>
            <a:t>COVID-19 in Lesotho - UNICEF</a:t>
          </a:r>
          <a:endParaRPr lang="en-US" dirty="0"/>
        </a:p>
      </dgm:t>
    </dgm:pt>
    <dgm:pt modelId="{28BCD655-1C46-46D0-9922-E42E814839EB}" type="parTrans" cxnId="{64AB2BCC-D0BF-45B2-A070-18FA8F25CB24}">
      <dgm:prSet/>
      <dgm:spPr/>
      <dgm:t>
        <a:bodyPr/>
        <a:lstStyle/>
        <a:p>
          <a:endParaRPr lang="en-US"/>
        </a:p>
      </dgm:t>
    </dgm:pt>
    <dgm:pt modelId="{33BFDDC0-5CDD-4AF2-AB5F-3008D95B516D}" type="sibTrans" cxnId="{64AB2BCC-D0BF-45B2-A070-18FA8F25CB24}">
      <dgm:prSet/>
      <dgm:spPr/>
      <dgm:t>
        <a:bodyPr/>
        <a:lstStyle/>
        <a:p>
          <a:endParaRPr lang="en-US"/>
        </a:p>
      </dgm:t>
    </dgm:pt>
    <dgm:pt modelId="{E0769617-5BE3-4AAA-94F9-894AD6F90CFA}">
      <dgm:prSet/>
      <dgm:spPr/>
      <dgm:t>
        <a:bodyPr/>
        <a:lstStyle/>
        <a:p>
          <a:r>
            <a:rPr lang="en-GB" dirty="0"/>
            <a:t>COVID-19 Adaptations - UNICEF</a:t>
          </a:r>
          <a:endParaRPr lang="en-US" dirty="0"/>
        </a:p>
      </dgm:t>
    </dgm:pt>
    <dgm:pt modelId="{B615B48F-A0C1-4618-8708-75EB201CB66A}" type="parTrans" cxnId="{E47AB3DA-6ED6-4399-86EC-DDC1B9CCA00B}">
      <dgm:prSet/>
      <dgm:spPr/>
      <dgm:t>
        <a:bodyPr/>
        <a:lstStyle/>
        <a:p>
          <a:endParaRPr lang="en-US"/>
        </a:p>
      </dgm:t>
    </dgm:pt>
    <dgm:pt modelId="{A2753BFE-108D-4E49-B1DE-FCD7FB077E48}" type="sibTrans" cxnId="{E47AB3DA-6ED6-4399-86EC-DDC1B9CCA00B}">
      <dgm:prSet/>
      <dgm:spPr/>
      <dgm:t>
        <a:bodyPr/>
        <a:lstStyle/>
        <a:p>
          <a:endParaRPr lang="en-US"/>
        </a:p>
      </dgm:t>
    </dgm:pt>
    <dgm:pt modelId="{9095B153-EF9B-4FD1-8AF6-19F5ABEE8D07}">
      <dgm:prSet/>
      <dgm:spPr/>
      <dgm:t>
        <a:bodyPr/>
        <a:lstStyle/>
        <a:p>
          <a:r>
            <a:rPr lang="en-GB" dirty="0"/>
            <a:t>Implementing Partners Perspectives- HL</a:t>
          </a:r>
        </a:p>
      </dgm:t>
    </dgm:pt>
    <dgm:pt modelId="{F17114B9-54A5-4510-9843-DED8CA01E3AC}" type="parTrans" cxnId="{E3A7D5E0-2116-4D7B-9F45-35005AAA347B}">
      <dgm:prSet/>
      <dgm:spPr/>
      <dgm:t>
        <a:bodyPr/>
        <a:lstStyle/>
        <a:p>
          <a:endParaRPr lang="en-US"/>
        </a:p>
      </dgm:t>
    </dgm:pt>
    <dgm:pt modelId="{FBF18964-38FD-4F17-A705-0E7F80A4FEC3}" type="sibTrans" cxnId="{E3A7D5E0-2116-4D7B-9F45-35005AAA347B}">
      <dgm:prSet/>
      <dgm:spPr/>
      <dgm:t>
        <a:bodyPr/>
        <a:lstStyle/>
        <a:p>
          <a:endParaRPr lang="en-US"/>
        </a:p>
      </dgm:t>
    </dgm:pt>
    <dgm:pt modelId="{22385B21-5FE2-47CB-A6B1-75816B660033}">
      <dgm:prSet/>
      <dgm:spPr/>
      <dgm:t>
        <a:bodyPr/>
        <a:lstStyle/>
        <a:p>
          <a:r>
            <a:rPr lang="en-US" dirty="0"/>
            <a:t>Lessons Learned-HL</a:t>
          </a:r>
        </a:p>
      </dgm:t>
    </dgm:pt>
    <dgm:pt modelId="{A4B6AB7B-ED5F-4472-8B5B-D75ECE43FEF1}" type="parTrans" cxnId="{D0841E93-0CF5-4948-AC72-99632B5FE34D}">
      <dgm:prSet/>
      <dgm:spPr/>
      <dgm:t>
        <a:bodyPr/>
        <a:lstStyle/>
        <a:p>
          <a:endParaRPr lang="en-US"/>
        </a:p>
      </dgm:t>
    </dgm:pt>
    <dgm:pt modelId="{31F4FAC3-DAE2-4833-AA3B-CCFEE7191B90}" type="sibTrans" cxnId="{D0841E93-0CF5-4948-AC72-99632B5FE34D}">
      <dgm:prSet/>
      <dgm:spPr/>
      <dgm:t>
        <a:bodyPr/>
        <a:lstStyle/>
        <a:p>
          <a:endParaRPr lang="en-US"/>
        </a:p>
      </dgm:t>
    </dgm:pt>
    <dgm:pt modelId="{56856A1D-AC35-41A2-929D-B8206563B32D}" type="pres">
      <dgm:prSet presAssocID="{05D5E86B-3863-4BFE-A911-0E03C434860A}" presName="vert0" presStyleCnt="0">
        <dgm:presLayoutVars>
          <dgm:dir/>
          <dgm:animOne val="branch"/>
          <dgm:animLvl val="lvl"/>
        </dgm:presLayoutVars>
      </dgm:prSet>
      <dgm:spPr/>
    </dgm:pt>
    <dgm:pt modelId="{43A91E78-3E50-4BA8-B8CE-3355FFD05240}" type="pres">
      <dgm:prSet presAssocID="{9F9FBA7C-82AD-4B21-A09A-75A7CF976D83}" presName="thickLine" presStyleLbl="alignNode1" presStyleIdx="0" presStyleCnt="6"/>
      <dgm:spPr/>
    </dgm:pt>
    <dgm:pt modelId="{5AA9EFD3-6988-424A-B06D-9EBF37CAE39B}" type="pres">
      <dgm:prSet presAssocID="{9F9FBA7C-82AD-4B21-A09A-75A7CF976D83}" presName="horz1" presStyleCnt="0"/>
      <dgm:spPr/>
    </dgm:pt>
    <dgm:pt modelId="{3060B224-A54A-42BB-8F04-6164BE5C6E9F}" type="pres">
      <dgm:prSet presAssocID="{9F9FBA7C-82AD-4B21-A09A-75A7CF976D83}" presName="tx1" presStyleLbl="revTx" presStyleIdx="0" presStyleCnt="6"/>
      <dgm:spPr/>
    </dgm:pt>
    <dgm:pt modelId="{7B6A9A60-6547-4621-8B27-AA08304D31C2}" type="pres">
      <dgm:prSet presAssocID="{9F9FBA7C-82AD-4B21-A09A-75A7CF976D83}" presName="vert1" presStyleCnt="0"/>
      <dgm:spPr/>
    </dgm:pt>
    <dgm:pt modelId="{DB3EC2D8-B7F9-4290-816C-86CA7A6BF89F}" type="pres">
      <dgm:prSet presAssocID="{EBF1D496-D2AA-40B3-8C5F-B008B691EE48}" presName="thickLine" presStyleLbl="alignNode1" presStyleIdx="1" presStyleCnt="6"/>
      <dgm:spPr/>
    </dgm:pt>
    <dgm:pt modelId="{F2B3134C-6B05-45A2-B1BA-D9C9FF77B285}" type="pres">
      <dgm:prSet presAssocID="{EBF1D496-D2AA-40B3-8C5F-B008B691EE48}" presName="horz1" presStyleCnt="0"/>
      <dgm:spPr/>
    </dgm:pt>
    <dgm:pt modelId="{4557A631-0445-4671-A4D4-5E36F3527EFC}" type="pres">
      <dgm:prSet presAssocID="{EBF1D496-D2AA-40B3-8C5F-B008B691EE48}" presName="tx1" presStyleLbl="revTx" presStyleIdx="1" presStyleCnt="6"/>
      <dgm:spPr/>
    </dgm:pt>
    <dgm:pt modelId="{84D42671-F8CC-4E59-A03B-39054DE4CE7E}" type="pres">
      <dgm:prSet presAssocID="{EBF1D496-D2AA-40B3-8C5F-B008B691EE48}" presName="vert1" presStyleCnt="0"/>
      <dgm:spPr/>
    </dgm:pt>
    <dgm:pt modelId="{19118D15-8C18-4BFE-899C-FF7DAE1038B8}" type="pres">
      <dgm:prSet presAssocID="{25491EDE-9C24-451A-8D82-D1E7D4B5C60B}" presName="thickLine" presStyleLbl="alignNode1" presStyleIdx="2" presStyleCnt="6"/>
      <dgm:spPr/>
    </dgm:pt>
    <dgm:pt modelId="{7BBE82E8-DB88-4530-9A6E-1563B25440B7}" type="pres">
      <dgm:prSet presAssocID="{25491EDE-9C24-451A-8D82-D1E7D4B5C60B}" presName="horz1" presStyleCnt="0"/>
      <dgm:spPr/>
    </dgm:pt>
    <dgm:pt modelId="{E8B2D1E5-B11E-427B-B4F6-CA4C21BE46F6}" type="pres">
      <dgm:prSet presAssocID="{25491EDE-9C24-451A-8D82-D1E7D4B5C60B}" presName="tx1" presStyleLbl="revTx" presStyleIdx="2" presStyleCnt="6"/>
      <dgm:spPr/>
    </dgm:pt>
    <dgm:pt modelId="{697D9B0F-89B0-441B-A0C0-3740856C64CF}" type="pres">
      <dgm:prSet presAssocID="{25491EDE-9C24-451A-8D82-D1E7D4B5C60B}" presName="vert1" presStyleCnt="0"/>
      <dgm:spPr/>
    </dgm:pt>
    <dgm:pt modelId="{16B93D76-E850-4E2C-9DEF-26F050754481}" type="pres">
      <dgm:prSet presAssocID="{E0769617-5BE3-4AAA-94F9-894AD6F90CFA}" presName="thickLine" presStyleLbl="alignNode1" presStyleIdx="3" presStyleCnt="6"/>
      <dgm:spPr/>
    </dgm:pt>
    <dgm:pt modelId="{2911C93E-8063-4474-89DB-7407F43C94DC}" type="pres">
      <dgm:prSet presAssocID="{E0769617-5BE3-4AAA-94F9-894AD6F90CFA}" presName="horz1" presStyleCnt="0"/>
      <dgm:spPr/>
    </dgm:pt>
    <dgm:pt modelId="{C0AF46DC-73C2-4CCB-8034-07DB58666EEA}" type="pres">
      <dgm:prSet presAssocID="{E0769617-5BE3-4AAA-94F9-894AD6F90CFA}" presName="tx1" presStyleLbl="revTx" presStyleIdx="3" presStyleCnt="6"/>
      <dgm:spPr/>
    </dgm:pt>
    <dgm:pt modelId="{472BED50-8D09-4205-834C-F210E550248D}" type="pres">
      <dgm:prSet presAssocID="{E0769617-5BE3-4AAA-94F9-894AD6F90CFA}" presName="vert1" presStyleCnt="0"/>
      <dgm:spPr/>
    </dgm:pt>
    <dgm:pt modelId="{1DC8EBDF-BAD0-47D5-838B-35AFC9B0DB0C}" type="pres">
      <dgm:prSet presAssocID="{9095B153-EF9B-4FD1-8AF6-19F5ABEE8D07}" presName="thickLine" presStyleLbl="alignNode1" presStyleIdx="4" presStyleCnt="6"/>
      <dgm:spPr/>
    </dgm:pt>
    <dgm:pt modelId="{29B1FFF6-E77A-4BA9-82A5-18AFC492C6E9}" type="pres">
      <dgm:prSet presAssocID="{9095B153-EF9B-4FD1-8AF6-19F5ABEE8D07}" presName="horz1" presStyleCnt="0"/>
      <dgm:spPr/>
    </dgm:pt>
    <dgm:pt modelId="{02100FA5-C2DD-4CF7-9FC7-9810AC3E0CED}" type="pres">
      <dgm:prSet presAssocID="{9095B153-EF9B-4FD1-8AF6-19F5ABEE8D07}" presName="tx1" presStyleLbl="revTx" presStyleIdx="4" presStyleCnt="6"/>
      <dgm:spPr/>
    </dgm:pt>
    <dgm:pt modelId="{215A5660-A51D-435F-8D3F-B52EFFC58068}" type="pres">
      <dgm:prSet presAssocID="{9095B153-EF9B-4FD1-8AF6-19F5ABEE8D07}" presName="vert1" presStyleCnt="0"/>
      <dgm:spPr/>
    </dgm:pt>
    <dgm:pt modelId="{504E9BE1-78D9-498D-A47F-AB0EDD59CBDA}" type="pres">
      <dgm:prSet presAssocID="{22385B21-5FE2-47CB-A6B1-75816B660033}" presName="thickLine" presStyleLbl="alignNode1" presStyleIdx="5" presStyleCnt="6"/>
      <dgm:spPr/>
    </dgm:pt>
    <dgm:pt modelId="{99C77DE0-E686-4939-91C1-EF58A570321F}" type="pres">
      <dgm:prSet presAssocID="{22385B21-5FE2-47CB-A6B1-75816B660033}" presName="horz1" presStyleCnt="0"/>
      <dgm:spPr/>
    </dgm:pt>
    <dgm:pt modelId="{8CD09B4F-F6F7-44AD-8F9A-686158ED3694}" type="pres">
      <dgm:prSet presAssocID="{22385B21-5FE2-47CB-A6B1-75816B660033}" presName="tx1" presStyleLbl="revTx" presStyleIdx="5" presStyleCnt="6"/>
      <dgm:spPr/>
    </dgm:pt>
    <dgm:pt modelId="{496345F9-B9C6-4651-99DE-DB47A8DFE0E2}" type="pres">
      <dgm:prSet presAssocID="{22385B21-5FE2-47CB-A6B1-75816B660033}" presName="vert1" presStyleCnt="0"/>
      <dgm:spPr/>
    </dgm:pt>
  </dgm:ptLst>
  <dgm:cxnLst>
    <dgm:cxn modelId="{FEBD6815-722C-4651-960D-1A9EB2087A04}" type="presOf" srcId="{E0769617-5BE3-4AAA-94F9-894AD6F90CFA}" destId="{C0AF46DC-73C2-4CCB-8034-07DB58666EEA}" srcOrd="0" destOrd="0" presId="urn:microsoft.com/office/officeart/2008/layout/LinedList"/>
    <dgm:cxn modelId="{6344B017-41DA-4ECF-BDC0-9A6E116244EA}" srcId="{05D5E86B-3863-4BFE-A911-0E03C434860A}" destId="{9F9FBA7C-82AD-4B21-A09A-75A7CF976D83}" srcOrd="0" destOrd="0" parTransId="{C7883241-FB59-46CD-A8F5-D5C867926801}" sibTransId="{297AEACF-E699-49CE-889A-D3A61A46D5DE}"/>
    <dgm:cxn modelId="{A3DE1622-06A8-4955-A1F0-D74D63C7705E}" type="presOf" srcId="{22385B21-5FE2-47CB-A6B1-75816B660033}" destId="{8CD09B4F-F6F7-44AD-8F9A-686158ED3694}" srcOrd="0" destOrd="0" presId="urn:microsoft.com/office/officeart/2008/layout/LinedList"/>
    <dgm:cxn modelId="{99DB4784-F1D5-4305-BD21-5D07D0142629}" type="presOf" srcId="{05D5E86B-3863-4BFE-A911-0E03C434860A}" destId="{56856A1D-AC35-41A2-929D-B8206563B32D}" srcOrd="0" destOrd="0" presId="urn:microsoft.com/office/officeart/2008/layout/LinedList"/>
    <dgm:cxn modelId="{D0841E93-0CF5-4948-AC72-99632B5FE34D}" srcId="{05D5E86B-3863-4BFE-A911-0E03C434860A}" destId="{22385B21-5FE2-47CB-A6B1-75816B660033}" srcOrd="5" destOrd="0" parTransId="{A4B6AB7B-ED5F-4472-8B5B-D75ECE43FEF1}" sibTransId="{31F4FAC3-DAE2-4833-AA3B-CCFEE7191B90}"/>
    <dgm:cxn modelId="{5078AB97-1C07-4E24-A611-4217DF862E01}" type="presOf" srcId="{9095B153-EF9B-4FD1-8AF6-19F5ABEE8D07}" destId="{02100FA5-C2DD-4CF7-9FC7-9810AC3E0CED}" srcOrd="0" destOrd="0" presId="urn:microsoft.com/office/officeart/2008/layout/LinedList"/>
    <dgm:cxn modelId="{CB8621BE-3D13-453C-87F7-A66A5740B740}" type="presOf" srcId="{25491EDE-9C24-451A-8D82-D1E7D4B5C60B}" destId="{E8B2D1E5-B11E-427B-B4F6-CA4C21BE46F6}" srcOrd="0" destOrd="0" presId="urn:microsoft.com/office/officeart/2008/layout/LinedList"/>
    <dgm:cxn modelId="{104FB6C3-7E41-4D43-8CBE-867D8F609980}" type="presOf" srcId="{EBF1D496-D2AA-40B3-8C5F-B008B691EE48}" destId="{4557A631-0445-4671-A4D4-5E36F3527EFC}" srcOrd="0" destOrd="0" presId="urn:microsoft.com/office/officeart/2008/layout/LinedList"/>
    <dgm:cxn modelId="{64AB2BCC-D0BF-45B2-A070-18FA8F25CB24}" srcId="{05D5E86B-3863-4BFE-A911-0E03C434860A}" destId="{25491EDE-9C24-451A-8D82-D1E7D4B5C60B}" srcOrd="2" destOrd="0" parTransId="{28BCD655-1C46-46D0-9922-E42E814839EB}" sibTransId="{33BFDDC0-5CDD-4AF2-AB5F-3008D95B516D}"/>
    <dgm:cxn modelId="{D9D962D2-F6F4-4BF1-A14F-B0CDD4620FE9}" srcId="{05D5E86B-3863-4BFE-A911-0E03C434860A}" destId="{EBF1D496-D2AA-40B3-8C5F-B008B691EE48}" srcOrd="1" destOrd="0" parTransId="{1B0BF073-581F-45ED-BDC6-8CDDE001E097}" sibTransId="{38136BCC-C68F-47A3-9845-CACCE0212CF0}"/>
    <dgm:cxn modelId="{E47AB3DA-6ED6-4399-86EC-DDC1B9CCA00B}" srcId="{05D5E86B-3863-4BFE-A911-0E03C434860A}" destId="{E0769617-5BE3-4AAA-94F9-894AD6F90CFA}" srcOrd="3" destOrd="0" parTransId="{B615B48F-A0C1-4618-8708-75EB201CB66A}" sibTransId="{A2753BFE-108D-4E49-B1DE-FCD7FB077E48}"/>
    <dgm:cxn modelId="{E3A7D5E0-2116-4D7B-9F45-35005AAA347B}" srcId="{05D5E86B-3863-4BFE-A911-0E03C434860A}" destId="{9095B153-EF9B-4FD1-8AF6-19F5ABEE8D07}" srcOrd="4" destOrd="0" parTransId="{F17114B9-54A5-4510-9843-DED8CA01E3AC}" sibTransId="{FBF18964-38FD-4F17-A705-0E7F80A4FEC3}"/>
    <dgm:cxn modelId="{4BA1A7F1-402C-4CBD-8C91-63E59C3CA655}" type="presOf" srcId="{9F9FBA7C-82AD-4B21-A09A-75A7CF976D83}" destId="{3060B224-A54A-42BB-8F04-6164BE5C6E9F}" srcOrd="0" destOrd="0" presId="urn:microsoft.com/office/officeart/2008/layout/LinedList"/>
    <dgm:cxn modelId="{8118D0A7-29B1-464B-AFDD-C5602851A76B}" type="presParOf" srcId="{56856A1D-AC35-41A2-929D-B8206563B32D}" destId="{43A91E78-3E50-4BA8-B8CE-3355FFD05240}" srcOrd="0" destOrd="0" presId="urn:microsoft.com/office/officeart/2008/layout/LinedList"/>
    <dgm:cxn modelId="{50BA9D09-144C-42DA-8D07-98FC6E06DAA8}" type="presParOf" srcId="{56856A1D-AC35-41A2-929D-B8206563B32D}" destId="{5AA9EFD3-6988-424A-B06D-9EBF37CAE39B}" srcOrd="1" destOrd="0" presId="urn:microsoft.com/office/officeart/2008/layout/LinedList"/>
    <dgm:cxn modelId="{BEDD1BD7-156D-4FF0-9FC0-8614E5411558}" type="presParOf" srcId="{5AA9EFD3-6988-424A-B06D-9EBF37CAE39B}" destId="{3060B224-A54A-42BB-8F04-6164BE5C6E9F}" srcOrd="0" destOrd="0" presId="urn:microsoft.com/office/officeart/2008/layout/LinedList"/>
    <dgm:cxn modelId="{DCA75886-47E9-47E5-BBA7-5D2D320EFA8E}" type="presParOf" srcId="{5AA9EFD3-6988-424A-B06D-9EBF37CAE39B}" destId="{7B6A9A60-6547-4621-8B27-AA08304D31C2}" srcOrd="1" destOrd="0" presId="urn:microsoft.com/office/officeart/2008/layout/LinedList"/>
    <dgm:cxn modelId="{0BB6E832-24B4-4C28-B16F-8BB1CCD9848B}" type="presParOf" srcId="{56856A1D-AC35-41A2-929D-B8206563B32D}" destId="{DB3EC2D8-B7F9-4290-816C-86CA7A6BF89F}" srcOrd="2" destOrd="0" presId="urn:microsoft.com/office/officeart/2008/layout/LinedList"/>
    <dgm:cxn modelId="{CE12B9B2-F94F-4F0C-8CF2-265C21BDBE54}" type="presParOf" srcId="{56856A1D-AC35-41A2-929D-B8206563B32D}" destId="{F2B3134C-6B05-45A2-B1BA-D9C9FF77B285}" srcOrd="3" destOrd="0" presId="urn:microsoft.com/office/officeart/2008/layout/LinedList"/>
    <dgm:cxn modelId="{9F956DDE-8E85-4DD7-B926-A685BEA4BC01}" type="presParOf" srcId="{F2B3134C-6B05-45A2-B1BA-D9C9FF77B285}" destId="{4557A631-0445-4671-A4D4-5E36F3527EFC}" srcOrd="0" destOrd="0" presId="urn:microsoft.com/office/officeart/2008/layout/LinedList"/>
    <dgm:cxn modelId="{0C04DCB1-1EBE-4373-9F38-B42940CF3D40}" type="presParOf" srcId="{F2B3134C-6B05-45A2-B1BA-D9C9FF77B285}" destId="{84D42671-F8CC-4E59-A03B-39054DE4CE7E}" srcOrd="1" destOrd="0" presId="urn:microsoft.com/office/officeart/2008/layout/LinedList"/>
    <dgm:cxn modelId="{11882CAF-9E3C-4C87-81CD-11EF4C53F7D0}" type="presParOf" srcId="{56856A1D-AC35-41A2-929D-B8206563B32D}" destId="{19118D15-8C18-4BFE-899C-FF7DAE1038B8}" srcOrd="4" destOrd="0" presId="urn:microsoft.com/office/officeart/2008/layout/LinedList"/>
    <dgm:cxn modelId="{1CA1A2CB-2804-4B73-A5A7-9B527445DE2A}" type="presParOf" srcId="{56856A1D-AC35-41A2-929D-B8206563B32D}" destId="{7BBE82E8-DB88-4530-9A6E-1563B25440B7}" srcOrd="5" destOrd="0" presId="urn:microsoft.com/office/officeart/2008/layout/LinedList"/>
    <dgm:cxn modelId="{4519E892-D1E8-4723-8EA8-97B4B4F59415}" type="presParOf" srcId="{7BBE82E8-DB88-4530-9A6E-1563B25440B7}" destId="{E8B2D1E5-B11E-427B-B4F6-CA4C21BE46F6}" srcOrd="0" destOrd="0" presId="urn:microsoft.com/office/officeart/2008/layout/LinedList"/>
    <dgm:cxn modelId="{E4121572-45D9-4DA0-B008-A9DEA5FF1968}" type="presParOf" srcId="{7BBE82E8-DB88-4530-9A6E-1563B25440B7}" destId="{697D9B0F-89B0-441B-A0C0-3740856C64CF}" srcOrd="1" destOrd="0" presId="urn:microsoft.com/office/officeart/2008/layout/LinedList"/>
    <dgm:cxn modelId="{C1D3F980-C584-4516-95EC-56D7F8E2D112}" type="presParOf" srcId="{56856A1D-AC35-41A2-929D-B8206563B32D}" destId="{16B93D76-E850-4E2C-9DEF-26F050754481}" srcOrd="6" destOrd="0" presId="urn:microsoft.com/office/officeart/2008/layout/LinedList"/>
    <dgm:cxn modelId="{D21340DB-C600-4AE6-B70F-E01961D4E6E2}" type="presParOf" srcId="{56856A1D-AC35-41A2-929D-B8206563B32D}" destId="{2911C93E-8063-4474-89DB-7407F43C94DC}" srcOrd="7" destOrd="0" presId="urn:microsoft.com/office/officeart/2008/layout/LinedList"/>
    <dgm:cxn modelId="{4AFA2BC1-017D-4F49-B900-E06E8CA3F6D7}" type="presParOf" srcId="{2911C93E-8063-4474-89DB-7407F43C94DC}" destId="{C0AF46DC-73C2-4CCB-8034-07DB58666EEA}" srcOrd="0" destOrd="0" presId="urn:microsoft.com/office/officeart/2008/layout/LinedList"/>
    <dgm:cxn modelId="{CFED492F-CB3D-408B-8627-4EFA263945A8}" type="presParOf" srcId="{2911C93E-8063-4474-89DB-7407F43C94DC}" destId="{472BED50-8D09-4205-834C-F210E550248D}" srcOrd="1" destOrd="0" presId="urn:microsoft.com/office/officeart/2008/layout/LinedList"/>
    <dgm:cxn modelId="{32F768D4-145D-486B-9C9D-7B57A486FFE2}" type="presParOf" srcId="{56856A1D-AC35-41A2-929D-B8206563B32D}" destId="{1DC8EBDF-BAD0-47D5-838B-35AFC9B0DB0C}" srcOrd="8" destOrd="0" presId="urn:microsoft.com/office/officeart/2008/layout/LinedList"/>
    <dgm:cxn modelId="{B8B4B791-17B9-4080-981C-FAF44042EDB3}" type="presParOf" srcId="{56856A1D-AC35-41A2-929D-B8206563B32D}" destId="{29B1FFF6-E77A-4BA9-82A5-18AFC492C6E9}" srcOrd="9" destOrd="0" presId="urn:microsoft.com/office/officeart/2008/layout/LinedList"/>
    <dgm:cxn modelId="{FF33E680-4243-48EE-9829-7B16C3306976}" type="presParOf" srcId="{29B1FFF6-E77A-4BA9-82A5-18AFC492C6E9}" destId="{02100FA5-C2DD-4CF7-9FC7-9810AC3E0CED}" srcOrd="0" destOrd="0" presId="urn:microsoft.com/office/officeart/2008/layout/LinedList"/>
    <dgm:cxn modelId="{68126228-FE64-4323-A589-E9749A885FE5}" type="presParOf" srcId="{29B1FFF6-E77A-4BA9-82A5-18AFC492C6E9}" destId="{215A5660-A51D-435F-8D3F-B52EFFC58068}" srcOrd="1" destOrd="0" presId="urn:microsoft.com/office/officeart/2008/layout/LinedList"/>
    <dgm:cxn modelId="{7368B096-2713-4E9C-82A6-AC657B1EAC36}" type="presParOf" srcId="{56856A1D-AC35-41A2-929D-B8206563B32D}" destId="{504E9BE1-78D9-498D-A47F-AB0EDD59CBDA}" srcOrd="10" destOrd="0" presId="urn:microsoft.com/office/officeart/2008/layout/LinedList"/>
    <dgm:cxn modelId="{F20308ED-CBFD-453C-9490-0874B39295E4}" type="presParOf" srcId="{56856A1D-AC35-41A2-929D-B8206563B32D}" destId="{99C77DE0-E686-4939-91C1-EF58A570321F}" srcOrd="11" destOrd="0" presId="urn:microsoft.com/office/officeart/2008/layout/LinedList"/>
    <dgm:cxn modelId="{B5752890-C1AA-4789-852C-029F892F8DA2}" type="presParOf" srcId="{99C77DE0-E686-4939-91C1-EF58A570321F}" destId="{8CD09B4F-F6F7-44AD-8F9A-686158ED3694}" srcOrd="0" destOrd="0" presId="urn:microsoft.com/office/officeart/2008/layout/LinedList"/>
    <dgm:cxn modelId="{5CA42CB0-3482-49E4-819E-89DE4BF44EC0}" type="presParOf" srcId="{99C77DE0-E686-4939-91C1-EF58A570321F}" destId="{496345F9-B9C6-4651-99DE-DB47A8DFE0E2}"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91E78-3E50-4BA8-B8CE-3355FFD05240}">
      <dsp:nvSpPr>
        <dsp:cNvPr id="0" name=""/>
        <dsp:cNvSpPr/>
      </dsp:nvSpPr>
      <dsp:spPr>
        <a:xfrm>
          <a:off x="0" y="2493"/>
          <a:ext cx="5416808"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60B224-A54A-42BB-8F04-6164BE5C6E9F}">
      <dsp:nvSpPr>
        <dsp:cNvPr id="0" name=""/>
        <dsp:cNvSpPr/>
      </dsp:nvSpPr>
      <dsp:spPr>
        <a:xfrm>
          <a:off x="0" y="2493"/>
          <a:ext cx="5416808" cy="850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Young Mothers Programme (YMP) Overview - UNICEF</a:t>
          </a:r>
        </a:p>
      </dsp:txBody>
      <dsp:txXfrm>
        <a:off x="0" y="2493"/>
        <a:ext cx="5416808" cy="850139"/>
      </dsp:txXfrm>
    </dsp:sp>
    <dsp:sp modelId="{DB3EC2D8-B7F9-4290-816C-86CA7A6BF89F}">
      <dsp:nvSpPr>
        <dsp:cNvPr id="0" name=""/>
        <dsp:cNvSpPr/>
      </dsp:nvSpPr>
      <dsp:spPr>
        <a:xfrm>
          <a:off x="0" y="852632"/>
          <a:ext cx="5416808"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57A631-0445-4671-A4D4-5E36F3527EFC}">
      <dsp:nvSpPr>
        <dsp:cNvPr id="0" name=""/>
        <dsp:cNvSpPr/>
      </dsp:nvSpPr>
      <dsp:spPr>
        <a:xfrm>
          <a:off x="0" y="852632"/>
          <a:ext cx="5416808" cy="850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Theory of Change - UNICEF</a:t>
          </a:r>
          <a:endParaRPr lang="en-US" sz="2500" kern="1200" dirty="0"/>
        </a:p>
      </dsp:txBody>
      <dsp:txXfrm>
        <a:off x="0" y="852632"/>
        <a:ext cx="5416808" cy="850139"/>
      </dsp:txXfrm>
    </dsp:sp>
    <dsp:sp modelId="{19118D15-8C18-4BFE-899C-FF7DAE1038B8}">
      <dsp:nvSpPr>
        <dsp:cNvPr id="0" name=""/>
        <dsp:cNvSpPr/>
      </dsp:nvSpPr>
      <dsp:spPr>
        <a:xfrm>
          <a:off x="0" y="1702771"/>
          <a:ext cx="5416808"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B2D1E5-B11E-427B-B4F6-CA4C21BE46F6}">
      <dsp:nvSpPr>
        <dsp:cNvPr id="0" name=""/>
        <dsp:cNvSpPr/>
      </dsp:nvSpPr>
      <dsp:spPr>
        <a:xfrm>
          <a:off x="0" y="1702771"/>
          <a:ext cx="5416808" cy="850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COVID-19 in Lesotho - UNICEF</a:t>
          </a:r>
          <a:endParaRPr lang="en-US" sz="2500" kern="1200" dirty="0"/>
        </a:p>
      </dsp:txBody>
      <dsp:txXfrm>
        <a:off x="0" y="1702771"/>
        <a:ext cx="5416808" cy="850139"/>
      </dsp:txXfrm>
    </dsp:sp>
    <dsp:sp modelId="{16B93D76-E850-4E2C-9DEF-26F050754481}">
      <dsp:nvSpPr>
        <dsp:cNvPr id="0" name=""/>
        <dsp:cNvSpPr/>
      </dsp:nvSpPr>
      <dsp:spPr>
        <a:xfrm>
          <a:off x="0" y="2552911"/>
          <a:ext cx="5416808"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AF46DC-73C2-4CCB-8034-07DB58666EEA}">
      <dsp:nvSpPr>
        <dsp:cNvPr id="0" name=""/>
        <dsp:cNvSpPr/>
      </dsp:nvSpPr>
      <dsp:spPr>
        <a:xfrm>
          <a:off x="0" y="2552911"/>
          <a:ext cx="5416808" cy="850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COVID-19 Adaptations - UNICEF</a:t>
          </a:r>
          <a:endParaRPr lang="en-US" sz="2500" kern="1200" dirty="0"/>
        </a:p>
      </dsp:txBody>
      <dsp:txXfrm>
        <a:off x="0" y="2552911"/>
        <a:ext cx="5416808" cy="850139"/>
      </dsp:txXfrm>
    </dsp:sp>
    <dsp:sp modelId="{1DC8EBDF-BAD0-47D5-838B-35AFC9B0DB0C}">
      <dsp:nvSpPr>
        <dsp:cNvPr id="0" name=""/>
        <dsp:cNvSpPr/>
      </dsp:nvSpPr>
      <dsp:spPr>
        <a:xfrm>
          <a:off x="0" y="3403050"/>
          <a:ext cx="5416808"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100FA5-C2DD-4CF7-9FC7-9810AC3E0CED}">
      <dsp:nvSpPr>
        <dsp:cNvPr id="0" name=""/>
        <dsp:cNvSpPr/>
      </dsp:nvSpPr>
      <dsp:spPr>
        <a:xfrm>
          <a:off x="0" y="3403050"/>
          <a:ext cx="5416808" cy="850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Implementing Partners Perspectives- HL</a:t>
          </a:r>
        </a:p>
      </dsp:txBody>
      <dsp:txXfrm>
        <a:off x="0" y="3403050"/>
        <a:ext cx="5416808" cy="850139"/>
      </dsp:txXfrm>
    </dsp:sp>
    <dsp:sp modelId="{504E9BE1-78D9-498D-A47F-AB0EDD59CBDA}">
      <dsp:nvSpPr>
        <dsp:cNvPr id="0" name=""/>
        <dsp:cNvSpPr/>
      </dsp:nvSpPr>
      <dsp:spPr>
        <a:xfrm>
          <a:off x="0" y="4253189"/>
          <a:ext cx="5416808"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D09B4F-F6F7-44AD-8F9A-686158ED3694}">
      <dsp:nvSpPr>
        <dsp:cNvPr id="0" name=""/>
        <dsp:cNvSpPr/>
      </dsp:nvSpPr>
      <dsp:spPr>
        <a:xfrm>
          <a:off x="0" y="4253189"/>
          <a:ext cx="5416808" cy="850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Lessons Learned-HL</a:t>
          </a:r>
        </a:p>
      </dsp:txBody>
      <dsp:txXfrm>
        <a:off x="0" y="4253189"/>
        <a:ext cx="5416808" cy="85013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225754-009A-41E9-ABF8-33FB8B79097A}" type="datetimeFigureOut">
              <a:rPr lang="en-US" smtClean="0"/>
              <a:t>5/29/2020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5A70D0-87B8-4F3F-996A-BEC9E780ADC9}" type="slidenum">
              <a:rPr lang="en-US" smtClean="0"/>
              <a:t>‹#›</a:t>
            </a:fld>
            <a:endParaRPr lang="en-US"/>
          </a:p>
        </p:txBody>
      </p:sp>
    </p:spTree>
    <p:extLst>
      <p:ext uri="{BB962C8B-B14F-4D97-AF65-F5344CB8AC3E}">
        <p14:creationId xmlns:p14="http://schemas.microsoft.com/office/powerpoint/2010/main" val="1007193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the introduction. I am joined by Shadrack Mutembei, the Country Director for Help Lesotho, and Shasha </a:t>
            </a:r>
            <a:r>
              <a:rPr lang="en-US" dirty="0" err="1"/>
              <a:t>Mahhauta</a:t>
            </a:r>
            <a:r>
              <a:rPr lang="en-US" dirty="0"/>
              <a:t>, the Youth and Gender Coordinator For Help Lesotho and we will be talking to you today on the programmatic adaptations we included into the Lesotho’s Young Mothers Programme to respond COVID-19. </a:t>
            </a:r>
          </a:p>
        </p:txBody>
      </p:sp>
      <p:sp>
        <p:nvSpPr>
          <p:cNvPr id="4" name="Slide Number Placeholder 3"/>
          <p:cNvSpPr>
            <a:spLocks noGrp="1"/>
          </p:cNvSpPr>
          <p:nvPr>
            <p:ph type="sldNum" sz="quarter" idx="10"/>
          </p:nvPr>
        </p:nvSpPr>
        <p:spPr/>
        <p:txBody>
          <a:bodyPr/>
          <a:lstStyle/>
          <a:p>
            <a:fld id="{295A70D0-87B8-4F3F-996A-BEC9E780ADC9}" type="slidenum">
              <a:rPr lang="en-US" smtClean="0"/>
              <a:t>1</a:t>
            </a:fld>
            <a:endParaRPr lang="en-US"/>
          </a:p>
        </p:txBody>
      </p:sp>
    </p:spTree>
    <p:extLst>
      <p:ext uri="{BB962C8B-B14F-4D97-AF65-F5344CB8AC3E}">
        <p14:creationId xmlns:p14="http://schemas.microsoft.com/office/powerpoint/2010/main" val="3787033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start, I would like to give you a quick context of Lesotho. Despite improvements towards the achievement of 95-95-95 fast track targets (68%KS-91%Tx-77%VS) among AYP 15-24, a</a:t>
            </a:r>
            <a:r>
              <a:rPr lang="en-US" dirty="0"/>
              <a:t>dolescents in Lesotho, especially AGYW, face multiple overlapping risk factors that put them at higher risk of HIV infection. These include: greater proportions of HIV infection among adolescent girls and young women than boys and young men; unacceptably low comprehensive knowledge of HIV, high teenage pregnancy rates, and low compliance with AFHS standards at health facilities</a:t>
            </a:r>
          </a:p>
          <a:p>
            <a:endParaRPr lang="en-US" dirty="0"/>
          </a:p>
          <a:p>
            <a:endParaRPr lang="en-US" dirty="0"/>
          </a:p>
          <a:p>
            <a:r>
              <a:rPr lang="en-US" dirty="0"/>
              <a:t>Sources: L to R (</a:t>
            </a:r>
            <a:r>
              <a:rPr lang="en-US" dirty="0" err="1"/>
              <a:t>LePHIA</a:t>
            </a:r>
            <a:r>
              <a:rPr lang="en-US" dirty="0"/>
              <a:t> 2017; </a:t>
            </a:r>
            <a:r>
              <a:rPr lang="en-US" dirty="0" err="1"/>
              <a:t>LePHIA</a:t>
            </a:r>
            <a:r>
              <a:rPr lang="en-US" dirty="0"/>
              <a:t> 2017; LDHS 2014; Spectrum Modelling Estimates 2018; Spectrum Modelling Estimates 2018, UNFPA 2017; Spectrum Modelling Estimates 2018, LDHS 2014)</a:t>
            </a:r>
            <a:endParaRPr lang="en-US" dirty="0">
              <a:cs typeface="Calibri"/>
            </a:endParaRPr>
          </a:p>
        </p:txBody>
      </p:sp>
      <p:sp>
        <p:nvSpPr>
          <p:cNvPr id="4" name="Slide Number Placeholder 3"/>
          <p:cNvSpPr>
            <a:spLocks noGrp="1"/>
          </p:cNvSpPr>
          <p:nvPr>
            <p:ph type="sldNum" sz="quarter" idx="10"/>
          </p:nvPr>
        </p:nvSpPr>
        <p:spPr/>
        <p:txBody>
          <a:bodyPr/>
          <a:lstStyle/>
          <a:p>
            <a:fld id="{295A70D0-87B8-4F3F-996A-BEC9E780ADC9}" type="slidenum">
              <a:rPr lang="en-US" smtClean="0"/>
              <a:t>10</a:t>
            </a:fld>
            <a:endParaRPr lang="en-US"/>
          </a:p>
        </p:txBody>
      </p:sp>
    </p:spTree>
    <p:extLst>
      <p:ext uri="{BB962C8B-B14F-4D97-AF65-F5344CB8AC3E}">
        <p14:creationId xmlns:p14="http://schemas.microsoft.com/office/powerpoint/2010/main" val="2318437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what we will be talking to you about today, but I will go right into the content</a:t>
            </a:r>
          </a:p>
        </p:txBody>
      </p:sp>
      <p:sp>
        <p:nvSpPr>
          <p:cNvPr id="4" name="Slide Number Placeholder 3"/>
          <p:cNvSpPr>
            <a:spLocks noGrp="1"/>
          </p:cNvSpPr>
          <p:nvPr>
            <p:ph type="sldNum" sz="quarter" idx="10"/>
          </p:nvPr>
        </p:nvSpPr>
        <p:spPr/>
        <p:txBody>
          <a:bodyPr/>
          <a:lstStyle/>
          <a:p>
            <a:fld id="{295A70D0-87B8-4F3F-996A-BEC9E780ADC9}" type="slidenum">
              <a:rPr lang="en-US" smtClean="0"/>
              <a:t>2</a:t>
            </a:fld>
            <a:endParaRPr lang="en-US"/>
          </a:p>
        </p:txBody>
      </p:sp>
    </p:spTree>
    <p:extLst>
      <p:ext uri="{BB962C8B-B14F-4D97-AF65-F5344CB8AC3E}">
        <p14:creationId xmlns:p14="http://schemas.microsoft.com/office/powerpoint/2010/main" val="982644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The Young Mothers Programme is an activity under 2Gether4SRHR, a 4 year Joint UN regional programme funded by the Swedish International Development Cooperation Agency, that aims to strengthen integrated SRHR-HIV and SGBV services in East and Southern Africa. The Young Mothers Programme aims to improve the health and HIV outcomes of pregnant and breastfeeding adolescent girls and young women and their children using peer to peer mentorship as the main approach to achieving results. Through peer to peer mentorship, young mothers will be empowered to access health services, and empower communities to support their needs. The programme is also generating evidence to </a:t>
            </a:r>
            <a:r>
              <a:rPr lang="en-US" dirty="0"/>
              <a:t>advocate action </a:t>
            </a:r>
            <a:r>
              <a:rPr lang="en-US" sz="1200" dirty="0">
                <a:solidFill>
                  <a:schemeClr val="tx1"/>
                </a:solidFill>
              </a:rPr>
              <a:t>on adolescent mothers’ issues.</a:t>
            </a:r>
            <a:r>
              <a:rPr lang="en-US" dirty="0"/>
              <a:t>  </a:t>
            </a:r>
          </a:p>
        </p:txBody>
      </p:sp>
      <p:sp>
        <p:nvSpPr>
          <p:cNvPr id="4" name="Slide Number Placeholder 3"/>
          <p:cNvSpPr>
            <a:spLocks noGrp="1"/>
          </p:cNvSpPr>
          <p:nvPr>
            <p:ph type="sldNum" sz="quarter" idx="10"/>
          </p:nvPr>
        </p:nvSpPr>
        <p:spPr/>
        <p:txBody>
          <a:bodyPr/>
          <a:lstStyle/>
          <a:p>
            <a:fld id="{5AB95E1F-0E16-9041-B7F2-F780B1DFEBE7}" type="slidenum">
              <a:rPr lang="en-US" smtClean="0"/>
              <a:pPr/>
              <a:t>3</a:t>
            </a:fld>
            <a:endParaRPr lang="en-US"/>
          </a:p>
        </p:txBody>
      </p:sp>
    </p:spTree>
    <p:extLst>
      <p:ext uri="{BB962C8B-B14F-4D97-AF65-F5344CB8AC3E}">
        <p14:creationId xmlns:p14="http://schemas.microsoft.com/office/powerpoint/2010/main" val="2876790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will now take you through the intervention’s Theory of Change. </a:t>
            </a:r>
            <a:r>
              <a:rPr lang="en-US" sz="1200" b="1" kern="1200" dirty="0">
                <a:solidFill>
                  <a:schemeClr val="tx1"/>
                </a:solidFill>
                <a:effectLst/>
                <a:latin typeface="+mn-lt"/>
                <a:ea typeface="+mn-ea"/>
                <a:cs typeface="+mn-cs"/>
              </a:rPr>
              <a:t>(Click) </a:t>
            </a:r>
            <a:r>
              <a:rPr lang="en-US" sz="1200" b="0" kern="1200" dirty="0">
                <a:solidFill>
                  <a:schemeClr val="tx1"/>
                </a:solidFill>
                <a:effectLst/>
                <a:latin typeface="+mn-lt"/>
                <a:ea typeface="+mn-ea"/>
                <a:cs typeface="+mn-cs"/>
              </a:rPr>
              <a:t>AGYW in Lesotho face underlying issues that put them at higher risk of HIV such as  low comprehensive knowledge of HIV and high HIV incidence.</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To tackle these issues, </a:t>
            </a:r>
            <a:r>
              <a:rPr lang="en-US" sz="1200" b="1" kern="1200" dirty="0">
                <a:solidFill>
                  <a:schemeClr val="tx1"/>
                </a:solidFill>
                <a:effectLst/>
                <a:latin typeface="+mn-lt"/>
                <a:ea typeface="+mn-ea"/>
                <a:cs typeface="+mn-cs"/>
              </a:rPr>
              <a:t>(Click), </a:t>
            </a:r>
            <a:r>
              <a:rPr lang="en-US" dirty="0"/>
              <a:t>The Young Mothers Programme </a:t>
            </a:r>
            <a:r>
              <a:rPr lang="en-US" sz="1200" kern="1200" dirty="0">
                <a:solidFill>
                  <a:schemeClr val="tx1"/>
                </a:solidFill>
                <a:effectLst/>
                <a:latin typeface="+mn-lt"/>
                <a:ea typeface="+mn-ea"/>
                <a:cs typeface="+mn-cs"/>
              </a:rPr>
              <a:t>hinges on evidence generation, C4D, adolescent participation, and </a:t>
            </a:r>
            <a:r>
              <a:rPr lang="en-US" dirty="0"/>
              <a:t>cross sectoral linkages</a:t>
            </a:r>
            <a:r>
              <a:rPr lang="en-US" sz="1200" kern="1200" dirty="0">
                <a:solidFill>
                  <a:schemeClr val="tx1"/>
                </a:solidFill>
                <a:effectLst/>
                <a:latin typeface="+mn-lt"/>
                <a:ea typeface="+mn-ea"/>
                <a:cs typeface="+mn-cs"/>
              </a:rPr>
              <a:t> to achieve the desired results. </a:t>
            </a:r>
            <a:r>
              <a:rPr lang="en-US" dirty="0"/>
              <a:t> </a:t>
            </a:r>
            <a:r>
              <a:rPr lang="en-US" sz="1200" kern="1200" dirty="0">
                <a:solidFill>
                  <a:schemeClr val="tx1"/>
                </a:solidFill>
                <a:effectLst/>
                <a:latin typeface="+mn-lt"/>
                <a:ea typeface="+mn-ea"/>
                <a:cs typeface="+mn-cs"/>
              </a:rPr>
              <a:t>(</a:t>
            </a:r>
            <a:r>
              <a:rPr lang="en-US" b="1" dirty="0"/>
              <a:t>ClickX2</a:t>
            </a:r>
            <a:r>
              <a:rPr lang="en-US" sz="1200" b="1" kern="1200" dirty="0">
                <a:solidFill>
                  <a:schemeClr val="tx1"/>
                </a:solidFill>
                <a:effectLst/>
                <a:latin typeface="+mn-lt"/>
                <a:ea typeface="+mn-ea"/>
                <a:cs typeface="+mn-cs"/>
              </a:rPr>
              <a:t>)</a:t>
            </a:r>
            <a:r>
              <a:rPr lang="en-US" b="1" dirty="0"/>
              <a:t> </a:t>
            </a:r>
            <a:r>
              <a:rPr lang="en-US" dirty="0"/>
              <a:t>The Young Mothers Programme focuses on strengthening the Community-Facility linkage. At the facility level, the young mothers are trained monthly on topics around SRHR/HIV/SGBV/ mental health, and ECD—to name a few and are empowered to invite their partners and mother in laws for trainings. They are also supported with PSS and receive monthly wellness checks for themselves and their children. All this is done with the health center staff to support sustainability. Special linkages are made at district levels with line ministries to support Young Mother's access to other social services such as birth registration, and long distance education. </a:t>
            </a:r>
            <a:endParaRPr lang="en-US" sz="1200" kern="1200" dirty="0">
              <a:solidFill>
                <a:schemeClr val="tx1"/>
              </a:solidFill>
              <a:effectLst/>
              <a:latin typeface="+mn-lt"/>
              <a:cs typeface="Calibri"/>
            </a:endParaRPr>
          </a:p>
          <a:p>
            <a:endParaRPr lang="en-US" dirty="0">
              <a:cs typeface="Calibri"/>
            </a:endParaRPr>
          </a:p>
          <a:p>
            <a:r>
              <a:rPr lang="en-US" dirty="0">
                <a:cs typeface="Calibri"/>
              </a:rPr>
              <a:t>At the community level, the young mothers reach other young mothers in their communities with the information they received at the facility level through the Village Support Groups. The Village Support Groups are the basis of the programme, and where the young mothers support other young mothers and collectively find solutions to community issues affecting them. Additionally, the young mothers conduct community dialogues, health education (along with the Village Health Worker), and create linkages with the village leaders for action on issues affecting them. The young mothers also receive social protection starter packs</a:t>
            </a:r>
            <a:r>
              <a:rPr lang="en-US" b="1" dirty="0">
                <a:cs typeface="Calibri"/>
              </a:rPr>
              <a:t>(Click)</a:t>
            </a:r>
            <a:endParaRPr lang="en-US" sz="1200" b="1" kern="1200" baseline="0" dirty="0">
              <a:solidFill>
                <a:schemeClr val="tx1"/>
              </a:solidFill>
              <a:effectLst/>
              <a:latin typeface="+mn-lt"/>
              <a:cs typeface="Calibri"/>
            </a:endParaRPr>
          </a:p>
          <a:p>
            <a:endParaRPr lang="en-US" dirty="0"/>
          </a:p>
          <a:p>
            <a:r>
              <a:rPr lang="en-US" sz="1200" kern="1200" baseline="0" dirty="0">
                <a:solidFill>
                  <a:schemeClr val="tx1"/>
                </a:solidFill>
                <a:effectLst/>
                <a:latin typeface="+mn-lt"/>
                <a:ea typeface="+mn-ea"/>
                <a:cs typeface="+mn-cs"/>
              </a:rPr>
              <a:t>The intervention is expected to empower </a:t>
            </a:r>
            <a:r>
              <a:rPr lang="en-US" dirty="0"/>
              <a:t>young mothers</a:t>
            </a:r>
            <a:r>
              <a:rPr lang="en-US" sz="1200" kern="1200" baseline="0" dirty="0">
                <a:solidFill>
                  <a:schemeClr val="tx1"/>
                </a:solidFill>
                <a:effectLst/>
                <a:latin typeface="+mn-lt"/>
                <a:ea typeface="+mn-ea"/>
                <a:cs typeface="+mn-cs"/>
              </a:rPr>
              <a:t> and improve their knowledge of their SRHR; improve </a:t>
            </a:r>
            <a:r>
              <a:rPr lang="en-US" dirty="0"/>
              <a:t>the knowledge of their partners and caregivers </a:t>
            </a:r>
            <a:r>
              <a:rPr lang="en-US" sz="1200" kern="1200" baseline="0" dirty="0">
                <a:solidFill>
                  <a:schemeClr val="tx1"/>
                </a:solidFill>
                <a:effectLst/>
                <a:latin typeface="+mn-lt"/>
                <a:ea typeface="+mn-ea"/>
                <a:cs typeface="+mn-cs"/>
              </a:rPr>
              <a:t>,</a:t>
            </a:r>
            <a:r>
              <a:rPr lang="en-US" dirty="0"/>
              <a:t> and enable communities to support the needs of young mothers.  </a:t>
            </a:r>
            <a:r>
              <a:rPr lang="en-US" sz="1200" b="1" kern="1200" baseline="0" dirty="0">
                <a:solidFill>
                  <a:schemeClr val="tx1"/>
                </a:solidFill>
                <a:effectLst/>
                <a:latin typeface="+mn-lt"/>
                <a:ea typeface="+mn-ea"/>
                <a:cs typeface="+mn-cs"/>
              </a:rPr>
              <a:t>(Click)</a:t>
            </a:r>
            <a:endParaRPr lang="en-US" sz="1200" b="1" kern="1200" baseline="0" dirty="0">
              <a:solidFill>
                <a:schemeClr val="tx1"/>
              </a:solidFill>
              <a:effectLst/>
              <a:latin typeface="+mn-lt"/>
              <a:cs typeface="Calibri"/>
            </a:endParaRP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Ultimately, through stakeholders and partner contributions, it will contribute to </a:t>
            </a:r>
            <a:r>
              <a:rPr lang="en-US" dirty="0"/>
              <a:t> </a:t>
            </a:r>
            <a:r>
              <a:rPr lang="en-US" sz="1200" kern="1200" baseline="0" dirty="0">
                <a:solidFill>
                  <a:schemeClr val="tx1"/>
                </a:solidFill>
                <a:effectLst/>
                <a:latin typeface="+mn-lt"/>
                <a:ea typeface="+mn-ea"/>
                <a:cs typeface="+mn-cs"/>
              </a:rPr>
              <a:t>health systems </a:t>
            </a:r>
            <a:r>
              <a:rPr lang="en-US" dirty="0"/>
              <a:t>being responsive to the needs of young mothers</a:t>
            </a:r>
            <a:r>
              <a:rPr lang="en-US" sz="1200" kern="1200" baseline="0" dirty="0">
                <a:solidFill>
                  <a:schemeClr val="tx1"/>
                </a:solidFill>
                <a:effectLst/>
                <a:latin typeface="+mn-lt"/>
                <a:ea typeface="+mn-ea"/>
                <a:cs typeface="+mn-cs"/>
              </a:rPr>
              <a:t>, </a:t>
            </a:r>
            <a:r>
              <a:rPr lang="en-US" dirty="0"/>
              <a:t>improved quality of health services adapted to young mothers, and improved health seeking and positive health practices among young mothers. It will also contribute to partners</a:t>
            </a:r>
            <a:r>
              <a:rPr lang="en-US" sz="1200" kern="1200" baseline="0" dirty="0">
                <a:solidFill>
                  <a:schemeClr val="tx1"/>
                </a:solidFill>
                <a:effectLst/>
                <a:latin typeface="+mn-lt"/>
                <a:ea typeface="+mn-ea"/>
                <a:cs typeface="+mn-cs"/>
              </a:rPr>
              <a:t>/caregivers</a:t>
            </a:r>
            <a:r>
              <a:rPr lang="en-US" dirty="0"/>
              <a:t>/</a:t>
            </a:r>
            <a:r>
              <a:rPr lang="en-US" sz="1200" kern="1200" baseline="0" dirty="0">
                <a:solidFill>
                  <a:schemeClr val="tx1"/>
                </a:solidFill>
                <a:effectLst/>
                <a:latin typeface="+mn-lt"/>
                <a:ea typeface="+mn-ea"/>
                <a:cs typeface="+mn-cs"/>
              </a:rPr>
              <a:t> </a:t>
            </a:r>
            <a:r>
              <a:rPr lang="en-US" dirty="0"/>
              <a:t>and community leaders having an increased understanding of the needs of young mothers and their children. (</a:t>
            </a:r>
            <a:r>
              <a:rPr lang="en-US" sz="1200" b="1" kern="1200" baseline="0" dirty="0">
                <a:solidFill>
                  <a:schemeClr val="tx1"/>
                </a:solidFill>
                <a:effectLst/>
                <a:latin typeface="+mn-lt"/>
                <a:ea typeface="+mn-ea"/>
                <a:cs typeface="+mn-cs"/>
              </a:rPr>
              <a:t>Click) </a:t>
            </a:r>
            <a:r>
              <a:rPr lang="en-US" sz="1200" b="0" kern="1200" baseline="0" dirty="0">
                <a:solidFill>
                  <a:schemeClr val="tx1"/>
                </a:solidFill>
                <a:effectLst/>
                <a:latin typeface="+mn-lt"/>
                <a:ea typeface="+mn-ea"/>
                <a:cs typeface="+mn-cs"/>
              </a:rPr>
              <a:t>This will lead to</a:t>
            </a:r>
            <a:r>
              <a:rPr lang="en-US" dirty="0"/>
              <a:t> pregnant and breastfeeding adolescent girls and young women and their children having improved health and HIV outcomes. </a:t>
            </a:r>
            <a:endParaRPr lang="en-US" b="0" baseline="0" dirty="0">
              <a:cs typeface="Calibri"/>
            </a:endParaRPr>
          </a:p>
        </p:txBody>
      </p:sp>
      <p:sp>
        <p:nvSpPr>
          <p:cNvPr id="4" name="Slide Number Placeholder 3"/>
          <p:cNvSpPr>
            <a:spLocks noGrp="1"/>
          </p:cNvSpPr>
          <p:nvPr>
            <p:ph type="sldNum" sz="quarter" idx="10"/>
          </p:nvPr>
        </p:nvSpPr>
        <p:spPr/>
        <p:txBody>
          <a:bodyPr/>
          <a:lstStyle/>
          <a:p>
            <a:fld id="{295A70D0-87B8-4F3F-996A-BEC9E780ADC9}" type="slidenum">
              <a:rPr lang="en-US" smtClean="0"/>
              <a:t>4</a:t>
            </a:fld>
            <a:endParaRPr lang="en-US"/>
          </a:p>
        </p:txBody>
      </p:sp>
    </p:spTree>
    <p:extLst>
      <p:ext uri="{BB962C8B-B14F-4D97-AF65-F5344CB8AC3E}">
        <p14:creationId xmlns:p14="http://schemas.microsoft.com/office/powerpoint/2010/main" val="2379406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Lesotho was in emergency preparedness phase until the 13</a:t>
            </a:r>
            <a:r>
              <a:rPr lang="en-US" baseline="30000" dirty="0"/>
              <a:t>th</a:t>
            </a:r>
            <a:r>
              <a:rPr lang="en-US" dirty="0"/>
              <a:t> of May, when the first confirmed COVID-19 case was announced. In preparation, the Government imposed a 3-week lockdown starting in April where only essential services were to be provided. As a response, on the 6</a:t>
            </a:r>
            <a:r>
              <a:rPr lang="en-US" baseline="30000" dirty="0"/>
              <a:t>th</a:t>
            </a:r>
            <a:r>
              <a:rPr lang="en-US" dirty="0"/>
              <a:t> of April, the Ministry of Health announced the cancelation of all community level C4D interventions, including health education, demand generation, and community outreach. As of today, all community level interventions remain cancelled. </a:t>
            </a:r>
          </a:p>
        </p:txBody>
      </p:sp>
      <p:sp>
        <p:nvSpPr>
          <p:cNvPr id="4" name="Slide Number Placeholder 3"/>
          <p:cNvSpPr>
            <a:spLocks noGrp="1"/>
          </p:cNvSpPr>
          <p:nvPr>
            <p:ph type="sldNum" sz="quarter" idx="10"/>
          </p:nvPr>
        </p:nvSpPr>
        <p:spPr/>
        <p:txBody>
          <a:bodyPr/>
          <a:lstStyle/>
          <a:p>
            <a:fld id="{295A70D0-87B8-4F3F-996A-BEC9E780ADC9}" type="slidenum">
              <a:rPr lang="en-US" smtClean="0"/>
              <a:t>5</a:t>
            </a:fld>
            <a:endParaRPr lang="en-US"/>
          </a:p>
        </p:txBody>
      </p:sp>
    </p:spTree>
    <p:extLst>
      <p:ext uri="{BB962C8B-B14F-4D97-AF65-F5344CB8AC3E}">
        <p14:creationId xmlns:p14="http://schemas.microsoft.com/office/powerpoint/2010/main" val="4250377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such, all community level interventions of the Young Mothers Programme were cancelled—and this is where Help Lesotho and UNICEF had to adapt the approach. We are currently implementing the short-term adaptations, but here we present the medium term and long term plans. Our adaptations are aligned to the guidance provided by UNICEF ESARO on </a:t>
            </a:r>
            <a:r>
              <a:rPr lang="en-US" cap="all" dirty="0"/>
              <a:t>HIV Programming in the context of Covid-19:</a:t>
            </a:r>
            <a:r>
              <a:rPr lang="en-US" cap="all" dirty="0">
                <a:cs typeface="Calibri"/>
              </a:rPr>
              <a:t> mainly </a:t>
            </a:r>
            <a:r>
              <a:rPr lang="en-US" dirty="0">
                <a:cs typeface="Calibri"/>
              </a:rPr>
              <a:t>Continuity of services, Prevention and protection for people at risk or living with HIV and , Research &amp; Documentation. </a:t>
            </a:r>
            <a:r>
              <a:rPr lang="en-US" b="1" dirty="0">
                <a:cs typeface="Calibri"/>
              </a:rPr>
              <a:t>(Click)</a:t>
            </a:r>
          </a:p>
          <a:p>
            <a:endParaRPr lang="en-US" b="1" dirty="0">
              <a:cs typeface="Calibri"/>
            </a:endParaRPr>
          </a:p>
          <a:p>
            <a:r>
              <a:rPr lang="en-US" dirty="0">
                <a:cs typeface="Calibri"/>
              </a:rPr>
              <a:t>In the short term, we are concentrating on continuity of services and prevention: we are providing remote  PSS , health education around COVID-19 &amp; SRHR/HIV, and providing wellness checks through a simplified questionnaire looking at food insecurity, HIV, MNCH and SRH. All this is being done through </a:t>
            </a:r>
            <a:r>
              <a:rPr lang="en-US" dirty="0" err="1">
                <a:cs typeface="Calibri"/>
              </a:rPr>
              <a:t>Whatsapp</a:t>
            </a:r>
            <a:r>
              <a:rPr lang="en-US" dirty="0">
                <a:cs typeface="Calibri"/>
              </a:rPr>
              <a:t>, phone calls, and SMS. Those young mothers identified as high-risk are referred to the health center through the Village Health Worker. </a:t>
            </a:r>
            <a:r>
              <a:rPr lang="en-US" b="1" dirty="0">
                <a:cs typeface="Calibri"/>
              </a:rPr>
              <a:t>(Click)</a:t>
            </a:r>
          </a:p>
          <a:p>
            <a:endParaRPr lang="en-US" dirty="0">
              <a:cs typeface="Calibri"/>
            </a:endParaRPr>
          </a:p>
          <a:p>
            <a:r>
              <a:rPr lang="en-US" dirty="0">
                <a:cs typeface="Calibri"/>
              </a:rPr>
              <a:t>Post lockdown, and when the Government allows, we plan on providing PPE for village support groups, continue with the Health information and linking it to U-Report; provide outreach in small groups to identify young mothers lost to follow up, and engage in community dialogues with partners and mothers in laws. We will also be strengthen linkages with education and social protection. </a:t>
            </a:r>
            <a:r>
              <a:rPr lang="en-US" b="1" dirty="0">
                <a:cs typeface="Calibri"/>
              </a:rPr>
              <a:t>(Click)</a:t>
            </a:r>
          </a:p>
          <a:p>
            <a:endParaRPr lang="en-US" dirty="0">
              <a:cs typeface="Calibri"/>
            </a:endParaRPr>
          </a:p>
          <a:p>
            <a:r>
              <a:rPr lang="en-US" dirty="0">
                <a:cs typeface="Calibri"/>
              </a:rPr>
              <a:t>Finally, in the recovery phase, we will concentrate on documentation of COVID-19 &amp; SRHR/HIV; provide remote PSS to those interested young mothers, and link with the Child Help Line. </a:t>
            </a:r>
          </a:p>
          <a:p>
            <a:endParaRPr lang="en-US" dirty="0">
              <a:cs typeface="Calibri"/>
            </a:endParaRPr>
          </a:p>
        </p:txBody>
      </p:sp>
      <p:sp>
        <p:nvSpPr>
          <p:cNvPr id="4" name="Slide Number Placeholder 3"/>
          <p:cNvSpPr>
            <a:spLocks noGrp="1"/>
          </p:cNvSpPr>
          <p:nvPr>
            <p:ph type="sldNum" sz="quarter" idx="10"/>
          </p:nvPr>
        </p:nvSpPr>
        <p:spPr/>
        <p:txBody>
          <a:bodyPr/>
          <a:lstStyle/>
          <a:p>
            <a:fld id="{295A70D0-87B8-4F3F-996A-BEC9E780ADC9}" type="slidenum">
              <a:rPr lang="en-US" smtClean="0"/>
              <a:t>6</a:t>
            </a:fld>
            <a:endParaRPr lang="en-US"/>
          </a:p>
        </p:txBody>
      </p:sp>
    </p:spTree>
    <p:extLst>
      <p:ext uri="{BB962C8B-B14F-4D97-AF65-F5344CB8AC3E}">
        <p14:creationId xmlns:p14="http://schemas.microsoft.com/office/powerpoint/2010/main" val="4053759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over to Shadrack for the implementing partner’s perspectives</a:t>
            </a:r>
          </a:p>
        </p:txBody>
      </p:sp>
      <p:sp>
        <p:nvSpPr>
          <p:cNvPr id="4" name="Slide Number Placeholder 3"/>
          <p:cNvSpPr>
            <a:spLocks noGrp="1"/>
          </p:cNvSpPr>
          <p:nvPr>
            <p:ph type="sldNum" sz="quarter" idx="5"/>
          </p:nvPr>
        </p:nvSpPr>
        <p:spPr/>
        <p:txBody>
          <a:bodyPr/>
          <a:lstStyle/>
          <a:p>
            <a:fld id="{295A70D0-87B8-4F3F-996A-BEC9E780ADC9}" type="slidenum">
              <a:rPr lang="en-US" smtClean="0"/>
              <a:t>7</a:t>
            </a:fld>
            <a:endParaRPr lang="en-US"/>
          </a:p>
        </p:txBody>
      </p:sp>
    </p:spTree>
    <p:extLst>
      <p:ext uri="{BB962C8B-B14F-4D97-AF65-F5344CB8AC3E}">
        <p14:creationId xmlns:p14="http://schemas.microsoft.com/office/powerpoint/2010/main" val="2092538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 bit on numbers of young mothers reached….. (</a:t>
            </a:r>
            <a:r>
              <a:rPr lang="en-US" dirty="0" err="1"/>
              <a:t>ie</a:t>
            </a:r>
            <a:r>
              <a:rPr lang="en-US" dirty="0"/>
              <a:t>, programme implementation)</a:t>
            </a:r>
          </a:p>
          <a:p>
            <a:endParaRPr lang="en-US" dirty="0"/>
          </a:p>
          <a:p>
            <a:r>
              <a:rPr lang="en-US" sz="1200" kern="1200" dirty="0">
                <a:solidFill>
                  <a:schemeClr val="tx1"/>
                </a:solidFill>
                <a:effectLst/>
                <a:latin typeface="+mn-lt"/>
                <a:ea typeface="+mn-ea"/>
                <a:cs typeface="+mn-cs"/>
              </a:rPr>
              <a:t>We have had many lessons learned in the month and a half we’ve adapted the programme. We were able to directly reach 187/300 AGYW with remote information and PSS—which is 62%. These are the young mothers who have access to cellphones. The other young mothers without cellphones were reached informally by their peers. It shows the important of the village support groups and the importance to continue discussing issues with the young mothers, remotely. </a:t>
            </a:r>
          </a:p>
          <a:p>
            <a:r>
              <a:rPr lang="en-US" sz="1200" kern="1200" dirty="0">
                <a:solidFill>
                  <a:schemeClr val="tx1"/>
                </a:solidFill>
                <a:effectLst/>
                <a:latin typeface="+mn-lt"/>
                <a:ea typeface="+mn-ea"/>
                <a:cs typeface="+mn-cs"/>
              </a:rPr>
              <a:t>The lockdown was very stressful for the young mothers, and there was a lot of misinformation around COVID-19, which increased their anxiety and stress. The young mothers felt relived having the facts on how to protect themselves, their children and others. Finally, while health centers were providing services—young mothers were not aware. It was important to provide information on continuity of services to ensure YM adherence and access to key services such as contraceptives, HIV services, immunization, and nutrition counselling.  </a:t>
            </a:r>
          </a:p>
          <a:p>
            <a:endParaRPr lang="en-US" dirty="0"/>
          </a:p>
          <a:p>
            <a:r>
              <a:rPr lang="en-US" dirty="0"/>
              <a:t>COVID-19 situation in the community</a:t>
            </a:r>
          </a:p>
          <a:p>
            <a:endParaRPr lang="en-US" dirty="0"/>
          </a:p>
        </p:txBody>
      </p:sp>
      <p:sp>
        <p:nvSpPr>
          <p:cNvPr id="4" name="Slide Number Placeholder 3"/>
          <p:cNvSpPr>
            <a:spLocks noGrp="1"/>
          </p:cNvSpPr>
          <p:nvPr>
            <p:ph type="sldNum" sz="quarter" idx="10"/>
          </p:nvPr>
        </p:nvSpPr>
        <p:spPr/>
        <p:txBody>
          <a:bodyPr/>
          <a:lstStyle/>
          <a:p>
            <a:fld id="{5AB95E1F-0E16-9041-B7F2-F780B1DFEBE7}" type="slidenum">
              <a:rPr lang="en-US" smtClean="0"/>
              <a:pPr/>
              <a:t>8</a:t>
            </a:fld>
            <a:endParaRPr lang="en-US"/>
          </a:p>
        </p:txBody>
      </p:sp>
    </p:spTree>
    <p:extLst>
      <p:ext uri="{BB962C8B-B14F-4D97-AF65-F5344CB8AC3E}">
        <p14:creationId xmlns:p14="http://schemas.microsoft.com/office/powerpoint/2010/main" val="2293689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a:t>
            </a:r>
          </a:p>
        </p:txBody>
      </p:sp>
      <p:sp>
        <p:nvSpPr>
          <p:cNvPr id="4" name="Slide Number Placeholder 3"/>
          <p:cNvSpPr>
            <a:spLocks noGrp="1"/>
          </p:cNvSpPr>
          <p:nvPr>
            <p:ph type="sldNum" sz="quarter" idx="10"/>
          </p:nvPr>
        </p:nvSpPr>
        <p:spPr/>
        <p:txBody>
          <a:bodyPr/>
          <a:lstStyle/>
          <a:p>
            <a:fld id="{5AB95E1F-0E16-9041-B7F2-F780B1DFEBE7}" type="slidenum">
              <a:rPr lang="en-US" smtClean="0"/>
              <a:pPr/>
              <a:t>9</a:t>
            </a:fld>
            <a:endParaRPr lang="en-US"/>
          </a:p>
        </p:txBody>
      </p:sp>
    </p:spTree>
    <p:extLst>
      <p:ext uri="{BB962C8B-B14F-4D97-AF65-F5344CB8AC3E}">
        <p14:creationId xmlns:p14="http://schemas.microsoft.com/office/powerpoint/2010/main" val="2174178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53308EA-EF74-4DB7-8317-E036CA331790}"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9FFB20-BD5D-4B8B-B37C-A00B3CCF4271}" type="slidenum">
              <a:rPr lang="en-US" smtClean="0"/>
              <a:t>‹#›</a:t>
            </a:fld>
            <a:endParaRPr lang="en-US"/>
          </a:p>
        </p:txBody>
      </p:sp>
    </p:spTree>
    <p:extLst>
      <p:ext uri="{BB962C8B-B14F-4D97-AF65-F5344CB8AC3E}">
        <p14:creationId xmlns:p14="http://schemas.microsoft.com/office/powerpoint/2010/main" val="3165381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3308EA-EF74-4DB7-8317-E036CA331790}"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9FFB20-BD5D-4B8B-B37C-A00B3CCF4271}" type="slidenum">
              <a:rPr lang="en-US" smtClean="0"/>
              <a:t>‹#›</a:t>
            </a:fld>
            <a:endParaRPr lang="en-US"/>
          </a:p>
        </p:txBody>
      </p:sp>
    </p:spTree>
    <p:extLst>
      <p:ext uri="{BB962C8B-B14F-4D97-AF65-F5344CB8AC3E}">
        <p14:creationId xmlns:p14="http://schemas.microsoft.com/office/powerpoint/2010/main" val="2742537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3308EA-EF74-4DB7-8317-E036CA331790}"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9FFB20-BD5D-4B8B-B37C-A00B3CCF4271}" type="slidenum">
              <a:rPr lang="en-US" smtClean="0"/>
              <a:t>‹#›</a:t>
            </a:fld>
            <a:endParaRPr lang="en-US"/>
          </a:p>
        </p:txBody>
      </p:sp>
    </p:spTree>
    <p:extLst>
      <p:ext uri="{BB962C8B-B14F-4D97-AF65-F5344CB8AC3E}">
        <p14:creationId xmlns:p14="http://schemas.microsoft.com/office/powerpoint/2010/main" val="137329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42"/>
            <a:ext cx="9144000" cy="1655763"/>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86A96AA-8478-2146-B25B-AD2E1988584C}"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306C9-9015-2443-9079-7DD3ECAFD520}" type="slidenum">
              <a:rPr lang="en-US" smtClean="0"/>
              <a:t>‹#›</a:t>
            </a:fld>
            <a:endParaRPr lang="en-US"/>
          </a:p>
        </p:txBody>
      </p:sp>
    </p:spTree>
    <p:extLst>
      <p:ext uri="{BB962C8B-B14F-4D97-AF65-F5344CB8AC3E}">
        <p14:creationId xmlns:p14="http://schemas.microsoft.com/office/powerpoint/2010/main" val="1545281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6A96AA-8478-2146-B25B-AD2E1988584C}"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306C9-9015-2443-9079-7DD3ECAFD520}" type="slidenum">
              <a:rPr lang="en-US" smtClean="0"/>
              <a:t>‹#›</a:t>
            </a:fld>
            <a:endParaRPr lang="en-US"/>
          </a:p>
        </p:txBody>
      </p:sp>
    </p:spTree>
    <p:extLst>
      <p:ext uri="{BB962C8B-B14F-4D97-AF65-F5344CB8AC3E}">
        <p14:creationId xmlns:p14="http://schemas.microsoft.com/office/powerpoint/2010/main" val="4247699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5"/>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6A96AA-8478-2146-B25B-AD2E1988584C}"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306C9-9015-2443-9079-7DD3ECAFD520}" type="slidenum">
              <a:rPr lang="en-US" smtClean="0"/>
              <a:t>‹#›</a:t>
            </a:fld>
            <a:endParaRPr lang="en-US"/>
          </a:p>
        </p:txBody>
      </p:sp>
    </p:spTree>
    <p:extLst>
      <p:ext uri="{BB962C8B-B14F-4D97-AF65-F5344CB8AC3E}">
        <p14:creationId xmlns:p14="http://schemas.microsoft.com/office/powerpoint/2010/main" val="521487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6A96AA-8478-2146-B25B-AD2E1988584C}"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306C9-9015-2443-9079-7DD3ECAFD520}" type="slidenum">
              <a:rPr lang="en-US" smtClean="0"/>
              <a:t>‹#›</a:t>
            </a:fld>
            <a:endParaRPr lang="en-US"/>
          </a:p>
        </p:txBody>
      </p:sp>
    </p:spTree>
    <p:extLst>
      <p:ext uri="{BB962C8B-B14F-4D97-AF65-F5344CB8AC3E}">
        <p14:creationId xmlns:p14="http://schemas.microsoft.com/office/powerpoint/2010/main" val="121324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6A96AA-8478-2146-B25B-AD2E1988584C}" type="datetimeFigureOut">
              <a:rPr lang="en-US" smtClean="0"/>
              <a:t>5/29/2020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6306C9-9015-2443-9079-7DD3ECAFD520}" type="slidenum">
              <a:rPr lang="en-US" smtClean="0"/>
              <a:t>‹#›</a:t>
            </a:fld>
            <a:endParaRPr lang="en-US"/>
          </a:p>
        </p:txBody>
      </p:sp>
    </p:spTree>
    <p:extLst>
      <p:ext uri="{BB962C8B-B14F-4D97-AF65-F5344CB8AC3E}">
        <p14:creationId xmlns:p14="http://schemas.microsoft.com/office/powerpoint/2010/main" val="1075489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6A96AA-8478-2146-B25B-AD2E1988584C}" type="datetimeFigureOut">
              <a:rPr lang="en-US" smtClean="0"/>
              <a:t>5/29/2020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6306C9-9015-2443-9079-7DD3ECAFD520}" type="slidenum">
              <a:rPr lang="en-US" smtClean="0"/>
              <a:t>‹#›</a:t>
            </a:fld>
            <a:endParaRPr lang="en-US"/>
          </a:p>
        </p:txBody>
      </p:sp>
    </p:spTree>
    <p:extLst>
      <p:ext uri="{BB962C8B-B14F-4D97-AF65-F5344CB8AC3E}">
        <p14:creationId xmlns:p14="http://schemas.microsoft.com/office/powerpoint/2010/main" val="2138634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6A96AA-8478-2146-B25B-AD2E1988584C}" type="datetimeFigureOut">
              <a:rPr lang="en-US" smtClean="0"/>
              <a:t>5/29/2020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6306C9-9015-2443-9079-7DD3ECAFD520}" type="slidenum">
              <a:rPr lang="en-US" smtClean="0"/>
              <a:t>‹#›</a:t>
            </a:fld>
            <a:endParaRPr lang="en-US"/>
          </a:p>
        </p:txBody>
      </p:sp>
    </p:spTree>
    <p:extLst>
      <p:ext uri="{BB962C8B-B14F-4D97-AF65-F5344CB8AC3E}">
        <p14:creationId xmlns:p14="http://schemas.microsoft.com/office/powerpoint/2010/main" val="1619522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fld id="{C86A96AA-8478-2146-B25B-AD2E1988584C}"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306C9-9015-2443-9079-7DD3ECAFD520}" type="slidenum">
              <a:rPr lang="en-US" smtClean="0"/>
              <a:t>‹#›</a:t>
            </a:fld>
            <a:endParaRPr lang="en-US"/>
          </a:p>
        </p:txBody>
      </p:sp>
    </p:spTree>
    <p:extLst>
      <p:ext uri="{BB962C8B-B14F-4D97-AF65-F5344CB8AC3E}">
        <p14:creationId xmlns:p14="http://schemas.microsoft.com/office/powerpoint/2010/main" val="3775787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3308EA-EF74-4DB7-8317-E036CA331790}"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9FFB20-BD5D-4B8B-B37C-A00B3CCF4271}" type="slidenum">
              <a:rPr lang="en-US" smtClean="0"/>
              <a:t>‹#›</a:t>
            </a:fld>
            <a:endParaRPr lang="en-US"/>
          </a:p>
        </p:txBody>
      </p:sp>
    </p:spTree>
    <p:extLst>
      <p:ext uri="{BB962C8B-B14F-4D97-AF65-F5344CB8AC3E}">
        <p14:creationId xmlns:p14="http://schemas.microsoft.com/office/powerpoint/2010/main" val="4138945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fld id="{C86A96AA-8478-2146-B25B-AD2E1988584C}"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306C9-9015-2443-9079-7DD3ECAFD520}" type="slidenum">
              <a:rPr lang="en-US" smtClean="0"/>
              <a:t>‹#›</a:t>
            </a:fld>
            <a:endParaRPr lang="en-US"/>
          </a:p>
        </p:txBody>
      </p:sp>
    </p:spTree>
    <p:extLst>
      <p:ext uri="{BB962C8B-B14F-4D97-AF65-F5344CB8AC3E}">
        <p14:creationId xmlns:p14="http://schemas.microsoft.com/office/powerpoint/2010/main" val="3104660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6A96AA-8478-2146-B25B-AD2E1988584C}"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306C9-9015-2443-9079-7DD3ECAFD520}" type="slidenum">
              <a:rPr lang="en-US" smtClean="0"/>
              <a:t>‹#›</a:t>
            </a:fld>
            <a:endParaRPr lang="en-US"/>
          </a:p>
        </p:txBody>
      </p:sp>
    </p:spTree>
    <p:extLst>
      <p:ext uri="{BB962C8B-B14F-4D97-AF65-F5344CB8AC3E}">
        <p14:creationId xmlns:p14="http://schemas.microsoft.com/office/powerpoint/2010/main" val="1695012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1"/>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31"/>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6A96AA-8478-2146-B25B-AD2E1988584C}"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306C9-9015-2443-9079-7DD3ECAFD520}" type="slidenum">
              <a:rPr lang="en-US" smtClean="0"/>
              <a:t>‹#›</a:t>
            </a:fld>
            <a:endParaRPr lang="en-US"/>
          </a:p>
        </p:txBody>
      </p:sp>
    </p:spTree>
    <p:extLst>
      <p:ext uri="{BB962C8B-B14F-4D97-AF65-F5344CB8AC3E}">
        <p14:creationId xmlns:p14="http://schemas.microsoft.com/office/powerpoint/2010/main" val="1831189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ase">
    <p:spTree>
      <p:nvGrpSpPr>
        <p:cNvPr id="1" name=""/>
        <p:cNvGrpSpPr/>
        <p:nvPr/>
      </p:nvGrpSpPr>
      <p:grpSpPr>
        <a:xfrm>
          <a:off x="0" y="0"/>
          <a:ext cx="0" cy="0"/>
          <a:chOff x="0" y="0"/>
          <a:chExt cx="0" cy="0"/>
        </a:xfrm>
      </p:grpSpPr>
      <p:sp>
        <p:nvSpPr>
          <p:cNvPr id="5" name="Shape 5"/>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73451081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C86A96AA-8478-2146-B25B-AD2E1988584C}" type="datetimeFigureOut">
              <a:rPr lang="en-US" smtClean="0"/>
              <a:pPr/>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b="1">
                <a:solidFill>
                  <a:srgbClr val="00AEEF"/>
                </a:solidFill>
              </a:defRPr>
            </a:lvl1pPr>
          </a:lstStyle>
          <a:p>
            <a:r>
              <a:rPr lang="en-US"/>
              <a:t>UNICEF for every child</a:t>
            </a:r>
          </a:p>
        </p:txBody>
      </p:sp>
    </p:spTree>
    <p:extLst>
      <p:ext uri="{BB962C8B-B14F-4D97-AF65-F5344CB8AC3E}">
        <p14:creationId xmlns:p14="http://schemas.microsoft.com/office/powerpoint/2010/main" val="2384363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627" y="144542"/>
            <a:ext cx="11002728" cy="743359"/>
          </a:xfrm>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86A96AA-8478-2146-B25B-AD2E1988584C}" type="datetimeFigureOut">
              <a:rPr lang="en-US" smtClean="0"/>
              <a:pPr/>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306C9-9015-2443-9079-7DD3ECAFD520}" type="slidenum">
              <a:rPr lang="en-US" smtClean="0"/>
              <a:pPr/>
              <a:t>‹#›</a:t>
            </a:fld>
            <a:endParaRPr lang="en-US"/>
          </a:p>
        </p:txBody>
      </p:sp>
      <p:cxnSp>
        <p:nvCxnSpPr>
          <p:cNvPr id="7" name="Straight Connector 6"/>
          <p:cNvCxnSpPr/>
          <p:nvPr userDrawn="1"/>
        </p:nvCxnSpPr>
        <p:spPr>
          <a:xfrm>
            <a:off x="609601" y="1053092"/>
            <a:ext cx="10459487" cy="0"/>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4176633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86A96AA-8478-2146-B25B-AD2E1988584C}" type="datetimeFigureOut">
              <a:rPr lang="en-US" smtClean="0"/>
              <a:pPr/>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306C9-9015-2443-9079-7DD3ECAFD520}" type="slidenum">
              <a:rPr lang="en-US" smtClean="0"/>
              <a:pPr/>
              <a:t>‹#›</a:t>
            </a:fld>
            <a:endParaRPr lang="en-US"/>
          </a:p>
        </p:txBody>
      </p:sp>
    </p:spTree>
    <p:extLst>
      <p:ext uri="{BB962C8B-B14F-4D97-AF65-F5344CB8AC3E}">
        <p14:creationId xmlns:p14="http://schemas.microsoft.com/office/powerpoint/2010/main" val="296456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C86A96AA-8478-2146-B25B-AD2E1988584C}" type="datetimeFigureOut">
              <a:rPr lang="en-US" smtClean="0"/>
              <a:pPr/>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306C9-9015-2443-9079-7DD3ECAFD520}" type="slidenum">
              <a:rPr lang="en-US" smtClean="0"/>
              <a:pPr/>
              <a:t>‹#›</a:t>
            </a:fld>
            <a:endParaRPr lang="en-US"/>
          </a:p>
        </p:txBody>
      </p:sp>
    </p:spTree>
    <p:extLst>
      <p:ext uri="{BB962C8B-B14F-4D97-AF65-F5344CB8AC3E}">
        <p14:creationId xmlns:p14="http://schemas.microsoft.com/office/powerpoint/2010/main" val="3049174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C86A96AA-8478-2146-B25B-AD2E1988584C}" type="datetimeFigureOut">
              <a:rPr lang="en-US" smtClean="0"/>
              <a:pPr/>
              <a:t>5/29/2020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6306C9-9015-2443-9079-7DD3ECAFD520}" type="slidenum">
              <a:rPr lang="en-US" smtClean="0"/>
              <a:pPr/>
              <a:t>‹#›</a:t>
            </a:fld>
            <a:endParaRPr lang="en-US"/>
          </a:p>
        </p:txBody>
      </p:sp>
    </p:spTree>
    <p:extLst>
      <p:ext uri="{BB962C8B-B14F-4D97-AF65-F5344CB8AC3E}">
        <p14:creationId xmlns:p14="http://schemas.microsoft.com/office/powerpoint/2010/main" val="2527103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C86A96AA-8478-2146-B25B-AD2E1988584C}" type="datetimeFigureOut">
              <a:rPr lang="en-US" smtClean="0"/>
              <a:pPr/>
              <a:t>5/29/2020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6306C9-9015-2443-9079-7DD3ECAFD520}" type="slidenum">
              <a:rPr lang="en-US" smtClean="0"/>
              <a:pPr/>
              <a:t>‹#›</a:t>
            </a:fld>
            <a:endParaRPr lang="en-US"/>
          </a:p>
        </p:txBody>
      </p:sp>
    </p:spTree>
    <p:extLst>
      <p:ext uri="{BB962C8B-B14F-4D97-AF65-F5344CB8AC3E}">
        <p14:creationId xmlns:p14="http://schemas.microsoft.com/office/powerpoint/2010/main" val="1034876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3308EA-EF74-4DB7-8317-E036CA331790}"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9FFB20-BD5D-4B8B-B37C-A00B3CCF4271}" type="slidenum">
              <a:rPr lang="en-US" smtClean="0"/>
              <a:t>‹#›</a:t>
            </a:fld>
            <a:endParaRPr lang="en-US"/>
          </a:p>
        </p:txBody>
      </p:sp>
    </p:spTree>
    <p:extLst>
      <p:ext uri="{BB962C8B-B14F-4D97-AF65-F5344CB8AC3E}">
        <p14:creationId xmlns:p14="http://schemas.microsoft.com/office/powerpoint/2010/main" val="687189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064915" y="6356351"/>
            <a:ext cx="2743200" cy="365125"/>
          </a:xfrm>
        </p:spPr>
        <p:txBody>
          <a:bodyPr/>
          <a:lstStyle>
            <a:lvl1pPr marL="0" marR="0" indent="0" algn="r" defTabSz="914377" rtl="0" eaLnBrk="1" fontAlgn="auto" latinLnBrk="0" hangingPunct="1">
              <a:lnSpc>
                <a:spcPct val="100000"/>
              </a:lnSpc>
              <a:spcBef>
                <a:spcPts val="0"/>
              </a:spcBef>
              <a:spcAft>
                <a:spcPts val="0"/>
              </a:spcAft>
              <a:buClrTx/>
              <a:buSzTx/>
              <a:buFontTx/>
              <a:buNone/>
              <a:tabLst/>
              <a:defRPr/>
            </a:lvl1pPr>
          </a:lstStyle>
          <a:p>
            <a:r>
              <a:rPr lang="en-US" b="1">
                <a:solidFill>
                  <a:srgbClr val="2899FC"/>
                </a:solidFill>
                <a:latin typeface="Arial" charset="0"/>
                <a:ea typeface="Arial" charset="0"/>
                <a:cs typeface="Arial" charset="0"/>
              </a:rPr>
              <a:t>UNICEF</a:t>
            </a:r>
            <a:r>
              <a:rPr lang="en-US">
                <a:solidFill>
                  <a:srgbClr val="2899FC"/>
                </a:solidFill>
                <a:latin typeface="Arial" charset="0"/>
                <a:ea typeface="Arial" charset="0"/>
                <a:cs typeface="Arial" charset="0"/>
              </a:rPr>
              <a:t> for every child</a:t>
            </a:r>
          </a:p>
          <a:p>
            <a:endParaRPr lang="en-US"/>
          </a:p>
        </p:txBody>
      </p:sp>
      <p:cxnSp>
        <p:nvCxnSpPr>
          <p:cNvPr id="10" name="Straight Connector 9"/>
          <p:cNvCxnSpPr/>
          <p:nvPr userDrawn="1"/>
        </p:nvCxnSpPr>
        <p:spPr>
          <a:xfrm>
            <a:off x="609600" y="1053092"/>
            <a:ext cx="10975768" cy="0"/>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446531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86A96AA-8478-2146-B25B-AD2E1988584C}" type="datetimeFigureOut">
              <a:rPr lang="en-US" smtClean="0"/>
              <a:pPr/>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306C9-9015-2443-9079-7DD3ECAFD520}" type="slidenum">
              <a:rPr lang="en-US" smtClean="0"/>
              <a:pPr/>
              <a:t>‹#›</a:t>
            </a:fld>
            <a:endParaRPr lang="en-US"/>
          </a:p>
        </p:txBody>
      </p:sp>
    </p:spTree>
    <p:extLst>
      <p:ext uri="{BB962C8B-B14F-4D97-AF65-F5344CB8AC3E}">
        <p14:creationId xmlns:p14="http://schemas.microsoft.com/office/powerpoint/2010/main" val="10340985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Drag picture to placeholder or click icon to add</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86A96AA-8478-2146-B25B-AD2E1988584C}" type="datetimeFigureOut">
              <a:rPr lang="en-US" smtClean="0"/>
              <a:pPr/>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306C9-9015-2443-9079-7DD3ECAFD520}" type="slidenum">
              <a:rPr lang="en-US" smtClean="0"/>
              <a:pPr/>
              <a:t>‹#›</a:t>
            </a:fld>
            <a:endParaRPr lang="en-US"/>
          </a:p>
        </p:txBody>
      </p:sp>
    </p:spTree>
    <p:extLst>
      <p:ext uri="{BB962C8B-B14F-4D97-AF65-F5344CB8AC3E}">
        <p14:creationId xmlns:p14="http://schemas.microsoft.com/office/powerpoint/2010/main" val="114698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86A96AA-8478-2146-B25B-AD2E1988584C}" type="datetimeFigureOut">
              <a:rPr lang="en-US" smtClean="0"/>
              <a:pPr/>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306C9-9015-2443-9079-7DD3ECAFD520}" type="slidenum">
              <a:rPr lang="en-US" smtClean="0"/>
              <a:pPr/>
              <a:t>‹#›</a:t>
            </a:fld>
            <a:endParaRPr lang="en-US"/>
          </a:p>
        </p:txBody>
      </p:sp>
    </p:spTree>
    <p:extLst>
      <p:ext uri="{BB962C8B-B14F-4D97-AF65-F5344CB8AC3E}">
        <p14:creationId xmlns:p14="http://schemas.microsoft.com/office/powerpoint/2010/main" val="19817460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86A96AA-8478-2146-B25B-AD2E1988584C}" type="datetimeFigureOut">
              <a:rPr lang="en-US" smtClean="0"/>
              <a:pPr/>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306C9-9015-2443-9079-7DD3ECAFD520}" type="slidenum">
              <a:rPr lang="en-US" smtClean="0"/>
              <a:pPr/>
              <a:t>‹#›</a:t>
            </a:fld>
            <a:endParaRPr lang="en-US"/>
          </a:p>
        </p:txBody>
      </p:sp>
    </p:spTree>
    <p:extLst>
      <p:ext uri="{BB962C8B-B14F-4D97-AF65-F5344CB8AC3E}">
        <p14:creationId xmlns:p14="http://schemas.microsoft.com/office/powerpoint/2010/main" val="1575922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3308EA-EF74-4DB7-8317-E036CA331790}"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9FFB20-BD5D-4B8B-B37C-A00B3CCF4271}" type="slidenum">
              <a:rPr lang="en-US" smtClean="0"/>
              <a:t>‹#›</a:t>
            </a:fld>
            <a:endParaRPr lang="en-US"/>
          </a:p>
        </p:txBody>
      </p:sp>
    </p:spTree>
    <p:extLst>
      <p:ext uri="{BB962C8B-B14F-4D97-AF65-F5344CB8AC3E}">
        <p14:creationId xmlns:p14="http://schemas.microsoft.com/office/powerpoint/2010/main" val="3803705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3308EA-EF74-4DB7-8317-E036CA331790}" type="datetimeFigureOut">
              <a:rPr lang="en-US" smtClean="0"/>
              <a:t>5/29/2020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9FFB20-BD5D-4B8B-B37C-A00B3CCF4271}" type="slidenum">
              <a:rPr lang="en-US" smtClean="0"/>
              <a:t>‹#›</a:t>
            </a:fld>
            <a:endParaRPr lang="en-US"/>
          </a:p>
        </p:txBody>
      </p:sp>
    </p:spTree>
    <p:extLst>
      <p:ext uri="{BB962C8B-B14F-4D97-AF65-F5344CB8AC3E}">
        <p14:creationId xmlns:p14="http://schemas.microsoft.com/office/powerpoint/2010/main" val="1002219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3308EA-EF74-4DB7-8317-E036CA331790}" type="datetimeFigureOut">
              <a:rPr lang="en-US" smtClean="0"/>
              <a:t>5/29/2020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9FFB20-BD5D-4B8B-B37C-A00B3CCF4271}" type="slidenum">
              <a:rPr lang="en-US" smtClean="0"/>
              <a:t>‹#›</a:t>
            </a:fld>
            <a:endParaRPr lang="en-US"/>
          </a:p>
        </p:txBody>
      </p:sp>
    </p:spTree>
    <p:extLst>
      <p:ext uri="{BB962C8B-B14F-4D97-AF65-F5344CB8AC3E}">
        <p14:creationId xmlns:p14="http://schemas.microsoft.com/office/powerpoint/2010/main" val="3915834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3308EA-EF74-4DB7-8317-E036CA331790}" type="datetimeFigureOut">
              <a:rPr lang="en-US" smtClean="0"/>
              <a:t>5/29/2020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9FFB20-BD5D-4B8B-B37C-A00B3CCF4271}" type="slidenum">
              <a:rPr lang="en-US" smtClean="0"/>
              <a:t>‹#›</a:t>
            </a:fld>
            <a:endParaRPr lang="en-US"/>
          </a:p>
        </p:txBody>
      </p:sp>
    </p:spTree>
    <p:extLst>
      <p:ext uri="{BB962C8B-B14F-4D97-AF65-F5344CB8AC3E}">
        <p14:creationId xmlns:p14="http://schemas.microsoft.com/office/powerpoint/2010/main" val="90627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3308EA-EF74-4DB7-8317-E036CA331790}"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9FFB20-BD5D-4B8B-B37C-A00B3CCF4271}" type="slidenum">
              <a:rPr lang="en-US" smtClean="0"/>
              <a:t>‹#›</a:t>
            </a:fld>
            <a:endParaRPr lang="en-US"/>
          </a:p>
        </p:txBody>
      </p:sp>
    </p:spTree>
    <p:extLst>
      <p:ext uri="{BB962C8B-B14F-4D97-AF65-F5344CB8AC3E}">
        <p14:creationId xmlns:p14="http://schemas.microsoft.com/office/powerpoint/2010/main" val="1565921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3308EA-EF74-4DB7-8317-E036CA331790}"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9FFB20-BD5D-4B8B-B37C-A00B3CCF4271}" type="slidenum">
              <a:rPr lang="en-US" smtClean="0"/>
              <a:t>‹#›</a:t>
            </a:fld>
            <a:endParaRPr lang="en-US"/>
          </a:p>
        </p:txBody>
      </p:sp>
    </p:spTree>
    <p:extLst>
      <p:ext uri="{BB962C8B-B14F-4D97-AF65-F5344CB8AC3E}">
        <p14:creationId xmlns:p14="http://schemas.microsoft.com/office/powerpoint/2010/main" val="2809057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3308EA-EF74-4DB7-8317-E036CA331790}" type="datetimeFigureOut">
              <a:rPr lang="en-US" smtClean="0"/>
              <a:t>5/29/2020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FFB20-BD5D-4B8B-B37C-A00B3CCF4271}" type="slidenum">
              <a:rPr lang="en-US" smtClean="0"/>
              <a:t>‹#›</a:t>
            </a:fld>
            <a:endParaRPr lang="en-US"/>
          </a:p>
        </p:txBody>
      </p:sp>
    </p:spTree>
    <p:extLst>
      <p:ext uri="{BB962C8B-B14F-4D97-AF65-F5344CB8AC3E}">
        <p14:creationId xmlns:p14="http://schemas.microsoft.com/office/powerpoint/2010/main" val="3591652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86A96AA-8478-2146-B25B-AD2E1988584C}" type="datetimeFigureOut">
              <a:rPr lang="en-US" smtClean="0"/>
              <a:t>5/29/2020</a:t>
            </a:fld>
            <a:endParaRPr lang="en-US"/>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6306C9-9015-2443-9079-7DD3ECAFD520}" type="slidenum">
              <a:rPr lang="en-US" smtClean="0"/>
              <a:t>‹#›</a:t>
            </a:fld>
            <a:endParaRPr lang="en-US"/>
          </a:p>
        </p:txBody>
      </p:sp>
    </p:spTree>
    <p:extLst>
      <p:ext uri="{BB962C8B-B14F-4D97-AF65-F5344CB8AC3E}">
        <p14:creationId xmlns:p14="http://schemas.microsoft.com/office/powerpoint/2010/main" val="338542508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A96AA-8478-2146-B25B-AD2E1988584C}" type="datetimeFigureOut">
              <a:rPr lang="en-US" smtClean="0"/>
              <a:pPr/>
              <a:t>5/29/2020</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marL="0" marR="0" indent="0" algn="r" defTabSz="914377"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b="1">
                <a:solidFill>
                  <a:srgbClr val="2899FC"/>
                </a:solidFill>
                <a:latin typeface="Arial" charset="0"/>
                <a:ea typeface="Arial" charset="0"/>
                <a:cs typeface="Arial" charset="0"/>
              </a:rPr>
              <a:t>UNICEF</a:t>
            </a:r>
            <a:r>
              <a:rPr lang="en-US">
                <a:solidFill>
                  <a:srgbClr val="2899FC"/>
                </a:solidFill>
                <a:latin typeface="Arial" charset="0"/>
                <a:ea typeface="Arial" charset="0"/>
                <a:cs typeface="Arial" charset="0"/>
              </a:rPr>
              <a:t> for every child</a:t>
            </a:r>
          </a:p>
          <a:p>
            <a:endParaRPr lang="en-US"/>
          </a:p>
        </p:txBody>
      </p:sp>
    </p:spTree>
    <p:extLst>
      <p:ext uri="{BB962C8B-B14F-4D97-AF65-F5344CB8AC3E}">
        <p14:creationId xmlns:p14="http://schemas.microsoft.com/office/powerpoint/2010/main" val="126954355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D2A912B-A8D2-4293-96D7-C4BE38D288BC}"/>
              </a:ext>
            </a:extLst>
          </p:cNvPr>
          <p:cNvSpPr/>
          <p:nvPr/>
        </p:nvSpPr>
        <p:spPr>
          <a:xfrm>
            <a:off x="0" y="6074762"/>
            <a:ext cx="12192000" cy="793227"/>
          </a:xfrm>
          <a:prstGeom prst="rect">
            <a:avLst/>
          </a:prstGeom>
          <a:solidFill>
            <a:schemeClr val="bg1">
              <a:lumMod val="95000"/>
              <a:alpha val="48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400">
              <a:solidFill>
                <a:schemeClr val="accent4"/>
              </a:solidFill>
            </a:endParaRPr>
          </a:p>
        </p:txBody>
      </p:sp>
      <p:sp>
        <p:nvSpPr>
          <p:cNvPr id="12" name="Rectangle 11"/>
          <p:cNvSpPr/>
          <p:nvPr/>
        </p:nvSpPr>
        <p:spPr>
          <a:xfrm>
            <a:off x="2203668" y="0"/>
            <a:ext cx="7949852" cy="1749180"/>
          </a:xfrm>
          <a:prstGeom prst="rect">
            <a:avLst/>
          </a:prstGeom>
          <a:solidFill>
            <a:schemeClr val="accent4">
              <a:lumMod val="50000"/>
              <a:alpha val="7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400">
              <a:solidFill>
                <a:schemeClr val="accent4"/>
              </a:solidFill>
            </a:endParaRPr>
          </a:p>
        </p:txBody>
      </p:sp>
      <p:sp>
        <p:nvSpPr>
          <p:cNvPr id="5" name="Subtitle 2"/>
          <p:cNvSpPr txBox="1">
            <a:spLocks/>
          </p:cNvSpPr>
          <p:nvPr/>
        </p:nvSpPr>
        <p:spPr>
          <a:xfrm>
            <a:off x="2297723" y="447025"/>
            <a:ext cx="7855797" cy="1212809"/>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1600" kern="1200">
                <a:solidFill>
                  <a:srgbClr val="0099FF"/>
                </a:solidFill>
                <a:latin typeface="+mn-lt"/>
                <a:ea typeface="+mn-ea"/>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algn="ctr">
              <a:spcBef>
                <a:spcPts val="600"/>
              </a:spcBef>
            </a:pPr>
            <a:r>
              <a:rPr lang="fr-CH" dirty="0">
                <a:solidFill>
                  <a:schemeClr val="bg1"/>
                </a:solidFill>
                <a:latin typeface="Arial" charset="0"/>
                <a:ea typeface="Arial" charset="0"/>
                <a:cs typeface="Arial" charset="0"/>
              </a:rPr>
              <a:t> </a:t>
            </a:r>
            <a:r>
              <a:rPr lang="en-US" b="1" i="1" dirty="0">
                <a:solidFill>
                  <a:schemeClr val="bg1"/>
                </a:solidFill>
                <a:latin typeface="Arial" charset="0"/>
                <a:ea typeface="Arial" charset="0"/>
                <a:cs typeface="Arial" charset="0"/>
              </a:rPr>
              <a:t>COVID-19, </a:t>
            </a:r>
            <a:r>
              <a:rPr lang="en-US" b="1" i="1" dirty="0" err="1">
                <a:solidFill>
                  <a:schemeClr val="bg1"/>
                </a:solidFill>
                <a:latin typeface="Arial" charset="0"/>
                <a:ea typeface="Arial" charset="0"/>
                <a:cs typeface="Arial" charset="0"/>
              </a:rPr>
              <a:t>Paediatric</a:t>
            </a:r>
            <a:r>
              <a:rPr lang="en-US" b="1" i="1" dirty="0">
                <a:solidFill>
                  <a:schemeClr val="bg1"/>
                </a:solidFill>
                <a:latin typeface="Arial" charset="0"/>
                <a:ea typeface="Arial" charset="0"/>
                <a:cs typeface="Arial" charset="0"/>
              </a:rPr>
              <a:t> and Adolescent HIV Programme Delivery </a:t>
            </a:r>
            <a:r>
              <a:rPr lang="fr-CH" b="1" i="1" dirty="0">
                <a:solidFill>
                  <a:schemeClr val="bg1"/>
                </a:solidFill>
                <a:latin typeface="Arial" charset="0"/>
                <a:ea typeface="Arial" charset="0"/>
                <a:cs typeface="Arial" charset="0"/>
              </a:rPr>
              <a:t>Webinar</a:t>
            </a:r>
          </a:p>
          <a:p>
            <a:pPr algn="ctr">
              <a:spcBef>
                <a:spcPts val="600"/>
              </a:spcBef>
            </a:pPr>
            <a:r>
              <a:rPr lang="fr-CH" sz="1200" dirty="0">
                <a:solidFill>
                  <a:schemeClr val="bg1"/>
                </a:solidFill>
                <a:latin typeface="Arial" charset="0"/>
                <a:ea typeface="Arial" charset="0"/>
                <a:cs typeface="Arial" charset="0"/>
              </a:rPr>
              <a:t>Maria L. Vivas, HIV </a:t>
            </a:r>
            <a:r>
              <a:rPr lang="fr-CH" sz="1200" dirty="0" err="1">
                <a:solidFill>
                  <a:schemeClr val="bg1"/>
                </a:solidFill>
                <a:latin typeface="Arial" charset="0"/>
                <a:ea typeface="Arial" charset="0"/>
                <a:cs typeface="Arial" charset="0"/>
              </a:rPr>
              <a:t>Specialist</a:t>
            </a:r>
            <a:r>
              <a:rPr lang="fr-CH" sz="1200" dirty="0">
                <a:solidFill>
                  <a:schemeClr val="bg1"/>
                </a:solidFill>
                <a:latin typeface="Arial" charset="0"/>
                <a:ea typeface="Arial" charset="0"/>
                <a:cs typeface="Arial" charset="0"/>
              </a:rPr>
              <a:t>, UNICEF Lesotho</a:t>
            </a:r>
          </a:p>
          <a:p>
            <a:pPr algn="ctr">
              <a:spcBef>
                <a:spcPts val="600"/>
              </a:spcBef>
            </a:pPr>
            <a:r>
              <a:rPr lang="en-US" sz="1200" dirty="0">
                <a:solidFill>
                  <a:schemeClr val="bg1"/>
                </a:solidFill>
                <a:latin typeface="Arial" charset="0"/>
                <a:cs typeface="Arial" charset="0"/>
              </a:rPr>
              <a:t>Shadrack Mutembei, Country Director, Help Lesotho </a:t>
            </a:r>
          </a:p>
          <a:p>
            <a:pPr algn="ctr">
              <a:spcBef>
                <a:spcPts val="600"/>
              </a:spcBef>
            </a:pPr>
            <a:r>
              <a:rPr lang="en-US" sz="1200" dirty="0">
                <a:solidFill>
                  <a:schemeClr val="bg1"/>
                </a:solidFill>
                <a:latin typeface="Arial" charset="0"/>
                <a:cs typeface="Arial" charset="0"/>
              </a:rPr>
              <a:t>Shasha Makhauta, Youth and Gender Coordinator, Help Lesotho</a:t>
            </a:r>
            <a:endParaRPr lang="fr-CH" sz="1200" dirty="0">
              <a:solidFill>
                <a:schemeClr val="bg1"/>
              </a:solidFill>
              <a:latin typeface="Arial" charset="0"/>
              <a:cs typeface="Arial" charset="0"/>
            </a:endParaRPr>
          </a:p>
          <a:p>
            <a:pPr algn="ctr">
              <a:spcBef>
                <a:spcPts val="600"/>
              </a:spcBef>
            </a:pPr>
            <a:r>
              <a:rPr lang="fr-CH" sz="1100" dirty="0">
                <a:solidFill>
                  <a:schemeClr val="bg1"/>
                </a:solidFill>
                <a:latin typeface="Arial" charset="0"/>
                <a:ea typeface="Arial" charset="0"/>
                <a:cs typeface="Arial" charset="0"/>
              </a:rPr>
              <a:t>28 May 2020</a:t>
            </a:r>
            <a:endParaRPr lang="en-US" sz="1400" dirty="0">
              <a:solidFill>
                <a:schemeClr val="bg1"/>
              </a:solidFill>
              <a:latin typeface="Arial" charset="0"/>
              <a:ea typeface="Arial" charset="0"/>
              <a:cs typeface="Arial" charset="0"/>
            </a:endParaRPr>
          </a:p>
        </p:txBody>
      </p:sp>
      <p:sp>
        <p:nvSpPr>
          <p:cNvPr id="9" name="Title 1">
            <a:extLst>
              <a:ext uri="{FF2B5EF4-FFF2-40B4-BE49-F238E27FC236}">
                <a16:creationId xmlns:a16="http://schemas.microsoft.com/office/drawing/2014/main" id="{ECE76A21-352D-40FA-A63E-A2BD9CEC62F8}"/>
              </a:ext>
            </a:extLst>
          </p:cNvPr>
          <p:cNvSpPr txBox="1">
            <a:spLocks/>
          </p:cNvSpPr>
          <p:nvPr/>
        </p:nvSpPr>
        <p:spPr>
          <a:xfrm>
            <a:off x="2008340" y="25102"/>
            <a:ext cx="7949851" cy="386989"/>
          </a:xfrm>
          <a:prstGeom prst="rect">
            <a:avLst/>
          </a:prstGeom>
        </p:spPr>
        <p:txBody>
          <a:bodyPr/>
          <a:lstStyle>
            <a:lvl1pPr algn="l" defTabSz="685800" rtl="0" eaLnBrk="1" latinLnBrk="0" hangingPunct="1">
              <a:lnSpc>
                <a:spcPct val="90000"/>
              </a:lnSpc>
              <a:spcBef>
                <a:spcPct val="0"/>
              </a:spcBef>
              <a:buNone/>
              <a:defRPr sz="3400" kern="1200">
                <a:solidFill>
                  <a:srgbClr val="0099FF"/>
                </a:solidFill>
                <a:latin typeface="+mj-lt"/>
                <a:ea typeface="+mj-ea"/>
                <a:cs typeface="+mj-cs"/>
              </a:defRPr>
            </a:lvl1pPr>
          </a:lstStyle>
          <a:p>
            <a:pPr algn="ctr"/>
            <a:r>
              <a:rPr lang="en-US" sz="2000" b="1">
                <a:solidFill>
                  <a:schemeClr val="bg1"/>
                </a:solidFill>
                <a:latin typeface="Arial" charset="0"/>
                <a:ea typeface="Arial" charset="0"/>
                <a:cs typeface="Arial" charset="0"/>
              </a:rPr>
              <a:t>Adapting Lesotho’s Young Mothers Programme to COVID-19</a:t>
            </a:r>
          </a:p>
        </p:txBody>
      </p:sp>
      <p:pic>
        <p:nvPicPr>
          <p:cNvPr id="14" name="Picture 13" descr="gov Logo">
            <a:extLst>
              <a:ext uri="{FF2B5EF4-FFF2-40B4-BE49-F238E27FC236}">
                <a16:creationId xmlns:a16="http://schemas.microsoft.com/office/drawing/2014/main" id="{DC54A76B-D08F-492C-AF1D-DB8576E5B23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13451" y="157385"/>
            <a:ext cx="931270" cy="760681"/>
          </a:xfrm>
          <a:prstGeom prst="rect">
            <a:avLst/>
          </a:prstGeom>
          <a:noFill/>
          <a:ln>
            <a:noFill/>
          </a:ln>
        </p:spPr>
      </p:pic>
      <p:pic>
        <p:nvPicPr>
          <p:cNvPr id="15" name="Picture 14">
            <a:extLst>
              <a:ext uri="{FF2B5EF4-FFF2-40B4-BE49-F238E27FC236}">
                <a16:creationId xmlns:a16="http://schemas.microsoft.com/office/drawing/2014/main" id="{46A384A2-8D4E-4E92-B4F6-A02E3FFEE9E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246687" y="6209436"/>
            <a:ext cx="2200275" cy="523875"/>
          </a:xfrm>
          <a:prstGeom prst="rect">
            <a:avLst/>
          </a:prstGeom>
          <a:noFill/>
          <a:ln>
            <a:noFill/>
          </a:ln>
        </p:spPr>
      </p:pic>
      <p:pic>
        <p:nvPicPr>
          <p:cNvPr id="16" name="Picture 15">
            <a:extLst>
              <a:ext uri="{FF2B5EF4-FFF2-40B4-BE49-F238E27FC236}">
                <a16:creationId xmlns:a16="http://schemas.microsoft.com/office/drawing/2014/main" id="{943AA5DD-1BE7-43E5-9DFB-C82C5631A70F}"/>
              </a:ext>
            </a:extLst>
          </p:cNvPr>
          <p:cNvPicPr>
            <a:picLocks noChangeAspect="1"/>
          </p:cNvPicPr>
          <p:nvPr/>
        </p:nvPicPr>
        <p:blipFill>
          <a:blip r:embed="rId6"/>
          <a:stretch>
            <a:fillRect/>
          </a:stretch>
        </p:blipFill>
        <p:spPr>
          <a:xfrm>
            <a:off x="10348849" y="-17429"/>
            <a:ext cx="1843149" cy="950555"/>
          </a:xfrm>
          <a:prstGeom prst="rect">
            <a:avLst/>
          </a:prstGeom>
        </p:spPr>
      </p:pic>
      <p:pic>
        <p:nvPicPr>
          <p:cNvPr id="1026" name="Picture 2" descr="Help-Lesotho-Logo (2)">
            <a:extLst>
              <a:ext uri="{FF2B5EF4-FFF2-40B4-BE49-F238E27FC236}">
                <a16:creationId xmlns:a16="http://schemas.microsoft.com/office/drawing/2014/main" id="{99F22540-87EC-4291-A87A-94779248C2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897" y="6082398"/>
            <a:ext cx="1571625" cy="6492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8" name="Picture 4" descr="UNICEF_ForEveryChild_SCREEN_Horizontal_RGB_ENG">
            <a:extLst>
              <a:ext uri="{FF2B5EF4-FFF2-40B4-BE49-F238E27FC236}">
                <a16:creationId xmlns:a16="http://schemas.microsoft.com/office/drawing/2014/main" id="{59590EEF-7CF2-47D4-9ACE-7B75C84CDA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42127" y="6185624"/>
            <a:ext cx="1069976" cy="5715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305946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533BBA9D-8E1B-4E76-8137-5E85544571F3}"/>
              </a:ext>
            </a:extLst>
          </p:cNvPr>
          <p:cNvSpPr>
            <a:spLocks noChangeArrowheads="1"/>
          </p:cNvSpPr>
          <p:nvPr/>
        </p:nvSpPr>
        <p:spPr bwMode="auto">
          <a:xfrm>
            <a:off x="247828" y="1669442"/>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itle 1">
            <a:extLst>
              <a:ext uri="{FF2B5EF4-FFF2-40B4-BE49-F238E27FC236}">
                <a16:creationId xmlns:a16="http://schemas.microsoft.com/office/drawing/2014/main" id="{1B542AC0-2D99-49AA-A8D7-4A3B9C83F8DE}"/>
              </a:ext>
            </a:extLst>
          </p:cNvPr>
          <p:cNvSpPr txBox="1">
            <a:spLocks/>
          </p:cNvSpPr>
          <p:nvPr/>
        </p:nvSpPr>
        <p:spPr>
          <a:xfrm>
            <a:off x="340193" y="-21108"/>
            <a:ext cx="11500671" cy="921222"/>
          </a:xfrm>
          <a:prstGeom prst="rect">
            <a:avLst/>
          </a:prstGeom>
        </p:spPr>
        <p:txBody>
          <a:bodyPr>
            <a:no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730" b="1">
              <a:solidFill>
                <a:srgbClr val="0099FF"/>
              </a:solidFill>
              <a:latin typeface="Arial" panose="020B0604020202020204" pitchFamily="34" charset="0"/>
              <a:cs typeface="Arial" panose="020B0604020202020204" pitchFamily="34" charset="0"/>
            </a:endParaRPr>
          </a:p>
        </p:txBody>
      </p:sp>
      <p:sp>
        <p:nvSpPr>
          <p:cNvPr id="9" name="Slide Number Placeholder 5">
            <a:extLst>
              <a:ext uri="{FF2B5EF4-FFF2-40B4-BE49-F238E27FC236}">
                <a16:creationId xmlns:a16="http://schemas.microsoft.com/office/drawing/2014/main" id="{B4CCB662-D7C0-47CF-87B0-C7D874DBF56B}"/>
              </a:ext>
            </a:extLst>
          </p:cNvPr>
          <p:cNvSpPr>
            <a:spLocks noGrp="1"/>
          </p:cNvSpPr>
          <p:nvPr>
            <p:ph type="sldNum" sz="quarter" idx="12"/>
          </p:nvPr>
        </p:nvSpPr>
        <p:spPr>
          <a:xfrm>
            <a:off x="501053" y="6344420"/>
            <a:ext cx="2844800" cy="365125"/>
          </a:xfrm>
          <a:prstGeom prst="rect">
            <a:avLst/>
          </a:prstGeom>
        </p:spPr>
        <p:txBody>
          <a:bodyPr/>
          <a:lstStyle>
            <a:lvl1pPr algn="l">
              <a:defRPr sz="1200">
                <a:solidFill>
                  <a:schemeClr val="bg1"/>
                </a:solidFill>
              </a:defRPr>
            </a:lvl1pPr>
          </a:lstStyle>
          <a:p>
            <a:fld id="{C15E4355-C1EE-2A42-B28B-63C6333920E9}" type="slidenum">
              <a:rPr lang="en-US" smtClean="0">
                <a:solidFill>
                  <a:schemeClr val="tx1"/>
                </a:solidFill>
              </a:rPr>
              <a:pPr/>
              <a:t>10</a:t>
            </a:fld>
            <a:endParaRPr lang="en-US">
              <a:solidFill>
                <a:schemeClr val="tx1"/>
              </a:solidFill>
            </a:endParaRPr>
          </a:p>
        </p:txBody>
      </p:sp>
      <p:sp>
        <p:nvSpPr>
          <p:cNvPr id="11" name="Title 1">
            <a:extLst>
              <a:ext uri="{FF2B5EF4-FFF2-40B4-BE49-F238E27FC236}">
                <a16:creationId xmlns:a16="http://schemas.microsoft.com/office/drawing/2014/main" id="{A95606E7-329E-4C67-9911-0B2F40ED2593}"/>
              </a:ext>
            </a:extLst>
          </p:cNvPr>
          <p:cNvSpPr txBox="1">
            <a:spLocks/>
          </p:cNvSpPr>
          <p:nvPr/>
        </p:nvSpPr>
        <p:spPr>
          <a:xfrm>
            <a:off x="432559" y="70093"/>
            <a:ext cx="11500671" cy="738819"/>
          </a:xfrm>
          <a:prstGeom prst="rect">
            <a:avLst/>
          </a:prstGeom>
        </p:spPr>
        <p:txBody>
          <a:bodyPr/>
          <a:lstStyle>
            <a:lvl1pPr algn="l" defTabSz="685800" rtl="0" eaLnBrk="1" latinLnBrk="0" hangingPunct="1">
              <a:lnSpc>
                <a:spcPct val="90000"/>
              </a:lnSpc>
              <a:spcBef>
                <a:spcPct val="0"/>
              </a:spcBef>
              <a:buNone/>
              <a:defRPr sz="3600" kern="1200">
                <a:solidFill>
                  <a:schemeClr val="bg1"/>
                </a:solidFill>
                <a:latin typeface="+mj-lt"/>
                <a:ea typeface="+mj-ea"/>
                <a:cs typeface="+mj-cs"/>
              </a:defRPr>
            </a:lvl1pPr>
          </a:lstStyle>
          <a:p>
            <a:r>
              <a:rPr lang="en-US" b="1" dirty="0">
                <a:solidFill>
                  <a:srgbClr val="009DEF"/>
                </a:solidFill>
              </a:rPr>
              <a:t>SIGNIFICANT PROGRESS TO ACHIEVE THE 95-95-95 FAST TRACK TARGETS</a:t>
            </a:r>
            <a:endParaRPr lang="en-ZA" b="1" dirty="0">
              <a:solidFill>
                <a:srgbClr val="009DEF"/>
              </a:solidFill>
            </a:endParaRPr>
          </a:p>
        </p:txBody>
      </p:sp>
      <p:pic>
        <p:nvPicPr>
          <p:cNvPr id="3" name="Picture 2">
            <a:extLst>
              <a:ext uri="{FF2B5EF4-FFF2-40B4-BE49-F238E27FC236}">
                <a16:creationId xmlns:a16="http://schemas.microsoft.com/office/drawing/2014/main" id="{B944D83D-6B55-4B15-9B21-2D56458685CA}"/>
              </a:ext>
            </a:extLst>
          </p:cNvPr>
          <p:cNvPicPr>
            <a:picLocks noChangeAspect="1"/>
          </p:cNvPicPr>
          <p:nvPr/>
        </p:nvPicPr>
        <p:blipFill rotWithShape="1">
          <a:blip r:embed="rId3"/>
          <a:srcRect l="238" t="895" r="315"/>
          <a:stretch/>
        </p:blipFill>
        <p:spPr>
          <a:xfrm>
            <a:off x="1608052" y="1841380"/>
            <a:ext cx="8986837" cy="5014424"/>
          </a:xfrm>
          <a:prstGeom prst="rect">
            <a:avLst/>
          </a:prstGeom>
        </p:spPr>
      </p:pic>
      <p:sp>
        <p:nvSpPr>
          <p:cNvPr id="17" name="Rectangle 16">
            <a:extLst>
              <a:ext uri="{FF2B5EF4-FFF2-40B4-BE49-F238E27FC236}">
                <a16:creationId xmlns:a16="http://schemas.microsoft.com/office/drawing/2014/main" id="{8F90CCCD-D361-4EF5-8206-6B5C6761108E}"/>
              </a:ext>
            </a:extLst>
          </p:cNvPr>
          <p:cNvSpPr/>
          <p:nvPr/>
        </p:nvSpPr>
        <p:spPr>
          <a:xfrm>
            <a:off x="1464487" y="1211762"/>
            <a:ext cx="9634502" cy="544749"/>
          </a:xfrm>
          <a:custGeom>
            <a:avLst/>
            <a:gdLst>
              <a:gd name="connsiteX0" fmla="*/ 0 w 7290050"/>
              <a:gd name="connsiteY0" fmla="*/ 0 h 753597"/>
              <a:gd name="connsiteX1" fmla="*/ 7290050 w 7290050"/>
              <a:gd name="connsiteY1" fmla="*/ 0 h 753597"/>
              <a:gd name="connsiteX2" fmla="*/ 7290050 w 7290050"/>
              <a:gd name="connsiteY2" fmla="*/ 753597 h 753597"/>
              <a:gd name="connsiteX3" fmla="*/ 0 w 7290050"/>
              <a:gd name="connsiteY3" fmla="*/ 753597 h 753597"/>
              <a:gd name="connsiteX4" fmla="*/ 0 w 7290050"/>
              <a:gd name="connsiteY4" fmla="*/ 0 h 753597"/>
              <a:gd name="connsiteX0" fmla="*/ 19456 w 7290050"/>
              <a:gd name="connsiteY0" fmla="*/ 0 h 773053"/>
              <a:gd name="connsiteX1" fmla="*/ 7290050 w 7290050"/>
              <a:gd name="connsiteY1" fmla="*/ 19456 h 773053"/>
              <a:gd name="connsiteX2" fmla="*/ 7290050 w 7290050"/>
              <a:gd name="connsiteY2" fmla="*/ 773053 h 773053"/>
              <a:gd name="connsiteX3" fmla="*/ 0 w 7290050"/>
              <a:gd name="connsiteY3" fmla="*/ 773053 h 773053"/>
              <a:gd name="connsiteX4" fmla="*/ 19456 w 7290050"/>
              <a:gd name="connsiteY4" fmla="*/ 0 h 77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050" h="773053">
                <a:moveTo>
                  <a:pt x="19456" y="0"/>
                </a:moveTo>
                <a:lnTo>
                  <a:pt x="7290050" y="19456"/>
                </a:lnTo>
                <a:lnTo>
                  <a:pt x="7290050" y="773053"/>
                </a:lnTo>
                <a:lnTo>
                  <a:pt x="0" y="773053"/>
                </a:lnTo>
                <a:lnTo>
                  <a:pt x="19456" y="0"/>
                </a:lnTo>
                <a:close/>
              </a:path>
            </a:pathLst>
          </a:cu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…BUT AGYW IN LESOTHO FACE MULTIPLE OVERLAPPING RISK FACTORS</a:t>
            </a:r>
            <a:endParaRPr lang="en-US" dirty="0">
              <a:solidFill>
                <a:schemeClr val="bg1"/>
              </a:solidFill>
            </a:endParaRPr>
          </a:p>
        </p:txBody>
      </p:sp>
      <p:sp>
        <p:nvSpPr>
          <p:cNvPr id="8" name="Footer Placeholder 4">
            <a:extLst>
              <a:ext uri="{FF2B5EF4-FFF2-40B4-BE49-F238E27FC236}">
                <a16:creationId xmlns:a16="http://schemas.microsoft.com/office/drawing/2014/main" id="{C9AA18E4-DD20-4BBD-AA49-28CF85A448B8}"/>
              </a:ext>
            </a:extLst>
          </p:cNvPr>
          <p:cNvSpPr txBox="1">
            <a:spLocks/>
          </p:cNvSpPr>
          <p:nvPr/>
        </p:nvSpPr>
        <p:spPr>
          <a:xfrm>
            <a:off x="8661991" y="6422862"/>
            <a:ext cx="2895600" cy="273844"/>
          </a:xfrm>
          <a:prstGeom prst="rect">
            <a:avLst/>
          </a:prstGeom>
        </p:spPr>
        <p:txBody>
          <a:bodyPr vert="horz" lIns="91440" tIns="45720" rIns="91440" bIns="45720" rtlCol="0" anchor="ctr"/>
          <a:lstStyle>
            <a:defPPr>
              <a:defRPr lang="en-US"/>
            </a:defPPr>
            <a:lvl1pPr marL="0" algn="r" defTabSz="685800" rtl="0" eaLnBrk="1" latinLnBrk="0" hangingPunct="1">
              <a:defRPr sz="900" b="0" kern="1200">
                <a:solidFill>
                  <a:schemeClr val="bg1">
                    <a:lumMod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b="1">
                <a:solidFill>
                  <a:srgbClr val="009DEF"/>
                </a:solidFill>
                <a:latin typeface="Arial" charset="0"/>
                <a:ea typeface="Arial" charset="0"/>
                <a:cs typeface="Arial" charset="0"/>
              </a:rPr>
              <a:t>UNICEF</a:t>
            </a:r>
            <a:r>
              <a:rPr lang="en-US">
                <a:solidFill>
                  <a:srgbClr val="009DEF"/>
                </a:solidFill>
                <a:latin typeface="Arial" charset="0"/>
                <a:ea typeface="Arial" charset="0"/>
                <a:cs typeface="Arial" charset="0"/>
              </a:rPr>
              <a:t> for every child</a:t>
            </a:r>
          </a:p>
        </p:txBody>
      </p:sp>
    </p:spTree>
    <p:extLst>
      <p:ext uri="{BB962C8B-B14F-4D97-AF65-F5344CB8AC3E}">
        <p14:creationId xmlns:p14="http://schemas.microsoft.com/office/powerpoint/2010/main" val="3362511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7795" y="358806"/>
            <a:ext cx="4257964" cy="1145309"/>
          </a:xfrm>
          <a:prstGeom prst="rect">
            <a:avLst/>
          </a:prstGeom>
        </p:spPr>
        <p:txBody>
          <a:bodyPr>
            <a:no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r>
              <a:rPr lang="en-US" sz="3730" b="1">
                <a:solidFill>
                  <a:srgbClr val="0099FF"/>
                </a:solidFill>
                <a:latin typeface="Arial" panose="020B0604020202020204" pitchFamily="34" charset="0"/>
                <a:cs typeface="Arial" panose="020B0604020202020204" pitchFamily="34" charset="0"/>
              </a:rPr>
              <a:t>OUTLINE</a:t>
            </a:r>
          </a:p>
        </p:txBody>
      </p:sp>
      <p:sp>
        <p:nvSpPr>
          <p:cNvPr id="8" name="Footer Placeholder 4">
            <a:extLst>
              <a:ext uri="{FF2B5EF4-FFF2-40B4-BE49-F238E27FC236}">
                <a16:creationId xmlns:a16="http://schemas.microsoft.com/office/drawing/2014/main" id="{ECC5407B-EDFD-42FE-ADF7-226D62AF568D}"/>
              </a:ext>
            </a:extLst>
          </p:cNvPr>
          <p:cNvSpPr txBox="1">
            <a:spLocks/>
          </p:cNvSpPr>
          <p:nvPr/>
        </p:nvSpPr>
        <p:spPr>
          <a:xfrm>
            <a:off x="8981852" y="6476026"/>
            <a:ext cx="2895600" cy="273844"/>
          </a:xfrm>
          <a:prstGeom prst="rect">
            <a:avLst/>
          </a:prstGeom>
        </p:spPr>
        <p:txBody>
          <a:bodyPr vert="horz" lIns="91440" tIns="45720" rIns="91440" bIns="45720" rtlCol="0" anchor="ctr"/>
          <a:lstStyle>
            <a:defPPr>
              <a:defRPr lang="en-US"/>
            </a:defPPr>
            <a:lvl1pPr marL="0" algn="r" defTabSz="685800" rtl="0" eaLnBrk="1" latinLnBrk="0" hangingPunct="1">
              <a:defRPr sz="900" b="0" kern="1200">
                <a:solidFill>
                  <a:schemeClr val="bg1">
                    <a:lumMod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b="1">
                <a:solidFill>
                  <a:srgbClr val="009DEF"/>
                </a:solidFill>
                <a:latin typeface="Arial" charset="0"/>
                <a:ea typeface="Arial" charset="0"/>
                <a:cs typeface="Arial" charset="0"/>
              </a:rPr>
              <a:t>UNICEF</a:t>
            </a:r>
            <a:r>
              <a:rPr lang="en-US">
                <a:solidFill>
                  <a:srgbClr val="009DEF"/>
                </a:solidFill>
                <a:latin typeface="Arial" charset="0"/>
                <a:ea typeface="Arial" charset="0"/>
                <a:cs typeface="Arial" charset="0"/>
              </a:rPr>
              <a:t> for every child</a:t>
            </a:r>
          </a:p>
        </p:txBody>
      </p:sp>
      <p:sp>
        <p:nvSpPr>
          <p:cNvPr id="9" name="Slide Number Placeholder 5">
            <a:extLst>
              <a:ext uri="{FF2B5EF4-FFF2-40B4-BE49-F238E27FC236}">
                <a16:creationId xmlns:a16="http://schemas.microsoft.com/office/drawing/2014/main" id="{D2555188-280E-47A7-B124-641A2316AF27}"/>
              </a:ext>
            </a:extLst>
          </p:cNvPr>
          <p:cNvSpPr>
            <a:spLocks noGrp="1"/>
          </p:cNvSpPr>
          <p:nvPr>
            <p:ph type="sldNum" sz="quarter" idx="12"/>
          </p:nvPr>
        </p:nvSpPr>
        <p:spPr>
          <a:xfrm>
            <a:off x="501053" y="6344420"/>
            <a:ext cx="2844800" cy="365125"/>
          </a:xfrm>
          <a:prstGeom prst="rect">
            <a:avLst/>
          </a:prstGeom>
        </p:spPr>
        <p:txBody>
          <a:bodyPr/>
          <a:lstStyle>
            <a:lvl1pPr algn="l">
              <a:defRPr sz="1200">
                <a:solidFill>
                  <a:schemeClr val="bg1"/>
                </a:solidFill>
              </a:defRPr>
            </a:lvl1pPr>
          </a:lstStyle>
          <a:p>
            <a:fld id="{C15E4355-C1EE-2A42-B28B-63C6333920E9}" type="slidenum">
              <a:rPr lang="en-US" smtClean="0">
                <a:solidFill>
                  <a:schemeClr val="tx1"/>
                </a:solidFill>
              </a:rPr>
              <a:pPr/>
              <a:t>2</a:t>
            </a:fld>
            <a:endParaRPr lang="en-US">
              <a:solidFill>
                <a:schemeClr val="tx1"/>
              </a:solidFill>
            </a:endParaRPr>
          </a:p>
        </p:txBody>
      </p:sp>
      <p:pic>
        <p:nvPicPr>
          <p:cNvPr id="5" name="Picture 4" descr="A picture containing outdoor, mountain, person, rock&#10;&#10;Description automatically generated">
            <a:extLst>
              <a:ext uri="{FF2B5EF4-FFF2-40B4-BE49-F238E27FC236}">
                <a16:creationId xmlns:a16="http://schemas.microsoft.com/office/drawing/2014/main" id="{49C7FFA1-7A4A-48E7-95CE-46D9C4F2DE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58"/>
          <a:stretch/>
        </p:blipFill>
        <p:spPr>
          <a:xfrm>
            <a:off x="5917850" y="1280831"/>
            <a:ext cx="6256779" cy="4896132"/>
          </a:xfrm>
          <a:prstGeom prst="rect">
            <a:avLst/>
          </a:prstGeom>
        </p:spPr>
      </p:pic>
      <p:graphicFrame>
        <p:nvGraphicFramePr>
          <p:cNvPr id="2" name="Diagram 3">
            <a:extLst>
              <a:ext uri="{FF2B5EF4-FFF2-40B4-BE49-F238E27FC236}">
                <a16:creationId xmlns:a16="http://schemas.microsoft.com/office/drawing/2014/main" id="{2CF9D35E-6795-46E5-91EF-B7C12729B7A1}"/>
              </a:ext>
            </a:extLst>
          </p:cNvPr>
          <p:cNvGraphicFramePr/>
          <p:nvPr>
            <p:extLst>
              <p:ext uri="{D42A27DB-BD31-4B8C-83A1-F6EECF244321}">
                <p14:modId xmlns:p14="http://schemas.microsoft.com/office/powerpoint/2010/main" val="3681254284"/>
              </p:ext>
            </p:extLst>
          </p:nvPr>
        </p:nvGraphicFramePr>
        <p:xfrm>
          <a:off x="342481" y="1393372"/>
          <a:ext cx="5416808" cy="51058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03342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021001-E4C2-4E27-A534-3758BF483B7E}"/>
              </a:ext>
            </a:extLst>
          </p:cNvPr>
          <p:cNvPicPr>
            <a:picLocks noChangeAspect="1"/>
          </p:cNvPicPr>
          <p:nvPr/>
        </p:nvPicPr>
        <p:blipFill>
          <a:blip r:embed="rId3"/>
          <a:stretch>
            <a:fillRect/>
          </a:stretch>
        </p:blipFill>
        <p:spPr>
          <a:xfrm>
            <a:off x="386987" y="1441670"/>
            <a:ext cx="4693229" cy="5085312"/>
          </a:xfrm>
          <a:prstGeom prst="rect">
            <a:avLst/>
          </a:prstGeom>
        </p:spPr>
      </p:pic>
      <p:sp>
        <p:nvSpPr>
          <p:cNvPr id="3" name="Title 1"/>
          <p:cNvSpPr txBox="1">
            <a:spLocks/>
          </p:cNvSpPr>
          <p:nvPr/>
        </p:nvSpPr>
        <p:spPr>
          <a:xfrm>
            <a:off x="216196" y="-50422"/>
            <a:ext cx="10972800" cy="1143000"/>
          </a:xfrm>
          <a:prstGeom prst="rect">
            <a:avLst/>
          </a:prstGeom>
        </p:spPr>
        <p:txBody>
          <a:bodyPr/>
          <a:lstStyle>
            <a:lvl1pPr algn="l" defTabSz="685800" rtl="0" eaLnBrk="1" latinLnBrk="0" hangingPunct="1">
              <a:lnSpc>
                <a:spcPct val="90000"/>
              </a:lnSpc>
              <a:spcBef>
                <a:spcPct val="0"/>
              </a:spcBef>
              <a:buNone/>
              <a:defRPr sz="3600" kern="1200">
                <a:solidFill>
                  <a:schemeClr val="bg1"/>
                </a:solidFill>
                <a:latin typeface="+mj-lt"/>
                <a:ea typeface="+mj-ea"/>
                <a:cs typeface="+mj-cs"/>
              </a:defRPr>
            </a:lvl1pPr>
          </a:lstStyle>
          <a:p>
            <a:r>
              <a:rPr lang="en-US" sz="3733" b="1">
                <a:solidFill>
                  <a:srgbClr val="009DEF"/>
                </a:solidFill>
              </a:rPr>
              <a:t>THE YMP IS BEING IMPLEMENTED IN 2 DISTRICTS </a:t>
            </a:r>
            <a:endParaRPr lang="en-ZA" sz="3733" b="1">
              <a:solidFill>
                <a:srgbClr val="009DEF"/>
              </a:solidFill>
            </a:endParaRPr>
          </a:p>
        </p:txBody>
      </p:sp>
      <p:sp>
        <p:nvSpPr>
          <p:cNvPr id="4" name="Content Placeholder 2"/>
          <p:cNvSpPr txBox="1">
            <a:spLocks/>
          </p:cNvSpPr>
          <p:nvPr/>
        </p:nvSpPr>
        <p:spPr>
          <a:xfrm>
            <a:off x="5286727" y="2728151"/>
            <a:ext cx="6404219" cy="4140033"/>
          </a:xfrm>
          <a:prstGeom prst="rect">
            <a:avLst/>
          </a:prstGeom>
        </p:spPr>
        <p:txBody>
          <a:bodyPr anchor="t"/>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24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24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800"/>
              </a:spcBef>
              <a:buNone/>
            </a:pPr>
            <a:r>
              <a:rPr lang="en-US" sz="2133" dirty="0">
                <a:solidFill>
                  <a:schemeClr val="tx1"/>
                </a:solidFill>
              </a:rPr>
              <a:t>Use of </a:t>
            </a:r>
            <a:r>
              <a:rPr lang="en-US" sz="2133" b="1" dirty="0">
                <a:solidFill>
                  <a:srgbClr val="0099FF"/>
                </a:solidFill>
              </a:rPr>
              <a:t>peer to peer mentorship </a:t>
            </a:r>
            <a:r>
              <a:rPr lang="en-US" sz="2133" dirty="0">
                <a:solidFill>
                  <a:schemeClr val="tx1"/>
                </a:solidFill>
              </a:rPr>
              <a:t>as an approach to improve health and HIV outcomes for young mothers and their children</a:t>
            </a:r>
          </a:p>
          <a:p>
            <a:pPr marL="0" indent="0">
              <a:spcBef>
                <a:spcPts val="1800"/>
              </a:spcBef>
              <a:buNone/>
            </a:pPr>
            <a:r>
              <a:rPr lang="en-US" sz="2133" b="1" dirty="0">
                <a:solidFill>
                  <a:srgbClr val="0099FF"/>
                </a:solidFill>
              </a:rPr>
              <a:t>Empower young mothers </a:t>
            </a:r>
            <a:r>
              <a:rPr lang="en-US" sz="2133" dirty="0">
                <a:solidFill>
                  <a:schemeClr val="tx1"/>
                </a:solidFill>
              </a:rPr>
              <a:t>to access the SRHR/HIV/MNCH and SGBV services of their choice</a:t>
            </a:r>
          </a:p>
          <a:p>
            <a:pPr marL="0" indent="0">
              <a:spcBef>
                <a:spcPts val="1800"/>
              </a:spcBef>
              <a:buNone/>
            </a:pPr>
            <a:r>
              <a:rPr lang="en-US" sz="2100" dirty="0">
                <a:solidFill>
                  <a:schemeClr val="tx1"/>
                </a:solidFill>
              </a:rPr>
              <a:t>Empower communities to support </a:t>
            </a:r>
            <a:r>
              <a:rPr lang="en-US" sz="2100" b="1" dirty="0">
                <a:solidFill>
                  <a:srgbClr val="0099FF"/>
                </a:solidFill>
              </a:rPr>
              <a:t>the needs of pregnant and breastfeeding young mothers</a:t>
            </a:r>
            <a:r>
              <a:rPr lang="en-US" sz="2100" dirty="0">
                <a:solidFill>
                  <a:schemeClr val="tx1"/>
                </a:solidFill>
              </a:rPr>
              <a:t>. </a:t>
            </a:r>
            <a:endParaRPr lang="en-ZA" sz="2133" dirty="0">
              <a:solidFill>
                <a:schemeClr val="tx1"/>
              </a:solidFill>
            </a:endParaRPr>
          </a:p>
          <a:p>
            <a:pPr marL="0" indent="0">
              <a:spcBef>
                <a:spcPts val="1800"/>
              </a:spcBef>
              <a:buNone/>
            </a:pPr>
            <a:r>
              <a:rPr lang="en-US" sz="2100" b="1" dirty="0">
                <a:solidFill>
                  <a:srgbClr val="0099FF"/>
                </a:solidFill>
              </a:rPr>
              <a:t>Generate evidence to advocate for action </a:t>
            </a:r>
            <a:r>
              <a:rPr lang="en-US" sz="2100" dirty="0">
                <a:solidFill>
                  <a:schemeClr val="tx1"/>
                </a:solidFill>
              </a:rPr>
              <a:t>on adolescent mothers’ issues</a:t>
            </a:r>
            <a:endParaRPr lang="en-US" sz="2100" dirty="0">
              <a:solidFill>
                <a:schemeClr val="tx1"/>
              </a:solidFill>
              <a:cs typeface="Arial"/>
            </a:endParaRPr>
          </a:p>
        </p:txBody>
      </p:sp>
      <p:sp>
        <p:nvSpPr>
          <p:cNvPr id="6" name="Footer Placeholder 4"/>
          <p:cNvSpPr>
            <a:spLocks noGrp="1"/>
          </p:cNvSpPr>
          <p:nvPr>
            <p:ph type="ftr" sz="quarter" idx="4294967295"/>
          </p:nvPr>
        </p:nvSpPr>
        <p:spPr>
          <a:xfrm>
            <a:off x="7721600" y="6338068"/>
            <a:ext cx="3860800" cy="365125"/>
          </a:xfrm>
          <a:prstGeom prst="rect">
            <a:avLst/>
          </a:prstGeom>
        </p:spPr>
        <p:txBody>
          <a:bodyPr/>
          <a:lstStyle>
            <a:lvl1pPr algn="r">
              <a:defRPr sz="1200" b="0">
                <a:solidFill>
                  <a:schemeClr val="bg1"/>
                </a:solidFill>
              </a:defRPr>
            </a:lvl1pPr>
          </a:lstStyle>
          <a:p>
            <a:r>
              <a:rPr lang="en-US" b="1">
                <a:latin typeface="Arial" charset="0"/>
                <a:ea typeface="Arial" charset="0"/>
                <a:cs typeface="Arial" charset="0"/>
              </a:rPr>
              <a:t>UNICEF</a:t>
            </a:r>
            <a:r>
              <a:rPr lang="en-US">
                <a:latin typeface="Arial" charset="0"/>
                <a:ea typeface="Arial" charset="0"/>
                <a:cs typeface="Arial" charset="0"/>
              </a:rPr>
              <a:t> for every child</a:t>
            </a:r>
          </a:p>
        </p:txBody>
      </p:sp>
      <p:sp>
        <p:nvSpPr>
          <p:cNvPr id="7" name="Rectangle 6"/>
          <p:cNvSpPr/>
          <p:nvPr/>
        </p:nvSpPr>
        <p:spPr>
          <a:xfrm>
            <a:off x="609600" y="1053093"/>
            <a:ext cx="4470616" cy="660763"/>
          </a:xfrm>
          <a:prstGeom prst="rect">
            <a:avLst/>
          </a:prstGeom>
          <a:solidFill>
            <a:schemeClr val="accent4">
              <a:lumMod val="75000"/>
            </a:schemeClr>
          </a:solidFill>
          <a:ln>
            <a:solidFill>
              <a:schemeClr val="accent4">
                <a:lumMod val="75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133" b="1">
                <a:solidFill>
                  <a:schemeClr val="bg1"/>
                </a:solidFill>
              </a:rPr>
              <a:t>PURPOSE</a:t>
            </a:r>
          </a:p>
        </p:txBody>
      </p:sp>
      <p:sp>
        <p:nvSpPr>
          <p:cNvPr id="8" name="Title 1"/>
          <p:cNvSpPr txBox="1">
            <a:spLocks/>
          </p:cNvSpPr>
          <p:nvPr/>
        </p:nvSpPr>
        <p:spPr>
          <a:xfrm>
            <a:off x="501053" y="274639"/>
            <a:ext cx="11081347" cy="1143000"/>
          </a:xfrm>
          <a:prstGeom prst="rect">
            <a:avLst/>
          </a:prstGeom>
        </p:spPr>
        <p:txBody>
          <a:bodyPr/>
          <a:lstStyle>
            <a:lvl1pPr algn="l" defTabSz="685800" rtl="0" eaLnBrk="1" latinLnBrk="0" hangingPunct="1">
              <a:lnSpc>
                <a:spcPct val="90000"/>
              </a:lnSpc>
              <a:spcBef>
                <a:spcPct val="0"/>
              </a:spcBef>
              <a:buNone/>
              <a:defRPr sz="3600" kern="1200">
                <a:solidFill>
                  <a:srgbClr val="0099FF"/>
                </a:solidFill>
                <a:latin typeface="+mj-lt"/>
                <a:ea typeface="+mj-ea"/>
                <a:cs typeface="+mj-cs"/>
              </a:defRPr>
            </a:lvl1pPr>
          </a:lstStyle>
          <a:p>
            <a:endParaRPr lang="en-ZA" sz="3733" b="1">
              <a:solidFill>
                <a:srgbClr val="00AEEF"/>
              </a:solidFill>
            </a:endParaRPr>
          </a:p>
        </p:txBody>
      </p:sp>
      <p:sp>
        <p:nvSpPr>
          <p:cNvPr id="10" name="Footer Placeholder 4"/>
          <p:cNvSpPr txBox="1">
            <a:spLocks/>
          </p:cNvSpPr>
          <p:nvPr/>
        </p:nvSpPr>
        <p:spPr>
          <a:xfrm>
            <a:off x="10333973" y="6566647"/>
            <a:ext cx="1858027" cy="371364"/>
          </a:xfrm>
          <a:prstGeom prst="rect">
            <a:avLst/>
          </a:prstGeom>
        </p:spPr>
        <p:txBody>
          <a:bodyPr vert="horz" lIns="121920" tIns="60960" rIns="121920" bIns="60960" rtlCol="0" anchor="ctr"/>
          <a:lstStyle>
            <a:defPPr>
              <a:defRPr lang="en-US"/>
            </a:defPPr>
            <a:lvl1pPr marL="0" algn="r" defTabSz="685800" rtl="0" eaLnBrk="1" latinLnBrk="0" hangingPunct="1">
              <a:defRPr sz="900" b="0" kern="1200">
                <a:solidFill>
                  <a:schemeClr val="bg1">
                    <a:lumMod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b="1">
                <a:solidFill>
                  <a:srgbClr val="009DEF"/>
                </a:solidFill>
                <a:latin typeface="Arial" charset="0"/>
                <a:ea typeface="Arial" charset="0"/>
                <a:cs typeface="Arial" charset="0"/>
              </a:rPr>
              <a:t>UNICEF</a:t>
            </a:r>
            <a:r>
              <a:rPr lang="en-US" sz="1200">
                <a:solidFill>
                  <a:srgbClr val="009DEF"/>
                </a:solidFill>
                <a:latin typeface="Arial" charset="0"/>
                <a:ea typeface="Arial" charset="0"/>
                <a:cs typeface="Arial" charset="0"/>
              </a:rPr>
              <a:t> for every child</a:t>
            </a:r>
          </a:p>
        </p:txBody>
      </p:sp>
      <p:sp>
        <p:nvSpPr>
          <p:cNvPr id="11" name="Slide Number Placeholder 5"/>
          <p:cNvSpPr txBox="1">
            <a:spLocks/>
          </p:cNvSpPr>
          <p:nvPr/>
        </p:nvSpPr>
        <p:spPr>
          <a:xfrm>
            <a:off x="501053" y="6344420"/>
            <a:ext cx="2844800" cy="365125"/>
          </a:xfrm>
          <a:prstGeom prst="rect">
            <a:avLst/>
          </a:prstGeom>
        </p:spPr>
        <p:txBody>
          <a:bodyPr vert="horz" lIns="121920" tIns="60960" rIns="121920" bIns="60960" rtlCol="0" anchor="ctr"/>
          <a:lstStyle>
            <a:defPPr>
              <a:defRPr lang="en-US"/>
            </a:defPPr>
            <a:lvl1pPr marL="0" marR="0" indent="0" algn="l" defTabSz="685800" rtl="0" eaLnBrk="1" fontAlgn="auto" latinLnBrk="0" hangingPunct="1">
              <a:lnSpc>
                <a:spcPct val="100000"/>
              </a:lnSpc>
              <a:spcBef>
                <a:spcPts val="0"/>
              </a:spcBef>
              <a:spcAft>
                <a:spcPts val="0"/>
              </a:spcAft>
              <a:buClrTx/>
              <a:buSzTx/>
              <a:buFontTx/>
              <a:buNone/>
              <a:tabLst/>
              <a:defRPr sz="900" kern="1200">
                <a:solidFill>
                  <a:srgbClr val="7F7F7F"/>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200"/>
          </a:p>
        </p:txBody>
      </p:sp>
      <p:cxnSp>
        <p:nvCxnSpPr>
          <p:cNvPr id="15" name="Straight Connector 14"/>
          <p:cNvCxnSpPr/>
          <p:nvPr/>
        </p:nvCxnSpPr>
        <p:spPr>
          <a:xfrm>
            <a:off x="5326547" y="3822199"/>
            <a:ext cx="6141156" cy="211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343482" y="4893780"/>
            <a:ext cx="6141156" cy="211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363986" y="5749198"/>
            <a:ext cx="6141156" cy="211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0212984-04FB-4DC8-AE51-F87087071FAD}"/>
              </a:ext>
            </a:extLst>
          </p:cNvPr>
          <p:cNvCxnSpPr/>
          <p:nvPr/>
        </p:nvCxnSpPr>
        <p:spPr>
          <a:xfrm>
            <a:off x="5343482" y="6526982"/>
            <a:ext cx="6141156" cy="211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2" name="Slide Number Placeholder 5">
            <a:extLst>
              <a:ext uri="{FF2B5EF4-FFF2-40B4-BE49-F238E27FC236}">
                <a16:creationId xmlns:a16="http://schemas.microsoft.com/office/drawing/2014/main" id="{60E482D7-099D-4D94-B86D-F623890E07D8}"/>
              </a:ext>
            </a:extLst>
          </p:cNvPr>
          <p:cNvSpPr>
            <a:spLocks noGrp="1"/>
          </p:cNvSpPr>
          <p:nvPr>
            <p:ph type="sldNum" sz="quarter" idx="12"/>
          </p:nvPr>
        </p:nvSpPr>
        <p:spPr>
          <a:xfrm>
            <a:off x="653453" y="6496820"/>
            <a:ext cx="2844800" cy="365125"/>
          </a:xfrm>
          <a:prstGeom prst="rect">
            <a:avLst/>
          </a:prstGeom>
        </p:spPr>
        <p:txBody>
          <a:bodyPr/>
          <a:lstStyle>
            <a:lvl1pPr algn="l">
              <a:defRPr sz="1200">
                <a:solidFill>
                  <a:schemeClr val="bg1"/>
                </a:solidFill>
              </a:defRPr>
            </a:lvl1pPr>
          </a:lstStyle>
          <a:p>
            <a:fld id="{C15E4355-C1EE-2A42-B28B-63C6333920E9}" type="slidenum">
              <a:rPr lang="en-US" smtClean="0">
                <a:solidFill>
                  <a:schemeClr val="tx1"/>
                </a:solidFill>
              </a:rPr>
              <a:pPr/>
              <a:t>3</a:t>
            </a:fld>
            <a:endParaRPr lang="en-US">
              <a:solidFill>
                <a:schemeClr val="tx1"/>
              </a:solidFill>
            </a:endParaRPr>
          </a:p>
        </p:txBody>
      </p:sp>
      <p:sp>
        <p:nvSpPr>
          <p:cNvPr id="2" name="Callout: Down Arrow 1">
            <a:extLst>
              <a:ext uri="{FF2B5EF4-FFF2-40B4-BE49-F238E27FC236}">
                <a16:creationId xmlns:a16="http://schemas.microsoft.com/office/drawing/2014/main" id="{FA9BE552-E7C2-4884-BBB7-FD25FE20D0BE}"/>
              </a:ext>
            </a:extLst>
          </p:cNvPr>
          <p:cNvSpPr/>
          <p:nvPr/>
        </p:nvSpPr>
        <p:spPr>
          <a:xfrm>
            <a:off x="5441245" y="1138184"/>
            <a:ext cx="5675041" cy="1589967"/>
          </a:xfrm>
          <a:prstGeom prst="downArrowCallout">
            <a:avLst/>
          </a:prstGeom>
          <a:solidFill>
            <a:schemeClr val="bg1"/>
          </a:solidFill>
          <a:ln>
            <a:solidFill>
              <a:schemeClr val="tx2"/>
            </a:solidFill>
          </a:ln>
        </p:spPr>
        <p:style>
          <a:lnRef idx="1">
            <a:schemeClr val="accent4"/>
          </a:lnRef>
          <a:fillRef idx="3">
            <a:schemeClr val="accent4"/>
          </a:fillRef>
          <a:effectRef idx="2">
            <a:schemeClr val="accent4"/>
          </a:effectRef>
          <a:fontRef idx="minor">
            <a:schemeClr val="lt1"/>
          </a:fontRef>
        </p:style>
        <p:txBody>
          <a:bodyPr vert="horz" rtlCol="0" anchor="ctr"/>
          <a:lstStyle/>
          <a:p>
            <a:pPr algn="ctr"/>
            <a:endParaRPr lang="en-US" b="1">
              <a:solidFill>
                <a:srgbClr val="0099FF"/>
              </a:solidFill>
            </a:endParaRPr>
          </a:p>
        </p:txBody>
      </p:sp>
      <p:pic>
        <p:nvPicPr>
          <p:cNvPr id="17" name="Picture 16">
            <a:extLst>
              <a:ext uri="{FF2B5EF4-FFF2-40B4-BE49-F238E27FC236}">
                <a16:creationId xmlns:a16="http://schemas.microsoft.com/office/drawing/2014/main" id="{A81E4C95-E2C3-4DAB-8D7A-34FC54039BBB}"/>
              </a:ext>
            </a:extLst>
          </p:cNvPr>
          <p:cNvPicPr>
            <a:picLocks noChangeAspect="1"/>
          </p:cNvPicPr>
          <p:nvPr/>
        </p:nvPicPr>
        <p:blipFill rotWithShape="1">
          <a:blip r:embed="rId4"/>
          <a:srcRect t="15390"/>
          <a:stretch/>
        </p:blipFill>
        <p:spPr>
          <a:xfrm>
            <a:off x="5622562" y="1157399"/>
            <a:ext cx="1804361" cy="787836"/>
          </a:xfrm>
          <a:prstGeom prst="rect">
            <a:avLst/>
          </a:prstGeom>
        </p:spPr>
      </p:pic>
      <p:sp>
        <p:nvSpPr>
          <p:cNvPr id="5" name="TextBox 4">
            <a:extLst>
              <a:ext uri="{FF2B5EF4-FFF2-40B4-BE49-F238E27FC236}">
                <a16:creationId xmlns:a16="http://schemas.microsoft.com/office/drawing/2014/main" id="{3C648BD4-0690-475E-9B15-18E3B49543DD}"/>
              </a:ext>
            </a:extLst>
          </p:cNvPr>
          <p:cNvSpPr txBox="1"/>
          <p:nvPr/>
        </p:nvSpPr>
        <p:spPr>
          <a:xfrm>
            <a:off x="7608240" y="1179594"/>
            <a:ext cx="3508046" cy="1107996"/>
          </a:xfrm>
          <a:prstGeom prst="rect">
            <a:avLst/>
          </a:prstGeom>
          <a:noFill/>
        </p:spPr>
        <p:txBody>
          <a:bodyPr wrap="square" rtlCol="0">
            <a:spAutoFit/>
          </a:bodyPr>
          <a:lstStyle/>
          <a:p>
            <a:r>
              <a:rPr lang="en-US" sz="1600" b="1">
                <a:solidFill>
                  <a:srgbClr val="0099FF"/>
                </a:solidFill>
              </a:rPr>
              <a:t>Strengthen integrated SRHR/HIV and SGBV services in East and Southern Africa</a:t>
            </a:r>
          </a:p>
          <a:p>
            <a:endParaRPr lang="en-US"/>
          </a:p>
        </p:txBody>
      </p:sp>
    </p:spTree>
    <p:extLst>
      <p:ext uri="{BB962C8B-B14F-4D97-AF65-F5344CB8AC3E}">
        <p14:creationId xmlns:p14="http://schemas.microsoft.com/office/powerpoint/2010/main" val="1858581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E522E8-1064-49AD-A95E-519C3F061C32}"/>
              </a:ext>
            </a:extLst>
          </p:cNvPr>
          <p:cNvSpPr/>
          <p:nvPr/>
        </p:nvSpPr>
        <p:spPr>
          <a:xfrm>
            <a:off x="2323499" y="4506412"/>
            <a:ext cx="7256546" cy="1724127"/>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8716C84-5B92-46DE-9931-86D0C1F8057C}"/>
              </a:ext>
            </a:extLst>
          </p:cNvPr>
          <p:cNvSpPr txBox="1"/>
          <p:nvPr/>
        </p:nvSpPr>
        <p:spPr>
          <a:xfrm>
            <a:off x="7353371" y="4780653"/>
            <a:ext cx="2187144" cy="1223412"/>
          </a:xfrm>
          <a:prstGeom prst="rect">
            <a:avLst/>
          </a:prstGeom>
          <a:noFill/>
        </p:spPr>
        <p:txBody>
          <a:bodyPr wrap="square" rtlCol="0">
            <a:spAutoFit/>
          </a:bodyPr>
          <a:lstStyle/>
          <a:p>
            <a:r>
              <a:rPr lang="en-US" sz="1050" dirty="0"/>
              <a:t>P2P Village Support Groups</a:t>
            </a:r>
          </a:p>
          <a:p>
            <a:r>
              <a:rPr lang="en-US" sz="1050" dirty="0"/>
              <a:t>IGAs-Social Protection Packs</a:t>
            </a:r>
          </a:p>
          <a:p>
            <a:r>
              <a:rPr lang="en-US" sz="1050" dirty="0"/>
              <a:t>Community mobilization</a:t>
            </a:r>
          </a:p>
          <a:p>
            <a:r>
              <a:rPr lang="en-US" sz="1050" dirty="0"/>
              <a:t>Health Education</a:t>
            </a:r>
          </a:p>
          <a:p>
            <a:r>
              <a:rPr lang="en-US" sz="1050" dirty="0"/>
              <a:t>Linkages &amp; Referrals through VHP</a:t>
            </a:r>
          </a:p>
          <a:p>
            <a:r>
              <a:rPr lang="en-US" sz="1050" dirty="0"/>
              <a:t>Community Dialogues</a:t>
            </a:r>
          </a:p>
        </p:txBody>
      </p:sp>
      <p:sp>
        <p:nvSpPr>
          <p:cNvPr id="4" name="Title 1"/>
          <p:cNvSpPr>
            <a:spLocks noGrp="1"/>
          </p:cNvSpPr>
          <p:nvPr>
            <p:ph type="ctrTitle" idx="4294967295"/>
          </p:nvPr>
        </p:nvSpPr>
        <p:spPr>
          <a:xfrm>
            <a:off x="559968" y="-10893"/>
            <a:ext cx="10783607" cy="951057"/>
          </a:xfrm>
        </p:spPr>
        <p:txBody>
          <a:bodyPr>
            <a:noAutofit/>
          </a:bodyPr>
          <a:lstStyle/>
          <a:p>
            <a:pPr algn="l"/>
            <a:r>
              <a:rPr lang="en-US" sz="2400" b="1">
                <a:solidFill>
                  <a:srgbClr val="0099FF"/>
                </a:solidFill>
                <a:latin typeface="Arial" panose="020B0604020202020204" pitchFamily="34" charset="0"/>
                <a:cs typeface="Arial" panose="020B0604020202020204" pitchFamily="34" charset="0"/>
              </a:rPr>
              <a:t>THE YMP AIMS TO IMPROVE THE HEALTH AND HIV OUTCOMES OF PBF-AGYW AND THEIR CHILDREN</a:t>
            </a:r>
          </a:p>
        </p:txBody>
      </p:sp>
      <p:sp>
        <p:nvSpPr>
          <p:cNvPr id="6" name="Slide Number Placeholder 5">
            <a:extLst>
              <a:ext uri="{FF2B5EF4-FFF2-40B4-BE49-F238E27FC236}">
                <a16:creationId xmlns:a16="http://schemas.microsoft.com/office/drawing/2014/main" id="{DA7B2C37-445F-4CC6-BCE7-888629F974EE}"/>
              </a:ext>
            </a:extLst>
          </p:cNvPr>
          <p:cNvSpPr>
            <a:spLocks noGrp="1"/>
          </p:cNvSpPr>
          <p:nvPr>
            <p:ph type="sldNum" sz="quarter" idx="12"/>
          </p:nvPr>
        </p:nvSpPr>
        <p:spPr>
          <a:xfrm>
            <a:off x="501053" y="6344420"/>
            <a:ext cx="2844800" cy="365125"/>
          </a:xfrm>
          <a:prstGeom prst="rect">
            <a:avLst/>
          </a:prstGeom>
        </p:spPr>
        <p:txBody>
          <a:bodyPr/>
          <a:lstStyle>
            <a:lvl1pPr algn="l">
              <a:defRPr sz="1200">
                <a:solidFill>
                  <a:schemeClr val="bg1"/>
                </a:solidFill>
              </a:defRPr>
            </a:lvl1pPr>
          </a:lstStyle>
          <a:p>
            <a:fld id="{C15E4355-C1EE-2A42-B28B-63C6333920E9}" type="slidenum">
              <a:rPr lang="en-US" smtClean="0">
                <a:solidFill>
                  <a:schemeClr val="tx1"/>
                </a:solidFill>
              </a:rPr>
              <a:pPr/>
              <a:t>4</a:t>
            </a:fld>
            <a:endParaRPr lang="en-US">
              <a:solidFill>
                <a:schemeClr val="tx1"/>
              </a:solidFill>
            </a:endParaRPr>
          </a:p>
        </p:txBody>
      </p:sp>
      <p:sp>
        <p:nvSpPr>
          <p:cNvPr id="7" name="Footer Placeholder 4">
            <a:extLst>
              <a:ext uri="{FF2B5EF4-FFF2-40B4-BE49-F238E27FC236}">
                <a16:creationId xmlns:a16="http://schemas.microsoft.com/office/drawing/2014/main" id="{A118575A-F8D1-4F93-AAA0-D7055CAABBEA}"/>
              </a:ext>
            </a:extLst>
          </p:cNvPr>
          <p:cNvSpPr txBox="1">
            <a:spLocks/>
          </p:cNvSpPr>
          <p:nvPr/>
        </p:nvSpPr>
        <p:spPr>
          <a:xfrm>
            <a:off x="10286999" y="6409958"/>
            <a:ext cx="1841983" cy="365125"/>
          </a:xfrm>
          <a:prstGeom prst="rect">
            <a:avLst/>
          </a:prstGeom>
        </p:spPr>
        <p:txBody>
          <a:bodyPr vert="horz" lIns="121920" tIns="60960" rIns="121920" bIns="60960" rtlCol="0" anchor="ctr"/>
          <a:lstStyle>
            <a:defPPr>
              <a:defRPr lang="en-US"/>
            </a:defPPr>
            <a:lvl1pPr marL="0" algn="r" defTabSz="685800" rtl="0" eaLnBrk="1" latinLnBrk="0" hangingPunct="1">
              <a:defRPr sz="900" b="0" kern="1200">
                <a:solidFill>
                  <a:schemeClr val="bg1">
                    <a:lumMod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b="1">
                <a:solidFill>
                  <a:srgbClr val="009DEF"/>
                </a:solidFill>
                <a:latin typeface="Arial" charset="0"/>
                <a:ea typeface="Arial" charset="0"/>
                <a:cs typeface="Arial" charset="0"/>
              </a:rPr>
              <a:t>UNICEF</a:t>
            </a:r>
            <a:r>
              <a:rPr lang="en-US" sz="1200">
                <a:solidFill>
                  <a:srgbClr val="009DEF"/>
                </a:solidFill>
                <a:latin typeface="Arial" charset="0"/>
                <a:ea typeface="Arial" charset="0"/>
                <a:cs typeface="Arial" charset="0"/>
              </a:rPr>
              <a:t> for every child</a:t>
            </a:r>
          </a:p>
        </p:txBody>
      </p:sp>
      <p:sp>
        <p:nvSpPr>
          <p:cNvPr id="3" name="Rectangle 2">
            <a:extLst>
              <a:ext uri="{FF2B5EF4-FFF2-40B4-BE49-F238E27FC236}">
                <a16:creationId xmlns:a16="http://schemas.microsoft.com/office/drawing/2014/main" id="{B3C71A20-D256-4D90-8BA3-14111EE5F228}"/>
              </a:ext>
            </a:extLst>
          </p:cNvPr>
          <p:cNvSpPr/>
          <p:nvPr/>
        </p:nvSpPr>
        <p:spPr>
          <a:xfrm>
            <a:off x="1727141" y="1099831"/>
            <a:ext cx="8287016" cy="37754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Pregnant and BF AGYW and their children have improved health and HIV outcomes</a:t>
            </a:r>
          </a:p>
        </p:txBody>
      </p:sp>
      <p:sp>
        <p:nvSpPr>
          <p:cNvPr id="5" name="Rectangle 4">
            <a:extLst>
              <a:ext uri="{FF2B5EF4-FFF2-40B4-BE49-F238E27FC236}">
                <a16:creationId xmlns:a16="http://schemas.microsoft.com/office/drawing/2014/main" id="{EE94040F-A989-47D1-A7D4-EAB7627317B4}"/>
              </a:ext>
            </a:extLst>
          </p:cNvPr>
          <p:cNvSpPr/>
          <p:nvPr/>
        </p:nvSpPr>
        <p:spPr>
          <a:xfrm>
            <a:off x="1251284" y="1539996"/>
            <a:ext cx="3346688" cy="130465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a:t>Change in Systems</a:t>
            </a:r>
          </a:p>
          <a:p>
            <a:pPr marL="171450" indent="-171450">
              <a:buFont typeface="Arial" panose="020B0604020202020204" pitchFamily="34" charset="0"/>
              <a:buChar char="•"/>
            </a:pPr>
            <a:r>
              <a:rPr lang="en-US" sz="1200"/>
              <a:t>Health system responsive to needs of pregnant and breastfeeding girls and young women</a:t>
            </a:r>
          </a:p>
          <a:p>
            <a:pPr marL="171450" indent="-171450">
              <a:buFont typeface="Arial" panose="020B0604020202020204" pitchFamily="34" charset="0"/>
              <a:buChar char="•"/>
            </a:pPr>
            <a:r>
              <a:rPr lang="en-US" sz="1200"/>
              <a:t>Improved quality of health services—adapted for PBF-AGYW</a:t>
            </a:r>
          </a:p>
        </p:txBody>
      </p:sp>
      <p:sp>
        <p:nvSpPr>
          <p:cNvPr id="9" name="Rectangle 8">
            <a:extLst>
              <a:ext uri="{FF2B5EF4-FFF2-40B4-BE49-F238E27FC236}">
                <a16:creationId xmlns:a16="http://schemas.microsoft.com/office/drawing/2014/main" id="{00AC7B41-0E63-4DF9-AC89-973D6B8CB485}"/>
              </a:ext>
            </a:extLst>
          </p:cNvPr>
          <p:cNvSpPr/>
          <p:nvPr/>
        </p:nvSpPr>
        <p:spPr>
          <a:xfrm>
            <a:off x="6877343" y="1518354"/>
            <a:ext cx="3331941" cy="1369221"/>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a:t>Change in Behavior</a:t>
            </a:r>
          </a:p>
          <a:p>
            <a:pPr marL="171450" indent="-171450">
              <a:buFont typeface="Arial" panose="020B0604020202020204" pitchFamily="34" charset="0"/>
              <a:buChar char="•"/>
            </a:pPr>
            <a:r>
              <a:rPr lang="en-US" sz="1200"/>
              <a:t>Young Mothers seek health services</a:t>
            </a:r>
            <a:endParaRPr lang="en-US" sz="1200">
              <a:cs typeface="Arial"/>
            </a:endParaRPr>
          </a:p>
          <a:p>
            <a:pPr marL="171450" indent="-171450">
              <a:buFont typeface="Arial" panose="020B0604020202020204" pitchFamily="34" charset="0"/>
              <a:buChar char="•"/>
            </a:pPr>
            <a:r>
              <a:rPr lang="en-US" sz="1200"/>
              <a:t>PBF Young mothers practice positive health practices</a:t>
            </a:r>
            <a:endParaRPr lang="en-US" sz="1200">
              <a:cs typeface="Arial"/>
            </a:endParaRPr>
          </a:p>
          <a:p>
            <a:pPr marL="171450" indent="-171450">
              <a:buFont typeface="Arial" panose="020B0604020202020204" pitchFamily="34" charset="0"/>
              <a:buChar char="•"/>
            </a:pPr>
            <a:r>
              <a:rPr lang="en-US" sz="1200"/>
              <a:t>Parents/caregivers and community leaders have increased understanding of the needs of PBF AGYW and their children</a:t>
            </a:r>
            <a:endParaRPr lang="en-US" sz="1200">
              <a:cs typeface="Arial"/>
            </a:endParaRPr>
          </a:p>
        </p:txBody>
      </p:sp>
      <p:sp>
        <p:nvSpPr>
          <p:cNvPr id="8" name="Rectangle 7">
            <a:extLst>
              <a:ext uri="{FF2B5EF4-FFF2-40B4-BE49-F238E27FC236}">
                <a16:creationId xmlns:a16="http://schemas.microsoft.com/office/drawing/2014/main" id="{B01D8307-7D3B-4354-8BE3-98C52E13BE45}"/>
              </a:ext>
            </a:extLst>
          </p:cNvPr>
          <p:cNvSpPr/>
          <p:nvPr/>
        </p:nvSpPr>
        <p:spPr>
          <a:xfrm>
            <a:off x="939020" y="2936890"/>
            <a:ext cx="3946098" cy="135483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300" b="1" dirty="0"/>
              <a:t>Demand:</a:t>
            </a:r>
          </a:p>
          <a:p>
            <a:r>
              <a:rPr lang="en-US" sz="1200" dirty="0"/>
              <a:t>PBF-AGYW have improved knowledge of their SRHR services and provide feedback on the quality of services.</a:t>
            </a:r>
          </a:p>
          <a:p>
            <a:r>
              <a:rPr lang="en-US" sz="1200" dirty="0"/>
              <a:t>Partners and Caregivers of PBF AGYW have improved knowledge on SRHR/HIV/SGBV and ECD</a:t>
            </a:r>
          </a:p>
          <a:p>
            <a:endParaRPr lang="en-US" sz="1200" dirty="0"/>
          </a:p>
        </p:txBody>
      </p:sp>
      <p:sp>
        <p:nvSpPr>
          <p:cNvPr id="11" name="Rectangle 10">
            <a:extLst>
              <a:ext uri="{FF2B5EF4-FFF2-40B4-BE49-F238E27FC236}">
                <a16:creationId xmlns:a16="http://schemas.microsoft.com/office/drawing/2014/main" id="{C4B1F2BF-2067-4378-93DD-334CA814471D}"/>
              </a:ext>
            </a:extLst>
          </p:cNvPr>
          <p:cNvSpPr/>
          <p:nvPr/>
        </p:nvSpPr>
        <p:spPr>
          <a:xfrm>
            <a:off x="6734476" y="2973199"/>
            <a:ext cx="3473455" cy="131852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300" b="1"/>
              <a:t>Enabling Environment:</a:t>
            </a:r>
          </a:p>
          <a:p>
            <a:r>
              <a:rPr lang="en-US" sz="1200"/>
              <a:t>PBF-AGYW have improved participation and agency</a:t>
            </a:r>
          </a:p>
          <a:p>
            <a:r>
              <a:rPr lang="en-US" sz="1200"/>
              <a:t>Communities support the needs of pregnant and breastfeeding young mothers.</a:t>
            </a:r>
          </a:p>
          <a:p>
            <a:endParaRPr lang="en-US" sz="1200"/>
          </a:p>
          <a:p>
            <a:endParaRPr lang="en-US" sz="1200"/>
          </a:p>
        </p:txBody>
      </p:sp>
      <p:sp>
        <p:nvSpPr>
          <p:cNvPr id="10" name="Isosceles Triangle 9">
            <a:extLst>
              <a:ext uri="{FF2B5EF4-FFF2-40B4-BE49-F238E27FC236}">
                <a16:creationId xmlns:a16="http://schemas.microsoft.com/office/drawing/2014/main" id="{848801F3-347C-4E97-9EAC-33568EE5B7E5}"/>
              </a:ext>
            </a:extLst>
          </p:cNvPr>
          <p:cNvSpPr/>
          <p:nvPr/>
        </p:nvSpPr>
        <p:spPr>
          <a:xfrm>
            <a:off x="5076410" y="2134928"/>
            <a:ext cx="1604433" cy="695111"/>
          </a:xfrm>
          <a:prstGeom prst="triangle">
            <a:avLst/>
          </a:prstGeom>
          <a:solidFill>
            <a:schemeClr val="accent4">
              <a:lumMod val="50000"/>
            </a:schemeClr>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300"/>
              <a:t>Change</a:t>
            </a:r>
          </a:p>
        </p:txBody>
      </p:sp>
      <p:sp>
        <p:nvSpPr>
          <p:cNvPr id="14" name="Arrow: Pentagon 13">
            <a:extLst>
              <a:ext uri="{FF2B5EF4-FFF2-40B4-BE49-F238E27FC236}">
                <a16:creationId xmlns:a16="http://schemas.microsoft.com/office/drawing/2014/main" id="{91DA9C28-276B-48EE-8A6E-A15EDB95964A}"/>
              </a:ext>
            </a:extLst>
          </p:cNvPr>
          <p:cNvSpPr/>
          <p:nvPr/>
        </p:nvSpPr>
        <p:spPr>
          <a:xfrm>
            <a:off x="886073" y="4891388"/>
            <a:ext cx="1286933" cy="951057"/>
          </a:xfrm>
          <a:prstGeom prst="homePlate">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200">
                <a:solidFill>
                  <a:schemeClr val="bg1"/>
                </a:solidFill>
              </a:rPr>
              <a:t>Evidence Generation &amp; C4D</a:t>
            </a:r>
          </a:p>
        </p:txBody>
      </p:sp>
      <p:sp>
        <p:nvSpPr>
          <p:cNvPr id="16" name="Arrow: Pentagon 15">
            <a:extLst>
              <a:ext uri="{FF2B5EF4-FFF2-40B4-BE49-F238E27FC236}">
                <a16:creationId xmlns:a16="http://schemas.microsoft.com/office/drawing/2014/main" id="{3C8A2A16-C0BA-4C3D-846C-1D476AA07E72}"/>
              </a:ext>
            </a:extLst>
          </p:cNvPr>
          <p:cNvSpPr/>
          <p:nvPr/>
        </p:nvSpPr>
        <p:spPr>
          <a:xfrm flipH="1">
            <a:off x="9733477" y="4917114"/>
            <a:ext cx="1265153" cy="951057"/>
          </a:xfrm>
          <a:prstGeom prst="homePlat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Participation &amp; Cross-Sectoral Linkages</a:t>
            </a:r>
          </a:p>
        </p:txBody>
      </p:sp>
      <p:sp>
        <p:nvSpPr>
          <p:cNvPr id="18" name="Rectangle 17">
            <a:extLst>
              <a:ext uri="{FF2B5EF4-FFF2-40B4-BE49-F238E27FC236}">
                <a16:creationId xmlns:a16="http://schemas.microsoft.com/office/drawing/2014/main" id="{A1B69AA1-E592-4BC5-9C41-57DBFEBA3122}"/>
              </a:ext>
            </a:extLst>
          </p:cNvPr>
          <p:cNvSpPr/>
          <p:nvPr/>
        </p:nvSpPr>
        <p:spPr>
          <a:xfrm>
            <a:off x="6988939" y="4811411"/>
            <a:ext cx="2005086" cy="234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ysClr val="windowText" lastClr="000000"/>
              </a:solidFill>
            </a:endParaRPr>
          </a:p>
        </p:txBody>
      </p:sp>
      <p:sp>
        <p:nvSpPr>
          <p:cNvPr id="32" name="Arrow: Left-Right 31">
            <a:extLst>
              <a:ext uri="{FF2B5EF4-FFF2-40B4-BE49-F238E27FC236}">
                <a16:creationId xmlns:a16="http://schemas.microsoft.com/office/drawing/2014/main" id="{FEE8B1C6-0B44-45C2-9BD5-2E948E539D74}"/>
              </a:ext>
            </a:extLst>
          </p:cNvPr>
          <p:cNvSpPr/>
          <p:nvPr/>
        </p:nvSpPr>
        <p:spPr>
          <a:xfrm>
            <a:off x="4994835" y="5028398"/>
            <a:ext cx="1776720" cy="677039"/>
          </a:xfrm>
          <a:prstGeom prst="lef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Pregnant and BF Young Mothers</a:t>
            </a:r>
          </a:p>
        </p:txBody>
      </p:sp>
      <p:sp>
        <p:nvSpPr>
          <p:cNvPr id="33" name="Rectangle 32">
            <a:extLst>
              <a:ext uri="{FF2B5EF4-FFF2-40B4-BE49-F238E27FC236}">
                <a16:creationId xmlns:a16="http://schemas.microsoft.com/office/drawing/2014/main" id="{707313F7-3322-4775-8BF5-CE19FAB215C2}"/>
              </a:ext>
            </a:extLst>
          </p:cNvPr>
          <p:cNvSpPr/>
          <p:nvPr/>
        </p:nvSpPr>
        <p:spPr>
          <a:xfrm>
            <a:off x="2323499" y="4335165"/>
            <a:ext cx="2556412" cy="330372"/>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Facility Level</a:t>
            </a:r>
          </a:p>
        </p:txBody>
      </p:sp>
      <p:sp>
        <p:nvSpPr>
          <p:cNvPr id="34" name="Rectangle 33">
            <a:extLst>
              <a:ext uri="{FF2B5EF4-FFF2-40B4-BE49-F238E27FC236}">
                <a16:creationId xmlns:a16="http://schemas.microsoft.com/office/drawing/2014/main" id="{75AB6176-7735-4C12-B6EF-F5786659ABDB}"/>
              </a:ext>
            </a:extLst>
          </p:cNvPr>
          <p:cNvSpPr/>
          <p:nvPr/>
        </p:nvSpPr>
        <p:spPr>
          <a:xfrm>
            <a:off x="6877343" y="4359540"/>
            <a:ext cx="2702702" cy="254756"/>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Community Level</a:t>
            </a:r>
          </a:p>
        </p:txBody>
      </p:sp>
      <p:sp>
        <p:nvSpPr>
          <p:cNvPr id="35" name="Rectangle 34">
            <a:extLst>
              <a:ext uri="{FF2B5EF4-FFF2-40B4-BE49-F238E27FC236}">
                <a16:creationId xmlns:a16="http://schemas.microsoft.com/office/drawing/2014/main" id="{3B80246A-FD06-455F-84F0-E81072231342}"/>
              </a:ext>
            </a:extLst>
          </p:cNvPr>
          <p:cNvSpPr/>
          <p:nvPr/>
        </p:nvSpPr>
        <p:spPr>
          <a:xfrm>
            <a:off x="710082" y="6405536"/>
            <a:ext cx="2426742" cy="369547"/>
          </a:xfrm>
          <a:prstGeom prst="rect">
            <a:avLst/>
          </a:prstGeom>
          <a:solidFill>
            <a:schemeClr val="accent4">
              <a:lumMod val="50000"/>
            </a:schemeClr>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t>High Adolescent Pregnancy Rates</a:t>
            </a:r>
          </a:p>
        </p:txBody>
      </p:sp>
      <p:sp>
        <p:nvSpPr>
          <p:cNvPr id="36" name="Rectangle 35">
            <a:extLst>
              <a:ext uri="{FF2B5EF4-FFF2-40B4-BE49-F238E27FC236}">
                <a16:creationId xmlns:a16="http://schemas.microsoft.com/office/drawing/2014/main" id="{13857E4C-C2B0-42FB-82E7-93CECAE7F033}"/>
              </a:ext>
            </a:extLst>
          </p:cNvPr>
          <p:cNvSpPr/>
          <p:nvPr/>
        </p:nvSpPr>
        <p:spPr>
          <a:xfrm>
            <a:off x="3803106" y="6409958"/>
            <a:ext cx="2928699" cy="369547"/>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High HIV incidence and MTCT rates among AGYW</a:t>
            </a:r>
          </a:p>
        </p:txBody>
      </p:sp>
      <p:sp>
        <p:nvSpPr>
          <p:cNvPr id="37" name="Rectangle 36">
            <a:extLst>
              <a:ext uri="{FF2B5EF4-FFF2-40B4-BE49-F238E27FC236}">
                <a16:creationId xmlns:a16="http://schemas.microsoft.com/office/drawing/2014/main" id="{85BF6D49-5781-4D46-99FD-78F941FAA8CB}"/>
              </a:ext>
            </a:extLst>
          </p:cNvPr>
          <p:cNvSpPr/>
          <p:nvPr/>
        </p:nvSpPr>
        <p:spPr>
          <a:xfrm>
            <a:off x="7189058" y="6403621"/>
            <a:ext cx="3126316" cy="369547"/>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Low Comprehensive Knowledge of HIV among adolescents</a:t>
            </a:r>
          </a:p>
        </p:txBody>
      </p:sp>
      <p:sp>
        <p:nvSpPr>
          <p:cNvPr id="38" name="Rectangle 37">
            <a:extLst>
              <a:ext uri="{FF2B5EF4-FFF2-40B4-BE49-F238E27FC236}">
                <a16:creationId xmlns:a16="http://schemas.microsoft.com/office/drawing/2014/main" id="{D7D346DF-1BBE-4363-B41F-6099EDA6A74D}"/>
              </a:ext>
            </a:extLst>
          </p:cNvPr>
          <p:cNvSpPr/>
          <p:nvPr/>
        </p:nvSpPr>
        <p:spPr>
          <a:xfrm rot="2824760">
            <a:off x="242929" y="5870373"/>
            <a:ext cx="437199" cy="763032"/>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50"/>
              <a:t>Underlying problems</a:t>
            </a:r>
          </a:p>
        </p:txBody>
      </p:sp>
      <p:sp>
        <p:nvSpPr>
          <p:cNvPr id="39" name="Arrow: Up 38">
            <a:extLst>
              <a:ext uri="{FF2B5EF4-FFF2-40B4-BE49-F238E27FC236}">
                <a16:creationId xmlns:a16="http://schemas.microsoft.com/office/drawing/2014/main" id="{4F9B8C75-7A0D-4DEC-8825-B5A612A7B36A}"/>
              </a:ext>
            </a:extLst>
          </p:cNvPr>
          <p:cNvSpPr/>
          <p:nvPr/>
        </p:nvSpPr>
        <p:spPr>
          <a:xfrm>
            <a:off x="5789527" y="3954049"/>
            <a:ext cx="162244" cy="291472"/>
          </a:xfrm>
          <a:prstGeom prst="up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C943AE0-72C5-4880-871F-7C56CA56260B}"/>
              </a:ext>
            </a:extLst>
          </p:cNvPr>
          <p:cNvSpPr/>
          <p:nvPr/>
        </p:nvSpPr>
        <p:spPr>
          <a:xfrm>
            <a:off x="5147107" y="4415536"/>
            <a:ext cx="1463040" cy="175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Young Mothers Programme</a:t>
            </a:r>
          </a:p>
        </p:txBody>
      </p:sp>
      <p:sp>
        <p:nvSpPr>
          <p:cNvPr id="41" name="Arrow: Up 40">
            <a:extLst>
              <a:ext uri="{FF2B5EF4-FFF2-40B4-BE49-F238E27FC236}">
                <a16:creationId xmlns:a16="http://schemas.microsoft.com/office/drawing/2014/main" id="{AF7DB749-D3C2-42AC-81AF-BE5291B649C3}"/>
              </a:ext>
            </a:extLst>
          </p:cNvPr>
          <p:cNvSpPr/>
          <p:nvPr/>
        </p:nvSpPr>
        <p:spPr>
          <a:xfrm>
            <a:off x="5783019" y="1590375"/>
            <a:ext cx="175260" cy="291472"/>
          </a:xfrm>
          <a:prstGeom prst="up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a:extLst>
              <a:ext uri="{FF2B5EF4-FFF2-40B4-BE49-F238E27FC236}">
                <a16:creationId xmlns:a16="http://schemas.microsoft.com/office/drawing/2014/main" id="{6D35F0C1-F547-4AA3-9EFA-A3F8758D929C}"/>
              </a:ext>
            </a:extLst>
          </p:cNvPr>
          <p:cNvSpPr/>
          <p:nvPr/>
        </p:nvSpPr>
        <p:spPr>
          <a:xfrm>
            <a:off x="10366053" y="2935886"/>
            <a:ext cx="314059" cy="1231443"/>
          </a:xfrm>
          <a:prstGeom prst="triangl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a:t>UNICEF</a:t>
            </a:r>
          </a:p>
        </p:txBody>
      </p:sp>
      <p:sp>
        <p:nvSpPr>
          <p:cNvPr id="43" name="Isosceles Triangle 42">
            <a:extLst>
              <a:ext uri="{FF2B5EF4-FFF2-40B4-BE49-F238E27FC236}">
                <a16:creationId xmlns:a16="http://schemas.microsoft.com/office/drawing/2014/main" id="{75AF1C67-9DFF-4BC9-BC95-2A29B9D1005E}"/>
              </a:ext>
            </a:extLst>
          </p:cNvPr>
          <p:cNvSpPr/>
          <p:nvPr/>
        </p:nvSpPr>
        <p:spPr>
          <a:xfrm rot="10800000">
            <a:off x="10569288" y="2935887"/>
            <a:ext cx="314059" cy="1231443"/>
          </a:xfrm>
          <a:prstGeom prst="triangl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000"/>
              <a:t>Partners</a:t>
            </a:r>
          </a:p>
        </p:txBody>
      </p:sp>
      <p:sp>
        <p:nvSpPr>
          <p:cNvPr id="2" name="Double Bracket 1">
            <a:extLst>
              <a:ext uri="{FF2B5EF4-FFF2-40B4-BE49-F238E27FC236}">
                <a16:creationId xmlns:a16="http://schemas.microsoft.com/office/drawing/2014/main" id="{4952B81E-8F12-495F-A9D2-2CAE8A6D28D9}"/>
              </a:ext>
            </a:extLst>
          </p:cNvPr>
          <p:cNvSpPr/>
          <p:nvPr/>
        </p:nvSpPr>
        <p:spPr>
          <a:xfrm>
            <a:off x="7175517" y="4822105"/>
            <a:ext cx="2187144" cy="1195197"/>
          </a:xfrm>
          <a:prstGeom prst="bracketPair">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Double Bracket 43">
            <a:extLst>
              <a:ext uri="{FF2B5EF4-FFF2-40B4-BE49-F238E27FC236}">
                <a16:creationId xmlns:a16="http://schemas.microsoft.com/office/drawing/2014/main" id="{4F13026D-5E69-4E5A-887F-2D27C00EE094}"/>
              </a:ext>
            </a:extLst>
          </p:cNvPr>
          <p:cNvSpPr/>
          <p:nvPr/>
        </p:nvSpPr>
        <p:spPr>
          <a:xfrm>
            <a:off x="2592886" y="4809812"/>
            <a:ext cx="2005086" cy="1195197"/>
          </a:xfrm>
          <a:prstGeom prst="bracketPair">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F0F11919-5D00-4E1E-BE2F-3E6AB4D09135}"/>
              </a:ext>
            </a:extLst>
          </p:cNvPr>
          <p:cNvSpPr txBox="1"/>
          <p:nvPr/>
        </p:nvSpPr>
        <p:spPr>
          <a:xfrm>
            <a:off x="2767969" y="4731690"/>
            <a:ext cx="1906719" cy="1546577"/>
          </a:xfrm>
          <a:prstGeom prst="rect">
            <a:avLst/>
          </a:prstGeom>
          <a:noFill/>
        </p:spPr>
        <p:txBody>
          <a:bodyPr wrap="square" rtlCol="0" anchor="t">
            <a:spAutoFit/>
          </a:bodyPr>
          <a:lstStyle/>
          <a:p>
            <a:r>
              <a:rPr lang="en-US" sz="1050" dirty="0"/>
              <a:t>Health Education Trainings</a:t>
            </a:r>
          </a:p>
          <a:p>
            <a:r>
              <a:rPr lang="en-US" sz="1050" dirty="0"/>
              <a:t>Monthly Wellness Checks</a:t>
            </a:r>
          </a:p>
          <a:p>
            <a:r>
              <a:rPr lang="en-US" sz="1050" dirty="0"/>
              <a:t>Psychosocial Support</a:t>
            </a:r>
          </a:p>
          <a:p>
            <a:r>
              <a:rPr lang="en-US" sz="1050" dirty="0"/>
              <a:t>Cross Sectoral Linkages and Referrals</a:t>
            </a:r>
          </a:p>
          <a:p>
            <a:r>
              <a:rPr lang="en-US" sz="1050" dirty="0"/>
              <a:t>SRHR/HIV Services</a:t>
            </a:r>
          </a:p>
          <a:p>
            <a:r>
              <a:rPr lang="en-US" sz="1050" dirty="0"/>
              <a:t>MNCH Services</a:t>
            </a:r>
          </a:p>
          <a:p>
            <a:r>
              <a:rPr lang="en-US" sz="1050" dirty="0">
                <a:cs typeface="Arial"/>
              </a:rPr>
              <a:t>Partner/mother in law and care giver trainings</a:t>
            </a:r>
          </a:p>
        </p:txBody>
      </p:sp>
    </p:spTree>
    <p:extLst>
      <p:ext uri="{BB962C8B-B14F-4D97-AF65-F5344CB8AC3E}">
        <p14:creationId xmlns:p14="http://schemas.microsoft.com/office/powerpoint/2010/main" val="151649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nodePh="1">
                                  <p:stCondLst>
                                    <p:cond delay="0"/>
                                  </p:stCondLst>
                                  <p:endCondLst>
                                    <p:cond evt="begin" delay="0">
                                      <p:tn val="29"/>
                                    </p:cond>
                                  </p:end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5" grpId="0"/>
      <p:bldP spid="3" grpId="0" animBg="1"/>
      <p:bldP spid="5" grpId="0" animBg="1"/>
      <p:bldP spid="9" grpId="0" animBg="1"/>
      <p:bldP spid="8" grpId="0" animBg="1"/>
      <p:bldP spid="11" grpId="0" animBg="1"/>
      <p:bldP spid="10" grpId="0" animBg="1"/>
      <p:bldP spid="14" grpId="0" animBg="1"/>
      <p:bldP spid="16" grpId="0" animBg="1"/>
      <p:bldP spid="18" grpId="0"/>
      <p:bldP spid="32" grpId="0" animBg="1"/>
      <p:bldP spid="33" grpId="0" animBg="1"/>
      <p:bldP spid="34" grpId="0" animBg="1"/>
      <p:bldP spid="35" grpId="0" animBg="1"/>
      <p:bldP spid="36" grpId="0" animBg="1"/>
      <p:bldP spid="37" grpId="0" animBg="1"/>
      <p:bldP spid="38" grpId="0" animBg="1"/>
      <p:bldP spid="39" grpId="0" animBg="1"/>
      <p:bldP spid="40" grpId="0"/>
      <p:bldP spid="41" grpId="0" animBg="1"/>
      <p:bldP spid="42" grpId="0" animBg="1"/>
      <p:bldP spid="43" grpId="0" animBg="1"/>
      <p:bldP spid="2" grpId="0" animBg="1"/>
      <p:bldP spid="44"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BCA045E4-E657-4E33-A070-3DA55F1C6A99}"/>
              </a:ext>
            </a:extLst>
          </p:cNvPr>
          <p:cNvSpPr/>
          <p:nvPr/>
        </p:nvSpPr>
        <p:spPr>
          <a:xfrm>
            <a:off x="663457" y="129385"/>
            <a:ext cx="11360199" cy="954107"/>
          </a:xfrm>
          <a:prstGeom prst="rect">
            <a:avLst/>
          </a:prstGeom>
        </p:spPr>
        <p:txBody>
          <a:bodyPr wrap="square">
            <a:spAutoFit/>
          </a:bodyPr>
          <a:lstStyle/>
          <a:p>
            <a:r>
              <a:rPr lang="en-US" sz="2800" b="1" dirty="0">
                <a:solidFill>
                  <a:srgbClr val="0099FF"/>
                </a:solidFill>
                <a:latin typeface="Arial" panose="020B0604020202020204" pitchFamily="34" charset="0"/>
                <a:cs typeface="Arial" panose="020B0604020202020204" pitchFamily="34" charset="0"/>
              </a:rPr>
              <a:t>SINCE APRIL 6, THE MOH CANCELED ALL COMMUNITY LEVEL C4D INTERVENTIONS</a:t>
            </a:r>
            <a:endParaRPr lang="en-US" sz="2800" dirty="0"/>
          </a:p>
        </p:txBody>
      </p:sp>
      <p:sp>
        <p:nvSpPr>
          <p:cNvPr id="73" name="Footer Placeholder 4">
            <a:extLst>
              <a:ext uri="{FF2B5EF4-FFF2-40B4-BE49-F238E27FC236}">
                <a16:creationId xmlns:a16="http://schemas.microsoft.com/office/drawing/2014/main" id="{2E943CF3-DC63-4C04-A166-0EDCE66EDB69}"/>
              </a:ext>
            </a:extLst>
          </p:cNvPr>
          <p:cNvSpPr txBox="1">
            <a:spLocks/>
          </p:cNvSpPr>
          <p:nvPr/>
        </p:nvSpPr>
        <p:spPr>
          <a:xfrm>
            <a:off x="7721600" y="6338068"/>
            <a:ext cx="3860800" cy="365125"/>
          </a:xfrm>
          <a:prstGeom prst="rect">
            <a:avLst/>
          </a:prstGeom>
        </p:spPr>
        <p:txBody>
          <a:bodyPr vert="horz" lIns="121920" tIns="60960" rIns="121920" bIns="60960" rtlCol="0" anchor="ctr"/>
          <a:lstStyle>
            <a:defPPr>
              <a:defRPr lang="en-US"/>
            </a:defPPr>
            <a:lvl1pPr marL="0" algn="r" defTabSz="685800" rtl="0" eaLnBrk="1" latinLnBrk="0" hangingPunct="1">
              <a:defRPr sz="900" b="0" kern="1200">
                <a:solidFill>
                  <a:schemeClr val="bg1">
                    <a:lumMod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b="1">
                <a:solidFill>
                  <a:srgbClr val="009DEF"/>
                </a:solidFill>
                <a:latin typeface="Arial" charset="0"/>
                <a:ea typeface="Arial" charset="0"/>
                <a:cs typeface="Arial" charset="0"/>
              </a:rPr>
              <a:t>UNICEF</a:t>
            </a:r>
            <a:r>
              <a:rPr lang="en-US" sz="1200">
                <a:solidFill>
                  <a:srgbClr val="009DEF"/>
                </a:solidFill>
                <a:latin typeface="Arial" charset="0"/>
                <a:ea typeface="Arial" charset="0"/>
                <a:cs typeface="Arial" charset="0"/>
              </a:rPr>
              <a:t> for every child</a:t>
            </a:r>
          </a:p>
        </p:txBody>
      </p:sp>
      <p:sp>
        <p:nvSpPr>
          <p:cNvPr id="74" name="Slide Number Placeholder 5">
            <a:extLst>
              <a:ext uri="{FF2B5EF4-FFF2-40B4-BE49-F238E27FC236}">
                <a16:creationId xmlns:a16="http://schemas.microsoft.com/office/drawing/2014/main" id="{3BEB64CB-C8CA-432D-9C96-AEBC8E61E0BE}"/>
              </a:ext>
            </a:extLst>
          </p:cNvPr>
          <p:cNvSpPr>
            <a:spLocks noGrp="1"/>
          </p:cNvSpPr>
          <p:nvPr>
            <p:ph type="sldNum" sz="quarter" idx="12"/>
          </p:nvPr>
        </p:nvSpPr>
        <p:spPr>
          <a:xfrm>
            <a:off x="501053" y="6344420"/>
            <a:ext cx="2844800" cy="365125"/>
          </a:xfrm>
          <a:prstGeom prst="rect">
            <a:avLst/>
          </a:prstGeom>
        </p:spPr>
        <p:txBody>
          <a:bodyPr/>
          <a:lstStyle>
            <a:lvl1pPr algn="l">
              <a:defRPr sz="1200">
                <a:solidFill>
                  <a:schemeClr val="bg1"/>
                </a:solidFill>
              </a:defRPr>
            </a:lvl1pPr>
          </a:lstStyle>
          <a:p>
            <a:fld id="{C15E4355-C1EE-2A42-B28B-63C6333920E9}" type="slidenum">
              <a:rPr lang="en-US" smtClean="0">
                <a:solidFill>
                  <a:schemeClr val="tx1"/>
                </a:solidFill>
              </a:rPr>
              <a:pPr/>
              <a:t>5</a:t>
            </a:fld>
            <a:endParaRPr lang="en-US">
              <a:solidFill>
                <a:schemeClr val="tx1"/>
              </a:solidFill>
            </a:endParaRPr>
          </a:p>
        </p:txBody>
      </p:sp>
      <p:sp>
        <p:nvSpPr>
          <p:cNvPr id="64" name="Shape">
            <a:extLst>
              <a:ext uri="{FF2B5EF4-FFF2-40B4-BE49-F238E27FC236}">
                <a16:creationId xmlns:a16="http://schemas.microsoft.com/office/drawing/2014/main" id="{E4EA4EBF-567B-422E-9212-84AE0F3BA8AF}"/>
              </a:ext>
            </a:extLst>
          </p:cNvPr>
          <p:cNvSpPr/>
          <p:nvPr/>
        </p:nvSpPr>
        <p:spPr>
          <a:xfrm>
            <a:off x="8770888" y="1904593"/>
            <a:ext cx="1291835" cy="2048464"/>
          </a:xfrm>
          <a:custGeom>
            <a:avLst/>
            <a:gdLst/>
            <a:ahLst/>
            <a:cxnLst>
              <a:cxn ang="0">
                <a:pos x="wd2" y="hd2"/>
              </a:cxn>
              <a:cxn ang="5400000">
                <a:pos x="wd2" y="hd2"/>
              </a:cxn>
              <a:cxn ang="10800000">
                <a:pos x="wd2" y="hd2"/>
              </a:cxn>
              <a:cxn ang="16200000">
                <a:pos x="wd2" y="hd2"/>
              </a:cxn>
            </a:cxnLst>
            <a:rect l="0" t="0" r="r" b="b"/>
            <a:pathLst>
              <a:path w="21539" h="21512" extrusionOk="0">
                <a:moveTo>
                  <a:pt x="6789" y="13087"/>
                </a:moveTo>
                <a:cubicBezTo>
                  <a:pt x="7034" y="13149"/>
                  <a:pt x="7286" y="13205"/>
                  <a:pt x="7540" y="13255"/>
                </a:cubicBezTo>
                <a:cubicBezTo>
                  <a:pt x="8132" y="13372"/>
                  <a:pt x="8673" y="13583"/>
                  <a:pt x="9058" y="13890"/>
                </a:cubicBezTo>
                <a:cubicBezTo>
                  <a:pt x="9516" y="14256"/>
                  <a:pt x="9790" y="14718"/>
                  <a:pt x="9790" y="15220"/>
                </a:cubicBezTo>
                <a:cubicBezTo>
                  <a:pt x="9790" y="15446"/>
                  <a:pt x="9735" y="15663"/>
                  <a:pt x="9633" y="15867"/>
                </a:cubicBezTo>
                <a:cubicBezTo>
                  <a:pt x="9427" y="16279"/>
                  <a:pt x="8980" y="16622"/>
                  <a:pt x="8421" y="16873"/>
                </a:cubicBezTo>
                <a:cubicBezTo>
                  <a:pt x="8243" y="16953"/>
                  <a:pt x="8075" y="17041"/>
                  <a:pt x="7920" y="17137"/>
                </a:cubicBezTo>
                <a:cubicBezTo>
                  <a:pt x="7131" y="17628"/>
                  <a:pt x="6659" y="18321"/>
                  <a:pt x="6717" y="19082"/>
                </a:cubicBezTo>
                <a:cubicBezTo>
                  <a:pt x="6817" y="20397"/>
                  <a:pt x="8525" y="21460"/>
                  <a:pt x="10612" y="21510"/>
                </a:cubicBezTo>
                <a:cubicBezTo>
                  <a:pt x="12924" y="21565"/>
                  <a:pt x="14827" y="20401"/>
                  <a:pt x="14827" y="18957"/>
                </a:cubicBezTo>
                <a:cubicBezTo>
                  <a:pt x="14827" y="18245"/>
                  <a:pt x="14365" y="17602"/>
                  <a:pt x="13620" y="17138"/>
                </a:cubicBezTo>
                <a:cubicBezTo>
                  <a:pt x="13449" y="17032"/>
                  <a:pt x="13263" y="16935"/>
                  <a:pt x="13065" y="16849"/>
                </a:cubicBezTo>
                <a:cubicBezTo>
                  <a:pt x="12676" y="16680"/>
                  <a:pt x="12339" y="16465"/>
                  <a:pt x="12123" y="16200"/>
                </a:cubicBezTo>
                <a:cubicBezTo>
                  <a:pt x="11883" y="15906"/>
                  <a:pt x="11748" y="15573"/>
                  <a:pt x="11748" y="15221"/>
                </a:cubicBezTo>
                <a:cubicBezTo>
                  <a:pt x="11748" y="14719"/>
                  <a:pt x="12021" y="14257"/>
                  <a:pt x="12480" y="13892"/>
                </a:cubicBezTo>
                <a:cubicBezTo>
                  <a:pt x="12864" y="13584"/>
                  <a:pt x="13405" y="13373"/>
                  <a:pt x="13998" y="13256"/>
                </a:cubicBezTo>
                <a:cubicBezTo>
                  <a:pt x="14253" y="13206"/>
                  <a:pt x="14504" y="13150"/>
                  <a:pt x="14751" y="13088"/>
                </a:cubicBezTo>
                <a:cubicBezTo>
                  <a:pt x="18771" y="12080"/>
                  <a:pt x="21600" y="9591"/>
                  <a:pt x="21538" y="6690"/>
                </a:cubicBezTo>
                <a:cubicBezTo>
                  <a:pt x="21459" y="2973"/>
                  <a:pt x="16567" y="-35"/>
                  <a:pt x="10664" y="0"/>
                </a:cubicBezTo>
                <a:cubicBezTo>
                  <a:pt x="4765" y="36"/>
                  <a:pt x="0" y="3059"/>
                  <a:pt x="0" y="6783"/>
                </a:cubicBezTo>
                <a:cubicBezTo>
                  <a:pt x="0" y="9644"/>
                  <a:pt x="2811" y="12090"/>
                  <a:pt x="6789" y="13087"/>
                </a:cubicBezTo>
                <a:close/>
              </a:path>
            </a:pathLst>
          </a:custGeom>
          <a:gradFill>
            <a:gsLst>
              <a:gs pos="0">
                <a:schemeClr val="accent6"/>
              </a:gs>
              <a:gs pos="51000">
                <a:schemeClr val="accent6"/>
              </a:gs>
              <a:gs pos="100000">
                <a:schemeClr val="accent6">
                  <a:lumMod val="75000"/>
                </a:schemeClr>
              </a:gs>
            </a:gsLst>
          </a:gradFill>
          <a:ln w="38100">
            <a:solidFill>
              <a:schemeClr val="bg1"/>
            </a:solidFill>
          </a:ln>
        </p:spPr>
        <p:style>
          <a:lnRef idx="0">
            <a:schemeClr val="accent1"/>
          </a:lnRef>
          <a:fillRef idx="3">
            <a:schemeClr val="accent1"/>
          </a:fillRef>
          <a:effectRef idx="3">
            <a:schemeClr val="accent1"/>
          </a:effectRef>
          <a:fontRef idx="minor">
            <a:schemeClr val="lt1"/>
          </a:fontRef>
        </p:style>
        <p:txBody>
          <a:bodyPr lIns="102870" tIns="137160" rIns="21431" bIns="137160" anchor="t"/>
          <a:lstStyle/>
          <a:p>
            <a:pPr algn="ctr" defTabSz="342900" hangingPunct="0"/>
            <a:r>
              <a:rPr lang="en-US" sz="2700" b="1">
                <a:solidFill>
                  <a:srgbClr val="FFFFFF"/>
                </a:solidFill>
                <a:effectLst>
                  <a:outerShdw blurRad="38100" dist="38100" dir="2700000" algn="tl">
                    <a:srgbClr val="000000">
                      <a:alpha val="43137"/>
                    </a:srgbClr>
                  </a:outerShdw>
                </a:effectLst>
              </a:rPr>
              <a:t>May  22</a:t>
            </a:r>
            <a:endParaRPr sz="2700" b="1">
              <a:solidFill>
                <a:srgbClr val="FFFFFF"/>
              </a:solidFill>
              <a:effectLst>
                <a:outerShdw blurRad="38100" dist="38100" dir="2700000" algn="tl">
                  <a:srgbClr val="000000">
                    <a:alpha val="43137"/>
                  </a:srgbClr>
                </a:outerShdw>
              </a:effectLst>
            </a:endParaRPr>
          </a:p>
        </p:txBody>
      </p:sp>
      <p:grpSp>
        <p:nvGrpSpPr>
          <p:cNvPr id="66" name="Group 65">
            <a:extLst>
              <a:ext uri="{FF2B5EF4-FFF2-40B4-BE49-F238E27FC236}">
                <a16:creationId xmlns:a16="http://schemas.microsoft.com/office/drawing/2014/main" id="{1E91E25A-C61D-4DFF-A5C1-A026EF2B9031}"/>
              </a:ext>
            </a:extLst>
          </p:cNvPr>
          <p:cNvGrpSpPr/>
          <p:nvPr/>
        </p:nvGrpSpPr>
        <p:grpSpPr>
          <a:xfrm>
            <a:off x="8292202" y="3701359"/>
            <a:ext cx="1184809" cy="160736"/>
            <a:chOff x="584200" y="3472656"/>
            <a:chExt cx="1579745" cy="214314"/>
          </a:xfrm>
        </p:grpSpPr>
        <p:sp>
          <p:nvSpPr>
            <p:cNvPr id="68" name="Oval 67">
              <a:extLst>
                <a:ext uri="{FF2B5EF4-FFF2-40B4-BE49-F238E27FC236}">
                  <a16:creationId xmlns:a16="http://schemas.microsoft.com/office/drawing/2014/main" id="{D39400F5-14E5-4C5D-8350-BD1B0793B84A}"/>
                </a:ext>
              </a:extLst>
            </p:cNvPr>
            <p:cNvSpPr/>
            <p:nvPr/>
          </p:nvSpPr>
          <p:spPr>
            <a:xfrm>
              <a:off x="1949632" y="3472656"/>
              <a:ext cx="214313" cy="214313"/>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9" name="Straight Connector 68">
              <a:extLst>
                <a:ext uri="{FF2B5EF4-FFF2-40B4-BE49-F238E27FC236}">
                  <a16:creationId xmlns:a16="http://schemas.microsoft.com/office/drawing/2014/main" id="{01F349EE-0874-49A9-80BA-A56A32A28F18}"/>
                </a:ext>
              </a:extLst>
            </p:cNvPr>
            <p:cNvCxnSpPr>
              <a:cxnSpLocks/>
              <a:endCxn id="71" idx="5"/>
            </p:cNvCxnSpPr>
            <p:nvPr/>
          </p:nvCxnSpPr>
          <p:spPr>
            <a:xfrm flipV="1">
              <a:off x="584200" y="3579813"/>
              <a:ext cx="1544820" cy="14288"/>
            </a:xfrm>
            <a:prstGeom prst="line">
              <a:avLst/>
            </a:prstGeom>
          </p:spPr>
          <p:style>
            <a:lnRef idx="3">
              <a:schemeClr val="dk1"/>
            </a:lnRef>
            <a:fillRef idx="0">
              <a:schemeClr val="dk1"/>
            </a:fillRef>
            <a:effectRef idx="2">
              <a:schemeClr val="dk1"/>
            </a:effectRef>
            <a:fontRef idx="minor">
              <a:schemeClr val="tx1"/>
            </a:fontRef>
          </p:style>
        </p:cxnSp>
        <p:sp>
          <p:nvSpPr>
            <p:cNvPr id="71" name="Freeform: Shape 70">
              <a:extLst>
                <a:ext uri="{FF2B5EF4-FFF2-40B4-BE49-F238E27FC236}">
                  <a16:creationId xmlns:a16="http://schemas.microsoft.com/office/drawing/2014/main" id="{22F47D6C-9BFD-4479-92A5-A9EFC4B888CB}"/>
                </a:ext>
              </a:extLst>
            </p:cNvPr>
            <p:cNvSpPr/>
            <p:nvPr/>
          </p:nvSpPr>
          <p:spPr>
            <a:xfrm>
              <a:off x="2039326" y="3472656"/>
              <a:ext cx="124619" cy="214314"/>
            </a:xfrm>
            <a:custGeom>
              <a:avLst/>
              <a:gdLst>
                <a:gd name="connsiteX0" fmla="*/ 17462 w 124619"/>
                <a:gd name="connsiteY0" fmla="*/ 0 h 214314"/>
                <a:gd name="connsiteX1" fmla="*/ 124619 w 124619"/>
                <a:gd name="connsiteY1" fmla="*/ 107157 h 214314"/>
                <a:gd name="connsiteX2" fmla="*/ 17462 w 124619"/>
                <a:gd name="connsiteY2" fmla="*/ 214314 h 214314"/>
                <a:gd name="connsiteX3" fmla="*/ 0 w 124619"/>
                <a:gd name="connsiteY3" fmla="*/ 210789 h 214314"/>
                <a:gd name="connsiteX4" fmla="*/ 24247 w 124619"/>
                <a:gd name="connsiteY4" fmla="*/ 205893 h 214314"/>
                <a:gd name="connsiteX5" fmla="*/ 89694 w 124619"/>
                <a:gd name="connsiteY5" fmla="*/ 107157 h 214314"/>
                <a:gd name="connsiteX6" fmla="*/ 24247 w 124619"/>
                <a:gd name="connsiteY6" fmla="*/ 8421 h 214314"/>
                <a:gd name="connsiteX7" fmla="*/ 0 w 124619"/>
                <a:gd name="connsiteY7" fmla="*/ 3526 h 21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619" h="214314">
                  <a:moveTo>
                    <a:pt x="17462" y="0"/>
                  </a:moveTo>
                  <a:cubicBezTo>
                    <a:pt x="76643" y="0"/>
                    <a:pt x="124619" y="47976"/>
                    <a:pt x="124619" y="107157"/>
                  </a:cubicBezTo>
                  <a:cubicBezTo>
                    <a:pt x="124619" y="166338"/>
                    <a:pt x="76643" y="214314"/>
                    <a:pt x="17462" y="214314"/>
                  </a:cubicBezTo>
                  <a:lnTo>
                    <a:pt x="0" y="210789"/>
                  </a:lnTo>
                  <a:lnTo>
                    <a:pt x="24247" y="205893"/>
                  </a:lnTo>
                  <a:cubicBezTo>
                    <a:pt x="62708" y="189626"/>
                    <a:pt x="89694" y="151543"/>
                    <a:pt x="89694" y="107157"/>
                  </a:cubicBezTo>
                  <a:cubicBezTo>
                    <a:pt x="89694" y="62771"/>
                    <a:pt x="62708" y="24688"/>
                    <a:pt x="24247" y="8421"/>
                  </a:cubicBezTo>
                  <a:lnTo>
                    <a:pt x="0" y="3526"/>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6" name="Shape">
            <a:extLst>
              <a:ext uri="{FF2B5EF4-FFF2-40B4-BE49-F238E27FC236}">
                <a16:creationId xmlns:a16="http://schemas.microsoft.com/office/drawing/2014/main" id="{FE31DDB1-47D1-4822-809C-BA4EF361266D}"/>
              </a:ext>
            </a:extLst>
          </p:cNvPr>
          <p:cNvSpPr/>
          <p:nvPr/>
        </p:nvSpPr>
        <p:spPr>
          <a:xfrm>
            <a:off x="7451290" y="3567421"/>
            <a:ext cx="1291835" cy="2048464"/>
          </a:xfrm>
          <a:custGeom>
            <a:avLst/>
            <a:gdLst/>
            <a:ahLst/>
            <a:cxnLst>
              <a:cxn ang="0">
                <a:pos x="wd2" y="hd2"/>
              </a:cxn>
              <a:cxn ang="5400000">
                <a:pos x="wd2" y="hd2"/>
              </a:cxn>
              <a:cxn ang="10800000">
                <a:pos x="wd2" y="hd2"/>
              </a:cxn>
              <a:cxn ang="16200000">
                <a:pos x="wd2" y="hd2"/>
              </a:cxn>
            </a:cxnLst>
            <a:rect l="0" t="0" r="r" b="b"/>
            <a:pathLst>
              <a:path w="21538" h="21512" extrusionOk="0">
                <a:moveTo>
                  <a:pt x="14750" y="8425"/>
                </a:moveTo>
                <a:cubicBezTo>
                  <a:pt x="14504" y="8363"/>
                  <a:pt x="14253" y="8307"/>
                  <a:pt x="13999" y="8257"/>
                </a:cubicBezTo>
                <a:cubicBezTo>
                  <a:pt x="13406" y="8140"/>
                  <a:pt x="12865" y="7929"/>
                  <a:pt x="12481" y="7622"/>
                </a:cubicBezTo>
                <a:cubicBezTo>
                  <a:pt x="12023" y="7256"/>
                  <a:pt x="11748" y="6794"/>
                  <a:pt x="11748" y="6292"/>
                </a:cubicBezTo>
                <a:cubicBezTo>
                  <a:pt x="11748" y="6066"/>
                  <a:pt x="11804" y="5849"/>
                  <a:pt x="11906" y="5645"/>
                </a:cubicBezTo>
                <a:cubicBezTo>
                  <a:pt x="12112" y="5233"/>
                  <a:pt x="12559" y="4890"/>
                  <a:pt x="13117" y="4639"/>
                </a:cubicBezTo>
                <a:cubicBezTo>
                  <a:pt x="13296" y="4559"/>
                  <a:pt x="13463" y="4471"/>
                  <a:pt x="13618" y="4375"/>
                </a:cubicBezTo>
                <a:cubicBezTo>
                  <a:pt x="14407" y="3884"/>
                  <a:pt x="14879" y="3191"/>
                  <a:pt x="14821" y="2430"/>
                </a:cubicBezTo>
                <a:cubicBezTo>
                  <a:pt x="14721" y="1115"/>
                  <a:pt x="13013" y="52"/>
                  <a:pt x="10927" y="2"/>
                </a:cubicBezTo>
                <a:cubicBezTo>
                  <a:pt x="8615" y="-53"/>
                  <a:pt x="6712" y="1111"/>
                  <a:pt x="6712" y="2555"/>
                </a:cubicBezTo>
                <a:cubicBezTo>
                  <a:pt x="6712" y="3267"/>
                  <a:pt x="7174" y="3910"/>
                  <a:pt x="7919" y="4374"/>
                </a:cubicBezTo>
                <a:cubicBezTo>
                  <a:pt x="8090" y="4480"/>
                  <a:pt x="8276" y="4577"/>
                  <a:pt x="8474" y="4663"/>
                </a:cubicBezTo>
                <a:cubicBezTo>
                  <a:pt x="8863" y="4832"/>
                  <a:pt x="9200" y="5047"/>
                  <a:pt x="9416" y="5312"/>
                </a:cubicBezTo>
                <a:cubicBezTo>
                  <a:pt x="9655" y="5606"/>
                  <a:pt x="9790" y="5939"/>
                  <a:pt x="9790" y="6291"/>
                </a:cubicBezTo>
                <a:cubicBezTo>
                  <a:pt x="9790" y="6793"/>
                  <a:pt x="9517" y="7255"/>
                  <a:pt x="9059" y="7620"/>
                </a:cubicBezTo>
                <a:cubicBezTo>
                  <a:pt x="8674" y="7928"/>
                  <a:pt x="8133" y="8139"/>
                  <a:pt x="7541" y="8256"/>
                </a:cubicBezTo>
                <a:cubicBezTo>
                  <a:pt x="7286" y="8306"/>
                  <a:pt x="7035" y="8362"/>
                  <a:pt x="6788" y="8424"/>
                </a:cubicBezTo>
                <a:cubicBezTo>
                  <a:pt x="2768" y="9432"/>
                  <a:pt x="-61" y="11921"/>
                  <a:pt x="1" y="14822"/>
                </a:cubicBezTo>
                <a:cubicBezTo>
                  <a:pt x="80" y="18539"/>
                  <a:pt x="4972" y="21547"/>
                  <a:pt x="10874" y="21512"/>
                </a:cubicBezTo>
                <a:cubicBezTo>
                  <a:pt x="16773" y="21476"/>
                  <a:pt x="21538" y="18453"/>
                  <a:pt x="21538" y="14729"/>
                </a:cubicBezTo>
                <a:cubicBezTo>
                  <a:pt x="21539" y="11869"/>
                  <a:pt x="18727" y="9422"/>
                  <a:pt x="14750" y="8425"/>
                </a:cubicBezTo>
                <a:close/>
              </a:path>
            </a:pathLst>
          </a:custGeom>
          <a:gradFill>
            <a:gsLst>
              <a:gs pos="0">
                <a:schemeClr val="accent5"/>
              </a:gs>
              <a:gs pos="50000">
                <a:schemeClr val="accent5"/>
              </a:gs>
              <a:gs pos="100000">
                <a:schemeClr val="accent5">
                  <a:lumMod val="75000"/>
                </a:schemeClr>
              </a:gs>
            </a:gsLst>
          </a:gradFill>
          <a:ln w="38100">
            <a:solidFill>
              <a:schemeClr val="bg1"/>
            </a:solidFill>
          </a:ln>
        </p:spPr>
        <p:style>
          <a:lnRef idx="0">
            <a:schemeClr val="accent1"/>
          </a:lnRef>
          <a:fillRef idx="3">
            <a:schemeClr val="accent1"/>
          </a:fillRef>
          <a:effectRef idx="3">
            <a:schemeClr val="accent1"/>
          </a:effectRef>
          <a:fontRef idx="minor">
            <a:schemeClr val="lt1"/>
          </a:fontRef>
        </p:style>
        <p:txBody>
          <a:bodyPr lIns="102870" tIns="21431" rIns="21431" bIns="137160" anchor="b"/>
          <a:lstStyle/>
          <a:p>
            <a:pPr algn="ctr" defTabSz="342900" hangingPunct="0"/>
            <a:r>
              <a:rPr lang="en-US" sz="2700" b="1">
                <a:solidFill>
                  <a:srgbClr val="FFFFFF"/>
                </a:solidFill>
                <a:effectLst>
                  <a:outerShdw blurRad="38100" dist="38100" dir="2700000" algn="tl">
                    <a:srgbClr val="000000">
                      <a:alpha val="43137"/>
                    </a:srgbClr>
                  </a:outerShdw>
                </a:effectLst>
              </a:rPr>
              <a:t>May </a:t>
            </a:r>
          </a:p>
          <a:p>
            <a:pPr algn="ctr" defTabSz="342900" hangingPunct="0"/>
            <a:r>
              <a:rPr lang="en-US" sz="2700" b="1">
                <a:solidFill>
                  <a:srgbClr val="FFFFFF"/>
                </a:solidFill>
                <a:effectLst>
                  <a:outerShdw blurRad="38100" dist="38100" dir="2700000" algn="tl">
                    <a:srgbClr val="000000">
                      <a:alpha val="43137"/>
                    </a:srgbClr>
                  </a:outerShdw>
                </a:effectLst>
              </a:rPr>
              <a:t>13</a:t>
            </a:r>
            <a:endParaRPr sz="2700" b="1">
              <a:solidFill>
                <a:srgbClr val="FFFFFF"/>
              </a:solidFill>
              <a:effectLst>
                <a:outerShdw blurRad="38100" dist="38100" dir="2700000" algn="tl">
                  <a:srgbClr val="000000">
                    <a:alpha val="43137"/>
                  </a:srgbClr>
                </a:outerShdw>
              </a:effectLst>
            </a:endParaRPr>
          </a:p>
        </p:txBody>
      </p:sp>
      <p:grpSp>
        <p:nvGrpSpPr>
          <p:cNvPr id="77" name="Group 76">
            <a:extLst>
              <a:ext uri="{FF2B5EF4-FFF2-40B4-BE49-F238E27FC236}">
                <a16:creationId xmlns:a16="http://schemas.microsoft.com/office/drawing/2014/main" id="{9C03FE60-9B3E-4237-872A-02F9D514B12A}"/>
              </a:ext>
            </a:extLst>
          </p:cNvPr>
          <p:cNvGrpSpPr/>
          <p:nvPr/>
        </p:nvGrpSpPr>
        <p:grpSpPr>
          <a:xfrm>
            <a:off x="7001517" y="3701359"/>
            <a:ext cx="1184809" cy="160736"/>
            <a:chOff x="584200" y="3472656"/>
            <a:chExt cx="1579745" cy="214314"/>
          </a:xfrm>
        </p:grpSpPr>
        <p:sp>
          <p:nvSpPr>
            <p:cNvPr id="78" name="Oval 77">
              <a:extLst>
                <a:ext uri="{FF2B5EF4-FFF2-40B4-BE49-F238E27FC236}">
                  <a16:creationId xmlns:a16="http://schemas.microsoft.com/office/drawing/2014/main" id="{E37E1013-7637-47FD-AF95-2ECD1A5175FD}"/>
                </a:ext>
              </a:extLst>
            </p:cNvPr>
            <p:cNvSpPr/>
            <p:nvPr/>
          </p:nvSpPr>
          <p:spPr>
            <a:xfrm>
              <a:off x="1949632" y="3472656"/>
              <a:ext cx="214313" cy="214313"/>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9" name="Straight Connector 78">
              <a:extLst>
                <a:ext uri="{FF2B5EF4-FFF2-40B4-BE49-F238E27FC236}">
                  <a16:creationId xmlns:a16="http://schemas.microsoft.com/office/drawing/2014/main" id="{03E96E8B-C699-47F3-906B-87F3E50B8DE1}"/>
                </a:ext>
              </a:extLst>
            </p:cNvPr>
            <p:cNvCxnSpPr>
              <a:cxnSpLocks/>
              <a:endCxn id="80" idx="5"/>
            </p:cNvCxnSpPr>
            <p:nvPr/>
          </p:nvCxnSpPr>
          <p:spPr>
            <a:xfrm flipV="1">
              <a:off x="584200" y="3579813"/>
              <a:ext cx="1544820" cy="14288"/>
            </a:xfrm>
            <a:prstGeom prst="line">
              <a:avLst/>
            </a:prstGeom>
          </p:spPr>
          <p:style>
            <a:lnRef idx="3">
              <a:schemeClr val="dk1"/>
            </a:lnRef>
            <a:fillRef idx="0">
              <a:schemeClr val="dk1"/>
            </a:fillRef>
            <a:effectRef idx="2">
              <a:schemeClr val="dk1"/>
            </a:effectRef>
            <a:fontRef idx="minor">
              <a:schemeClr val="tx1"/>
            </a:fontRef>
          </p:style>
        </p:cxnSp>
        <p:sp>
          <p:nvSpPr>
            <p:cNvPr id="80" name="Freeform: Shape 79">
              <a:extLst>
                <a:ext uri="{FF2B5EF4-FFF2-40B4-BE49-F238E27FC236}">
                  <a16:creationId xmlns:a16="http://schemas.microsoft.com/office/drawing/2014/main" id="{F501BD77-F70A-4BA6-832F-5E44224E1BF3}"/>
                </a:ext>
              </a:extLst>
            </p:cNvPr>
            <p:cNvSpPr/>
            <p:nvPr/>
          </p:nvSpPr>
          <p:spPr>
            <a:xfrm>
              <a:off x="2039326" y="3472656"/>
              <a:ext cx="124619" cy="214314"/>
            </a:xfrm>
            <a:custGeom>
              <a:avLst/>
              <a:gdLst>
                <a:gd name="connsiteX0" fmla="*/ 17462 w 124619"/>
                <a:gd name="connsiteY0" fmla="*/ 0 h 214314"/>
                <a:gd name="connsiteX1" fmla="*/ 124619 w 124619"/>
                <a:gd name="connsiteY1" fmla="*/ 107157 h 214314"/>
                <a:gd name="connsiteX2" fmla="*/ 17462 w 124619"/>
                <a:gd name="connsiteY2" fmla="*/ 214314 h 214314"/>
                <a:gd name="connsiteX3" fmla="*/ 0 w 124619"/>
                <a:gd name="connsiteY3" fmla="*/ 210789 h 214314"/>
                <a:gd name="connsiteX4" fmla="*/ 24247 w 124619"/>
                <a:gd name="connsiteY4" fmla="*/ 205893 h 214314"/>
                <a:gd name="connsiteX5" fmla="*/ 89694 w 124619"/>
                <a:gd name="connsiteY5" fmla="*/ 107157 h 214314"/>
                <a:gd name="connsiteX6" fmla="*/ 24247 w 124619"/>
                <a:gd name="connsiteY6" fmla="*/ 8421 h 214314"/>
                <a:gd name="connsiteX7" fmla="*/ 0 w 124619"/>
                <a:gd name="connsiteY7" fmla="*/ 3526 h 21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619" h="214314">
                  <a:moveTo>
                    <a:pt x="17462" y="0"/>
                  </a:moveTo>
                  <a:cubicBezTo>
                    <a:pt x="76643" y="0"/>
                    <a:pt x="124619" y="47976"/>
                    <a:pt x="124619" y="107157"/>
                  </a:cubicBezTo>
                  <a:cubicBezTo>
                    <a:pt x="124619" y="166338"/>
                    <a:pt x="76643" y="214314"/>
                    <a:pt x="17462" y="214314"/>
                  </a:cubicBezTo>
                  <a:lnTo>
                    <a:pt x="0" y="210789"/>
                  </a:lnTo>
                  <a:lnTo>
                    <a:pt x="24247" y="205893"/>
                  </a:lnTo>
                  <a:cubicBezTo>
                    <a:pt x="62708" y="189626"/>
                    <a:pt x="89694" y="151543"/>
                    <a:pt x="89694" y="107157"/>
                  </a:cubicBezTo>
                  <a:cubicBezTo>
                    <a:pt x="89694" y="62771"/>
                    <a:pt x="62708" y="24688"/>
                    <a:pt x="24247" y="8421"/>
                  </a:cubicBezTo>
                  <a:lnTo>
                    <a:pt x="0" y="3526"/>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81" name="Shape">
            <a:extLst>
              <a:ext uri="{FF2B5EF4-FFF2-40B4-BE49-F238E27FC236}">
                <a16:creationId xmlns:a16="http://schemas.microsoft.com/office/drawing/2014/main" id="{3273AB08-AB86-4EB4-91B7-8B68BBF79CD8}"/>
              </a:ext>
            </a:extLst>
          </p:cNvPr>
          <p:cNvSpPr/>
          <p:nvPr/>
        </p:nvSpPr>
        <p:spPr>
          <a:xfrm>
            <a:off x="6283959" y="2303935"/>
            <a:ext cx="1291835" cy="2048464"/>
          </a:xfrm>
          <a:custGeom>
            <a:avLst/>
            <a:gdLst/>
            <a:ahLst/>
            <a:cxnLst>
              <a:cxn ang="0">
                <a:pos x="wd2" y="hd2"/>
              </a:cxn>
              <a:cxn ang="5400000">
                <a:pos x="wd2" y="hd2"/>
              </a:cxn>
              <a:cxn ang="10800000">
                <a:pos x="wd2" y="hd2"/>
              </a:cxn>
              <a:cxn ang="16200000">
                <a:pos x="wd2" y="hd2"/>
              </a:cxn>
            </a:cxnLst>
            <a:rect l="0" t="0" r="r" b="b"/>
            <a:pathLst>
              <a:path w="21539" h="21512" extrusionOk="0">
                <a:moveTo>
                  <a:pt x="6789" y="13087"/>
                </a:moveTo>
                <a:cubicBezTo>
                  <a:pt x="7034" y="13149"/>
                  <a:pt x="7286" y="13205"/>
                  <a:pt x="7540" y="13255"/>
                </a:cubicBezTo>
                <a:cubicBezTo>
                  <a:pt x="8132" y="13372"/>
                  <a:pt x="8673" y="13583"/>
                  <a:pt x="9058" y="13890"/>
                </a:cubicBezTo>
                <a:cubicBezTo>
                  <a:pt x="9516" y="14256"/>
                  <a:pt x="9790" y="14718"/>
                  <a:pt x="9790" y="15220"/>
                </a:cubicBezTo>
                <a:cubicBezTo>
                  <a:pt x="9790" y="15446"/>
                  <a:pt x="9735" y="15663"/>
                  <a:pt x="9633" y="15867"/>
                </a:cubicBezTo>
                <a:cubicBezTo>
                  <a:pt x="9427" y="16279"/>
                  <a:pt x="8980" y="16622"/>
                  <a:pt x="8421" y="16873"/>
                </a:cubicBezTo>
                <a:cubicBezTo>
                  <a:pt x="8243" y="16953"/>
                  <a:pt x="8075" y="17041"/>
                  <a:pt x="7920" y="17137"/>
                </a:cubicBezTo>
                <a:cubicBezTo>
                  <a:pt x="7131" y="17628"/>
                  <a:pt x="6659" y="18321"/>
                  <a:pt x="6717" y="19082"/>
                </a:cubicBezTo>
                <a:cubicBezTo>
                  <a:pt x="6817" y="20397"/>
                  <a:pt x="8525" y="21460"/>
                  <a:pt x="10612" y="21510"/>
                </a:cubicBezTo>
                <a:cubicBezTo>
                  <a:pt x="12924" y="21565"/>
                  <a:pt x="14827" y="20401"/>
                  <a:pt x="14827" y="18957"/>
                </a:cubicBezTo>
                <a:cubicBezTo>
                  <a:pt x="14827" y="18245"/>
                  <a:pt x="14365" y="17602"/>
                  <a:pt x="13620" y="17138"/>
                </a:cubicBezTo>
                <a:cubicBezTo>
                  <a:pt x="13449" y="17032"/>
                  <a:pt x="13263" y="16935"/>
                  <a:pt x="13065" y="16849"/>
                </a:cubicBezTo>
                <a:cubicBezTo>
                  <a:pt x="12676" y="16680"/>
                  <a:pt x="12339" y="16465"/>
                  <a:pt x="12123" y="16200"/>
                </a:cubicBezTo>
                <a:cubicBezTo>
                  <a:pt x="11883" y="15906"/>
                  <a:pt x="11748" y="15573"/>
                  <a:pt x="11748" y="15221"/>
                </a:cubicBezTo>
                <a:cubicBezTo>
                  <a:pt x="11748" y="14719"/>
                  <a:pt x="12021" y="14257"/>
                  <a:pt x="12480" y="13892"/>
                </a:cubicBezTo>
                <a:cubicBezTo>
                  <a:pt x="12864" y="13584"/>
                  <a:pt x="13405" y="13373"/>
                  <a:pt x="13998" y="13256"/>
                </a:cubicBezTo>
                <a:cubicBezTo>
                  <a:pt x="14253" y="13206"/>
                  <a:pt x="14504" y="13150"/>
                  <a:pt x="14751" y="13088"/>
                </a:cubicBezTo>
                <a:cubicBezTo>
                  <a:pt x="18771" y="12080"/>
                  <a:pt x="21600" y="9591"/>
                  <a:pt x="21538" y="6690"/>
                </a:cubicBezTo>
                <a:cubicBezTo>
                  <a:pt x="21459" y="2973"/>
                  <a:pt x="16567" y="-35"/>
                  <a:pt x="10664" y="0"/>
                </a:cubicBezTo>
                <a:cubicBezTo>
                  <a:pt x="4765" y="36"/>
                  <a:pt x="0" y="3059"/>
                  <a:pt x="0" y="6783"/>
                </a:cubicBezTo>
                <a:cubicBezTo>
                  <a:pt x="0" y="9644"/>
                  <a:pt x="2811" y="12090"/>
                  <a:pt x="6789" y="13087"/>
                </a:cubicBezTo>
                <a:close/>
              </a:path>
            </a:pathLst>
          </a:custGeom>
          <a:gradFill>
            <a:gsLst>
              <a:gs pos="0">
                <a:schemeClr val="accent4"/>
              </a:gs>
              <a:gs pos="50000">
                <a:schemeClr val="accent4"/>
              </a:gs>
              <a:gs pos="100000">
                <a:schemeClr val="accent4">
                  <a:lumMod val="75000"/>
                </a:schemeClr>
              </a:gs>
            </a:gsLst>
          </a:gradFill>
          <a:ln w="38100">
            <a:solidFill>
              <a:schemeClr val="bg1"/>
            </a:solidFill>
          </a:ln>
        </p:spPr>
        <p:style>
          <a:lnRef idx="0">
            <a:schemeClr val="accent1"/>
          </a:lnRef>
          <a:fillRef idx="3">
            <a:schemeClr val="accent1"/>
          </a:fillRef>
          <a:effectRef idx="3">
            <a:schemeClr val="accent1"/>
          </a:effectRef>
          <a:fontRef idx="minor">
            <a:schemeClr val="lt1"/>
          </a:fontRef>
        </p:style>
        <p:txBody>
          <a:bodyPr lIns="102870" tIns="137160" rIns="21431" bIns="137160" anchor="t"/>
          <a:lstStyle/>
          <a:p>
            <a:pPr algn="ctr" defTabSz="342900" hangingPunct="0"/>
            <a:r>
              <a:rPr lang="en-US" sz="2700" b="1">
                <a:solidFill>
                  <a:srgbClr val="FFFFFF"/>
                </a:solidFill>
                <a:effectLst>
                  <a:outerShdw blurRad="38100" dist="38100" dir="2700000" algn="tl">
                    <a:srgbClr val="000000">
                      <a:alpha val="43137"/>
                    </a:srgbClr>
                  </a:outerShdw>
                </a:effectLst>
              </a:rPr>
              <a:t>May</a:t>
            </a:r>
          </a:p>
          <a:p>
            <a:pPr algn="ctr" defTabSz="342900" hangingPunct="0"/>
            <a:r>
              <a:rPr lang="en-US" sz="2700" b="1">
                <a:solidFill>
                  <a:srgbClr val="FFFFFF"/>
                </a:solidFill>
                <a:effectLst>
                  <a:outerShdw blurRad="38100" dist="38100" dir="2700000" algn="tl">
                    <a:srgbClr val="000000">
                      <a:alpha val="43137"/>
                    </a:srgbClr>
                  </a:outerShdw>
                </a:effectLst>
              </a:rPr>
              <a:t>5</a:t>
            </a:r>
            <a:endParaRPr sz="2700" b="1">
              <a:solidFill>
                <a:srgbClr val="FFFFFF"/>
              </a:solidFill>
              <a:effectLst>
                <a:outerShdw blurRad="38100" dist="38100" dir="2700000" algn="tl">
                  <a:srgbClr val="000000">
                    <a:alpha val="43137"/>
                  </a:srgbClr>
                </a:outerShdw>
              </a:effectLst>
            </a:endParaRPr>
          </a:p>
        </p:txBody>
      </p:sp>
      <p:grpSp>
        <p:nvGrpSpPr>
          <p:cNvPr id="82" name="Group 81">
            <a:extLst>
              <a:ext uri="{FF2B5EF4-FFF2-40B4-BE49-F238E27FC236}">
                <a16:creationId xmlns:a16="http://schemas.microsoft.com/office/drawing/2014/main" id="{6FEE6ECE-AFC5-4E4A-B142-19B3CFAC0AC4}"/>
              </a:ext>
            </a:extLst>
          </p:cNvPr>
          <p:cNvGrpSpPr/>
          <p:nvPr/>
        </p:nvGrpSpPr>
        <p:grpSpPr>
          <a:xfrm>
            <a:off x="5764250" y="3713491"/>
            <a:ext cx="1184809" cy="160736"/>
            <a:chOff x="584200" y="3472656"/>
            <a:chExt cx="1579745" cy="214314"/>
          </a:xfrm>
        </p:grpSpPr>
        <p:sp>
          <p:nvSpPr>
            <p:cNvPr id="83" name="Oval 82">
              <a:extLst>
                <a:ext uri="{FF2B5EF4-FFF2-40B4-BE49-F238E27FC236}">
                  <a16:creationId xmlns:a16="http://schemas.microsoft.com/office/drawing/2014/main" id="{0BA819C3-1DE3-45A0-8C19-991ACB87FA74}"/>
                </a:ext>
              </a:extLst>
            </p:cNvPr>
            <p:cNvSpPr/>
            <p:nvPr/>
          </p:nvSpPr>
          <p:spPr>
            <a:xfrm>
              <a:off x="1949632" y="3472656"/>
              <a:ext cx="214313" cy="214313"/>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4" name="Straight Connector 83">
              <a:extLst>
                <a:ext uri="{FF2B5EF4-FFF2-40B4-BE49-F238E27FC236}">
                  <a16:creationId xmlns:a16="http://schemas.microsoft.com/office/drawing/2014/main" id="{886DCD2A-9B18-48E3-8D04-2A4B960FF2B0}"/>
                </a:ext>
              </a:extLst>
            </p:cNvPr>
            <p:cNvCxnSpPr>
              <a:cxnSpLocks/>
              <a:endCxn id="85" idx="5"/>
            </p:cNvCxnSpPr>
            <p:nvPr/>
          </p:nvCxnSpPr>
          <p:spPr>
            <a:xfrm flipV="1">
              <a:off x="584200" y="3579813"/>
              <a:ext cx="1544820" cy="14288"/>
            </a:xfrm>
            <a:prstGeom prst="line">
              <a:avLst/>
            </a:prstGeom>
          </p:spPr>
          <p:style>
            <a:lnRef idx="3">
              <a:schemeClr val="dk1"/>
            </a:lnRef>
            <a:fillRef idx="0">
              <a:schemeClr val="dk1"/>
            </a:fillRef>
            <a:effectRef idx="2">
              <a:schemeClr val="dk1"/>
            </a:effectRef>
            <a:fontRef idx="minor">
              <a:schemeClr val="tx1"/>
            </a:fontRef>
          </p:style>
        </p:cxnSp>
        <p:sp>
          <p:nvSpPr>
            <p:cNvPr id="85" name="Freeform: Shape 84">
              <a:extLst>
                <a:ext uri="{FF2B5EF4-FFF2-40B4-BE49-F238E27FC236}">
                  <a16:creationId xmlns:a16="http://schemas.microsoft.com/office/drawing/2014/main" id="{1A205210-7B97-4DC6-BA95-E0F859121262}"/>
                </a:ext>
              </a:extLst>
            </p:cNvPr>
            <p:cNvSpPr/>
            <p:nvPr/>
          </p:nvSpPr>
          <p:spPr>
            <a:xfrm>
              <a:off x="2039326" y="3472656"/>
              <a:ext cx="124619" cy="214314"/>
            </a:xfrm>
            <a:custGeom>
              <a:avLst/>
              <a:gdLst>
                <a:gd name="connsiteX0" fmla="*/ 17462 w 124619"/>
                <a:gd name="connsiteY0" fmla="*/ 0 h 214314"/>
                <a:gd name="connsiteX1" fmla="*/ 124619 w 124619"/>
                <a:gd name="connsiteY1" fmla="*/ 107157 h 214314"/>
                <a:gd name="connsiteX2" fmla="*/ 17462 w 124619"/>
                <a:gd name="connsiteY2" fmla="*/ 214314 h 214314"/>
                <a:gd name="connsiteX3" fmla="*/ 0 w 124619"/>
                <a:gd name="connsiteY3" fmla="*/ 210789 h 214314"/>
                <a:gd name="connsiteX4" fmla="*/ 24247 w 124619"/>
                <a:gd name="connsiteY4" fmla="*/ 205893 h 214314"/>
                <a:gd name="connsiteX5" fmla="*/ 89694 w 124619"/>
                <a:gd name="connsiteY5" fmla="*/ 107157 h 214314"/>
                <a:gd name="connsiteX6" fmla="*/ 24247 w 124619"/>
                <a:gd name="connsiteY6" fmla="*/ 8421 h 214314"/>
                <a:gd name="connsiteX7" fmla="*/ 0 w 124619"/>
                <a:gd name="connsiteY7" fmla="*/ 3526 h 21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619" h="214314">
                  <a:moveTo>
                    <a:pt x="17462" y="0"/>
                  </a:moveTo>
                  <a:cubicBezTo>
                    <a:pt x="76643" y="0"/>
                    <a:pt x="124619" y="47976"/>
                    <a:pt x="124619" y="107157"/>
                  </a:cubicBezTo>
                  <a:cubicBezTo>
                    <a:pt x="124619" y="166338"/>
                    <a:pt x="76643" y="214314"/>
                    <a:pt x="17462" y="214314"/>
                  </a:cubicBezTo>
                  <a:lnTo>
                    <a:pt x="0" y="210789"/>
                  </a:lnTo>
                  <a:lnTo>
                    <a:pt x="24247" y="205893"/>
                  </a:lnTo>
                  <a:cubicBezTo>
                    <a:pt x="62708" y="189626"/>
                    <a:pt x="89694" y="151543"/>
                    <a:pt x="89694" y="107157"/>
                  </a:cubicBezTo>
                  <a:cubicBezTo>
                    <a:pt x="89694" y="62771"/>
                    <a:pt x="62708" y="24688"/>
                    <a:pt x="24247" y="8421"/>
                  </a:cubicBezTo>
                  <a:lnTo>
                    <a:pt x="0" y="3526"/>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86" name="Shape">
            <a:extLst>
              <a:ext uri="{FF2B5EF4-FFF2-40B4-BE49-F238E27FC236}">
                <a16:creationId xmlns:a16="http://schemas.microsoft.com/office/drawing/2014/main" id="{87867FE4-9B5B-4610-95AD-5E11C81BD0D2}"/>
              </a:ext>
            </a:extLst>
          </p:cNvPr>
          <p:cNvSpPr/>
          <p:nvPr/>
        </p:nvSpPr>
        <p:spPr>
          <a:xfrm>
            <a:off x="4875252" y="3567421"/>
            <a:ext cx="1291835" cy="2048464"/>
          </a:xfrm>
          <a:custGeom>
            <a:avLst/>
            <a:gdLst/>
            <a:ahLst/>
            <a:cxnLst>
              <a:cxn ang="0">
                <a:pos x="wd2" y="hd2"/>
              </a:cxn>
              <a:cxn ang="5400000">
                <a:pos x="wd2" y="hd2"/>
              </a:cxn>
              <a:cxn ang="10800000">
                <a:pos x="wd2" y="hd2"/>
              </a:cxn>
              <a:cxn ang="16200000">
                <a:pos x="wd2" y="hd2"/>
              </a:cxn>
            </a:cxnLst>
            <a:rect l="0" t="0" r="r" b="b"/>
            <a:pathLst>
              <a:path w="21538" h="21512" extrusionOk="0">
                <a:moveTo>
                  <a:pt x="14750" y="8425"/>
                </a:moveTo>
                <a:cubicBezTo>
                  <a:pt x="14504" y="8363"/>
                  <a:pt x="14253" y="8307"/>
                  <a:pt x="13999" y="8257"/>
                </a:cubicBezTo>
                <a:cubicBezTo>
                  <a:pt x="13406" y="8140"/>
                  <a:pt x="12865" y="7929"/>
                  <a:pt x="12481" y="7622"/>
                </a:cubicBezTo>
                <a:cubicBezTo>
                  <a:pt x="12023" y="7256"/>
                  <a:pt x="11748" y="6794"/>
                  <a:pt x="11748" y="6292"/>
                </a:cubicBezTo>
                <a:cubicBezTo>
                  <a:pt x="11748" y="6066"/>
                  <a:pt x="11804" y="5849"/>
                  <a:pt x="11906" y="5645"/>
                </a:cubicBezTo>
                <a:cubicBezTo>
                  <a:pt x="12112" y="5233"/>
                  <a:pt x="12559" y="4890"/>
                  <a:pt x="13117" y="4639"/>
                </a:cubicBezTo>
                <a:cubicBezTo>
                  <a:pt x="13296" y="4559"/>
                  <a:pt x="13463" y="4471"/>
                  <a:pt x="13618" y="4375"/>
                </a:cubicBezTo>
                <a:cubicBezTo>
                  <a:pt x="14407" y="3884"/>
                  <a:pt x="14879" y="3191"/>
                  <a:pt x="14821" y="2430"/>
                </a:cubicBezTo>
                <a:cubicBezTo>
                  <a:pt x="14721" y="1115"/>
                  <a:pt x="13013" y="52"/>
                  <a:pt x="10927" y="2"/>
                </a:cubicBezTo>
                <a:cubicBezTo>
                  <a:pt x="8615" y="-53"/>
                  <a:pt x="6712" y="1111"/>
                  <a:pt x="6712" y="2555"/>
                </a:cubicBezTo>
                <a:cubicBezTo>
                  <a:pt x="6712" y="3267"/>
                  <a:pt x="7174" y="3910"/>
                  <a:pt x="7919" y="4374"/>
                </a:cubicBezTo>
                <a:cubicBezTo>
                  <a:pt x="8090" y="4480"/>
                  <a:pt x="8276" y="4577"/>
                  <a:pt x="8474" y="4663"/>
                </a:cubicBezTo>
                <a:cubicBezTo>
                  <a:pt x="8863" y="4832"/>
                  <a:pt x="9200" y="5047"/>
                  <a:pt x="9416" y="5312"/>
                </a:cubicBezTo>
                <a:cubicBezTo>
                  <a:pt x="9655" y="5606"/>
                  <a:pt x="9790" y="5939"/>
                  <a:pt x="9790" y="6291"/>
                </a:cubicBezTo>
                <a:cubicBezTo>
                  <a:pt x="9790" y="6793"/>
                  <a:pt x="9517" y="7255"/>
                  <a:pt x="9059" y="7620"/>
                </a:cubicBezTo>
                <a:cubicBezTo>
                  <a:pt x="8674" y="7928"/>
                  <a:pt x="8133" y="8139"/>
                  <a:pt x="7541" y="8256"/>
                </a:cubicBezTo>
                <a:cubicBezTo>
                  <a:pt x="7286" y="8306"/>
                  <a:pt x="7035" y="8362"/>
                  <a:pt x="6788" y="8424"/>
                </a:cubicBezTo>
                <a:cubicBezTo>
                  <a:pt x="2768" y="9432"/>
                  <a:pt x="-61" y="11921"/>
                  <a:pt x="1" y="14822"/>
                </a:cubicBezTo>
                <a:cubicBezTo>
                  <a:pt x="80" y="18539"/>
                  <a:pt x="4972" y="21547"/>
                  <a:pt x="10874" y="21512"/>
                </a:cubicBezTo>
                <a:cubicBezTo>
                  <a:pt x="16773" y="21476"/>
                  <a:pt x="21538" y="18453"/>
                  <a:pt x="21538" y="14729"/>
                </a:cubicBezTo>
                <a:cubicBezTo>
                  <a:pt x="21539" y="11869"/>
                  <a:pt x="18727" y="9422"/>
                  <a:pt x="14750" y="8425"/>
                </a:cubicBezTo>
                <a:close/>
              </a:path>
            </a:pathLst>
          </a:custGeom>
          <a:gradFill>
            <a:gsLst>
              <a:gs pos="0">
                <a:schemeClr val="accent3"/>
              </a:gs>
              <a:gs pos="50000">
                <a:schemeClr val="accent3"/>
              </a:gs>
              <a:gs pos="100000">
                <a:schemeClr val="accent3">
                  <a:lumMod val="75000"/>
                </a:schemeClr>
              </a:gs>
            </a:gsLst>
          </a:gradFill>
          <a:ln w="38100">
            <a:solidFill>
              <a:schemeClr val="bg1"/>
            </a:solidFill>
          </a:ln>
        </p:spPr>
        <p:style>
          <a:lnRef idx="0">
            <a:schemeClr val="accent1"/>
          </a:lnRef>
          <a:fillRef idx="3">
            <a:schemeClr val="accent1"/>
          </a:fillRef>
          <a:effectRef idx="3">
            <a:schemeClr val="accent1"/>
          </a:effectRef>
          <a:fontRef idx="minor">
            <a:schemeClr val="lt1"/>
          </a:fontRef>
        </p:style>
        <p:txBody>
          <a:bodyPr lIns="102870" tIns="21431" rIns="21431" bIns="137160" anchor="b"/>
          <a:lstStyle/>
          <a:p>
            <a:pPr algn="ctr" defTabSz="342900" hangingPunct="0"/>
            <a:r>
              <a:rPr lang="en-US" sz="2700" b="1">
                <a:solidFill>
                  <a:srgbClr val="FFFFFF"/>
                </a:solidFill>
                <a:effectLst>
                  <a:outerShdw blurRad="38100" dist="38100" dir="2700000" algn="tl">
                    <a:srgbClr val="000000">
                      <a:alpha val="43137"/>
                    </a:srgbClr>
                  </a:outerShdw>
                </a:effectLst>
              </a:rPr>
              <a:t>April</a:t>
            </a:r>
          </a:p>
          <a:p>
            <a:pPr algn="ctr" defTabSz="342900" hangingPunct="0"/>
            <a:r>
              <a:rPr lang="en-US" sz="2700" b="1">
                <a:solidFill>
                  <a:srgbClr val="FFFFFF"/>
                </a:solidFill>
                <a:effectLst>
                  <a:outerShdw blurRad="38100" dist="38100" dir="2700000" algn="tl">
                    <a:srgbClr val="000000">
                      <a:alpha val="43137"/>
                    </a:srgbClr>
                  </a:outerShdw>
                </a:effectLst>
              </a:rPr>
              <a:t> 6</a:t>
            </a:r>
            <a:endParaRPr sz="2700" b="1">
              <a:solidFill>
                <a:srgbClr val="FFFFFF"/>
              </a:solidFill>
              <a:effectLst>
                <a:outerShdw blurRad="38100" dist="38100" dir="2700000" algn="tl">
                  <a:srgbClr val="000000">
                    <a:alpha val="43137"/>
                  </a:srgbClr>
                </a:outerShdw>
              </a:effectLst>
            </a:endParaRPr>
          </a:p>
        </p:txBody>
      </p:sp>
      <p:grpSp>
        <p:nvGrpSpPr>
          <p:cNvPr id="87" name="Group 86">
            <a:extLst>
              <a:ext uri="{FF2B5EF4-FFF2-40B4-BE49-F238E27FC236}">
                <a16:creationId xmlns:a16="http://schemas.microsoft.com/office/drawing/2014/main" id="{C8C1D63D-4801-4A92-AF3D-FDB3A9275513}"/>
              </a:ext>
            </a:extLst>
          </p:cNvPr>
          <p:cNvGrpSpPr/>
          <p:nvPr/>
        </p:nvGrpSpPr>
        <p:grpSpPr>
          <a:xfrm>
            <a:off x="4420149" y="3701359"/>
            <a:ext cx="1184809" cy="160736"/>
            <a:chOff x="584200" y="3472656"/>
            <a:chExt cx="1579745" cy="214314"/>
          </a:xfrm>
        </p:grpSpPr>
        <p:sp>
          <p:nvSpPr>
            <p:cNvPr id="88" name="Oval 87">
              <a:extLst>
                <a:ext uri="{FF2B5EF4-FFF2-40B4-BE49-F238E27FC236}">
                  <a16:creationId xmlns:a16="http://schemas.microsoft.com/office/drawing/2014/main" id="{DD4D4392-FF7A-4E37-A00C-272C4F14DC25}"/>
                </a:ext>
              </a:extLst>
            </p:cNvPr>
            <p:cNvSpPr/>
            <p:nvPr/>
          </p:nvSpPr>
          <p:spPr>
            <a:xfrm>
              <a:off x="1949632" y="3472656"/>
              <a:ext cx="214313" cy="214313"/>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9" name="Straight Connector 88">
              <a:extLst>
                <a:ext uri="{FF2B5EF4-FFF2-40B4-BE49-F238E27FC236}">
                  <a16:creationId xmlns:a16="http://schemas.microsoft.com/office/drawing/2014/main" id="{5B34A2A5-EC77-4790-8F8B-585415778C51}"/>
                </a:ext>
              </a:extLst>
            </p:cNvPr>
            <p:cNvCxnSpPr>
              <a:cxnSpLocks/>
              <a:endCxn id="90" idx="5"/>
            </p:cNvCxnSpPr>
            <p:nvPr/>
          </p:nvCxnSpPr>
          <p:spPr>
            <a:xfrm flipV="1">
              <a:off x="584200" y="3579813"/>
              <a:ext cx="1544820" cy="14288"/>
            </a:xfrm>
            <a:prstGeom prst="line">
              <a:avLst/>
            </a:prstGeom>
          </p:spPr>
          <p:style>
            <a:lnRef idx="3">
              <a:schemeClr val="dk1"/>
            </a:lnRef>
            <a:fillRef idx="0">
              <a:schemeClr val="dk1"/>
            </a:fillRef>
            <a:effectRef idx="2">
              <a:schemeClr val="dk1"/>
            </a:effectRef>
            <a:fontRef idx="minor">
              <a:schemeClr val="tx1"/>
            </a:fontRef>
          </p:style>
        </p:cxnSp>
        <p:sp>
          <p:nvSpPr>
            <p:cNvPr id="90" name="Freeform: Shape 89">
              <a:extLst>
                <a:ext uri="{FF2B5EF4-FFF2-40B4-BE49-F238E27FC236}">
                  <a16:creationId xmlns:a16="http://schemas.microsoft.com/office/drawing/2014/main" id="{854D8B2D-7A5B-4126-87F7-726BBDBF6CF6}"/>
                </a:ext>
              </a:extLst>
            </p:cNvPr>
            <p:cNvSpPr/>
            <p:nvPr/>
          </p:nvSpPr>
          <p:spPr>
            <a:xfrm>
              <a:off x="2039326" y="3472656"/>
              <a:ext cx="124619" cy="214314"/>
            </a:xfrm>
            <a:custGeom>
              <a:avLst/>
              <a:gdLst>
                <a:gd name="connsiteX0" fmla="*/ 17462 w 124619"/>
                <a:gd name="connsiteY0" fmla="*/ 0 h 214314"/>
                <a:gd name="connsiteX1" fmla="*/ 124619 w 124619"/>
                <a:gd name="connsiteY1" fmla="*/ 107157 h 214314"/>
                <a:gd name="connsiteX2" fmla="*/ 17462 w 124619"/>
                <a:gd name="connsiteY2" fmla="*/ 214314 h 214314"/>
                <a:gd name="connsiteX3" fmla="*/ 0 w 124619"/>
                <a:gd name="connsiteY3" fmla="*/ 210789 h 214314"/>
                <a:gd name="connsiteX4" fmla="*/ 24247 w 124619"/>
                <a:gd name="connsiteY4" fmla="*/ 205893 h 214314"/>
                <a:gd name="connsiteX5" fmla="*/ 89694 w 124619"/>
                <a:gd name="connsiteY5" fmla="*/ 107157 h 214314"/>
                <a:gd name="connsiteX6" fmla="*/ 24247 w 124619"/>
                <a:gd name="connsiteY6" fmla="*/ 8421 h 214314"/>
                <a:gd name="connsiteX7" fmla="*/ 0 w 124619"/>
                <a:gd name="connsiteY7" fmla="*/ 3526 h 21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619" h="214314">
                  <a:moveTo>
                    <a:pt x="17462" y="0"/>
                  </a:moveTo>
                  <a:cubicBezTo>
                    <a:pt x="76643" y="0"/>
                    <a:pt x="124619" y="47976"/>
                    <a:pt x="124619" y="107157"/>
                  </a:cubicBezTo>
                  <a:cubicBezTo>
                    <a:pt x="124619" y="166338"/>
                    <a:pt x="76643" y="214314"/>
                    <a:pt x="17462" y="214314"/>
                  </a:cubicBezTo>
                  <a:lnTo>
                    <a:pt x="0" y="210789"/>
                  </a:lnTo>
                  <a:lnTo>
                    <a:pt x="24247" y="205893"/>
                  </a:lnTo>
                  <a:cubicBezTo>
                    <a:pt x="62708" y="189626"/>
                    <a:pt x="89694" y="151543"/>
                    <a:pt x="89694" y="107157"/>
                  </a:cubicBezTo>
                  <a:cubicBezTo>
                    <a:pt x="89694" y="62771"/>
                    <a:pt x="62708" y="24688"/>
                    <a:pt x="24247" y="8421"/>
                  </a:cubicBezTo>
                  <a:lnTo>
                    <a:pt x="0" y="3526"/>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91" name="Shape">
            <a:extLst>
              <a:ext uri="{FF2B5EF4-FFF2-40B4-BE49-F238E27FC236}">
                <a16:creationId xmlns:a16="http://schemas.microsoft.com/office/drawing/2014/main" id="{C642F0F1-6F74-4FCA-B93B-1D485A86A233}"/>
              </a:ext>
            </a:extLst>
          </p:cNvPr>
          <p:cNvSpPr/>
          <p:nvPr/>
        </p:nvSpPr>
        <p:spPr>
          <a:xfrm>
            <a:off x="3587232" y="1977334"/>
            <a:ext cx="1291835" cy="2048464"/>
          </a:xfrm>
          <a:custGeom>
            <a:avLst/>
            <a:gdLst/>
            <a:ahLst/>
            <a:cxnLst>
              <a:cxn ang="0">
                <a:pos x="wd2" y="hd2"/>
              </a:cxn>
              <a:cxn ang="5400000">
                <a:pos x="wd2" y="hd2"/>
              </a:cxn>
              <a:cxn ang="10800000">
                <a:pos x="wd2" y="hd2"/>
              </a:cxn>
              <a:cxn ang="16200000">
                <a:pos x="wd2" y="hd2"/>
              </a:cxn>
            </a:cxnLst>
            <a:rect l="0" t="0" r="r" b="b"/>
            <a:pathLst>
              <a:path w="21539" h="21512" extrusionOk="0">
                <a:moveTo>
                  <a:pt x="6789" y="13087"/>
                </a:moveTo>
                <a:cubicBezTo>
                  <a:pt x="7034" y="13149"/>
                  <a:pt x="7286" y="13205"/>
                  <a:pt x="7540" y="13255"/>
                </a:cubicBezTo>
                <a:cubicBezTo>
                  <a:pt x="8132" y="13372"/>
                  <a:pt x="8673" y="13583"/>
                  <a:pt x="9058" y="13890"/>
                </a:cubicBezTo>
                <a:cubicBezTo>
                  <a:pt x="9516" y="14256"/>
                  <a:pt x="9790" y="14718"/>
                  <a:pt x="9790" y="15220"/>
                </a:cubicBezTo>
                <a:cubicBezTo>
                  <a:pt x="9790" y="15446"/>
                  <a:pt x="9735" y="15663"/>
                  <a:pt x="9633" y="15867"/>
                </a:cubicBezTo>
                <a:cubicBezTo>
                  <a:pt x="9427" y="16279"/>
                  <a:pt x="8980" y="16622"/>
                  <a:pt x="8421" y="16873"/>
                </a:cubicBezTo>
                <a:cubicBezTo>
                  <a:pt x="8243" y="16953"/>
                  <a:pt x="8075" y="17041"/>
                  <a:pt x="7920" y="17137"/>
                </a:cubicBezTo>
                <a:cubicBezTo>
                  <a:pt x="7131" y="17628"/>
                  <a:pt x="6659" y="18321"/>
                  <a:pt x="6717" y="19082"/>
                </a:cubicBezTo>
                <a:cubicBezTo>
                  <a:pt x="6817" y="20397"/>
                  <a:pt x="8525" y="21460"/>
                  <a:pt x="10612" y="21510"/>
                </a:cubicBezTo>
                <a:cubicBezTo>
                  <a:pt x="12924" y="21565"/>
                  <a:pt x="14827" y="20401"/>
                  <a:pt x="14827" y="18957"/>
                </a:cubicBezTo>
                <a:cubicBezTo>
                  <a:pt x="14827" y="18245"/>
                  <a:pt x="14365" y="17602"/>
                  <a:pt x="13620" y="17138"/>
                </a:cubicBezTo>
                <a:cubicBezTo>
                  <a:pt x="13449" y="17032"/>
                  <a:pt x="13263" y="16935"/>
                  <a:pt x="13065" y="16849"/>
                </a:cubicBezTo>
                <a:cubicBezTo>
                  <a:pt x="12676" y="16680"/>
                  <a:pt x="12339" y="16465"/>
                  <a:pt x="12123" y="16200"/>
                </a:cubicBezTo>
                <a:cubicBezTo>
                  <a:pt x="11883" y="15906"/>
                  <a:pt x="11748" y="15573"/>
                  <a:pt x="11748" y="15221"/>
                </a:cubicBezTo>
                <a:cubicBezTo>
                  <a:pt x="11748" y="14719"/>
                  <a:pt x="12021" y="14257"/>
                  <a:pt x="12480" y="13892"/>
                </a:cubicBezTo>
                <a:cubicBezTo>
                  <a:pt x="12864" y="13584"/>
                  <a:pt x="13405" y="13373"/>
                  <a:pt x="13998" y="13256"/>
                </a:cubicBezTo>
                <a:cubicBezTo>
                  <a:pt x="14253" y="13206"/>
                  <a:pt x="14504" y="13150"/>
                  <a:pt x="14751" y="13088"/>
                </a:cubicBezTo>
                <a:cubicBezTo>
                  <a:pt x="18771" y="12080"/>
                  <a:pt x="21600" y="9591"/>
                  <a:pt x="21538" y="6690"/>
                </a:cubicBezTo>
                <a:cubicBezTo>
                  <a:pt x="21459" y="2973"/>
                  <a:pt x="16567" y="-35"/>
                  <a:pt x="10664" y="0"/>
                </a:cubicBezTo>
                <a:cubicBezTo>
                  <a:pt x="4765" y="36"/>
                  <a:pt x="0" y="3059"/>
                  <a:pt x="0" y="6783"/>
                </a:cubicBezTo>
                <a:cubicBezTo>
                  <a:pt x="0" y="9644"/>
                  <a:pt x="2811" y="12090"/>
                  <a:pt x="6789" y="13087"/>
                </a:cubicBezTo>
                <a:close/>
              </a:path>
            </a:pathLst>
          </a:custGeom>
          <a:gradFill>
            <a:gsLst>
              <a:gs pos="0">
                <a:schemeClr val="accent2"/>
              </a:gs>
              <a:gs pos="50000">
                <a:schemeClr val="accent2"/>
              </a:gs>
              <a:gs pos="100000">
                <a:schemeClr val="accent2">
                  <a:lumMod val="75000"/>
                </a:schemeClr>
              </a:gs>
            </a:gsLst>
          </a:gradFill>
          <a:ln w="38100">
            <a:solidFill>
              <a:schemeClr val="bg1"/>
            </a:solidFill>
          </a:ln>
        </p:spPr>
        <p:style>
          <a:lnRef idx="0">
            <a:schemeClr val="accent1"/>
          </a:lnRef>
          <a:fillRef idx="3">
            <a:schemeClr val="accent1"/>
          </a:fillRef>
          <a:effectRef idx="3">
            <a:schemeClr val="accent1"/>
          </a:effectRef>
          <a:fontRef idx="minor">
            <a:schemeClr val="lt1"/>
          </a:fontRef>
        </p:style>
        <p:txBody>
          <a:bodyPr lIns="102870" tIns="137160" rIns="21431" bIns="137160" anchor="t"/>
          <a:lstStyle/>
          <a:p>
            <a:pPr algn="ctr" defTabSz="342900" hangingPunct="0"/>
            <a:r>
              <a:rPr lang="en-US" sz="2400" b="1">
                <a:solidFill>
                  <a:srgbClr val="FFFFFF"/>
                </a:solidFill>
                <a:effectLst>
                  <a:outerShdw blurRad="38100" dist="38100" dir="2700000" algn="tl">
                    <a:srgbClr val="000000">
                      <a:alpha val="43137"/>
                    </a:srgbClr>
                  </a:outerShdw>
                </a:effectLst>
              </a:rPr>
              <a:t>April</a:t>
            </a:r>
          </a:p>
          <a:p>
            <a:pPr algn="ctr" defTabSz="342900" hangingPunct="0"/>
            <a:r>
              <a:rPr lang="en-US" sz="2400" b="1">
                <a:solidFill>
                  <a:srgbClr val="FFFFFF"/>
                </a:solidFill>
                <a:effectLst>
                  <a:outerShdw blurRad="38100" dist="38100" dir="2700000" algn="tl">
                    <a:srgbClr val="000000">
                      <a:alpha val="43137"/>
                    </a:srgbClr>
                  </a:outerShdw>
                </a:effectLst>
              </a:rPr>
              <a:t>1 </a:t>
            </a:r>
            <a:endParaRPr sz="2400" b="1">
              <a:solidFill>
                <a:srgbClr val="FFFFFF"/>
              </a:solidFill>
              <a:effectLst>
                <a:outerShdw blurRad="38100" dist="38100" dir="2700000" algn="tl">
                  <a:srgbClr val="000000">
                    <a:alpha val="43137"/>
                  </a:srgbClr>
                </a:outerShdw>
              </a:effectLst>
            </a:endParaRPr>
          </a:p>
        </p:txBody>
      </p:sp>
      <p:grpSp>
        <p:nvGrpSpPr>
          <p:cNvPr id="92" name="Group 91">
            <a:extLst>
              <a:ext uri="{FF2B5EF4-FFF2-40B4-BE49-F238E27FC236}">
                <a16:creationId xmlns:a16="http://schemas.microsoft.com/office/drawing/2014/main" id="{98171DB9-B496-4115-A533-97D9097E3A2E}"/>
              </a:ext>
            </a:extLst>
          </p:cNvPr>
          <p:cNvGrpSpPr/>
          <p:nvPr/>
        </p:nvGrpSpPr>
        <p:grpSpPr>
          <a:xfrm>
            <a:off x="3129465" y="3701359"/>
            <a:ext cx="1184809" cy="160736"/>
            <a:chOff x="584200" y="3472656"/>
            <a:chExt cx="1579745" cy="214314"/>
          </a:xfrm>
        </p:grpSpPr>
        <p:sp>
          <p:nvSpPr>
            <p:cNvPr id="93" name="Oval 92">
              <a:extLst>
                <a:ext uri="{FF2B5EF4-FFF2-40B4-BE49-F238E27FC236}">
                  <a16:creationId xmlns:a16="http://schemas.microsoft.com/office/drawing/2014/main" id="{F32BFB6F-532C-418C-A1F1-852B34C78714}"/>
                </a:ext>
              </a:extLst>
            </p:cNvPr>
            <p:cNvSpPr/>
            <p:nvPr/>
          </p:nvSpPr>
          <p:spPr>
            <a:xfrm>
              <a:off x="1949632" y="3472656"/>
              <a:ext cx="214313" cy="214313"/>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4" name="Straight Connector 93">
              <a:extLst>
                <a:ext uri="{FF2B5EF4-FFF2-40B4-BE49-F238E27FC236}">
                  <a16:creationId xmlns:a16="http://schemas.microsoft.com/office/drawing/2014/main" id="{21CC0A65-58FA-43B2-A89C-5F6230EEC7E2}"/>
                </a:ext>
              </a:extLst>
            </p:cNvPr>
            <p:cNvCxnSpPr>
              <a:cxnSpLocks/>
              <a:endCxn id="95" idx="5"/>
            </p:cNvCxnSpPr>
            <p:nvPr/>
          </p:nvCxnSpPr>
          <p:spPr>
            <a:xfrm flipV="1">
              <a:off x="584200" y="3579813"/>
              <a:ext cx="1544820" cy="14288"/>
            </a:xfrm>
            <a:prstGeom prst="line">
              <a:avLst/>
            </a:prstGeom>
          </p:spPr>
          <p:style>
            <a:lnRef idx="3">
              <a:schemeClr val="dk1"/>
            </a:lnRef>
            <a:fillRef idx="0">
              <a:schemeClr val="dk1"/>
            </a:fillRef>
            <a:effectRef idx="2">
              <a:schemeClr val="dk1"/>
            </a:effectRef>
            <a:fontRef idx="minor">
              <a:schemeClr val="tx1"/>
            </a:fontRef>
          </p:style>
        </p:cxnSp>
        <p:sp>
          <p:nvSpPr>
            <p:cNvPr id="95" name="Freeform: Shape 94">
              <a:extLst>
                <a:ext uri="{FF2B5EF4-FFF2-40B4-BE49-F238E27FC236}">
                  <a16:creationId xmlns:a16="http://schemas.microsoft.com/office/drawing/2014/main" id="{123DCDBE-16C8-4B8E-B776-38F14007F0FD}"/>
                </a:ext>
              </a:extLst>
            </p:cNvPr>
            <p:cNvSpPr/>
            <p:nvPr/>
          </p:nvSpPr>
          <p:spPr>
            <a:xfrm>
              <a:off x="2039326" y="3472656"/>
              <a:ext cx="124619" cy="214314"/>
            </a:xfrm>
            <a:custGeom>
              <a:avLst/>
              <a:gdLst>
                <a:gd name="connsiteX0" fmla="*/ 17462 w 124619"/>
                <a:gd name="connsiteY0" fmla="*/ 0 h 214314"/>
                <a:gd name="connsiteX1" fmla="*/ 124619 w 124619"/>
                <a:gd name="connsiteY1" fmla="*/ 107157 h 214314"/>
                <a:gd name="connsiteX2" fmla="*/ 17462 w 124619"/>
                <a:gd name="connsiteY2" fmla="*/ 214314 h 214314"/>
                <a:gd name="connsiteX3" fmla="*/ 0 w 124619"/>
                <a:gd name="connsiteY3" fmla="*/ 210789 h 214314"/>
                <a:gd name="connsiteX4" fmla="*/ 24247 w 124619"/>
                <a:gd name="connsiteY4" fmla="*/ 205893 h 214314"/>
                <a:gd name="connsiteX5" fmla="*/ 89694 w 124619"/>
                <a:gd name="connsiteY5" fmla="*/ 107157 h 214314"/>
                <a:gd name="connsiteX6" fmla="*/ 24247 w 124619"/>
                <a:gd name="connsiteY6" fmla="*/ 8421 h 214314"/>
                <a:gd name="connsiteX7" fmla="*/ 0 w 124619"/>
                <a:gd name="connsiteY7" fmla="*/ 3526 h 21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619" h="214314">
                  <a:moveTo>
                    <a:pt x="17462" y="0"/>
                  </a:moveTo>
                  <a:cubicBezTo>
                    <a:pt x="76643" y="0"/>
                    <a:pt x="124619" y="47976"/>
                    <a:pt x="124619" y="107157"/>
                  </a:cubicBezTo>
                  <a:cubicBezTo>
                    <a:pt x="124619" y="166338"/>
                    <a:pt x="76643" y="214314"/>
                    <a:pt x="17462" y="214314"/>
                  </a:cubicBezTo>
                  <a:lnTo>
                    <a:pt x="0" y="210789"/>
                  </a:lnTo>
                  <a:lnTo>
                    <a:pt x="24247" y="205893"/>
                  </a:lnTo>
                  <a:cubicBezTo>
                    <a:pt x="62708" y="189626"/>
                    <a:pt x="89694" y="151543"/>
                    <a:pt x="89694" y="107157"/>
                  </a:cubicBezTo>
                  <a:cubicBezTo>
                    <a:pt x="89694" y="62771"/>
                    <a:pt x="62708" y="24688"/>
                    <a:pt x="24247" y="8421"/>
                  </a:cubicBezTo>
                  <a:lnTo>
                    <a:pt x="0" y="3526"/>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96" name="Shape">
            <a:extLst>
              <a:ext uri="{FF2B5EF4-FFF2-40B4-BE49-F238E27FC236}">
                <a16:creationId xmlns:a16="http://schemas.microsoft.com/office/drawing/2014/main" id="{2E0AAB58-8E12-45EF-BB46-7E00C7D7EEEA}"/>
              </a:ext>
            </a:extLst>
          </p:cNvPr>
          <p:cNvSpPr/>
          <p:nvPr/>
        </p:nvSpPr>
        <p:spPr>
          <a:xfrm>
            <a:off x="2313720" y="3497741"/>
            <a:ext cx="1291835" cy="2048464"/>
          </a:xfrm>
          <a:custGeom>
            <a:avLst/>
            <a:gdLst/>
            <a:ahLst/>
            <a:cxnLst>
              <a:cxn ang="0">
                <a:pos x="wd2" y="hd2"/>
              </a:cxn>
              <a:cxn ang="5400000">
                <a:pos x="wd2" y="hd2"/>
              </a:cxn>
              <a:cxn ang="10800000">
                <a:pos x="wd2" y="hd2"/>
              </a:cxn>
              <a:cxn ang="16200000">
                <a:pos x="wd2" y="hd2"/>
              </a:cxn>
            </a:cxnLst>
            <a:rect l="0" t="0" r="r" b="b"/>
            <a:pathLst>
              <a:path w="21538" h="21512" extrusionOk="0">
                <a:moveTo>
                  <a:pt x="14750" y="8425"/>
                </a:moveTo>
                <a:cubicBezTo>
                  <a:pt x="14504" y="8363"/>
                  <a:pt x="14253" y="8307"/>
                  <a:pt x="13999" y="8257"/>
                </a:cubicBezTo>
                <a:cubicBezTo>
                  <a:pt x="13406" y="8140"/>
                  <a:pt x="12865" y="7929"/>
                  <a:pt x="12481" y="7622"/>
                </a:cubicBezTo>
                <a:cubicBezTo>
                  <a:pt x="12023" y="7256"/>
                  <a:pt x="11748" y="6794"/>
                  <a:pt x="11748" y="6292"/>
                </a:cubicBezTo>
                <a:cubicBezTo>
                  <a:pt x="11748" y="6066"/>
                  <a:pt x="11804" y="5849"/>
                  <a:pt x="11906" y="5645"/>
                </a:cubicBezTo>
                <a:cubicBezTo>
                  <a:pt x="12112" y="5233"/>
                  <a:pt x="12559" y="4890"/>
                  <a:pt x="13117" y="4639"/>
                </a:cubicBezTo>
                <a:cubicBezTo>
                  <a:pt x="13296" y="4559"/>
                  <a:pt x="13463" y="4471"/>
                  <a:pt x="13618" y="4375"/>
                </a:cubicBezTo>
                <a:cubicBezTo>
                  <a:pt x="14407" y="3884"/>
                  <a:pt x="14879" y="3191"/>
                  <a:pt x="14821" y="2430"/>
                </a:cubicBezTo>
                <a:cubicBezTo>
                  <a:pt x="14721" y="1115"/>
                  <a:pt x="13013" y="52"/>
                  <a:pt x="10927" y="2"/>
                </a:cubicBezTo>
                <a:cubicBezTo>
                  <a:pt x="8615" y="-53"/>
                  <a:pt x="6712" y="1111"/>
                  <a:pt x="6712" y="2555"/>
                </a:cubicBezTo>
                <a:cubicBezTo>
                  <a:pt x="6712" y="3267"/>
                  <a:pt x="7174" y="3910"/>
                  <a:pt x="7919" y="4374"/>
                </a:cubicBezTo>
                <a:cubicBezTo>
                  <a:pt x="8090" y="4480"/>
                  <a:pt x="8276" y="4577"/>
                  <a:pt x="8474" y="4663"/>
                </a:cubicBezTo>
                <a:cubicBezTo>
                  <a:pt x="8863" y="4832"/>
                  <a:pt x="9200" y="5047"/>
                  <a:pt x="9416" y="5312"/>
                </a:cubicBezTo>
                <a:cubicBezTo>
                  <a:pt x="9655" y="5606"/>
                  <a:pt x="9790" y="5939"/>
                  <a:pt x="9790" y="6291"/>
                </a:cubicBezTo>
                <a:cubicBezTo>
                  <a:pt x="9790" y="6793"/>
                  <a:pt x="9517" y="7255"/>
                  <a:pt x="9059" y="7620"/>
                </a:cubicBezTo>
                <a:cubicBezTo>
                  <a:pt x="8674" y="7928"/>
                  <a:pt x="8133" y="8139"/>
                  <a:pt x="7541" y="8256"/>
                </a:cubicBezTo>
                <a:cubicBezTo>
                  <a:pt x="7286" y="8306"/>
                  <a:pt x="7035" y="8362"/>
                  <a:pt x="6788" y="8424"/>
                </a:cubicBezTo>
                <a:cubicBezTo>
                  <a:pt x="2768" y="9432"/>
                  <a:pt x="-61" y="11921"/>
                  <a:pt x="1" y="14822"/>
                </a:cubicBezTo>
                <a:cubicBezTo>
                  <a:pt x="80" y="18539"/>
                  <a:pt x="4972" y="21547"/>
                  <a:pt x="10874" y="21512"/>
                </a:cubicBezTo>
                <a:cubicBezTo>
                  <a:pt x="16773" y="21476"/>
                  <a:pt x="21538" y="18453"/>
                  <a:pt x="21538" y="14729"/>
                </a:cubicBezTo>
                <a:cubicBezTo>
                  <a:pt x="21539" y="11869"/>
                  <a:pt x="18727" y="9422"/>
                  <a:pt x="14750" y="8425"/>
                </a:cubicBezTo>
                <a:close/>
              </a:path>
            </a:pathLst>
          </a:custGeom>
          <a:ln w="38100">
            <a:solidFill>
              <a:schemeClr val="bg1"/>
            </a:solidFill>
          </a:ln>
        </p:spPr>
        <p:style>
          <a:lnRef idx="0">
            <a:schemeClr val="accent1"/>
          </a:lnRef>
          <a:fillRef idx="3">
            <a:schemeClr val="accent1"/>
          </a:fillRef>
          <a:effectRef idx="3">
            <a:schemeClr val="accent1"/>
          </a:effectRef>
          <a:fontRef idx="minor">
            <a:schemeClr val="lt1"/>
          </a:fontRef>
        </p:style>
        <p:txBody>
          <a:bodyPr lIns="102870" tIns="21431" rIns="21431" bIns="137160" anchor="b"/>
          <a:lstStyle/>
          <a:p>
            <a:pPr algn="ctr" defTabSz="342900" hangingPunct="0"/>
            <a:r>
              <a:rPr lang="en-US" sz="2700" b="1">
                <a:solidFill>
                  <a:srgbClr val="FFFFFF"/>
                </a:solidFill>
                <a:effectLst>
                  <a:outerShdw blurRad="38100" dist="38100" dir="2700000" algn="tl">
                    <a:srgbClr val="000000">
                      <a:alpha val="43137"/>
                    </a:srgbClr>
                  </a:outerShdw>
                </a:effectLst>
              </a:rPr>
              <a:t>March 18</a:t>
            </a:r>
            <a:endParaRPr sz="2700" b="1">
              <a:solidFill>
                <a:srgbClr val="FFFFFF"/>
              </a:solidFill>
              <a:effectLst>
                <a:outerShdw blurRad="38100" dist="38100" dir="2700000" algn="tl">
                  <a:srgbClr val="000000">
                    <a:alpha val="43137"/>
                  </a:srgbClr>
                </a:outerShdw>
              </a:effectLst>
            </a:endParaRPr>
          </a:p>
        </p:txBody>
      </p:sp>
      <p:grpSp>
        <p:nvGrpSpPr>
          <p:cNvPr id="97" name="Group 96">
            <a:extLst>
              <a:ext uri="{FF2B5EF4-FFF2-40B4-BE49-F238E27FC236}">
                <a16:creationId xmlns:a16="http://schemas.microsoft.com/office/drawing/2014/main" id="{88EA92F4-9967-44A6-9CB8-19A3074F5CF4}"/>
              </a:ext>
            </a:extLst>
          </p:cNvPr>
          <p:cNvGrpSpPr/>
          <p:nvPr/>
        </p:nvGrpSpPr>
        <p:grpSpPr>
          <a:xfrm>
            <a:off x="2129277" y="3701672"/>
            <a:ext cx="822864" cy="251385"/>
            <a:chOff x="321898" y="3486944"/>
            <a:chExt cx="1579745" cy="214314"/>
          </a:xfrm>
        </p:grpSpPr>
        <p:sp>
          <p:nvSpPr>
            <p:cNvPr id="98" name="Oval 97">
              <a:extLst>
                <a:ext uri="{FF2B5EF4-FFF2-40B4-BE49-F238E27FC236}">
                  <a16:creationId xmlns:a16="http://schemas.microsoft.com/office/drawing/2014/main" id="{54965C72-13C0-4CBA-A591-4D7D977A18C0}"/>
                </a:ext>
              </a:extLst>
            </p:cNvPr>
            <p:cNvSpPr/>
            <p:nvPr/>
          </p:nvSpPr>
          <p:spPr>
            <a:xfrm>
              <a:off x="1687330" y="3486944"/>
              <a:ext cx="214313" cy="214313"/>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9" name="Straight Connector 98">
              <a:extLst>
                <a:ext uri="{FF2B5EF4-FFF2-40B4-BE49-F238E27FC236}">
                  <a16:creationId xmlns:a16="http://schemas.microsoft.com/office/drawing/2014/main" id="{69EFF8C8-4EB7-452D-9499-DFD4B97C4254}"/>
                </a:ext>
              </a:extLst>
            </p:cNvPr>
            <p:cNvCxnSpPr>
              <a:cxnSpLocks/>
              <a:endCxn id="100" idx="5"/>
            </p:cNvCxnSpPr>
            <p:nvPr/>
          </p:nvCxnSpPr>
          <p:spPr>
            <a:xfrm flipV="1">
              <a:off x="321898" y="3594101"/>
              <a:ext cx="1544820" cy="14288"/>
            </a:xfrm>
            <a:prstGeom prst="line">
              <a:avLst/>
            </a:prstGeom>
          </p:spPr>
          <p:style>
            <a:lnRef idx="3">
              <a:schemeClr val="dk1"/>
            </a:lnRef>
            <a:fillRef idx="0">
              <a:schemeClr val="dk1"/>
            </a:fillRef>
            <a:effectRef idx="2">
              <a:schemeClr val="dk1"/>
            </a:effectRef>
            <a:fontRef idx="minor">
              <a:schemeClr val="tx1"/>
            </a:fontRef>
          </p:style>
        </p:cxnSp>
        <p:sp>
          <p:nvSpPr>
            <p:cNvPr id="100" name="Freeform: Shape 99">
              <a:extLst>
                <a:ext uri="{FF2B5EF4-FFF2-40B4-BE49-F238E27FC236}">
                  <a16:creationId xmlns:a16="http://schemas.microsoft.com/office/drawing/2014/main" id="{4D15439A-EEA1-4278-8A1B-B64F0C575E30}"/>
                </a:ext>
              </a:extLst>
            </p:cNvPr>
            <p:cNvSpPr/>
            <p:nvPr/>
          </p:nvSpPr>
          <p:spPr>
            <a:xfrm>
              <a:off x="1777024" y="3486944"/>
              <a:ext cx="124619" cy="214314"/>
            </a:xfrm>
            <a:custGeom>
              <a:avLst/>
              <a:gdLst>
                <a:gd name="connsiteX0" fmla="*/ 17462 w 124619"/>
                <a:gd name="connsiteY0" fmla="*/ 0 h 214314"/>
                <a:gd name="connsiteX1" fmla="*/ 124619 w 124619"/>
                <a:gd name="connsiteY1" fmla="*/ 107157 h 214314"/>
                <a:gd name="connsiteX2" fmla="*/ 17462 w 124619"/>
                <a:gd name="connsiteY2" fmla="*/ 214314 h 214314"/>
                <a:gd name="connsiteX3" fmla="*/ 0 w 124619"/>
                <a:gd name="connsiteY3" fmla="*/ 210789 h 214314"/>
                <a:gd name="connsiteX4" fmla="*/ 24247 w 124619"/>
                <a:gd name="connsiteY4" fmla="*/ 205893 h 214314"/>
                <a:gd name="connsiteX5" fmla="*/ 89694 w 124619"/>
                <a:gd name="connsiteY5" fmla="*/ 107157 h 214314"/>
                <a:gd name="connsiteX6" fmla="*/ 24247 w 124619"/>
                <a:gd name="connsiteY6" fmla="*/ 8421 h 214314"/>
                <a:gd name="connsiteX7" fmla="*/ 0 w 124619"/>
                <a:gd name="connsiteY7" fmla="*/ 3526 h 21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619" h="214314">
                  <a:moveTo>
                    <a:pt x="17462" y="0"/>
                  </a:moveTo>
                  <a:cubicBezTo>
                    <a:pt x="76643" y="0"/>
                    <a:pt x="124619" y="47976"/>
                    <a:pt x="124619" y="107157"/>
                  </a:cubicBezTo>
                  <a:cubicBezTo>
                    <a:pt x="124619" y="166338"/>
                    <a:pt x="76643" y="214314"/>
                    <a:pt x="17462" y="214314"/>
                  </a:cubicBezTo>
                  <a:lnTo>
                    <a:pt x="0" y="210789"/>
                  </a:lnTo>
                  <a:lnTo>
                    <a:pt x="24247" y="205893"/>
                  </a:lnTo>
                  <a:cubicBezTo>
                    <a:pt x="62708" y="189626"/>
                    <a:pt x="89694" y="151543"/>
                    <a:pt x="89694" y="107157"/>
                  </a:cubicBezTo>
                  <a:cubicBezTo>
                    <a:pt x="89694" y="62771"/>
                    <a:pt x="62708" y="24688"/>
                    <a:pt x="24247" y="8421"/>
                  </a:cubicBezTo>
                  <a:lnTo>
                    <a:pt x="0" y="3526"/>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01" name="Group 100">
            <a:extLst>
              <a:ext uri="{FF2B5EF4-FFF2-40B4-BE49-F238E27FC236}">
                <a16:creationId xmlns:a16="http://schemas.microsoft.com/office/drawing/2014/main" id="{13A274A2-4AEB-4064-ABE6-A605E05476F0}"/>
              </a:ext>
            </a:extLst>
          </p:cNvPr>
          <p:cNvGrpSpPr/>
          <p:nvPr/>
        </p:nvGrpSpPr>
        <p:grpSpPr>
          <a:xfrm>
            <a:off x="3680158" y="4044266"/>
            <a:ext cx="1092801" cy="1916625"/>
            <a:chOff x="271285" y="2350768"/>
            <a:chExt cx="2998739" cy="2555494"/>
          </a:xfrm>
        </p:grpSpPr>
        <p:sp>
          <p:nvSpPr>
            <p:cNvPr id="102" name="TextBox 101">
              <a:extLst>
                <a:ext uri="{FF2B5EF4-FFF2-40B4-BE49-F238E27FC236}">
                  <a16:creationId xmlns:a16="http://schemas.microsoft.com/office/drawing/2014/main" id="{5D3C7FB6-9C5A-4893-8A00-F8AFE4440601}"/>
                </a:ext>
              </a:extLst>
            </p:cNvPr>
            <p:cNvSpPr txBox="1"/>
            <p:nvPr/>
          </p:nvSpPr>
          <p:spPr>
            <a:xfrm>
              <a:off x="332936" y="2350768"/>
              <a:ext cx="2937088" cy="738664"/>
            </a:xfrm>
            <a:prstGeom prst="rect">
              <a:avLst/>
            </a:prstGeom>
            <a:noFill/>
          </p:spPr>
          <p:txBody>
            <a:bodyPr wrap="square" lIns="0" rIns="0" rtlCol="0" anchor="b">
              <a:spAutoFit/>
            </a:bodyPr>
            <a:lstStyle/>
            <a:p>
              <a:pPr algn="ctr"/>
              <a:r>
                <a:rPr lang="en-US" sz="1500" b="1" noProof="1"/>
                <a:t>Lock Down Begins</a:t>
              </a:r>
            </a:p>
          </p:txBody>
        </p:sp>
        <p:sp>
          <p:nvSpPr>
            <p:cNvPr id="103" name="TextBox 102">
              <a:extLst>
                <a:ext uri="{FF2B5EF4-FFF2-40B4-BE49-F238E27FC236}">
                  <a16:creationId xmlns:a16="http://schemas.microsoft.com/office/drawing/2014/main" id="{3BE7A106-525A-4A6E-8D5D-D1528B442CC0}"/>
                </a:ext>
              </a:extLst>
            </p:cNvPr>
            <p:cNvSpPr txBox="1"/>
            <p:nvPr/>
          </p:nvSpPr>
          <p:spPr>
            <a:xfrm>
              <a:off x="271285" y="2977533"/>
              <a:ext cx="2929292" cy="1928729"/>
            </a:xfrm>
            <a:prstGeom prst="rect">
              <a:avLst/>
            </a:prstGeom>
            <a:noFill/>
          </p:spPr>
          <p:txBody>
            <a:bodyPr wrap="square" lIns="0" rIns="0" rtlCol="0" anchor="t">
              <a:spAutoFit/>
            </a:bodyPr>
            <a:lstStyle/>
            <a:p>
              <a:pPr algn="ctr"/>
              <a:r>
                <a:rPr lang="en-US" sz="1100" noProof="1">
                  <a:solidFill>
                    <a:schemeClr val="tx1">
                      <a:lumMod val="65000"/>
                      <a:lumOff val="35000"/>
                    </a:schemeClr>
                  </a:solidFill>
                </a:rPr>
                <a:t>3 week lock-down. Only essential services to be provided. All schools close. Health facilities remain open</a:t>
              </a:r>
            </a:p>
          </p:txBody>
        </p:sp>
      </p:grpSp>
      <p:grpSp>
        <p:nvGrpSpPr>
          <p:cNvPr id="104" name="Group 103">
            <a:extLst>
              <a:ext uri="{FF2B5EF4-FFF2-40B4-BE49-F238E27FC236}">
                <a16:creationId xmlns:a16="http://schemas.microsoft.com/office/drawing/2014/main" id="{D704F2BC-A0E0-4DDE-A9DE-8D2D303CF5CC}"/>
              </a:ext>
            </a:extLst>
          </p:cNvPr>
          <p:cNvGrpSpPr/>
          <p:nvPr/>
        </p:nvGrpSpPr>
        <p:grpSpPr>
          <a:xfrm>
            <a:off x="5987296" y="3853315"/>
            <a:ext cx="1716651" cy="2168837"/>
            <a:chOff x="332936" y="1735215"/>
            <a:chExt cx="3900350" cy="2831542"/>
          </a:xfrm>
        </p:grpSpPr>
        <p:sp>
          <p:nvSpPr>
            <p:cNvPr id="105" name="TextBox 104">
              <a:extLst>
                <a:ext uri="{FF2B5EF4-FFF2-40B4-BE49-F238E27FC236}">
                  <a16:creationId xmlns:a16="http://schemas.microsoft.com/office/drawing/2014/main" id="{BA2B2A5F-B68E-4CBF-939C-A823CD367EC3}"/>
                </a:ext>
              </a:extLst>
            </p:cNvPr>
            <p:cNvSpPr txBox="1"/>
            <p:nvPr/>
          </p:nvSpPr>
          <p:spPr>
            <a:xfrm>
              <a:off x="332936" y="1735215"/>
              <a:ext cx="3900350" cy="1354217"/>
            </a:xfrm>
            <a:prstGeom prst="rect">
              <a:avLst/>
            </a:prstGeom>
            <a:noFill/>
          </p:spPr>
          <p:txBody>
            <a:bodyPr wrap="square" lIns="0" rIns="0" rtlCol="0" anchor="b">
              <a:spAutoFit/>
            </a:bodyPr>
            <a:lstStyle/>
            <a:p>
              <a:pPr algn="ctr"/>
              <a:endParaRPr lang="en-US" sz="1500" b="1" noProof="1"/>
            </a:p>
            <a:p>
              <a:pPr algn="ctr"/>
              <a:endParaRPr lang="en-US" sz="1500" b="1" noProof="1"/>
            </a:p>
            <a:p>
              <a:pPr algn="ctr"/>
              <a:r>
                <a:rPr lang="en-US" sz="1500" b="1" noProof="1"/>
                <a:t>Ease of Lockdown Restrictions</a:t>
              </a:r>
            </a:p>
          </p:txBody>
        </p:sp>
        <p:sp>
          <p:nvSpPr>
            <p:cNvPr id="106" name="TextBox 105">
              <a:extLst>
                <a:ext uri="{FF2B5EF4-FFF2-40B4-BE49-F238E27FC236}">
                  <a16:creationId xmlns:a16="http://schemas.microsoft.com/office/drawing/2014/main" id="{CBC8DB5D-3A46-46FD-BBDF-AB333C05CCF2}"/>
                </a:ext>
              </a:extLst>
            </p:cNvPr>
            <p:cNvSpPr txBox="1"/>
            <p:nvPr/>
          </p:nvSpPr>
          <p:spPr>
            <a:xfrm>
              <a:off x="1052238" y="3089432"/>
              <a:ext cx="2532350" cy="1477325"/>
            </a:xfrm>
            <a:prstGeom prst="rect">
              <a:avLst/>
            </a:prstGeom>
            <a:noFill/>
          </p:spPr>
          <p:txBody>
            <a:bodyPr wrap="square" lIns="0" rIns="0" rtlCol="0" anchor="t">
              <a:spAutoFit/>
            </a:bodyPr>
            <a:lstStyle/>
            <a:p>
              <a:pPr algn="ctr"/>
              <a:r>
                <a:rPr lang="en-US" sz="1100" noProof="1">
                  <a:solidFill>
                    <a:schemeClr val="tx1">
                      <a:lumMod val="65000"/>
                      <a:lumOff val="35000"/>
                    </a:schemeClr>
                  </a:solidFill>
                </a:rPr>
                <a:t>General lockdown restrictions lifted. Ban on community level C4D interventions remain. </a:t>
              </a:r>
            </a:p>
          </p:txBody>
        </p:sp>
      </p:grpSp>
      <p:grpSp>
        <p:nvGrpSpPr>
          <p:cNvPr id="107" name="Group 106">
            <a:extLst>
              <a:ext uri="{FF2B5EF4-FFF2-40B4-BE49-F238E27FC236}">
                <a16:creationId xmlns:a16="http://schemas.microsoft.com/office/drawing/2014/main" id="{CACAF8FC-2956-477E-BCCC-249541B218DA}"/>
              </a:ext>
            </a:extLst>
          </p:cNvPr>
          <p:cNvGrpSpPr/>
          <p:nvPr/>
        </p:nvGrpSpPr>
        <p:grpSpPr>
          <a:xfrm>
            <a:off x="8851220" y="4044266"/>
            <a:ext cx="1291834" cy="784830"/>
            <a:chOff x="340732" y="2357111"/>
            <a:chExt cx="3544903" cy="1046439"/>
          </a:xfrm>
        </p:grpSpPr>
        <p:sp>
          <p:nvSpPr>
            <p:cNvPr id="108" name="TextBox 107">
              <a:extLst>
                <a:ext uri="{FF2B5EF4-FFF2-40B4-BE49-F238E27FC236}">
                  <a16:creationId xmlns:a16="http://schemas.microsoft.com/office/drawing/2014/main" id="{432B4A3F-F3B3-4E1B-AF89-C2B4CD6F56E0}"/>
                </a:ext>
              </a:extLst>
            </p:cNvPr>
            <p:cNvSpPr txBox="1"/>
            <p:nvPr/>
          </p:nvSpPr>
          <p:spPr>
            <a:xfrm>
              <a:off x="340732" y="2357111"/>
              <a:ext cx="3544903" cy="1046439"/>
            </a:xfrm>
            <a:prstGeom prst="rect">
              <a:avLst/>
            </a:prstGeom>
            <a:noFill/>
          </p:spPr>
          <p:txBody>
            <a:bodyPr wrap="square" lIns="0" rIns="0" rtlCol="0" anchor="b">
              <a:spAutoFit/>
            </a:bodyPr>
            <a:lstStyle/>
            <a:p>
              <a:pPr algn="ctr"/>
              <a:r>
                <a:rPr lang="en-US" sz="1500" b="1" noProof="1"/>
                <a:t> 2</a:t>
              </a:r>
              <a:r>
                <a:rPr lang="en-US" sz="1500" b="1" baseline="30000" noProof="1"/>
                <a:t>nd</a:t>
              </a:r>
              <a:r>
                <a:rPr lang="en-US" sz="1500" b="1" noProof="1"/>
                <a:t> COVID-19 Confirmed Positive Test</a:t>
              </a:r>
            </a:p>
          </p:txBody>
        </p:sp>
        <p:sp>
          <p:nvSpPr>
            <p:cNvPr id="109" name="TextBox 108">
              <a:extLst>
                <a:ext uri="{FF2B5EF4-FFF2-40B4-BE49-F238E27FC236}">
                  <a16:creationId xmlns:a16="http://schemas.microsoft.com/office/drawing/2014/main" id="{EE610816-8AF4-4FED-9A7F-AF12908DA49F}"/>
                </a:ext>
              </a:extLst>
            </p:cNvPr>
            <p:cNvSpPr txBox="1"/>
            <p:nvPr/>
          </p:nvSpPr>
          <p:spPr>
            <a:xfrm>
              <a:off x="340732" y="3086922"/>
              <a:ext cx="2929292" cy="292388"/>
            </a:xfrm>
            <a:prstGeom prst="rect">
              <a:avLst/>
            </a:prstGeom>
            <a:noFill/>
          </p:spPr>
          <p:txBody>
            <a:bodyPr wrap="square" lIns="0" rIns="0" rtlCol="0" anchor="t">
              <a:spAutoFit/>
            </a:bodyPr>
            <a:lstStyle/>
            <a:p>
              <a:pPr algn="just"/>
              <a:endParaRPr lang="en-US" sz="825" noProof="1">
                <a:solidFill>
                  <a:schemeClr val="tx1">
                    <a:lumMod val="65000"/>
                    <a:lumOff val="35000"/>
                  </a:schemeClr>
                </a:solidFill>
              </a:endParaRPr>
            </a:p>
          </p:txBody>
        </p:sp>
      </p:grpSp>
      <p:grpSp>
        <p:nvGrpSpPr>
          <p:cNvPr id="110" name="Group 109">
            <a:extLst>
              <a:ext uri="{FF2B5EF4-FFF2-40B4-BE49-F238E27FC236}">
                <a16:creationId xmlns:a16="http://schemas.microsoft.com/office/drawing/2014/main" id="{42AA5F5F-16B2-4486-900B-B4B40ACE34D1}"/>
              </a:ext>
            </a:extLst>
          </p:cNvPr>
          <p:cNvGrpSpPr/>
          <p:nvPr/>
        </p:nvGrpSpPr>
        <p:grpSpPr>
          <a:xfrm>
            <a:off x="2343333" y="1783041"/>
            <a:ext cx="1117782" cy="1552388"/>
            <a:chOff x="202737" y="2042992"/>
            <a:chExt cx="3067289" cy="2069852"/>
          </a:xfrm>
        </p:grpSpPr>
        <p:sp>
          <p:nvSpPr>
            <p:cNvPr id="111" name="TextBox 110">
              <a:extLst>
                <a:ext uri="{FF2B5EF4-FFF2-40B4-BE49-F238E27FC236}">
                  <a16:creationId xmlns:a16="http://schemas.microsoft.com/office/drawing/2014/main" id="{807B1A05-9C22-49F7-BFA6-0CEBC3EE8C13}"/>
                </a:ext>
              </a:extLst>
            </p:cNvPr>
            <p:cNvSpPr txBox="1"/>
            <p:nvPr/>
          </p:nvSpPr>
          <p:spPr>
            <a:xfrm>
              <a:off x="332936" y="2042992"/>
              <a:ext cx="2937088" cy="1046440"/>
            </a:xfrm>
            <a:prstGeom prst="rect">
              <a:avLst/>
            </a:prstGeom>
            <a:noFill/>
          </p:spPr>
          <p:txBody>
            <a:bodyPr wrap="square" lIns="0" rIns="0" rtlCol="0" anchor="b">
              <a:spAutoFit/>
            </a:bodyPr>
            <a:lstStyle/>
            <a:p>
              <a:pPr algn="ctr"/>
              <a:r>
                <a:rPr lang="en-US" sz="1500" b="1" noProof="1"/>
                <a:t>State of Emergency Declared</a:t>
              </a:r>
            </a:p>
          </p:txBody>
        </p:sp>
        <p:sp>
          <p:nvSpPr>
            <p:cNvPr id="112" name="TextBox 111">
              <a:extLst>
                <a:ext uri="{FF2B5EF4-FFF2-40B4-BE49-F238E27FC236}">
                  <a16:creationId xmlns:a16="http://schemas.microsoft.com/office/drawing/2014/main" id="{4229820D-1259-442C-9062-3F6799811F9C}"/>
                </a:ext>
              </a:extLst>
            </p:cNvPr>
            <p:cNvSpPr txBox="1"/>
            <p:nvPr/>
          </p:nvSpPr>
          <p:spPr>
            <a:xfrm>
              <a:off x="202737" y="3086922"/>
              <a:ext cx="3067289" cy="1025922"/>
            </a:xfrm>
            <a:prstGeom prst="rect">
              <a:avLst/>
            </a:prstGeom>
            <a:noFill/>
          </p:spPr>
          <p:txBody>
            <a:bodyPr wrap="square" lIns="0" rIns="0" rtlCol="0" anchor="t">
              <a:spAutoFit/>
            </a:bodyPr>
            <a:lstStyle/>
            <a:p>
              <a:pPr algn="ctr"/>
              <a:r>
                <a:rPr lang="en-US" sz="1100" noProof="1">
                  <a:solidFill>
                    <a:schemeClr val="tx1">
                      <a:lumMod val="65000"/>
                      <a:lumOff val="35000"/>
                    </a:schemeClr>
                  </a:solidFill>
                </a:rPr>
                <a:t>Initial restrictions imposed and most borders close. </a:t>
              </a:r>
            </a:p>
          </p:txBody>
        </p:sp>
      </p:grpSp>
      <p:grpSp>
        <p:nvGrpSpPr>
          <p:cNvPr id="113" name="Group 112">
            <a:extLst>
              <a:ext uri="{FF2B5EF4-FFF2-40B4-BE49-F238E27FC236}">
                <a16:creationId xmlns:a16="http://schemas.microsoft.com/office/drawing/2014/main" id="{5670DAD3-2C22-46CF-9E5D-F0021CD50948}"/>
              </a:ext>
            </a:extLst>
          </p:cNvPr>
          <p:cNvGrpSpPr/>
          <p:nvPr/>
        </p:nvGrpSpPr>
        <p:grpSpPr>
          <a:xfrm>
            <a:off x="4756483" y="1374026"/>
            <a:ext cx="1529371" cy="2156521"/>
            <a:chOff x="-284574" y="1735215"/>
            <a:chExt cx="4196725" cy="2875357"/>
          </a:xfrm>
        </p:grpSpPr>
        <p:sp>
          <p:nvSpPr>
            <p:cNvPr id="114" name="TextBox 113">
              <a:extLst>
                <a:ext uri="{FF2B5EF4-FFF2-40B4-BE49-F238E27FC236}">
                  <a16:creationId xmlns:a16="http://schemas.microsoft.com/office/drawing/2014/main" id="{05DE34DD-2488-4C19-85C2-AFBB7E731AF8}"/>
                </a:ext>
              </a:extLst>
            </p:cNvPr>
            <p:cNvSpPr txBox="1"/>
            <p:nvPr/>
          </p:nvSpPr>
          <p:spPr>
            <a:xfrm>
              <a:off x="-284574" y="1735215"/>
              <a:ext cx="4196725" cy="1354217"/>
            </a:xfrm>
            <a:prstGeom prst="rect">
              <a:avLst/>
            </a:prstGeom>
            <a:noFill/>
          </p:spPr>
          <p:txBody>
            <a:bodyPr wrap="square" lIns="0" rIns="0" rtlCol="0" anchor="b">
              <a:spAutoFit/>
            </a:bodyPr>
            <a:lstStyle/>
            <a:p>
              <a:pPr algn="ctr"/>
              <a:r>
                <a:rPr lang="en-US" sz="1500" b="1" noProof="1"/>
                <a:t>MOH Cancels Community Level C4D interventions </a:t>
              </a:r>
            </a:p>
          </p:txBody>
        </p:sp>
        <p:sp>
          <p:nvSpPr>
            <p:cNvPr id="115" name="TextBox 114">
              <a:extLst>
                <a:ext uri="{FF2B5EF4-FFF2-40B4-BE49-F238E27FC236}">
                  <a16:creationId xmlns:a16="http://schemas.microsoft.com/office/drawing/2014/main" id="{C27A6A4F-376B-48C3-A7A6-D29783280FC7}"/>
                </a:ext>
              </a:extLst>
            </p:cNvPr>
            <p:cNvSpPr txBox="1"/>
            <p:nvPr/>
          </p:nvSpPr>
          <p:spPr>
            <a:xfrm>
              <a:off x="338981" y="2969100"/>
              <a:ext cx="2929292" cy="1641472"/>
            </a:xfrm>
            <a:prstGeom prst="rect">
              <a:avLst/>
            </a:prstGeom>
            <a:noFill/>
          </p:spPr>
          <p:txBody>
            <a:bodyPr wrap="square" lIns="0" rIns="0" rtlCol="0" anchor="t">
              <a:spAutoFit/>
            </a:bodyPr>
            <a:lstStyle/>
            <a:p>
              <a:pPr algn="ctr"/>
              <a:r>
                <a:rPr lang="en-US" sz="1050" noProof="1">
                  <a:solidFill>
                    <a:schemeClr val="tx1">
                      <a:lumMod val="65000"/>
                      <a:lumOff val="35000"/>
                    </a:schemeClr>
                  </a:solidFill>
                </a:rPr>
                <a:t>MOH cancels all community </a:t>
              </a:r>
              <a:r>
                <a:rPr lang="en-US" sz="1100" noProof="1">
                  <a:solidFill>
                    <a:schemeClr val="tx1">
                      <a:lumMod val="65000"/>
                      <a:lumOff val="35000"/>
                    </a:schemeClr>
                  </a:solidFill>
                </a:rPr>
                <a:t>level</a:t>
              </a:r>
              <a:r>
                <a:rPr lang="en-US" sz="1050" noProof="1">
                  <a:solidFill>
                    <a:schemeClr val="tx1">
                      <a:lumMod val="65000"/>
                      <a:lumOff val="35000"/>
                    </a:schemeClr>
                  </a:solidFill>
                </a:rPr>
                <a:t> health education, demand generation, outreach and C4D activiies</a:t>
              </a:r>
            </a:p>
          </p:txBody>
        </p:sp>
      </p:grpSp>
      <p:grpSp>
        <p:nvGrpSpPr>
          <p:cNvPr id="116" name="Group 115">
            <a:extLst>
              <a:ext uri="{FF2B5EF4-FFF2-40B4-BE49-F238E27FC236}">
                <a16:creationId xmlns:a16="http://schemas.microsoft.com/office/drawing/2014/main" id="{B720ECAD-D9C4-44F3-B92D-F2E2D53A92C2}"/>
              </a:ext>
            </a:extLst>
          </p:cNvPr>
          <p:cNvGrpSpPr/>
          <p:nvPr/>
        </p:nvGrpSpPr>
        <p:grpSpPr>
          <a:xfrm>
            <a:off x="7573632" y="1914659"/>
            <a:ext cx="1085197" cy="1246495"/>
            <a:chOff x="340732" y="2218479"/>
            <a:chExt cx="2977873" cy="1661992"/>
          </a:xfrm>
        </p:grpSpPr>
        <p:sp>
          <p:nvSpPr>
            <p:cNvPr id="117" name="TextBox 116">
              <a:extLst>
                <a:ext uri="{FF2B5EF4-FFF2-40B4-BE49-F238E27FC236}">
                  <a16:creationId xmlns:a16="http://schemas.microsoft.com/office/drawing/2014/main" id="{1A169464-86D5-4231-8764-52FEC1B18F35}"/>
                </a:ext>
              </a:extLst>
            </p:cNvPr>
            <p:cNvSpPr txBox="1"/>
            <p:nvPr/>
          </p:nvSpPr>
          <p:spPr>
            <a:xfrm>
              <a:off x="381517" y="2218479"/>
              <a:ext cx="2937088" cy="1661992"/>
            </a:xfrm>
            <a:prstGeom prst="rect">
              <a:avLst/>
            </a:prstGeom>
            <a:noFill/>
          </p:spPr>
          <p:txBody>
            <a:bodyPr wrap="square" lIns="0" rIns="0" rtlCol="0" anchor="b">
              <a:spAutoFit/>
            </a:bodyPr>
            <a:lstStyle/>
            <a:p>
              <a:pPr algn="ctr"/>
              <a:r>
                <a:rPr lang="en-US" sz="1500" b="1" noProof="1"/>
                <a:t>1st COVID-19 Confirmed Positive Test</a:t>
              </a:r>
            </a:p>
          </p:txBody>
        </p:sp>
        <p:sp>
          <p:nvSpPr>
            <p:cNvPr id="118" name="TextBox 117">
              <a:extLst>
                <a:ext uri="{FF2B5EF4-FFF2-40B4-BE49-F238E27FC236}">
                  <a16:creationId xmlns:a16="http://schemas.microsoft.com/office/drawing/2014/main" id="{A3CAB56B-62F2-41AF-A36E-B95606B86A00}"/>
                </a:ext>
              </a:extLst>
            </p:cNvPr>
            <p:cNvSpPr txBox="1"/>
            <p:nvPr/>
          </p:nvSpPr>
          <p:spPr>
            <a:xfrm>
              <a:off x="340732" y="3086922"/>
              <a:ext cx="2929292" cy="292388"/>
            </a:xfrm>
            <a:prstGeom prst="rect">
              <a:avLst/>
            </a:prstGeom>
            <a:noFill/>
          </p:spPr>
          <p:txBody>
            <a:bodyPr wrap="square" lIns="0" rIns="0" rtlCol="0" anchor="t">
              <a:spAutoFit/>
            </a:bodyPr>
            <a:lstStyle/>
            <a:p>
              <a:pPr algn="just"/>
              <a:r>
                <a:rPr lang="en-US" sz="825" noProof="1">
                  <a:solidFill>
                    <a:schemeClr val="tx1">
                      <a:lumMod val="65000"/>
                      <a:lumOff val="35000"/>
                    </a:schemeClr>
                  </a:solidFill>
                </a:rPr>
                <a:t>.</a:t>
              </a:r>
            </a:p>
          </p:txBody>
        </p:sp>
      </p:grpSp>
    </p:spTree>
    <p:extLst>
      <p:ext uri="{BB962C8B-B14F-4D97-AF65-F5344CB8AC3E}">
        <p14:creationId xmlns:p14="http://schemas.microsoft.com/office/powerpoint/2010/main" val="321436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idx="4294967295"/>
          </p:nvPr>
        </p:nvSpPr>
        <p:spPr>
          <a:xfrm>
            <a:off x="583584" y="38977"/>
            <a:ext cx="11333884" cy="951057"/>
          </a:xfrm>
        </p:spPr>
        <p:txBody>
          <a:bodyPr>
            <a:noAutofit/>
          </a:bodyPr>
          <a:lstStyle/>
          <a:p>
            <a:pPr algn="l"/>
            <a:r>
              <a:rPr lang="en-US" sz="2400" b="1" dirty="0">
                <a:solidFill>
                  <a:srgbClr val="0099FF"/>
                </a:solidFill>
                <a:latin typeface="Arial" panose="020B0604020202020204" pitchFamily="34" charset="0"/>
                <a:cs typeface="Arial" panose="020B0604020202020204" pitchFamily="34" charset="0"/>
              </a:rPr>
              <a:t>THE COVID-19 ADAPTATIONS ARE ALIGNED TO UNICEF ESARO’s GUIDANCE ON HIV PROGRAMMING IN THE CONTEXT OF COVID-19</a:t>
            </a:r>
          </a:p>
        </p:txBody>
      </p:sp>
      <p:sp>
        <p:nvSpPr>
          <p:cNvPr id="6" name="Slide Number Placeholder 5">
            <a:extLst>
              <a:ext uri="{FF2B5EF4-FFF2-40B4-BE49-F238E27FC236}">
                <a16:creationId xmlns:a16="http://schemas.microsoft.com/office/drawing/2014/main" id="{DA7B2C37-445F-4CC6-BCE7-888629F974EE}"/>
              </a:ext>
            </a:extLst>
          </p:cNvPr>
          <p:cNvSpPr>
            <a:spLocks noGrp="1"/>
          </p:cNvSpPr>
          <p:nvPr>
            <p:ph type="sldNum" sz="quarter" idx="12"/>
          </p:nvPr>
        </p:nvSpPr>
        <p:spPr>
          <a:xfrm>
            <a:off x="501053" y="6344420"/>
            <a:ext cx="2844800" cy="365125"/>
          </a:xfrm>
          <a:prstGeom prst="rect">
            <a:avLst/>
          </a:prstGeom>
        </p:spPr>
        <p:txBody>
          <a:bodyPr/>
          <a:lstStyle>
            <a:lvl1pPr algn="l">
              <a:defRPr sz="1200">
                <a:solidFill>
                  <a:schemeClr val="bg1"/>
                </a:solidFill>
              </a:defRPr>
            </a:lvl1pPr>
          </a:lstStyle>
          <a:p>
            <a:fld id="{C15E4355-C1EE-2A42-B28B-63C6333920E9}" type="slidenum">
              <a:rPr lang="en-US" smtClean="0">
                <a:solidFill>
                  <a:schemeClr val="tx1"/>
                </a:solidFill>
              </a:rPr>
              <a:pPr/>
              <a:t>6</a:t>
            </a:fld>
            <a:endParaRPr lang="en-US">
              <a:solidFill>
                <a:schemeClr val="tx1"/>
              </a:solidFill>
            </a:endParaRPr>
          </a:p>
        </p:txBody>
      </p:sp>
      <p:sp>
        <p:nvSpPr>
          <p:cNvPr id="7" name="Footer Placeholder 4">
            <a:extLst>
              <a:ext uri="{FF2B5EF4-FFF2-40B4-BE49-F238E27FC236}">
                <a16:creationId xmlns:a16="http://schemas.microsoft.com/office/drawing/2014/main" id="{A118575A-F8D1-4F93-AAA0-D7055CAABBEA}"/>
              </a:ext>
            </a:extLst>
          </p:cNvPr>
          <p:cNvSpPr txBox="1">
            <a:spLocks/>
          </p:cNvSpPr>
          <p:nvPr/>
        </p:nvSpPr>
        <p:spPr>
          <a:xfrm>
            <a:off x="7721600" y="6338068"/>
            <a:ext cx="3860800" cy="365125"/>
          </a:xfrm>
          <a:prstGeom prst="rect">
            <a:avLst/>
          </a:prstGeom>
        </p:spPr>
        <p:txBody>
          <a:bodyPr vert="horz" lIns="121920" tIns="60960" rIns="121920" bIns="60960" rtlCol="0" anchor="ctr"/>
          <a:lstStyle>
            <a:defPPr>
              <a:defRPr lang="en-US"/>
            </a:defPPr>
            <a:lvl1pPr marL="0" algn="r" defTabSz="685800" rtl="0" eaLnBrk="1" latinLnBrk="0" hangingPunct="1">
              <a:defRPr sz="900" b="0" kern="1200">
                <a:solidFill>
                  <a:schemeClr val="bg1">
                    <a:lumMod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b="1">
                <a:solidFill>
                  <a:srgbClr val="009DEF"/>
                </a:solidFill>
                <a:latin typeface="Arial" charset="0"/>
                <a:ea typeface="Arial" charset="0"/>
                <a:cs typeface="Arial" charset="0"/>
              </a:rPr>
              <a:t>UNICEF</a:t>
            </a:r>
            <a:r>
              <a:rPr lang="en-US" sz="1200">
                <a:solidFill>
                  <a:srgbClr val="009DEF"/>
                </a:solidFill>
                <a:latin typeface="Arial" charset="0"/>
                <a:ea typeface="Arial" charset="0"/>
                <a:cs typeface="Arial" charset="0"/>
              </a:rPr>
              <a:t> for every child</a:t>
            </a:r>
          </a:p>
        </p:txBody>
      </p:sp>
      <p:sp>
        <p:nvSpPr>
          <p:cNvPr id="8" name="Rectangle 7">
            <a:extLst>
              <a:ext uri="{FF2B5EF4-FFF2-40B4-BE49-F238E27FC236}">
                <a16:creationId xmlns:a16="http://schemas.microsoft.com/office/drawing/2014/main" id="{B01D8307-7D3B-4354-8BE3-98C52E13BE45}"/>
              </a:ext>
            </a:extLst>
          </p:cNvPr>
          <p:cNvSpPr/>
          <p:nvPr/>
        </p:nvSpPr>
        <p:spPr>
          <a:xfrm>
            <a:off x="597056" y="1122894"/>
            <a:ext cx="3279205" cy="3319897"/>
          </a:xfrm>
          <a:prstGeom prst="rect">
            <a:avLst/>
          </a:prstGeom>
          <a:solidFill>
            <a:schemeClr val="tx2">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a:t>Short-Term (Lockdown)</a:t>
            </a:r>
          </a:p>
          <a:p>
            <a:pPr marL="285750" indent="-285750">
              <a:spcBef>
                <a:spcPts val="300"/>
              </a:spcBef>
              <a:spcAft>
                <a:spcPts val="300"/>
              </a:spcAft>
              <a:buFont typeface="Arial" panose="020B0604020202020204" pitchFamily="34" charset="0"/>
              <a:buChar char="•"/>
            </a:pPr>
            <a:r>
              <a:rPr lang="en-US" sz="1400"/>
              <a:t>Remote psychosocial support through WhatsApp and phone calls</a:t>
            </a:r>
          </a:p>
          <a:p>
            <a:pPr marL="285750" indent="-285750">
              <a:spcBef>
                <a:spcPts val="300"/>
              </a:spcBef>
              <a:spcAft>
                <a:spcPts val="300"/>
              </a:spcAft>
              <a:buFont typeface="Arial" panose="020B0604020202020204" pitchFamily="34" charset="0"/>
              <a:buChar char="•"/>
            </a:pPr>
            <a:r>
              <a:rPr lang="en-US" sz="1400"/>
              <a:t>Health Education (SRHR/HIV/COVID-19) through WhatsApp and SMS</a:t>
            </a:r>
          </a:p>
          <a:p>
            <a:pPr marL="285750" indent="-285750">
              <a:spcBef>
                <a:spcPts val="300"/>
              </a:spcBef>
              <a:spcAft>
                <a:spcPts val="300"/>
              </a:spcAft>
              <a:buFont typeface="Arial" panose="020B0604020202020204" pitchFamily="34" charset="0"/>
              <a:buChar char="•"/>
            </a:pPr>
            <a:r>
              <a:rPr lang="en-US" sz="1400"/>
              <a:t>Wellness checks</a:t>
            </a:r>
            <a:r>
              <a:rPr lang="en-US" sz="1400" b="1"/>
              <a:t> (</a:t>
            </a:r>
            <a:r>
              <a:rPr lang="en-US" sz="1400"/>
              <a:t>HIV/MNCH/SRH/COVID-19/food insecurity)</a:t>
            </a:r>
          </a:p>
          <a:p>
            <a:endParaRPr lang="en-US" sz="1300" b="1"/>
          </a:p>
          <a:p>
            <a:pPr algn="ctr"/>
            <a:endParaRPr lang="en-US" sz="1400" i="1"/>
          </a:p>
          <a:p>
            <a:pPr algn="ctr"/>
            <a:r>
              <a:rPr lang="en-US" sz="1400" i="1"/>
              <a:t>Referrals to health center through Village Health Worker Programme</a:t>
            </a:r>
          </a:p>
          <a:p>
            <a:endParaRPr lang="en-US" sz="1200"/>
          </a:p>
        </p:txBody>
      </p:sp>
      <p:sp>
        <p:nvSpPr>
          <p:cNvPr id="11" name="Rectangle 10">
            <a:extLst>
              <a:ext uri="{FF2B5EF4-FFF2-40B4-BE49-F238E27FC236}">
                <a16:creationId xmlns:a16="http://schemas.microsoft.com/office/drawing/2014/main" id="{C4B1F2BF-2067-4378-93DD-334CA814471D}"/>
              </a:ext>
            </a:extLst>
          </p:cNvPr>
          <p:cNvSpPr/>
          <p:nvPr/>
        </p:nvSpPr>
        <p:spPr>
          <a:xfrm>
            <a:off x="4182174" y="1122895"/>
            <a:ext cx="4216391" cy="3346982"/>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t>Medium Term (Post-Lockdown)</a:t>
            </a:r>
          </a:p>
          <a:p>
            <a:pPr marL="285750" indent="-285750">
              <a:spcBef>
                <a:spcPts val="300"/>
              </a:spcBef>
              <a:spcAft>
                <a:spcPts val="300"/>
              </a:spcAft>
              <a:buFont typeface="Arial" panose="020B0604020202020204" pitchFamily="34" charset="0"/>
              <a:buChar char="•"/>
            </a:pPr>
            <a:r>
              <a:rPr lang="en-US" sz="1400" dirty="0"/>
              <a:t>PPE for village support groups</a:t>
            </a:r>
          </a:p>
          <a:p>
            <a:pPr marL="285750" indent="-285750">
              <a:spcBef>
                <a:spcPts val="300"/>
              </a:spcBef>
              <a:spcAft>
                <a:spcPts val="300"/>
              </a:spcAft>
              <a:buFont typeface="Arial" panose="020B0604020202020204" pitchFamily="34" charset="0"/>
              <a:buChar char="•"/>
            </a:pPr>
            <a:r>
              <a:rPr lang="en-US" sz="1400" dirty="0"/>
              <a:t>Health Information (SRHR/HIV/COVID-19)- and link to U-Report</a:t>
            </a:r>
          </a:p>
          <a:p>
            <a:pPr marL="285750" indent="-285750">
              <a:spcBef>
                <a:spcPts val="300"/>
              </a:spcBef>
              <a:spcAft>
                <a:spcPts val="300"/>
              </a:spcAft>
              <a:buFont typeface="Arial" panose="020B0604020202020204" pitchFamily="34" charset="0"/>
              <a:buChar char="•"/>
            </a:pPr>
            <a:r>
              <a:rPr lang="en-US" sz="1400" dirty="0"/>
              <a:t>Provide outreach in small groups as permitted by the government</a:t>
            </a:r>
          </a:p>
          <a:p>
            <a:pPr marL="285750" indent="-285750">
              <a:spcBef>
                <a:spcPts val="300"/>
              </a:spcBef>
              <a:spcAft>
                <a:spcPts val="300"/>
              </a:spcAft>
              <a:buFont typeface="Arial" panose="020B0604020202020204" pitchFamily="34" charset="0"/>
              <a:buChar char="•"/>
            </a:pPr>
            <a:r>
              <a:rPr lang="en-US" sz="1400" dirty="0"/>
              <a:t>Social Protection (food parcels &amp; IGA seed funding)</a:t>
            </a:r>
          </a:p>
          <a:p>
            <a:pPr marL="285750" indent="-285750">
              <a:spcBef>
                <a:spcPts val="300"/>
              </a:spcBef>
              <a:spcAft>
                <a:spcPts val="300"/>
              </a:spcAft>
              <a:buFont typeface="Arial" panose="020B0604020202020204" pitchFamily="34" charset="0"/>
              <a:buChar char="•"/>
            </a:pPr>
            <a:r>
              <a:rPr lang="en-US" sz="1400" dirty="0"/>
              <a:t>Community dialogues with partners and mothers in laws</a:t>
            </a:r>
          </a:p>
          <a:p>
            <a:pPr marL="285750" indent="-285750">
              <a:spcBef>
                <a:spcPts val="300"/>
              </a:spcBef>
              <a:spcAft>
                <a:spcPts val="300"/>
              </a:spcAft>
              <a:buFont typeface="Arial" panose="020B0604020202020204" pitchFamily="34" charset="0"/>
              <a:buChar char="•"/>
            </a:pPr>
            <a:r>
              <a:rPr lang="en-US" sz="1400" dirty="0"/>
              <a:t>Linkages to long-distance education, ECD, and vocational training</a:t>
            </a:r>
          </a:p>
          <a:p>
            <a:pPr algn="ctr">
              <a:spcBef>
                <a:spcPts val="300"/>
              </a:spcBef>
              <a:spcAft>
                <a:spcPts val="300"/>
              </a:spcAft>
            </a:pPr>
            <a:r>
              <a:rPr lang="en-US" sz="1000" i="1" dirty="0"/>
              <a:t>*All following physical distance measures and as allowed by the MOH</a:t>
            </a:r>
          </a:p>
          <a:p>
            <a:pPr marL="285750" indent="-285750">
              <a:buFont typeface="Arial" panose="020B0604020202020204" pitchFamily="34" charset="0"/>
              <a:buChar char="•"/>
            </a:pPr>
            <a:endParaRPr lang="en-US" sz="1300" b="1" dirty="0"/>
          </a:p>
          <a:p>
            <a:endParaRPr lang="en-US" sz="1300" b="1" dirty="0"/>
          </a:p>
          <a:p>
            <a:endParaRPr lang="en-US" sz="1200" dirty="0"/>
          </a:p>
        </p:txBody>
      </p:sp>
      <p:sp>
        <p:nvSpPr>
          <p:cNvPr id="12" name="Rectangle 11">
            <a:extLst>
              <a:ext uri="{FF2B5EF4-FFF2-40B4-BE49-F238E27FC236}">
                <a16:creationId xmlns:a16="http://schemas.microsoft.com/office/drawing/2014/main" id="{D2EA829D-87D7-4CBB-BD43-99D64F797832}"/>
              </a:ext>
            </a:extLst>
          </p:cNvPr>
          <p:cNvSpPr/>
          <p:nvPr/>
        </p:nvSpPr>
        <p:spPr>
          <a:xfrm>
            <a:off x="8706677" y="1122895"/>
            <a:ext cx="3210791" cy="3305129"/>
          </a:xfrm>
          <a:prstGeom prst="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300"/>
              </a:spcBef>
              <a:spcAft>
                <a:spcPts val="300"/>
              </a:spcAft>
            </a:pPr>
            <a:r>
              <a:rPr lang="en-US" sz="1600" b="1" dirty="0">
                <a:solidFill>
                  <a:schemeClr val="tx1"/>
                </a:solidFill>
              </a:rPr>
              <a:t>Long-Term (Recovery)</a:t>
            </a:r>
          </a:p>
          <a:p>
            <a:pPr marL="285750" indent="-285750">
              <a:spcBef>
                <a:spcPts val="300"/>
              </a:spcBef>
              <a:spcAft>
                <a:spcPts val="300"/>
              </a:spcAft>
              <a:buFont typeface="Arial" panose="020B0604020202020204" pitchFamily="34" charset="0"/>
              <a:buChar char="•"/>
            </a:pPr>
            <a:r>
              <a:rPr lang="en-US" sz="1400" dirty="0">
                <a:solidFill>
                  <a:schemeClr val="tx1"/>
                </a:solidFill>
              </a:rPr>
              <a:t>SGBV Community Dialogues</a:t>
            </a:r>
          </a:p>
          <a:p>
            <a:pPr marL="285750" indent="-285750">
              <a:spcBef>
                <a:spcPts val="300"/>
              </a:spcBef>
              <a:spcAft>
                <a:spcPts val="300"/>
              </a:spcAft>
              <a:buFont typeface="Arial" panose="020B0604020202020204" pitchFamily="34" charset="0"/>
              <a:buChar char="•"/>
            </a:pPr>
            <a:r>
              <a:rPr lang="en-US" sz="1400" dirty="0">
                <a:solidFill>
                  <a:schemeClr val="tx1"/>
                </a:solidFill>
              </a:rPr>
              <a:t>Cohort 3 training and mentorship</a:t>
            </a:r>
          </a:p>
          <a:p>
            <a:pPr marL="285750" indent="-285750">
              <a:spcBef>
                <a:spcPts val="300"/>
              </a:spcBef>
              <a:spcAft>
                <a:spcPts val="300"/>
              </a:spcAft>
              <a:buFont typeface="Arial" panose="020B0604020202020204" pitchFamily="34" charset="0"/>
              <a:buChar char="•"/>
            </a:pPr>
            <a:r>
              <a:rPr lang="en-US" sz="1400" dirty="0">
                <a:solidFill>
                  <a:schemeClr val="tx1"/>
                </a:solidFill>
              </a:rPr>
              <a:t>Cohort 2 graduation</a:t>
            </a:r>
          </a:p>
          <a:p>
            <a:pPr marL="285750" indent="-285750">
              <a:spcBef>
                <a:spcPts val="300"/>
              </a:spcBef>
              <a:spcAft>
                <a:spcPts val="300"/>
              </a:spcAft>
              <a:buFont typeface="Arial" panose="020B0604020202020204" pitchFamily="34" charset="0"/>
              <a:buChar char="•"/>
            </a:pPr>
            <a:r>
              <a:rPr lang="en-US" sz="1400" dirty="0">
                <a:solidFill>
                  <a:schemeClr val="tx1"/>
                </a:solidFill>
              </a:rPr>
              <a:t>Continue with remote PSS for those young mothers interested</a:t>
            </a:r>
          </a:p>
          <a:p>
            <a:pPr marL="285750" indent="-285750">
              <a:spcBef>
                <a:spcPts val="300"/>
              </a:spcBef>
              <a:spcAft>
                <a:spcPts val="300"/>
              </a:spcAft>
              <a:buFont typeface="Arial" panose="020B0604020202020204" pitchFamily="34" charset="0"/>
              <a:buChar char="•"/>
            </a:pPr>
            <a:r>
              <a:rPr lang="en-US" sz="1400" dirty="0">
                <a:solidFill>
                  <a:schemeClr val="tx1"/>
                </a:solidFill>
              </a:rPr>
              <a:t>Increase linkages with Child Help Line </a:t>
            </a:r>
          </a:p>
          <a:p>
            <a:pPr marL="285750" indent="-285750">
              <a:spcBef>
                <a:spcPts val="300"/>
              </a:spcBef>
              <a:spcAft>
                <a:spcPts val="300"/>
              </a:spcAft>
              <a:buFont typeface="Arial" panose="020B0604020202020204" pitchFamily="34" charset="0"/>
              <a:buChar char="•"/>
            </a:pPr>
            <a:r>
              <a:rPr lang="en-US" sz="1400" dirty="0">
                <a:solidFill>
                  <a:schemeClr val="tx1"/>
                </a:solidFill>
                <a:cs typeface="Arial"/>
              </a:rPr>
              <a:t>Documentation of COVID-19 &amp; SRHR/HIV</a:t>
            </a:r>
          </a:p>
          <a:p>
            <a:pPr>
              <a:spcBef>
                <a:spcPts val="300"/>
              </a:spcBef>
              <a:spcAft>
                <a:spcPts val="300"/>
              </a:spcAft>
            </a:pPr>
            <a:endParaRPr lang="en-US" sz="1300" dirty="0">
              <a:solidFill>
                <a:schemeClr val="tx1"/>
              </a:solidFill>
            </a:endParaRPr>
          </a:p>
          <a:p>
            <a:pPr>
              <a:spcBef>
                <a:spcPts val="300"/>
              </a:spcBef>
              <a:spcAft>
                <a:spcPts val="300"/>
              </a:spcAft>
            </a:pPr>
            <a:endParaRPr lang="en-US" sz="1300" dirty="0">
              <a:solidFill>
                <a:schemeClr val="tx1"/>
              </a:solidFill>
            </a:endParaRPr>
          </a:p>
          <a:p>
            <a:pPr>
              <a:spcBef>
                <a:spcPts val="300"/>
              </a:spcBef>
              <a:spcAft>
                <a:spcPts val="300"/>
              </a:spcAft>
            </a:pPr>
            <a:endParaRPr lang="en-US" sz="1300" dirty="0">
              <a:solidFill>
                <a:schemeClr val="tx1"/>
              </a:solidFill>
              <a:cs typeface="Arial"/>
            </a:endParaRPr>
          </a:p>
          <a:p>
            <a:pPr>
              <a:spcBef>
                <a:spcPts val="300"/>
              </a:spcBef>
              <a:spcAft>
                <a:spcPts val="300"/>
              </a:spcAft>
            </a:pPr>
            <a:endParaRPr lang="en-US" sz="1200" dirty="0">
              <a:solidFill>
                <a:schemeClr val="tx1"/>
              </a:solidFill>
            </a:endParaRPr>
          </a:p>
          <a:p>
            <a:pPr>
              <a:spcBef>
                <a:spcPts val="300"/>
              </a:spcBef>
              <a:spcAft>
                <a:spcPts val="300"/>
              </a:spcAft>
            </a:pPr>
            <a:endParaRPr lang="en-US" sz="1200" dirty="0">
              <a:solidFill>
                <a:schemeClr val="tx1"/>
              </a:solidFill>
            </a:endParaRPr>
          </a:p>
          <a:p>
            <a:pPr>
              <a:spcBef>
                <a:spcPts val="300"/>
              </a:spcBef>
              <a:spcAft>
                <a:spcPts val="300"/>
              </a:spcAft>
            </a:pPr>
            <a:endParaRPr lang="en-US" sz="1200" dirty="0">
              <a:solidFill>
                <a:schemeClr val="tx1"/>
              </a:solidFill>
              <a:cs typeface="Arial"/>
            </a:endParaRPr>
          </a:p>
        </p:txBody>
      </p:sp>
      <p:sp>
        <p:nvSpPr>
          <p:cNvPr id="30" name="Arrow: Pentagon 29">
            <a:extLst>
              <a:ext uri="{FF2B5EF4-FFF2-40B4-BE49-F238E27FC236}">
                <a16:creationId xmlns:a16="http://schemas.microsoft.com/office/drawing/2014/main" id="{20897C5E-3EFC-4588-A09F-74A31D987F8A}"/>
              </a:ext>
            </a:extLst>
          </p:cNvPr>
          <p:cNvSpPr/>
          <p:nvPr/>
        </p:nvSpPr>
        <p:spPr>
          <a:xfrm>
            <a:off x="717192" y="5370001"/>
            <a:ext cx="1286933" cy="951057"/>
          </a:xfrm>
          <a:prstGeom prst="homePlate">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200">
                <a:solidFill>
                  <a:schemeClr val="bg1"/>
                </a:solidFill>
              </a:rPr>
              <a:t>Evidence Generation &amp; C4D</a:t>
            </a:r>
          </a:p>
        </p:txBody>
      </p:sp>
      <p:sp>
        <p:nvSpPr>
          <p:cNvPr id="31" name="Arrow: Pentagon 30">
            <a:extLst>
              <a:ext uri="{FF2B5EF4-FFF2-40B4-BE49-F238E27FC236}">
                <a16:creationId xmlns:a16="http://schemas.microsoft.com/office/drawing/2014/main" id="{68A3925E-371E-453B-A7CF-363E017217C6}"/>
              </a:ext>
            </a:extLst>
          </p:cNvPr>
          <p:cNvSpPr/>
          <p:nvPr/>
        </p:nvSpPr>
        <p:spPr>
          <a:xfrm flipH="1">
            <a:off x="9733320" y="5369457"/>
            <a:ext cx="1265153" cy="951057"/>
          </a:xfrm>
          <a:prstGeom prst="homePlat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Participation &amp; Cross-Sectoral Linkages</a:t>
            </a:r>
          </a:p>
        </p:txBody>
      </p:sp>
      <p:sp>
        <p:nvSpPr>
          <p:cNvPr id="35" name="Rectangle 34">
            <a:extLst>
              <a:ext uri="{FF2B5EF4-FFF2-40B4-BE49-F238E27FC236}">
                <a16:creationId xmlns:a16="http://schemas.microsoft.com/office/drawing/2014/main" id="{0E190D4B-01AB-47A9-B399-B933220871C2}"/>
              </a:ext>
            </a:extLst>
          </p:cNvPr>
          <p:cNvSpPr/>
          <p:nvPr/>
        </p:nvSpPr>
        <p:spPr>
          <a:xfrm>
            <a:off x="6935101" y="5108377"/>
            <a:ext cx="2005086" cy="234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ysClr val="windowText" lastClr="000000"/>
              </a:solidFill>
            </a:endParaRPr>
          </a:p>
        </p:txBody>
      </p:sp>
      <p:sp>
        <p:nvSpPr>
          <p:cNvPr id="36" name="Arrow: Left-Right 35">
            <a:extLst>
              <a:ext uri="{FF2B5EF4-FFF2-40B4-BE49-F238E27FC236}">
                <a16:creationId xmlns:a16="http://schemas.microsoft.com/office/drawing/2014/main" id="{A92B24AF-4509-41C3-9D65-3D600385A47A}"/>
              </a:ext>
            </a:extLst>
          </p:cNvPr>
          <p:cNvSpPr/>
          <p:nvPr/>
        </p:nvSpPr>
        <p:spPr>
          <a:xfrm>
            <a:off x="4935752" y="5498811"/>
            <a:ext cx="1776720" cy="677039"/>
          </a:xfrm>
          <a:prstGeom prst="lef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Pregnant and BF Young Mothers</a:t>
            </a:r>
          </a:p>
        </p:txBody>
      </p:sp>
      <p:sp>
        <p:nvSpPr>
          <p:cNvPr id="37" name="Rectangle 36">
            <a:extLst>
              <a:ext uri="{FF2B5EF4-FFF2-40B4-BE49-F238E27FC236}">
                <a16:creationId xmlns:a16="http://schemas.microsoft.com/office/drawing/2014/main" id="{8771E8C9-DFD4-4863-B2C0-4FE91416F587}"/>
              </a:ext>
            </a:extLst>
          </p:cNvPr>
          <p:cNvSpPr/>
          <p:nvPr/>
        </p:nvSpPr>
        <p:spPr>
          <a:xfrm>
            <a:off x="2636028" y="4633234"/>
            <a:ext cx="1556232" cy="278426"/>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Facility Level</a:t>
            </a:r>
          </a:p>
        </p:txBody>
      </p:sp>
      <p:sp>
        <p:nvSpPr>
          <p:cNvPr id="38" name="Rectangle 37">
            <a:extLst>
              <a:ext uri="{FF2B5EF4-FFF2-40B4-BE49-F238E27FC236}">
                <a16:creationId xmlns:a16="http://schemas.microsoft.com/office/drawing/2014/main" id="{3B536CF8-6A7B-4EB4-96F2-E38B9DA78CE6}"/>
              </a:ext>
            </a:extLst>
          </p:cNvPr>
          <p:cNvSpPr/>
          <p:nvPr/>
        </p:nvSpPr>
        <p:spPr>
          <a:xfrm>
            <a:off x="7223397" y="4628988"/>
            <a:ext cx="2089018" cy="278425"/>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Community Level</a:t>
            </a:r>
          </a:p>
        </p:txBody>
      </p:sp>
      <p:sp>
        <p:nvSpPr>
          <p:cNvPr id="41" name="Rectangle 40">
            <a:extLst>
              <a:ext uri="{FF2B5EF4-FFF2-40B4-BE49-F238E27FC236}">
                <a16:creationId xmlns:a16="http://schemas.microsoft.com/office/drawing/2014/main" id="{0001C269-3EEF-404F-B728-E2BC17FEE1BD}"/>
              </a:ext>
            </a:extLst>
          </p:cNvPr>
          <p:cNvSpPr/>
          <p:nvPr/>
        </p:nvSpPr>
        <p:spPr>
          <a:xfrm>
            <a:off x="5092592" y="4731239"/>
            <a:ext cx="1463040" cy="175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Young Mothers Programme</a:t>
            </a:r>
          </a:p>
        </p:txBody>
      </p:sp>
      <p:sp>
        <p:nvSpPr>
          <p:cNvPr id="42" name="Double Bracket 41">
            <a:extLst>
              <a:ext uri="{FF2B5EF4-FFF2-40B4-BE49-F238E27FC236}">
                <a16:creationId xmlns:a16="http://schemas.microsoft.com/office/drawing/2014/main" id="{E68CFDCD-DA62-4D22-9288-47B2FDF7675A}"/>
              </a:ext>
            </a:extLst>
          </p:cNvPr>
          <p:cNvSpPr/>
          <p:nvPr/>
        </p:nvSpPr>
        <p:spPr>
          <a:xfrm>
            <a:off x="7091665" y="5145938"/>
            <a:ext cx="2439238" cy="1303101"/>
          </a:xfrm>
          <a:prstGeom prst="bracketPair">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Double Bracket 42">
            <a:extLst>
              <a:ext uri="{FF2B5EF4-FFF2-40B4-BE49-F238E27FC236}">
                <a16:creationId xmlns:a16="http://schemas.microsoft.com/office/drawing/2014/main" id="{C171D0CA-6756-4497-A6A3-1A3060374CC6}"/>
              </a:ext>
            </a:extLst>
          </p:cNvPr>
          <p:cNvSpPr/>
          <p:nvPr/>
        </p:nvSpPr>
        <p:spPr>
          <a:xfrm>
            <a:off x="2206542" y="5250729"/>
            <a:ext cx="2439238" cy="1198310"/>
          </a:xfrm>
          <a:prstGeom prst="bracketPair">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TextBox 43">
            <a:extLst>
              <a:ext uri="{FF2B5EF4-FFF2-40B4-BE49-F238E27FC236}">
                <a16:creationId xmlns:a16="http://schemas.microsoft.com/office/drawing/2014/main" id="{1B75319C-92C8-418A-9E4A-390B984BFD94}"/>
              </a:ext>
            </a:extLst>
          </p:cNvPr>
          <p:cNvSpPr txBox="1"/>
          <p:nvPr/>
        </p:nvSpPr>
        <p:spPr>
          <a:xfrm>
            <a:off x="2426391" y="5057022"/>
            <a:ext cx="2142404" cy="1708160"/>
          </a:xfrm>
          <a:prstGeom prst="rect">
            <a:avLst/>
          </a:prstGeom>
          <a:noFill/>
        </p:spPr>
        <p:txBody>
          <a:bodyPr wrap="square" rtlCol="0">
            <a:spAutoFit/>
          </a:bodyPr>
          <a:lstStyle/>
          <a:p>
            <a:r>
              <a:rPr lang="en-US" sz="1050" dirty="0"/>
              <a:t>Health Education</a:t>
            </a:r>
          </a:p>
          <a:p>
            <a:r>
              <a:rPr lang="en-US" sz="1050" strike="sngStrike" dirty="0">
                <a:solidFill>
                  <a:srgbClr val="FF0000"/>
                </a:solidFill>
              </a:rPr>
              <a:t>Monthly Wellness Checks</a:t>
            </a:r>
          </a:p>
          <a:p>
            <a:r>
              <a:rPr lang="en-US" sz="1050" dirty="0"/>
              <a:t>Psychosocial Support</a:t>
            </a:r>
          </a:p>
          <a:p>
            <a:r>
              <a:rPr lang="en-US" sz="1050" dirty="0"/>
              <a:t>Cross Sectoral Linkages and Referrals</a:t>
            </a:r>
          </a:p>
          <a:p>
            <a:r>
              <a:rPr lang="en-US" sz="1050" dirty="0"/>
              <a:t>SRHR/HIV Services</a:t>
            </a:r>
          </a:p>
          <a:p>
            <a:r>
              <a:rPr lang="en-US" sz="1050" dirty="0"/>
              <a:t>MNCH Services</a:t>
            </a:r>
          </a:p>
          <a:p>
            <a:r>
              <a:rPr lang="en-US" sz="1050" strike="sngStrike" dirty="0">
                <a:solidFill>
                  <a:srgbClr val="FF0000"/>
                </a:solidFill>
                <a:cs typeface="Arial"/>
              </a:rPr>
              <a:t>Partner/mother in law and care giver trainings</a:t>
            </a:r>
          </a:p>
          <a:p>
            <a:endParaRPr lang="en-US" sz="1050" dirty="0"/>
          </a:p>
        </p:txBody>
      </p:sp>
      <p:sp>
        <p:nvSpPr>
          <p:cNvPr id="45" name="TextBox 44">
            <a:extLst>
              <a:ext uri="{FF2B5EF4-FFF2-40B4-BE49-F238E27FC236}">
                <a16:creationId xmlns:a16="http://schemas.microsoft.com/office/drawing/2014/main" id="{FE03F1A6-7892-4AB0-8D04-9F49E8F96CE3}"/>
              </a:ext>
            </a:extLst>
          </p:cNvPr>
          <p:cNvSpPr txBox="1"/>
          <p:nvPr/>
        </p:nvSpPr>
        <p:spPr>
          <a:xfrm>
            <a:off x="7187285" y="5299370"/>
            <a:ext cx="2676522" cy="1061829"/>
          </a:xfrm>
          <a:prstGeom prst="rect">
            <a:avLst/>
          </a:prstGeom>
          <a:noFill/>
        </p:spPr>
        <p:txBody>
          <a:bodyPr wrap="square" rtlCol="0">
            <a:spAutoFit/>
          </a:bodyPr>
          <a:lstStyle/>
          <a:p>
            <a:r>
              <a:rPr lang="en-US" sz="1050" strike="sngStrike" dirty="0">
                <a:solidFill>
                  <a:srgbClr val="FF0000"/>
                </a:solidFill>
              </a:rPr>
              <a:t>P2P Village Support Groups</a:t>
            </a:r>
          </a:p>
          <a:p>
            <a:r>
              <a:rPr lang="en-US" sz="1050" strike="sngStrike" dirty="0">
                <a:solidFill>
                  <a:srgbClr val="FF0000"/>
                </a:solidFill>
              </a:rPr>
              <a:t>IGAs – Social Protection Starter Packs</a:t>
            </a:r>
          </a:p>
          <a:p>
            <a:r>
              <a:rPr lang="en-US" sz="1050" strike="sngStrike" dirty="0">
                <a:solidFill>
                  <a:srgbClr val="FF0000"/>
                </a:solidFill>
              </a:rPr>
              <a:t>Community mobilization</a:t>
            </a:r>
          </a:p>
          <a:p>
            <a:r>
              <a:rPr lang="en-US" sz="1050" strike="sngStrike" dirty="0">
                <a:solidFill>
                  <a:srgbClr val="FF0000"/>
                </a:solidFill>
              </a:rPr>
              <a:t>Health Education</a:t>
            </a:r>
          </a:p>
          <a:p>
            <a:r>
              <a:rPr lang="en-US" sz="1050" strike="sngStrike" dirty="0">
                <a:solidFill>
                  <a:srgbClr val="FF0000"/>
                </a:solidFill>
              </a:rPr>
              <a:t>Linkages &amp; Referrals through VHP</a:t>
            </a:r>
          </a:p>
          <a:p>
            <a:r>
              <a:rPr lang="en-US" sz="1050" strike="sngStrike" dirty="0">
                <a:solidFill>
                  <a:srgbClr val="FF0000"/>
                </a:solidFill>
              </a:rPr>
              <a:t>Community Dialogues</a:t>
            </a:r>
          </a:p>
        </p:txBody>
      </p:sp>
      <p:sp>
        <p:nvSpPr>
          <p:cNvPr id="3" name="Arrow: Down 2">
            <a:extLst>
              <a:ext uri="{FF2B5EF4-FFF2-40B4-BE49-F238E27FC236}">
                <a16:creationId xmlns:a16="http://schemas.microsoft.com/office/drawing/2014/main" id="{A8F97347-8EFF-4454-B2B8-24E296026EE0}"/>
              </a:ext>
            </a:extLst>
          </p:cNvPr>
          <p:cNvSpPr/>
          <p:nvPr/>
        </p:nvSpPr>
        <p:spPr>
          <a:xfrm>
            <a:off x="2142713" y="3341549"/>
            <a:ext cx="187890" cy="3256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6ABF705-2F1F-4A57-9CB7-15F1FA6B7ED6}"/>
              </a:ext>
            </a:extLst>
          </p:cNvPr>
          <p:cNvSpPr txBox="1"/>
          <p:nvPr/>
        </p:nvSpPr>
        <p:spPr>
          <a:xfrm>
            <a:off x="2881193" y="6479325"/>
            <a:ext cx="5888432" cy="369332"/>
          </a:xfrm>
          <a:prstGeom prst="rect">
            <a:avLst/>
          </a:prstGeom>
          <a:noFill/>
        </p:spPr>
        <p:txBody>
          <a:bodyPr wrap="square" rtlCol="0">
            <a:spAutoFit/>
          </a:bodyPr>
          <a:lstStyle/>
          <a:p>
            <a:r>
              <a:rPr lang="en-US" b="1"/>
              <a:t>ACTIVITIES CANCELLED DURING THE LOCKDOWN</a:t>
            </a:r>
          </a:p>
        </p:txBody>
      </p:sp>
    </p:spTree>
    <p:extLst>
      <p:ext uri="{BB962C8B-B14F-4D97-AF65-F5344CB8AC3E}">
        <p14:creationId xmlns:p14="http://schemas.microsoft.com/office/powerpoint/2010/main" val="175618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36" grpId="0" animBg="1"/>
      <p:bldP spid="37" grpId="0" animBg="1"/>
      <p:bldP spid="38"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306D53-4E15-4258-8BD2-6A3EC043943B}"/>
              </a:ext>
            </a:extLst>
          </p:cNvPr>
          <p:cNvSpPr/>
          <p:nvPr/>
        </p:nvSpPr>
        <p:spPr>
          <a:xfrm>
            <a:off x="674556" y="454240"/>
            <a:ext cx="8750797" cy="523220"/>
          </a:xfrm>
          <a:prstGeom prst="rect">
            <a:avLst/>
          </a:prstGeom>
        </p:spPr>
        <p:txBody>
          <a:bodyPr wrap="square">
            <a:spAutoFit/>
          </a:bodyPr>
          <a:lstStyle/>
          <a:p>
            <a:r>
              <a:rPr lang="en-US" sz="2800" b="1" dirty="0">
                <a:solidFill>
                  <a:srgbClr val="009DEF"/>
                </a:solidFill>
                <a:latin typeface="Arial" panose="020B0604020202020204" pitchFamily="34" charset="0"/>
                <a:cs typeface="Arial" panose="020B0604020202020204" pitchFamily="34" charset="0"/>
              </a:rPr>
              <a:t>IMPLEMENTING PARTNER’S PERSPECTIVE</a:t>
            </a:r>
            <a:endParaRPr lang="en-US" sz="2800" dirty="0"/>
          </a:p>
        </p:txBody>
      </p:sp>
      <p:sp>
        <p:nvSpPr>
          <p:cNvPr id="3" name="Content Placeholder 2">
            <a:extLst>
              <a:ext uri="{FF2B5EF4-FFF2-40B4-BE49-F238E27FC236}">
                <a16:creationId xmlns:a16="http://schemas.microsoft.com/office/drawing/2014/main" id="{2451D70A-93C5-45E5-8D56-6F83DC776D29}"/>
              </a:ext>
            </a:extLst>
          </p:cNvPr>
          <p:cNvSpPr txBox="1">
            <a:spLocks/>
          </p:cNvSpPr>
          <p:nvPr/>
        </p:nvSpPr>
        <p:spPr>
          <a:xfrm>
            <a:off x="5286728" y="1713857"/>
            <a:ext cx="6295672" cy="411837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800"/>
              </a:spcAft>
              <a:buNone/>
            </a:pPr>
            <a:endParaRPr lang="en-ZA" sz="2133" b="1" dirty="0">
              <a:solidFill>
                <a:srgbClr val="009DEF"/>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10CA0AF-9144-4814-96E7-B9489109A2C8}"/>
              </a:ext>
            </a:extLst>
          </p:cNvPr>
          <p:cNvSpPr/>
          <p:nvPr/>
        </p:nvSpPr>
        <p:spPr>
          <a:xfrm>
            <a:off x="472992" y="1167887"/>
            <a:ext cx="4470616" cy="660763"/>
          </a:xfrm>
          <a:prstGeom prst="rect">
            <a:avLst/>
          </a:prstGeom>
          <a:solidFill>
            <a:schemeClr val="accent4">
              <a:lumMod val="75000"/>
            </a:schemeClr>
          </a:solidFill>
          <a:ln>
            <a:solidFill>
              <a:schemeClr val="accent4">
                <a:lumMod val="75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100" b="1" dirty="0">
                <a:solidFill>
                  <a:schemeClr val="bg1"/>
                </a:solidFill>
              </a:rPr>
              <a:t>PREPARING FOR COVID-19 </a:t>
            </a:r>
            <a:endParaRPr lang="en-US" sz="2133" b="1" dirty="0">
              <a:solidFill>
                <a:schemeClr val="bg1"/>
              </a:solidFill>
            </a:endParaRPr>
          </a:p>
        </p:txBody>
      </p:sp>
      <p:cxnSp>
        <p:nvCxnSpPr>
          <p:cNvPr id="5" name="Straight Connector 4">
            <a:extLst>
              <a:ext uri="{FF2B5EF4-FFF2-40B4-BE49-F238E27FC236}">
                <a16:creationId xmlns:a16="http://schemas.microsoft.com/office/drawing/2014/main" id="{B833B90D-A904-4A1C-9A95-5AD276CB60E5}"/>
              </a:ext>
            </a:extLst>
          </p:cNvPr>
          <p:cNvCxnSpPr/>
          <p:nvPr/>
        </p:nvCxnSpPr>
        <p:spPr>
          <a:xfrm>
            <a:off x="5441245" y="2788358"/>
            <a:ext cx="6141156" cy="211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151754F3-6BA4-4205-B46D-A0E11E11A213}"/>
              </a:ext>
            </a:extLst>
          </p:cNvPr>
          <p:cNvCxnSpPr/>
          <p:nvPr/>
        </p:nvCxnSpPr>
        <p:spPr>
          <a:xfrm>
            <a:off x="5441245" y="3610327"/>
            <a:ext cx="6141156" cy="211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7B837C9A-81C1-49D1-B8C0-4D74A5051B9E}"/>
              </a:ext>
            </a:extLst>
          </p:cNvPr>
          <p:cNvCxnSpPr/>
          <p:nvPr/>
        </p:nvCxnSpPr>
        <p:spPr>
          <a:xfrm>
            <a:off x="5441245" y="4391375"/>
            <a:ext cx="6141156" cy="211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1026" name="A6120C24-8392-48D2-B162-8214139BB8E1" descr="A6120C24-8392-48D2-B162-8214139BB8E1">
            <a:extLst>
              <a:ext uri="{FF2B5EF4-FFF2-40B4-BE49-F238E27FC236}">
                <a16:creationId xmlns:a16="http://schemas.microsoft.com/office/drawing/2014/main" id="{1E364F9A-9D63-4157-B82E-A8254769E9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740" y="2019077"/>
            <a:ext cx="4729214" cy="411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104B3F9-69D5-46B3-BEEC-5D8F7A8D6F66}"/>
              </a:ext>
            </a:extLst>
          </p:cNvPr>
          <p:cNvSpPr txBox="1"/>
          <p:nvPr/>
        </p:nvSpPr>
        <p:spPr>
          <a:xfrm>
            <a:off x="5393073" y="2416909"/>
            <a:ext cx="6426101" cy="420115"/>
          </a:xfrm>
          <a:prstGeom prst="rect">
            <a:avLst/>
          </a:prstGeom>
          <a:noFill/>
        </p:spPr>
        <p:txBody>
          <a:bodyPr wrap="square" rtlCol="0">
            <a:spAutoFit/>
          </a:bodyPr>
          <a:lstStyle/>
          <a:p>
            <a:r>
              <a:rPr lang="en-US" sz="2130" dirty="0"/>
              <a:t>Development of </a:t>
            </a:r>
            <a:r>
              <a:rPr lang="en-US" sz="2130" b="1" dirty="0">
                <a:solidFill>
                  <a:srgbClr val="0099FF"/>
                </a:solidFill>
              </a:rPr>
              <a:t>guiding documents </a:t>
            </a:r>
            <a:r>
              <a:rPr lang="en-US" sz="2130" dirty="0"/>
              <a:t>on COVID-19</a:t>
            </a:r>
          </a:p>
        </p:txBody>
      </p:sp>
      <p:sp>
        <p:nvSpPr>
          <p:cNvPr id="11" name="TextBox 10">
            <a:extLst>
              <a:ext uri="{FF2B5EF4-FFF2-40B4-BE49-F238E27FC236}">
                <a16:creationId xmlns:a16="http://schemas.microsoft.com/office/drawing/2014/main" id="{A0B69F4D-38B3-4538-9D20-2FBB279DDF00}"/>
              </a:ext>
            </a:extLst>
          </p:cNvPr>
          <p:cNvSpPr txBox="1"/>
          <p:nvPr/>
        </p:nvSpPr>
        <p:spPr>
          <a:xfrm>
            <a:off x="5393073" y="3727732"/>
            <a:ext cx="6037385" cy="747897"/>
          </a:xfrm>
          <a:prstGeom prst="rect">
            <a:avLst/>
          </a:prstGeom>
          <a:noFill/>
        </p:spPr>
        <p:txBody>
          <a:bodyPr wrap="square" rtlCol="0">
            <a:spAutoFit/>
          </a:bodyPr>
          <a:lstStyle/>
          <a:p>
            <a:r>
              <a:rPr lang="en-US" sz="2130" dirty="0"/>
              <a:t>Understanding </a:t>
            </a:r>
            <a:r>
              <a:rPr lang="en-US" sz="2130" b="1" dirty="0">
                <a:solidFill>
                  <a:srgbClr val="0099FF"/>
                </a:solidFill>
              </a:rPr>
              <a:t>community myths </a:t>
            </a:r>
            <a:r>
              <a:rPr lang="en-US" sz="2130" dirty="0"/>
              <a:t>on COVID-19</a:t>
            </a:r>
            <a:endParaRPr lang="en-US" sz="2130" dirty="0">
              <a:solidFill>
                <a:srgbClr val="0099FF"/>
              </a:solidFill>
            </a:endParaRPr>
          </a:p>
        </p:txBody>
      </p:sp>
      <p:sp>
        <p:nvSpPr>
          <p:cNvPr id="12" name="TextBox 11">
            <a:extLst>
              <a:ext uri="{FF2B5EF4-FFF2-40B4-BE49-F238E27FC236}">
                <a16:creationId xmlns:a16="http://schemas.microsoft.com/office/drawing/2014/main" id="{F712EC46-0512-4925-BE37-F5E5B842B714}"/>
              </a:ext>
            </a:extLst>
          </p:cNvPr>
          <p:cNvSpPr txBox="1"/>
          <p:nvPr/>
        </p:nvSpPr>
        <p:spPr>
          <a:xfrm>
            <a:off x="5493130" y="2952633"/>
            <a:ext cx="6037385" cy="747897"/>
          </a:xfrm>
          <a:prstGeom prst="rect">
            <a:avLst/>
          </a:prstGeom>
          <a:noFill/>
        </p:spPr>
        <p:txBody>
          <a:bodyPr wrap="square" rtlCol="0">
            <a:spAutoFit/>
          </a:bodyPr>
          <a:lstStyle/>
          <a:p>
            <a:r>
              <a:rPr lang="en-US" sz="2130" b="1" dirty="0">
                <a:solidFill>
                  <a:srgbClr val="0099FF"/>
                </a:solidFill>
              </a:rPr>
              <a:t>Support to programme staff </a:t>
            </a:r>
            <a:r>
              <a:rPr lang="en-US" sz="2130" dirty="0"/>
              <a:t>to work from home &amp; COVID-19</a:t>
            </a:r>
          </a:p>
        </p:txBody>
      </p:sp>
    </p:spTree>
    <p:extLst>
      <p:ext uri="{BB962C8B-B14F-4D97-AF65-F5344CB8AC3E}">
        <p14:creationId xmlns:p14="http://schemas.microsoft.com/office/powerpoint/2010/main" val="2548440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CACE5F6-6037-4B51-A1D2-A5B70D30AD59}"/>
              </a:ext>
            </a:extLst>
          </p:cNvPr>
          <p:cNvSpPr/>
          <p:nvPr/>
        </p:nvSpPr>
        <p:spPr>
          <a:xfrm>
            <a:off x="332328" y="2093641"/>
            <a:ext cx="3637824" cy="4278936"/>
          </a:xfrm>
          <a:prstGeom prst="rect">
            <a:avLst/>
          </a:prstGeom>
          <a:solidFill>
            <a:schemeClr val="tx2">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899FC"/>
              </a:solidFill>
            </a:endParaRPr>
          </a:p>
        </p:txBody>
      </p:sp>
      <p:sp>
        <p:nvSpPr>
          <p:cNvPr id="2" name="Title 1"/>
          <p:cNvSpPr txBox="1">
            <a:spLocks/>
          </p:cNvSpPr>
          <p:nvPr/>
        </p:nvSpPr>
        <p:spPr>
          <a:xfrm>
            <a:off x="623275" y="6069"/>
            <a:ext cx="10972800" cy="1143000"/>
          </a:xfrm>
          <a:prstGeom prst="rect">
            <a:avLst/>
          </a:prstGeom>
        </p:spPr>
        <p:txBody>
          <a:bodyPr/>
          <a:lstStyle>
            <a:lvl1pPr algn="l" defTabSz="685800" rtl="0" eaLnBrk="1" latinLnBrk="0" hangingPunct="1">
              <a:lnSpc>
                <a:spcPct val="90000"/>
              </a:lnSpc>
              <a:spcBef>
                <a:spcPct val="0"/>
              </a:spcBef>
              <a:buNone/>
              <a:defRPr sz="3600" kern="1200">
                <a:solidFill>
                  <a:srgbClr val="0099FF"/>
                </a:solidFill>
                <a:latin typeface="+mj-lt"/>
                <a:ea typeface="+mj-ea"/>
                <a:cs typeface="+mj-cs"/>
              </a:defRPr>
            </a:lvl1pPr>
          </a:lstStyle>
          <a:p>
            <a:r>
              <a:rPr lang="en-US" sz="3730" b="1" dirty="0">
                <a:solidFill>
                  <a:srgbClr val="009DEF"/>
                </a:solidFill>
                <a:latin typeface="Arial" panose="020B0604020202020204" pitchFamily="34" charset="0"/>
                <a:cs typeface="Arial" panose="020B0604020202020204" pitchFamily="34" charset="0"/>
              </a:rPr>
              <a:t>LESSONS LEARNED </a:t>
            </a:r>
            <a:endParaRPr lang="en-ZA" sz="3730" b="1" dirty="0">
              <a:solidFill>
                <a:srgbClr val="009DEF"/>
              </a:solidFill>
              <a:latin typeface="Arial" panose="020B0604020202020204" pitchFamily="34" charset="0"/>
              <a:cs typeface="Arial" panose="020B0604020202020204" pitchFamily="34" charset="0"/>
            </a:endParaRPr>
          </a:p>
        </p:txBody>
      </p:sp>
      <p:sp>
        <p:nvSpPr>
          <p:cNvPr id="4" name="Slide Number Placeholder 5"/>
          <p:cNvSpPr>
            <a:spLocks noGrp="1"/>
          </p:cNvSpPr>
          <p:nvPr>
            <p:ph type="sldNum" sz="quarter" idx="12"/>
          </p:nvPr>
        </p:nvSpPr>
        <p:spPr>
          <a:xfrm>
            <a:off x="250525" y="6372577"/>
            <a:ext cx="2743200" cy="365125"/>
          </a:xfrm>
          <a:prstGeom prst="rect">
            <a:avLst/>
          </a:prstGeom>
        </p:spPr>
        <p:txBody>
          <a:bodyPr/>
          <a:lstStyle>
            <a:lvl1pPr algn="l">
              <a:defRPr sz="1200">
                <a:solidFill>
                  <a:srgbClr val="7F7F7F"/>
                </a:solidFill>
              </a:defRPr>
            </a:lvl1pPr>
          </a:lstStyle>
          <a:p>
            <a:fld id="{C15E4355-C1EE-2A42-B28B-63C6333920E9}" type="slidenum">
              <a:rPr lang="en-US" smtClean="0"/>
              <a:pPr/>
              <a:t>8</a:t>
            </a:fld>
            <a:endParaRPr lang="en-US"/>
          </a:p>
        </p:txBody>
      </p:sp>
      <p:sp>
        <p:nvSpPr>
          <p:cNvPr id="5" name="Footer Placeholder 4"/>
          <p:cNvSpPr>
            <a:spLocks noGrp="1"/>
          </p:cNvSpPr>
          <p:nvPr>
            <p:ph type="ftr" sz="quarter" idx="4294967295"/>
          </p:nvPr>
        </p:nvSpPr>
        <p:spPr>
          <a:xfrm>
            <a:off x="8226777" y="6396281"/>
            <a:ext cx="3860800" cy="365125"/>
          </a:xfrm>
          <a:prstGeom prst="rect">
            <a:avLst/>
          </a:prstGeom>
        </p:spPr>
        <p:txBody>
          <a:bodyPr/>
          <a:lstStyle>
            <a:lvl1pPr algn="r">
              <a:defRPr sz="1200" b="0">
                <a:solidFill>
                  <a:schemeClr val="bg1">
                    <a:lumMod val="50000"/>
                  </a:schemeClr>
                </a:solidFill>
              </a:defRPr>
            </a:lvl1pPr>
          </a:lstStyle>
          <a:p>
            <a:r>
              <a:rPr lang="en-US" b="1">
                <a:solidFill>
                  <a:srgbClr val="009DEF"/>
                </a:solidFill>
                <a:latin typeface="Arial" charset="0"/>
                <a:ea typeface="Arial" charset="0"/>
                <a:cs typeface="Arial" charset="0"/>
              </a:rPr>
              <a:t>UNICEF</a:t>
            </a:r>
            <a:r>
              <a:rPr lang="en-US">
                <a:solidFill>
                  <a:srgbClr val="009DEF"/>
                </a:solidFill>
                <a:latin typeface="Arial" charset="0"/>
                <a:ea typeface="Arial" charset="0"/>
                <a:cs typeface="Arial" charset="0"/>
              </a:rPr>
              <a:t> for every child</a:t>
            </a:r>
          </a:p>
        </p:txBody>
      </p:sp>
      <p:sp>
        <p:nvSpPr>
          <p:cNvPr id="16" name="Rectangle 15">
            <a:extLst>
              <a:ext uri="{FF2B5EF4-FFF2-40B4-BE49-F238E27FC236}">
                <a16:creationId xmlns:a16="http://schemas.microsoft.com/office/drawing/2014/main" id="{B2A09E32-4367-4443-BB5B-3D8F1D510EDE}"/>
              </a:ext>
            </a:extLst>
          </p:cNvPr>
          <p:cNvSpPr/>
          <p:nvPr/>
        </p:nvSpPr>
        <p:spPr>
          <a:xfrm>
            <a:off x="332328" y="1969646"/>
            <a:ext cx="3637825" cy="372765"/>
          </a:xfrm>
          <a:prstGeom prst="rect">
            <a:avLst/>
          </a:prstGeom>
          <a:solidFill>
            <a:schemeClr val="accent4">
              <a:lumMod val="75000"/>
            </a:schemeClr>
          </a:solidFill>
          <a:ln w="0" cap="flat" cmpd="sng" algn="ctr">
            <a:solidFill>
              <a:schemeClr val="accent4">
                <a:lumMod val="75000"/>
              </a:schemeClr>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cs typeface="Arial"/>
              </a:rPr>
              <a:t>Referrals </a:t>
            </a:r>
          </a:p>
        </p:txBody>
      </p:sp>
      <p:sp>
        <p:nvSpPr>
          <p:cNvPr id="24" name="Rectangle 23">
            <a:extLst>
              <a:ext uri="{FF2B5EF4-FFF2-40B4-BE49-F238E27FC236}">
                <a16:creationId xmlns:a16="http://schemas.microsoft.com/office/drawing/2014/main" id="{D49433E8-3F74-4CCA-9779-7DB05FEB0AC2}"/>
              </a:ext>
            </a:extLst>
          </p:cNvPr>
          <p:cNvSpPr/>
          <p:nvPr/>
        </p:nvSpPr>
        <p:spPr>
          <a:xfrm>
            <a:off x="4181600" y="1953333"/>
            <a:ext cx="3883499" cy="4407642"/>
          </a:xfrm>
          <a:prstGeom prst="rect">
            <a:avLst/>
          </a:prstGeom>
          <a:solidFill>
            <a:schemeClr val="tx2">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rgbClr val="FFFFFF"/>
              </a:solidFill>
            </a:endParaRPr>
          </a:p>
          <a:p>
            <a:pPr algn="ctr"/>
            <a:endParaRPr lang="en-US" b="1">
              <a:solidFill>
                <a:srgbClr val="FFFFFF"/>
              </a:solidFill>
            </a:endParaRPr>
          </a:p>
          <a:p>
            <a:pPr algn="ctr"/>
            <a:endParaRPr lang="en-US" b="1">
              <a:solidFill>
                <a:srgbClr val="FFFFFF"/>
              </a:solidFill>
            </a:endParaRPr>
          </a:p>
          <a:p>
            <a:pPr algn="ctr"/>
            <a:endParaRPr lang="en-US" b="1">
              <a:solidFill>
                <a:srgbClr val="FFFFFF"/>
              </a:solidFill>
            </a:endParaRPr>
          </a:p>
          <a:p>
            <a:pPr algn="ctr"/>
            <a:endParaRPr lang="en-US" b="1">
              <a:solidFill>
                <a:srgbClr val="FFFFFF"/>
              </a:solidFill>
            </a:endParaRPr>
          </a:p>
          <a:p>
            <a:pPr algn="ctr"/>
            <a:endParaRPr lang="en-US">
              <a:solidFill>
                <a:srgbClr val="2899FC"/>
              </a:solidFill>
            </a:endParaRPr>
          </a:p>
        </p:txBody>
      </p:sp>
      <p:sp>
        <p:nvSpPr>
          <p:cNvPr id="25" name="Rectangle 24">
            <a:extLst>
              <a:ext uri="{FF2B5EF4-FFF2-40B4-BE49-F238E27FC236}">
                <a16:creationId xmlns:a16="http://schemas.microsoft.com/office/drawing/2014/main" id="{686BC1DA-2F38-41A9-A5CA-2B518E2CC075}"/>
              </a:ext>
            </a:extLst>
          </p:cNvPr>
          <p:cNvSpPr/>
          <p:nvPr/>
        </p:nvSpPr>
        <p:spPr>
          <a:xfrm>
            <a:off x="8276549" y="2093641"/>
            <a:ext cx="3811027" cy="4302640"/>
          </a:xfrm>
          <a:prstGeom prst="rect">
            <a:avLst/>
          </a:prstGeom>
          <a:solidFill>
            <a:schemeClr val="tx2">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spcBef>
                <a:spcPts val="1067"/>
              </a:spcBef>
            </a:pPr>
            <a:endParaRPr lang="en-US" b="1">
              <a:solidFill>
                <a:srgbClr val="FFFFFF"/>
              </a:solidFill>
            </a:endParaRPr>
          </a:p>
          <a:p>
            <a:pPr>
              <a:spcBef>
                <a:spcPts val="1067"/>
              </a:spcBef>
            </a:pPr>
            <a:endParaRPr lang="en-US" b="1">
              <a:solidFill>
                <a:srgbClr val="FFFFFF"/>
              </a:solidFill>
            </a:endParaRPr>
          </a:p>
          <a:p>
            <a:pPr>
              <a:spcBef>
                <a:spcPts val="1067"/>
              </a:spcBef>
            </a:pPr>
            <a:endParaRPr lang="en-US" b="1">
              <a:solidFill>
                <a:srgbClr val="FFFFFF"/>
              </a:solidFill>
            </a:endParaRPr>
          </a:p>
          <a:p>
            <a:pPr>
              <a:spcBef>
                <a:spcPts val="1067"/>
              </a:spcBef>
            </a:pPr>
            <a:endParaRPr lang="en-US" b="1">
              <a:solidFill>
                <a:srgbClr val="FFFFFF"/>
              </a:solidFill>
            </a:endParaRPr>
          </a:p>
          <a:p>
            <a:pPr>
              <a:spcBef>
                <a:spcPts val="1067"/>
              </a:spcBef>
            </a:pPr>
            <a:endParaRPr lang="en-US" b="1">
              <a:solidFill>
                <a:srgbClr val="FFFFFF"/>
              </a:solidFill>
            </a:endParaRPr>
          </a:p>
        </p:txBody>
      </p:sp>
      <p:sp>
        <p:nvSpPr>
          <p:cNvPr id="22" name="Rectangle 21">
            <a:extLst>
              <a:ext uri="{FF2B5EF4-FFF2-40B4-BE49-F238E27FC236}">
                <a16:creationId xmlns:a16="http://schemas.microsoft.com/office/drawing/2014/main" id="{0ED38C2B-F163-47C9-BB42-E9F3F62518F5}"/>
              </a:ext>
            </a:extLst>
          </p:cNvPr>
          <p:cNvSpPr/>
          <p:nvPr/>
        </p:nvSpPr>
        <p:spPr>
          <a:xfrm>
            <a:off x="4181600" y="1953333"/>
            <a:ext cx="3893080" cy="352509"/>
          </a:xfrm>
          <a:prstGeom prst="rect">
            <a:avLst/>
          </a:prstGeom>
          <a:solidFill>
            <a:schemeClr val="accent4">
              <a:lumMod val="75000"/>
            </a:schemeClr>
          </a:solidFill>
          <a:ln w="0" cap="flat" cmpd="sng" algn="ctr">
            <a:solidFill>
              <a:schemeClr val="accent4">
                <a:lumMod val="75000"/>
              </a:schemeClr>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cs typeface="Arial"/>
              </a:rPr>
              <a:t>Community Level</a:t>
            </a:r>
          </a:p>
        </p:txBody>
      </p:sp>
      <p:sp>
        <p:nvSpPr>
          <p:cNvPr id="23" name="Rectangle 22">
            <a:extLst>
              <a:ext uri="{FF2B5EF4-FFF2-40B4-BE49-F238E27FC236}">
                <a16:creationId xmlns:a16="http://schemas.microsoft.com/office/drawing/2014/main" id="{888E609D-14B0-4298-A6A8-B5997B9F71B3}"/>
              </a:ext>
            </a:extLst>
          </p:cNvPr>
          <p:cNvSpPr/>
          <p:nvPr/>
        </p:nvSpPr>
        <p:spPr>
          <a:xfrm>
            <a:off x="8276550" y="1974529"/>
            <a:ext cx="3811026" cy="340657"/>
          </a:xfrm>
          <a:prstGeom prst="rect">
            <a:avLst/>
          </a:prstGeom>
          <a:solidFill>
            <a:schemeClr val="accent4">
              <a:lumMod val="75000"/>
            </a:schemeClr>
          </a:solidFill>
          <a:ln w="0" cap="flat" cmpd="sng" algn="ctr">
            <a:solidFill>
              <a:schemeClr val="accent4">
                <a:lumMod val="75000"/>
              </a:schemeClr>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cs typeface="Arial"/>
              </a:rPr>
              <a:t>Programme Implementation</a:t>
            </a:r>
          </a:p>
        </p:txBody>
      </p:sp>
      <p:sp>
        <p:nvSpPr>
          <p:cNvPr id="10" name="Rectangle 9">
            <a:extLst>
              <a:ext uri="{FF2B5EF4-FFF2-40B4-BE49-F238E27FC236}">
                <a16:creationId xmlns:a16="http://schemas.microsoft.com/office/drawing/2014/main" id="{98AF3511-7C50-4977-828B-4206DA74AF26}"/>
              </a:ext>
            </a:extLst>
          </p:cNvPr>
          <p:cNvSpPr/>
          <p:nvPr/>
        </p:nvSpPr>
        <p:spPr>
          <a:xfrm>
            <a:off x="332328" y="2200224"/>
            <a:ext cx="3540425" cy="756617"/>
          </a:xfrm>
          <a:prstGeom prst="rect">
            <a:avLst/>
          </a:prstGeom>
        </p:spPr>
        <p:txBody>
          <a:bodyPr wrap="square">
            <a:spAutoFit/>
          </a:bodyPr>
          <a:lstStyle/>
          <a:p>
            <a:pPr>
              <a:spcBef>
                <a:spcPts val="1067"/>
              </a:spcBef>
            </a:pPr>
            <a:endParaRPr lang="en-US" sz="1600" b="1">
              <a:solidFill>
                <a:srgbClr val="FFFFFF"/>
              </a:solidFill>
            </a:endParaRPr>
          </a:p>
          <a:p>
            <a:pPr>
              <a:spcBef>
                <a:spcPts val="1067"/>
              </a:spcBef>
            </a:pPr>
            <a:endParaRPr lang="en-US" b="1">
              <a:solidFill>
                <a:srgbClr val="FFFFFF"/>
              </a:solidFill>
            </a:endParaRPr>
          </a:p>
        </p:txBody>
      </p:sp>
      <p:sp>
        <p:nvSpPr>
          <p:cNvPr id="31" name="Rectangle 30">
            <a:extLst>
              <a:ext uri="{FF2B5EF4-FFF2-40B4-BE49-F238E27FC236}">
                <a16:creationId xmlns:a16="http://schemas.microsoft.com/office/drawing/2014/main" id="{DC22C3BE-B332-4063-81A1-40A90C100CD8}"/>
              </a:ext>
            </a:extLst>
          </p:cNvPr>
          <p:cNvSpPr/>
          <p:nvPr/>
        </p:nvSpPr>
        <p:spPr>
          <a:xfrm>
            <a:off x="2993725" y="750313"/>
            <a:ext cx="6244404" cy="910506"/>
          </a:xfrm>
          <a:prstGeom prst="rect">
            <a:avLst/>
          </a:prstGeom>
        </p:spPr>
        <p:txBody>
          <a:bodyPr wrap="square">
            <a:spAutoFit/>
          </a:bodyPr>
          <a:lstStyle/>
          <a:p>
            <a:pPr algn="ctr">
              <a:spcBef>
                <a:spcPts val="1067"/>
              </a:spcBef>
            </a:pPr>
            <a:endParaRPr lang="en-US" sz="2000" b="1">
              <a:solidFill>
                <a:srgbClr val="FFFFFF"/>
              </a:solidFill>
            </a:endParaRPr>
          </a:p>
          <a:p>
            <a:pPr algn="ctr">
              <a:spcBef>
                <a:spcPts val="1067"/>
              </a:spcBef>
            </a:pPr>
            <a:r>
              <a:rPr lang="en-US" sz="2400" b="1">
                <a:solidFill>
                  <a:srgbClr val="FFFFFF"/>
                </a:solidFill>
              </a:rPr>
              <a:t>WHAT WE’VE LEARNED SO FAR</a:t>
            </a:r>
          </a:p>
        </p:txBody>
      </p:sp>
      <p:cxnSp>
        <p:nvCxnSpPr>
          <p:cNvPr id="36" name="Straight Connector 35">
            <a:extLst>
              <a:ext uri="{FF2B5EF4-FFF2-40B4-BE49-F238E27FC236}">
                <a16:creationId xmlns:a16="http://schemas.microsoft.com/office/drawing/2014/main" id="{B5BAE195-553B-4EA8-B0EE-A07D68629203}"/>
              </a:ext>
            </a:extLst>
          </p:cNvPr>
          <p:cNvCxnSpPr/>
          <p:nvPr/>
        </p:nvCxnSpPr>
        <p:spPr>
          <a:xfrm>
            <a:off x="4325787" y="4260173"/>
            <a:ext cx="3540425" cy="0"/>
          </a:xfrm>
          <a:prstGeom prst="line">
            <a:avLst/>
          </a:prstGeom>
          <a:ln/>
        </p:spPr>
        <p:style>
          <a:lnRef idx="3">
            <a:schemeClr val="accent4"/>
          </a:lnRef>
          <a:fillRef idx="0">
            <a:schemeClr val="accent4"/>
          </a:fillRef>
          <a:effectRef idx="2">
            <a:schemeClr val="accent4"/>
          </a:effectRef>
          <a:fontRef idx="minor">
            <a:schemeClr val="tx1"/>
          </a:fontRef>
        </p:style>
      </p:cxnSp>
      <p:sp>
        <p:nvSpPr>
          <p:cNvPr id="17" name="Freeform 5">
            <a:extLst>
              <a:ext uri="{FF2B5EF4-FFF2-40B4-BE49-F238E27FC236}">
                <a16:creationId xmlns:a16="http://schemas.microsoft.com/office/drawing/2014/main" id="{E13FC64C-DB3C-42A6-942B-6AB3B67E8026}"/>
              </a:ext>
            </a:extLst>
          </p:cNvPr>
          <p:cNvSpPr>
            <a:spLocks/>
          </p:cNvSpPr>
          <p:nvPr/>
        </p:nvSpPr>
        <p:spPr bwMode="auto">
          <a:xfrm>
            <a:off x="2993725" y="1088034"/>
            <a:ext cx="6111875" cy="729640"/>
          </a:xfrm>
          <a:custGeom>
            <a:avLst/>
            <a:gdLst>
              <a:gd name="T0" fmla="*/ 316 w 4850"/>
              <a:gd name="T1" fmla="*/ 0 h 973"/>
              <a:gd name="T2" fmla="*/ 316 w 4850"/>
              <a:gd name="T3" fmla="*/ 0 h 973"/>
              <a:gd name="T4" fmla="*/ 316 w 4850"/>
              <a:gd name="T5" fmla="*/ 195 h 973"/>
              <a:gd name="T6" fmla="*/ 0 w 4850"/>
              <a:gd name="T7" fmla="*/ 195 h 973"/>
              <a:gd name="T8" fmla="*/ 316 w 4850"/>
              <a:gd name="T9" fmla="*/ 512 h 973"/>
              <a:gd name="T10" fmla="*/ 316 w 4850"/>
              <a:gd name="T11" fmla="*/ 973 h 973"/>
              <a:gd name="T12" fmla="*/ 4850 w 4850"/>
              <a:gd name="T13" fmla="*/ 973 h 973"/>
              <a:gd name="T14" fmla="*/ 4850 w 4850"/>
              <a:gd name="T15" fmla="*/ 0 h 973"/>
              <a:gd name="T16" fmla="*/ 316 w 4850"/>
              <a:gd name="T17" fmla="*/ 0 h 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50" h="973">
                <a:moveTo>
                  <a:pt x="316" y="0"/>
                </a:moveTo>
                <a:lnTo>
                  <a:pt x="316" y="0"/>
                </a:lnTo>
                <a:lnTo>
                  <a:pt x="316" y="195"/>
                </a:lnTo>
                <a:lnTo>
                  <a:pt x="0" y="195"/>
                </a:lnTo>
                <a:lnTo>
                  <a:pt x="316" y="512"/>
                </a:lnTo>
                <a:lnTo>
                  <a:pt x="316" y="973"/>
                </a:lnTo>
                <a:lnTo>
                  <a:pt x="4850" y="973"/>
                </a:lnTo>
                <a:lnTo>
                  <a:pt x="4850" y="0"/>
                </a:lnTo>
                <a:lnTo>
                  <a:pt x="316" y="0"/>
                </a:lnTo>
                <a:close/>
              </a:path>
            </a:pathLst>
          </a:custGeom>
          <a:solidFill>
            <a:schemeClr val="accent4">
              <a:lumMod val="75000"/>
            </a:schemeClr>
          </a:solidFill>
          <a:ln w="0">
            <a:solidFill>
              <a:schemeClr val="accent4">
                <a:lumMod val="7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2400" b="1">
                <a:solidFill>
                  <a:schemeClr val="bg1"/>
                </a:solidFill>
              </a:rPr>
              <a:t>What we’ve learned so far</a:t>
            </a:r>
          </a:p>
        </p:txBody>
      </p:sp>
      <p:sp>
        <p:nvSpPr>
          <p:cNvPr id="3" name="TextBox 2">
            <a:extLst>
              <a:ext uri="{FF2B5EF4-FFF2-40B4-BE49-F238E27FC236}">
                <a16:creationId xmlns:a16="http://schemas.microsoft.com/office/drawing/2014/main" id="{916E13C3-C51A-4520-A99C-ABDF1828AC87}"/>
              </a:ext>
            </a:extLst>
          </p:cNvPr>
          <p:cNvSpPr txBox="1"/>
          <p:nvPr/>
        </p:nvSpPr>
        <p:spPr>
          <a:xfrm>
            <a:off x="609600" y="2448994"/>
            <a:ext cx="3119139" cy="3416320"/>
          </a:xfrm>
          <a:prstGeom prst="rect">
            <a:avLst/>
          </a:prstGeom>
          <a:noFill/>
        </p:spPr>
        <p:txBody>
          <a:bodyPr wrap="square" rtlCol="0">
            <a:spAutoFit/>
          </a:bodyPr>
          <a:lstStyle/>
          <a:p>
            <a:pPr>
              <a:spcBef>
                <a:spcPts val="600"/>
              </a:spcBef>
            </a:pPr>
            <a:r>
              <a:rPr lang="en-US" b="1" dirty="0">
                <a:solidFill>
                  <a:schemeClr val="bg1"/>
                </a:solidFill>
              </a:rPr>
              <a:t>While health centers continued providing services, young mothers were not aware or were afraid </a:t>
            </a:r>
            <a:r>
              <a:rPr lang="en-US" dirty="0">
                <a:solidFill>
                  <a:schemeClr val="bg1"/>
                </a:solidFill>
              </a:rPr>
              <a:t>—  referrals through the Village Health Worker were important to provide on continuity of services to ensure adherence to key services (contraceptives, HIV services, immunization, nutrition counselling).</a:t>
            </a:r>
          </a:p>
        </p:txBody>
      </p:sp>
      <p:sp>
        <p:nvSpPr>
          <p:cNvPr id="20" name="TextBox 19">
            <a:extLst>
              <a:ext uri="{FF2B5EF4-FFF2-40B4-BE49-F238E27FC236}">
                <a16:creationId xmlns:a16="http://schemas.microsoft.com/office/drawing/2014/main" id="{B93756DD-646D-4F60-83BE-C8085B0051C1}"/>
              </a:ext>
            </a:extLst>
          </p:cNvPr>
          <p:cNvSpPr txBox="1"/>
          <p:nvPr/>
        </p:nvSpPr>
        <p:spPr>
          <a:xfrm>
            <a:off x="4325787" y="2529832"/>
            <a:ext cx="3506785" cy="1077218"/>
          </a:xfrm>
          <a:prstGeom prst="rect">
            <a:avLst/>
          </a:prstGeom>
          <a:noFill/>
        </p:spPr>
        <p:txBody>
          <a:bodyPr wrap="square" rtlCol="0">
            <a:spAutoFit/>
          </a:bodyPr>
          <a:lstStyle/>
          <a:p>
            <a:r>
              <a:rPr lang="en-US" sz="1600" b="1" dirty="0">
                <a:solidFill>
                  <a:schemeClr val="bg1"/>
                </a:solidFill>
              </a:rPr>
              <a:t>Village Support Groups are important for young mothers’ support network. </a:t>
            </a:r>
            <a:r>
              <a:rPr lang="en-US" sz="1600" dirty="0">
                <a:solidFill>
                  <a:schemeClr val="bg1"/>
                </a:solidFill>
              </a:rPr>
              <a:t>It is essential to continue discussing issues remotely.</a:t>
            </a:r>
          </a:p>
        </p:txBody>
      </p:sp>
      <p:sp>
        <p:nvSpPr>
          <p:cNvPr id="26" name="TextBox 25">
            <a:extLst>
              <a:ext uri="{FF2B5EF4-FFF2-40B4-BE49-F238E27FC236}">
                <a16:creationId xmlns:a16="http://schemas.microsoft.com/office/drawing/2014/main" id="{6E1432CD-72F0-43E8-85A8-657F6B433D8A}"/>
              </a:ext>
            </a:extLst>
          </p:cNvPr>
          <p:cNvSpPr txBox="1"/>
          <p:nvPr/>
        </p:nvSpPr>
        <p:spPr>
          <a:xfrm>
            <a:off x="4302424" y="4279732"/>
            <a:ext cx="3634211" cy="2616101"/>
          </a:xfrm>
          <a:prstGeom prst="rect">
            <a:avLst/>
          </a:prstGeom>
          <a:noFill/>
        </p:spPr>
        <p:txBody>
          <a:bodyPr wrap="square" rtlCol="0">
            <a:spAutoFit/>
          </a:bodyPr>
          <a:lstStyle/>
          <a:p>
            <a:r>
              <a:rPr lang="en-US" sz="1600" b="1" dirty="0">
                <a:solidFill>
                  <a:schemeClr val="bg1"/>
                </a:solidFill>
              </a:rPr>
              <a:t>Young mother mostly living in remote and hard to reach areas had little knowledge &amp; myths about COVID-19 which caused them anxiety and stress. </a:t>
            </a:r>
            <a:r>
              <a:rPr lang="en-US" sz="1600" dirty="0">
                <a:solidFill>
                  <a:schemeClr val="bg1"/>
                </a:solidFill>
              </a:rPr>
              <a:t>They felt relaxed after receiving the facts about COVID-19, how to protect themselves, and others. </a:t>
            </a:r>
          </a:p>
          <a:p>
            <a:endParaRPr lang="en-US" dirty="0">
              <a:solidFill>
                <a:schemeClr val="bg1"/>
              </a:solidFill>
            </a:endParaRPr>
          </a:p>
          <a:p>
            <a:r>
              <a:rPr lang="en-US" dirty="0">
                <a:solidFill>
                  <a:schemeClr val="bg1"/>
                </a:solidFill>
              </a:rPr>
              <a:t>	</a:t>
            </a:r>
          </a:p>
        </p:txBody>
      </p:sp>
      <p:sp>
        <p:nvSpPr>
          <p:cNvPr id="28" name="TextBox 27">
            <a:extLst>
              <a:ext uri="{FF2B5EF4-FFF2-40B4-BE49-F238E27FC236}">
                <a16:creationId xmlns:a16="http://schemas.microsoft.com/office/drawing/2014/main" id="{A55F7C16-6B71-49A1-96A2-8B4FB40A15B5}"/>
              </a:ext>
            </a:extLst>
          </p:cNvPr>
          <p:cNvSpPr txBox="1"/>
          <p:nvPr/>
        </p:nvSpPr>
        <p:spPr>
          <a:xfrm>
            <a:off x="8670755" y="2469496"/>
            <a:ext cx="2972844" cy="3416320"/>
          </a:xfrm>
          <a:prstGeom prst="rect">
            <a:avLst/>
          </a:prstGeom>
          <a:noFill/>
        </p:spPr>
        <p:txBody>
          <a:bodyPr wrap="square" rtlCol="0">
            <a:spAutoFit/>
          </a:bodyPr>
          <a:lstStyle/>
          <a:p>
            <a:pPr>
              <a:spcBef>
                <a:spcPts val="600"/>
              </a:spcBef>
              <a:spcAft>
                <a:spcPts val="600"/>
              </a:spcAft>
            </a:pPr>
            <a:r>
              <a:rPr lang="en-US" b="1" dirty="0">
                <a:solidFill>
                  <a:schemeClr val="bg1"/>
                </a:solidFill>
              </a:rPr>
              <a:t>Approximately 60% of young mothers have access to cell phones.</a:t>
            </a:r>
            <a:r>
              <a:rPr lang="en-US" dirty="0">
                <a:solidFill>
                  <a:schemeClr val="bg1"/>
                </a:solidFill>
              </a:rPr>
              <a:t> They were encouraged and shared COVID-19 information with their neighboring young mothers while staff reached other small groups through cell phones on loud speakers to cater for those without cell phones.</a:t>
            </a:r>
          </a:p>
        </p:txBody>
      </p:sp>
    </p:spTree>
    <p:extLst>
      <p:ext uri="{BB962C8B-B14F-4D97-AF65-F5344CB8AC3E}">
        <p14:creationId xmlns:p14="http://schemas.microsoft.com/office/powerpoint/2010/main" val="3050745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7" name="Rectangle 6"/>
          <p:cNvSpPr/>
          <p:nvPr/>
        </p:nvSpPr>
        <p:spPr>
          <a:xfrm>
            <a:off x="9006214" y="0"/>
            <a:ext cx="3185786" cy="6858000"/>
          </a:xfrm>
          <a:prstGeom prst="rect">
            <a:avLst/>
          </a:prstGeom>
          <a:solidFill>
            <a:srgbClr val="0099FF">
              <a:alpha val="69000"/>
            </a:srgbClr>
          </a:solidFill>
          <a:ln>
            <a:solidFill>
              <a:srgbClr val="0099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bg1"/>
              </a:solidFill>
            </a:endParaRPr>
          </a:p>
        </p:txBody>
      </p:sp>
      <p:sp>
        <p:nvSpPr>
          <p:cNvPr id="2" name="Title 1"/>
          <p:cNvSpPr txBox="1">
            <a:spLocks/>
          </p:cNvSpPr>
          <p:nvPr/>
        </p:nvSpPr>
        <p:spPr>
          <a:xfrm>
            <a:off x="9223756" y="2299174"/>
            <a:ext cx="2950751" cy="2013309"/>
          </a:xfrm>
          <a:prstGeom prst="rect">
            <a:avLst/>
          </a:prstGeom>
        </p:spPr>
        <p:txBody>
          <a:bodyPr/>
          <a:lstStyle>
            <a:lvl1pPr algn="l" defTabSz="685800" rtl="0" eaLnBrk="1" latinLnBrk="0" hangingPunct="1">
              <a:lnSpc>
                <a:spcPct val="90000"/>
              </a:lnSpc>
              <a:spcBef>
                <a:spcPct val="0"/>
              </a:spcBef>
              <a:buNone/>
              <a:defRPr sz="3600" kern="1200">
                <a:solidFill>
                  <a:srgbClr val="0099FF"/>
                </a:solidFill>
                <a:latin typeface="+mj-lt"/>
                <a:ea typeface="+mj-ea"/>
                <a:cs typeface="+mj-cs"/>
              </a:defRPr>
            </a:lvl1pPr>
          </a:lstStyle>
          <a:p>
            <a:pPr algn="ctr">
              <a:lnSpc>
                <a:spcPct val="100000"/>
              </a:lnSpc>
              <a:spcAft>
                <a:spcPts val="2400"/>
              </a:spcAft>
            </a:pPr>
            <a:r>
              <a:rPr lang="en-US" sz="1600" b="1" dirty="0">
                <a:solidFill>
                  <a:srgbClr val="FFFFFF"/>
                </a:solidFill>
                <a:latin typeface="Arial" panose="020B0604020202020204" pitchFamily="34" charset="0"/>
                <a:cs typeface="Arial" panose="020B0604020202020204" pitchFamily="34" charset="0"/>
              </a:rPr>
              <a:t>UNICEF LESOTHO WOULD LIKE TO EXPRESS ITS APPRECIATION TO LESOTHO’S MINISTRY OF HEALTH FOR ITS LEADERSHIP AND ACKNOWLEDGE HELP LESOTHO FOR THEIR CONTRIBUTION TOWARDS THE PROGRAMME’S IMPLEMENTATION. </a:t>
            </a:r>
          </a:p>
          <a:p>
            <a:pPr algn="ctr">
              <a:lnSpc>
                <a:spcPct val="100000"/>
              </a:lnSpc>
              <a:spcAft>
                <a:spcPts val="2400"/>
              </a:spcAft>
            </a:pPr>
            <a:endParaRPr lang="en-US" sz="1600" b="1" dirty="0">
              <a:solidFill>
                <a:srgbClr val="FFFFFF"/>
              </a:solidFill>
              <a:latin typeface="Arial" panose="020B0604020202020204" pitchFamily="34" charset="0"/>
              <a:cs typeface="Arial" panose="020B0604020202020204" pitchFamily="34" charset="0"/>
            </a:endParaRPr>
          </a:p>
        </p:txBody>
      </p:sp>
      <p:sp>
        <p:nvSpPr>
          <p:cNvPr id="4" name="Slide Number Placeholder 5"/>
          <p:cNvSpPr>
            <a:spLocks noGrp="1"/>
          </p:cNvSpPr>
          <p:nvPr>
            <p:ph type="sldNum" sz="quarter" idx="12"/>
          </p:nvPr>
        </p:nvSpPr>
        <p:spPr>
          <a:xfrm>
            <a:off x="501053" y="6344420"/>
            <a:ext cx="2844800" cy="365125"/>
          </a:xfrm>
          <a:prstGeom prst="rect">
            <a:avLst/>
          </a:prstGeom>
        </p:spPr>
        <p:txBody>
          <a:bodyPr/>
          <a:lstStyle>
            <a:lvl1pPr algn="l">
              <a:defRPr sz="1200">
                <a:solidFill>
                  <a:srgbClr val="7F7F7F"/>
                </a:solidFill>
              </a:defRPr>
            </a:lvl1pPr>
          </a:lstStyle>
          <a:p>
            <a:fld id="{C15E4355-C1EE-2A42-B28B-63C6333920E9}" type="slidenum">
              <a:rPr lang="en-US" smtClean="0">
                <a:solidFill>
                  <a:schemeClr val="bg1"/>
                </a:solidFill>
              </a:rPr>
              <a:pPr/>
              <a:t>9</a:t>
            </a:fld>
            <a:endParaRPr lang="en-US">
              <a:solidFill>
                <a:schemeClr val="bg1"/>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auto">
          <a:xfrm>
            <a:off x="9223756" y="210713"/>
            <a:ext cx="2724905" cy="1770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a:extLst>
              <a:ext uri="{FF2B5EF4-FFF2-40B4-BE49-F238E27FC236}">
                <a16:creationId xmlns:a16="http://schemas.microsoft.com/office/drawing/2014/main" id="{DF25843F-2CEC-4855-BAF2-158D3F8CA90E}"/>
              </a:ext>
            </a:extLst>
          </p:cNvPr>
          <p:cNvSpPr txBox="1"/>
          <p:nvPr/>
        </p:nvSpPr>
        <p:spPr>
          <a:xfrm>
            <a:off x="9129769" y="5636534"/>
            <a:ext cx="2432285" cy="1415772"/>
          </a:xfrm>
          <a:prstGeom prst="rect">
            <a:avLst/>
          </a:prstGeom>
          <a:noFill/>
        </p:spPr>
        <p:txBody>
          <a:bodyPr wrap="square" rtlCol="0">
            <a:spAutoFit/>
          </a:bodyPr>
          <a:lstStyle/>
          <a:p>
            <a:r>
              <a:rPr lang="en-US" sz="1200" b="1">
                <a:solidFill>
                  <a:schemeClr val="bg1"/>
                </a:solidFill>
                <a:latin typeface="Arial" panose="020B0604020202020204" pitchFamily="34" charset="0"/>
                <a:cs typeface="Arial" panose="020B0604020202020204" pitchFamily="34" charset="0"/>
              </a:rPr>
              <a:t>FOR MORE INFORMATION CONTACT:</a:t>
            </a:r>
          </a:p>
          <a:p>
            <a:endParaRPr lang="en-US" sz="1200" b="1">
              <a:solidFill>
                <a:schemeClr val="bg1"/>
              </a:solidFill>
              <a:latin typeface="Arial" panose="020B0604020202020204" pitchFamily="34" charset="0"/>
              <a:cs typeface="Arial" panose="020B0604020202020204" pitchFamily="34" charset="0"/>
            </a:endParaRPr>
          </a:p>
          <a:p>
            <a:r>
              <a:rPr lang="en-US" sz="1200" b="1">
                <a:solidFill>
                  <a:schemeClr val="bg1"/>
                </a:solidFill>
                <a:latin typeface="Arial" panose="020B0604020202020204" pitchFamily="34" charset="0"/>
                <a:cs typeface="Arial" panose="020B0604020202020204" pitchFamily="34" charset="0"/>
              </a:rPr>
              <a:t>MARIA VIVAS</a:t>
            </a:r>
          </a:p>
          <a:p>
            <a:r>
              <a:rPr lang="en-US" sz="1200" b="1">
                <a:solidFill>
                  <a:schemeClr val="bg1"/>
                </a:solidFill>
                <a:latin typeface="Arial" panose="020B0604020202020204" pitchFamily="34" charset="0"/>
                <a:cs typeface="Arial" panose="020B0604020202020204" pitchFamily="34" charset="0"/>
              </a:rPr>
              <a:t>HIV SPECIALIST</a:t>
            </a:r>
          </a:p>
          <a:p>
            <a:r>
              <a:rPr lang="en-US" sz="1200" b="1">
                <a:solidFill>
                  <a:schemeClr val="bg1"/>
                </a:solidFill>
                <a:latin typeface="Arial" panose="020B0604020202020204" pitchFamily="34" charset="0"/>
                <a:cs typeface="Arial" panose="020B0604020202020204" pitchFamily="34" charset="0"/>
              </a:rPr>
              <a:t>mvivasalicea@unicef.org  </a:t>
            </a:r>
          </a:p>
          <a:p>
            <a:endParaRPr lang="en-US" sz="1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7025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NICEF Power Point Template 2016 Ver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CEF Power Point Template 2016 Ver1" id="{3F7F5D43-EC16-5045-BC90-0F8BCAFD8F35}" vid="{73FB6540-1E4B-F845-8043-FEB8B9ECEC19}"/>
    </a:ext>
  </a:extLst>
</a:theme>
</file>

<file path=ppt/theme/theme3.xml><?xml version="1.0" encoding="utf-8"?>
<a:theme xmlns:a="http://schemas.openxmlformats.org/drawingml/2006/main" name="UNICEF Powerpoint">
  <a:themeElements>
    <a:clrScheme name="Custom 1">
      <a:dk1>
        <a:srgbClr val="000000"/>
      </a:dk1>
      <a:lt1>
        <a:sysClr val="window" lastClr="FFFFFF"/>
      </a:lt1>
      <a:dk2>
        <a:srgbClr val="009DEF"/>
      </a:dk2>
      <a:lt2>
        <a:srgbClr val="D8D1CA"/>
      </a:lt2>
      <a:accent1>
        <a:srgbClr val="E2231A"/>
      </a:accent1>
      <a:accent2>
        <a:srgbClr val="F26A21"/>
      </a:accent2>
      <a:accent3>
        <a:srgbClr val="80BD41"/>
      </a:accent3>
      <a:accent4>
        <a:srgbClr val="FFC20E"/>
      </a:accent4>
      <a:accent5>
        <a:srgbClr val="4472C4"/>
      </a:accent5>
      <a:accent6>
        <a:srgbClr val="6B1E74"/>
      </a:accent6>
      <a:hlink>
        <a:srgbClr val="374EA2"/>
      </a:hlink>
      <a:folHlink>
        <a:srgbClr val="961A4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2"/>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NICEF Power Point Template 2016 Ver1" id="{3F7F5D43-EC16-5045-BC90-0F8BCAFD8F35}" vid="{73FB6540-1E4B-F845-8043-FEB8B9ECEC1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1236A0B5BEDD848B7383B9D2E88BD67" ma:contentTypeVersion="12" ma:contentTypeDescription="Create a new document." ma:contentTypeScope="" ma:versionID="2f88018d8906dcb29fb3a77fd84c2ad2">
  <xsd:schema xmlns:xsd="http://www.w3.org/2001/XMLSchema" xmlns:xs="http://www.w3.org/2001/XMLSchema" xmlns:p="http://schemas.microsoft.com/office/2006/metadata/properties" xmlns:ns3="a26446a3-41a7-4d44-9684-9d3d65d8f337" xmlns:ns4="0e009b6c-1523-4de2-9a07-ac645a8849eb" targetNamespace="http://schemas.microsoft.com/office/2006/metadata/properties" ma:root="true" ma:fieldsID="d06454f7fdb0d97e7c048afb069caa45" ns3:_="" ns4:_="">
    <xsd:import namespace="a26446a3-41a7-4d44-9684-9d3d65d8f337"/>
    <xsd:import namespace="0e009b6c-1523-4de2-9a07-ac645a8849e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6446a3-41a7-4d44-9684-9d3d65d8f33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009b6c-1523-4de2-9a07-ac645a8849e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A02598-9B10-40E3-852C-EFBA53DCA95B}">
  <ds:schemaRefs>
    <ds:schemaRef ds:uri="0e009b6c-1523-4de2-9a07-ac645a8849eb"/>
    <ds:schemaRef ds:uri="http://www.w3.org/XML/1998/namespace"/>
    <ds:schemaRef ds:uri="http://purl.org/dc/term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a26446a3-41a7-4d44-9684-9d3d65d8f337"/>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029B323D-D268-4988-8D91-9FD1C4A88C76}">
  <ds:schemaRefs>
    <ds:schemaRef ds:uri="http://schemas.microsoft.com/sharepoint/v3/contenttype/forms"/>
  </ds:schemaRefs>
</ds:datastoreItem>
</file>

<file path=customXml/itemProps3.xml><?xml version="1.0" encoding="utf-8"?>
<ds:datastoreItem xmlns:ds="http://schemas.openxmlformats.org/officeDocument/2006/customXml" ds:itemID="{5CE61BC9-B8E3-43D4-B378-8F68D4F054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6446a3-41a7-4d44-9684-9d3d65d8f337"/>
    <ds:schemaRef ds:uri="0e009b6c-1523-4de2-9a07-ac645a8849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Integral</Template>
  <TotalTime>294</TotalTime>
  <Words>1717</Words>
  <Application>Microsoft Office PowerPoint</Application>
  <PresentationFormat>Widescreen</PresentationFormat>
  <Paragraphs>222</Paragraphs>
  <Slides>10</Slides>
  <Notes>10</Notes>
  <HiddenSlides>1</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10</vt:i4>
      </vt:variant>
    </vt:vector>
  </HeadingPairs>
  <TitlesOfParts>
    <vt:vector size="16" baseType="lpstr">
      <vt:lpstr>Arial</vt:lpstr>
      <vt:lpstr>Calibri</vt:lpstr>
      <vt:lpstr>Calibri Light</vt:lpstr>
      <vt:lpstr>Office Theme</vt:lpstr>
      <vt:lpstr>UNICEF Power Point Template 2016 Ver1</vt:lpstr>
      <vt:lpstr>UNICEF Powerpoint</vt:lpstr>
      <vt:lpstr>PowerPoint Presentation</vt:lpstr>
      <vt:lpstr>PowerPoint Presentation</vt:lpstr>
      <vt:lpstr>PowerPoint Presentation</vt:lpstr>
      <vt:lpstr>THE YMP AIMS TO IMPROVE THE HEALTH AND HIV OUTCOMES OF PBF-AGYW AND THEIR CHILDREN</vt:lpstr>
      <vt:lpstr>PowerPoint Presentation</vt:lpstr>
      <vt:lpstr>THE COVID-19 ADAPTATIONS ARE ALIGNED TO UNICEF ESARO’s GUIDANCE ON HIV PROGRAMMING IN THE CONTEXT OF COVID-19</vt:lpstr>
      <vt:lpstr>PowerPoint Presentation</vt:lpstr>
      <vt:lpstr>PowerPoint Presentation</vt:lpstr>
      <vt:lpstr>PowerPoint Presentation</vt:lpstr>
      <vt:lpstr>PowerPoint Presentation</vt:lpstr>
    </vt:vector>
  </TitlesOfParts>
  <Company>UNICEF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 Bellon</dc:creator>
  <cp:lastModifiedBy>Rikke Le Kirkegaard</cp:lastModifiedBy>
  <cp:revision>2</cp:revision>
  <dcterms:created xsi:type="dcterms:W3CDTF">2017-06-27T06:37:54Z</dcterms:created>
  <dcterms:modified xsi:type="dcterms:W3CDTF">2020-05-29T15:18:38Z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0x010100A1236A0B5BEDD848B7383B9D2E88BD67</vt:lpwstr>
  </property>
</Properties>
</file>