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698" r:id="rId3"/>
  </p:sldMasterIdLst>
  <p:notesMasterIdLst>
    <p:notesMasterId r:id="rId23"/>
  </p:notesMasterIdLst>
  <p:sldIdLst>
    <p:sldId id="257" r:id="rId4"/>
    <p:sldId id="2961" r:id="rId5"/>
    <p:sldId id="482" r:id="rId6"/>
    <p:sldId id="2964" r:id="rId7"/>
    <p:sldId id="276" r:id="rId8"/>
    <p:sldId id="269" r:id="rId9"/>
    <p:sldId id="260" r:id="rId10"/>
    <p:sldId id="275" r:id="rId11"/>
    <p:sldId id="267" r:id="rId12"/>
    <p:sldId id="273" r:id="rId13"/>
    <p:sldId id="278" r:id="rId14"/>
    <p:sldId id="279" r:id="rId15"/>
    <p:sldId id="261" r:id="rId16"/>
    <p:sldId id="280" r:id="rId17"/>
    <p:sldId id="283" r:id="rId18"/>
    <p:sldId id="266" r:id="rId19"/>
    <p:sldId id="2963" r:id="rId20"/>
    <p:sldId id="265" r:id="rId21"/>
    <p:sldId id="272" r:id="rId22"/>
  </p:sldIdLst>
  <p:sldSz cx="12192000" cy="6858000"/>
  <p:notesSz cx="6808788" cy="9940925"/>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3CCCC"/>
    <a:srgbClr val="FF6600"/>
    <a:srgbClr val="00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76877" autoAdjust="0"/>
  </p:normalViewPr>
  <p:slideViewPr>
    <p:cSldViewPr snapToGrid="0">
      <p:cViewPr varScale="1">
        <p:scale>
          <a:sx n="66" d="100"/>
          <a:sy n="66" d="100"/>
        </p:scale>
        <p:origin x="133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D, Alasdair" userId="6f5f049b-65e3-4fd8-87dc-f82b2ad3d8ed" providerId="ADAL" clId="{0EA87AC3-5D59-4391-89B4-47808DBD5B2F}"/>
    <pc:docChg chg="modSld">
      <pc:chgData name="REID, Alasdair" userId="6f5f049b-65e3-4fd8-87dc-f82b2ad3d8ed" providerId="ADAL" clId="{0EA87AC3-5D59-4391-89B4-47808DBD5B2F}" dt="2021-04-20T17:58:54.595" v="4" actId="20577"/>
      <pc:docMkLst>
        <pc:docMk/>
      </pc:docMkLst>
      <pc:sldChg chg="modSp mod">
        <pc:chgData name="REID, Alasdair" userId="6f5f049b-65e3-4fd8-87dc-f82b2ad3d8ed" providerId="ADAL" clId="{0EA87AC3-5D59-4391-89B4-47808DBD5B2F}" dt="2021-04-20T11:46:46.935" v="2" actId="14100"/>
        <pc:sldMkLst>
          <pc:docMk/>
          <pc:sldMk cId="3946987487" sldId="269"/>
        </pc:sldMkLst>
        <pc:spChg chg="mod">
          <ac:chgData name="REID, Alasdair" userId="6f5f049b-65e3-4fd8-87dc-f82b2ad3d8ed" providerId="ADAL" clId="{0EA87AC3-5D59-4391-89B4-47808DBD5B2F}" dt="2021-04-20T11:46:46.935" v="2" actId="14100"/>
          <ac:spMkLst>
            <pc:docMk/>
            <pc:sldMk cId="3946987487" sldId="269"/>
            <ac:spMk id="6" creationId="{31B054C2-01AE-4B46-86F0-DD9F55111674}"/>
          </ac:spMkLst>
        </pc:spChg>
      </pc:sldChg>
      <pc:sldChg chg="modSp mod">
        <pc:chgData name="REID, Alasdair" userId="6f5f049b-65e3-4fd8-87dc-f82b2ad3d8ed" providerId="ADAL" clId="{0EA87AC3-5D59-4391-89B4-47808DBD5B2F}" dt="2021-04-20T17:58:54.595" v="4" actId="20577"/>
        <pc:sldMkLst>
          <pc:docMk/>
          <pc:sldMk cId="864408486" sldId="272"/>
        </pc:sldMkLst>
        <pc:spChg chg="mod">
          <ac:chgData name="REID, Alasdair" userId="6f5f049b-65e3-4fd8-87dc-f82b2ad3d8ed" providerId="ADAL" clId="{0EA87AC3-5D59-4391-89B4-47808DBD5B2F}" dt="2021-04-20T17:58:54.595" v="4" actId="20577"/>
          <ac:spMkLst>
            <pc:docMk/>
            <pc:sldMk cId="864408486" sldId="272"/>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aids-my.sharepoint.com/personal/mahym_unaids_org/Documents/05%20Reports/2020%20PMTCT/Data/3%20Frees%20report%20figures_29June%20edited%20DJ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aids-my.sharepoint.com/personal/mahym_unaids_org/Documents/2020%20working%20files/South%20Africa/ProvOutput4.3_SA_draft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Number of children living with HIV and receiving ART, globally , 2010-2019</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v>Receiving ART</c:v>
          </c:tx>
          <c:spPr>
            <a:solidFill>
              <a:srgbClr val="C00000"/>
            </a:solidFill>
            <a:ln>
              <a:noFill/>
            </a:ln>
            <a:effectLst/>
          </c:spPr>
          <c:invertIfNegative val="0"/>
          <c:dPt>
            <c:idx val="10"/>
            <c:invertIfNegative val="0"/>
            <c:bubble3D val="0"/>
            <c:spPr>
              <a:solidFill>
                <a:schemeClr val="bg2">
                  <a:lumMod val="50000"/>
                </a:schemeClr>
              </a:solidFill>
              <a:ln>
                <a:noFill/>
              </a:ln>
              <a:effectLst/>
            </c:spPr>
            <c:extLst>
              <c:ext xmlns:c16="http://schemas.microsoft.com/office/drawing/2014/chart" uri="{C3380CC4-5D6E-409C-BE32-E72D297353CC}">
                <c16:uniqueId val="{00000001-1977-4ABB-84B3-56A58BED78AA}"/>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77-4ABB-84B3-56A58BED78AA}"/>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F1_2!$N$12:$X$12</c:f>
              <c:strCache>
                <c:ptCount val="11"/>
                <c:pt idx="0">
                  <c:v>2010</c:v>
                </c:pt>
                <c:pt idx="1">
                  <c:v>2011</c:v>
                </c:pt>
                <c:pt idx="2">
                  <c:v>2012</c:v>
                </c:pt>
                <c:pt idx="3">
                  <c:v>2013</c:v>
                </c:pt>
                <c:pt idx="4">
                  <c:v>2014</c:v>
                </c:pt>
                <c:pt idx="5">
                  <c:v>2015</c:v>
                </c:pt>
                <c:pt idx="6">
                  <c:v>2016</c:v>
                </c:pt>
                <c:pt idx="7">
                  <c:v>2017</c:v>
                </c:pt>
                <c:pt idx="8">
                  <c:v>2018</c:v>
                </c:pt>
                <c:pt idx="9">
                  <c:v>2019</c:v>
                </c:pt>
                <c:pt idx="10">
                  <c:v>2020 Target</c:v>
                </c:pt>
              </c:strCache>
            </c:strRef>
          </c:cat>
          <c:val>
            <c:numRef>
              <c:f>F1_2!$N$6:$X$6</c:f>
              <c:numCache>
                <c:formatCode>_-* #,##0_-;\-* #,##0_-;_-* "-"??_-;_-@_-</c:formatCode>
                <c:ptCount val="11"/>
                <c:pt idx="0">
                  <c:v>434932</c:v>
                </c:pt>
                <c:pt idx="1">
                  <c:v>530883</c:v>
                </c:pt>
                <c:pt idx="2">
                  <c:v>621507</c:v>
                </c:pt>
                <c:pt idx="3">
                  <c:v>700270</c:v>
                </c:pt>
                <c:pt idx="4">
                  <c:v>789477</c:v>
                </c:pt>
                <c:pt idx="5">
                  <c:v>860415</c:v>
                </c:pt>
                <c:pt idx="6">
                  <c:v>920265</c:v>
                </c:pt>
                <c:pt idx="7">
                  <c:v>957055</c:v>
                </c:pt>
                <c:pt idx="8">
                  <c:v>939482</c:v>
                </c:pt>
                <c:pt idx="9">
                  <c:v>948026</c:v>
                </c:pt>
                <c:pt idx="10">
                  <c:v>1400000</c:v>
                </c:pt>
              </c:numCache>
            </c:numRef>
          </c:val>
          <c:extLst>
            <c:ext xmlns:c16="http://schemas.microsoft.com/office/drawing/2014/chart" uri="{C3380CC4-5D6E-409C-BE32-E72D297353CC}">
              <c16:uniqueId val="{00000002-1977-4ABB-84B3-56A58BED78AA}"/>
            </c:ext>
          </c:extLst>
        </c:ser>
        <c:dLbls>
          <c:showLegendKey val="0"/>
          <c:showVal val="0"/>
          <c:showCatName val="0"/>
          <c:showSerName val="0"/>
          <c:showPercent val="0"/>
          <c:showBubbleSize val="0"/>
        </c:dLbls>
        <c:gapWidth val="150"/>
        <c:axId val="243269488"/>
        <c:axId val="335085776"/>
      </c:barChart>
      <c:lineChart>
        <c:grouping val="standard"/>
        <c:varyColors val="0"/>
        <c:ser>
          <c:idx val="3"/>
          <c:order val="1"/>
          <c:tx>
            <c:v>CLHIV</c:v>
          </c:tx>
          <c:spPr>
            <a:ln w="28575" cap="rnd">
              <a:solidFill>
                <a:sysClr val="windowText" lastClr="000000"/>
              </a:solidFill>
              <a:round/>
            </a:ln>
            <a:effectLst/>
          </c:spPr>
          <c:marker>
            <c:symbol val="none"/>
          </c:marker>
          <c:val>
            <c:numRef>
              <c:f>F1_2!$N$7:$W$7</c:f>
              <c:numCache>
                <c:formatCode>_-* #,##0_-;\-* #,##0_-;_-* "-"??_-;_-@_-</c:formatCode>
                <c:ptCount val="10"/>
                <c:pt idx="0">
                  <c:v>2399308</c:v>
                </c:pt>
                <c:pt idx="1">
                  <c:v>2357570</c:v>
                </c:pt>
                <c:pt idx="2">
                  <c:v>2299791</c:v>
                </c:pt>
                <c:pt idx="3">
                  <c:v>2239991</c:v>
                </c:pt>
                <c:pt idx="4">
                  <c:v>2175620</c:v>
                </c:pt>
                <c:pt idx="5">
                  <c:v>2102026</c:v>
                </c:pt>
                <c:pt idx="6">
                  <c:v>2031164</c:v>
                </c:pt>
                <c:pt idx="7">
                  <c:v>1958090</c:v>
                </c:pt>
                <c:pt idx="8">
                  <c:v>1879846</c:v>
                </c:pt>
                <c:pt idx="9">
                  <c:v>1799423</c:v>
                </c:pt>
              </c:numCache>
            </c:numRef>
          </c:val>
          <c:smooth val="0"/>
          <c:extLst>
            <c:ext xmlns:c16="http://schemas.microsoft.com/office/drawing/2014/chart" uri="{C3380CC4-5D6E-409C-BE32-E72D297353CC}">
              <c16:uniqueId val="{00000003-1977-4ABB-84B3-56A58BED78AA}"/>
            </c:ext>
          </c:extLst>
        </c:ser>
        <c:dLbls>
          <c:showLegendKey val="0"/>
          <c:showVal val="0"/>
          <c:showCatName val="0"/>
          <c:showSerName val="0"/>
          <c:showPercent val="0"/>
          <c:showBubbleSize val="0"/>
        </c:dLbls>
        <c:marker val="1"/>
        <c:smooth val="0"/>
        <c:axId val="243269488"/>
        <c:axId val="335085776"/>
      </c:lineChart>
      <c:catAx>
        <c:axId val="24326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5085776"/>
        <c:crosses val="autoZero"/>
        <c:auto val="1"/>
        <c:lblAlgn val="ctr"/>
        <c:lblOffset val="100"/>
        <c:noMultiLvlLbl val="0"/>
      </c:catAx>
      <c:valAx>
        <c:axId val="3350857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326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90-90-90 treatment targets, children compared to all ages, South Africa, 2019</a:t>
            </a:r>
          </a:p>
        </c:rich>
      </c:tx>
      <c:layout>
        <c:manualLayout>
          <c:xMode val="edge"/>
          <c:yMode val="edge"/>
          <c:x val="8.151034595891031E-2"/>
          <c:y val="2.001633986928105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Sheet1!$AN$443</c:f>
              <c:strCache>
                <c:ptCount val="1"/>
                <c:pt idx="0">
                  <c:v>Children</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Sheet1!$AP$448:$AP$450</c:f>
              <c:strCache>
                <c:ptCount val="3"/>
                <c:pt idx="0">
                  <c:v>% of PLHIV diagnosed</c:v>
                </c:pt>
                <c:pt idx="1">
                  <c:v>% of diagnosed on ART</c:v>
                </c:pt>
                <c:pt idx="2">
                  <c:v>% of those on ART virally suppressed</c:v>
                </c:pt>
              </c:strCache>
            </c:strRef>
          </c:cat>
          <c:val>
            <c:numRef>
              <c:f>Sheet1!$AN$448:$AN$450</c:f>
              <c:numCache>
                <c:formatCode>General</c:formatCode>
                <c:ptCount val="3"/>
                <c:pt idx="0">
                  <c:v>77</c:v>
                </c:pt>
                <c:pt idx="1">
                  <c:v>69</c:v>
                </c:pt>
                <c:pt idx="2">
                  <c:v>72</c:v>
                </c:pt>
              </c:numCache>
            </c:numRef>
          </c:val>
          <c:extLst>
            <c:ext xmlns:c16="http://schemas.microsoft.com/office/drawing/2014/chart" uri="{C3380CC4-5D6E-409C-BE32-E72D297353CC}">
              <c16:uniqueId val="{00000000-C659-4360-BFD5-A7C6CE14CC61}"/>
            </c:ext>
          </c:extLst>
        </c:ser>
        <c:ser>
          <c:idx val="1"/>
          <c:order val="1"/>
          <c:tx>
            <c:strRef>
              <c:f>Sheet1!$AO$443</c:f>
              <c:strCache>
                <c:ptCount val="1"/>
                <c:pt idx="0">
                  <c:v>All ages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Sheet1!$AP$448:$AP$450</c:f>
              <c:strCache>
                <c:ptCount val="3"/>
                <c:pt idx="0">
                  <c:v>% of PLHIV diagnosed</c:v>
                </c:pt>
                <c:pt idx="1">
                  <c:v>% of diagnosed on ART</c:v>
                </c:pt>
                <c:pt idx="2">
                  <c:v>% of those on ART virally suppressed</c:v>
                </c:pt>
              </c:strCache>
            </c:strRef>
          </c:cat>
          <c:val>
            <c:numRef>
              <c:f>Sheet1!$AO$448:$AO$450</c:f>
              <c:numCache>
                <c:formatCode>General</c:formatCode>
                <c:ptCount val="3"/>
                <c:pt idx="0">
                  <c:v>92</c:v>
                </c:pt>
                <c:pt idx="1">
                  <c:v>71</c:v>
                </c:pt>
                <c:pt idx="2">
                  <c:v>93</c:v>
                </c:pt>
              </c:numCache>
            </c:numRef>
          </c:val>
          <c:extLst>
            <c:ext xmlns:c16="http://schemas.microsoft.com/office/drawing/2014/chart" uri="{C3380CC4-5D6E-409C-BE32-E72D297353CC}">
              <c16:uniqueId val="{00000001-C659-4360-BFD5-A7C6CE14CC61}"/>
            </c:ext>
          </c:extLst>
        </c:ser>
        <c:dLbls>
          <c:showLegendKey val="0"/>
          <c:showVal val="0"/>
          <c:showCatName val="0"/>
          <c:showSerName val="0"/>
          <c:showPercent val="0"/>
          <c:showBubbleSize val="0"/>
        </c:dLbls>
        <c:gapWidth val="219"/>
        <c:overlap val="-27"/>
        <c:axId val="677594672"/>
        <c:axId val="700919584"/>
      </c:barChart>
      <c:catAx>
        <c:axId val="67759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919584"/>
        <c:crosses val="autoZero"/>
        <c:auto val="1"/>
        <c:lblAlgn val="ctr"/>
        <c:lblOffset val="100"/>
        <c:noMultiLvlLbl val="0"/>
      </c:catAx>
      <c:valAx>
        <c:axId val="70091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759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0.75879</cdr:x>
      <cdr:y>0.11328</cdr:y>
    </cdr:from>
    <cdr:to>
      <cdr:x>0.93302</cdr:x>
      <cdr:y>0.39859</cdr:y>
    </cdr:to>
    <cdr:sp macro="" textlink="">
      <cdr:nvSpPr>
        <cdr:cNvPr id="2" name="Oval 1">
          <a:extLst xmlns:a="http://schemas.openxmlformats.org/drawingml/2006/main">
            <a:ext uri="{FF2B5EF4-FFF2-40B4-BE49-F238E27FC236}">
              <a16:creationId xmlns:a16="http://schemas.microsoft.com/office/drawing/2014/main" id="{21D96ADB-D7D2-47B3-8B56-B60414B4018C}"/>
            </a:ext>
          </a:extLst>
        </cdr:cNvPr>
        <cdr:cNvSpPr/>
      </cdr:nvSpPr>
      <cdr:spPr>
        <a:xfrm xmlns:a="http://schemas.openxmlformats.org/drawingml/2006/main">
          <a:off x="5747803" y="511787"/>
          <a:ext cx="1319778" cy="1288954"/>
        </a:xfrm>
        <a:prstGeom xmlns:a="http://schemas.openxmlformats.org/drawingml/2006/main" prst="ellipse">
          <a:avLst/>
        </a:prstGeom>
        <a:noFill xmlns:a="http://schemas.openxmlformats.org/drawingml/2006/main"/>
        <a:ln xmlns:a="http://schemas.openxmlformats.org/drawingml/2006/main" w="666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CH"/>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CH"/>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70F017FE-7479-4DBA-9418-84A745F19AD8}" type="datetimeFigureOut">
              <a:rPr lang="en-CH" smtClean="0"/>
              <a:t>20/04/2021</a:t>
            </a:fld>
            <a:endParaRPr lang="en-CH"/>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BBD4E52-7EF2-456D-A410-B525855B00A5}" type="slidenum">
              <a:rPr lang="en-CH" smtClean="0"/>
              <a:t>‹#›</a:t>
            </a:fld>
            <a:endParaRPr lang="en-CH"/>
          </a:p>
        </p:txBody>
      </p:sp>
    </p:spTree>
    <p:extLst>
      <p:ext uri="{BB962C8B-B14F-4D97-AF65-F5344CB8AC3E}">
        <p14:creationId xmlns:p14="http://schemas.microsoft.com/office/powerpoint/2010/main" val="315801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Hello and thank you to </a:t>
            </a:r>
            <a:r>
              <a:rPr lang="en-US" sz="1200" dirty="0" err="1">
                <a:latin typeface="+mn-lt"/>
              </a:rPr>
              <a:t>Unicef</a:t>
            </a:r>
            <a:r>
              <a:rPr lang="en-US" sz="1200" dirty="0">
                <a:latin typeface="+mn-lt"/>
              </a:rPr>
              <a:t> for organizing this exciting webinar and for giving me the opportunity to give an overview of the Global AIDS response for children, highlighting the main gaps.</a:t>
            </a:r>
          </a:p>
          <a:p>
            <a:endParaRPr lang="en-US" sz="1200" dirty="0">
              <a:latin typeface="+mn-lt"/>
            </a:endParaRPr>
          </a:p>
          <a:p>
            <a:r>
              <a:rPr lang="en-US" sz="1200" dirty="0">
                <a:latin typeface="+mn-lt"/>
              </a:rPr>
              <a:t>The new Global AIDS Strategy was adopted by consensus by the UNAIDS </a:t>
            </a:r>
            <a:r>
              <a:rPr lang="en-US" sz="1200" dirty="0" err="1">
                <a:latin typeface="+mn-lt"/>
              </a:rPr>
              <a:t>programme</a:t>
            </a:r>
            <a:r>
              <a:rPr lang="en-US" sz="1200" dirty="0">
                <a:latin typeface="+mn-lt"/>
              </a:rPr>
              <a:t> coordinating Board on 25</a:t>
            </a:r>
            <a:r>
              <a:rPr lang="en-US" sz="1200" baseline="30000" dirty="0">
                <a:latin typeface="+mn-lt"/>
              </a:rPr>
              <a:t>th</a:t>
            </a:r>
            <a:r>
              <a:rPr lang="en-US" sz="1200" dirty="0">
                <a:latin typeface="+mn-lt"/>
              </a:rPr>
              <a:t> March and will be discussed by a Multistakeholder Task Team on Friday before being presented to the UNGA in June for adoption of a new political declaration to end AIDS. </a:t>
            </a:r>
          </a:p>
          <a:p>
            <a:endParaRPr lang="en-US" sz="1200" dirty="0">
              <a:latin typeface="+mn-lt"/>
            </a:endParaRPr>
          </a:p>
          <a:p>
            <a:r>
              <a:rPr lang="en-US" sz="1200" dirty="0">
                <a:latin typeface="+mn-lt"/>
              </a:rPr>
              <a:t>The new Strategy focuses on the inequalities driving the AIDS pandemic. C</a:t>
            </a:r>
            <a:r>
              <a:rPr lang="en-US" sz="1800" dirty="0">
                <a:solidFill>
                  <a:srgbClr val="000000"/>
                </a:solidFill>
                <a:effectLst/>
                <a:latin typeface="Calibri" panose="020F0502020204030204" pitchFamily="34" charset="0"/>
                <a:ea typeface="Calibri" panose="020F0502020204030204" pitchFamily="34" charset="0"/>
              </a:rPr>
              <a:t>hildren living with or at risk of HIV face some of the starkest inequalities in the global AIDS response and I will try to highlight these inequalities in my presentation.</a:t>
            </a:r>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59CE44E-8F0B-4301-9E88-64FB1AE50A5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990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HelveticaNeueLTStd-Lt"/>
              </a:rPr>
              <a:t>low rates of VLS among children on first line Nevirapine, there is an urgent need to transition</a:t>
            </a:r>
          </a:p>
          <a:p>
            <a:pPr algn="l"/>
            <a:r>
              <a:rPr lang="en-US" sz="1800" b="0" i="0" u="none" strike="noStrike" baseline="0" dirty="0">
                <a:latin typeface="HelveticaNeueLTStd-Lt"/>
              </a:rPr>
              <a:t>children to more efficacious Lopinavir and Ritonavir-based or Dolutegravir-based regimens in line with</a:t>
            </a:r>
          </a:p>
          <a:p>
            <a:pPr algn="l"/>
            <a:r>
              <a:rPr lang="en-GB" sz="1800" b="0" i="0" u="none" strike="noStrike" baseline="0" dirty="0">
                <a:latin typeface="HelveticaNeueLTStd-Lt"/>
              </a:rPr>
              <a:t>current WHO guidelines.</a:t>
            </a:r>
            <a:endParaRPr lang="en-GB" dirty="0"/>
          </a:p>
        </p:txBody>
      </p:sp>
      <p:sp>
        <p:nvSpPr>
          <p:cNvPr id="4" name="Slide Number Placeholder 3"/>
          <p:cNvSpPr>
            <a:spLocks noGrp="1"/>
          </p:cNvSpPr>
          <p:nvPr>
            <p:ph type="sldNum" sz="quarter" idx="5"/>
          </p:nvPr>
        </p:nvSpPr>
        <p:spPr/>
        <p:txBody>
          <a:bodyPr/>
          <a:lstStyle/>
          <a:p>
            <a:fld id="{EBBD4E52-7EF2-456D-A410-B525855B00A5}" type="slidenum">
              <a:rPr lang="en-CH" smtClean="0"/>
              <a:t>10</a:t>
            </a:fld>
            <a:endParaRPr lang="en-CH"/>
          </a:p>
        </p:txBody>
      </p:sp>
    </p:spTree>
    <p:extLst>
      <p:ext uri="{BB962C8B-B14F-4D97-AF65-F5344CB8AC3E}">
        <p14:creationId xmlns:p14="http://schemas.microsoft.com/office/powerpoint/2010/main" val="218086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As you may already be aware, the Strategy was developed by UNAIDS, the UNAIDS Secretariat &amp; our 11 UN cosponsor agencies, over the last 15 months. It features the inputs and engagement from over 10,000 participants from 160 countries.</a:t>
            </a:r>
          </a:p>
          <a:p>
            <a:pPr marL="171450" indent="-171450">
              <a:buFont typeface="Wingdings" panose="05000000000000000000" pitchFamily="2" charset="2"/>
              <a:buChar char="Ø"/>
            </a:pPr>
            <a:r>
              <a:rPr lang="en-US" sz="1200" dirty="0">
                <a:latin typeface="+mn-lt"/>
              </a:rPr>
              <a:t>Almost a month ago, the Strategy was adopted by consensus by the UNAIDS PCB</a:t>
            </a:r>
            <a:endParaRPr lang="en-US" sz="1200" b="1" dirty="0">
              <a:latin typeface="+mn-lt"/>
            </a:endParaRPr>
          </a:p>
          <a:p>
            <a:pPr marL="171450" indent="-171450">
              <a:buFont typeface="Wingdings" panose="05000000000000000000" pitchFamily="2" charset="2"/>
              <a:buChar char="Ø"/>
            </a:pPr>
            <a:r>
              <a:rPr lang="en-US" sz="1200" dirty="0">
                <a:latin typeface="+mn-lt"/>
              </a:rPr>
              <a:t>Allow me to begin with the universal nature of the Strategy. This is not a UNAIDS Strategy, it is a Global AIDS Strategy. It provides a road map for all countries and all communities to reach ambitious targets by the end of 2025 and get </a:t>
            </a:r>
            <a:r>
              <a:rPr lang="en-US" sz="1200" dirty="0" err="1">
                <a:latin typeface="+mn-lt"/>
              </a:rPr>
              <a:t>ontrack</a:t>
            </a:r>
            <a:r>
              <a:rPr lang="en-US" sz="1200" dirty="0">
                <a:latin typeface="+mn-lt"/>
              </a:rPr>
              <a:t> to end AIDS by 2030</a:t>
            </a:r>
          </a:p>
          <a:p>
            <a:pPr marL="171450" indent="-171450">
              <a:buFont typeface="Wingdings" panose="05000000000000000000" pitchFamily="2" charset="2"/>
              <a:buChar char="Ø"/>
            </a:pPr>
            <a:r>
              <a:rPr lang="en-US" sz="1200" dirty="0">
                <a:latin typeface="+mn-lt"/>
              </a:rPr>
              <a:t>And while the Strategy is not legally binding document on any member state, it provides the best synthesis of evidence, policies and priority actions to support every country, every continent, and every community to make breakthrough progress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This is a short, elevator pitch, summarizing the Strategy, which even fits into a tweet:</a:t>
            </a:r>
          </a:p>
          <a:p>
            <a:pPr algn="l" rtl="0"/>
            <a:r>
              <a:rPr lang="en-US" sz="1200" b="0" i="0" dirty="0">
                <a:solidFill>
                  <a:srgbClr val="0F1419"/>
                </a:solidFill>
                <a:effectLst/>
                <a:latin typeface="+mn-lt"/>
              </a:rPr>
              <a:t>&gt; The Global AIDS Strategy aims to end the inequalities that prevent progress to ending AIDS. </a:t>
            </a:r>
          </a:p>
          <a:p>
            <a:pPr algn="l" rtl="0"/>
            <a:r>
              <a:rPr lang="en-US" sz="1200" b="0" i="0" dirty="0">
                <a:solidFill>
                  <a:srgbClr val="0F1419"/>
                </a:solidFill>
                <a:effectLst/>
                <a:latin typeface="+mn-lt"/>
              </a:rPr>
              <a:t>&gt; The Strategy features new bold targets and evidence-based actions for 2025 to get every country and every community on-track to end AIDS as a public health threat by 2030.</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59CE44E-8F0B-4301-9E88-64FB1AE50A5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3827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dirty="0">
                <a:solidFill>
                  <a:schemeClr val="tx1"/>
                </a:solidFill>
                <a:latin typeface="+mn-lt"/>
                <a:ea typeface="+mn-ea"/>
                <a:cs typeface="+mn-cs"/>
              </a:rPr>
              <a:t>This highlights only what is new and different in this Strategy from the previous UNAIDS Strategy.</a:t>
            </a:r>
          </a:p>
          <a:p>
            <a:pPr marL="228600" indent="-22860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First, an inequalities lens to identify, reduce and end inequalities across all areas of the Strategy; this is more than a cross-cutting issue; it is the DNA of the Strategy that frames its focus, guides its implementation and highlights what and how it must be monitored</a:t>
            </a:r>
          </a:p>
          <a:p>
            <a:pPr marL="228600" indent="-22860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Third, a comprehensive new set of ambitious targets to be implemented as a package and to be reached by 2025. What is different is that these need to be reached in every country and every subpopulation and age group. </a:t>
            </a:r>
          </a:p>
          <a:p>
            <a:pPr marL="228600" indent="-22860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Sixth and finally, the Strategy features 7 separate regional profiles, with specific Strategy priorities for the needs and epidemiological profile of specific regions and groups of countries.</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59CE44E-8F0B-4301-9E88-64FB1AE50A5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2125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dirty="0">
                <a:solidFill>
                  <a:schemeClr val="tx1"/>
                </a:solidFill>
                <a:latin typeface="+mn-lt"/>
                <a:ea typeface="+mn-ea"/>
                <a:cs typeface="+mn-cs"/>
              </a:rPr>
              <a:t>The Strategy is not one-size fits all. Different countries are explicitly encouraged to prioritize the aspects that address the needs of their epidemics. </a:t>
            </a:r>
          </a:p>
          <a:p>
            <a:pPr marL="0" algn="l" defTabSz="914400" rtl="0" eaLnBrk="1" latinLnBrk="0" hangingPunct="1"/>
            <a:r>
              <a:rPr lang="en-US" sz="1200" kern="1200" dirty="0">
                <a:solidFill>
                  <a:schemeClr val="tx1"/>
                </a:solidFill>
                <a:latin typeface="+mn-lt"/>
                <a:ea typeface="+mn-ea"/>
                <a:cs typeface="+mn-cs"/>
              </a:rPr>
              <a:t>But the Strategy is also not a pick and choose menu. </a:t>
            </a:r>
          </a:p>
          <a:p>
            <a:pPr marL="0" algn="l" defTabSz="914400" rtl="0" eaLnBrk="1" latinLnBrk="0" hangingPunct="1"/>
            <a:r>
              <a:rPr lang="en-US" sz="1200" kern="1200" dirty="0">
                <a:solidFill>
                  <a:schemeClr val="tx1"/>
                </a:solidFill>
                <a:latin typeface="+mn-lt"/>
                <a:ea typeface="+mn-ea"/>
                <a:cs typeface="+mn-cs"/>
              </a:rPr>
              <a:t>The Strategy is designed to be implemented as a package, with its 3 priorities and 10 result areas as equally important and mutually reinforcing.  </a:t>
            </a:r>
          </a:p>
          <a:p>
            <a:pPr marL="0" algn="l" defTabSz="914400" rtl="0" eaLnBrk="1" latinLnBrk="0" hangingPunct="1"/>
            <a:r>
              <a:rPr lang="en-US" sz="1200" kern="1200" dirty="0">
                <a:solidFill>
                  <a:schemeClr val="tx1"/>
                </a:solidFill>
                <a:latin typeface="+mn-lt"/>
                <a:ea typeface="+mn-ea"/>
                <a:cs typeface="+mn-cs"/>
              </a:rPr>
              <a:t>This Framework shows how, guided by and contributing to 10 SDGs and the vision of the three zeros, the strategy aims to get the world, every country and every community on track to end AIDS as a public health threat by 2030. </a:t>
            </a:r>
          </a:p>
          <a:p>
            <a:pPr marL="0" algn="l" defTabSz="914400" rtl="0" eaLnBrk="1" latinLnBrk="0" hangingPunct="1"/>
            <a:r>
              <a:rPr lang="en-US" sz="1200" kern="1200" dirty="0">
                <a:solidFill>
                  <a:schemeClr val="tx1"/>
                </a:solidFill>
                <a:latin typeface="+mn-lt"/>
                <a:ea typeface="+mn-ea"/>
                <a:cs typeface="+mn-cs"/>
              </a:rPr>
              <a:t>Across all the SPs and RAs, the Strategy uses an inequalities lens to identify, reduce and end inequalities that prevent all people living with and affected by HIV from benefitting from the HIV response.</a:t>
            </a:r>
          </a:p>
        </p:txBody>
      </p:sp>
      <p:sp>
        <p:nvSpPr>
          <p:cNvPr id="4" name="Slide Number Placeholder 3"/>
          <p:cNvSpPr>
            <a:spLocks noGrp="1"/>
          </p:cNvSpPr>
          <p:nvPr>
            <p:ph type="sldNum" sz="quarter" idx="5"/>
          </p:nvPr>
        </p:nvSpPr>
        <p:spPr/>
        <p:txBody>
          <a:bodyPr/>
          <a:lstStyle/>
          <a:p>
            <a:fld id="{359CE44E-8F0B-4301-9E88-64FB1AE50A51}" type="slidenum">
              <a:rPr lang="en-GB" smtClean="0"/>
              <a:t>13</a:t>
            </a:fld>
            <a:endParaRPr lang="en-GB"/>
          </a:p>
        </p:txBody>
      </p:sp>
    </p:spTree>
    <p:extLst>
      <p:ext uri="{BB962C8B-B14F-4D97-AF65-F5344CB8AC3E}">
        <p14:creationId xmlns:p14="http://schemas.microsoft.com/office/powerpoint/2010/main" val="1335658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BD4E52-7EF2-456D-A410-B525855B00A5}" type="slidenum">
              <a:rPr lang="en-CH" smtClean="0"/>
              <a:t>14</a:t>
            </a:fld>
            <a:endParaRPr lang="en-CH"/>
          </a:p>
        </p:txBody>
      </p:sp>
    </p:spTree>
    <p:extLst>
      <p:ext uri="{BB962C8B-B14F-4D97-AF65-F5344CB8AC3E}">
        <p14:creationId xmlns:p14="http://schemas.microsoft.com/office/powerpoint/2010/main" val="125463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BD4E52-7EF2-456D-A410-B525855B00A5}" type="slidenum">
              <a:rPr lang="en-CH" smtClean="0"/>
              <a:t>15</a:t>
            </a:fld>
            <a:endParaRPr lang="en-CH"/>
          </a:p>
        </p:txBody>
      </p:sp>
    </p:spTree>
    <p:extLst>
      <p:ext uri="{BB962C8B-B14F-4D97-AF65-F5344CB8AC3E}">
        <p14:creationId xmlns:p14="http://schemas.microsoft.com/office/powerpoint/2010/main" val="420734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b="0" kern="1200" dirty="0">
                <a:solidFill>
                  <a:schemeClr val="tx1"/>
                </a:solidFill>
                <a:latin typeface="+mn-lt"/>
                <a:ea typeface="+mn-ea"/>
                <a:cs typeface="+mn-cs"/>
              </a:rPr>
              <a:t>And this is what is most precious.</a:t>
            </a:r>
          </a:p>
          <a:p>
            <a:pPr marL="171450" indent="-171450" algn="l" defTabSz="914400" rtl="0" eaLnBrk="1" latinLnBrk="0" hangingPunct="1">
              <a:buFont typeface="Wingdings" panose="05000000000000000000" pitchFamily="2" charset="2"/>
              <a:buChar char="Ø"/>
            </a:pPr>
            <a:r>
              <a:rPr lang="en-US" sz="1200" b="0" kern="1200" dirty="0">
                <a:solidFill>
                  <a:schemeClr val="tx1"/>
                </a:solidFill>
                <a:latin typeface="+mn-lt"/>
                <a:ea typeface="+mn-ea"/>
                <a:cs typeface="+mn-cs"/>
              </a:rPr>
              <a:t>If all the targets and commitments in the Strategy are achieved, the number of people who newly acquire HIV will decrease from 1.7 million in 2019 to less than 370 000 by 2025, and the number of people dying from AIDS-related illnesses will decrease from 690 000 in 2019 to less than 250 000 in 2025. </a:t>
            </a:r>
          </a:p>
          <a:p>
            <a:pPr marL="171450" indent="-171450" algn="l" defTabSz="914400" rtl="0" eaLnBrk="1" latinLnBrk="0" hangingPunct="1">
              <a:buFont typeface="Wingdings" panose="05000000000000000000" pitchFamily="2" charset="2"/>
              <a:buChar char="Ø"/>
            </a:pPr>
            <a:r>
              <a:rPr lang="en-US" sz="1200" b="0" kern="1200" dirty="0">
                <a:solidFill>
                  <a:schemeClr val="tx1"/>
                </a:solidFill>
                <a:latin typeface="+mn-lt"/>
                <a:ea typeface="+mn-ea"/>
                <a:cs typeface="+mn-cs"/>
              </a:rPr>
              <a:t>This will put every country firmly </a:t>
            </a:r>
            <a:r>
              <a:rPr lang="en-US" sz="1200" b="0" kern="1200" dirty="0" err="1">
                <a:solidFill>
                  <a:schemeClr val="tx1"/>
                </a:solidFill>
                <a:latin typeface="+mn-lt"/>
                <a:ea typeface="+mn-ea"/>
                <a:cs typeface="+mn-cs"/>
              </a:rPr>
              <a:t>ontrack</a:t>
            </a:r>
            <a:r>
              <a:rPr lang="en-US" sz="1200" b="0" kern="1200" dirty="0">
                <a:solidFill>
                  <a:schemeClr val="tx1"/>
                </a:solidFill>
                <a:latin typeface="+mn-lt"/>
                <a:ea typeface="+mn-ea"/>
                <a:cs typeface="+mn-cs"/>
              </a:rPr>
              <a:t> to end AIDS by 2030, which is defined as a 90% reduction in new HIV infections and AIDS-related deaths, against the 2010 baseline.</a:t>
            </a:r>
          </a:p>
          <a:p>
            <a:pPr marL="0" algn="l" defTabSz="914400" rtl="0" eaLnBrk="1" latinLnBrk="0" hangingPunct="1"/>
            <a:r>
              <a:rPr lang="en-US" sz="1200" b="0" kern="1200" dirty="0">
                <a:solidFill>
                  <a:schemeClr val="tx1"/>
                </a:solidFill>
                <a:latin typeface="+mn-lt"/>
                <a:ea typeface="+mn-ea"/>
                <a:cs typeface="+mn-cs"/>
              </a:rPr>
              <a:t>In the interest of time, we will not show the slides with the detailed resource needs. Rest assured that strategy has been full costed to reflect resource needs in specific regions and across all programmatic areas.</a:t>
            </a:r>
          </a:p>
          <a:p>
            <a:pPr marL="0" algn="l" defTabSz="914400" rtl="0" eaLnBrk="1" latinLnBrk="0" hangingPunct="1"/>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59CE44E-8F0B-4301-9E88-64FB1AE50A5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43787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BD4E52-7EF2-456D-A410-B525855B00A5}" type="slidenum">
              <a:rPr lang="en-CH" smtClean="0"/>
              <a:t>17</a:t>
            </a:fld>
            <a:endParaRPr lang="en-CH"/>
          </a:p>
        </p:txBody>
      </p:sp>
    </p:spTree>
    <p:extLst>
      <p:ext uri="{BB962C8B-B14F-4D97-AF65-F5344CB8AC3E}">
        <p14:creationId xmlns:p14="http://schemas.microsoft.com/office/powerpoint/2010/main" val="3721895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BD4E52-7EF2-456D-A410-B525855B00A5}" type="slidenum">
              <a:rPr lang="en-CH" smtClean="0"/>
              <a:t>18</a:t>
            </a:fld>
            <a:endParaRPr lang="en-CH"/>
          </a:p>
        </p:txBody>
      </p:sp>
    </p:spTree>
    <p:extLst>
      <p:ext uri="{BB962C8B-B14F-4D97-AF65-F5344CB8AC3E}">
        <p14:creationId xmlns:p14="http://schemas.microsoft.com/office/powerpoint/2010/main" val="1134129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defRPr/>
            </a:pP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59CE44E-8F0B-4301-9E88-64FB1AE50A51}" type="slidenum">
              <a:rPr lang="en-GB" smtClean="0"/>
              <a:t>19</a:t>
            </a:fld>
            <a:endParaRPr lang="en-GB"/>
          </a:p>
        </p:txBody>
      </p:sp>
    </p:spTree>
    <p:extLst>
      <p:ext uri="{BB962C8B-B14F-4D97-AF65-F5344CB8AC3E}">
        <p14:creationId xmlns:p14="http://schemas.microsoft.com/office/powerpoint/2010/main" val="135234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Reductions in the number of children acquiring HIV constitute one of the most important achievements of the HIV response, having more than halved in the last decade, but progress has stagnated. </a:t>
            </a:r>
          </a:p>
          <a:p>
            <a:endParaRPr lang="en-US" dirty="0"/>
          </a:p>
          <a:p>
            <a:r>
              <a:rPr lang="en-US" dirty="0"/>
              <a:t>In 2019, there were still 150 000 new HIV infections among children – far from the global 2020 target of 20 000, with declines in new child infections having slowed dramatically after 2016</a:t>
            </a:r>
          </a:p>
          <a:p>
            <a:endParaRPr lang="en-US" dirty="0"/>
          </a:p>
          <a:p>
            <a:r>
              <a:rPr lang="en-US" dirty="0"/>
              <a:t>Treatment coverage for children living with HIV is even further from the target with only 950 000 children on treatment at end 2019, far from the 2020 target of 1.4 million </a:t>
            </a:r>
            <a:endParaRPr lang="en-GB" dirty="0"/>
          </a:p>
        </p:txBody>
      </p:sp>
      <p:sp>
        <p:nvSpPr>
          <p:cNvPr id="4" name="Slide Number Placeholder 3"/>
          <p:cNvSpPr>
            <a:spLocks noGrp="1"/>
          </p:cNvSpPr>
          <p:nvPr>
            <p:ph type="sldNum" sz="quarter" idx="5"/>
          </p:nvPr>
        </p:nvSpPr>
        <p:spPr/>
        <p:txBody>
          <a:bodyPr/>
          <a:lstStyle/>
          <a:p>
            <a:pPr>
              <a:defRPr/>
            </a:pPr>
            <a:fld id="{698DF29D-6249-46C5-BF7F-D58A20E3A5B7}" type="slidenum">
              <a:rPr lang="en-ZA" smtClean="0"/>
              <a:pPr>
                <a:defRPr/>
              </a:pPr>
              <a:t>2</a:t>
            </a:fld>
            <a:endParaRPr lang="en-ZA"/>
          </a:p>
        </p:txBody>
      </p:sp>
    </p:spTree>
    <p:extLst>
      <p:ext uri="{BB962C8B-B14F-4D97-AF65-F5344CB8AC3E}">
        <p14:creationId xmlns:p14="http://schemas.microsoft.com/office/powerpoint/2010/main" val="362913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2"/>
                </a:solidFill>
              </a:rPr>
              <a:t>Despite high levels of ART coverage for pregnant women living with HIV (85% globally), new child infections persist and the decline in new infections has slowed. </a:t>
            </a:r>
          </a:p>
          <a:p>
            <a:endParaRPr lang="en-US" sz="1200" dirty="0">
              <a:solidFill>
                <a:schemeClr val="accent2"/>
              </a:solidFill>
            </a:endParaRPr>
          </a:p>
          <a:p>
            <a:endParaRPr lang="en-US" sz="1000" dirty="0">
              <a:solidFill>
                <a:schemeClr val="accent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altLang="en-US" dirty="0"/>
              <a:t>However, the decline in new HIV infections among children was faster than that among adults showing that success is possible with concerted effort.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altLang="en-US" dirty="0"/>
          </a:p>
          <a:p>
            <a:r>
              <a:rPr lang="en-GB" sz="1200" dirty="0">
                <a:effectLst/>
                <a:latin typeface="Calibri" panose="020F0502020204030204" pitchFamily="34" charset="0"/>
                <a:ea typeface="Times New Roman" panose="02020603050405020304" pitchFamily="18" charset="0"/>
                <a:cs typeface="Calibri" panose="020F0502020204030204" pitchFamily="34" charset="0"/>
              </a:rPr>
              <a:t>In 2019, the 21 focus countries comprised 84% of the global number of pregnant women living with HIV, 81% of children living with HIV and 76% of the young women aged 15–24 years acquiring HIV.</a:t>
            </a:r>
            <a:endParaRPr lang="en-GB" sz="1200" dirty="0">
              <a:effectLst/>
              <a:latin typeface="Calibri" panose="020F0502020204030204" pitchFamily="34" charset="0"/>
              <a:ea typeface="Calibri" panose="020F0502020204030204" pitchFamily="34" charset="0"/>
            </a:endParaRPr>
          </a:p>
          <a:p>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Focus countries: Angola, Botswana, Burundi, Cameroon, Chad, Côte d’Ivoire, Democratic Republic of the Congo, Eswatini, Ethiopia, Ghana, Kenya, Lesotho, Malawi, Mozambique, Namibia, Nigeria, South Africa, Uganda, the United Republic of Tanzania, Zambia and Zimbabwe.</a:t>
            </a:r>
          </a:p>
          <a:p>
            <a:br>
              <a:rPr lang="en-US" sz="1200" dirty="0">
                <a:solidFill>
                  <a:schemeClr val="accent2"/>
                </a:solidFill>
              </a:rPr>
            </a:br>
            <a:endParaRPr lang="en-ZA" altLang="en-US" dirty="0"/>
          </a:p>
          <a:p>
            <a:endParaRPr lang="en-GB" dirty="0"/>
          </a:p>
        </p:txBody>
      </p:sp>
      <p:sp>
        <p:nvSpPr>
          <p:cNvPr id="4" name="Slide Number Placeholder 3"/>
          <p:cNvSpPr>
            <a:spLocks noGrp="1"/>
          </p:cNvSpPr>
          <p:nvPr>
            <p:ph type="sldNum" sz="quarter" idx="5"/>
          </p:nvPr>
        </p:nvSpPr>
        <p:spPr/>
        <p:txBody>
          <a:bodyPr/>
          <a:lstStyle/>
          <a:p>
            <a:pPr>
              <a:defRPr/>
            </a:pPr>
            <a:fld id="{698DF29D-6249-46C5-BF7F-D58A20E3A5B7}" type="slidenum">
              <a:rPr lang="en-ZA" smtClean="0"/>
              <a:pPr>
                <a:defRPr/>
              </a:pPr>
              <a:t>3</a:t>
            </a:fld>
            <a:endParaRPr lang="en-ZA"/>
          </a:p>
        </p:txBody>
      </p:sp>
    </p:spTree>
    <p:extLst>
      <p:ext uri="{BB962C8B-B14F-4D97-AF65-F5344CB8AC3E}">
        <p14:creationId xmlns:p14="http://schemas.microsoft.com/office/powerpoint/2010/main" val="145330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Better use of more granular data helps us to identify where the problems are and how to better target resources for maximum impact in reducing new child infections.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Among the 21 focus countries, the commonest reason is because women living with HIV are not tested and given HIV treatment during pregnancy and breastfeeding.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Other new child infections occur when a mother becomes HIV positive during pregnancy and breastfeeding, due to lack of HIV testing and retesting during pregnancy and breastfeeding and access to tailored combination HIV prevention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Some mothers start on treatment but drop off treatment, as they are not provided with the support they </a:t>
            </a:r>
            <a:r>
              <a:rPr lang="en-US" sz="1200" dirty="0" err="1">
                <a:solidFill>
                  <a:schemeClr val="accent2"/>
                </a:solidFill>
              </a:rPr>
              <a:t>neeed</a:t>
            </a:r>
            <a:r>
              <a:rPr lang="en-US" sz="1200" dirty="0">
                <a:solidFill>
                  <a:schemeClr val="accent2"/>
                </a:solidFill>
              </a:rPr>
              <a:t> and are lost to follow up during pregnancy and breastfeeding.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We can also see that about half of all new child infections occur during the breastfeeding period and so better support and retention of the mother and baby pair during the breastfeeding period is needed.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698DF29D-6249-46C5-BF7F-D58A20E3A5B7}" type="slidenum">
              <a:rPr lang="en-ZA" smtClean="0"/>
              <a:pPr>
                <a:defRPr/>
              </a:pPr>
              <a:t>4</a:t>
            </a:fld>
            <a:endParaRPr lang="en-ZA"/>
          </a:p>
        </p:txBody>
      </p:sp>
    </p:spTree>
    <p:extLst>
      <p:ext uri="{BB962C8B-B14F-4D97-AF65-F5344CB8AC3E}">
        <p14:creationId xmlns:p14="http://schemas.microsoft.com/office/powerpoint/2010/main" val="305779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are the children not on treatment located.</a:t>
            </a:r>
          </a:p>
          <a:p>
            <a:endParaRPr lang="en-GB" dirty="0"/>
          </a:p>
          <a:p>
            <a:r>
              <a:rPr lang="en-GB" dirty="0"/>
              <a:t>If looking at absolute numbers almost 50% of the missing children are in just 5 countries</a:t>
            </a:r>
          </a:p>
          <a:p>
            <a:endParaRPr lang="en-GB" dirty="0"/>
          </a:p>
          <a:p>
            <a:r>
              <a:rPr lang="en-GB" dirty="0"/>
              <a:t>But looking at the percentage of children living with HIV who are not on treatment in each country we can see that the problem is more widespread. </a:t>
            </a:r>
          </a:p>
          <a:p>
            <a:endParaRPr lang="en-GB" dirty="0"/>
          </a:p>
          <a:p>
            <a:r>
              <a:rPr lang="en-GB" dirty="0"/>
              <a:t>Looking at the regional picture almost 60% occur in eastern and southern Africa and over a third in western and central Africa. </a:t>
            </a:r>
          </a:p>
          <a:p>
            <a:endParaRPr lang="en-GB" dirty="0"/>
          </a:p>
          <a:p>
            <a:r>
              <a:rPr lang="en-GB" dirty="0"/>
              <a:t>There is considerable regional variation in treatment coverage from 65% in Asia Pacific to 33% in WCA</a:t>
            </a:r>
          </a:p>
        </p:txBody>
      </p:sp>
      <p:sp>
        <p:nvSpPr>
          <p:cNvPr id="4" name="Slide Number Placeholder 3"/>
          <p:cNvSpPr>
            <a:spLocks noGrp="1"/>
          </p:cNvSpPr>
          <p:nvPr>
            <p:ph type="sldNum" sz="quarter" idx="5"/>
          </p:nvPr>
        </p:nvSpPr>
        <p:spPr/>
        <p:txBody>
          <a:bodyPr/>
          <a:lstStyle/>
          <a:p>
            <a:fld id="{EBBD4E52-7EF2-456D-A410-B525855B00A5}" type="slidenum">
              <a:rPr lang="en-CH" smtClean="0"/>
              <a:t>5</a:t>
            </a:fld>
            <a:endParaRPr lang="en-CH"/>
          </a:p>
        </p:txBody>
      </p:sp>
    </p:spTree>
    <p:extLst>
      <p:ext uri="{BB962C8B-B14F-4D97-AF65-F5344CB8AC3E}">
        <p14:creationId xmlns:p14="http://schemas.microsoft.com/office/powerpoint/2010/main" val="127128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shows the change in coverage of EID between 2015 and 2019 in 20 of the 21 focus countries. </a:t>
            </a:r>
          </a:p>
          <a:p>
            <a:endParaRPr lang="en-GB" dirty="0"/>
          </a:p>
          <a:p>
            <a:r>
              <a:rPr lang="en-GB" dirty="0"/>
              <a:t>There is progress but it is not fast enough.</a:t>
            </a:r>
          </a:p>
          <a:p>
            <a:endParaRPr lang="en-GB" dirty="0"/>
          </a:p>
          <a:p>
            <a:r>
              <a:rPr lang="en-GB" dirty="0"/>
              <a:t>Coverage of EID is not enough if the results do not get back to the mother/baby pair and are acted on. POC EID has shown to greatly reduce the turnaround from testing to acting on the results and a much higher proportion (over 80% in some studies) of infants found to be living with HIV start on ART within 60 days of birth. Lifesaving and cost effective. </a:t>
            </a:r>
          </a:p>
          <a:p>
            <a:endParaRPr lang="en-GB" dirty="0"/>
          </a:p>
          <a:p>
            <a:r>
              <a:rPr lang="en-GB" dirty="0"/>
              <a:t>These tools are available and must be scaled up. </a:t>
            </a:r>
          </a:p>
        </p:txBody>
      </p:sp>
      <p:sp>
        <p:nvSpPr>
          <p:cNvPr id="4" name="Slide Number Placeholder 3"/>
          <p:cNvSpPr>
            <a:spLocks noGrp="1"/>
          </p:cNvSpPr>
          <p:nvPr>
            <p:ph type="sldNum" sz="quarter" idx="5"/>
          </p:nvPr>
        </p:nvSpPr>
        <p:spPr/>
        <p:txBody>
          <a:bodyPr/>
          <a:lstStyle/>
          <a:p>
            <a:fld id="{EBBD4E52-7EF2-456D-A410-B525855B00A5}" type="slidenum">
              <a:rPr lang="en-CH" smtClean="0"/>
              <a:t>6</a:t>
            </a:fld>
            <a:endParaRPr lang="en-CH"/>
          </a:p>
        </p:txBody>
      </p:sp>
    </p:spTree>
    <p:extLst>
      <p:ext uri="{BB962C8B-B14F-4D97-AF65-F5344CB8AC3E}">
        <p14:creationId xmlns:p14="http://schemas.microsoft.com/office/powerpoint/2010/main" val="173525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can we find the rest of the missing children?</a:t>
            </a:r>
          </a:p>
          <a:p>
            <a:endParaRPr lang="en-GB" dirty="0"/>
          </a:p>
          <a:p>
            <a:r>
              <a:rPr lang="en-GB" dirty="0"/>
              <a:t>Globally 850 000 children living with HIV are missing out on lifesaving ART, 2/3rds are over the age of 5 years </a:t>
            </a:r>
            <a:r>
              <a:rPr lang="en-US" sz="1800" dirty="0">
                <a:solidFill>
                  <a:srgbClr val="000000"/>
                </a:solidFill>
                <a:effectLst/>
                <a:latin typeface="Calibri" panose="020F0502020204030204" pitchFamily="34" charset="0"/>
                <a:ea typeface="Calibri" panose="020F0502020204030204" pitchFamily="34" charset="0"/>
              </a:rPr>
              <a:t>—the result of many years of missed opportunities for prevention, diagnosis and treatment.</a:t>
            </a:r>
            <a:endParaRPr lang="en-GB" dirty="0"/>
          </a:p>
          <a:p>
            <a:endParaRPr lang="en-GB" dirty="0"/>
          </a:p>
        </p:txBody>
      </p:sp>
      <p:sp>
        <p:nvSpPr>
          <p:cNvPr id="4" name="Slide Number Placeholder 3"/>
          <p:cNvSpPr>
            <a:spLocks noGrp="1"/>
          </p:cNvSpPr>
          <p:nvPr>
            <p:ph type="sldNum" sz="quarter" idx="5"/>
          </p:nvPr>
        </p:nvSpPr>
        <p:spPr/>
        <p:txBody>
          <a:bodyPr/>
          <a:lstStyle/>
          <a:p>
            <a:fld id="{EBBD4E52-7EF2-456D-A410-B525855B00A5}" type="slidenum">
              <a:rPr lang="en-CH" smtClean="0"/>
              <a:t>7</a:t>
            </a:fld>
            <a:endParaRPr lang="en-CH"/>
          </a:p>
        </p:txBody>
      </p:sp>
    </p:spTree>
    <p:extLst>
      <p:ext uri="{BB962C8B-B14F-4D97-AF65-F5344CB8AC3E}">
        <p14:creationId xmlns:p14="http://schemas.microsoft.com/office/powerpoint/2010/main" val="297863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a:t>
            </a:r>
          </a:p>
          <a:p>
            <a:r>
              <a:rPr lang="en-GB" dirty="0"/>
              <a:t>In this graph the black line shows the total number of children living with HIV reducing over time, in part due to better prevention of vertical transmission and in part due to children maturing into adulthood</a:t>
            </a:r>
          </a:p>
          <a:p>
            <a:endParaRPr lang="en-GB" dirty="0"/>
          </a:p>
          <a:p>
            <a:r>
              <a:rPr lang="en-GB" dirty="0"/>
              <a:t>Again it shows that treatment coverage among children is stagnating, 53% coverage globally and that children living with HIV are being left behind compared to adults with 68% ART coverage and 85% coverage of pregnant women in 2019</a:t>
            </a:r>
          </a:p>
          <a:p>
            <a:endParaRPr lang="en-GB" dirty="0"/>
          </a:p>
          <a:p>
            <a:r>
              <a:rPr lang="en-GB" dirty="0"/>
              <a:t>Modelling suggests that COVID will particularly impact on efforts to prevent vertical transmission and to scale up paediatric treatment </a:t>
            </a:r>
          </a:p>
        </p:txBody>
      </p:sp>
      <p:sp>
        <p:nvSpPr>
          <p:cNvPr id="4" name="Slide Number Placeholder 3"/>
          <p:cNvSpPr>
            <a:spLocks noGrp="1"/>
          </p:cNvSpPr>
          <p:nvPr>
            <p:ph type="sldNum" sz="quarter" idx="5"/>
          </p:nvPr>
        </p:nvSpPr>
        <p:spPr/>
        <p:txBody>
          <a:bodyPr/>
          <a:lstStyle/>
          <a:p>
            <a:fld id="{EBBD4E52-7EF2-456D-A410-B525855B00A5}" type="slidenum">
              <a:rPr lang="en-CH" smtClean="0"/>
              <a:t>8</a:t>
            </a:fld>
            <a:endParaRPr lang="en-CH"/>
          </a:p>
        </p:txBody>
      </p:sp>
    </p:spTree>
    <p:extLst>
      <p:ext uri="{BB962C8B-B14F-4D97-AF65-F5344CB8AC3E}">
        <p14:creationId xmlns:p14="http://schemas.microsoft.com/office/powerpoint/2010/main" val="212545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further emphasizes the disparities in treatment coverage between children and adults living with HIV in 17 of the focus countries</a:t>
            </a:r>
          </a:p>
        </p:txBody>
      </p:sp>
      <p:sp>
        <p:nvSpPr>
          <p:cNvPr id="4" name="Slide Number Placeholder 3"/>
          <p:cNvSpPr>
            <a:spLocks noGrp="1"/>
          </p:cNvSpPr>
          <p:nvPr>
            <p:ph type="sldNum" sz="quarter" idx="5"/>
          </p:nvPr>
        </p:nvSpPr>
        <p:spPr/>
        <p:txBody>
          <a:bodyPr/>
          <a:lstStyle/>
          <a:p>
            <a:pPr>
              <a:defRPr/>
            </a:pPr>
            <a:fld id="{698DF29D-6249-46C5-BF7F-D58A20E3A5B7}" type="slidenum">
              <a:rPr lang="en-ZA" smtClean="0"/>
              <a:pPr>
                <a:defRPr/>
              </a:pPr>
              <a:t>9</a:t>
            </a:fld>
            <a:endParaRPr lang="en-ZA"/>
          </a:p>
        </p:txBody>
      </p:sp>
    </p:spTree>
    <p:extLst>
      <p:ext uri="{BB962C8B-B14F-4D97-AF65-F5344CB8AC3E}">
        <p14:creationId xmlns:p14="http://schemas.microsoft.com/office/powerpoint/2010/main" val="72024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E6FC-B212-44D4-B274-A21B0559A1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1DE74617-1D66-4A3A-98B9-78BD51E8F3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F33183D4-4DC2-4D79-98A1-9208FDD20257}"/>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5" name="Footer Placeholder 4">
            <a:extLst>
              <a:ext uri="{FF2B5EF4-FFF2-40B4-BE49-F238E27FC236}">
                <a16:creationId xmlns:a16="http://schemas.microsoft.com/office/drawing/2014/main" id="{2332BB09-0852-4C28-B93B-3E1308F675E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04E17B7-9B3B-4CD7-8C86-84C07D1A588D}"/>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202156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9976-420D-4A1A-B814-D20D959649A9}"/>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D558B4DB-68D4-47FB-8130-956A121A01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0D7B43D-9C38-489D-8B85-882A1DAAA4D6}"/>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5" name="Footer Placeholder 4">
            <a:extLst>
              <a:ext uri="{FF2B5EF4-FFF2-40B4-BE49-F238E27FC236}">
                <a16:creationId xmlns:a16="http://schemas.microsoft.com/office/drawing/2014/main" id="{9247F23D-A35B-4B93-B1B6-FF2D5F7FDC0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5D55FAC-E164-4B74-901C-37FA899F75DC}"/>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423693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0DF4C-CF9E-426A-901E-EAC4C39485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CF8D4550-3615-424C-B2D1-A5FE946B1A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963CA6D-25D5-4770-914D-A55ADB1C8CBE}"/>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5" name="Footer Placeholder 4">
            <a:extLst>
              <a:ext uri="{FF2B5EF4-FFF2-40B4-BE49-F238E27FC236}">
                <a16:creationId xmlns:a16="http://schemas.microsoft.com/office/drawing/2014/main" id="{9243C903-EA6D-4FF4-9E45-345CBD272ADE}"/>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52F1A17C-E97D-485B-8F04-3E4C163295CA}"/>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285595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805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7"/>
          <p:cNvSpPr/>
          <p:nvPr userDrawn="1"/>
        </p:nvSpPr>
        <p:spPr>
          <a:xfrm>
            <a:off x="0" y="0"/>
            <a:ext cx="12192000" cy="5767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194247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136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80964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C53E5B-F68E-8644-A848-DD70F0399292}"/>
              </a:ext>
            </a:extLst>
          </p:cNvPr>
          <p:cNvSpPr>
            <a:spLocks noGrp="1"/>
          </p:cNvSpPr>
          <p:nvPr>
            <p:ph type="dt" sz="half" idx="10"/>
          </p:nvPr>
        </p:nvSpPr>
        <p:spPr/>
        <p:txBody>
          <a:bodyPr/>
          <a:lstStyle/>
          <a:p>
            <a:fld id="{0C6B187F-6F9E-7B4C-8B33-6078144613D1}" type="datetimeFigureOut">
              <a:rPr lang="en-US" smtClean="0"/>
              <a:t>4/20/2021</a:t>
            </a:fld>
            <a:endParaRPr lang="en-US"/>
          </a:p>
        </p:txBody>
      </p:sp>
      <p:sp>
        <p:nvSpPr>
          <p:cNvPr id="3" name="Footer Placeholder 2">
            <a:extLst>
              <a:ext uri="{FF2B5EF4-FFF2-40B4-BE49-F238E27FC236}">
                <a16:creationId xmlns:a16="http://schemas.microsoft.com/office/drawing/2014/main" id="{FAC366C8-8FF2-044C-94DF-D276D21C6E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A3D32-2DE3-E541-9409-E86AEF0D37F6}"/>
              </a:ext>
            </a:extLst>
          </p:cNvPr>
          <p:cNvSpPr>
            <a:spLocks noGrp="1"/>
          </p:cNvSpPr>
          <p:nvPr>
            <p:ph type="sldNum" sz="quarter" idx="12"/>
          </p:nvPr>
        </p:nvSpPr>
        <p:spPr/>
        <p:txBody>
          <a:bodyPr/>
          <a:lstStyle/>
          <a:p>
            <a:fld id="{8115C86C-19A8-2140-AA7A-63787298E892}" type="slidenum">
              <a:rPr lang="en-US" smtClean="0"/>
              <a:t>‹#›</a:t>
            </a:fld>
            <a:endParaRPr lang="en-US"/>
          </a:p>
        </p:txBody>
      </p:sp>
    </p:spTree>
    <p:extLst>
      <p:ext uri="{BB962C8B-B14F-4D97-AF65-F5344CB8AC3E}">
        <p14:creationId xmlns:p14="http://schemas.microsoft.com/office/powerpoint/2010/main" val="335310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A073-145D-48C5-A6C8-FD902867A8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67DB2-1EEE-4345-BC41-3D7F3B76D1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D37DC-9EAB-4880-8E19-C4428B7C8CEF}"/>
              </a:ext>
            </a:extLst>
          </p:cNvPr>
          <p:cNvSpPr>
            <a:spLocks noGrp="1"/>
          </p:cNvSpPr>
          <p:nvPr>
            <p:ph type="dt" sz="half" idx="10"/>
          </p:nvPr>
        </p:nvSpPr>
        <p:spPr/>
        <p:txBody>
          <a:bodyPr/>
          <a:lstStyle/>
          <a:p>
            <a:fld id="{ECE9AA16-A50E-41C4-B580-F48A0AC6B127}" type="datetimeFigureOut">
              <a:rPr lang="en-US" smtClean="0"/>
              <a:t>4/20/2021</a:t>
            </a:fld>
            <a:endParaRPr lang="en-US"/>
          </a:p>
        </p:txBody>
      </p:sp>
      <p:sp>
        <p:nvSpPr>
          <p:cNvPr id="5" name="Footer Placeholder 4">
            <a:extLst>
              <a:ext uri="{FF2B5EF4-FFF2-40B4-BE49-F238E27FC236}">
                <a16:creationId xmlns:a16="http://schemas.microsoft.com/office/drawing/2014/main" id="{04A29E3B-DCCF-40CD-B16A-CEDFE6BAE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73C8-CD3B-4521-B40F-B8967996B1D3}"/>
              </a:ext>
            </a:extLst>
          </p:cNvPr>
          <p:cNvSpPr>
            <a:spLocks noGrp="1"/>
          </p:cNvSpPr>
          <p:nvPr>
            <p:ph type="sldNum" sz="quarter" idx="12"/>
          </p:nvPr>
        </p:nvSpPr>
        <p:spPr/>
        <p:txBody>
          <a:bodyPr/>
          <a:lstStyle/>
          <a:p>
            <a:fld id="{5DCB25DB-98B4-45FA-ABBE-32A770055C23}" type="slidenum">
              <a:rPr lang="en-US" smtClean="0"/>
              <a:t>‹#›</a:t>
            </a:fld>
            <a:endParaRPr lang="en-US"/>
          </a:p>
        </p:txBody>
      </p:sp>
    </p:spTree>
    <p:extLst>
      <p:ext uri="{BB962C8B-B14F-4D97-AF65-F5344CB8AC3E}">
        <p14:creationId xmlns:p14="http://schemas.microsoft.com/office/powerpoint/2010/main" val="332090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C7B8-2CCB-42E1-BF5E-7657259D6599}"/>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49029B0D-813D-4E47-8FD2-5A6002C36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B145F059-9B26-447E-A58B-3A89E2A161B9}"/>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5" name="Footer Placeholder 4">
            <a:extLst>
              <a:ext uri="{FF2B5EF4-FFF2-40B4-BE49-F238E27FC236}">
                <a16:creationId xmlns:a16="http://schemas.microsoft.com/office/drawing/2014/main" id="{34A380B2-6C3E-4505-9FF5-A949E8DEEB5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F263F07-21F6-4100-B030-1771274DE630}"/>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42075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FCA2-D74F-43FA-90C3-55FDAFC82F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70E03E66-09B3-48EE-8436-93F9294F3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1C467-25D1-49D6-B695-C26E05C7C857}"/>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5" name="Footer Placeholder 4">
            <a:extLst>
              <a:ext uri="{FF2B5EF4-FFF2-40B4-BE49-F238E27FC236}">
                <a16:creationId xmlns:a16="http://schemas.microsoft.com/office/drawing/2014/main" id="{85E684EB-EF6E-4845-85EC-FA2103E4487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303E054-6E29-48C5-9675-BE90217A9474}"/>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203844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1C40-F21E-454A-B15E-69CBAF441580}"/>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BE89BBB7-3957-4229-B34E-2F47FD62A5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5015C11B-AD36-478F-9F41-7036A62B2E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AFFCE869-9A95-4FCC-8236-7A94F64413C3}"/>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6" name="Footer Placeholder 5">
            <a:extLst>
              <a:ext uri="{FF2B5EF4-FFF2-40B4-BE49-F238E27FC236}">
                <a16:creationId xmlns:a16="http://schemas.microsoft.com/office/drawing/2014/main" id="{C8FAB2EC-9BAD-4B17-A4DC-AEE84CD9055A}"/>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3B47A1F1-9E7A-4662-ADB9-231553D04D0A}"/>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163568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FB39-04BF-4B05-9B9E-BAABBC9A2EAC}"/>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008DF6AE-96EA-4096-9CB4-BC2059B3A4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C6171D-9A28-4F59-A8FC-8F0DAB58B3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34A32F28-9489-4A68-91B7-F5AC366E09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6A2D9-F9A6-43D5-A30B-00AB66565E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20B98311-3071-4DFF-BCC5-6F7ECF9A8802}"/>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8" name="Footer Placeholder 7">
            <a:extLst>
              <a:ext uri="{FF2B5EF4-FFF2-40B4-BE49-F238E27FC236}">
                <a16:creationId xmlns:a16="http://schemas.microsoft.com/office/drawing/2014/main" id="{C34E2B11-74CB-4D07-82E3-7DFFD9897CDF}"/>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D7F0FD56-9460-4EA2-9578-CBB0FFC23EE3}"/>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133001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A9AA-DB2E-46CB-A7CE-B331C56A6E2D}"/>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BD174A5C-43E0-49F9-AAC8-E656BAF9AC96}"/>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4" name="Footer Placeholder 3">
            <a:extLst>
              <a:ext uri="{FF2B5EF4-FFF2-40B4-BE49-F238E27FC236}">
                <a16:creationId xmlns:a16="http://schemas.microsoft.com/office/drawing/2014/main" id="{E12B98CC-B90F-45D3-821D-6C854969D8A7}"/>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20050E9E-F241-4496-BEC6-36DFB4C7CD3A}"/>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320462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E52D8-11A2-4E29-84B5-92416B330959}"/>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3" name="Footer Placeholder 2">
            <a:extLst>
              <a:ext uri="{FF2B5EF4-FFF2-40B4-BE49-F238E27FC236}">
                <a16:creationId xmlns:a16="http://schemas.microsoft.com/office/drawing/2014/main" id="{3BEF6262-F05F-45BC-97A6-726E941B144E}"/>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9E2F2560-31EF-448F-9C00-7A261667FCB3}"/>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259373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A7C9-C2C0-431E-8E52-11C1CB5DB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C5A303FA-120D-45A4-A1C3-3D24AA9F3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8ACA605F-FD3A-44AA-8F12-867FC4948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75FDB-048D-4D58-9DEE-87DF5E89E70C}"/>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6" name="Footer Placeholder 5">
            <a:extLst>
              <a:ext uri="{FF2B5EF4-FFF2-40B4-BE49-F238E27FC236}">
                <a16:creationId xmlns:a16="http://schemas.microsoft.com/office/drawing/2014/main" id="{3379E8C8-B1A1-4A10-AC94-8EB4C842B0F3}"/>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D90F3D1-C4DD-42F9-848D-0D07ADC562EA}"/>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88833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5EAA-6A97-4C2C-9AB1-6E33D568C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14824B26-2755-4325-B0A4-5699F2B42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45D9AE21-B4DB-497A-BCF1-B1011DAB7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BAA29-1492-4823-B16C-4A93E19E3695}"/>
              </a:ext>
            </a:extLst>
          </p:cNvPr>
          <p:cNvSpPr>
            <a:spLocks noGrp="1"/>
          </p:cNvSpPr>
          <p:nvPr>
            <p:ph type="dt" sz="half" idx="10"/>
          </p:nvPr>
        </p:nvSpPr>
        <p:spPr/>
        <p:txBody>
          <a:bodyPr/>
          <a:lstStyle/>
          <a:p>
            <a:fld id="{51806A24-E19E-453B-A120-3A8B09FE4A98}" type="datetimeFigureOut">
              <a:rPr lang="en-CH" smtClean="0"/>
              <a:t>20/04/2021</a:t>
            </a:fld>
            <a:endParaRPr lang="en-CH"/>
          </a:p>
        </p:txBody>
      </p:sp>
      <p:sp>
        <p:nvSpPr>
          <p:cNvPr id="6" name="Footer Placeholder 5">
            <a:extLst>
              <a:ext uri="{FF2B5EF4-FFF2-40B4-BE49-F238E27FC236}">
                <a16:creationId xmlns:a16="http://schemas.microsoft.com/office/drawing/2014/main" id="{EA1C1C6D-2CC6-4DE3-A92F-04AFE026CF9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885B056-E9D9-4265-BA1D-32C12217DAD7}"/>
              </a:ext>
            </a:extLst>
          </p:cNvPr>
          <p:cNvSpPr>
            <a:spLocks noGrp="1"/>
          </p:cNvSpPr>
          <p:nvPr>
            <p:ph type="sldNum" sz="quarter" idx="12"/>
          </p:nvPr>
        </p:nvSpPr>
        <p:spPr/>
        <p:txBody>
          <a:bodyPr/>
          <a:lstStyle/>
          <a:p>
            <a:fld id="{3016AA8E-22FB-4B44-B2D4-1F1F77D84CEC}" type="slidenum">
              <a:rPr lang="en-CH" smtClean="0"/>
              <a:t>‹#›</a:t>
            </a:fld>
            <a:endParaRPr lang="en-CH"/>
          </a:p>
        </p:txBody>
      </p:sp>
    </p:spTree>
    <p:extLst>
      <p:ext uri="{BB962C8B-B14F-4D97-AF65-F5344CB8AC3E}">
        <p14:creationId xmlns:p14="http://schemas.microsoft.com/office/powerpoint/2010/main" val="994577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2F9DD-D4F8-4FE2-BD30-2F759E59D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CA9EFB90-D7FD-47ED-87DA-A2A842BFE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8C2AB8C-17A8-4E36-8D94-43524542F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06A24-E19E-453B-A120-3A8B09FE4A98}" type="datetimeFigureOut">
              <a:rPr lang="en-CH" smtClean="0"/>
              <a:t>20/04/2021</a:t>
            </a:fld>
            <a:endParaRPr lang="en-CH"/>
          </a:p>
        </p:txBody>
      </p:sp>
      <p:sp>
        <p:nvSpPr>
          <p:cNvPr id="5" name="Footer Placeholder 4">
            <a:extLst>
              <a:ext uri="{FF2B5EF4-FFF2-40B4-BE49-F238E27FC236}">
                <a16:creationId xmlns:a16="http://schemas.microsoft.com/office/drawing/2014/main" id="{9AFD3F53-BC31-4DD2-9C3D-F56B3777D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C4BCC5FC-E4A5-40AE-AC9D-7E2D6365B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6AA8E-22FB-4B44-B2D4-1F1F77D84CEC}" type="slidenum">
              <a:rPr lang="en-CH" smtClean="0"/>
              <a:t>‹#›</a:t>
            </a:fld>
            <a:endParaRPr lang="en-CH"/>
          </a:p>
        </p:txBody>
      </p:sp>
    </p:spTree>
    <p:extLst>
      <p:ext uri="{BB962C8B-B14F-4D97-AF65-F5344CB8AC3E}">
        <p14:creationId xmlns:p14="http://schemas.microsoft.com/office/powerpoint/2010/main" val="501213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sz="1800"/>
              <a:t>                              </a:t>
            </a:r>
            <a:endParaRPr lang="en-US" sz="1800"/>
          </a:p>
        </p:txBody>
      </p:sp>
    </p:spTree>
    <p:extLst>
      <p:ext uri="{BB962C8B-B14F-4D97-AF65-F5344CB8AC3E}">
        <p14:creationId xmlns:p14="http://schemas.microsoft.com/office/powerpoint/2010/main" val="2734875702"/>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896AFE44-2D7E-4DF5-B9A4-9CBB27DFE828}" type="datetimeFigureOut">
              <a:rPr lang="en-US"/>
              <a:pPr>
                <a:defRPr/>
              </a:pPr>
              <a:t>4/20/2021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72A0E88-D0F6-4C3A-9C75-5B257C473F0E}" type="slidenum">
              <a:rPr lang="en-US" altLang="aa-ET"/>
              <a:pPr/>
              <a:t>‹#›</a:t>
            </a:fld>
            <a:endParaRPr lang="en-US" altLang="aa-ET"/>
          </a:p>
        </p:txBody>
      </p:sp>
      <p:pic>
        <p:nvPicPr>
          <p:cNvPr id="1031"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275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14" r:id="rId4"/>
    <p:sldLayoutId id="2147483715"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srcRect l="1793" r="3994"/>
          <a:stretch/>
        </p:blipFill>
        <p:spPr>
          <a:xfrm>
            <a:off x="6083968" y="0"/>
            <a:ext cx="5086350" cy="6858000"/>
          </a:xfrm>
          <a:prstGeom prst="rect">
            <a:avLst/>
          </a:prstGeom>
        </p:spPr>
      </p:pic>
      <p:sp>
        <p:nvSpPr>
          <p:cNvPr id="6146" name="Title 1"/>
          <p:cNvSpPr txBox="1">
            <a:spLocks/>
          </p:cNvSpPr>
          <p:nvPr/>
        </p:nvSpPr>
        <p:spPr bwMode="auto">
          <a:xfrm>
            <a:off x="1287167" y="685801"/>
            <a:ext cx="3698463" cy="465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28600" defTabSz="457200" eaLnBrk="0" fontAlgn="base" hangingPunct="0">
              <a:lnSpc>
                <a:spcPct val="107000"/>
              </a:lnSpc>
            </a:pPr>
            <a:r>
              <a:rPr lang="en-US" sz="2400" b="1" dirty="0">
                <a:solidFill>
                  <a:prstClr val="white"/>
                </a:solidFill>
                <a:ea typeface="Calibri" panose="020F0502020204030204" pitchFamily="34" charset="0"/>
                <a:cs typeface="Times New Roman" panose="02020603050405020304" pitchFamily="18" charset="0"/>
              </a:rPr>
              <a:t>Global AIDS response for children </a:t>
            </a:r>
          </a:p>
          <a:p>
            <a:pPr marL="228600" defTabSz="457200" eaLnBrk="0" fontAlgn="base" hangingPunct="0">
              <a:lnSpc>
                <a:spcPct val="107000"/>
              </a:lnSpc>
            </a:pPr>
            <a:endParaRPr lang="en-US" sz="2400" b="1" dirty="0">
              <a:solidFill>
                <a:prstClr val="white"/>
              </a:solidFill>
              <a:ea typeface="Calibri" panose="020F0502020204030204" pitchFamily="34" charset="0"/>
              <a:cs typeface="Times New Roman" panose="02020603050405020304" pitchFamily="18" charset="0"/>
            </a:endParaRPr>
          </a:p>
          <a:p>
            <a:pPr marL="228600" defTabSz="457200" eaLnBrk="0" fontAlgn="base" hangingPunct="0">
              <a:lnSpc>
                <a:spcPct val="107000"/>
              </a:lnSpc>
            </a:pPr>
            <a:r>
              <a:rPr lang="en-US" sz="2400" dirty="0">
                <a:solidFill>
                  <a:prstClr val="white"/>
                </a:solidFill>
                <a:ea typeface="Calibri" panose="020F0502020204030204" pitchFamily="34" charset="0"/>
                <a:cs typeface="Times New Roman" panose="02020603050405020304" pitchFamily="18" charset="0"/>
              </a:rPr>
              <a:t>Where are the gaps?</a:t>
            </a:r>
          </a:p>
          <a:p>
            <a:pPr marL="228600" defTabSz="457200" eaLnBrk="0" fontAlgn="base" hangingPunct="0">
              <a:lnSpc>
                <a:spcPct val="107000"/>
              </a:lnSpc>
            </a:pPr>
            <a:r>
              <a:rPr lang="en-US" sz="2400" b="1" dirty="0">
                <a:solidFill>
                  <a:prstClr val="white"/>
                </a:solidFill>
                <a:cs typeface="Times New Roman" panose="02020603050405020304" pitchFamily="18" charset="0"/>
              </a:rPr>
              <a:t> </a:t>
            </a:r>
          </a:p>
          <a:p>
            <a:pPr marL="228600" defTabSz="457200" eaLnBrk="0" fontAlgn="base" hangingPunct="0">
              <a:lnSpc>
                <a:spcPct val="107000"/>
              </a:lnSpc>
            </a:pPr>
            <a:r>
              <a:rPr lang="en-US" b="1" dirty="0" err="1">
                <a:solidFill>
                  <a:prstClr val="white"/>
                </a:solidFill>
                <a:cs typeface="Times New Roman" panose="02020603050405020304" pitchFamily="18" charset="0"/>
              </a:rPr>
              <a:t>Unicef</a:t>
            </a:r>
            <a:r>
              <a:rPr lang="en-US" b="1" dirty="0">
                <a:solidFill>
                  <a:prstClr val="white"/>
                </a:solidFill>
                <a:cs typeface="Times New Roman" panose="02020603050405020304" pitchFamily="18" charset="0"/>
              </a:rPr>
              <a:t> Webinar</a:t>
            </a:r>
          </a:p>
          <a:p>
            <a:pPr marL="228600" defTabSz="457200" eaLnBrk="0" fontAlgn="base" hangingPunct="0">
              <a:lnSpc>
                <a:spcPct val="107000"/>
              </a:lnSpc>
            </a:pPr>
            <a:endParaRPr lang="en-US" b="1" dirty="0">
              <a:solidFill>
                <a:prstClr val="white"/>
              </a:solidFill>
              <a:cs typeface="Times New Roman" panose="02020603050405020304" pitchFamily="18" charset="0"/>
            </a:endParaRPr>
          </a:p>
          <a:p>
            <a:pPr marL="228600" defTabSz="457200" eaLnBrk="0" fontAlgn="base" hangingPunct="0">
              <a:lnSpc>
                <a:spcPct val="107000"/>
              </a:lnSpc>
            </a:pPr>
            <a:r>
              <a:rPr lang="en-US" dirty="0">
                <a:solidFill>
                  <a:prstClr val="white"/>
                </a:solidFill>
                <a:cs typeface="Times New Roman" panose="02020603050405020304" pitchFamily="18" charset="0"/>
              </a:rPr>
              <a:t>20 April 2021</a:t>
            </a:r>
          </a:p>
          <a:p>
            <a:pPr marL="228600" defTabSz="457200" eaLnBrk="0" fontAlgn="base" hangingPunct="0">
              <a:lnSpc>
                <a:spcPct val="107000"/>
              </a:lnSpc>
            </a:pPr>
            <a:endParaRPr lang="en-US" sz="2400" b="1" dirty="0">
              <a:solidFill>
                <a:prstClr val="white"/>
              </a:solidFill>
              <a:ea typeface="Calibri" panose="020F0502020204030204" pitchFamily="34" charset="0"/>
              <a:cs typeface="Times New Roman" panose="02020603050405020304" pitchFamily="18" charset="0"/>
            </a:endParaRPr>
          </a:p>
          <a:p>
            <a:pPr marL="228600" defTabSz="457200" eaLnBrk="0" fontAlgn="base" hangingPunct="0">
              <a:lnSpc>
                <a:spcPct val="107000"/>
              </a:lnSpc>
            </a:pPr>
            <a:r>
              <a:rPr lang="en-US" sz="2400" b="1" dirty="0">
                <a:solidFill>
                  <a:prstClr val="white"/>
                </a:solidFill>
                <a:ea typeface="Calibri" panose="020F0502020204030204" pitchFamily="34" charset="0"/>
                <a:cs typeface="Times New Roman" panose="02020603050405020304" pitchFamily="18" charset="0"/>
              </a:rPr>
              <a:t> </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a:off x="1628274" y="1207253"/>
            <a:ext cx="301625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628274" y="4752140"/>
            <a:ext cx="301625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D4083AA5-8016-4E59-82A4-32B793351DC2}"/>
              </a:ext>
            </a:extLst>
          </p:cNvPr>
          <p:cNvSpPr/>
          <p:nvPr/>
        </p:nvSpPr>
        <p:spPr>
          <a:xfrm>
            <a:off x="11182350" y="0"/>
            <a:ext cx="1094873" cy="6858000"/>
          </a:xfrm>
          <a:prstGeom prst="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8BAD-50DC-4D03-AA44-37A7908FEF89}"/>
              </a:ext>
            </a:extLst>
          </p:cNvPr>
          <p:cNvSpPr>
            <a:spLocks noGrp="1"/>
          </p:cNvSpPr>
          <p:nvPr>
            <p:ph type="title"/>
          </p:nvPr>
        </p:nvSpPr>
        <p:spPr>
          <a:xfrm>
            <a:off x="3114675" y="428284"/>
            <a:ext cx="8905875" cy="807115"/>
          </a:xfrm>
        </p:spPr>
        <p:txBody>
          <a:bodyPr>
            <a:noAutofit/>
          </a:bodyPr>
          <a:lstStyle/>
          <a:p>
            <a:r>
              <a:rPr lang="en-US" sz="2400" dirty="0">
                <a:solidFill>
                  <a:srgbClr val="ED7D31"/>
                </a:solidFill>
                <a:latin typeface="Arial" panose="020B0604020202020204" pitchFamily="34" charset="0"/>
                <a:cs typeface="Arial" panose="020B0604020202020204" pitchFamily="34" charset="0"/>
              </a:rPr>
              <a:t>Gaps to the 90-90-90 targets for children v adults: 1</a:t>
            </a:r>
            <a:r>
              <a:rPr lang="en-US" sz="2400" baseline="30000" dirty="0">
                <a:solidFill>
                  <a:srgbClr val="ED7D31"/>
                </a:solidFill>
                <a:latin typeface="Arial" panose="020B0604020202020204" pitchFamily="34" charset="0"/>
                <a:cs typeface="Arial" panose="020B0604020202020204" pitchFamily="34" charset="0"/>
              </a:rPr>
              <a:t>st</a:t>
            </a:r>
            <a:r>
              <a:rPr lang="en-US" sz="2400" dirty="0">
                <a:solidFill>
                  <a:srgbClr val="ED7D31"/>
                </a:solidFill>
                <a:latin typeface="Arial" panose="020B0604020202020204" pitchFamily="34" charset="0"/>
                <a:cs typeface="Arial" panose="020B0604020202020204" pitchFamily="34" charset="0"/>
              </a:rPr>
              <a:t> &amp; 3</a:t>
            </a:r>
            <a:r>
              <a:rPr lang="en-US" sz="2400" baseline="30000" dirty="0">
                <a:solidFill>
                  <a:srgbClr val="ED7D31"/>
                </a:solidFill>
                <a:latin typeface="Arial" panose="020B0604020202020204" pitchFamily="34" charset="0"/>
                <a:cs typeface="Arial" panose="020B0604020202020204" pitchFamily="34" charset="0"/>
              </a:rPr>
              <a:t>rd</a:t>
            </a:r>
            <a:r>
              <a:rPr lang="en-US" sz="2400" dirty="0">
                <a:solidFill>
                  <a:srgbClr val="ED7D31"/>
                </a:solidFill>
                <a:latin typeface="Arial" panose="020B0604020202020204" pitchFamily="34" charset="0"/>
                <a:cs typeface="Arial" panose="020B0604020202020204" pitchFamily="34" charset="0"/>
              </a:rPr>
              <a:t> 90s</a:t>
            </a:r>
            <a:endParaRPr lang="en-CH" sz="2400" dirty="0">
              <a:solidFill>
                <a:srgbClr val="ED7D31"/>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143DF5D5-7EC2-4A7D-8EDA-807D47BF2453}"/>
              </a:ext>
            </a:extLst>
          </p:cNvPr>
          <p:cNvGraphicFramePr>
            <a:graphicFrameLocks/>
          </p:cNvGraphicFramePr>
          <p:nvPr>
            <p:extLst>
              <p:ext uri="{D42A27DB-BD31-4B8C-83A1-F6EECF244321}">
                <p14:modId xmlns:p14="http://schemas.microsoft.com/office/powerpoint/2010/main" val="1015643429"/>
              </p:ext>
            </p:extLst>
          </p:nvPr>
        </p:nvGraphicFramePr>
        <p:xfrm>
          <a:off x="3188334" y="1235399"/>
          <a:ext cx="7574915" cy="45177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7FB8182-1F87-42E1-8066-4792867DBEEE}"/>
              </a:ext>
            </a:extLst>
          </p:cNvPr>
          <p:cNvSpPr txBox="1"/>
          <p:nvPr/>
        </p:nvSpPr>
        <p:spPr>
          <a:xfrm>
            <a:off x="9431116" y="5960617"/>
            <a:ext cx="27211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Thembisa Model 2020.</a:t>
            </a:r>
            <a:endParaRPr kumimoji="0" lang="en-CH" sz="1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21D96ADB-D7D2-47B3-8B56-B60414B4018C}"/>
              </a:ext>
            </a:extLst>
          </p:cNvPr>
          <p:cNvSpPr/>
          <p:nvPr/>
        </p:nvSpPr>
        <p:spPr>
          <a:xfrm>
            <a:off x="4531545" y="1747186"/>
            <a:ext cx="1256739" cy="1205564"/>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6736BAE-2FF8-43B7-AE3C-69D756B8C1E4}"/>
              </a:ext>
            </a:extLst>
          </p:cNvPr>
          <p:cNvSpPr txBox="1"/>
          <p:nvPr/>
        </p:nvSpPr>
        <p:spPr>
          <a:xfrm>
            <a:off x="3188334" y="5753158"/>
            <a:ext cx="6165216" cy="726609"/>
          </a:xfrm>
          <a:prstGeom prst="rect">
            <a:avLst/>
          </a:prstGeom>
          <a:noFill/>
        </p:spPr>
        <p:txBody>
          <a:bodyPr wrap="square">
            <a:spAutoFit/>
          </a:bodyPr>
          <a:lstStyle/>
          <a:p>
            <a:pPr>
              <a:lnSpc>
                <a:spcPct val="120000"/>
              </a:lnSpc>
            </a:pPr>
            <a:r>
              <a:rPr lang="en-GB" dirty="0">
                <a:latin typeface="Arial" panose="020B0604020202020204" pitchFamily="34" charset="0"/>
                <a:ea typeface="Calibri" panose="020F0502020204030204" pitchFamily="34" charset="0"/>
                <a:cs typeface="Arial" panose="020B0604020202020204" pitchFamily="34" charset="0"/>
              </a:rPr>
              <a:t>O</a:t>
            </a:r>
            <a:r>
              <a:rPr lang="en-GB" sz="1800" dirty="0">
                <a:effectLst/>
                <a:latin typeface="Arial" panose="020B0604020202020204" pitchFamily="34" charset="0"/>
                <a:ea typeface="Calibri" panose="020F0502020204030204" pitchFamily="34" charset="0"/>
                <a:cs typeface="Arial" panose="020B0604020202020204" pitchFamily="34" charset="0"/>
              </a:rPr>
              <a:t>nly </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37% of all children living with HIV </a:t>
            </a:r>
            <a:r>
              <a:rPr lang="en-GB" sz="1800" dirty="0">
                <a:effectLst/>
                <a:latin typeface="Arial" panose="020B0604020202020204" pitchFamily="34" charset="0"/>
                <a:ea typeface="Calibri" panose="020F0502020204030204" pitchFamily="34" charset="0"/>
                <a:cs typeface="Arial" panose="020B0604020202020204" pitchFamily="34" charset="0"/>
              </a:rPr>
              <a:t>were virally suppressed in 2019, compared to </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60% of adults</a:t>
            </a:r>
            <a:endParaRPr lang="en-GB"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E18014C7-8327-426F-9E8B-7D70EA37DBF4}"/>
              </a:ext>
            </a:extLst>
          </p:cNvPr>
          <p:cNvSpPr txBox="1">
            <a:spLocks/>
          </p:cNvSpPr>
          <p:nvPr/>
        </p:nvSpPr>
        <p:spPr>
          <a:xfrm>
            <a:off x="10753" y="617648"/>
            <a:ext cx="2646721" cy="5902325"/>
          </a:xfrm>
          <a:prstGeom prst="rect">
            <a:avLst/>
          </a:prstGeom>
          <a:solidFill>
            <a:srgbClr val="33CC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ctr">
              <a:buNone/>
            </a:pPr>
            <a:r>
              <a:rPr lang="en-US" sz="2400" b="1" dirty="0">
                <a:solidFill>
                  <a:schemeClr val="bg1"/>
                </a:solidFill>
                <a:latin typeface="Arial" panose="020B0604020202020204" pitchFamily="34" charset="0"/>
                <a:cs typeface="Arial" panose="020B0604020202020204" pitchFamily="34" charset="0"/>
              </a:rPr>
              <a:t>Inequalities:</a:t>
            </a:r>
          </a:p>
          <a:p>
            <a:pPr marL="0" indent="0">
              <a:buNone/>
            </a:pPr>
            <a:endParaRPr lang="en-US" sz="2400" dirty="0">
              <a:solidFill>
                <a:schemeClr val="bg1"/>
              </a:solidFill>
              <a:latin typeface="Arial" panose="020B0604020202020204" pitchFamily="34" charset="0"/>
              <a:cs typeface="Arial" panose="020B0604020202020204" pitchFamily="34" charset="0"/>
            </a:endParaRPr>
          </a:p>
          <a:p>
            <a:pPr marL="0" indent="0" algn="ctr">
              <a:buNone/>
            </a:pPr>
            <a:r>
              <a:rPr lang="en-US" sz="2400" dirty="0">
                <a:solidFill>
                  <a:schemeClr val="bg1"/>
                </a:solidFill>
                <a:latin typeface="Arial" panose="020B0604020202020204" pitchFamily="34" charset="0"/>
                <a:cs typeface="Arial" panose="020B0604020202020204" pitchFamily="34" charset="0"/>
              </a:rPr>
              <a:t>90-90-90 coverage compared to adults</a:t>
            </a:r>
          </a:p>
          <a:p>
            <a:pPr marL="0" indent="0" algn="ctr">
              <a:buNone/>
            </a:pPr>
            <a:endParaRPr lang="en-US" sz="2400" dirty="0">
              <a:solidFill>
                <a:schemeClr val="bg1"/>
              </a:solidFill>
              <a:latin typeface="Arial" panose="020B0604020202020204" pitchFamily="34" charset="0"/>
              <a:cs typeface="Arial" panose="020B0604020202020204" pitchFamily="34" charset="0"/>
            </a:endParaRPr>
          </a:p>
          <a:p>
            <a:pPr marL="0" indent="0" algn="ctr">
              <a:buNone/>
            </a:pPr>
            <a:r>
              <a:rPr lang="en-US" sz="2400" dirty="0">
                <a:solidFill>
                  <a:schemeClr val="bg1"/>
                </a:solidFill>
                <a:latin typeface="Arial" panose="020B0604020202020204" pitchFamily="34" charset="0"/>
                <a:cs typeface="Arial" panose="020B0604020202020204" pitchFamily="34" charset="0"/>
              </a:rPr>
              <a:t>Children less likely to be diagnosed with HIV</a:t>
            </a:r>
          </a:p>
          <a:p>
            <a:pPr marL="0" indent="0" algn="ctr">
              <a:buNone/>
            </a:pPr>
            <a:endParaRPr lang="en-US" sz="2400" dirty="0">
              <a:solidFill>
                <a:schemeClr val="bg1"/>
              </a:solidFill>
              <a:latin typeface="Arial" panose="020B0604020202020204" pitchFamily="34" charset="0"/>
              <a:cs typeface="Arial" panose="020B0604020202020204" pitchFamily="34" charset="0"/>
            </a:endParaRPr>
          </a:p>
          <a:p>
            <a:pPr marL="0" indent="0" algn="ctr">
              <a:buNone/>
            </a:pPr>
            <a:r>
              <a:rPr lang="en-US" sz="2400" dirty="0">
                <a:solidFill>
                  <a:schemeClr val="bg1"/>
                </a:solidFill>
                <a:latin typeface="Arial" panose="020B0604020202020204" pitchFamily="34" charset="0"/>
                <a:cs typeface="Arial" panose="020B0604020202020204" pitchFamily="34" charset="0"/>
              </a:rPr>
              <a:t> Children on HIV treatment are less likely to have suppressed viral loads</a:t>
            </a:r>
          </a:p>
        </p:txBody>
      </p:sp>
    </p:spTree>
    <p:extLst>
      <p:ext uri="{BB962C8B-B14F-4D97-AF65-F5344CB8AC3E}">
        <p14:creationId xmlns:p14="http://schemas.microsoft.com/office/powerpoint/2010/main" val="363049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3220001" y="252580"/>
            <a:ext cx="715655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None/>
            </a:pPr>
            <a:r>
              <a:rPr lang="en-US" altLang="en-US" sz="2400" b="1" dirty="0">
                <a:solidFill>
                  <a:srgbClr val="F15B40"/>
                </a:solidFill>
                <a:latin typeface="Arial" panose="020B0604020202020204" pitchFamily="34" charset="0"/>
                <a:ea typeface="ＭＳ Ｐゴシック" panose="020B0600070205080204" pitchFamily="34" charset="-128"/>
                <a:cs typeface="Arial" panose="020B0604020202020204" pitchFamily="34" charset="0"/>
              </a:rPr>
              <a:t>End Inequalities. End AIDS </a:t>
            </a:r>
          </a:p>
          <a:p>
            <a:pPr defTabSz="457200" fontAlgn="base">
              <a:spcBef>
                <a:spcPct val="0"/>
              </a:spcBef>
              <a:spcAft>
                <a:spcPct val="0"/>
              </a:spcAft>
              <a:buNone/>
            </a:pPr>
            <a:r>
              <a:rPr lang="en-US" altLang="en-US" sz="2400" b="1" dirty="0">
                <a:solidFill>
                  <a:srgbClr val="F15B40"/>
                </a:solidFill>
                <a:latin typeface="Arial" panose="020B0604020202020204" pitchFamily="34" charset="0"/>
                <a:ea typeface="ＭＳ Ｐゴシック" panose="020B0600070205080204" pitchFamily="34" charset="-128"/>
                <a:cs typeface="Arial" panose="020B0604020202020204" pitchFamily="34" charset="0"/>
              </a:rPr>
              <a:t>Global AIDS Strategy 2021-2026</a:t>
            </a:r>
          </a:p>
        </p:txBody>
      </p:sp>
      <p:sp>
        <p:nvSpPr>
          <p:cNvPr id="6" name="Rechteck 85">
            <a:extLst>
              <a:ext uri="{FF2B5EF4-FFF2-40B4-BE49-F238E27FC236}">
                <a16:creationId xmlns:a16="http://schemas.microsoft.com/office/drawing/2014/main" id="{664C0F8A-57F8-4119-A6C1-AD6468FCE755}"/>
              </a:ext>
            </a:extLst>
          </p:cNvPr>
          <p:cNvSpPr>
            <a:spLocks noChangeArrowheads="1"/>
          </p:cNvSpPr>
          <p:nvPr/>
        </p:nvSpPr>
        <p:spPr bwMode="auto">
          <a:xfrm>
            <a:off x="3135541" y="1502055"/>
            <a:ext cx="5114115" cy="3997241"/>
          </a:xfrm>
          <a:prstGeom prst="rect">
            <a:avLst/>
          </a:prstGeom>
          <a:solidFill>
            <a:schemeClr val="accent2">
              <a:lumMod val="20000"/>
              <a:lumOff val="80000"/>
            </a:schemeClr>
          </a:solidFill>
          <a:ln w="38100">
            <a:solidFill>
              <a:schemeClr val="bg1"/>
            </a:solidFill>
            <a:miter lim="800000"/>
            <a:headEnd/>
            <a:tailEnd/>
          </a:ln>
        </p:spPr>
        <p:txBody>
          <a:bodyPr wrap="square" lIns="135000" tIns="108000" rIns="135000" bIns="135000" anchor="t">
            <a:no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fontAlgn="base">
              <a:spcBef>
                <a:spcPct val="0"/>
              </a:spcBef>
              <a:spcAft>
                <a:spcPct val="0"/>
              </a:spcAft>
            </a:pPr>
            <a:endParaRPr lang="en-GB" sz="2300" dirty="0">
              <a:solidFill>
                <a:prstClr val="black"/>
              </a:solidFill>
              <a:latin typeface="Century Gothic" panose="020B0502020202020204" pitchFamily="34" charset="0"/>
              <a:ea typeface="Calibri" panose="020F0502020204030204" pitchFamily="34" charset="0"/>
              <a:cs typeface="Arial" panose="020B0604020202020204" pitchFamily="34" charset="0"/>
            </a:endParaRPr>
          </a:p>
          <a:p>
            <a:pPr defTabSz="457200" fontAlgn="base">
              <a:spcBef>
                <a:spcPct val="0"/>
              </a:spcBef>
              <a:spcAft>
                <a:spcPct val="0"/>
              </a:spcAft>
            </a:pPr>
            <a:r>
              <a:rPr lang="en-US" sz="2300" dirty="0">
                <a:solidFill>
                  <a:srgbClr val="0F1419"/>
                </a:solidFill>
                <a:latin typeface="-apple-system"/>
              </a:rPr>
              <a:t>The Global AIDS Strategy aims to end the inequalities that prevent progress to ending AIDS. </a:t>
            </a:r>
          </a:p>
          <a:p>
            <a:pPr defTabSz="457200" fontAlgn="base">
              <a:spcBef>
                <a:spcPct val="0"/>
              </a:spcBef>
              <a:spcAft>
                <a:spcPct val="0"/>
              </a:spcAft>
            </a:pPr>
            <a:endParaRPr lang="en-US" sz="2300" dirty="0">
              <a:solidFill>
                <a:srgbClr val="0F1419"/>
              </a:solidFill>
              <a:latin typeface="-apple-system"/>
            </a:endParaRPr>
          </a:p>
          <a:p>
            <a:pPr defTabSz="457200" fontAlgn="base">
              <a:spcBef>
                <a:spcPct val="0"/>
              </a:spcBef>
              <a:spcAft>
                <a:spcPct val="0"/>
              </a:spcAft>
            </a:pPr>
            <a:r>
              <a:rPr lang="en-US" sz="2300" dirty="0">
                <a:solidFill>
                  <a:srgbClr val="0F1419"/>
                </a:solidFill>
                <a:latin typeface="-apple-system"/>
              </a:rPr>
              <a:t>The Strategy features new bold targets and evidence-based actions for 2025 to get every country and every community on-track to end AIDS as a public health threat by 2030.</a:t>
            </a:r>
          </a:p>
        </p:txBody>
      </p:sp>
      <p:sp>
        <p:nvSpPr>
          <p:cNvPr id="7" name="Rechteck 85">
            <a:extLst>
              <a:ext uri="{FF2B5EF4-FFF2-40B4-BE49-F238E27FC236}">
                <a16:creationId xmlns:a16="http://schemas.microsoft.com/office/drawing/2014/main" id="{D39BDE95-6F26-4855-B34D-DB199F0C118E}"/>
              </a:ext>
            </a:extLst>
          </p:cNvPr>
          <p:cNvSpPr>
            <a:spLocks noChangeArrowheads="1"/>
          </p:cNvSpPr>
          <p:nvPr/>
        </p:nvSpPr>
        <p:spPr bwMode="auto">
          <a:xfrm>
            <a:off x="397042" y="1948733"/>
            <a:ext cx="2406316" cy="2774254"/>
          </a:xfrm>
          <a:prstGeom prst="rect">
            <a:avLst/>
          </a:prstGeom>
          <a:solidFill>
            <a:schemeClr val="bg1"/>
          </a:solidFill>
          <a:ln w="31750">
            <a:solidFill>
              <a:schemeClr val="accent2"/>
            </a:solidFill>
            <a:miter lim="800000"/>
            <a:headEnd/>
            <a:tailEnd/>
          </a:ln>
        </p:spPr>
        <p:txBody>
          <a:bodyPr wrap="square" lIns="54000" tIns="108000" rIns="54000" bIns="135000" anchor="ctr">
            <a:no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defTabSz="457200" fontAlgn="base">
              <a:lnSpc>
                <a:spcPct val="114000"/>
              </a:lnSpc>
              <a:spcBef>
                <a:spcPct val="0"/>
              </a:spcBef>
              <a:spcAft>
                <a:spcPct val="0"/>
              </a:spcAft>
              <a:buClr>
                <a:srgbClr val="5F5F5F"/>
              </a:buClr>
              <a:buSzPct val="100000"/>
            </a:pPr>
            <a:endParaRPr lang="en-US" altLang="de-DE" sz="1200" b="1">
              <a:solidFill>
                <a:srgbClr val="0B2545"/>
              </a:solidFill>
              <a:latin typeface="Noto Sans" panose="020B0502040504020204" pitchFamily="34" charset="0"/>
              <a:ea typeface="Noto Sans" panose="020B0502040504020204" pitchFamily="34" charset="0"/>
              <a:cs typeface="Noto Sans" panose="020B0502040504020204" pitchFamily="34" charset="0"/>
            </a:endParaRPr>
          </a:p>
        </p:txBody>
      </p:sp>
      <p:sp>
        <p:nvSpPr>
          <p:cNvPr id="8" name="Rechteck 7"/>
          <p:cNvSpPr/>
          <p:nvPr/>
        </p:nvSpPr>
        <p:spPr>
          <a:xfrm>
            <a:off x="600885" y="2403291"/>
            <a:ext cx="1902499" cy="335589"/>
          </a:xfrm>
          <a:prstGeom prst="rect">
            <a:avLst/>
          </a:prstGeom>
          <a:solidFill>
            <a:srgbClr val="E6E9EC"/>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r>
              <a:rPr lang="en-GB" sz="1400" dirty="0">
                <a:solidFill>
                  <a:srgbClr val="000000"/>
                </a:solidFill>
                <a:latin typeface="Arial"/>
                <a:ea typeface="Calibri" panose="020F0502020204030204" pitchFamily="34" charset="0"/>
                <a:cs typeface="Arial"/>
              </a:rPr>
              <a:t>#GlobalAIDSStrategy</a:t>
            </a:r>
          </a:p>
        </p:txBody>
      </p:sp>
      <p:sp>
        <p:nvSpPr>
          <p:cNvPr id="9" name="Rechteck 8"/>
          <p:cNvSpPr/>
          <p:nvPr/>
        </p:nvSpPr>
        <p:spPr>
          <a:xfrm>
            <a:off x="600885" y="3024215"/>
            <a:ext cx="1902499" cy="333109"/>
          </a:xfrm>
          <a:prstGeom prst="rect">
            <a:avLst/>
          </a:prstGeom>
          <a:solidFill>
            <a:srgbClr val="E6E9EC"/>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r>
              <a:rPr lang="en-GB" sz="1400">
                <a:solidFill>
                  <a:srgbClr val="000000"/>
                </a:solidFill>
                <a:latin typeface="Arial"/>
                <a:ea typeface="Calibri" panose="020F0502020204030204" pitchFamily="34" charset="0"/>
                <a:cs typeface="Arial"/>
              </a:rPr>
              <a:t>#EndInequalities </a:t>
            </a:r>
            <a:r>
              <a:rPr lang="de-DE" sz="1400" b="1" i="1">
                <a:solidFill>
                  <a:srgbClr val="000000"/>
                </a:solidFill>
                <a:latin typeface="Arial"/>
                <a:cs typeface="Arial"/>
              </a:rPr>
              <a:t> </a:t>
            </a:r>
            <a:endParaRPr lang="en-GB" sz="1400" b="1" i="1">
              <a:solidFill>
                <a:srgbClr val="000000"/>
              </a:solidFill>
              <a:latin typeface="Arial"/>
              <a:cs typeface="Arial"/>
            </a:endParaRPr>
          </a:p>
        </p:txBody>
      </p:sp>
      <p:sp>
        <p:nvSpPr>
          <p:cNvPr id="11" name="Rechteck 10"/>
          <p:cNvSpPr/>
          <p:nvPr/>
        </p:nvSpPr>
        <p:spPr>
          <a:xfrm>
            <a:off x="647361" y="3632055"/>
            <a:ext cx="1809545" cy="377042"/>
          </a:xfrm>
          <a:prstGeom prst="rect">
            <a:avLst/>
          </a:prstGeom>
          <a:solidFill>
            <a:srgbClr val="E6E9EC"/>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0" fontAlgn="base" hangingPunct="0">
              <a:spcBef>
                <a:spcPct val="0"/>
              </a:spcBef>
              <a:spcAft>
                <a:spcPct val="0"/>
              </a:spcAft>
            </a:pPr>
            <a:r>
              <a:rPr lang="en-GB" sz="1400" dirty="0">
                <a:solidFill>
                  <a:srgbClr val="000000"/>
                </a:solidFill>
                <a:latin typeface="Arial"/>
                <a:ea typeface="Calibri" panose="020F0502020204030204" pitchFamily="34" charset="0"/>
                <a:cs typeface="Arial"/>
              </a:rPr>
              <a:t>#OntracktoEndAIDS</a:t>
            </a:r>
          </a:p>
        </p:txBody>
      </p:sp>
      <p:pic>
        <p:nvPicPr>
          <p:cNvPr id="10" name="Grafik 1">
            <a:extLst>
              <a:ext uri="{FF2B5EF4-FFF2-40B4-BE49-F238E27FC236}">
                <a16:creationId xmlns:a16="http://schemas.microsoft.com/office/drawing/2014/main" id="{806956F6-0F26-4030-9355-597DEE9F1A95}"/>
              </a:ext>
            </a:extLst>
          </p:cNvPr>
          <p:cNvPicPr>
            <a:picLocks noChangeAspect="1"/>
          </p:cNvPicPr>
          <p:nvPr/>
        </p:nvPicPr>
        <p:blipFill rotWithShape="1">
          <a:blip r:embed="rId3"/>
          <a:srcRect l="1793" r="3994"/>
          <a:stretch/>
        </p:blipFill>
        <p:spPr>
          <a:xfrm>
            <a:off x="8856696" y="1502055"/>
            <a:ext cx="2964621" cy="39972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28">
            <a:extLst>
              <a:ext uri="{FF2B5EF4-FFF2-40B4-BE49-F238E27FC236}">
                <a16:creationId xmlns:a16="http://schemas.microsoft.com/office/drawing/2014/main" id="{5BEB5ECA-E220-45B6-B707-FA7E0348FFAE}"/>
              </a:ext>
            </a:extLst>
          </p:cNvPr>
          <p:cNvSpPr>
            <a:spLocks/>
          </p:cNvSpPr>
          <p:nvPr/>
        </p:nvSpPr>
        <p:spPr bwMode="auto">
          <a:xfrm>
            <a:off x="4745058" y="996743"/>
            <a:ext cx="3914679" cy="701750"/>
          </a:xfrm>
          <a:custGeom>
            <a:avLst/>
            <a:gdLst>
              <a:gd name="T0" fmla="*/ 1363 w 1521"/>
              <a:gd name="T1" fmla="*/ 0 h 316"/>
              <a:gd name="T2" fmla="*/ 0 w 1521"/>
              <a:gd name="T3" fmla="*/ 0 h 316"/>
              <a:gd name="T4" fmla="*/ 0 w 1521"/>
              <a:gd name="T5" fmla="*/ 316 h 316"/>
              <a:gd name="T6" fmla="*/ 1363 w 1521"/>
              <a:gd name="T7" fmla="*/ 316 h 316"/>
              <a:gd name="T8" fmla="*/ 1521 w 1521"/>
              <a:gd name="T9" fmla="*/ 158 h 316"/>
              <a:gd name="T10" fmla="*/ 1363 w 1521"/>
              <a:gd name="T11" fmla="*/ 0 h 316"/>
            </a:gdLst>
            <a:ahLst/>
            <a:cxnLst>
              <a:cxn ang="0">
                <a:pos x="T0" y="T1"/>
              </a:cxn>
              <a:cxn ang="0">
                <a:pos x="T2" y="T3"/>
              </a:cxn>
              <a:cxn ang="0">
                <a:pos x="T4" y="T5"/>
              </a:cxn>
              <a:cxn ang="0">
                <a:pos x="T6" y="T7"/>
              </a:cxn>
              <a:cxn ang="0">
                <a:pos x="T8" y="T9"/>
              </a:cxn>
              <a:cxn ang="0">
                <a:pos x="T10" y="T11"/>
              </a:cxn>
            </a:cxnLst>
            <a:rect l="0" t="0" r="r" b="b"/>
            <a:pathLst>
              <a:path w="1521" h="316">
                <a:moveTo>
                  <a:pt x="1363" y="0"/>
                </a:moveTo>
                <a:cubicBezTo>
                  <a:pt x="0" y="0"/>
                  <a:pt x="0" y="0"/>
                  <a:pt x="0" y="0"/>
                </a:cubicBezTo>
                <a:cubicBezTo>
                  <a:pt x="0" y="316"/>
                  <a:pt x="0" y="316"/>
                  <a:pt x="0" y="316"/>
                </a:cubicBezTo>
                <a:cubicBezTo>
                  <a:pt x="1363" y="316"/>
                  <a:pt x="1363" y="316"/>
                  <a:pt x="1363" y="316"/>
                </a:cubicBezTo>
                <a:cubicBezTo>
                  <a:pt x="1450" y="316"/>
                  <a:pt x="1521" y="245"/>
                  <a:pt x="1521" y="158"/>
                </a:cubicBezTo>
                <a:cubicBezTo>
                  <a:pt x="1521" y="71"/>
                  <a:pt x="1450" y="0"/>
                  <a:pt x="1363" y="0"/>
                </a:cubicBezTo>
                <a:close/>
              </a:path>
            </a:pathLst>
          </a:custGeom>
          <a:solidFill>
            <a:schemeClr val="bg1">
              <a:lumMod val="95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40" name="Freeform 29">
            <a:extLst>
              <a:ext uri="{FF2B5EF4-FFF2-40B4-BE49-F238E27FC236}">
                <a16:creationId xmlns:a16="http://schemas.microsoft.com/office/drawing/2014/main" id="{096649B6-B292-4AEB-9ABD-0FDFE1E2B33F}"/>
              </a:ext>
            </a:extLst>
          </p:cNvPr>
          <p:cNvSpPr>
            <a:spLocks/>
          </p:cNvSpPr>
          <p:nvPr/>
        </p:nvSpPr>
        <p:spPr bwMode="auto">
          <a:xfrm>
            <a:off x="4745058" y="1789101"/>
            <a:ext cx="3914679" cy="694315"/>
          </a:xfrm>
          <a:custGeom>
            <a:avLst/>
            <a:gdLst>
              <a:gd name="T0" fmla="*/ 1363 w 1521"/>
              <a:gd name="T1" fmla="*/ 0 h 316"/>
              <a:gd name="T2" fmla="*/ 0 w 1521"/>
              <a:gd name="T3" fmla="*/ 0 h 316"/>
              <a:gd name="T4" fmla="*/ 0 w 1521"/>
              <a:gd name="T5" fmla="*/ 316 h 316"/>
              <a:gd name="T6" fmla="*/ 1363 w 1521"/>
              <a:gd name="T7" fmla="*/ 316 h 316"/>
              <a:gd name="T8" fmla="*/ 1521 w 1521"/>
              <a:gd name="T9" fmla="*/ 158 h 316"/>
              <a:gd name="T10" fmla="*/ 1363 w 1521"/>
              <a:gd name="T11" fmla="*/ 0 h 316"/>
            </a:gdLst>
            <a:ahLst/>
            <a:cxnLst>
              <a:cxn ang="0">
                <a:pos x="T0" y="T1"/>
              </a:cxn>
              <a:cxn ang="0">
                <a:pos x="T2" y="T3"/>
              </a:cxn>
              <a:cxn ang="0">
                <a:pos x="T4" y="T5"/>
              </a:cxn>
              <a:cxn ang="0">
                <a:pos x="T6" y="T7"/>
              </a:cxn>
              <a:cxn ang="0">
                <a:pos x="T8" y="T9"/>
              </a:cxn>
              <a:cxn ang="0">
                <a:pos x="T10" y="T11"/>
              </a:cxn>
            </a:cxnLst>
            <a:rect l="0" t="0" r="r" b="b"/>
            <a:pathLst>
              <a:path w="1521" h="316">
                <a:moveTo>
                  <a:pt x="1363" y="0"/>
                </a:moveTo>
                <a:cubicBezTo>
                  <a:pt x="0" y="0"/>
                  <a:pt x="0" y="0"/>
                  <a:pt x="0" y="0"/>
                </a:cubicBezTo>
                <a:cubicBezTo>
                  <a:pt x="0" y="316"/>
                  <a:pt x="0" y="316"/>
                  <a:pt x="0" y="316"/>
                </a:cubicBezTo>
                <a:cubicBezTo>
                  <a:pt x="1363" y="316"/>
                  <a:pt x="1363" y="316"/>
                  <a:pt x="1363" y="316"/>
                </a:cubicBezTo>
                <a:cubicBezTo>
                  <a:pt x="1450" y="316"/>
                  <a:pt x="1521" y="245"/>
                  <a:pt x="1521" y="158"/>
                </a:cubicBezTo>
                <a:cubicBezTo>
                  <a:pt x="1521" y="71"/>
                  <a:pt x="1450" y="0"/>
                  <a:pt x="1363" y="0"/>
                </a:cubicBezTo>
                <a:close/>
              </a:path>
            </a:pathLst>
          </a:custGeom>
          <a:solidFill>
            <a:schemeClr val="bg1">
              <a:lumMod val="95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43" name="Freeform 32">
            <a:extLst>
              <a:ext uri="{FF2B5EF4-FFF2-40B4-BE49-F238E27FC236}">
                <a16:creationId xmlns:a16="http://schemas.microsoft.com/office/drawing/2014/main" id="{73F2DB19-F45B-49CF-ACAD-C36451A8E2CB}"/>
              </a:ext>
            </a:extLst>
          </p:cNvPr>
          <p:cNvSpPr>
            <a:spLocks/>
          </p:cNvSpPr>
          <p:nvPr/>
        </p:nvSpPr>
        <p:spPr bwMode="auto">
          <a:xfrm>
            <a:off x="4748076" y="3259283"/>
            <a:ext cx="3888800" cy="695506"/>
          </a:xfrm>
          <a:custGeom>
            <a:avLst/>
            <a:gdLst>
              <a:gd name="T0" fmla="*/ 1363 w 1521"/>
              <a:gd name="T1" fmla="*/ 317 h 317"/>
              <a:gd name="T2" fmla="*/ 0 w 1521"/>
              <a:gd name="T3" fmla="*/ 317 h 317"/>
              <a:gd name="T4" fmla="*/ 0 w 1521"/>
              <a:gd name="T5" fmla="*/ 0 h 317"/>
              <a:gd name="T6" fmla="*/ 1363 w 1521"/>
              <a:gd name="T7" fmla="*/ 0 h 317"/>
              <a:gd name="T8" fmla="*/ 1521 w 1521"/>
              <a:gd name="T9" fmla="*/ 158 h 317"/>
              <a:gd name="T10" fmla="*/ 1363 w 1521"/>
              <a:gd name="T11" fmla="*/ 317 h 317"/>
            </a:gdLst>
            <a:ahLst/>
            <a:cxnLst>
              <a:cxn ang="0">
                <a:pos x="T0" y="T1"/>
              </a:cxn>
              <a:cxn ang="0">
                <a:pos x="T2" y="T3"/>
              </a:cxn>
              <a:cxn ang="0">
                <a:pos x="T4" y="T5"/>
              </a:cxn>
              <a:cxn ang="0">
                <a:pos x="T6" y="T7"/>
              </a:cxn>
              <a:cxn ang="0">
                <a:pos x="T8" y="T9"/>
              </a:cxn>
              <a:cxn ang="0">
                <a:pos x="T10" y="T11"/>
              </a:cxn>
            </a:cxnLst>
            <a:rect l="0" t="0" r="r" b="b"/>
            <a:pathLst>
              <a:path w="1521" h="317">
                <a:moveTo>
                  <a:pt x="1363" y="317"/>
                </a:moveTo>
                <a:cubicBezTo>
                  <a:pt x="0" y="317"/>
                  <a:pt x="0" y="317"/>
                  <a:pt x="0" y="317"/>
                </a:cubicBezTo>
                <a:cubicBezTo>
                  <a:pt x="0" y="0"/>
                  <a:pt x="0" y="0"/>
                  <a:pt x="0" y="0"/>
                </a:cubicBezTo>
                <a:cubicBezTo>
                  <a:pt x="1363" y="0"/>
                  <a:pt x="1363" y="0"/>
                  <a:pt x="1363" y="0"/>
                </a:cubicBezTo>
                <a:cubicBezTo>
                  <a:pt x="1450" y="0"/>
                  <a:pt x="1521" y="71"/>
                  <a:pt x="1521" y="158"/>
                </a:cubicBezTo>
                <a:cubicBezTo>
                  <a:pt x="1521" y="246"/>
                  <a:pt x="1450" y="317"/>
                  <a:pt x="1363" y="317"/>
                </a:cubicBezTo>
                <a:close/>
              </a:path>
            </a:pathLst>
          </a:custGeom>
          <a:solidFill>
            <a:schemeClr val="bg1">
              <a:lumMod val="95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44" name="Freeform 33">
            <a:extLst>
              <a:ext uri="{FF2B5EF4-FFF2-40B4-BE49-F238E27FC236}">
                <a16:creationId xmlns:a16="http://schemas.microsoft.com/office/drawing/2014/main" id="{EED0B6B5-151A-410D-A501-14E5A76AE68C}"/>
              </a:ext>
            </a:extLst>
          </p:cNvPr>
          <p:cNvSpPr>
            <a:spLocks/>
          </p:cNvSpPr>
          <p:nvPr/>
        </p:nvSpPr>
        <p:spPr bwMode="auto">
          <a:xfrm>
            <a:off x="4745058" y="2524404"/>
            <a:ext cx="3914679" cy="695506"/>
          </a:xfrm>
          <a:custGeom>
            <a:avLst/>
            <a:gdLst>
              <a:gd name="T0" fmla="*/ 1363 w 1521"/>
              <a:gd name="T1" fmla="*/ 317 h 317"/>
              <a:gd name="T2" fmla="*/ 0 w 1521"/>
              <a:gd name="T3" fmla="*/ 317 h 317"/>
              <a:gd name="T4" fmla="*/ 0 w 1521"/>
              <a:gd name="T5" fmla="*/ 0 h 317"/>
              <a:gd name="T6" fmla="*/ 1363 w 1521"/>
              <a:gd name="T7" fmla="*/ 0 h 317"/>
              <a:gd name="T8" fmla="*/ 1521 w 1521"/>
              <a:gd name="T9" fmla="*/ 158 h 317"/>
              <a:gd name="T10" fmla="*/ 1363 w 1521"/>
              <a:gd name="T11" fmla="*/ 317 h 317"/>
            </a:gdLst>
            <a:ahLst/>
            <a:cxnLst>
              <a:cxn ang="0">
                <a:pos x="T0" y="T1"/>
              </a:cxn>
              <a:cxn ang="0">
                <a:pos x="T2" y="T3"/>
              </a:cxn>
              <a:cxn ang="0">
                <a:pos x="T4" y="T5"/>
              </a:cxn>
              <a:cxn ang="0">
                <a:pos x="T6" y="T7"/>
              </a:cxn>
              <a:cxn ang="0">
                <a:pos x="T8" y="T9"/>
              </a:cxn>
              <a:cxn ang="0">
                <a:pos x="T10" y="T11"/>
              </a:cxn>
            </a:cxnLst>
            <a:rect l="0" t="0" r="r" b="b"/>
            <a:pathLst>
              <a:path w="1521" h="317">
                <a:moveTo>
                  <a:pt x="1363" y="317"/>
                </a:moveTo>
                <a:cubicBezTo>
                  <a:pt x="0" y="317"/>
                  <a:pt x="0" y="317"/>
                  <a:pt x="0" y="317"/>
                </a:cubicBezTo>
                <a:cubicBezTo>
                  <a:pt x="0" y="0"/>
                  <a:pt x="0" y="0"/>
                  <a:pt x="0" y="0"/>
                </a:cubicBezTo>
                <a:cubicBezTo>
                  <a:pt x="1363" y="0"/>
                  <a:pt x="1363" y="0"/>
                  <a:pt x="1363" y="0"/>
                </a:cubicBezTo>
                <a:cubicBezTo>
                  <a:pt x="1450" y="0"/>
                  <a:pt x="1521" y="71"/>
                  <a:pt x="1521" y="158"/>
                </a:cubicBezTo>
                <a:cubicBezTo>
                  <a:pt x="1521" y="246"/>
                  <a:pt x="1450" y="317"/>
                  <a:pt x="1363" y="317"/>
                </a:cubicBezTo>
                <a:close/>
              </a:path>
            </a:pathLst>
          </a:custGeom>
          <a:solidFill>
            <a:schemeClr val="bg1">
              <a:lumMod val="95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47" name="Rectangle 36">
            <a:extLst>
              <a:ext uri="{FF2B5EF4-FFF2-40B4-BE49-F238E27FC236}">
                <a16:creationId xmlns:a16="http://schemas.microsoft.com/office/drawing/2014/main" id="{5106B085-5A83-46AA-B9E1-C1C4903B4C11}"/>
              </a:ext>
            </a:extLst>
          </p:cNvPr>
          <p:cNvSpPr>
            <a:spLocks noChangeArrowheads="1"/>
          </p:cNvSpPr>
          <p:nvPr/>
        </p:nvSpPr>
        <p:spPr bwMode="auto">
          <a:xfrm>
            <a:off x="3492195" y="1598551"/>
            <a:ext cx="964657" cy="884864"/>
          </a:xfrm>
          <a:prstGeom prst="rect">
            <a:avLst/>
          </a:prstGeom>
          <a:solidFill>
            <a:schemeClr val="accent3"/>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48" name="Freeform 37">
            <a:extLst>
              <a:ext uri="{FF2B5EF4-FFF2-40B4-BE49-F238E27FC236}">
                <a16:creationId xmlns:a16="http://schemas.microsoft.com/office/drawing/2014/main" id="{E98C038E-8311-4DCB-9E67-BCD15AFDF4DC}"/>
              </a:ext>
            </a:extLst>
          </p:cNvPr>
          <p:cNvSpPr>
            <a:spLocks/>
          </p:cNvSpPr>
          <p:nvPr/>
        </p:nvSpPr>
        <p:spPr bwMode="auto">
          <a:xfrm>
            <a:off x="4456851" y="1598551"/>
            <a:ext cx="288206" cy="884864"/>
          </a:xfrm>
          <a:custGeom>
            <a:avLst/>
            <a:gdLst>
              <a:gd name="T0" fmla="*/ 242 w 242"/>
              <a:gd name="T1" fmla="*/ 743 h 743"/>
              <a:gd name="T2" fmla="*/ 0 w 242"/>
              <a:gd name="T3" fmla="*/ 743 h 743"/>
              <a:gd name="T4" fmla="*/ 0 w 242"/>
              <a:gd name="T5" fmla="*/ 0 h 743"/>
              <a:gd name="T6" fmla="*/ 242 w 242"/>
              <a:gd name="T7" fmla="*/ 160 h 743"/>
              <a:gd name="T8" fmla="*/ 242 w 242"/>
              <a:gd name="T9" fmla="*/ 743 h 743"/>
            </a:gdLst>
            <a:ahLst/>
            <a:cxnLst>
              <a:cxn ang="0">
                <a:pos x="T0" y="T1"/>
              </a:cxn>
              <a:cxn ang="0">
                <a:pos x="T2" y="T3"/>
              </a:cxn>
              <a:cxn ang="0">
                <a:pos x="T4" y="T5"/>
              </a:cxn>
              <a:cxn ang="0">
                <a:pos x="T6" y="T7"/>
              </a:cxn>
              <a:cxn ang="0">
                <a:pos x="T8" y="T9"/>
              </a:cxn>
            </a:cxnLst>
            <a:rect l="0" t="0" r="r" b="b"/>
            <a:pathLst>
              <a:path w="242" h="743">
                <a:moveTo>
                  <a:pt x="242" y="743"/>
                </a:moveTo>
                <a:lnTo>
                  <a:pt x="0" y="743"/>
                </a:lnTo>
                <a:lnTo>
                  <a:pt x="0" y="0"/>
                </a:lnTo>
                <a:lnTo>
                  <a:pt x="242" y="160"/>
                </a:lnTo>
                <a:lnTo>
                  <a:pt x="242" y="743"/>
                </a:lnTo>
                <a:close/>
              </a:path>
            </a:pathLst>
          </a:custGeom>
          <a:solidFill>
            <a:schemeClr val="accent1"/>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50" name="Rectangle 39">
            <a:extLst>
              <a:ext uri="{FF2B5EF4-FFF2-40B4-BE49-F238E27FC236}">
                <a16:creationId xmlns:a16="http://schemas.microsoft.com/office/drawing/2014/main" id="{7FAB093E-BCF0-42DE-B275-7E3037C8AA82}"/>
              </a:ext>
            </a:extLst>
          </p:cNvPr>
          <p:cNvSpPr>
            <a:spLocks noChangeArrowheads="1"/>
          </p:cNvSpPr>
          <p:nvPr/>
        </p:nvSpPr>
        <p:spPr bwMode="auto">
          <a:xfrm>
            <a:off x="3492195" y="659249"/>
            <a:ext cx="964657" cy="884864"/>
          </a:xfrm>
          <a:prstGeom prst="rect">
            <a:avLst/>
          </a:prstGeom>
          <a:solidFill>
            <a:schemeClr val="accent2"/>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51" name="Freeform 40">
            <a:extLst>
              <a:ext uri="{FF2B5EF4-FFF2-40B4-BE49-F238E27FC236}">
                <a16:creationId xmlns:a16="http://schemas.microsoft.com/office/drawing/2014/main" id="{C19EC1E6-399B-4482-A0EE-4C508590DE5C}"/>
              </a:ext>
            </a:extLst>
          </p:cNvPr>
          <p:cNvSpPr>
            <a:spLocks/>
          </p:cNvSpPr>
          <p:nvPr/>
        </p:nvSpPr>
        <p:spPr bwMode="auto">
          <a:xfrm>
            <a:off x="4456851" y="659250"/>
            <a:ext cx="288206" cy="1073032"/>
          </a:xfrm>
          <a:custGeom>
            <a:avLst/>
            <a:gdLst>
              <a:gd name="T0" fmla="*/ 242 w 242"/>
              <a:gd name="T1" fmla="*/ 901 h 901"/>
              <a:gd name="T2" fmla="*/ 0 w 242"/>
              <a:gd name="T3" fmla="*/ 743 h 901"/>
              <a:gd name="T4" fmla="*/ 0 w 242"/>
              <a:gd name="T5" fmla="*/ 0 h 901"/>
              <a:gd name="T6" fmla="*/ 242 w 242"/>
              <a:gd name="T7" fmla="*/ 319 h 901"/>
              <a:gd name="T8" fmla="*/ 242 w 242"/>
              <a:gd name="T9" fmla="*/ 901 h 901"/>
            </a:gdLst>
            <a:ahLst/>
            <a:cxnLst>
              <a:cxn ang="0">
                <a:pos x="T0" y="T1"/>
              </a:cxn>
              <a:cxn ang="0">
                <a:pos x="T2" y="T3"/>
              </a:cxn>
              <a:cxn ang="0">
                <a:pos x="T4" y="T5"/>
              </a:cxn>
              <a:cxn ang="0">
                <a:pos x="T6" y="T7"/>
              </a:cxn>
              <a:cxn ang="0">
                <a:pos x="T8" y="T9"/>
              </a:cxn>
            </a:cxnLst>
            <a:rect l="0" t="0" r="r" b="b"/>
            <a:pathLst>
              <a:path w="242" h="901">
                <a:moveTo>
                  <a:pt x="242" y="901"/>
                </a:moveTo>
                <a:lnTo>
                  <a:pt x="0" y="743"/>
                </a:lnTo>
                <a:lnTo>
                  <a:pt x="0" y="0"/>
                </a:lnTo>
                <a:lnTo>
                  <a:pt x="242" y="319"/>
                </a:lnTo>
                <a:lnTo>
                  <a:pt x="242" y="901"/>
                </a:lnTo>
                <a:close/>
              </a:path>
            </a:pathLst>
          </a:custGeom>
          <a:solidFill>
            <a:schemeClr val="accent2">
              <a:lumMod val="60000"/>
              <a:lumOff val="4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53" name="Rectangle 42">
            <a:extLst>
              <a:ext uri="{FF2B5EF4-FFF2-40B4-BE49-F238E27FC236}">
                <a16:creationId xmlns:a16="http://schemas.microsoft.com/office/drawing/2014/main" id="{B75204A9-7100-4664-A3EA-AAFA03A618F3}"/>
              </a:ext>
            </a:extLst>
          </p:cNvPr>
          <p:cNvSpPr>
            <a:spLocks noChangeArrowheads="1"/>
          </p:cNvSpPr>
          <p:nvPr/>
        </p:nvSpPr>
        <p:spPr bwMode="auto">
          <a:xfrm>
            <a:off x="3492195" y="2524405"/>
            <a:ext cx="964657" cy="884864"/>
          </a:xfrm>
          <a:prstGeom prst="rect">
            <a:avLst/>
          </a:prstGeom>
          <a:solidFill>
            <a:schemeClr val="accent4"/>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54" name="Freeform 43">
            <a:extLst>
              <a:ext uri="{FF2B5EF4-FFF2-40B4-BE49-F238E27FC236}">
                <a16:creationId xmlns:a16="http://schemas.microsoft.com/office/drawing/2014/main" id="{4275B657-3302-4813-9BF5-D31F3074C7D5}"/>
              </a:ext>
            </a:extLst>
          </p:cNvPr>
          <p:cNvSpPr>
            <a:spLocks/>
          </p:cNvSpPr>
          <p:nvPr/>
        </p:nvSpPr>
        <p:spPr bwMode="auto">
          <a:xfrm>
            <a:off x="4456851" y="2524405"/>
            <a:ext cx="288206" cy="884864"/>
          </a:xfrm>
          <a:custGeom>
            <a:avLst/>
            <a:gdLst>
              <a:gd name="T0" fmla="*/ 242 w 242"/>
              <a:gd name="T1" fmla="*/ 0 h 743"/>
              <a:gd name="T2" fmla="*/ 0 w 242"/>
              <a:gd name="T3" fmla="*/ 0 h 743"/>
              <a:gd name="T4" fmla="*/ 0 w 242"/>
              <a:gd name="T5" fmla="*/ 743 h 743"/>
              <a:gd name="T6" fmla="*/ 242 w 242"/>
              <a:gd name="T7" fmla="*/ 583 h 743"/>
              <a:gd name="T8" fmla="*/ 242 w 242"/>
              <a:gd name="T9" fmla="*/ 0 h 743"/>
            </a:gdLst>
            <a:ahLst/>
            <a:cxnLst>
              <a:cxn ang="0">
                <a:pos x="T0" y="T1"/>
              </a:cxn>
              <a:cxn ang="0">
                <a:pos x="T2" y="T3"/>
              </a:cxn>
              <a:cxn ang="0">
                <a:pos x="T4" y="T5"/>
              </a:cxn>
              <a:cxn ang="0">
                <a:pos x="T6" y="T7"/>
              </a:cxn>
              <a:cxn ang="0">
                <a:pos x="T8" y="T9"/>
              </a:cxn>
            </a:cxnLst>
            <a:rect l="0" t="0" r="r" b="b"/>
            <a:pathLst>
              <a:path w="242" h="743">
                <a:moveTo>
                  <a:pt x="242" y="0"/>
                </a:moveTo>
                <a:lnTo>
                  <a:pt x="0" y="0"/>
                </a:lnTo>
                <a:lnTo>
                  <a:pt x="0" y="743"/>
                </a:lnTo>
                <a:lnTo>
                  <a:pt x="242" y="583"/>
                </a:lnTo>
                <a:lnTo>
                  <a:pt x="242" y="0"/>
                </a:lnTo>
                <a:close/>
              </a:path>
            </a:pathLst>
          </a:custGeom>
          <a:solidFill>
            <a:schemeClr val="accent4">
              <a:lumMod val="60000"/>
              <a:lumOff val="4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56" name="Rectangle 45">
            <a:extLst>
              <a:ext uri="{FF2B5EF4-FFF2-40B4-BE49-F238E27FC236}">
                <a16:creationId xmlns:a16="http://schemas.microsoft.com/office/drawing/2014/main" id="{BE7B5587-E939-47A9-B7F0-752670943F0B}"/>
              </a:ext>
            </a:extLst>
          </p:cNvPr>
          <p:cNvSpPr>
            <a:spLocks noChangeArrowheads="1"/>
          </p:cNvSpPr>
          <p:nvPr/>
        </p:nvSpPr>
        <p:spPr bwMode="auto">
          <a:xfrm>
            <a:off x="3495214" y="3449834"/>
            <a:ext cx="964657" cy="882483"/>
          </a:xfrm>
          <a:prstGeom prst="rect">
            <a:avLst/>
          </a:prstGeom>
          <a:solidFill>
            <a:schemeClr val="accent5"/>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57" name="Freeform 46">
            <a:extLst>
              <a:ext uri="{FF2B5EF4-FFF2-40B4-BE49-F238E27FC236}">
                <a16:creationId xmlns:a16="http://schemas.microsoft.com/office/drawing/2014/main" id="{1D51ADCE-97E2-4173-A209-73F9B0381D41}"/>
              </a:ext>
            </a:extLst>
          </p:cNvPr>
          <p:cNvSpPr>
            <a:spLocks/>
          </p:cNvSpPr>
          <p:nvPr/>
        </p:nvSpPr>
        <p:spPr bwMode="auto">
          <a:xfrm>
            <a:off x="4459870" y="3260473"/>
            <a:ext cx="288206" cy="1071842"/>
          </a:xfrm>
          <a:custGeom>
            <a:avLst/>
            <a:gdLst>
              <a:gd name="T0" fmla="*/ 242 w 242"/>
              <a:gd name="T1" fmla="*/ 0 h 900"/>
              <a:gd name="T2" fmla="*/ 0 w 242"/>
              <a:gd name="T3" fmla="*/ 159 h 900"/>
              <a:gd name="T4" fmla="*/ 0 w 242"/>
              <a:gd name="T5" fmla="*/ 900 h 900"/>
              <a:gd name="T6" fmla="*/ 242 w 242"/>
              <a:gd name="T7" fmla="*/ 583 h 900"/>
              <a:gd name="T8" fmla="*/ 242 w 242"/>
              <a:gd name="T9" fmla="*/ 0 h 900"/>
            </a:gdLst>
            <a:ahLst/>
            <a:cxnLst>
              <a:cxn ang="0">
                <a:pos x="T0" y="T1"/>
              </a:cxn>
              <a:cxn ang="0">
                <a:pos x="T2" y="T3"/>
              </a:cxn>
              <a:cxn ang="0">
                <a:pos x="T4" y="T5"/>
              </a:cxn>
              <a:cxn ang="0">
                <a:pos x="T6" y="T7"/>
              </a:cxn>
              <a:cxn ang="0">
                <a:pos x="T8" y="T9"/>
              </a:cxn>
            </a:cxnLst>
            <a:rect l="0" t="0" r="r" b="b"/>
            <a:pathLst>
              <a:path w="242" h="900">
                <a:moveTo>
                  <a:pt x="242" y="0"/>
                </a:moveTo>
                <a:lnTo>
                  <a:pt x="0" y="159"/>
                </a:lnTo>
                <a:lnTo>
                  <a:pt x="0" y="900"/>
                </a:lnTo>
                <a:lnTo>
                  <a:pt x="242" y="583"/>
                </a:lnTo>
                <a:lnTo>
                  <a:pt x="242" y="0"/>
                </a:lnTo>
                <a:close/>
              </a:path>
            </a:pathLst>
          </a:custGeom>
          <a:solidFill>
            <a:schemeClr val="accent5">
              <a:lumMod val="60000"/>
              <a:lumOff val="4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59" name="Rectangle 48">
            <a:extLst>
              <a:ext uri="{FF2B5EF4-FFF2-40B4-BE49-F238E27FC236}">
                <a16:creationId xmlns:a16="http://schemas.microsoft.com/office/drawing/2014/main" id="{062A4A5C-FC39-4581-AB42-CE898F7F261A}"/>
              </a:ext>
            </a:extLst>
          </p:cNvPr>
          <p:cNvSpPr>
            <a:spLocks noChangeArrowheads="1"/>
          </p:cNvSpPr>
          <p:nvPr/>
        </p:nvSpPr>
        <p:spPr bwMode="auto">
          <a:xfrm>
            <a:off x="4745057" y="1039158"/>
            <a:ext cx="167922" cy="693124"/>
          </a:xfrm>
          <a:prstGeom prst="rect">
            <a:avLst/>
          </a:prstGeom>
          <a:solidFill>
            <a:schemeClr val="accent6">
              <a:lumMod val="75000"/>
              <a:alpha val="3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60" name="Rectangle 49">
            <a:extLst>
              <a:ext uri="{FF2B5EF4-FFF2-40B4-BE49-F238E27FC236}">
                <a16:creationId xmlns:a16="http://schemas.microsoft.com/office/drawing/2014/main" id="{82E09532-6002-484F-BDE7-1797B8070234}"/>
              </a:ext>
            </a:extLst>
          </p:cNvPr>
          <p:cNvSpPr>
            <a:spLocks noChangeArrowheads="1"/>
          </p:cNvSpPr>
          <p:nvPr/>
        </p:nvSpPr>
        <p:spPr bwMode="auto">
          <a:xfrm>
            <a:off x="4745057" y="1789101"/>
            <a:ext cx="167922" cy="694315"/>
          </a:xfrm>
          <a:prstGeom prst="rect">
            <a:avLst/>
          </a:prstGeom>
          <a:solidFill>
            <a:schemeClr val="accent6">
              <a:lumMod val="75000"/>
              <a:alpha val="3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63" name="Rectangle 52">
            <a:extLst>
              <a:ext uri="{FF2B5EF4-FFF2-40B4-BE49-F238E27FC236}">
                <a16:creationId xmlns:a16="http://schemas.microsoft.com/office/drawing/2014/main" id="{EF0198BE-68EA-4FE8-BFEF-05B1BC3AA3C0}"/>
              </a:ext>
            </a:extLst>
          </p:cNvPr>
          <p:cNvSpPr>
            <a:spLocks noChangeArrowheads="1"/>
          </p:cNvSpPr>
          <p:nvPr/>
        </p:nvSpPr>
        <p:spPr bwMode="auto">
          <a:xfrm>
            <a:off x="4748076" y="3259283"/>
            <a:ext cx="167922" cy="695506"/>
          </a:xfrm>
          <a:prstGeom prst="rect">
            <a:avLst/>
          </a:prstGeom>
          <a:solidFill>
            <a:schemeClr val="accent6">
              <a:lumMod val="75000"/>
              <a:alpha val="3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64" name="Rectangle 53">
            <a:extLst>
              <a:ext uri="{FF2B5EF4-FFF2-40B4-BE49-F238E27FC236}">
                <a16:creationId xmlns:a16="http://schemas.microsoft.com/office/drawing/2014/main" id="{68890889-E851-4906-BA87-84BD57F5F79F}"/>
              </a:ext>
            </a:extLst>
          </p:cNvPr>
          <p:cNvSpPr>
            <a:spLocks noChangeArrowheads="1"/>
          </p:cNvSpPr>
          <p:nvPr/>
        </p:nvSpPr>
        <p:spPr bwMode="auto">
          <a:xfrm>
            <a:off x="4745057" y="2524404"/>
            <a:ext cx="167922" cy="695506"/>
          </a:xfrm>
          <a:prstGeom prst="rect">
            <a:avLst/>
          </a:prstGeom>
          <a:solidFill>
            <a:schemeClr val="accent6">
              <a:lumMod val="75000"/>
              <a:alpha val="3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72" name="TextBox 71">
            <a:extLst>
              <a:ext uri="{FF2B5EF4-FFF2-40B4-BE49-F238E27FC236}">
                <a16:creationId xmlns:a16="http://schemas.microsoft.com/office/drawing/2014/main" id="{BBC9842F-F64E-4925-9345-86931EBD791B}"/>
              </a:ext>
            </a:extLst>
          </p:cNvPr>
          <p:cNvSpPr txBox="1"/>
          <p:nvPr/>
        </p:nvSpPr>
        <p:spPr>
          <a:xfrm>
            <a:off x="3683417" y="775261"/>
            <a:ext cx="582211" cy="669542"/>
          </a:xfrm>
          <a:prstGeom prst="rect">
            <a:avLst/>
          </a:prstGeom>
          <a:noFill/>
        </p:spPr>
        <p:txBody>
          <a:bodyPr wrap="none" rtlCol="0">
            <a:spAutoFit/>
          </a:bodyPr>
          <a:lstStyle/>
          <a:p>
            <a:pPr algn="ctr" defTabSz="457200" eaLnBrk="0" fontAlgn="base" hangingPunct="0">
              <a:spcBef>
                <a:spcPct val="0"/>
              </a:spcBef>
              <a:spcAft>
                <a:spcPct val="0"/>
              </a:spcAft>
            </a:pPr>
            <a:r>
              <a:rPr lang="en-IN" sz="2701" b="1">
                <a:solidFill>
                  <a:prstClr val="white"/>
                </a:solidFill>
                <a:latin typeface="Open Sans" panose="020B0606030504020204" pitchFamily="34" charset="0"/>
                <a:ea typeface="Open Sans" panose="020B0606030504020204" pitchFamily="34" charset="0"/>
                <a:cs typeface="Open Sans" panose="020B0606030504020204" pitchFamily="34" charset="0"/>
              </a:rPr>
              <a:t>01</a:t>
            </a:r>
          </a:p>
          <a:p>
            <a:pPr algn="ctr" defTabSz="457200" eaLnBrk="0" fontAlgn="base" hangingPunct="0">
              <a:spcBef>
                <a:spcPct val="0"/>
              </a:spcBef>
              <a:spcAft>
                <a:spcPct val="0"/>
              </a:spcAft>
            </a:pPr>
            <a:endParaRPr lang="en-IN" sz="105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37C76227-B253-4C83-AC5F-4F291855E1FB}"/>
              </a:ext>
            </a:extLst>
          </p:cNvPr>
          <p:cNvSpPr txBox="1"/>
          <p:nvPr/>
        </p:nvSpPr>
        <p:spPr>
          <a:xfrm>
            <a:off x="3683417" y="1730671"/>
            <a:ext cx="582211" cy="669542"/>
          </a:xfrm>
          <a:prstGeom prst="rect">
            <a:avLst/>
          </a:prstGeom>
          <a:noFill/>
        </p:spPr>
        <p:txBody>
          <a:bodyPr wrap="none" rtlCol="0">
            <a:spAutoFit/>
          </a:bodyPr>
          <a:lstStyle/>
          <a:p>
            <a:pPr algn="ctr" defTabSz="457200" eaLnBrk="0" fontAlgn="base" hangingPunct="0">
              <a:spcBef>
                <a:spcPct val="0"/>
              </a:spcBef>
              <a:spcAft>
                <a:spcPct val="0"/>
              </a:spcAft>
            </a:pPr>
            <a:r>
              <a:rPr lang="en-IN" sz="2701" b="1">
                <a:solidFill>
                  <a:prstClr val="white"/>
                </a:solidFill>
                <a:latin typeface="Open Sans" panose="020B0606030504020204" pitchFamily="34" charset="0"/>
                <a:ea typeface="Open Sans" panose="020B0606030504020204" pitchFamily="34" charset="0"/>
                <a:cs typeface="Open Sans" panose="020B0606030504020204" pitchFamily="34" charset="0"/>
              </a:rPr>
              <a:t>02</a:t>
            </a:r>
          </a:p>
          <a:p>
            <a:pPr algn="ctr" defTabSz="457200" eaLnBrk="0" fontAlgn="base" hangingPunct="0">
              <a:spcBef>
                <a:spcPct val="0"/>
              </a:spcBef>
              <a:spcAft>
                <a:spcPct val="0"/>
              </a:spcAft>
            </a:pPr>
            <a:endParaRPr lang="en-IN" sz="105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TextBox 73">
            <a:extLst>
              <a:ext uri="{FF2B5EF4-FFF2-40B4-BE49-F238E27FC236}">
                <a16:creationId xmlns:a16="http://schemas.microsoft.com/office/drawing/2014/main" id="{C79464CA-361A-4BF7-B1C2-4C411169307A}"/>
              </a:ext>
            </a:extLst>
          </p:cNvPr>
          <p:cNvSpPr txBox="1"/>
          <p:nvPr/>
        </p:nvSpPr>
        <p:spPr>
          <a:xfrm>
            <a:off x="3683416" y="2651418"/>
            <a:ext cx="582211" cy="507960"/>
          </a:xfrm>
          <a:prstGeom prst="rect">
            <a:avLst/>
          </a:prstGeom>
          <a:noFill/>
        </p:spPr>
        <p:txBody>
          <a:bodyPr wrap="none" rtlCol="0">
            <a:spAutoFit/>
          </a:bodyPr>
          <a:lstStyle/>
          <a:p>
            <a:pPr algn="ctr" defTabSz="457200" eaLnBrk="0" fontAlgn="base" hangingPunct="0">
              <a:spcBef>
                <a:spcPct val="0"/>
              </a:spcBef>
              <a:spcAft>
                <a:spcPct val="0"/>
              </a:spcAft>
            </a:pPr>
            <a:r>
              <a:rPr lang="en-IN" sz="2701" b="1">
                <a:solidFill>
                  <a:prstClr val="white"/>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75" name="TextBox 74">
            <a:extLst>
              <a:ext uri="{FF2B5EF4-FFF2-40B4-BE49-F238E27FC236}">
                <a16:creationId xmlns:a16="http://schemas.microsoft.com/office/drawing/2014/main" id="{8DB471EB-98C3-4010-B9D8-5C758DF597A9}"/>
              </a:ext>
            </a:extLst>
          </p:cNvPr>
          <p:cNvSpPr txBox="1"/>
          <p:nvPr/>
        </p:nvSpPr>
        <p:spPr>
          <a:xfrm>
            <a:off x="3686436" y="3569357"/>
            <a:ext cx="582211" cy="507960"/>
          </a:xfrm>
          <a:prstGeom prst="rect">
            <a:avLst/>
          </a:prstGeom>
          <a:noFill/>
        </p:spPr>
        <p:txBody>
          <a:bodyPr wrap="none" rtlCol="0">
            <a:spAutoFit/>
          </a:bodyPr>
          <a:lstStyle/>
          <a:p>
            <a:pPr algn="ctr" defTabSz="457200" eaLnBrk="0" fontAlgn="base" hangingPunct="0">
              <a:spcBef>
                <a:spcPct val="0"/>
              </a:spcBef>
              <a:spcAft>
                <a:spcPct val="0"/>
              </a:spcAft>
            </a:pPr>
            <a:r>
              <a:rPr lang="en-IN" sz="2701" b="1">
                <a:solidFill>
                  <a:prstClr val="white"/>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80" name="Rectangle 79">
            <a:extLst>
              <a:ext uri="{FF2B5EF4-FFF2-40B4-BE49-F238E27FC236}">
                <a16:creationId xmlns:a16="http://schemas.microsoft.com/office/drawing/2014/main" id="{56CBEC0D-36DB-46CB-A2CF-F4D2B0376CA2}"/>
              </a:ext>
            </a:extLst>
          </p:cNvPr>
          <p:cNvSpPr/>
          <p:nvPr/>
        </p:nvSpPr>
        <p:spPr>
          <a:xfrm>
            <a:off x="5026766" y="1240401"/>
            <a:ext cx="3663313" cy="307777"/>
          </a:xfrm>
          <a:prstGeom prst="rect">
            <a:avLst/>
          </a:prstGeom>
        </p:spPr>
        <p:txBody>
          <a:bodyPr wrap="square" lIns="0" rIns="0" anchor="t">
            <a:spAutoFit/>
          </a:bodyPr>
          <a:lstStyle/>
          <a:p>
            <a:pPr defTabSz="457200" eaLnBrk="0" fontAlgn="base" hangingPunct="0">
              <a:spcBef>
                <a:spcPct val="0"/>
              </a:spcBef>
              <a:spcAft>
                <a:spcPct val="0"/>
              </a:spcAft>
            </a:pPr>
            <a:r>
              <a:rPr lang="en-IN" sz="140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Inequalities lens</a:t>
            </a:r>
          </a:p>
        </p:txBody>
      </p:sp>
      <p:sp>
        <p:nvSpPr>
          <p:cNvPr id="81" name="Rectangle 80">
            <a:extLst>
              <a:ext uri="{FF2B5EF4-FFF2-40B4-BE49-F238E27FC236}">
                <a16:creationId xmlns:a16="http://schemas.microsoft.com/office/drawing/2014/main" id="{CB8EF2F7-3613-42A3-9190-9130F84696CE}"/>
              </a:ext>
            </a:extLst>
          </p:cNvPr>
          <p:cNvSpPr/>
          <p:nvPr/>
        </p:nvSpPr>
        <p:spPr>
          <a:xfrm>
            <a:off x="5023689" y="1978583"/>
            <a:ext cx="3728102" cy="307777"/>
          </a:xfrm>
          <a:prstGeom prst="rect">
            <a:avLst/>
          </a:prstGeom>
        </p:spPr>
        <p:txBody>
          <a:bodyPr wrap="square" lIns="0" tIns="45720" rIns="0" bIns="45720" anchor="t">
            <a:spAutoFit/>
          </a:bodyPr>
          <a:lstStyle/>
          <a:p>
            <a:pPr defTabSz="457200" eaLnBrk="0" fontAlgn="base" hangingPunct="0">
              <a:spcBef>
                <a:spcPct val="0"/>
              </a:spcBef>
              <a:spcAft>
                <a:spcPct val="0"/>
              </a:spcAft>
            </a:pPr>
            <a:r>
              <a:rPr lang="en-IN" sz="1400" b="1" dirty="0">
                <a:solidFill>
                  <a:prstClr val="black">
                    <a:lumMod val="75000"/>
                    <a:lumOff val="25000"/>
                  </a:prstClr>
                </a:solidFill>
                <a:latin typeface="Arial"/>
                <a:ea typeface="Open Sans" panose="020B0606030504020204" pitchFamily="34" charset="0"/>
                <a:cs typeface="Arial"/>
              </a:rPr>
              <a:t>HIV combination prevention </a:t>
            </a:r>
            <a:endParaRPr lang="en-IN" sz="1400" b="1" dirty="0">
              <a:solidFill>
                <a:prstClr val="black"/>
              </a:solidFill>
              <a:latin typeface="Arial" panose="020B0604020202020204" pitchFamily="34" charset="0"/>
              <a:ea typeface="ＭＳ Ｐゴシック" panose="020B0600070205080204" pitchFamily="34" charset="-128"/>
            </a:endParaRPr>
          </a:p>
        </p:txBody>
      </p:sp>
      <p:sp>
        <p:nvSpPr>
          <p:cNvPr id="82" name="Rectangle 81">
            <a:extLst>
              <a:ext uri="{FF2B5EF4-FFF2-40B4-BE49-F238E27FC236}">
                <a16:creationId xmlns:a16="http://schemas.microsoft.com/office/drawing/2014/main" id="{766D73A7-F41E-45AD-89D6-DE9FB03031B4}"/>
              </a:ext>
            </a:extLst>
          </p:cNvPr>
          <p:cNvSpPr/>
          <p:nvPr/>
        </p:nvSpPr>
        <p:spPr>
          <a:xfrm>
            <a:off x="5038800" y="2697057"/>
            <a:ext cx="3345337" cy="307777"/>
          </a:xfrm>
          <a:prstGeom prst="rect">
            <a:avLst/>
          </a:prstGeom>
        </p:spPr>
        <p:txBody>
          <a:bodyPr wrap="square" lIns="0" rIns="0" anchor="t">
            <a:spAutoFit/>
          </a:bodyPr>
          <a:lstStyle/>
          <a:p>
            <a:pPr defTabSz="457200" eaLnBrk="0" fontAlgn="base" hangingPunct="0">
              <a:spcBef>
                <a:spcPct val="0"/>
              </a:spcBef>
              <a:spcAft>
                <a:spcPct val="0"/>
              </a:spcAft>
            </a:pPr>
            <a:r>
              <a:rPr lang="en-IN" sz="140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2025 targets and commitments</a:t>
            </a:r>
          </a:p>
        </p:txBody>
      </p:sp>
      <p:sp>
        <p:nvSpPr>
          <p:cNvPr id="83" name="Rectangle 82">
            <a:extLst>
              <a:ext uri="{FF2B5EF4-FFF2-40B4-BE49-F238E27FC236}">
                <a16:creationId xmlns:a16="http://schemas.microsoft.com/office/drawing/2014/main" id="{29E61356-DEA5-4E39-97AA-E21736008384}"/>
              </a:ext>
            </a:extLst>
          </p:cNvPr>
          <p:cNvSpPr/>
          <p:nvPr/>
        </p:nvSpPr>
        <p:spPr>
          <a:xfrm>
            <a:off x="5015094" y="3459381"/>
            <a:ext cx="3862921" cy="307777"/>
          </a:xfrm>
          <a:prstGeom prst="rect">
            <a:avLst/>
          </a:prstGeom>
        </p:spPr>
        <p:txBody>
          <a:bodyPr wrap="square" lIns="0" rIns="0" anchor="t">
            <a:spAutoFit/>
          </a:bodyPr>
          <a:lstStyle/>
          <a:p>
            <a:pPr defTabSz="457200" eaLnBrk="0" fontAlgn="base" hangingPunct="0">
              <a:spcBef>
                <a:spcPct val="0"/>
              </a:spcBef>
              <a:spcAft>
                <a:spcPct val="0"/>
              </a:spcAft>
            </a:pPr>
            <a:r>
              <a:rPr lang="en-IN" sz="140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Resource needs: US$ 29B p.a. (2025)</a:t>
            </a:r>
            <a:endParaRPr lang="en-US" sz="1400" dirty="0">
              <a:solidFill>
                <a:prstClr val="black"/>
              </a:solidFill>
              <a:latin typeface="Arial" panose="020B0604020202020204" pitchFamily="34" charset="0"/>
              <a:ea typeface="ＭＳ Ｐゴシック" panose="020B0600070205080204" pitchFamily="34" charset="-128"/>
            </a:endParaRPr>
          </a:p>
        </p:txBody>
      </p:sp>
      <p:sp>
        <p:nvSpPr>
          <p:cNvPr id="91" name="Freeform 32">
            <a:extLst>
              <a:ext uri="{FF2B5EF4-FFF2-40B4-BE49-F238E27FC236}">
                <a16:creationId xmlns:a16="http://schemas.microsoft.com/office/drawing/2014/main" id="{F0EC9543-419F-4BBA-943E-CA2EA20E2400}"/>
              </a:ext>
            </a:extLst>
          </p:cNvPr>
          <p:cNvSpPr>
            <a:spLocks/>
          </p:cNvSpPr>
          <p:nvPr/>
        </p:nvSpPr>
        <p:spPr bwMode="auto">
          <a:xfrm>
            <a:off x="4796816" y="4011960"/>
            <a:ext cx="3862921" cy="860134"/>
          </a:xfrm>
          <a:custGeom>
            <a:avLst/>
            <a:gdLst>
              <a:gd name="T0" fmla="*/ 1363 w 1521"/>
              <a:gd name="T1" fmla="*/ 317 h 317"/>
              <a:gd name="T2" fmla="*/ 0 w 1521"/>
              <a:gd name="T3" fmla="*/ 317 h 317"/>
              <a:gd name="T4" fmla="*/ 0 w 1521"/>
              <a:gd name="T5" fmla="*/ 0 h 317"/>
              <a:gd name="T6" fmla="*/ 1363 w 1521"/>
              <a:gd name="T7" fmla="*/ 0 h 317"/>
              <a:gd name="T8" fmla="*/ 1521 w 1521"/>
              <a:gd name="T9" fmla="*/ 158 h 317"/>
              <a:gd name="T10" fmla="*/ 1363 w 1521"/>
              <a:gd name="T11" fmla="*/ 317 h 317"/>
            </a:gdLst>
            <a:ahLst/>
            <a:cxnLst>
              <a:cxn ang="0">
                <a:pos x="T0" y="T1"/>
              </a:cxn>
              <a:cxn ang="0">
                <a:pos x="T2" y="T3"/>
              </a:cxn>
              <a:cxn ang="0">
                <a:pos x="T4" y="T5"/>
              </a:cxn>
              <a:cxn ang="0">
                <a:pos x="T6" y="T7"/>
              </a:cxn>
              <a:cxn ang="0">
                <a:pos x="T8" y="T9"/>
              </a:cxn>
              <a:cxn ang="0">
                <a:pos x="T10" y="T11"/>
              </a:cxn>
            </a:cxnLst>
            <a:rect l="0" t="0" r="r" b="b"/>
            <a:pathLst>
              <a:path w="1521" h="317">
                <a:moveTo>
                  <a:pt x="1363" y="317"/>
                </a:moveTo>
                <a:cubicBezTo>
                  <a:pt x="0" y="317"/>
                  <a:pt x="0" y="317"/>
                  <a:pt x="0" y="317"/>
                </a:cubicBezTo>
                <a:cubicBezTo>
                  <a:pt x="0" y="0"/>
                  <a:pt x="0" y="0"/>
                  <a:pt x="0" y="0"/>
                </a:cubicBezTo>
                <a:cubicBezTo>
                  <a:pt x="1363" y="0"/>
                  <a:pt x="1363" y="0"/>
                  <a:pt x="1363" y="0"/>
                </a:cubicBezTo>
                <a:cubicBezTo>
                  <a:pt x="1450" y="0"/>
                  <a:pt x="1521" y="71"/>
                  <a:pt x="1521" y="158"/>
                </a:cubicBezTo>
                <a:cubicBezTo>
                  <a:pt x="1521" y="246"/>
                  <a:pt x="1450" y="317"/>
                  <a:pt x="1363" y="317"/>
                </a:cubicBezTo>
                <a:close/>
              </a:path>
            </a:pathLst>
          </a:custGeom>
          <a:solidFill>
            <a:schemeClr val="bg1">
              <a:lumMod val="95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98" name="TextBox 97">
            <a:extLst>
              <a:ext uri="{FF2B5EF4-FFF2-40B4-BE49-F238E27FC236}">
                <a16:creationId xmlns:a16="http://schemas.microsoft.com/office/drawing/2014/main" id="{B48F493B-290E-4E04-BD88-7C27A0D4717F}"/>
              </a:ext>
            </a:extLst>
          </p:cNvPr>
          <p:cNvSpPr txBox="1"/>
          <p:nvPr/>
        </p:nvSpPr>
        <p:spPr>
          <a:xfrm>
            <a:off x="3666163" y="4475225"/>
            <a:ext cx="582212" cy="507831"/>
          </a:xfrm>
          <a:prstGeom prst="rect">
            <a:avLst/>
          </a:prstGeom>
          <a:noFill/>
        </p:spPr>
        <p:txBody>
          <a:bodyPr wrap="none" lIns="91440" tIns="45720" rIns="91440" bIns="45720" rtlCol="0" anchor="t">
            <a:spAutoFit/>
          </a:bodyPr>
          <a:lstStyle/>
          <a:p>
            <a:pPr algn="ctr" defTabSz="457200" eaLnBrk="0" fontAlgn="base" hangingPunct="0">
              <a:spcBef>
                <a:spcPct val="0"/>
              </a:spcBef>
              <a:spcAft>
                <a:spcPct val="0"/>
              </a:spcAft>
            </a:pPr>
            <a:r>
              <a:rPr lang="en-IN" sz="2700" b="1">
                <a:solidFill>
                  <a:prstClr val="white"/>
                </a:solidFill>
                <a:latin typeface="Open Sans"/>
                <a:ea typeface="Open Sans" panose="020B0606030504020204" pitchFamily="34" charset="0"/>
                <a:cs typeface="Open Sans" panose="020B0606030504020204" pitchFamily="34" charset="0"/>
              </a:rPr>
              <a:t>05</a:t>
            </a:r>
            <a:endParaRPr lang="en-IN" sz="2701" b="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Rectangle 69">
            <a:extLst>
              <a:ext uri="{FF2B5EF4-FFF2-40B4-BE49-F238E27FC236}">
                <a16:creationId xmlns:a16="http://schemas.microsoft.com/office/drawing/2014/main" id="{7E6B944F-9926-478D-B4FB-4722FF3AD476}"/>
              </a:ext>
            </a:extLst>
          </p:cNvPr>
          <p:cNvSpPr/>
          <p:nvPr/>
        </p:nvSpPr>
        <p:spPr>
          <a:xfrm>
            <a:off x="5011905" y="4179326"/>
            <a:ext cx="3533214" cy="461665"/>
          </a:xfrm>
          <a:prstGeom prst="rect">
            <a:avLst/>
          </a:prstGeom>
        </p:spPr>
        <p:txBody>
          <a:bodyPr wrap="square" lIns="0" tIns="45720" rIns="0" bIns="45720" anchor="t">
            <a:spAutoFit/>
          </a:bodyPr>
          <a:lstStyle/>
          <a:p>
            <a:pPr defTabSz="457200" eaLnBrk="0" fontAlgn="base" hangingPunct="0">
              <a:spcBef>
                <a:spcPct val="0"/>
              </a:spcBef>
              <a:spcAft>
                <a:spcPct val="0"/>
              </a:spcAft>
            </a:pPr>
            <a:r>
              <a:rPr lang="en-IN" sz="120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Communities, stigma &amp; discrimination, youth, humanitarian settings &amp; pandemics (COVID-19)</a:t>
            </a:r>
          </a:p>
        </p:txBody>
      </p:sp>
      <p:sp>
        <p:nvSpPr>
          <p:cNvPr id="105" name="Rectangle 45">
            <a:extLst>
              <a:ext uri="{FF2B5EF4-FFF2-40B4-BE49-F238E27FC236}">
                <a16:creationId xmlns:a16="http://schemas.microsoft.com/office/drawing/2014/main" id="{585A6FD8-6F6A-408B-BBBA-63C4140685C1}"/>
              </a:ext>
            </a:extLst>
          </p:cNvPr>
          <p:cNvSpPr>
            <a:spLocks noChangeArrowheads="1"/>
          </p:cNvSpPr>
          <p:nvPr/>
        </p:nvSpPr>
        <p:spPr bwMode="auto">
          <a:xfrm>
            <a:off x="3507435" y="4371389"/>
            <a:ext cx="964657" cy="874475"/>
          </a:xfrm>
          <a:prstGeom prst="rect">
            <a:avLst/>
          </a:prstGeom>
          <a:solidFill>
            <a:schemeClr val="accent3">
              <a:lumMod val="75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108" name="TextBox 107">
            <a:extLst>
              <a:ext uri="{FF2B5EF4-FFF2-40B4-BE49-F238E27FC236}">
                <a16:creationId xmlns:a16="http://schemas.microsoft.com/office/drawing/2014/main" id="{9FF93745-9B25-4ADD-93D4-CDF71DF0362C}"/>
              </a:ext>
            </a:extLst>
          </p:cNvPr>
          <p:cNvSpPr txBox="1"/>
          <p:nvPr/>
        </p:nvSpPr>
        <p:spPr>
          <a:xfrm>
            <a:off x="3700670" y="4492476"/>
            <a:ext cx="582211" cy="507960"/>
          </a:xfrm>
          <a:prstGeom prst="rect">
            <a:avLst/>
          </a:prstGeom>
          <a:noFill/>
        </p:spPr>
        <p:txBody>
          <a:bodyPr wrap="none" lIns="91440" tIns="45720" rIns="91440" bIns="45720" rtlCol="0" anchor="t">
            <a:spAutoFit/>
          </a:bodyPr>
          <a:lstStyle/>
          <a:p>
            <a:pPr algn="ctr" defTabSz="457200" eaLnBrk="0" fontAlgn="base" hangingPunct="0">
              <a:spcBef>
                <a:spcPct val="0"/>
              </a:spcBef>
              <a:spcAft>
                <a:spcPct val="0"/>
              </a:spcAft>
            </a:pPr>
            <a:r>
              <a:rPr lang="en-IN" sz="2700" b="1">
                <a:solidFill>
                  <a:prstClr val="white"/>
                </a:solidFill>
                <a:latin typeface="Open Sans"/>
                <a:ea typeface="Open Sans" panose="020B0606030504020204" pitchFamily="34" charset="0"/>
                <a:cs typeface="Open Sans" panose="020B0606030504020204" pitchFamily="34" charset="0"/>
              </a:rPr>
              <a:t>05</a:t>
            </a:r>
            <a:endParaRPr lang="en-IN" sz="2701" b="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Title 1">
            <a:extLst>
              <a:ext uri="{FF2B5EF4-FFF2-40B4-BE49-F238E27FC236}">
                <a16:creationId xmlns:a16="http://schemas.microsoft.com/office/drawing/2014/main" id="{7ADA8624-5FDF-43F0-8773-4E63F786F631}"/>
              </a:ext>
            </a:extLst>
          </p:cNvPr>
          <p:cNvSpPr txBox="1">
            <a:spLocks/>
          </p:cNvSpPr>
          <p:nvPr/>
        </p:nvSpPr>
        <p:spPr bwMode="auto">
          <a:xfrm>
            <a:off x="1725488" y="129389"/>
            <a:ext cx="777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None/>
            </a:pPr>
            <a:r>
              <a:rPr lang="en-US" altLang="en-US" sz="2000" b="1" dirty="0">
                <a:solidFill>
                  <a:srgbClr val="F15B40"/>
                </a:solidFill>
                <a:latin typeface="Arial" panose="020B0604020202020204" pitchFamily="34" charset="0"/>
                <a:ea typeface="ＭＳ Ｐゴシック" panose="020B0600070205080204" pitchFamily="34" charset="-128"/>
                <a:cs typeface="Arial" panose="020B0604020202020204" pitchFamily="34" charset="0"/>
              </a:rPr>
              <a:t>Global AIDS Strategy 2021-2026: What is New / Prioritized</a:t>
            </a:r>
          </a:p>
        </p:txBody>
      </p:sp>
      <p:sp>
        <p:nvSpPr>
          <p:cNvPr id="87" name="Freeform 41">
            <a:extLst>
              <a:ext uri="{FF2B5EF4-FFF2-40B4-BE49-F238E27FC236}">
                <a16:creationId xmlns:a16="http://schemas.microsoft.com/office/drawing/2014/main" id="{BDA97479-A122-4149-B00E-212EC6BF82BE}"/>
              </a:ext>
            </a:extLst>
          </p:cNvPr>
          <p:cNvSpPr>
            <a:spLocks/>
          </p:cNvSpPr>
          <p:nvPr/>
        </p:nvSpPr>
        <p:spPr bwMode="auto">
          <a:xfrm rot="10800000">
            <a:off x="4454821" y="4204475"/>
            <a:ext cx="302668" cy="1041388"/>
          </a:xfrm>
          <a:custGeom>
            <a:avLst/>
            <a:gdLst>
              <a:gd name="T0" fmla="*/ 0 w 240"/>
              <a:gd name="T1" fmla="*/ 901 h 901"/>
              <a:gd name="T2" fmla="*/ 240 w 240"/>
              <a:gd name="T3" fmla="*/ 743 h 901"/>
              <a:gd name="T4" fmla="*/ 240 w 240"/>
              <a:gd name="T5" fmla="*/ 0 h 901"/>
              <a:gd name="T6" fmla="*/ 0 w 240"/>
              <a:gd name="T7" fmla="*/ 319 h 901"/>
              <a:gd name="T8" fmla="*/ 0 w 240"/>
              <a:gd name="T9" fmla="*/ 901 h 901"/>
            </a:gdLst>
            <a:ahLst/>
            <a:cxnLst>
              <a:cxn ang="0">
                <a:pos x="T0" y="T1"/>
              </a:cxn>
              <a:cxn ang="0">
                <a:pos x="T2" y="T3"/>
              </a:cxn>
              <a:cxn ang="0">
                <a:pos x="T4" y="T5"/>
              </a:cxn>
              <a:cxn ang="0">
                <a:pos x="T6" y="T7"/>
              </a:cxn>
              <a:cxn ang="0">
                <a:pos x="T8" y="T9"/>
              </a:cxn>
            </a:cxnLst>
            <a:rect l="0" t="0" r="r" b="b"/>
            <a:pathLst>
              <a:path w="240" h="901">
                <a:moveTo>
                  <a:pt x="0" y="901"/>
                </a:moveTo>
                <a:lnTo>
                  <a:pt x="240" y="743"/>
                </a:lnTo>
                <a:lnTo>
                  <a:pt x="240" y="0"/>
                </a:lnTo>
                <a:lnTo>
                  <a:pt x="0" y="319"/>
                </a:lnTo>
                <a:lnTo>
                  <a:pt x="0" y="901"/>
                </a:lnTo>
                <a:close/>
              </a:path>
            </a:pathLst>
          </a:custGeom>
          <a:solidFill>
            <a:srgbClr val="C0D0C9"/>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3" name="Right Triangle 2">
            <a:extLst>
              <a:ext uri="{FF2B5EF4-FFF2-40B4-BE49-F238E27FC236}">
                <a16:creationId xmlns:a16="http://schemas.microsoft.com/office/drawing/2014/main" id="{5833467A-4416-4CEE-9723-2D00004BBE8B}"/>
              </a:ext>
            </a:extLst>
          </p:cNvPr>
          <p:cNvSpPr/>
          <p:nvPr/>
        </p:nvSpPr>
        <p:spPr>
          <a:xfrm rot="7703494">
            <a:off x="4473465" y="4166755"/>
            <a:ext cx="475663" cy="218874"/>
          </a:xfrm>
          <a:prstGeom prst="rtTriangle">
            <a:avLst/>
          </a:prstGeom>
          <a:solidFill>
            <a:srgbClr val="C0D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88" name="Rectangle 52">
            <a:extLst>
              <a:ext uri="{FF2B5EF4-FFF2-40B4-BE49-F238E27FC236}">
                <a16:creationId xmlns:a16="http://schemas.microsoft.com/office/drawing/2014/main" id="{D727DFB9-BE57-46F5-A81D-F87C85228B60}"/>
              </a:ext>
            </a:extLst>
          </p:cNvPr>
          <p:cNvSpPr>
            <a:spLocks noChangeArrowheads="1"/>
          </p:cNvSpPr>
          <p:nvPr/>
        </p:nvSpPr>
        <p:spPr bwMode="auto">
          <a:xfrm>
            <a:off x="4757697" y="4011426"/>
            <a:ext cx="167922" cy="860669"/>
          </a:xfrm>
          <a:prstGeom prst="rect">
            <a:avLst/>
          </a:prstGeom>
          <a:solidFill>
            <a:schemeClr val="accent6">
              <a:lumMod val="40000"/>
              <a:lumOff val="6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35" name="Freeform 32">
            <a:extLst>
              <a:ext uri="{FF2B5EF4-FFF2-40B4-BE49-F238E27FC236}">
                <a16:creationId xmlns:a16="http://schemas.microsoft.com/office/drawing/2014/main" id="{C37FA7F4-23CA-4450-BB2C-9D32119A4A3C}"/>
              </a:ext>
            </a:extLst>
          </p:cNvPr>
          <p:cNvSpPr>
            <a:spLocks/>
          </p:cNvSpPr>
          <p:nvPr/>
        </p:nvSpPr>
        <p:spPr bwMode="auto">
          <a:xfrm>
            <a:off x="4786264" y="4930839"/>
            <a:ext cx="3862921" cy="860134"/>
          </a:xfrm>
          <a:custGeom>
            <a:avLst/>
            <a:gdLst>
              <a:gd name="T0" fmla="*/ 1363 w 1521"/>
              <a:gd name="T1" fmla="*/ 317 h 317"/>
              <a:gd name="T2" fmla="*/ 0 w 1521"/>
              <a:gd name="T3" fmla="*/ 317 h 317"/>
              <a:gd name="T4" fmla="*/ 0 w 1521"/>
              <a:gd name="T5" fmla="*/ 0 h 317"/>
              <a:gd name="T6" fmla="*/ 1363 w 1521"/>
              <a:gd name="T7" fmla="*/ 0 h 317"/>
              <a:gd name="T8" fmla="*/ 1521 w 1521"/>
              <a:gd name="T9" fmla="*/ 158 h 317"/>
              <a:gd name="T10" fmla="*/ 1363 w 1521"/>
              <a:gd name="T11" fmla="*/ 317 h 317"/>
            </a:gdLst>
            <a:ahLst/>
            <a:cxnLst>
              <a:cxn ang="0">
                <a:pos x="T0" y="T1"/>
              </a:cxn>
              <a:cxn ang="0">
                <a:pos x="T2" y="T3"/>
              </a:cxn>
              <a:cxn ang="0">
                <a:pos x="T4" y="T5"/>
              </a:cxn>
              <a:cxn ang="0">
                <a:pos x="T6" y="T7"/>
              </a:cxn>
              <a:cxn ang="0">
                <a:pos x="T8" y="T9"/>
              </a:cxn>
              <a:cxn ang="0">
                <a:pos x="T10" y="T11"/>
              </a:cxn>
            </a:cxnLst>
            <a:rect l="0" t="0" r="r" b="b"/>
            <a:pathLst>
              <a:path w="1521" h="317">
                <a:moveTo>
                  <a:pt x="1363" y="317"/>
                </a:moveTo>
                <a:cubicBezTo>
                  <a:pt x="0" y="317"/>
                  <a:pt x="0" y="317"/>
                  <a:pt x="0" y="317"/>
                </a:cubicBezTo>
                <a:cubicBezTo>
                  <a:pt x="0" y="0"/>
                  <a:pt x="0" y="0"/>
                  <a:pt x="0" y="0"/>
                </a:cubicBezTo>
                <a:cubicBezTo>
                  <a:pt x="1363" y="0"/>
                  <a:pt x="1363" y="0"/>
                  <a:pt x="1363" y="0"/>
                </a:cubicBezTo>
                <a:cubicBezTo>
                  <a:pt x="1450" y="0"/>
                  <a:pt x="1521" y="71"/>
                  <a:pt x="1521" y="158"/>
                </a:cubicBezTo>
                <a:cubicBezTo>
                  <a:pt x="1521" y="246"/>
                  <a:pt x="1450" y="317"/>
                  <a:pt x="1363" y="317"/>
                </a:cubicBezTo>
                <a:close/>
              </a:path>
            </a:pathLst>
          </a:custGeom>
          <a:solidFill>
            <a:schemeClr val="bg1">
              <a:lumMod val="95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36" name="TextBox 35">
            <a:extLst>
              <a:ext uri="{FF2B5EF4-FFF2-40B4-BE49-F238E27FC236}">
                <a16:creationId xmlns:a16="http://schemas.microsoft.com/office/drawing/2014/main" id="{9D0F75CF-235C-401A-A1C8-9908E139B73E}"/>
              </a:ext>
            </a:extLst>
          </p:cNvPr>
          <p:cNvSpPr txBox="1"/>
          <p:nvPr/>
        </p:nvSpPr>
        <p:spPr>
          <a:xfrm>
            <a:off x="3657199" y="5394104"/>
            <a:ext cx="582212" cy="507831"/>
          </a:xfrm>
          <a:prstGeom prst="rect">
            <a:avLst/>
          </a:prstGeom>
          <a:noFill/>
        </p:spPr>
        <p:txBody>
          <a:bodyPr wrap="none" lIns="91440" tIns="45720" rIns="91440" bIns="45720" rtlCol="0" anchor="t">
            <a:spAutoFit/>
          </a:bodyPr>
          <a:lstStyle/>
          <a:p>
            <a:pPr algn="ctr" defTabSz="457200" eaLnBrk="0" fontAlgn="base" hangingPunct="0">
              <a:spcBef>
                <a:spcPct val="0"/>
              </a:spcBef>
              <a:spcAft>
                <a:spcPct val="0"/>
              </a:spcAft>
            </a:pPr>
            <a:r>
              <a:rPr lang="en-IN" sz="2700" b="1">
                <a:solidFill>
                  <a:prstClr val="white"/>
                </a:solidFill>
                <a:latin typeface="Open Sans"/>
                <a:ea typeface="Open Sans" panose="020B0606030504020204" pitchFamily="34" charset="0"/>
                <a:cs typeface="Open Sans" panose="020B0606030504020204" pitchFamily="34" charset="0"/>
              </a:rPr>
              <a:t>05</a:t>
            </a:r>
            <a:endParaRPr lang="en-IN" sz="2701" b="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DD3743F8-BC36-4C88-97EF-B6ED411EB5CA}"/>
              </a:ext>
            </a:extLst>
          </p:cNvPr>
          <p:cNvSpPr/>
          <p:nvPr/>
        </p:nvSpPr>
        <p:spPr>
          <a:xfrm>
            <a:off x="5002941" y="5192334"/>
            <a:ext cx="3748850" cy="307777"/>
          </a:xfrm>
          <a:prstGeom prst="rect">
            <a:avLst/>
          </a:prstGeom>
        </p:spPr>
        <p:txBody>
          <a:bodyPr wrap="square" lIns="0" tIns="45720" rIns="0" bIns="45720" anchor="t">
            <a:spAutoFit/>
          </a:bodyPr>
          <a:lstStyle/>
          <a:p>
            <a:pPr defTabSz="457200" eaLnBrk="0" fontAlgn="base" hangingPunct="0">
              <a:spcBef>
                <a:spcPct val="0"/>
              </a:spcBef>
              <a:spcAft>
                <a:spcPct val="0"/>
              </a:spcAft>
            </a:pPr>
            <a:r>
              <a:rPr lang="en-IN" sz="140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Regional profiles: </a:t>
            </a:r>
            <a:r>
              <a:rPr lang="en-IN" sz="1400" b="1" dirty="0" err="1">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incl</a:t>
            </a:r>
            <a:r>
              <a:rPr lang="en-IN" sz="140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 ESA, WCA &amp; MENA</a:t>
            </a:r>
          </a:p>
        </p:txBody>
      </p:sp>
      <p:sp>
        <p:nvSpPr>
          <p:cNvPr id="38" name="Rectangle 45">
            <a:extLst>
              <a:ext uri="{FF2B5EF4-FFF2-40B4-BE49-F238E27FC236}">
                <a16:creationId xmlns:a16="http://schemas.microsoft.com/office/drawing/2014/main" id="{D6501B86-9638-4674-ACEE-B74F90529B47}"/>
              </a:ext>
            </a:extLst>
          </p:cNvPr>
          <p:cNvSpPr>
            <a:spLocks noChangeArrowheads="1"/>
          </p:cNvSpPr>
          <p:nvPr/>
        </p:nvSpPr>
        <p:spPr bwMode="auto">
          <a:xfrm>
            <a:off x="3498471" y="5290268"/>
            <a:ext cx="964657" cy="874475"/>
          </a:xfrm>
          <a:prstGeom prst="rect">
            <a:avLst/>
          </a:prstGeom>
          <a:solidFill>
            <a:schemeClr val="accent2">
              <a:lumMod val="5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41" name="TextBox 40">
            <a:extLst>
              <a:ext uri="{FF2B5EF4-FFF2-40B4-BE49-F238E27FC236}">
                <a16:creationId xmlns:a16="http://schemas.microsoft.com/office/drawing/2014/main" id="{4CA4B2B8-7B85-4FD9-AB09-BC8EC30631BD}"/>
              </a:ext>
            </a:extLst>
          </p:cNvPr>
          <p:cNvSpPr txBox="1"/>
          <p:nvPr/>
        </p:nvSpPr>
        <p:spPr>
          <a:xfrm>
            <a:off x="3691706" y="5411355"/>
            <a:ext cx="582211" cy="507960"/>
          </a:xfrm>
          <a:prstGeom prst="rect">
            <a:avLst/>
          </a:prstGeom>
          <a:noFill/>
        </p:spPr>
        <p:txBody>
          <a:bodyPr wrap="none" lIns="91440" tIns="45720" rIns="91440" bIns="45720" rtlCol="0" anchor="t">
            <a:spAutoFit/>
          </a:bodyPr>
          <a:lstStyle/>
          <a:p>
            <a:pPr algn="ctr" defTabSz="457200" eaLnBrk="0" fontAlgn="base" hangingPunct="0">
              <a:spcBef>
                <a:spcPct val="0"/>
              </a:spcBef>
              <a:spcAft>
                <a:spcPct val="0"/>
              </a:spcAft>
            </a:pPr>
            <a:r>
              <a:rPr lang="en-IN" sz="2700" b="1" dirty="0">
                <a:solidFill>
                  <a:prstClr val="white"/>
                </a:solidFill>
                <a:latin typeface="Open Sans"/>
                <a:ea typeface="Open Sans" panose="020B0606030504020204" pitchFamily="34" charset="0"/>
                <a:cs typeface="Open Sans" panose="020B0606030504020204" pitchFamily="34" charset="0"/>
              </a:rPr>
              <a:t>06</a:t>
            </a:r>
            <a:endParaRPr lang="en-IN" sz="2701"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41">
            <a:extLst>
              <a:ext uri="{FF2B5EF4-FFF2-40B4-BE49-F238E27FC236}">
                <a16:creationId xmlns:a16="http://schemas.microsoft.com/office/drawing/2014/main" id="{0681EFCC-DA5C-4442-A36A-F150880EFF5E}"/>
              </a:ext>
            </a:extLst>
          </p:cNvPr>
          <p:cNvSpPr>
            <a:spLocks/>
          </p:cNvSpPr>
          <p:nvPr/>
        </p:nvSpPr>
        <p:spPr bwMode="auto">
          <a:xfrm rot="10800000">
            <a:off x="4445857" y="5123354"/>
            <a:ext cx="302668" cy="1041388"/>
          </a:xfrm>
          <a:custGeom>
            <a:avLst/>
            <a:gdLst>
              <a:gd name="T0" fmla="*/ 0 w 240"/>
              <a:gd name="T1" fmla="*/ 901 h 901"/>
              <a:gd name="T2" fmla="*/ 240 w 240"/>
              <a:gd name="T3" fmla="*/ 743 h 901"/>
              <a:gd name="T4" fmla="*/ 240 w 240"/>
              <a:gd name="T5" fmla="*/ 0 h 901"/>
              <a:gd name="T6" fmla="*/ 0 w 240"/>
              <a:gd name="T7" fmla="*/ 319 h 901"/>
              <a:gd name="T8" fmla="*/ 0 w 240"/>
              <a:gd name="T9" fmla="*/ 901 h 901"/>
            </a:gdLst>
            <a:ahLst/>
            <a:cxnLst>
              <a:cxn ang="0">
                <a:pos x="T0" y="T1"/>
              </a:cxn>
              <a:cxn ang="0">
                <a:pos x="T2" y="T3"/>
              </a:cxn>
              <a:cxn ang="0">
                <a:pos x="T4" y="T5"/>
              </a:cxn>
              <a:cxn ang="0">
                <a:pos x="T6" y="T7"/>
              </a:cxn>
              <a:cxn ang="0">
                <a:pos x="T8" y="T9"/>
              </a:cxn>
            </a:cxnLst>
            <a:rect l="0" t="0" r="r" b="b"/>
            <a:pathLst>
              <a:path w="240" h="901">
                <a:moveTo>
                  <a:pt x="0" y="901"/>
                </a:moveTo>
                <a:lnTo>
                  <a:pt x="240" y="743"/>
                </a:lnTo>
                <a:lnTo>
                  <a:pt x="240" y="0"/>
                </a:lnTo>
                <a:lnTo>
                  <a:pt x="0" y="319"/>
                </a:lnTo>
                <a:lnTo>
                  <a:pt x="0" y="901"/>
                </a:lnTo>
                <a:close/>
              </a:path>
            </a:pathLst>
          </a:custGeom>
          <a:solidFill>
            <a:schemeClr val="accent2">
              <a:lumMod val="20000"/>
              <a:lumOff val="8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45" name="Right Triangle 44">
            <a:extLst>
              <a:ext uri="{FF2B5EF4-FFF2-40B4-BE49-F238E27FC236}">
                <a16:creationId xmlns:a16="http://schemas.microsoft.com/office/drawing/2014/main" id="{1759C24F-2145-4E56-B314-08D1B0705CCA}"/>
              </a:ext>
            </a:extLst>
          </p:cNvPr>
          <p:cNvSpPr/>
          <p:nvPr/>
        </p:nvSpPr>
        <p:spPr>
          <a:xfrm rot="7703494">
            <a:off x="4464501" y="5085634"/>
            <a:ext cx="475663" cy="218874"/>
          </a:xfrm>
          <a:prstGeom prst="rtTriangle">
            <a:avLst/>
          </a:prstGeom>
          <a:solidFill>
            <a:srgbClr val="FCD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46" name="Rectangle 52">
            <a:extLst>
              <a:ext uri="{FF2B5EF4-FFF2-40B4-BE49-F238E27FC236}">
                <a16:creationId xmlns:a16="http://schemas.microsoft.com/office/drawing/2014/main" id="{09F87168-1DA5-4E19-AC14-E80C36B5CB67}"/>
              </a:ext>
            </a:extLst>
          </p:cNvPr>
          <p:cNvSpPr>
            <a:spLocks noChangeArrowheads="1"/>
          </p:cNvSpPr>
          <p:nvPr/>
        </p:nvSpPr>
        <p:spPr bwMode="auto">
          <a:xfrm>
            <a:off x="4748733" y="4930305"/>
            <a:ext cx="167922" cy="860669"/>
          </a:xfrm>
          <a:prstGeom prst="rect">
            <a:avLst/>
          </a:prstGeom>
          <a:solidFill>
            <a:schemeClr val="accent6">
              <a:lumMod val="40000"/>
              <a:lumOff val="60000"/>
            </a:schemeClr>
          </a:solidFill>
          <a:ln>
            <a:noFill/>
          </a:ln>
        </p:spPr>
        <p:txBody>
          <a:bodyPr vert="horz" wrap="square" lIns="68598" tIns="34299" rIns="68598" bIns="34299" numCol="1" anchor="t" anchorCtr="0" compatLnSpc="1">
            <a:prstTxWarp prst="textNoShape">
              <a:avLst/>
            </a:prstTxWarp>
          </a:bodyPr>
          <a:lstStyle/>
          <a:p>
            <a:pPr defTabSz="457200" eaLnBrk="0" fontAlgn="base" hangingPunct="0">
              <a:spcBef>
                <a:spcPct val="0"/>
              </a:spcBef>
              <a:spcAft>
                <a:spcPct val="0"/>
              </a:spcAft>
            </a:pPr>
            <a:endParaRPr lang="en-IN">
              <a:solidFill>
                <a:prstClr val="black"/>
              </a:solidFill>
              <a:latin typeface="Arial" panose="020B0604020202020204" pitchFamily="34" charset="0"/>
              <a:ea typeface="ＭＳ Ｐゴシック" panose="020B0600070205080204" pitchFamily="34" charset="-128"/>
            </a:endParaRPr>
          </a:p>
        </p:txBody>
      </p:sp>
      <p:sp>
        <p:nvSpPr>
          <p:cNvPr id="49" name="Oval 48">
            <a:extLst>
              <a:ext uri="{FF2B5EF4-FFF2-40B4-BE49-F238E27FC236}">
                <a16:creationId xmlns:a16="http://schemas.microsoft.com/office/drawing/2014/main" id="{C2FC1DCE-7EB7-4A67-B06B-179E615483F1}"/>
              </a:ext>
            </a:extLst>
          </p:cNvPr>
          <p:cNvSpPr/>
          <p:nvPr/>
        </p:nvSpPr>
        <p:spPr>
          <a:xfrm>
            <a:off x="4819728" y="1198307"/>
            <a:ext cx="1967412" cy="37428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CH">
              <a:solidFill>
                <a:prstClr val="white"/>
              </a:solidFill>
              <a:latin typeface="Calibri"/>
            </a:endParaRPr>
          </a:p>
        </p:txBody>
      </p:sp>
      <p:sp>
        <p:nvSpPr>
          <p:cNvPr id="52" name="Oval 51">
            <a:extLst>
              <a:ext uri="{FF2B5EF4-FFF2-40B4-BE49-F238E27FC236}">
                <a16:creationId xmlns:a16="http://schemas.microsoft.com/office/drawing/2014/main" id="{E932D372-44CC-4323-BDC9-D20816B8B3A9}"/>
              </a:ext>
            </a:extLst>
          </p:cNvPr>
          <p:cNvSpPr/>
          <p:nvPr/>
        </p:nvSpPr>
        <p:spPr>
          <a:xfrm>
            <a:off x="4815658" y="5123356"/>
            <a:ext cx="3821218" cy="49424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CH">
              <a:solidFill>
                <a:prstClr val="white"/>
              </a:solidFill>
              <a:latin typeface="Calibri"/>
            </a:endParaRPr>
          </a:p>
        </p:txBody>
      </p:sp>
      <p:sp>
        <p:nvSpPr>
          <p:cNvPr id="55" name="Oval 54">
            <a:extLst>
              <a:ext uri="{FF2B5EF4-FFF2-40B4-BE49-F238E27FC236}">
                <a16:creationId xmlns:a16="http://schemas.microsoft.com/office/drawing/2014/main" id="{0F77C3AD-0104-4EF4-8D0E-B257DBA798FB}"/>
              </a:ext>
            </a:extLst>
          </p:cNvPr>
          <p:cNvSpPr/>
          <p:nvPr/>
        </p:nvSpPr>
        <p:spPr>
          <a:xfrm>
            <a:off x="4869249" y="2577041"/>
            <a:ext cx="3044919" cy="48894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CH">
              <a:solidFill>
                <a:prstClr val="white"/>
              </a:solidFill>
              <a:latin typeface="Calibri"/>
            </a:endParaRPr>
          </a:p>
        </p:txBody>
      </p:sp>
    </p:spTree>
    <p:extLst>
      <p:ext uri="{BB962C8B-B14F-4D97-AF65-F5344CB8AC3E}">
        <p14:creationId xmlns:p14="http://schemas.microsoft.com/office/powerpoint/2010/main" val="278928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28619" y="806697"/>
            <a:ext cx="417493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accent2"/>
                </a:solidFill>
                <a:latin typeface="Arial" panose="020B0604020202020204" pitchFamily="34" charset="0"/>
                <a:cs typeface="Arial" panose="020B0604020202020204" pitchFamily="34" charset="0"/>
              </a:rPr>
              <a:t>End Inequalities</a:t>
            </a:r>
          </a:p>
          <a:p>
            <a:pPr eaLnBrk="1" hangingPunct="1">
              <a:spcBef>
                <a:spcPct val="0"/>
              </a:spcBef>
              <a:buFontTx/>
              <a:buNone/>
            </a:pPr>
            <a:r>
              <a:rPr lang="en-US" altLang="en-US" sz="2000" b="1" dirty="0">
                <a:solidFill>
                  <a:schemeClr val="accent2"/>
                </a:solidFill>
                <a:latin typeface="Arial" panose="020B0604020202020204" pitchFamily="34" charset="0"/>
                <a:cs typeface="Arial" panose="020B0604020202020204" pitchFamily="34" charset="0"/>
              </a:rPr>
              <a:t>End AIDS</a:t>
            </a:r>
          </a:p>
          <a:p>
            <a:pPr eaLnBrk="1" hangingPunct="1">
              <a:spcBef>
                <a:spcPct val="0"/>
              </a:spcBef>
              <a:buFontTx/>
              <a:buNone/>
            </a:pPr>
            <a:r>
              <a:rPr lang="en-US" altLang="en-US" sz="2000" b="1" dirty="0">
                <a:solidFill>
                  <a:schemeClr val="accent2"/>
                </a:solidFill>
                <a:latin typeface="Arial" panose="020B0604020202020204" pitchFamily="34" charset="0"/>
                <a:cs typeface="Arial" panose="020B0604020202020204" pitchFamily="34" charset="0"/>
              </a:rPr>
              <a:t>Global AIDS Strategy </a:t>
            </a:r>
          </a:p>
          <a:p>
            <a:pPr eaLnBrk="1" hangingPunct="1">
              <a:spcBef>
                <a:spcPct val="0"/>
              </a:spcBef>
              <a:buFontTx/>
              <a:buNone/>
            </a:pPr>
            <a:r>
              <a:rPr lang="en-US" altLang="en-US" sz="2000" b="1" dirty="0">
                <a:solidFill>
                  <a:schemeClr val="accent2"/>
                </a:solidFill>
                <a:latin typeface="Arial" panose="020B0604020202020204" pitchFamily="34" charset="0"/>
                <a:cs typeface="Arial" panose="020B0604020202020204" pitchFamily="34" charset="0"/>
              </a:rPr>
              <a:t>2021-2026: </a:t>
            </a:r>
          </a:p>
          <a:p>
            <a:pPr eaLnBrk="1" hangingPunct="1">
              <a:spcBef>
                <a:spcPct val="0"/>
              </a:spcBef>
              <a:buFontTx/>
              <a:buNone/>
            </a:pPr>
            <a:endParaRPr lang="en-US" altLang="en-US" sz="2000" b="1" dirty="0">
              <a:solidFill>
                <a:schemeClr val="accent2"/>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2000" b="1" dirty="0">
                <a:solidFill>
                  <a:schemeClr val="accent2"/>
                </a:solidFill>
                <a:latin typeface="Arial" panose="020B0604020202020204" pitchFamily="34" charset="0"/>
                <a:cs typeface="Arial" panose="020B0604020202020204" pitchFamily="34" charset="0"/>
              </a:rPr>
              <a:t>Framework</a:t>
            </a:r>
          </a:p>
        </p:txBody>
      </p:sp>
      <p:pic>
        <p:nvPicPr>
          <p:cNvPr id="5" name="Grafik 1">
            <a:extLst>
              <a:ext uri="{FF2B5EF4-FFF2-40B4-BE49-F238E27FC236}">
                <a16:creationId xmlns:a16="http://schemas.microsoft.com/office/drawing/2014/main" id="{22FFBD90-9B4E-44F9-A839-D168319E6CCC}"/>
              </a:ext>
            </a:extLst>
          </p:cNvPr>
          <p:cNvPicPr>
            <a:picLocks noChangeAspect="1"/>
          </p:cNvPicPr>
          <p:nvPr/>
        </p:nvPicPr>
        <p:blipFill rotWithShape="1">
          <a:blip r:embed="rId3">
            <a:extLst>
              <a:ext uri="{28A0092B-C50C-407E-A947-70E740481C1C}">
                <a14:useLocalDpi xmlns:a14="http://schemas.microsoft.com/office/drawing/2010/main" val="0"/>
              </a:ext>
            </a:extLst>
          </a:blip>
          <a:srcRect l="250" t="14436" r="-250" b="3555"/>
          <a:stretch/>
        </p:blipFill>
        <p:spPr>
          <a:xfrm>
            <a:off x="4231121" y="74847"/>
            <a:ext cx="5839310" cy="6783153"/>
          </a:xfrm>
          <a:prstGeom prst="rect">
            <a:avLst/>
          </a:prstGeom>
        </p:spPr>
      </p:pic>
    </p:spTree>
    <p:extLst>
      <p:ext uri="{BB962C8B-B14F-4D97-AF65-F5344CB8AC3E}">
        <p14:creationId xmlns:p14="http://schemas.microsoft.com/office/powerpoint/2010/main" val="156072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2C53C238-B6E9-4A9E-B362-F20E4A75446E}"/>
              </a:ext>
            </a:extLst>
          </p:cNvPr>
          <p:cNvSpPr txBox="1"/>
          <p:nvPr/>
        </p:nvSpPr>
        <p:spPr>
          <a:xfrm>
            <a:off x="2437492" y="315410"/>
            <a:ext cx="2980759" cy="1815882"/>
          </a:xfrm>
          <a:prstGeom prst="rect">
            <a:avLst/>
          </a:prstGeom>
          <a:noFill/>
          <a:ln>
            <a:solidFill>
              <a:schemeClr val="tx1"/>
            </a:solidFill>
          </a:ln>
        </p:spPr>
        <p:txBody>
          <a:bodyPr wrap="square">
            <a:spAutoFit/>
          </a:bodyPr>
          <a:lstStyle/>
          <a:p>
            <a:pPr defTabSz="685800"/>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Result Area 2: </a:t>
            </a:r>
            <a:r>
              <a:rPr lang="en-US" sz="1400" b="1" dirty="0">
                <a:solidFill>
                  <a:srgbClr val="33CCCC"/>
                </a:solidFill>
                <a:latin typeface="Arial" panose="020B0604020202020204" pitchFamily="34" charset="0"/>
                <a:ea typeface="ＭＳ Ｐゴシック" panose="020B0600070205080204" pitchFamily="34" charset="-128"/>
                <a:cs typeface="Arial" panose="020B0604020202020204" pitchFamily="34" charset="0"/>
              </a:rPr>
              <a:t>Adolescents, youth </a:t>
            </a: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and adults living with HIV, especially key populations and other priority populations, know their status and are immediately offered and retained in quality, integrated HIV treatment and care that optimize health and well-being</a:t>
            </a:r>
            <a:endParaRPr lang="en-CH"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7" name="TextBox 36">
            <a:extLst>
              <a:ext uri="{FF2B5EF4-FFF2-40B4-BE49-F238E27FC236}">
                <a16:creationId xmlns:a16="http://schemas.microsoft.com/office/drawing/2014/main" id="{81CB7BEB-9075-4392-BA5E-16EE25A00091}"/>
              </a:ext>
            </a:extLst>
          </p:cNvPr>
          <p:cNvSpPr txBox="1"/>
          <p:nvPr/>
        </p:nvSpPr>
        <p:spPr>
          <a:xfrm>
            <a:off x="2389561" y="2326844"/>
            <a:ext cx="2687390" cy="2031325"/>
          </a:xfrm>
          <a:prstGeom prst="rect">
            <a:avLst/>
          </a:prstGeom>
          <a:noFill/>
          <a:ln>
            <a:solidFill>
              <a:schemeClr val="tx1"/>
            </a:solidFill>
          </a:ln>
        </p:spPr>
        <p:txBody>
          <a:bodyPr wrap="square">
            <a:spAutoFit/>
          </a:bodyPr>
          <a:lstStyle/>
          <a:p>
            <a:pPr defTabSz="685800"/>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Result Area 3: Tailored, integrated and differentiated </a:t>
            </a:r>
            <a:r>
              <a:rPr lang="en-US" sz="1400" b="1" dirty="0">
                <a:solidFill>
                  <a:srgbClr val="33CCCC"/>
                </a:solidFill>
                <a:latin typeface="Arial" panose="020B0604020202020204" pitchFamily="34" charset="0"/>
                <a:ea typeface="ＭＳ Ｐゴシック" panose="020B0600070205080204" pitchFamily="34" charset="-128"/>
                <a:cs typeface="Arial" panose="020B0604020202020204" pitchFamily="34" charset="0"/>
              </a:rPr>
              <a:t>vertical transmission</a:t>
            </a:r>
            <a:r>
              <a:rPr lang="en-US" sz="1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and </a:t>
            </a:r>
            <a:r>
              <a:rPr lang="en-US" sz="1400" b="1" dirty="0" err="1">
                <a:solidFill>
                  <a:srgbClr val="33CCCC"/>
                </a:solidFill>
                <a:latin typeface="Arial" panose="020B0604020202020204" pitchFamily="34" charset="0"/>
                <a:ea typeface="ＭＳ Ｐゴシック" panose="020B0600070205080204" pitchFamily="34" charset="-128"/>
                <a:cs typeface="Arial" panose="020B0604020202020204" pitchFamily="34" charset="0"/>
              </a:rPr>
              <a:t>paediatric</a:t>
            </a:r>
            <a:r>
              <a:rPr lang="en-US" sz="1400" dirty="0">
                <a:solidFill>
                  <a:srgbClr val="33CCCC"/>
                </a:solidFill>
                <a:latin typeface="Arial" panose="020B0604020202020204" pitchFamily="34" charset="0"/>
                <a:ea typeface="ＭＳ Ｐゴシック" panose="020B0600070205080204" pitchFamily="34" charset="-128"/>
                <a:cs typeface="Arial" panose="020B0604020202020204" pitchFamily="34" charset="0"/>
              </a:rPr>
              <a:t> </a:t>
            </a: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service delivery for </a:t>
            </a:r>
            <a:r>
              <a:rPr lang="en-US" sz="1400" b="1" dirty="0">
                <a:solidFill>
                  <a:srgbClr val="33CCCC"/>
                </a:solidFill>
                <a:latin typeface="Arial" panose="020B0604020202020204" pitchFamily="34" charset="0"/>
                <a:ea typeface="ＭＳ Ｐゴシック" panose="020B0600070205080204" pitchFamily="34" charset="-128"/>
                <a:cs typeface="Arial" panose="020B0604020202020204" pitchFamily="34" charset="0"/>
              </a:rPr>
              <a:t>women and children</a:t>
            </a: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particularly for </a:t>
            </a:r>
            <a:r>
              <a:rPr lang="en-US" sz="1400" b="1" dirty="0">
                <a:solidFill>
                  <a:srgbClr val="33CCCC"/>
                </a:solidFill>
                <a:latin typeface="Arial" panose="020B0604020202020204" pitchFamily="34" charset="0"/>
                <a:ea typeface="ＭＳ Ｐゴシック" panose="020B0600070205080204" pitchFamily="34" charset="-128"/>
                <a:cs typeface="Arial" panose="020B0604020202020204" pitchFamily="34" charset="0"/>
              </a:rPr>
              <a:t>adolescent girls and young women</a:t>
            </a:r>
            <a:r>
              <a:rPr lang="en-US" sz="1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 locations with high HIV incidence </a:t>
            </a:r>
            <a:endParaRPr lang="en-CH"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9" name="TextBox 38">
            <a:extLst>
              <a:ext uri="{FF2B5EF4-FFF2-40B4-BE49-F238E27FC236}">
                <a16:creationId xmlns:a16="http://schemas.microsoft.com/office/drawing/2014/main" id="{052E68DC-75E0-44DB-9E9B-D479F79D3519}"/>
              </a:ext>
            </a:extLst>
          </p:cNvPr>
          <p:cNvSpPr txBox="1"/>
          <p:nvPr/>
        </p:nvSpPr>
        <p:spPr>
          <a:xfrm>
            <a:off x="2569321" y="4681989"/>
            <a:ext cx="2412365" cy="1600438"/>
          </a:xfrm>
          <a:prstGeom prst="rect">
            <a:avLst/>
          </a:prstGeom>
          <a:noFill/>
          <a:ln>
            <a:solidFill>
              <a:schemeClr val="tx1"/>
            </a:solidFill>
          </a:ln>
        </p:spPr>
        <p:txBody>
          <a:bodyPr wrap="square">
            <a:spAutoFit/>
          </a:bodyPr>
          <a:lstStyle/>
          <a:p>
            <a:pPr defTabSz="685800"/>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Result Area 7: </a:t>
            </a:r>
            <a:r>
              <a:rPr lang="en-US" sz="1400" b="1" dirty="0">
                <a:solidFill>
                  <a:srgbClr val="33CCCC"/>
                </a:solidFill>
                <a:latin typeface="Arial" panose="020B0604020202020204" pitchFamily="34" charset="0"/>
                <a:ea typeface="ＭＳ Ｐゴシック" panose="020B0600070205080204" pitchFamily="34" charset="-128"/>
                <a:cs typeface="Arial" panose="020B0604020202020204" pitchFamily="34" charset="0"/>
              </a:rPr>
              <a:t>Young people </a:t>
            </a: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fully empowered and resourced to set new direction for the HIV response and unlock the progress needed to end inequalities and end AIDS</a:t>
            </a:r>
            <a:endParaRPr lang="en-CH"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40" name="Picture 39">
            <a:extLst>
              <a:ext uri="{FF2B5EF4-FFF2-40B4-BE49-F238E27FC236}">
                <a16:creationId xmlns:a16="http://schemas.microsoft.com/office/drawing/2014/main" id="{A82034CD-D8EC-4C41-BB4E-987AA3AF90A4}"/>
              </a:ext>
            </a:extLst>
          </p:cNvPr>
          <p:cNvPicPr>
            <a:picLocks noChangeAspect="1"/>
          </p:cNvPicPr>
          <p:nvPr/>
        </p:nvPicPr>
        <p:blipFill>
          <a:blip r:embed="rId3"/>
          <a:stretch>
            <a:fillRect/>
          </a:stretch>
        </p:blipFill>
        <p:spPr>
          <a:xfrm>
            <a:off x="5418251" y="1027799"/>
            <a:ext cx="4131323" cy="4802402"/>
          </a:xfrm>
          <a:prstGeom prst="rect">
            <a:avLst/>
          </a:prstGeom>
        </p:spPr>
      </p:pic>
      <p:cxnSp>
        <p:nvCxnSpPr>
          <p:cNvPr id="43" name="Straight Connector 42">
            <a:extLst>
              <a:ext uri="{FF2B5EF4-FFF2-40B4-BE49-F238E27FC236}">
                <a16:creationId xmlns:a16="http://schemas.microsoft.com/office/drawing/2014/main" id="{0338F1FF-88CF-4FC2-88F1-118580151BE7}"/>
              </a:ext>
            </a:extLst>
          </p:cNvPr>
          <p:cNvCxnSpPr>
            <a:cxnSpLocks/>
            <a:stCxn id="39" idx="3"/>
          </p:cNvCxnSpPr>
          <p:nvPr/>
        </p:nvCxnSpPr>
        <p:spPr>
          <a:xfrm flipV="1">
            <a:off x="4981686" y="3651142"/>
            <a:ext cx="699928" cy="18310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4003022-EB7A-45E7-8F50-6AFC650A2D24}"/>
              </a:ext>
            </a:extLst>
          </p:cNvPr>
          <p:cNvCxnSpPr>
            <a:cxnSpLocks/>
            <a:stCxn id="37" idx="3"/>
          </p:cNvCxnSpPr>
          <p:nvPr/>
        </p:nvCxnSpPr>
        <p:spPr>
          <a:xfrm flipV="1">
            <a:off x="5076951" y="2828281"/>
            <a:ext cx="604663" cy="5142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13AC6F-A1F2-4CFD-8375-A7826574F3E4}"/>
              </a:ext>
            </a:extLst>
          </p:cNvPr>
          <p:cNvCxnSpPr>
            <a:cxnSpLocks/>
            <a:stCxn id="35" idx="3"/>
          </p:cNvCxnSpPr>
          <p:nvPr/>
        </p:nvCxnSpPr>
        <p:spPr>
          <a:xfrm>
            <a:off x="5418251" y="1223351"/>
            <a:ext cx="263363" cy="12409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264AFA5-A1C4-46C5-A31A-6B8F805C3B13}"/>
              </a:ext>
            </a:extLst>
          </p:cNvPr>
          <p:cNvSpPr txBox="1"/>
          <p:nvPr/>
        </p:nvSpPr>
        <p:spPr>
          <a:xfrm>
            <a:off x="10059244" y="1214319"/>
            <a:ext cx="1928534" cy="2893100"/>
          </a:xfrm>
          <a:prstGeom prst="rect">
            <a:avLst/>
          </a:prstGeom>
          <a:noFill/>
          <a:ln>
            <a:solidFill>
              <a:schemeClr val="tx1"/>
            </a:solidFill>
          </a:ln>
        </p:spPr>
        <p:txBody>
          <a:bodyPr wrap="square">
            <a:spAutoFit/>
          </a:bodyPr>
          <a:lstStyle/>
          <a:p>
            <a:pPr defTabSz="685800"/>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Result Area 9 </a:t>
            </a:r>
            <a:r>
              <a:rPr lang="en-US" sz="1400" b="1" dirty="0">
                <a:solidFill>
                  <a:srgbClr val="33CCCC"/>
                </a:solidFill>
                <a:latin typeface="Arial" panose="020B0604020202020204" pitchFamily="34" charset="0"/>
                <a:ea typeface="ＭＳ Ｐゴシック" panose="020B0600070205080204" pitchFamily="34" charset="-128"/>
                <a:cs typeface="Arial" panose="020B0604020202020204" pitchFamily="34" charset="0"/>
              </a:rPr>
              <a:t>Integrated systems for health and social protection </a:t>
            </a:r>
            <a:r>
              <a:rPr 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schemes that support wellness, livelihood and enabling environments for people living with, at risk of and affected by HIV to reduce inequalities and allow them to live and thrive</a:t>
            </a:r>
            <a:endParaRPr lang="en-CH"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18" name="Straight Connector 17">
            <a:extLst>
              <a:ext uri="{FF2B5EF4-FFF2-40B4-BE49-F238E27FC236}">
                <a16:creationId xmlns:a16="http://schemas.microsoft.com/office/drawing/2014/main" id="{062679D2-CC45-4B1B-BD6E-FE8F1FE2B4DA}"/>
              </a:ext>
            </a:extLst>
          </p:cNvPr>
          <p:cNvCxnSpPr>
            <a:cxnSpLocks/>
            <a:stCxn id="17" idx="1"/>
          </p:cNvCxnSpPr>
          <p:nvPr/>
        </p:nvCxnSpPr>
        <p:spPr>
          <a:xfrm flipH="1">
            <a:off x="9392988" y="2660869"/>
            <a:ext cx="666256" cy="1724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395DFAA-310F-4E2F-A29A-7C87DC8EBE7E}"/>
              </a:ext>
            </a:extLst>
          </p:cNvPr>
          <p:cNvSpPr txBox="1">
            <a:spLocks/>
          </p:cNvSpPr>
          <p:nvPr/>
        </p:nvSpPr>
        <p:spPr>
          <a:xfrm>
            <a:off x="10754" y="617648"/>
            <a:ext cx="2122002" cy="5902325"/>
          </a:xfrm>
          <a:prstGeom prst="rect">
            <a:avLst/>
          </a:prstGeom>
          <a:solidFill>
            <a:srgbClr val="33CC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en-US" sz="2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Global AIDS Strategy and targets – child focused</a:t>
            </a:r>
          </a:p>
          <a:p>
            <a:pPr algn="ctr"/>
            <a:endPar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Inequality lens will focus targets on children and adolescents</a:t>
            </a:r>
          </a:p>
          <a:p>
            <a:pPr marL="342900" indent="-342900">
              <a:buFont typeface="Arial" panose="020B0604020202020204" pitchFamily="34" charset="0"/>
              <a:buChar char="•"/>
            </a:pPr>
            <a:endParaRPr lang="en-US" sz="2000" noProof="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Result areas identify clear actions for children and adolescents</a:t>
            </a:r>
            <a:b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endParaRPr lang="en-CH"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60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C4F1D1-7EDE-4F15-900B-9503483095D2}"/>
              </a:ext>
            </a:extLst>
          </p:cNvPr>
          <p:cNvSpPr/>
          <p:nvPr/>
        </p:nvSpPr>
        <p:spPr>
          <a:xfrm>
            <a:off x="9002110" y="6043402"/>
            <a:ext cx="3189890" cy="814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C927805-8C8F-428D-8668-823A996F3E4B}"/>
              </a:ext>
            </a:extLst>
          </p:cNvPr>
          <p:cNvSpPr txBox="1">
            <a:spLocks/>
          </p:cNvSpPr>
          <p:nvPr/>
        </p:nvSpPr>
        <p:spPr>
          <a:xfrm>
            <a:off x="171450" y="299805"/>
            <a:ext cx="10846396" cy="652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venir Next LT Pro Light" panose="020B0304020202020204" pitchFamily="34" charset="0"/>
                <a:ea typeface="+mj-ea"/>
                <a:cs typeface="+mj-cs"/>
              </a:defRPr>
            </a:lvl1pPr>
          </a:lstStyle>
          <a:p>
            <a:pPr>
              <a:lnSpc>
                <a:spcPct val="100000"/>
              </a:lnSpc>
              <a:spcBef>
                <a:spcPts val="400"/>
              </a:spcBef>
              <a:spcAft>
                <a:spcPts val="400"/>
              </a:spcAft>
            </a:pPr>
            <a:r>
              <a:rPr lang="en-US" sz="2800" b="0" dirty="0">
                <a:solidFill>
                  <a:srgbClr val="ED7D31"/>
                </a:solidFill>
                <a:latin typeface="Arial" panose="020B0604020202020204" pitchFamily="34" charset="0"/>
                <a:cs typeface="Arial" panose="020B0604020202020204" pitchFamily="34" charset="0"/>
              </a:rPr>
              <a:t>DETAILED TARGETS:  vertical transmission and </a:t>
            </a:r>
            <a:r>
              <a:rPr lang="en-US" sz="2800" b="0" dirty="0" err="1">
                <a:solidFill>
                  <a:srgbClr val="ED7D31"/>
                </a:solidFill>
                <a:latin typeface="Arial" panose="020B0604020202020204" pitchFamily="34" charset="0"/>
                <a:cs typeface="Arial" panose="020B0604020202020204" pitchFamily="34" charset="0"/>
              </a:rPr>
              <a:t>paediatrics</a:t>
            </a:r>
            <a:r>
              <a:rPr lang="en-US" sz="2800" b="0" dirty="0">
                <a:solidFill>
                  <a:srgbClr val="ED7D31"/>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82C42E40-2EFD-4FF8-84E3-967AD9DC22A3}"/>
              </a:ext>
            </a:extLst>
          </p:cNvPr>
          <p:cNvPicPr>
            <a:picLocks noChangeAspect="1"/>
          </p:cNvPicPr>
          <p:nvPr/>
        </p:nvPicPr>
        <p:blipFill>
          <a:blip r:embed="rId3"/>
          <a:stretch>
            <a:fillRect/>
          </a:stretch>
        </p:blipFill>
        <p:spPr>
          <a:xfrm>
            <a:off x="369739" y="1104899"/>
            <a:ext cx="8860971" cy="5168205"/>
          </a:xfrm>
          <a:prstGeom prst="rect">
            <a:avLst/>
          </a:prstGeom>
        </p:spPr>
      </p:pic>
      <p:sp>
        <p:nvSpPr>
          <p:cNvPr id="2" name="TextBox 1">
            <a:extLst>
              <a:ext uri="{FF2B5EF4-FFF2-40B4-BE49-F238E27FC236}">
                <a16:creationId xmlns:a16="http://schemas.microsoft.com/office/drawing/2014/main" id="{7AF482EF-22C5-4523-84D3-4807C3BD5F2A}"/>
              </a:ext>
            </a:extLst>
          </p:cNvPr>
          <p:cNvSpPr txBox="1"/>
          <p:nvPr/>
        </p:nvSpPr>
        <p:spPr>
          <a:xfrm>
            <a:off x="9612942" y="5682343"/>
            <a:ext cx="2809808" cy="923330"/>
          </a:xfrm>
          <a:prstGeom prst="rect">
            <a:avLst/>
          </a:prstGeom>
          <a:noFill/>
        </p:spPr>
        <p:txBody>
          <a:bodyPr wrap="square" rtlCol="0">
            <a:spAutoFit/>
          </a:bodyPr>
          <a:lstStyle/>
          <a:p>
            <a:r>
              <a:rPr lang="en-US" b="1" dirty="0">
                <a:solidFill>
                  <a:srgbClr val="FF0000"/>
                </a:solidFill>
              </a:rPr>
              <a:t>***2023 Interim Target:  75% treatment coverage for children</a:t>
            </a:r>
            <a:endParaRPr lang="en-CH" b="1" dirty="0">
              <a:solidFill>
                <a:srgbClr val="FF0000"/>
              </a:solidFill>
            </a:endParaRPr>
          </a:p>
        </p:txBody>
      </p:sp>
      <p:cxnSp>
        <p:nvCxnSpPr>
          <p:cNvPr id="7" name="Straight Connector 6">
            <a:extLst>
              <a:ext uri="{FF2B5EF4-FFF2-40B4-BE49-F238E27FC236}">
                <a16:creationId xmlns:a16="http://schemas.microsoft.com/office/drawing/2014/main" id="{C90D0EB3-B8A0-423E-AA0B-CB1728E08D4A}"/>
              </a:ext>
            </a:extLst>
          </p:cNvPr>
          <p:cNvCxnSpPr>
            <a:cxnSpLocks/>
          </p:cNvCxnSpPr>
          <p:nvPr/>
        </p:nvCxnSpPr>
        <p:spPr>
          <a:xfrm>
            <a:off x="8599526" y="5921828"/>
            <a:ext cx="805167" cy="0"/>
          </a:xfrm>
          <a:prstGeom prst="line">
            <a:avLst/>
          </a:prstGeom>
        </p:spPr>
        <p:style>
          <a:lnRef idx="3">
            <a:schemeClr val="dk1"/>
          </a:lnRef>
          <a:fillRef idx="0">
            <a:schemeClr val="dk1"/>
          </a:fillRef>
          <a:effectRef idx="2">
            <a:schemeClr val="dk1"/>
          </a:effectRef>
          <a:fontRef idx="minor">
            <a:schemeClr val="tx1"/>
          </a:fontRef>
        </p:style>
      </p:cxnSp>
      <p:sp>
        <p:nvSpPr>
          <p:cNvPr id="3" name="Oval 2">
            <a:extLst>
              <a:ext uri="{FF2B5EF4-FFF2-40B4-BE49-F238E27FC236}">
                <a16:creationId xmlns:a16="http://schemas.microsoft.com/office/drawing/2014/main" id="{9E198575-01A8-4D91-BCCD-FDC54F4DE4BA}"/>
              </a:ext>
            </a:extLst>
          </p:cNvPr>
          <p:cNvSpPr/>
          <p:nvPr/>
        </p:nvSpPr>
        <p:spPr>
          <a:xfrm>
            <a:off x="2021306" y="3765884"/>
            <a:ext cx="7383388" cy="1070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635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or: Elbow 14">
            <a:extLst>
              <a:ext uri="{FF2B5EF4-FFF2-40B4-BE49-F238E27FC236}">
                <a16:creationId xmlns:a16="http://schemas.microsoft.com/office/drawing/2014/main" id="{D2634ED3-2E1E-4531-905C-B0F583009584}"/>
              </a:ext>
            </a:extLst>
          </p:cNvPr>
          <p:cNvCxnSpPr/>
          <p:nvPr/>
        </p:nvCxnSpPr>
        <p:spPr>
          <a:xfrm flipH="1">
            <a:off x="8675493" y="4033104"/>
            <a:ext cx="1337093" cy="931653"/>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F236AA8E-CA89-441F-AA0F-94A6D622D48A}"/>
              </a:ext>
            </a:extLst>
          </p:cNvPr>
          <p:cNvCxnSpPr/>
          <p:nvPr/>
        </p:nvCxnSpPr>
        <p:spPr>
          <a:xfrm>
            <a:off x="2045554" y="4036877"/>
            <a:ext cx="1155939" cy="854015"/>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txBox="1">
            <a:spLocks/>
          </p:cNvSpPr>
          <p:nvPr/>
        </p:nvSpPr>
        <p:spPr bwMode="auto">
          <a:xfrm>
            <a:off x="1707882" y="168627"/>
            <a:ext cx="8463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None/>
            </a:pPr>
            <a:r>
              <a:rPr lang="en-US" altLang="en-US" sz="2400" dirty="0">
                <a:solidFill>
                  <a:srgbClr val="F15B40"/>
                </a:solidFill>
                <a:latin typeface="Arial" panose="020B0604020202020204" pitchFamily="34" charset="0"/>
                <a:ea typeface="ＭＳ Ｐゴシック" panose="020B0600070205080204" pitchFamily="34" charset="-128"/>
                <a:cs typeface="Arial" panose="020B0604020202020204" pitchFamily="34" charset="0"/>
              </a:rPr>
              <a:t>Impact of reaching the strategy’s targets and commitments</a:t>
            </a:r>
          </a:p>
        </p:txBody>
      </p:sp>
      <p:pic>
        <p:nvPicPr>
          <p:cNvPr id="3" name="Picture 4">
            <a:extLst>
              <a:ext uri="{FF2B5EF4-FFF2-40B4-BE49-F238E27FC236}">
                <a16:creationId xmlns:a16="http://schemas.microsoft.com/office/drawing/2014/main" id="{AD2F0407-8A33-462B-AA6B-BD50B4B37EB4}"/>
              </a:ext>
            </a:extLst>
          </p:cNvPr>
          <p:cNvPicPr>
            <a:picLocks noChangeAspect="1"/>
          </p:cNvPicPr>
          <p:nvPr/>
        </p:nvPicPr>
        <p:blipFill>
          <a:blip r:embed="rId3"/>
          <a:stretch>
            <a:fillRect/>
          </a:stretch>
        </p:blipFill>
        <p:spPr>
          <a:xfrm>
            <a:off x="1890967" y="1826989"/>
            <a:ext cx="3985404" cy="2396721"/>
          </a:xfrm>
          <a:prstGeom prst="rect">
            <a:avLst/>
          </a:prstGeom>
        </p:spPr>
      </p:pic>
      <p:pic>
        <p:nvPicPr>
          <p:cNvPr id="5" name="Picture 6">
            <a:extLst>
              <a:ext uri="{FF2B5EF4-FFF2-40B4-BE49-F238E27FC236}">
                <a16:creationId xmlns:a16="http://schemas.microsoft.com/office/drawing/2014/main" id="{33D6128B-7282-4980-93E3-599BB104DFDF}"/>
              </a:ext>
            </a:extLst>
          </p:cNvPr>
          <p:cNvPicPr>
            <a:picLocks noChangeAspect="1"/>
          </p:cNvPicPr>
          <p:nvPr/>
        </p:nvPicPr>
        <p:blipFill>
          <a:blip r:embed="rId4"/>
          <a:stretch>
            <a:fillRect/>
          </a:stretch>
        </p:blipFill>
        <p:spPr>
          <a:xfrm>
            <a:off x="6161043" y="1872114"/>
            <a:ext cx="3985404" cy="2306471"/>
          </a:xfrm>
          <a:prstGeom prst="rect">
            <a:avLst/>
          </a:prstGeom>
        </p:spPr>
      </p:pic>
      <p:sp>
        <p:nvSpPr>
          <p:cNvPr id="7" name="TextBox 6">
            <a:extLst>
              <a:ext uri="{FF2B5EF4-FFF2-40B4-BE49-F238E27FC236}">
                <a16:creationId xmlns:a16="http://schemas.microsoft.com/office/drawing/2014/main" id="{BA688197-6167-42EB-91F5-55C9D37C5A46}"/>
              </a:ext>
            </a:extLst>
          </p:cNvPr>
          <p:cNvSpPr txBox="1"/>
          <p:nvPr/>
        </p:nvSpPr>
        <p:spPr>
          <a:xfrm>
            <a:off x="2322289" y="1269874"/>
            <a:ext cx="31055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eaLnBrk="0" fontAlgn="base" hangingPunct="0">
              <a:spcBef>
                <a:spcPct val="0"/>
              </a:spcBef>
              <a:spcAft>
                <a:spcPct val="0"/>
              </a:spcAft>
            </a:pPr>
            <a:r>
              <a:rPr lang="en-US" sz="1200" dirty="0">
                <a:solidFill>
                  <a:prstClr val="black"/>
                </a:solidFill>
                <a:latin typeface="Arial"/>
                <a:ea typeface="ＭＳ Ｐゴシック"/>
                <a:cs typeface="Arial"/>
              </a:rPr>
              <a:t> Reaching the 2025 targets will reduce new HIV infections to </a:t>
            </a:r>
            <a:r>
              <a:rPr lang="en-US" sz="1200" b="1" dirty="0">
                <a:solidFill>
                  <a:prstClr val="black"/>
                </a:solidFill>
                <a:latin typeface="Arial"/>
                <a:ea typeface="ＭＳ Ｐゴシック"/>
                <a:cs typeface="Arial"/>
              </a:rPr>
              <a:t>under 370 000 in 2025</a:t>
            </a:r>
            <a:endParaRPr lang="en-US" sz="1200" b="1" dirty="0">
              <a:solidFill>
                <a:prstClr val="black"/>
              </a:solidFill>
              <a:latin typeface="Arial" panose="020B0604020202020204" pitchFamily="34" charset="0"/>
              <a:ea typeface="ＭＳ Ｐゴシック"/>
              <a:cs typeface="Arial"/>
            </a:endParaRPr>
          </a:p>
        </p:txBody>
      </p:sp>
      <p:sp>
        <p:nvSpPr>
          <p:cNvPr id="13" name="TextBox 12">
            <a:extLst>
              <a:ext uri="{FF2B5EF4-FFF2-40B4-BE49-F238E27FC236}">
                <a16:creationId xmlns:a16="http://schemas.microsoft.com/office/drawing/2014/main" id="{8A2F26B2-CFFA-4833-8E84-0B6F0F31CD7B}"/>
              </a:ext>
            </a:extLst>
          </p:cNvPr>
          <p:cNvSpPr txBox="1"/>
          <p:nvPr/>
        </p:nvSpPr>
        <p:spPr>
          <a:xfrm>
            <a:off x="6506101" y="1269874"/>
            <a:ext cx="31917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eaLnBrk="0" fontAlgn="base" hangingPunct="0">
              <a:spcBef>
                <a:spcPct val="0"/>
              </a:spcBef>
              <a:spcAft>
                <a:spcPct val="0"/>
              </a:spcAft>
            </a:pPr>
            <a:r>
              <a:rPr lang="en-US" sz="1200">
                <a:solidFill>
                  <a:prstClr val="black"/>
                </a:solidFill>
                <a:latin typeface="Arial"/>
                <a:ea typeface="ＭＳ Ｐゴシック"/>
                <a:cs typeface="Arial"/>
              </a:rPr>
              <a:t>Reaching the 2025 targets will reduce AIDS-related deaths to </a:t>
            </a:r>
            <a:r>
              <a:rPr lang="en-US" sz="1200" b="1">
                <a:solidFill>
                  <a:prstClr val="black"/>
                </a:solidFill>
                <a:latin typeface="Arial"/>
                <a:ea typeface="ＭＳ Ｐゴシック"/>
                <a:cs typeface="Arial"/>
              </a:rPr>
              <a:t>under 250 000 in 2025</a:t>
            </a:r>
            <a:endParaRPr lang="en-US" sz="1200" b="1">
              <a:solidFill>
                <a:prstClr val="black"/>
              </a:solidFill>
              <a:latin typeface="Arial" panose="020B0604020202020204" pitchFamily="34" charset="0"/>
              <a:ea typeface="ＭＳ Ｐゴシック" panose="020B0600070205080204" pitchFamily="34" charset="-128"/>
              <a:cs typeface="Arial"/>
            </a:endParaRPr>
          </a:p>
        </p:txBody>
      </p:sp>
      <p:sp>
        <p:nvSpPr>
          <p:cNvPr id="9" name="TextBox 8">
            <a:extLst>
              <a:ext uri="{FF2B5EF4-FFF2-40B4-BE49-F238E27FC236}">
                <a16:creationId xmlns:a16="http://schemas.microsoft.com/office/drawing/2014/main" id="{D7A4F428-467D-465B-AA98-5B6FE40E3A14}"/>
              </a:ext>
            </a:extLst>
          </p:cNvPr>
          <p:cNvSpPr txBox="1"/>
          <p:nvPr/>
        </p:nvSpPr>
        <p:spPr>
          <a:xfrm>
            <a:off x="3205267" y="4502164"/>
            <a:ext cx="5469145" cy="784830"/>
          </a:xfrm>
          <a:prstGeom prst="rect">
            <a:avLst/>
          </a:prstGeom>
          <a:noFill/>
          <a:ln>
            <a:solidFill>
              <a:schemeClr val="accent2"/>
            </a:solid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eaLnBrk="0" fontAlgn="base" hangingPunct="0">
              <a:spcBef>
                <a:spcPct val="0"/>
              </a:spcBef>
              <a:spcAft>
                <a:spcPct val="0"/>
              </a:spcAft>
            </a:pPr>
            <a:r>
              <a:rPr lang="en-US" sz="1500" dirty="0">
                <a:solidFill>
                  <a:prstClr val="black"/>
                </a:solidFill>
                <a:latin typeface="Arial"/>
                <a:ea typeface="ＭＳ Ｐゴシック"/>
                <a:cs typeface="Arial"/>
              </a:rPr>
              <a:t>This degree of success in the HIV response will put the international community firmly on-track to end the AIDS epidemic in all settings and for all populations by 2030</a:t>
            </a:r>
            <a:endParaRPr lang="en-US" sz="1500" dirty="0">
              <a:solidFill>
                <a:prstClr val="black"/>
              </a:solidFill>
              <a:latin typeface="Arial" panose="020B0604020202020204" pitchFamily="34" charset="0"/>
              <a:ea typeface="ＭＳ Ｐゴシック"/>
              <a:cs typeface="Arial"/>
            </a:endParaRPr>
          </a:p>
        </p:txBody>
      </p:sp>
      <p:sp>
        <p:nvSpPr>
          <p:cNvPr id="10" name="Rectangle: Rounded Corners 9">
            <a:extLst>
              <a:ext uri="{FF2B5EF4-FFF2-40B4-BE49-F238E27FC236}">
                <a16:creationId xmlns:a16="http://schemas.microsoft.com/office/drawing/2014/main" id="{B9420F22-A611-4F41-842C-8CE0448CE34E}"/>
              </a:ext>
            </a:extLst>
          </p:cNvPr>
          <p:cNvSpPr/>
          <p:nvPr/>
        </p:nvSpPr>
        <p:spPr>
          <a:xfrm>
            <a:off x="1890967" y="747273"/>
            <a:ext cx="9022616" cy="4895260"/>
          </a:xfrm>
          <a:prstGeom prst="roundRect">
            <a:avLst/>
          </a:prstGeom>
          <a:solidFill>
            <a:schemeClr val="bg2">
              <a:lumMod val="20000"/>
              <a:lumOff val="80000"/>
              <a:alpha val="2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CH">
              <a:solidFill>
                <a:prstClr val="white"/>
              </a:solidFill>
              <a:latin typeface="Calibri"/>
            </a:endParaRPr>
          </a:p>
        </p:txBody>
      </p:sp>
    </p:spTree>
    <p:extLst>
      <p:ext uri="{BB962C8B-B14F-4D97-AF65-F5344CB8AC3E}">
        <p14:creationId xmlns:p14="http://schemas.microsoft.com/office/powerpoint/2010/main" val="245143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07538-F6C2-47CC-AD1D-495126189003}"/>
              </a:ext>
            </a:extLst>
          </p:cNvPr>
          <p:cNvSpPr txBox="1"/>
          <p:nvPr/>
        </p:nvSpPr>
        <p:spPr>
          <a:xfrm>
            <a:off x="223585" y="4137108"/>
            <a:ext cx="6093994"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New child infection reduced &lt; 22 000 by 2025</a:t>
            </a:r>
            <a:endParaRPr lang="en-GB" dirty="0"/>
          </a:p>
        </p:txBody>
      </p:sp>
      <p:pic>
        <p:nvPicPr>
          <p:cNvPr id="1026" name="Picture 1">
            <a:extLst>
              <a:ext uri="{FF2B5EF4-FFF2-40B4-BE49-F238E27FC236}">
                <a16:creationId xmlns:a16="http://schemas.microsoft.com/office/drawing/2014/main" id="{CF637714-1207-4FC0-8017-C21BDB2B2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429"/>
            <a:ext cx="60388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a:extLst>
              <a:ext uri="{FF2B5EF4-FFF2-40B4-BE49-F238E27FC236}">
                <a16:creationId xmlns:a16="http://schemas.microsoft.com/office/drawing/2014/main" id="{0D3465B2-35E0-4753-B3F5-856E50219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893" y="2291878"/>
            <a:ext cx="6531107" cy="437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D410B44-8BBB-4C8F-B548-E590AE33E3BF}"/>
              </a:ext>
            </a:extLst>
          </p:cNvPr>
          <p:cNvSpPr txBox="1"/>
          <p:nvPr/>
        </p:nvSpPr>
        <p:spPr>
          <a:xfrm>
            <a:off x="645445" y="5860061"/>
            <a:ext cx="6136104"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AIDS-rel</a:t>
            </a:r>
            <a:r>
              <a:rPr lang="en-US" dirty="0">
                <a:latin typeface="Calibri" panose="020F0502020204030204" pitchFamily="34" charset="0"/>
                <a:ea typeface="Calibri" panose="020F0502020204030204" pitchFamily="34" charset="0"/>
              </a:rPr>
              <a:t>ated deaths in children reduced to &lt; 37 000 by 2025</a:t>
            </a:r>
            <a:endParaRPr lang="en-GB" sz="1800" dirty="0">
              <a:effectLst/>
              <a:latin typeface="Calibri" panose="020F0502020204030204" pitchFamily="34" charset="0"/>
              <a:ea typeface="Calibri" panose="020F0502020204030204" pitchFamily="34" charset="0"/>
            </a:endParaRPr>
          </a:p>
        </p:txBody>
      </p:sp>
      <p:sp>
        <p:nvSpPr>
          <p:cNvPr id="8" name="Title 1">
            <a:extLst>
              <a:ext uri="{FF2B5EF4-FFF2-40B4-BE49-F238E27FC236}">
                <a16:creationId xmlns:a16="http://schemas.microsoft.com/office/drawing/2014/main" id="{75988129-2848-4117-8374-9031EC4647C3}"/>
              </a:ext>
            </a:extLst>
          </p:cNvPr>
          <p:cNvSpPr txBox="1">
            <a:spLocks/>
          </p:cNvSpPr>
          <p:nvPr/>
        </p:nvSpPr>
        <p:spPr bwMode="auto">
          <a:xfrm>
            <a:off x="6485021" y="360947"/>
            <a:ext cx="411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fontAlgn="base">
              <a:spcBef>
                <a:spcPct val="0"/>
              </a:spcBef>
              <a:spcAft>
                <a:spcPct val="0"/>
              </a:spcAft>
              <a:buNone/>
            </a:pPr>
            <a:r>
              <a:rPr lang="en-US" altLang="en-US" sz="2400" dirty="0">
                <a:solidFill>
                  <a:srgbClr val="F15B40"/>
                </a:solidFill>
                <a:latin typeface="Arial" panose="020B0604020202020204" pitchFamily="34" charset="0"/>
                <a:ea typeface="ＭＳ Ｐゴシック" panose="020B0600070205080204" pitchFamily="34" charset="-128"/>
                <a:cs typeface="Arial" panose="020B0604020202020204" pitchFamily="34" charset="0"/>
              </a:rPr>
              <a:t>Impact of reaching the strategy’s targets and commitments for children aged 0-14 years</a:t>
            </a:r>
          </a:p>
        </p:txBody>
      </p:sp>
    </p:spTree>
    <p:extLst>
      <p:ext uri="{BB962C8B-B14F-4D97-AF65-F5344CB8AC3E}">
        <p14:creationId xmlns:p14="http://schemas.microsoft.com/office/powerpoint/2010/main" val="11146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03DB364-3414-DF42-894B-E6C43705DBE8}"/>
              </a:ext>
            </a:extLst>
          </p:cNvPr>
          <p:cNvPicPr>
            <a:picLocks noChangeAspect="1"/>
          </p:cNvPicPr>
          <p:nvPr/>
        </p:nvPicPr>
        <p:blipFill rotWithShape="1">
          <a:blip r:embed="rId3"/>
          <a:srcRect t="66517"/>
          <a:stretch/>
        </p:blipFill>
        <p:spPr>
          <a:xfrm>
            <a:off x="1524000" y="4278544"/>
            <a:ext cx="9144000" cy="1722206"/>
          </a:xfrm>
          <a:prstGeom prst="rect">
            <a:avLst/>
          </a:prstGeom>
        </p:spPr>
      </p:pic>
      <p:pic>
        <p:nvPicPr>
          <p:cNvPr id="5" name="Picture 4">
            <a:extLst>
              <a:ext uri="{FF2B5EF4-FFF2-40B4-BE49-F238E27FC236}">
                <a16:creationId xmlns:a16="http://schemas.microsoft.com/office/drawing/2014/main" id="{CBB3ACF8-5083-4AD6-B6A6-7AE05AAC1AAB}"/>
              </a:ext>
            </a:extLst>
          </p:cNvPr>
          <p:cNvPicPr>
            <a:picLocks noChangeAspect="1"/>
          </p:cNvPicPr>
          <p:nvPr/>
        </p:nvPicPr>
        <p:blipFill>
          <a:blip r:embed="rId4"/>
          <a:stretch>
            <a:fillRect/>
          </a:stretch>
        </p:blipFill>
        <p:spPr>
          <a:xfrm>
            <a:off x="2429683" y="1096930"/>
            <a:ext cx="7705071" cy="1652856"/>
          </a:xfrm>
          <a:prstGeom prst="rect">
            <a:avLst/>
          </a:prstGeom>
        </p:spPr>
      </p:pic>
      <p:sp>
        <p:nvSpPr>
          <p:cNvPr id="2" name="TextBox 1">
            <a:extLst>
              <a:ext uri="{FF2B5EF4-FFF2-40B4-BE49-F238E27FC236}">
                <a16:creationId xmlns:a16="http://schemas.microsoft.com/office/drawing/2014/main" id="{4C8EE08A-EC86-4DAC-B6FD-F668B301BAF7}"/>
              </a:ext>
            </a:extLst>
          </p:cNvPr>
          <p:cNvSpPr txBox="1"/>
          <p:nvPr/>
        </p:nvSpPr>
        <p:spPr>
          <a:xfrm>
            <a:off x="3013505" y="2873884"/>
            <a:ext cx="6694098" cy="1477328"/>
          </a:xfrm>
          <a:prstGeom prst="rect">
            <a:avLst/>
          </a:prstGeom>
          <a:noFill/>
        </p:spPr>
        <p:txBody>
          <a:bodyPr wrap="square" rtlCol="0">
            <a:spAutoFit/>
          </a:bodyPr>
          <a:lstStyle/>
          <a:p>
            <a:r>
              <a:rPr lang="en-US" dirty="0"/>
              <a:t>Co-facilitators:   Namibia, Australia</a:t>
            </a:r>
          </a:p>
          <a:p>
            <a:endParaRPr lang="en-US" dirty="0"/>
          </a:p>
          <a:p>
            <a:r>
              <a:rPr lang="en-US" dirty="0"/>
              <a:t>Multi-stakeholder Task Team Hearing:  23 April</a:t>
            </a:r>
          </a:p>
          <a:p>
            <a:endParaRPr lang="en-US" dirty="0"/>
          </a:p>
          <a:p>
            <a:r>
              <a:rPr lang="en-US" dirty="0"/>
              <a:t>2020 Results Report</a:t>
            </a:r>
            <a:endParaRPr lang="en-CH" dirty="0"/>
          </a:p>
        </p:txBody>
      </p:sp>
      <p:sp>
        <p:nvSpPr>
          <p:cNvPr id="6" name="TextBox 5">
            <a:extLst>
              <a:ext uri="{FF2B5EF4-FFF2-40B4-BE49-F238E27FC236}">
                <a16:creationId xmlns:a16="http://schemas.microsoft.com/office/drawing/2014/main" id="{06370BAF-D6BF-41E4-8995-5FDBDD79BA6D}"/>
              </a:ext>
            </a:extLst>
          </p:cNvPr>
          <p:cNvSpPr txBox="1"/>
          <p:nvPr/>
        </p:nvSpPr>
        <p:spPr>
          <a:xfrm>
            <a:off x="6621811" y="857250"/>
            <a:ext cx="3854003" cy="577081"/>
          </a:xfrm>
          <a:prstGeom prst="rect">
            <a:avLst/>
          </a:prstGeom>
          <a:noFill/>
        </p:spPr>
        <p:txBody>
          <a:bodyPr wrap="square" rtlCol="0">
            <a:spAutoFit/>
          </a:bodyPr>
          <a:lstStyle/>
          <a:p>
            <a:pPr algn="r" defTabSz="685800"/>
            <a:r>
              <a:rPr lang="en-US" b="1" spc="225" dirty="0">
                <a:solidFill>
                  <a:prstClr val="black"/>
                </a:solidFill>
                <a:cs typeface="Arial" panose="020B0604020202020204" pitchFamily="34" charset="0"/>
              </a:rPr>
              <a:t>NEW YORK | 8–10 JUNE 2021</a:t>
            </a: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96440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9907" y="1363663"/>
            <a:ext cx="7772400" cy="2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cs typeface="Arial" panose="020B0604020202020204" pitchFamily="34" charset="0"/>
              </a:rPr>
              <a:t>Thank you!</a:t>
            </a:r>
          </a:p>
          <a:p>
            <a:pPr eaLnBrk="1" hangingPunct="1"/>
            <a:endParaRPr lang="en-US" altLang="en-US" sz="2400" dirty="0">
              <a:solidFill>
                <a:schemeClr val="bg1"/>
              </a:solidFill>
              <a:cs typeface="Arial" panose="020B0604020202020204" pitchFamily="34" charset="0"/>
            </a:endParaRPr>
          </a:p>
          <a:p>
            <a:pPr eaLnBrk="1" hangingPunct="1"/>
            <a:endParaRPr lang="en-US" altLang="en-US" sz="2400" dirty="0">
              <a:solidFill>
                <a:schemeClr val="bg1"/>
              </a:solidFill>
              <a:cs typeface="Arial" panose="020B0604020202020204" pitchFamily="34" charset="0"/>
            </a:endParaRPr>
          </a:p>
          <a:p>
            <a:pPr eaLnBrk="1" hangingPunct="1"/>
            <a:endParaRPr lang="en-US" altLang="en-US" sz="2400" u="sng" dirty="0">
              <a:solidFill>
                <a:schemeClr val="bg1"/>
              </a:solidFill>
              <a:cs typeface="Arial" panose="020B0604020202020204" pitchFamily="34" charset="0"/>
            </a:endParaRPr>
          </a:p>
          <a:p>
            <a:pPr eaLnBrk="1" hangingPunct="1"/>
            <a:endParaRPr lang="en-US" altLang="en-US" sz="2400" u="sng" dirty="0">
              <a:solidFill>
                <a:schemeClr val="bg1"/>
              </a:solidFill>
              <a:cs typeface="Arial" panose="020B0604020202020204" pitchFamily="34" charset="0"/>
            </a:endParaRPr>
          </a:p>
          <a:p>
            <a:pPr eaLnBrk="1" hangingPunct="1"/>
            <a:r>
              <a:rPr lang="en-US" altLang="en-US" sz="2400" u="sng" dirty="0">
                <a:solidFill>
                  <a:schemeClr val="bg1"/>
                </a:solidFill>
                <a:cs typeface="Arial" panose="020B0604020202020204" pitchFamily="34" charset="0"/>
              </a:rPr>
              <a:t>Acknowledgements</a:t>
            </a:r>
          </a:p>
          <a:p>
            <a:pPr marL="342900" indent="-342900" eaLnBrk="1" hangingPunct="1">
              <a:buFont typeface="Arial" panose="020B0604020202020204" pitchFamily="34" charset="0"/>
              <a:buChar char="•"/>
            </a:pPr>
            <a:r>
              <a:rPr lang="en-US" altLang="en-US" sz="2400" dirty="0">
                <a:solidFill>
                  <a:schemeClr val="bg1"/>
                </a:solidFill>
                <a:cs typeface="Arial" panose="020B0604020202020204" pitchFamily="34" charset="0"/>
              </a:rPr>
              <a:t>Shannon Hader </a:t>
            </a:r>
          </a:p>
          <a:p>
            <a:pPr marL="342900" indent="-342900" eaLnBrk="1" hangingPunct="1">
              <a:buFont typeface="Arial" panose="020B0604020202020204" pitchFamily="34" charset="0"/>
              <a:buChar char="•"/>
            </a:pPr>
            <a:r>
              <a:rPr lang="en-US" altLang="en-US" sz="2400" dirty="0">
                <a:solidFill>
                  <a:schemeClr val="bg1"/>
                </a:solidFill>
                <a:cs typeface="Arial" panose="020B0604020202020204" pitchFamily="34" charset="0"/>
              </a:rPr>
              <a:t>Mary </a:t>
            </a:r>
            <a:r>
              <a:rPr lang="en-US" altLang="en-US" sz="2400" dirty="0" err="1">
                <a:solidFill>
                  <a:schemeClr val="bg1"/>
                </a:solidFill>
                <a:cs typeface="Arial" panose="020B0604020202020204" pitchFamily="34" charset="0"/>
              </a:rPr>
              <a:t>Mahy</a:t>
            </a:r>
            <a:endParaRPr lang="en-US" altLang="en-US" sz="2400" dirty="0">
              <a:solidFill>
                <a:schemeClr val="bg1"/>
              </a:solidFill>
              <a:cs typeface="Arial" panose="020B0604020202020204" pitchFamily="34" charset="0"/>
            </a:endParaRPr>
          </a:p>
          <a:p>
            <a:pPr marL="342900" indent="-342900" eaLnBrk="1" hangingPunct="1">
              <a:buFont typeface="Arial" panose="020B0604020202020204" pitchFamily="34" charset="0"/>
              <a:buChar char="•"/>
            </a:pPr>
            <a:r>
              <a:rPr lang="en-US" altLang="en-US" sz="2400">
                <a:solidFill>
                  <a:schemeClr val="bg1"/>
                </a:solidFill>
                <a:cs typeface="Arial" panose="020B0604020202020204" pitchFamily="34" charset="0"/>
              </a:rPr>
              <a:t>Tim Rwabuhemba</a:t>
            </a:r>
            <a:endParaRPr lang="en-US" altLang="en-US"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86440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24E353-F9FE-4032-8063-978E7FFB438B}"/>
              </a:ext>
            </a:extLst>
          </p:cNvPr>
          <p:cNvPicPr>
            <a:picLocks noChangeAspect="1"/>
          </p:cNvPicPr>
          <p:nvPr/>
        </p:nvPicPr>
        <p:blipFill>
          <a:blip r:embed="rId3"/>
          <a:stretch>
            <a:fillRect/>
          </a:stretch>
        </p:blipFill>
        <p:spPr>
          <a:xfrm>
            <a:off x="2570573" y="195415"/>
            <a:ext cx="6316252" cy="2971397"/>
          </a:xfrm>
          <a:prstGeom prst="rect">
            <a:avLst/>
          </a:prstGeom>
        </p:spPr>
      </p:pic>
      <p:sp>
        <p:nvSpPr>
          <p:cNvPr id="7" name="TextBox 6">
            <a:extLst>
              <a:ext uri="{FF2B5EF4-FFF2-40B4-BE49-F238E27FC236}">
                <a16:creationId xmlns:a16="http://schemas.microsoft.com/office/drawing/2014/main" id="{689E731D-F438-4175-B7D5-4385098C066A}"/>
              </a:ext>
            </a:extLst>
          </p:cNvPr>
          <p:cNvSpPr txBox="1"/>
          <p:nvPr/>
        </p:nvSpPr>
        <p:spPr>
          <a:xfrm>
            <a:off x="4016432" y="146717"/>
            <a:ext cx="5717115" cy="338554"/>
          </a:xfrm>
          <a:prstGeom prst="rect">
            <a:avLst/>
          </a:prstGeom>
          <a:noFill/>
        </p:spPr>
        <p:txBody>
          <a:bodyPr wrap="square">
            <a:spAutoFit/>
          </a:bodyPr>
          <a:lstStyle/>
          <a:p>
            <a:pPr defTabSz="685800"/>
            <a:r>
              <a:rPr lang="en-US" sz="1600" dirty="0">
                <a:solidFill>
                  <a:prstClr val="black"/>
                </a:solidFill>
                <a:latin typeface="Calibri" panose="020F0502020204030204"/>
              </a:rPr>
              <a:t>Number of new child HIV infections, global, 2000–2019 &amp; targets</a:t>
            </a:r>
            <a:endParaRPr lang="en-CH" sz="1600" dirty="0">
              <a:solidFill>
                <a:prstClr val="black"/>
              </a:solidFill>
              <a:latin typeface="Calibri" panose="020F0502020204030204"/>
            </a:endParaRPr>
          </a:p>
        </p:txBody>
      </p:sp>
      <p:pic>
        <p:nvPicPr>
          <p:cNvPr id="11" name="Picture 10">
            <a:extLst>
              <a:ext uri="{FF2B5EF4-FFF2-40B4-BE49-F238E27FC236}">
                <a16:creationId xmlns:a16="http://schemas.microsoft.com/office/drawing/2014/main" id="{B686F38F-C650-4EF1-B1DF-F961AF9F28E8}"/>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b="11146"/>
          <a:stretch/>
        </p:blipFill>
        <p:spPr>
          <a:xfrm>
            <a:off x="4004075" y="3190876"/>
            <a:ext cx="7009779" cy="3447646"/>
          </a:xfrm>
          <a:prstGeom prst="rect">
            <a:avLst/>
          </a:prstGeom>
        </p:spPr>
      </p:pic>
      <p:sp>
        <p:nvSpPr>
          <p:cNvPr id="13" name="TextBox 12">
            <a:extLst>
              <a:ext uri="{FF2B5EF4-FFF2-40B4-BE49-F238E27FC236}">
                <a16:creationId xmlns:a16="http://schemas.microsoft.com/office/drawing/2014/main" id="{19B11E37-DB70-41F1-9F7B-BE0CE4A35A9B}"/>
              </a:ext>
            </a:extLst>
          </p:cNvPr>
          <p:cNvSpPr txBox="1"/>
          <p:nvPr/>
        </p:nvSpPr>
        <p:spPr>
          <a:xfrm>
            <a:off x="5173580" y="3259723"/>
            <a:ext cx="6874042" cy="338554"/>
          </a:xfrm>
          <a:prstGeom prst="rect">
            <a:avLst/>
          </a:prstGeom>
          <a:noFill/>
        </p:spPr>
        <p:txBody>
          <a:bodyPr wrap="square">
            <a:spAutoFit/>
          </a:bodyPr>
          <a:lstStyle/>
          <a:p>
            <a:pPr defTabSz="685800"/>
            <a:r>
              <a:rPr lang="en-US" sz="1600" dirty="0">
                <a:solidFill>
                  <a:prstClr val="black"/>
                </a:solidFill>
                <a:latin typeface="Calibri" panose="020F0502020204030204"/>
              </a:rPr>
              <a:t>Number of children accessing antiretroviral therapy, global, 2000–2019 &amp; targets</a:t>
            </a:r>
            <a:endParaRPr lang="en-CH" sz="1600" dirty="0">
              <a:solidFill>
                <a:prstClr val="black"/>
              </a:solidFill>
              <a:latin typeface="Calibri" panose="020F0502020204030204"/>
            </a:endParaRPr>
          </a:p>
        </p:txBody>
      </p:sp>
      <p:sp>
        <p:nvSpPr>
          <p:cNvPr id="8" name="Title 1">
            <a:extLst>
              <a:ext uri="{FF2B5EF4-FFF2-40B4-BE49-F238E27FC236}">
                <a16:creationId xmlns:a16="http://schemas.microsoft.com/office/drawing/2014/main" id="{78CD2CE0-AE2C-403A-BADC-CF1156BC9346}"/>
              </a:ext>
            </a:extLst>
          </p:cNvPr>
          <p:cNvSpPr txBox="1">
            <a:spLocks/>
          </p:cNvSpPr>
          <p:nvPr/>
        </p:nvSpPr>
        <p:spPr>
          <a:xfrm>
            <a:off x="10754" y="617648"/>
            <a:ext cx="2341921" cy="5902325"/>
          </a:xfrm>
          <a:prstGeom prst="rect">
            <a:avLst/>
          </a:prstGeom>
          <a:solidFill>
            <a:srgbClr val="33CC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u="sng" dirty="0">
                <a:solidFill>
                  <a:schemeClr val="bg1"/>
                </a:solidFill>
                <a:latin typeface="Arial" panose="020B0604020202020204" pitchFamily="34" charset="0"/>
                <a:cs typeface="Arial" panose="020B0604020202020204" pitchFamily="34" charset="0"/>
              </a:rPr>
              <a:t>2016-2020 Start Free Stay Free AIDS Free Super Fast-Track strategy </a:t>
            </a:r>
            <a:br>
              <a:rPr lang="en-US" sz="2400" u="sng" dirty="0">
                <a:solidFill>
                  <a:schemeClr val="bg1"/>
                </a:solidFill>
                <a:latin typeface="Arial" panose="020B0604020202020204" pitchFamily="34" charset="0"/>
                <a:cs typeface="Arial" panose="020B0604020202020204" pitchFamily="34" charset="0"/>
              </a:rPr>
            </a:br>
            <a:br>
              <a:rPr lang="en-US" sz="2400" u="sng"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Two commitments for children</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We will miss them both</a:t>
            </a:r>
            <a:endParaRPr lang="en-CH" sz="24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41FD33D-BA38-4DAD-AA02-DAAC412E1987}"/>
              </a:ext>
            </a:extLst>
          </p:cNvPr>
          <p:cNvSpPr txBox="1"/>
          <p:nvPr/>
        </p:nvSpPr>
        <p:spPr>
          <a:xfrm>
            <a:off x="6906563" y="6628276"/>
            <a:ext cx="4876656" cy="246221"/>
          </a:xfrm>
          <a:prstGeom prst="rect">
            <a:avLst/>
          </a:prstGeom>
          <a:noFill/>
        </p:spPr>
        <p:txBody>
          <a:bodyPr wrap="none" rtlCol="0">
            <a:spAutoFit/>
          </a:bodyPr>
          <a:lstStyle/>
          <a:p>
            <a:r>
              <a:rPr lang="en-GB" sz="1000" dirty="0"/>
              <a:t>Source: UNAIDS estimates &amp; Global AIDS monitoring 2020 see https://aidsinfo.unaids.org/</a:t>
            </a:r>
          </a:p>
        </p:txBody>
      </p:sp>
    </p:spTree>
    <p:extLst>
      <p:ext uri="{BB962C8B-B14F-4D97-AF65-F5344CB8AC3E}">
        <p14:creationId xmlns:p14="http://schemas.microsoft.com/office/powerpoint/2010/main" val="232562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89E6A6-C787-45F4-B39A-4FAB9D70D8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33073" y="288698"/>
            <a:ext cx="9548173" cy="6463893"/>
          </a:xfrm>
          <a:prstGeom prst="rect">
            <a:avLst/>
          </a:prstGeom>
        </p:spPr>
      </p:pic>
      <p:sp>
        <p:nvSpPr>
          <p:cNvPr id="6" name="Title 1">
            <a:extLst>
              <a:ext uri="{FF2B5EF4-FFF2-40B4-BE49-F238E27FC236}">
                <a16:creationId xmlns:a16="http://schemas.microsoft.com/office/drawing/2014/main" id="{3BB1D677-2E97-4070-981C-1DEA84154496}"/>
              </a:ext>
            </a:extLst>
          </p:cNvPr>
          <p:cNvSpPr>
            <a:spLocks noGrp="1"/>
          </p:cNvSpPr>
          <p:nvPr>
            <p:ph type="title"/>
          </p:nvPr>
        </p:nvSpPr>
        <p:spPr>
          <a:xfrm>
            <a:off x="10754" y="617648"/>
            <a:ext cx="2130867" cy="6035815"/>
          </a:xfrm>
          <a:solidFill>
            <a:srgbClr val="33CCCC"/>
          </a:solidFill>
        </p:spPr>
        <p:txBody>
          <a:bodyPr>
            <a:normAutofit/>
          </a:bodyPr>
          <a:lstStyle/>
          <a:p>
            <a:pPr algn="ctr">
              <a:lnSpc>
                <a:spcPct val="120000"/>
              </a:lnSpc>
            </a:pPr>
            <a:r>
              <a:rPr lang="en-US" sz="2200" dirty="0">
                <a:solidFill>
                  <a:schemeClr val="bg1"/>
                </a:solidFill>
                <a:latin typeface="Arial" panose="020B0604020202020204" pitchFamily="34" charset="0"/>
                <a:cs typeface="Arial" panose="020B0604020202020204" pitchFamily="34" charset="0"/>
              </a:rPr>
              <a:t>Despite high ART coverage for pregnant women living with HIV (85%), new child infections persist</a:t>
            </a:r>
            <a:endParaRPr lang="en-GB" sz="2200" dirty="0">
              <a:solidFill>
                <a:schemeClr val="bg1"/>
              </a:solidFill>
            </a:endParaRPr>
          </a:p>
        </p:txBody>
      </p:sp>
    </p:spTree>
    <p:extLst>
      <p:ext uri="{BB962C8B-B14F-4D97-AF65-F5344CB8AC3E}">
        <p14:creationId xmlns:p14="http://schemas.microsoft.com/office/powerpoint/2010/main" val="208977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F7A2-E916-43D0-AA7E-8960DA89B2AB}"/>
              </a:ext>
            </a:extLst>
          </p:cNvPr>
          <p:cNvSpPr>
            <a:spLocks noGrp="1"/>
          </p:cNvSpPr>
          <p:nvPr>
            <p:ph type="title"/>
          </p:nvPr>
        </p:nvSpPr>
        <p:spPr>
          <a:xfrm>
            <a:off x="3392492" y="-1296"/>
            <a:ext cx="8254478" cy="994172"/>
          </a:xfrm>
        </p:spPr>
        <p:txBody>
          <a:bodyPr>
            <a:normAutofit/>
          </a:bodyPr>
          <a:lstStyle/>
          <a:p>
            <a:r>
              <a:rPr lang="en-US" sz="2800" dirty="0">
                <a:solidFill>
                  <a:srgbClr val="ED7D31"/>
                </a:solidFill>
              </a:rPr>
              <a:t>Why do new child infections continue to occur?</a:t>
            </a:r>
            <a:endParaRPr lang="en-CH" sz="3200" dirty="0">
              <a:solidFill>
                <a:srgbClr val="ED7D31"/>
              </a:solidFill>
            </a:endParaRPr>
          </a:p>
        </p:txBody>
      </p:sp>
      <p:pic>
        <p:nvPicPr>
          <p:cNvPr id="4" name="Picture 3">
            <a:extLst>
              <a:ext uri="{FF2B5EF4-FFF2-40B4-BE49-F238E27FC236}">
                <a16:creationId xmlns:a16="http://schemas.microsoft.com/office/drawing/2014/main" id="{DB95E1BC-ABF8-4028-9F11-A2089E304C0D}"/>
              </a:ext>
            </a:extLst>
          </p:cNvPr>
          <p:cNvPicPr>
            <a:picLocks noChangeAspect="1"/>
          </p:cNvPicPr>
          <p:nvPr/>
        </p:nvPicPr>
        <p:blipFill rotWithShape="1">
          <a:blip r:embed="rId3"/>
          <a:srcRect l="2458" t="5737"/>
          <a:stretch/>
        </p:blipFill>
        <p:spPr>
          <a:xfrm>
            <a:off x="3589399" y="1251284"/>
            <a:ext cx="8591847" cy="5350909"/>
          </a:xfrm>
          <a:prstGeom prst="rect">
            <a:avLst/>
          </a:prstGeom>
        </p:spPr>
      </p:pic>
      <p:sp>
        <p:nvSpPr>
          <p:cNvPr id="5" name="TextBox 4">
            <a:extLst>
              <a:ext uri="{FF2B5EF4-FFF2-40B4-BE49-F238E27FC236}">
                <a16:creationId xmlns:a16="http://schemas.microsoft.com/office/drawing/2014/main" id="{15AF5D6F-F4F3-40C6-B73B-B4A1AAC513FB}"/>
              </a:ext>
            </a:extLst>
          </p:cNvPr>
          <p:cNvSpPr txBox="1"/>
          <p:nvPr/>
        </p:nvSpPr>
        <p:spPr>
          <a:xfrm>
            <a:off x="9439455" y="6262166"/>
            <a:ext cx="2411238" cy="253916"/>
          </a:xfrm>
          <a:prstGeom prst="rect">
            <a:avLst/>
          </a:prstGeom>
          <a:noFill/>
        </p:spPr>
        <p:txBody>
          <a:bodyPr wrap="none" rtlCol="0">
            <a:spAutoFit/>
          </a:bodyPr>
          <a:lstStyle/>
          <a:p>
            <a:r>
              <a:rPr lang="en-US" sz="1050" dirty="0"/>
              <a:t>UNAIDS 2020 </a:t>
            </a:r>
            <a:r>
              <a:rPr lang="en-US" sz="1050" dirty="0" err="1"/>
              <a:t>epidemiologcal</a:t>
            </a:r>
            <a:r>
              <a:rPr lang="en-US" sz="1050" dirty="0"/>
              <a:t> estimates.</a:t>
            </a:r>
            <a:endParaRPr lang="en-CH" sz="1050" dirty="0"/>
          </a:p>
        </p:txBody>
      </p:sp>
      <p:sp>
        <p:nvSpPr>
          <p:cNvPr id="6" name="TextBox 5">
            <a:extLst>
              <a:ext uri="{FF2B5EF4-FFF2-40B4-BE49-F238E27FC236}">
                <a16:creationId xmlns:a16="http://schemas.microsoft.com/office/drawing/2014/main" id="{00CF659E-E519-43EC-A788-F227033DDF82}"/>
              </a:ext>
            </a:extLst>
          </p:cNvPr>
          <p:cNvSpPr txBox="1"/>
          <p:nvPr/>
        </p:nvSpPr>
        <p:spPr>
          <a:xfrm>
            <a:off x="7519731" y="992876"/>
            <a:ext cx="4936958" cy="523220"/>
          </a:xfrm>
          <a:prstGeom prst="rect">
            <a:avLst/>
          </a:prstGeom>
          <a:noFill/>
        </p:spPr>
        <p:txBody>
          <a:bodyPr wrap="square" rtlCol="0">
            <a:spAutoFit/>
          </a:bodyPr>
          <a:lstStyle/>
          <a:p>
            <a:r>
              <a:rPr lang="en-US" sz="1400" dirty="0"/>
              <a:t>Number of pregnant women living with HIV and new child infections by missed opportunities, 21 focus countries, 2019</a:t>
            </a:r>
            <a:endParaRPr lang="en-CH" sz="1400" dirty="0"/>
          </a:p>
        </p:txBody>
      </p:sp>
      <p:sp>
        <p:nvSpPr>
          <p:cNvPr id="9" name="Title 1">
            <a:extLst>
              <a:ext uri="{FF2B5EF4-FFF2-40B4-BE49-F238E27FC236}">
                <a16:creationId xmlns:a16="http://schemas.microsoft.com/office/drawing/2014/main" id="{36697E86-53F2-435D-ACE1-BEF3339FD91B}"/>
              </a:ext>
            </a:extLst>
          </p:cNvPr>
          <p:cNvSpPr txBox="1">
            <a:spLocks/>
          </p:cNvSpPr>
          <p:nvPr/>
        </p:nvSpPr>
        <p:spPr>
          <a:xfrm>
            <a:off x="10754" y="252663"/>
            <a:ext cx="2949014" cy="6349530"/>
          </a:xfrm>
          <a:prstGeom prst="rect">
            <a:avLst/>
          </a:prstGeom>
          <a:solidFill>
            <a:srgbClr val="33CC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Inequalities:</a:t>
            </a:r>
          </a:p>
          <a:p>
            <a:endParaRPr lang="en-US"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Poor access to HIV testing &amp; treatment before or early enough in pregnancy</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Women become newly infected with HIV during pregnancy &amp; breastfeeding</a:t>
            </a:r>
          </a:p>
          <a:p>
            <a:pPr marL="342900" indent="-342900">
              <a:buFont typeface="Arial" panose="020B0604020202020204" pitchFamily="34" charset="0"/>
              <a:buChar char="•"/>
            </a:pPr>
            <a:endParaRPr lang="en-CH"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Women do not have the support they need and drop of HIV treatment during pregnancy &amp; breastfeeding</a:t>
            </a:r>
          </a:p>
        </p:txBody>
      </p:sp>
    </p:spTree>
    <p:extLst>
      <p:ext uri="{BB962C8B-B14F-4D97-AF65-F5344CB8AC3E}">
        <p14:creationId xmlns:p14="http://schemas.microsoft.com/office/powerpoint/2010/main" val="235126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9BD6-67D4-4DC4-AE19-B48048155ABC}"/>
              </a:ext>
            </a:extLst>
          </p:cNvPr>
          <p:cNvSpPr>
            <a:spLocks noGrp="1"/>
          </p:cNvSpPr>
          <p:nvPr>
            <p:ph type="title"/>
          </p:nvPr>
        </p:nvSpPr>
        <p:spPr>
          <a:xfrm>
            <a:off x="10754" y="617648"/>
            <a:ext cx="2319396" cy="5902325"/>
          </a:xfrm>
          <a:solidFill>
            <a:srgbClr val="33CCCC"/>
          </a:solidFill>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Inequalities:</a:t>
            </a:r>
            <a:br>
              <a:rPr lang="en-US" sz="2800" dirty="0">
                <a:solidFill>
                  <a:schemeClr val="bg1"/>
                </a:solidFill>
                <a:latin typeface="Arial" panose="020B0604020202020204" pitchFamily="34" charset="0"/>
                <a:cs typeface="Arial" panose="020B0604020202020204" pitchFamily="34" charset="0"/>
              </a:rPr>
            </a:b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Where are the missing children?</a:t>
            </a:r>
            <a:endParaRPr lang="en-CH" sz="28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6BB65FB-C9D4-439E-AC91-E9EED877111E}"/>
              </a:ext>
            </a:extLst>
          </p:cNvPr>
          <p:cNvPicPr>
            <a:picLocks noChangeAspect="1"/>
          </p:cNvPicPr>
          <p:nvPr/>
        </p:nvPicPr>
        <p:blipFill>
          <a:blip r:embed="rId3"/>
          <a:stretch>
            <a:fillRect/>
          </a:stretch>
        </p:blipFill>
        <p:spPr>
          <a:xfrm>
            <a:off x="3106874" y="1612190"/>
            <a:ext cx="3592939" cy="3913239"/>
          </a:xfrm>
          <a:prstGeom prst="rect">
            <a:avLst/>
          </a:prstGeom>
        </p:spPr>
      </p:pic>
      <p:pic>
        <p:nvPicPr>
          <p:cNvPr id="9" name="Picture 8">
            <a:extLst>
              <a:ext uri="{FF2B5EF4-FFF2-40B4-BE49-F238E27FC236}">
                <a16:creationId xmlns:a16="http://schemas.microsoft.com/office/drawing/2014/main" id="{0D1A0069-6874-4E67-BC78-D9AB6393B88A}"/>
              </a:ext>
            </a:extLst>
          </p:cNvPr>
          <p:cNvPicPr>
            <a:picLocks noChangeAspect="1"/>
          </p:cNvPicPr>
          <p:nvPr/>
        </p:nvPicPr>
        <p:blipFill>
          <a:blip r:embed="rId4"/>
          <a:stretch>
            <a:fillRect/>
          </a:stretch>
        </p:blipFill>
        <p:spPr>
          <a:xfrm>
            <a:off x="6889822" y="869769"/>
            <a:ext cx="3877263" cy="4079556"/>
          </a:xfrm>
          <a:prstGeom prst="rect">
            <a:avLst/>
          </a:prstGeom>
        </p:spPr>
      </p:pic>
      <p:pic>
        <p:nvPicPr>
          <p:cNvPr id="11" name="Picture 10">
            <a:extLst>
              <a:ext uri="{FF2B5EF4-FFF2-40B4-BE49-F238E27FC236}">
                <a16:creationId xmlns:a16="http://schemas.microsoft.com/office/drawing/2014/main" id="{D09CE07C-4EC6-4EF0-B646-9A005C261C28}"/>
              </a:ext>
            </a:extLst>
          </p:cNvPr>
          <p:cNvPicPr>
            <a:picLocks noChangeAspect="1"/>
          </p:cNvPicPr>
          <p:nvPr/>
        </p:nvPicPr>
        <p:blipFill>
          <a:blip r:embed="rId5"/>
          <a:stretch>
            <a:fillRect/>
          </a:stretch>
        </p:blipFill>
        <p:spPr>
          <a:xfrm>
            <a:off x="3502961" y="3321965"/>
            <a:ext cx="697705" cy="1612941"/>
          </a:xfrm>
          <a:prstGeom prst="rect">
            <a:avLst/>
          </a:prstGeom>
        </p:spPr>
      </p:pic>
      <p:pic>
        <p:nvPicPr>
          <p:cNvPr id="13" name="Picture 12">
            <a:extLst>
              <a:ext uri="{FF2B5EF4-FFF2-40B4-BE49-F238E27FC236}">
                <a16:creationId xmlns:a16="http://schemas.microsoft.com/office/drawing/2014/main" id="{C311DAE2-DD99-42F3-80AC-282DF58A0A5F}"/>
              </a:ext>
            </a:extLst>
          </p:cNvPr>
          <p:cNvPicPr>
            <a:picLocks noChangeAspect="1"/>
          </p:cNvPicPr>
          <p:nvPr/>
        </p:nvPicPr>
        <p:blipFill>
          <a:blip r:embed="rId6"/>
          <a:stretch>
            <a:fillRect/>
          </a:stretch>
        </p:blipFill>
        <p:spPr>
          <a:xfrm>
            <a:off x="7519374" y="3107159"/>
            <a:ext cx="454929" cy="1028265"/>
          </a:xfrm>
          <a:prstGeom prst="rect">
            <a:avLst/>
          </a:prstGeom>
        </p:spPr>
      </p:pic>
      <p:sp>
        <p:nvSpPr>
          <p:cNvPr id="16" name="TextBox 15">
            <a:extLst>
              <a:ext uri="{FF2B5EF4-FFF2-40B4-BE49-F238E27FC236}">
                <a16:creationId xmlns:a16="http://schemas.microsoft.com/office/drawing/2014/main" id="{307FE877-501E-49C6-BA27-9AAA96D8F2E2}"/>
              </a:ext>
            </a:extLst>
          </p:cNvPr>
          <p:cNvSpPr txBox="1"/>
          <p:nvPr/>
        </p:nvSpPr>
        <p:spPr>
          <a:xfrm>
            <a:off x="3752332" y="869769"/>
            <a:ext cx="294748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Number of children living with HIV not on treatment</a:t>
            </a:r>
            <a:endParaRPr lang="en-CH"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4C91CE3-DC5D-46F6-BE8D-B07938729B00}"/>
              </a:ext>
            </a:extLst>
          </p:cNvPr>
          <p:cNvSpPr txBox="1"/>
          <p:nvPr/>
        </p:nvSpPr>
        <p:spPr>
          <a:xfrm>
            <a:off x="7746839" y="152075"/>
            <a:ext cx="285356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Percent of children living with HIV not on treatment</a:t>
            </a:r>
            <a:endParaRPr lang="en-CH" dirty="0">
              <a:latin typeface="Arial" panose="020B0604020202020204" pitchFamily="34" charset="0"/>
              <a:cs typeface="Arial" panose="020B0604020202020204" pitchFamily="34" charset="0"/>
            </a:endParaRPr>
          </a:p>
        </p:txBody>
      </p:sp>
      <p:graphicFrame>
        <p:nvGraphicFramePr>
          <p:cNvPr id="19" name="Table 18">
            <a:extLst>
              <a:ext uri="{FF2B5EF4-FFF2-40B4-BE49-F238E27FC236}">
                <a16:creationId xmlns:a16="http://schemas.microsoft.com/office/drawing/2014/main" id="{B9862519-B9B7-4E80-8BA6-A476CF51B06E}"/>
              </a:ext>
            </a:extLst>
          </p:cNvPr>
          <p:cNvGraphicFramePr>
            <a:graphicFrameLocks noGrp="1"/>
          </p:cNvGraphicFramePr>
          <p:nvPr/>
        </p:nvGraphicFramePr>
        <p:xfrm>
          <a:off x="7126678" y="5181764"/>
          <a:ext cx="4227122" cy="1609727"/>
        </p:xfrm>
        <a:graphic>
          <a:graphicData uri="http://schemas.openxmlformats.org/drawingml/2006/table">
            <a:tbl>
              <a:tblPr/>
              <a:tblGrid>
                <a:gridCol w="2818082">
                  <a:extLst>
                    <a:ext uri="{9D8B030D-6E8A-4147-A177-3AD203B41FA5}">
                      <a16:colId xmlns:a16="http://schemas.microsoft.com/office/drawing/2014/main" val="2196923684"/>
                    </a:ext>
                  </a:extLst>
                </a:gridCol>
                <a:gridCol w="704520">
                  <a:extLst>
                    <a:ext uri="{9D8B030D-6E8A-4147-A177-3AD203B41FA5}">
                      <a16:colId xmlns:a16="http://schemas.microsoft.com/office/drawing/2014/main" val="3531621440"/>
                    </a:ext>
                  </a:extLst>
                </a:gridCol>
                <a:gridCol w="704520">
                  <a:extLst>
                    <a:ext uri="{9D8B030D-6E8A-4147-A177-3AD203B41FA5}">
                      <a16:colId xmlns:a16="http://schemas.microsoft.com/office/drawing/2014/main" val="2482308304"/>
                    </a:ext>
                  </a:extLst>
                </a:gridCol>
              </a:tblGrid>
              <a:tr h="229961">
                <a:tc>
                  <a:txBody>
                    <a:bodyPr/>
                    <a:lstStyle/>
                    <a:p>
                      <a:pPr algn="l" fontAlgn="t"/>
                      <a:r>
                        <a:rPr lang="en-US" sz="1400" b="0" i="0" u="none" strike="noStrike" dirty="0">
                          <a:solidFill>
                            <a:srgbClr val="000000"/>
                          </a:solidFill>
                          <a:effectLst/>
                          <a:latin typeface="Calibri" panose="020F0502020204030204" pitchFamily="34" charset="0"/>
                        </a:rPr>
                        <a:t>Global</a:t>
                      </a:r>
                    </a:p>
                  </a:txBody>
                  <a:tcPr marL="6600" marR="6600" marT="6600" marB="0">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rPr>
                        <a:t>850,000</a:t>
                      </a:r>
                      <a:endParaRPr lang="en-CH" sz="1400" b="0" i="0" u="none" strike="noStrike" dirty="0">
                        <a:solidFill>
                          <a:srgbClr val="000000"/>
                        </a:solidFill>
                        <a:effectLst/>
                        <a:latin typeface="Calibri" panose="020F0502020204030204" pitchFamily="34" charset="0"/>
                      </a:endParaRPr>
                    </a:p>
                  </a:txBody>
                  <a:tcPr marL="6600" marR="6600" marT="6600" marB="0">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rPr>
                        <a:t>47%</a:t>
                      </a:r>
                      <a:endParaRPr lang="en-CH" sz="1400" b="0" i="0" u="none" strike="noStrike" dirty="0">
                        <a:solidFill>
                          <a:srgbClr val="000000"/>
                        </a:solidFill>
                        <a:effectLst/>
                        <a:latin typeface="Calibri" panose="020F0502020204030204" pitchFamily="34" charset="0"/>
                      </a:endParaRPr>
                    </a:p>
                  </a:txBody>
                  <a:tcPr marL="6600" marR="6600" marT="6600" marB="0">
                    <a:lnL>
                      <a:noFill/>
                    </a:lnL>
                    <a:lnR>
                      <a:noFill/>
                    </a:lnR>
                    <a:lnT>
                      <a:noFill/>
                    </a:lnT>
                    <a:lnB>
                      <a:noFill/>
                    </a:lnB>
                  </a:tcPr>
                </a:tc>
                <a:extLst>
                  <a:ext uri="{0D108BD9-81ED-4DB2-BD59-A6C34878D82A}">
                    <a16:rowId xmlns:a16="http://schemas.microsoft.com/office/drawing/2014/main" val="3879416377"/>
                  </a:ext>
                </a:extLst>
              </a:tr>
              <a:tr h="229961">
                <a:tc>
                  <a:txBody>
                    <a:bodyPr/>
                    <a:lstStyle/>
                    <a:p>
                      <a:pPr algn="l" fontAlgn="t"/>
                      <a:r>
                        <a:rPr lang="en-US" sz="1400" b="1" i="0" u="none" strike="noStrike" dirty="0">
                          <a:solidFill>
                            <a:srgbClr val="000000"/>
                          </a:solidFill>
                          <a:effectLst/>
                          <a:latin typeface="Calibri" panose="020F0502020204030204" pitchFamily="34" charset="0"/>
                        </a:rPr>
                        <a:t>Eastern and southern Africa</a:t>
                      </a:r>
                    </a:p>
                  </a:txBody>
                  <a:tcPr marL="6600" marR="6600" marT="6600" marB="0">
                    <a:lnL>
                      <a:noFill/>
                    </a:lnL>
                    <a:lnR>
                      <a:noFill/>
                    </a:lnR>
                    <a:lnT>
                      <a:noFill/>
                    </a:lnT>
                    <a:lnB>
                      <a:noFill/>
                    </a:lnB>
                  </a:tcPr>
                </a:tc>
                <a:tc>
                  <a:txBody>
                    <a:bodyPr/>
                    <a:lstStyle/>
                    <a:p>
                      <a:pPr algn="r" fontAlgn="t"/>
                      <a:r>
                        <a:rPr lang="en-CH" sz="1400" b="0" i="0" u="none" strike="noStrike" dirty="0">
                          <a:solidFill>
                            <a:srgbClr val="000000"/>
                          </a:solidFill>
                          <a:effectLst/>
                          <a:latin typeface="Calibri" panose="020F0502020204030204" pitchFamily="34" charset="0"/>
                        </a:rPr>
                        <a:t>4</a:t>
                      </a:r>
                      <a:r>
                        <a:rPr lang="en-US" sz="1400" b="0" i="0" u="none" strike="noStrike" dirty="0">
                          <a:solidFill>
                            <a:srgbClr val="000000"/>
                          </a:solidFill>
                          <a:effectLst/>
                          <a:latin typeface="Calibri" panose="020F0502020204030204" pitchFamily="34" charset="0"/>
                        </a:rPr>
                        <a:t>90,000</a:t>
                      </a:r>
                      <a:endParaRPr lang="en-CH" sz="1400" b="0" i="0" u="none" strike="noStrike" dirty="0">
                        <a:solidFill>
                          <a:srgbClr val="000000"/>
                        </a:solidFill>
                        <a:effectLst/>
                        <a:latin typeface="Calibri" panose="020F0502020204030204" pitchFamily="34" charset="0"/>
                      </a:endParaRPr>
                    </a:p>
                  </a:txBody>
                  <a:tcPr marL="6600" marR="6600" marT="6600" marB="0">
                    <a:lnL>
                      <a:noFill/>
                    </a:lnL>
                    <a:lnR>
                      <a:noFill/>
                    </a:lnR>
                    <a:lnT>
                      <a:noFill/>
                    </a:lnT>
                    <a:lnB>
                      <a:noFill/>
                    </a:lnB>
                  </a:tcPr>
                </a:tc>
                <a:tc>
                  <a:txBody>
                    <a:bodyPr/>
                    <a:lstStyle/>
                    <a:p>
                      <a:pPr algn="r" fontAlgn="t"/>
                      <a:r>
                        <a:rPr lang="en-CH" sz="1400" b="0" i="0" u="none" strike="noStrike" dirty="0">
                          <a:solidFill>
                            <a:srgbClr val="000000"/>
                          </a:solidFill>
                          <a:effectLst/>
                          <a:latin typeface="Calibri" panose="020F0502020204030204" pitchFamily="34" charset="0"/>
                        </a:rPr>
                        <a:t>42%</a:t>
                      </a:r>
                    </a:p>
                  </a:txBody>
                  <a:tcPr marL="6600" marR="6600" marT="6600" marB="0">
                    <a:lnL>
                      <a:noFill/>
                    </a:lnL>
                    <a:lnR>
                      <a:noFill/>
                    </a:lnR>
                    <a:lnT>
                      <a:noFill/>
                    </a:lnT>
                    <a:lnB>
                      <a:noFill/>
                    </a:lnB>
                  </a:tcPr>
                </a:tc>
                <a:extLst>
                  <a:ext uri="{0D108BD9-81ED-4DB2-BD59-A6C34878D82A}">
                    <a16:rowId xmlns:a16="http://schemas.microsoft.com/office/drawing/2014/main" val="3865249928"/>
                  </a:ext>
                </a:extLst>
              </a:tr>
              <a:tr h="229961">
                <a:tc>
                  <a:txBody>
                    <a:bodyPr/>
                    <a:lstStyle/>
                    <a:p>
                      <a:pPr algn="l" fontAlgn="t"/>
                      <a:r>
                        <a:rPr lang="en-US" sz="1400" b="1" i="0" u="none" strike="noStrike" dirty="0">
                          <a:solidFill>
                            <a:srgbClr val="000000"/>
                          </a:solidFill>
                          <a:effectLst/>
                          <a:latin typeface="Calibri" panose="020F0502020204030204" pitchFamily="34" charset="0"/>
                        </a:rPr>
                        <a:t>Western and central Africa</a:t>
                      </a:r>
                    </a:p>
                  </a:txBody>
                  <a:tcPr marL="6600" marR="6600" marT="6600" marB="0">
                    <a:lnL>
                      <a:noFill/>
                    </a:lnL>
                    <a:lnR>
                      <a:noFill/>
                    </a:lnR>
                    <a:lnT>
                      <a:noFill/>
                    </a:lnT>
                    <a:lnB>
                      <a:noFill/>
                    </a:lnB>
                  </a:tcPr>
                </a:tc>
                <a:tc>
                  <a:txBody>
                    <a:bodyPr/>
                    <a:lstStyle/>
                    <a:p>
                      <a:pPr algn="r" fontAlgn="t"/>
                      <a:r>
                        <a:rPr lang="en-CH" sz="1400" b="0" i="0" u="none" strike="noStrike" dirty="0">
                          <a:solidFill>
                            <a:srgbClr val="000000"/>
                          </a:solidFill>
                          <a:effectLst/>
                          <a:latin typeface="Calibri" panose="020F0502020204030204" pitchFamily="34" charset="0"/>
                        </a:rPr>
                        <a:t>2</a:t>
                      </a:r>
                      <a:r>
                        <a:rPr lang="en-US" sz="1400" b="0" i="0" u="none" strike="noStrike" dirty="0">
                          <a:solidFill>
                            <a:srgbClr val="000000"/>
                          </a:solidFill>
                          <a:effectLst/>
                          <a:latin typeface="Calibri" panose="020F0502020204030204" pitchFamily="34" charset="0"/>
                        </a:rPr>
                        <a:t>90,000</a:t>
                      </a:r>
                      <a:endParaRPr lang="en-CH" sz="1400" b="0" i="0" u="none" strike="noStrike" dirty="0">
                        <a:solidFill>
                          <a:srgbClr val="000000"/>
                        </a:solidFill>
                        <a:effectLst/>
                        <a:latin typeface="Calibri" panose="020F0502020204030204" pitchFamily="34" charset="0"/>
                      </a:endParaRPr>
                    </a:p>
                  </a:txBody>
                  <a:tcPr marL="6600" marR="6600" marT="6600" marB="0">
                    <a:lnL>
                      <a:noFill/>
                    </a:lnL>
                    <a:lnR>
                      <a:noFill/>
                    </a:lnR>
                    <a:lnT>
                      <a:noFill/>
                    </a:lnT>
                    <a:lnB>
                      <a:noFill/>
                    </a:lnB>
                  </a:tcPr>
                </a:tc>
                <a:tc>
                  <a:txBody>
                    <a:bodyPr/>
                    <a:lstStyle/>
                    <a:p>
                      <a:pPr algn="r" fontAlgn="t"/>
                      <a:r>
                        <a:rPr lang="en-CH" sz="1400" b="0" i="0" u="none" strike="noStrike" dirty="0">
                          <a:solidFill>
                            <a:srgbClr val="000000"/>
                          </a:solidFill>
                          <a:effectLst/>
                          <a:latin typeface="Calibri" panose="020F0502020204030204" pitchFamily="34" charset="0"/>
                        </a:rPr>
                        <a:t>67%</a:t>
                      </a:r>
                    </a:p>
                  </a:txBody>
                  <a:tcPr marL="6600" marR="6600" marT="6600" marB="0">
                    <a:lnL>
                      <a:noFill/>
                    </a:lnL>
                    <a:lnR>
                      <a:noFill/>
                    </a:lnR>
                    <a:lnT>
                      <a:noFill/>
                    </a:lnT>
                    <a:lnB>
                      <a:noFill/>
                    </a:lnB>
                  </a:tcPr>
                </a:tc>
                <a:extLst>
                  <a:ext uri="{0D108BD9-81ED-4DB2-BD59-A6C34878D82A}">
                    <a16:rowId xmlns:a16="http://schemas.microsoft.com/office/drawing/2014/main" val="1676328011"/>
                  </a:ext>
                </a:extLst>
              </a:tr>
              <a:tr h="229961">
                <a:tc>
                  <a:txBody>
                    <a:bodyPr/>
                    <a:lstStyle/>
                    <a:p>
                      <a:pPr algn="l" fontAlgn="t"/>
                      <a:r>
                        <a:rPr lang="en-US" sz="1400" b="0" i="0" u="none" strike="noStrike" dirty="0">
                          <a:solidFill>
                            <a:srgbClr val="000000"/>
                          </a:solidFill>
                          <a:effectLst/>
                          <a:latin typeface="Calibri" panose="020F0502020204030204" pitchFamily="34" charset="0"/>
                        </a:rPr>
                        <a:t>Asia and the Pacific</a:t>
                      </a:r>
                    </a:p>
                  </a:txBody>
                  <a:tcPr marL="6600" marR="6600" marT="6600" marB="0">
                    <a:lnL>
                      <a:noFill/>
                    </a:lnL>
                    <a:lnR>
                      <a:noFill/>
                    </a:lnR>
                    <a:lnT>
                      <a:noFill/>
                    </a:lnT>
                    <a:lnB>
                      <a:noFill/>
                    </a:lnB>
                  </a:tcPr>
                </a:tc>
                <a:tc>
                  <a:txBody>
                    <a:bodyPr/>
                    <a:lstStyle/>
                    <a:p>
                      <a:pPr algn="r" fontAlgn="t"/>
                      <a:r>
                        <a:rPr lang="en-CH" sz="1400" b="0" i="0" u="none" strike="noStrike" dirty="0">
                          <a:solidFill>
                            <a:srgbClr val="000000"/>
                          </a:solidFill>
                          <a:effectLst/>
                          <a:latin typeface="Calibri" panose="020F0502020204030204" pitchFamily="34" charset="0"/>
                        </a:rPr>
                        <a:t>48</a:t>
                      </a:r>
                      <a:r>
                        <a:rPr lang="en-US" sz="1400" b="0" i="0" u="none" strike="noStrike" dirty="0">
                          <a:solidFill>
                            <a:srgbClr val="000000"/>
                          </a:solidFill>
                          <a:effectLst/>
                          <a:latin typeface="Calibri" panose="020F0502020204030204" pitchFamily="34" charset="0"/>
                        </a:rPr>
                        <a:t>,00</a:t>
                      </a:r>
                      <a:r>
                        <a:rPr lang="en-CH" sz="1400" b="0" i="0" u="none" strike="noStrike" dirty="0">
                          <a:solidFill>
                            <a:srgbClr val="000000"/>
                          </a:solidFill>
                          <a:effectLst/>
                          <a:latin typeface="Calibri" panose="020F0502020204030204" pitchFamily="34" charset="0"/>
                        </a:rPr>
                        <a:t>0</a:t>
                      </a:r>
                    </a:p>
                  </a:txBody>
                  <a:tcPr marL="6600" marR="6600" marT="6600" marB="0">
                    <a:lnL>
                      <a:noFill/>
                    </a:lnL>
                    <a:lnR>
                      <a:noFill/>
                    </a:lnR>
                    <a:lnT>
                      <a:noFill/>
                    </a:lnT>
                    <a:lnB>
                      <a:noFill/>
                    </a:lnB>
                  </a:tcPr>
                </a:tc>
                <a:tc>
                  <a:txBody>
                    <a:bodyPr/>
                    <a:lstStyle/>
                    <a:p>
                      <a:pPr algn="r" fontAlgn="t"/>
                      <a:r>
                        <a:rPr lang="en-CH" sz="1400" b="0" i="0" u="none" strike="noStrike">
                          <a:solidFill>
                            <a:srgbClr val="000000"/>
                          </a:solidFill>
                          <a:effectLst/>
                          <a:latin typeface="Calibri" panose="020F0502020204030204" pitchFamily="34" charset="0"/>
                        </a:rPr>
                        <a:t>35%</a:t>
                      </a:r>
                    </a:p>
                  </a:txBody>
                  <a:tcPr marL="6600" marR="6600" marT="6600" marB="0">
                    <a:lnL>
                      <a:noFill/>
                    </a:lnL>
                    <a:lnR>
                      <a:noFill/>
                    </a:lnR>
                    <a:lnT>
                      <a:noFill/>
                    </a:lnT>
                    <a:lnB>
                      <a:noFill/>
                    </a:lnB>
                  </a:tcPr>
                </a:tc>
                <a:extLst>
                  <a:ext uri="{0D108BD9-81ED-4DB2-BD59-A6C34878D82A}">
                    <a16:rowId xmlns:a16="http://schemas.microsoft.com/office/drawing/2014/main" val="3380296011"/>
                  </a:ext>
                </a:extLst>
              </a:tr>
              <a:tr h="229961">
                <a:tc>
                  <a:txBody>
                    <a:bodyPr/>
                    <a:lstStyle/>
                    <a:p>
                      <a:pPr algn="l" fontAlgn="t"/>
                      <a:r>
                        <a:rPr lang="en-US" sz="1400" b="0" i="0" u="none" strike="noStrike">
                          <a:solidFill>
                            <a:srgbClr val="000000"/>
                          </a:solidFill>
                          <a:effectLst/>
                          <a:latin typeface="Calibri" panose="020F0502020204030204" pitchFamily="34" charset="0"/>
                        </a:rPr>
                        <a:t>Latin America</a:t>
                      </a:r>
                    </a:p>
                  </a:txBody>
                  <a:tcPr marL="6600" marR="6600" marT="6600" marB="0">
                    <a:lnL>
                      <a:noFill/>
                    </a:lnL>
                    <a:lnR>
                      <a:noFill/>
                    </a:lnR>
                    <a:lnT>
                      <a:noFill/>
                    </a:lnT>
                    <a:lnB>
                      <a:noFill/>
                    </a:lnB>
                  </a:tcPr>
                </a:tc>
                <a:tc>
                  <a:txBody>
                    <a:bodyPr/>
                    <a:lstStyle/>
                    <a:p>
                      <a:pPr algn="r" fontAlgn="t"/>
                      <a:r>
                        <a:rPr lang="en-CH" sz="1400" b="0" i="0" u="none" strike="noStrike" dirty="0">
                          <a:solidFill>
                            <a:srgbClr val="000000"/>
                          </a:solidFill>
                          <a:effectLst/>
                          <a:latin typeface="Calibri" panose="020F0502020204030204" pitchFamily="34" charset="0"/>
                        </a:rPr>
                        <a:t>1</a:t>
                      </a:r>
                      <a:r>
                        <a:rPr lang="en-US" sz="1400" b="0" i="0" u="none" strike="noStrike" dirty="0">
                          <a:solidFill>
                            <a:srgbClr val="000000"/>
                          </a:solidFill>
                          <a:effectLst/>
                          <a:latin typeface="Calibri" panose="020F0502020204030204" pitchFamily="34" charset="0"/>
                        </a:rPr>
                        <a:t>7,000</a:t>
                      </a:r>
                      <a:endParaRPr lang="en-CH" sz="1400" b="0" i="0" u="none" strike="noStrike" dirty="0">
                        <a:solidFill>
                          <a:srgbClr val="000000"/>
                        </a:solidFill>
                        <a:effectLst/>
                        <a:latin typeface="Calibri" panose="020F0502020204030204" pitchFamily="34" charset="0"/>
                      </a:endParaRPr>
                    </a:p>
                  </a:txBody>
                  <a:tcPr marL="6600" marR="6600" marT="6600" marB="0">
                    <a:lnL>
                      <a:noFill/>
                    </a:lnL>
                    <a:lnR>
                      <a:noFill/>
                    </a:lnR>
                    <a:lnT>
                      <a:noFill/>
                    </a:lnT>
                    <a:lnB>
                      <a:noFill/>
                    </a:lnB>
                  </a:tcPr>
                </a:tc>
                <a:tc>
                  <a:txBody>
                    <a:bodyPr/>
                    <a:lstStyle/>
                    <a:p>
                      <a:pPr algn="r" fontAlgn="t"/>
                      <a:r>
                        <a:rPr lang="en-CH" sz="1400" b="0" i="0" u="none" strike="noStrike">
                          <a:solidFill>
                            <a:srgbClr val="000000"/>
                          </a:solidFill>
                          <a:effectLst/>
                          <a:latin typeface="Calibri" panose="020F0502020204030204" pitchFamily="34" charset="0"/>
                        </a:rPr>
                        <a:t>54%</a:t>
                      </a:r>
                    </a:p>
                  </a:txBody>
                  <a:tcPr marL="6600" marR="6600" marT="6600" marB="0">
                    <a:lnL>
                      <a:noFill/>
                    </a:lnL>
                    <a:lnR>
                      <a:noFill/>
                    </a:lnR>
                    <a:lnT>
                      <a:noFill/>
                    </a:lnT>
                    <a:lnB>
                      <a:noFill/>
                    </a:lnB>
                  </a:tcPr>
                </a:tc>
                <a:extLst>
                  <a:ext uri="{0D108BD9-81ED-4DB2-BD59-A6C34878D82A}">
                    <a16:rowId xmlns:a16="http://schemas.microsoft.com/office/drawing/2014/main" val="940500316"/>
                  </a:ext>
                </a:extLst>
              </a:tr>
              <a:tr h="229961">
                <a:tc>
                  <a:txBody>
                    <a:bodyPr/>
                    <a:lstStyle/>
                    <a:p>
                      <a:pPr algn="l" fontAlgn="t"/>
                      <a:r>
                        <a:rPr lang="en-US" sz="1400" b="0" i="0" u="none" strike="noStrike">
                          <a:solidFill>
                            <a:srgbClr val="000000"/>
                          </a:solidFill>
                          <a:effectLst/>
                          <a:latin typeface="Calibri" panose="020F0502020204030204" pitchFamily="34" charset="0"/>
                        </a:rPr>
                        <a:t>Caribbean</a:t>
                      </a:r>
                    </a:p>
                  </a:txBody>
                  <a:tcPr marL="6600" marR="6600" marT="6600" marB="0">
                    <a:lnL>
                      <a:noFill/>
                    </a:lnL>
                    <a:lnR>
                      <a:noFill/>
                    </a:lnR>
                    <a:lnT>
                      <a:noFill/>
                    </a:lnT>
                    <a:lnB>
                      <a:noFill/>
                    </a:lnB>
                  </a:tcPr>
                </a:tc>
                <a:tc>
                  <a:txBody>
                    <a:bodyPr/>
                    <a:lstStyle/>
                    <a:p>
                      <a:pPr algn="r" fontAlgn="t"/>
                      <a:r>
                        <a:rPr lang="en-CH" sz="1400" b="0" i="0" u="none" strike="noStrike" dirty="0">
                          <a:solidFill>
                            <a:srgbClr val="000000"/>
                          </a:solidFill>
                          <a:effectLst/>
                          <a:latin typeface="Calibri" panose="020F0502020204030204" pitchFamily="34" charset="0"/>
                        </a:rPr>
                        <a:t>6</a:t>
                      </a:r>
                      <a:r>
                        <a:rPr lang="en-US" sz="1400" b="0" i="0" u="none" strike="noStrike" dirty="0">
                          <a:solidFill>
                            <a:srgbClr val="000000"/>
                          </a:solidFill>
                          <a:effectLst/>
                          <a:latin typeface="Calibri" panose="020F0502020204030204" pitchFamily="34" charset="0"/>
                        </a:rPr>
                        <a:t>,400</a:t>
                      </a:r>
                      <a:endParaRPr lang="en-CH" sz="1400" b="0" i="0" u="none" strike="noStrike" dirty="0">
                        <a:solidFill>
                          <a:srgbClr val="000000"/>
                        </a:solidFill>
                        <a:effectLst/>
                        <a:latin typeface="Calibri" panose="020F0502020204030204" pitchFamily="34" charset="0"/>
                      </a:endParaRPr>
                    </a:p>
                  </a:txBody>
                  <a:tcPr marL="6600" marR="6600" marT="6600" marB="0">
                    <a:lnL>
                      <a:noFill/>
                    </a:lnL>
                    <a:lnR>
                      <a:noFill/>
                    </a:lnR>
                    <a:lnT>
                      <a:noFill/>
                    </a:lnT>
                    <a:lnB>
                      <a:noFill/>
                    </a:lnB>
                  </a:tcPr>
                </a:tc>
                <a:tc>
                  <a:txBody>
                    <a:bodyPr/>
                    <a:lstStyle/>
                    <a:p>
                      <a:pPr algn="r" fontAlgn="t"/>
                      <a:r>
                        <a:rPr lang="en-CH" sz="1400" b="0" i="0" u="none" strike="noStrike">
                          <a:solidFill>
                            <a:srgbClr val="000000"/>
                          </a:solidFill>
                          <a:effectLst/>
                          <a:latin typeface="Calibri" panose="020F0502020204030204" pitchFamily="34" charset="0"/>
                        </a:rPr>
                        <a:t>56%</a:t>
                      </a:r>
                    </a:p>
                  </a:txBody>
                  <a:tcPr marL="6600" marR="6600" marT="6600" marB="0">
                    <a:lnL>
                      <a:noFill/>
                    </a:lnL>
                    <a:lnR>
                      <a:noFill/>
                    </a:lnR>
                    <a:lnT>
                      <a:noFill/>
                    </a:lnT>
                    <a:lnB>
                      <a:noFill/>
                    </a:lnB>
                  </a:tcPr>
                </a:tc>
                <a:extLst>
                  <a:ext uri="{0D108BD9-81ED-4DB2-BD59-A6C34878D82A}">
                    <a16:rowId xmlns:a16="http://schemas.microsoft.com/office/drawing/2014/main" val="2400078850"/>
                  </a:ext>
                </a:extLst>
              </a:tr>
              <a:tr h="229961">
                <a:tc>
                  <a:txBody>
                    <a:bodyPr/>
                    <a:lstStyle/>
                    <a:p>
                      <a:pPr algn="l" fontAlgn="t"/>
                      <a:r>
                        <a:rPr lang="en-US" sz="1400" b="0" i="0" u="none" strike="noStrike" dirty="0">
                          <a:solidFill>
                            <a:srgbClr val="000000"/>
                          </a:solidFill>
                          <a:effectLst/>
                          <a:latin typeface="Calibri" panose="020F0502020204030204" pitchFamily="34" charset="0"/>
                        </a:rPr>
                        <a:t>Middle East and North Africa</a:t>
                      </a:r>
                    </a:p>
                  </a:txBody>
                  <a:tcPr marL="6600" marR="6600" marT="6600" marB="0">
                    <a:lnL>
                      <a:noFill/>
                    </a:lnL>
                    <a:lnR>
                      <a:noFill/>
                    </a:lnR>
                    <a:lnT>
                      <a:noFill/>
                    </a:lnT>
                    <a:lnB>
                      <a:noFill/>
                    </a:lnB>
                  </a:tcPr>
                </a:tc>
                <a:tc>
                  <a:txBody>
                    <a:bodyPr/>
                    <a:lstStyle/>
                    <a:p>
                      <a:pPr algn="r" fontAlgn="t"/>
                      <a:r>
                        <a:rPr lang="en-CH" sz="1400" b="0" i="0" u="none" strike="noStrike" dirty="0">
                          <a:solidFill>
                            <a:srgbClr val="000000"/>
                          </a:solidFill>
                          <a:effectLst/>
                          <a:latin typeface="Calibri" panose="020F0502020204030204" pitchFamily="34" charset="0"/>
                        </a:rPr>
                        <a:t>5</a:t>
                      </a:r>
                      <a:r>
                        <a:rPr lang="en-US" sz="1400" b="0" i="0" u="none" strike="noStrike" dirty="0">
                          <a:solidFill>
                            <a:srgbClr val="000000"/>
                          </a:solidFill>
                          <a:effectLst/>
                          <a:latin typeface="Calibri" panose="020F0502020204030204" pitchFamily="34" charset="0"/>
                        </a:rPr>
                        <a:t>,600</a:t>
                      </a:r>
                      <a:endParaRPr lang="en-CH" sz="1400" b="0" i="0" u="none" strike="noStrike" dirty="0">
                        <a:solidFill>
                          <a:srgbClr val="000000"/>
                        </a:solidFill>
                        <a:effectLst/>
                        <a:latin typeface="Calibri" panose="020F0502020204030204" pitchFamily="34" charset="0"/>
                      </a:endParaRPr>
                    </a:p>
                  </a:txBody>
                  <a:tcPr marL="6600" marR="6600" marT="6600" marB="0">
                    <a:lnL>
                      <a:noFill/>
                    </a:lnL>
                    <a:lnR>
                      <a:noFill/>
                    </a:lnR>
                    <a:lnT>
                      <a:noFill/>
                    </a:lnT>
                    <a:lnB>
                      <a:noFill/>
                    </a:lnB>
                  </a:tcPr>
                </a:tc>
                <a:tc>
                  <a:txBody>
                    <a:bodyPr/>
                    <a:lstStyle/>
                    <a:p>
                      <a:pPr algn="r" fontAlgn="t"/>
                      <a:r>
                        <a:rPr lang="en-CH" sz="1400" b="0" i="0" u="none" strike="noStrike" dirty="0">
                          <a:solidFill>
                            <a:srgbClr val="000000"/>
                          </a:solidFill>
                          <a:effectLst/>
                          <a:latin typeface="Calibri" panose="020F0502020204030204" pitchFamily="34" charset="0"/>
                        </a:rPr>
                        <a:t>58%</a:t>
                      </a:r>
                    </a:p>
                  </a:txBody>
                  <a:tcPr marL="6600" marR="6600" marT="6600" marB="0">
                    <a:lnL>
                      <a:noFill/>
                    </a:lnL>
                    <a:lnR>
                      <a:noFill/>
                    </a:lnR>
                    <a:lnT>
                      <a:noFill/>
                    </a:lnT>
                    <a:lnB>
                      <a:noFill/>
                    </a:lnB>
                  </a:tcPr>
                </a:tc>
                <a:extLst>
                  <a:ext uri="{0D108BD9-81ED-4DB2-BD59-A6C34878D82A}">
                    <a16:rowId xmlns:a16="http://schemas.microsoft.com/office/drawing/2014/main" val="3575957563"/>
                  </a:ext>
                </a:extLst>
              </a:tr>
            </a:tbl>
          </a:graphicData>
        </a:graphic>
      </p:graphicFrame>
      <p:sp>
        <p:nvSpPr>
          <p:cNvPr id="20" name="TextBox 19">
            <a:extLst>
              <a:ext uri="{FF2B5EF4-FFF2-40B4-BE49-F238E27FC236}">
                <a16:creationId xmlns:a16="http://schemas.microsoft.com/office/drawing/2014/main" id="{DC3C0E54-02B4-4A5B-9755-C61834AC4943}"/>
              </a:ext>
            </a:extLst>
          </p:cNvPr>
          <p:cNvSpPr txBox="1"/>
          <p:nvPr/>
        </p:nvSpPr>
        <p:spPr>
          <a:xfrm>
            <a:off x="6993449" y="4687715"/>
            <a:ext cx="4360351" cy="523220"/>
          </a:xfrm>
          <a:prstGeom prst="rect">
            <a:avLst/>
          </a:prstGeom>
          <a:no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Absolute number and percent of children living with HIV not receiving treatment</a:t>
            </a:r>
            <a:endParaRPr lang="en-CH" sz="1400"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A425BFD-1F8A-41F8-B3AE-BFEBB1D06349}"/>
              </a:ext>
            </a:extLst>
          </p:cNvPr>
          <p:cNvSpPr txBox="1"/>
          <p:nvPr/>
        </p:nvSpPr>
        <p:spPr>
          <a:xfrm>
            <a:off x="2916865" y="4953671"/>
            <a:ext cx="2322278"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Almost 50% of missing children are in South Africa, Nigeria, Mozambique, DR Congo, and Kenya</a:t>
            </a:r>
            <a:endParaRPr lang="en-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72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A65-96B6-4B31-8CC5-7385BACD4946}"/>
              </a:ext>
            </a:extLst>
          </p:cNvPr>
          <p:cNvSpPr>
            <a:spLocks noGrp="1"/>
          </p:cNvSpPr>
          <p:nvPr>
            <p:ph type="title"/>
          </p:nvPr>
        </p:nvSpPr>
        <p:spPr>
          <a:xfrm>
            <a:off x="3533776" y="27432"/>
            <a:ext cx="8734425" cy="946595"/>
          </a:xfrm>
        </p:spPr>
        <p:txBody>
          <a:bodyPr>
            <a:normAutofit/>
          </a:bodyPr>
          <a:lstStyle/>
          <a:p>
            <a:r>
              <a:rPr lang="en-US" sz="2800" dirty="0">
                <a:solidFill>
                  <a:srgbClr val="ED7D31"/>
                </a:solidFill>
                <a:latin typeface="Arial" panose="020B0604020202020204" pitchFamily="34" charset="0"/>
                <a:cs typeface="Arial" panose="020B0604020202020204" pitchFamily="34" charset="0"/>
              </a:rPr>
              <a:t>Early infant diagnosis is still surprisingly low</a:t>
            </a:r>
            <a:endParaRPr lang="en-CH" sz="2800" dirty="0">
              <a:solidFill>
                <a:srgbClr val="ED7D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3622FC-843C-4DB9-837C-A9B6AF66D0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57822" y="885945"/>
            <a:ext cx="8734425" cy="5944623"/>
          </a:xfrm>
          <a:prstGeom prst="rect">
            <a:avLst/>
          </a:prstGeom>
        </p:spPr>
      </p:pic>
      <p:sp>
        <p:nvSpPr>
          <p:cNvPr id="4" name="TextBox 3">
            <a:extLst>
              <a:ext uri="{FF2B5EF4-FFF2-40B4-BE49-F238E27FC236}">
                <a16:creationId xmlns:a16="http://schemas.microsoft.com/office/drawing/2014/main" id="{4C344EBF-E637-4293-9200-F7BD943FDA7C}"/>
              </a:ext>
            </a:extLst>
          </p:cNvPr>
          <p:cNvSpPr txBox="1"/>
          <p:nvPr/>
        </p:nvSpPr>
        <p:spPr>
          <a:xfrm>
            <a:off x="7810353" y="5630239"/>
            <a:ext cx="4330160" cy="1200329"/>
          </a:xfrm>
          <a:prstGeom prst="rect">
            <a:avLst/>
          </a:prstGeom>
          <a:noFill/>
          <a:ln w="53975">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Even with perfect EID and all infants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identified in EID were started on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they only represent 10% of children not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currently on treatment</a:t>
            </a: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1B054C2-01AE-4B46-86F0-DD9F55111674}"/>
              </a:ext>
            </a:extLst>
          </p:cNvPr>
          <p:cNvSpPr txBox="1">
            <a:spLocks/>
          </p:cNvSpPr>
          <p:nvPr/>
        </p:nvSpPr>
        <p:spPr>
          <a:xfrm>
            <a:off x="10754" y="617648"/>
            <a:ext cx="2564004" cy="5902325"/>
          </a:xfrm>
          <a:prstGeom prst="rect">
            <a:avLst/>
          </a:prstGeom>
          <a:solidFill>
            <a:srgbClr val="33CC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ctr" defTabSz="914400" rtl="0" eaLnBrk="1" fontAlgn="auto" latinLnBrk="0" hangingPunct="1">
              <a:lnSpc>
                <a:spcPct val="90000"/>
              </a:lnSpc>
              <a:spcBef>
                <a:spcPts val="1000"/>
              </a:spcBef>
              <a:spcAft>
                <a:spcPts val="0"/>
              </a:spcAft>
              <a:buClrTx/>
              <a:buSzTx/>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Inequalities: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Some gains since 2015 but not fast enough &amp; many countries lagging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Move to POC EID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 available tools</a:t>
            </a:r>
          </a:p>
        </p:txBody>
      </p:sp>
    </p:spTree>
    <p:extLst>
      <p:ext uri="{BB962C8B-B14F-4D97-AF65-F5344CB8AC3E}">
        <p14:creationId xmlns:p14="http://schemas.microsoft.com/office/powerpoint/2010/main" val="394698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17846A-0E38-4936-ABDC-1A8D83E6D9B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2790"/>
          <a:stretch/>
        </p:blipFill>
        <p:spPr>
          <a:xfrm>
            <a:off x="4186135" y="2546251"/>
            <a:ext cx="6552457" cy="3628362"/>
          </a:xfrm>
          <a:prstGeom prst="rect">
            <a:avLst/>
          </a:prstGeom>
        </p:spPr>
      </p:pic>
      <p:sp>
        <p:nvSpPr>
          <p:cNvPr id="2" name="Title 1">
            <a:extLst>
              <a:ext uri="{FF2B5EF4-FFF2-40B4-BE49-F238E27FC236}">
                <a16:creationId xmlns:a16="http://schemas.microsoft.com/office/drawing/2014/main" id="{924A06B8-9D38-4426-A575-D2F11EE8385F}"/>
              </a:ext>
            </a:extLst>
          </p:cNvPr>
          <p:cNvSpPr>
            <a:spLocks noGrp="1"/>
          </p:cNvSpPr>
          <p:nvPr>
            <p:ph type="title"/>
          </p:nvPr>
        </p:nvSpPr>
        <p:spPr>
          <a:xfrm>
            <a:off x="3620703" y="69288"/>
            <a:ext cx="8410877" cy="1325563"/>
          </a:xfrm>
        </p:spPr>
        <p:txBody>
          <a:bodyPr>
            <a:normAutofit/>
          </a:bodyPr>
          <a:lstStyle/>
          <a:p>
            <a:r>
              <a:rPr lang="en-US" sz="2800" dirty="0">
                <a:solidFill>
                  <a:srgbClr val="ED7D31"/>
                </a:solidFill>
                <a:latin typeface="Arial" panose="020B0604020202020204" pitchFamily="34" charset="0"/>
                <a:cs typeface="Arial" panose="020B0604020202020204" pitchFamily="34" charset="0"/>
              </a:rPr>
              <a:t>Two thirds of children not on treatment are &gt;5 years</a:t>
            </a:r>
            <a:endParaRPr lang="en-CH" sz="2800" dirty="0">
              <a:solidFill>
                <a:srgbClr val="ED7D3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B34B7-AE2A-423E-A53F-B1746B79F1BF}"/>
              </a:ext>
            </a:extLst>
          </p:cNvPr>
          <p:cNvSpPr txBox="1"/>
          <p:nvPr/>
        </p:nvSpPr>
        <p:spPr>
          <a:xfrm>
            <a:off x="4306497" y="1888242"/>
            <a:ext cx="72895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Children living with HIV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 on ART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by age group, focus countries, 2015-2019</a:t>
            </a:r>
            <a:endParaRPr kumimoji="0" lang="en-CH"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Right Brace 7">
            <a:extLst>
              <a:ext uri="{FF2B5EF4-FFF2-40B4-BE49-F238E27FC236}">
                <a16:creationId xmlns:a16="http://schemas.microsoft.com/office/drawing/2014/main" id="{D9927FE7-D545-4D8E-98E9-BFCADC1090CA}"/>
              </a:ext>
            </a:extLst>
          </p:cNvPr>
          <p:cNvSpPr/>
          <p:nvPr/>
        </p:nvSpPr>
        <p:spPr>
          <a:xfrm>
            <a:off x="10596091" y="3702423"/>
            <a:ext cx="136531" cy="9233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E98D0C-881B-433B-9254-6CF218C97E5B}"/>
              </a:ext>
            </a:extLst>
          </p:cNvPr>
          <p:cNvSpPr txBox="1"/>
          <p:nvPr/>
        </p:nvSpPr>
        <p:spPr>
          <a:xfrm>
            <a:off x="10744562" y="3991100"/>
            <a:ext cx="6463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69%</a:t>
            </a:r>
            <a:endParaRPr kumimoji="0" lang="en-CH"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1ABF33F-9122-4E75-A18C-2F2D8355C21A}"/>
              </a:ext>
            </a:extLst>
          </p:cNvPr>
          <p:cNvSpPr txBox="1">
            <a:spLocks/>
          </p:cNvSpPr>
          <p:nvPr/>
        </p:nvSpPr>
        <p:spPr>
          <a:xfrm>
            <a:off x="10753" y="300790"/>
            <a:ext cx="3273868" cy="6219184"/>
          </a:xfrm>
          <a:prstGeom prst="rect">
            <a:avLst/>
          </a:prstGeom>
          <a:solidFill>
            <a:srgbClr val="33CC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ctr">
              <a:buNone/>
            </a:pPr>
            <a:r>
              <a:rPr lang="en-US" sz="2000" b="1" dirty="0">
                <a:solidFill>
                  <a:schemeClr val="bg1"/>
                </a:solidFill>
                <a:latin typeface="Arial" panose="020B0604020202020204" pitchFamily="34" charset="0"/>
                <a:cs typeface="Arial" panose="020B0604020202020204" pitchFamily="34" charset="0"/>
              </a:rPr>
              <a:t>Inequalities:</a:t>
            </a:r>
          </a:p>
          <a:p>
            <a:pPr marL="0" indent="0">
              <a:buNone/>
            </a:pPr>
            <a:endParaRPr lang="en-US" sz="2000" dirty="0">
              <a:solidFill>
                <a:schemeClr val="bg1"/>
              </a:solidFill>
              <a:latin typeface="Arial" panose="020B0604020202020204" pitchFamily="34" charset="0"/>
              <a:cs typeface="Arial" panose="020B0604020202020204" pitchFamily="34" charset="0"/>
            </a:endParaRPr>
          </a:p>
          <a:p>
            <a:pPr marL="342900" indent="-342900">
              <a:lnSpc>
                <a:spcPct val="12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Inadequate use of index, family, household, community and self testing to identify older children not yet on treatment</a:t>
            </a:r>
          </a:p>
          <a:p>
            <a:pPr marL="342900" indent="-342900">
              <a:lnSpc>
                <a:spcPct val="120000"/>
              </a:lnSpc>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lnSpc>
                <a:spcPct val="12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Slow scale-up of optimized treatment options &amp; formulations to improve retention in care</a:t>
            </a:r>
          </a:p>
          <a:p>
            <a:pPr marL="342900" indent="-342900">
              <a:lnSpc>
                <a:spcPct val="120000"/>
              </a:lnSpc>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lnSpc>
                <a:spcPct val="12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Adolescents are vulnerable to dropping off treatment &amp; lack the additional support needed during this transition to adult care</a:t>
            </a:r>
          </a:p>
        </p:txBody>
      </p:sp>
    </p:spTree>
    <p:extLst>
      <p:ext uri="{BB962C8B-B14F-4D97-AF65-F5344CB8AC3E}">
        <p14:creationId xmlns:p14="http://schemas.microsoft.com/office/powerpoint/2010/main" val="170608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E20C-4C35-4E74-B991-EEA51B13E8EC}"/>
              </a:ext>
            </a:extLst>
          </p:cNvPr>
          <p:cNvSpPr>
            <a:spLocks noGrp="1"/>
          </p:cNvSpPr>
          <p:nvPr>
            <p:ph type="title"/>
          </p:nvPr>
        </p:nvSpPr>
        <p:spPr>
          <a:xfrm>
            <a:off x="1" y="771525"/>
            <a:ext cx="2875545" cy="5715000"/>
          </a:xfrm>
          <a:solidFill>
            <a:srgbClr val="33CCCC"/>
          </a:solidFill>
        </p:spPr>
        <p:txBody>
          <a:bodyPr>
            <a:normAutofit/>
          </a:bodyPr>
          <a:lstStyle/>
          <a:p>
            <a:pPr algn="ctr">
              <a:lnSpc>
                <a:spcPct val="120000"/>
              </a:lnSpc>
            </a:pPr>
            <a:r>
              <a:rPr lang="en-US" sz="2400" b="1" dirty="0">
                <a:solidFill>
                  <a:schemeClr val="bg1"/>
                </a:solidFill>
                <a:latin typeface="Arial" panose="020B0604020202020204" pitchFamily="34" charset="0"/>
                <a:cs typeface="Arial" panose="020B0604020202020204" pitchFamily="34" charset="0"/>
              </a:rPr>
              <a:t>Inequalities:  </a:t>
            </a:r>
            <a:r>
              <a:rPr lang="en-US" sz="2400" dirty="0">
                <a:solidFill>
                  <a:schemeClr val="bg1"/>
                </a:solidFill>
                <a:latin typeface="Arial" panose="020B0604020202020204" pitchFamily="34" charset="0"/>
                <a:cs typeface="Arial" panose="020B0604020202020204" pitchFamily="34" charset="0"/>
              </a:rPr>
              <a:t>Children living with HIV much less likely to receive treatment than adults or pregnant women globally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(53% v 68% v 85%)</a:t>
            </a:r>
            <a:endParaRPr lang="en-CH" sz="24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701AF30-7F9E-48CA-B569-7483ECB6438E}"/>
              </a:ext>
            </a:extLst>
          </p:cNvPr>
          <p:cNvSpPr>
            <a:spLocks noGrp="1"/>
          </p:cNvSpPr>
          <p:nvPr>
            <p:ph idx="1"/>
          </p:nvPr>
        </p:nvSpPr>
        <p:spPr>
          <a:xfrm>
            <a:off x="3757672" y="5334368"/>
            <a:ext cx="8229601" cy="1523632"/>
          </a:xfrm>
        </p:spPr>
        <p:txBody>
          <a:bodyPr>
            <a:normAutofit fontScale="62500" lnSpcReduction="20000"/>
          </a:bodyPr>
          <a:lstStyle/>
          <a:p>
            <a:pPr>
              <a:lnSpc>
                <a:spcPct val="140000"/>
              </a:lnSpc>
            </a:pPr>
            <a:r>
              <a:rPr lang="en-US" dirty="0">
                <a:latin typeface="Arial" panose="020B0604020202020204" pitchFamily="34" charset="0"/>
                <a:cs typeface="Arial" panose="020B0604020202020204" pitchFamily="34" charset="0"/>
              </a:rPr>
              <a:t>Numbers of children living with HIV declining as children age into adulthood</a:t>
            </a:r>
          </a:p>
          <a:p>
            <a:pPr>
              <a:lnSpc>
                <a:spcPct val="140000"/>
              </a:lnSpc>
            </a:pPr>
            <a:r>
              <a:rPr lang="en-US" b="1" dirty="0">
                <a:solidFill>
                  <a:srgbClr val="FF0000"/>
                </a:solidFill>
                <a:latin typeface="Arial" panose="020B0604020202020204" pitchFamily="34" charset="0"/>
                <a:cs typeface="Arial" panose="020B0604020202020204" pitchFamily="34" charset="0"/>
              </a:rPr>
              <a:t>850,000 </a:t>
            </a:r>
            <a:r>
              <a:rPr lang="en-US" dirty="0">
                <a:latin typeface="Arial" panose="020B0604020202020204" pitchFamily="34" charset="0"/>
                <a:cs typeface="Arial" panose="020B0604020202020204" pitchFamily="34" charset="0"/>
              </a:rPr>
              <a:t>children living with HIV  </a:t>
            </a:r>
            <a:r>
              <a:rPr lang="en-US" b="1" i="1" dirty="0">
                <a:solidFill>
                  <a:srgbClr val="FF0000"/>
                </a:solidFill>
                <a:latin typeface="Arial" panose="020B0604020202020204" pitchFamily="34" charset="0"/>
                <a:cs typeface="Arial" panose="020B0604020202020204" pitchFamily="34" charset="0"/>
              </a:rPr>
              <a:t>NOT ON TREATMENT </a:t>
            </a:r>
            <a:r>
              <a:rPr lang="en-US" dirty="0">
                <a:latin typeface="Arial" panose="020B0604020202020204" pitchFamily="34" charset="0"/>
                <a:cs typeface="Arial" panose="020B0604020202020204" pitchFamily="34" charset="0"/>
              </a:rPr>
              <a:t>in 2019</a:t>
            </a:r>
          </a:p>
          <a:p>
            <a:pPr>
              <a:lnSpc>
                <a:spcPct val="140000"/>
              </a:lnSpc>
            </a:pPr>
            <a:r>
              <a:rPr lang="en-US" dirty="0">
                <a:latin typeface="Arial" panose="020B0604020202020204" pitchFamily="34" charset="0"/>
                <a:cs typeface="Arial" panose="020B0604020202020204" pitchFamily="34" charset="0"/>
              </a:rPr>
              <a:t>COVID-19 hasn’t helped.</a:t>
            </a:r>
          </a:p>
        </p:txBody>
      </p:sp>
      <p:graphicFrame>
        <p:nvGraphicFramePr>
          <p:cNvPr id="5" name="Chart 4">
            <a:extLst>
              <a:ext uri="{FF2B5EF4-FFF2-40B4-BE49-F238E27FC236}">
                <a16:creationId xmlns:a16="http://schemas.microsoft.com/office/drawing/2014/main" id="{47BF31BC-9A1F-43BB-B403-0E72F919B185}"/>
              </a:ext>
            </a:extLst>
          </p:cNvPr>
          <p:cNvGraphicFramePr>
            <a:graphicFrameLocks/>
          </p:cNvGraphicFramePr>
          <p:nvPr>
            <p:extLst>
              <p:ext uri="{D42A27DB-BD31-4B8C-83A1-F6EECF244321}">
                <p14:modId xmlns:p14="http://schemas.microsoft.com/office/powerpoint/2010/main" val="2349874255"/>
              </p:ext>
            </p:extLst>
          </p:nvPr>
        </p:nvGraphicFramePr>
        <p:xfrm>
          <a:off x="3757672" y="209918"/>
          <a:ext cx="7143750" cy="51244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7A0887D-FB38-48A0-A75D-59D1B385A7B9}"/>
              </a:ext>
            </a:extLst>
          </p:cNvPr>
          <p:cNvSpPr txBox="1"/>
          <p:nvPr/>
        </p:nvSpPr>
        <p:spPr>
          <a:xfrm>
            <a:off x="9451522" y="5021088"/>
            <a:ext cx="2168542" cy="2081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UNAIDS 2020 Estimates</a:t>
            </a:r>
            <a:endParaRPr kumimoji="0" lang="en-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96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D645-9F98-493B-9877-073A96DF75DB}"/>
              </a:ext>
            </a:extLst>
          </p:cNvPr>
          <p:cNvSpPr>
            <a:spLocks noGrp="1"/>
          </p:cNvSpPr>
          <p:nvPr>
            <p:ph type="title"/>
          </p:nvPr>
        </p:nvSpPr>
        <p:spPr>
          <a:xfrm>
            <a:off x="2598821" y="126807"/>
            <a:ext cx="9681410" cy="1425267"/>
          </a:xfrm>
        </p:spPr>
        <p:txBody>
          <a:bodyPr>
            <a:normAutofit/>
          </a:bodyPr>
          <a:lstStyle/>
          <a:p>
            <a:r>
              <a:rPr lang="en-US" sz="2800" dirty="0">
                <a:solidFill>
                  <a:schemeClr val="accent2"/>
                </a:solidFill>
                <a:latin typeface="Arial" panose="020B0604020202020204" pitchFamily="34" charset="0"/>
                <a:cs typeface="Arial" panose="020B0604020202020204" pitchFamily="34" charset="0"/>
              </a:rPr>
              <a:t>Paediatric ART is still far behind adult coverage in 17 of 20 focus countries</a:t>
            </a:r>
            <a:endParaRPr lang="en-CH" sz="28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79E09F7-EB26-4FF9-A909-3D9C4D98139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810000" y="1412098"/>
            <a:ext cx="7301224" cy="5080777"/>
          </a:xfrm>
          <a:prstGeom prst="rect">
            <a:avLst/>
          </a:prstGeom>
        </p:spPr>
      </p:pic>
      <p:sp>
        <p:nvSpPr>
          <p:cNvPr id="6" name="Title 1">
            <a:extLst>
              <a:ext uri="{FF2B5EF4-FFF2-40B4-BE49-F238E27FC236}">
                <a16:creationId xmlns:a16="http://schemas.microsoft.com/office/drawing/2014/main" id="{FDADE4ED-0349-4AE4-9782-40556337BE0E}"/>
              </a:ext>
            </a:extLst>
          </p:cNvPr>
          <p:cNvSpPr txBox="1">
            <a:spLocks/>
          </p:cNvSpPr>
          <p:nvPr/>
        </p:nvSpPr>
        <p:spPr>
          <a:xfrm>
            <a:off x="1" y="771525"/>
            <a:ext cx="2418346" cy="5715000"/>
          </a:xfrm>
          <a:prstGeom prst="rect">
            <a:avLst/>
          </a:prstGeom>
          <a:solidFill>
            <a:srgbClr val="33CC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400" b="1" dirty="0">
                <a:solidFill>
                  <a:schemeClr val="bg1"/>
                </a:solidFill>
                <a:latin typeface="Arial" panose="020B0604020202020204" pitchFamily="34" charset="0"/>
                <a:cs typeface="Arial" panose="020B0604020202020204" pitchFamily="34" charset="0"/>
              </a:rPr>
              <a:t>Inequalities:  </a:t>
            </a:r>
            <a:r>
              <a:rPr lang="en-US" sz="2400" dirty="0">
                <a:solidFill>
                  <a:schemeClr val="bg1"/>
                </a:solidFill>
                <a:latin typeface="Arial" panose="020B0604020202020204" pitchFamily="34" charset="0"/>
                <a:cs typeface="Arial" panose="020B0604020202020204" pitchFamily="34" charset="0"/>
              </a:rPr>
              <a:t>Children living with HIV much less likely to receive treatment than adults in most focus countries</a:t>
            </a:r>
            <a:endParaRPr lang="en-CH"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476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2690</Words>
  <Application>Microsoft Office PowerPoint</Application>
  <PresentationFormat>Widescreen</PresentationFormat>
  <Paragraphs>248</Paragraphs>
  <Slides>19</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-apple-system</vt:lpstr>
      <vt:lpstr>Arial</vt:lpstr>
      <vt:lpstr>Calibri</vt:lpstr>
      <vt:lpstr>Calibri Light</vt:lpstr>
      <vt:lpstr>Century Gothic</vt:lpstr>
      <vt:lpstr>HelveticaNeueLTStd-Lt</vt:lpstr>
      <vt:lpstr>Noto Sans</vt:lpstr>
      <vt:lpstr>Open Sans</vt:lpstr>
      <vt:lpstr>Wingdings</vt:lpstr>
      <vt:lpstr>Office Theme</vt:lpstr>
      <vt:lpstr>2_Custom Design</vt:lpstr>
      <vt:lpstr>Custom Design</vt:lpstr>
      <vt:lpstr>PowerPoint Presentation</vt:lpstr>
      <vt:lpstr>PowerPoint Presentation</vt:lpstr>
      <vt:lpstr>Despite high ART coverage for pregnant women living with HIV (85%), new child infections persist</vt:lpstr>
      <vt:lpstr>Why do new child infections continue to occur?</vt:lpstr>
      <vt:lpstr>Inequalities:  Where are the missing children?</vt:lpstr>
      <vt:lpstr>Early infant diagnosis is still surprisingly low</vt:lpstr>
      <vt:lpstr>Two thirds of children not on treatment are &gt;5 years</vt:lpstr>
      <vt:lpstr>Inequalities:  Children living with HIV much less likely to receive treatment than adults or pregnant women globally  (53% v 68% v 85%)</vt:lpstr>
      <vt:lpstr>Paediatric ART is still far behind adult coverage in 17 of 20 focus countries</vt:lpstr>
      <vt:lpstr>Gaps to the 90-90-90 targets for children v adults: 1st &amp; 3rd 90s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 of children living with HIV are receiving treatment compared to 68% of adults</dc:title>
  <dc:creator>HADER, Shannon</dc:creator>
  <cp:lastModifiedBy>REID, Alasdair</cp:lastModifiedBy>
  <cp:revision>11</cp:revision>
  <cp:lastPrinted>2021-04-20T11:08:54Z</cp:lastPrinted>
  <dcterms:created xsi:type="dcterms:W3CDTF">2021-04-08T06:20:56Z</dcterms:created>
  <dcterms:modified xsi:type="dcterms:W3CDTF">2021-04-20T17:59:05Z</dcterms:modified>
</cp:coreProperties>
</file>