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77" r:id="rId4"/>
    <p:sldId id="287" r:id="rId5"/>
    <p:sldId id="308" r:id="rId6"/>
    <p:sldId id="307" r:id="rId7"/>
    <p:sldId id="264" r:id="rId8"/>
    <p:sldId id="267" r:id="rId9"/>
    <p:sldId id="301" r:id="rId10"/>
    <p:sldId id="293" r:id="rId11"/>
    <p:sldId id="302" r:id="rId12"/>
    <p:sldId id="289" r:id="rId13"/>
    <p:sldId id="274" r:id="rId14"/>
  </p:sldIdLst>
  <p:sldSz cx="12192000" cy="6858000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3"/>
  </p:normalViewPr>
  <p:slideViewPr>
    <p:cSldViewPr snapToGrid="0">
      <p:cViewPr varScale="1">
        <p:scale>
          <a:sx n="108" d="100"/>
          <a:sy n="10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Chipungu" userId="149b715c-a7ed-4c14-99ca-ceb5e83195d5" providerId="ADAL" clId="{D41C3E89-B448-4E9D-9CD3-9C90FD025F4A}"/>
    <pc:docChg chg="modSld">
      <pc:chgData name="Geoffrey Chipungu" userId="149b715c-a7ed-4c14-99ca-ceb5e83195d5" providerId="ADAL" clId="{D41C3E89-B448-4E9D-9CD3-9C90FD025F4A}" dt="2021-04-20T08:58:47.652" v="0" actId="20577"/>
      <pc:docMkLst>
        <pc:docMk/>
      </pc:docMkLst>
      <pc:sldChg chg="modSp mod">
        <pc:chgData name="Geoffrey Chipungu" userId="149b715c-a7ed-4c14-99ca-ceb5e83195d5" providerId="ADAL" clId="{D41C3E89-B448-4E9D-9CD3-9C90FD025F4A}" dt="2021-04-20T08:58:47.652" v="0" actId="20577"/>
        <pc:sldMkLst>
          <pc:docMk/>
          <pc:sldMk cId="3612212339" sldId="287"/>
        </pc:sldMkLst>
        <pc:spChg chg="mod">
          <ac:chgData name="Geoffrey Chipungu" userId="149b715c-a7ed-4c14-99ca-ceb5e83195d5" providerId="ADAL" clId="{D41C3E89-B448-4E9D-9CD3-9C90FD025F4A}" dt="2021-04-20T08:58:47.652" v="0" actId="20577"/>
          <ac:spMkLst>
            <pc:docMk/>
            <pc:sldMk cId="3612212339" sldId="287"/>
            <ac:spMk id="3" creationId="{8C1547EA-E61E-9046-BBA5-0C4459E4D2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09688462855186E-2"/>
          <c:y val="8.4742899770139685E-2"/>
          <c:w val="0.9202975579139564"/>
          <c:h val="0.83887415778778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CLHIV (&lt;15)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270000</c:v>
                </c:pt>
                <c:pt idx="1">
                  <c:v>292000</c:v>
                </c:pt>
                <c:pt idx="2">
                  <c:v>304000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6-48FF-8FC3-D312D5DB4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Estimated CLHIV on ART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716215224839599E-3"/>
                  <c:y val="2.4238745921640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0-4A51-8CDD-FB31CFCC5998}"/>
                </c:ext>
              </c:extLst>
            </c:dLbl>
            <c:dLbl>
              <c:idx val="1"/>
              <c:layout>
                <c:manualLayout>
                  <c:x val="9.2247103114101985E-3"/>
                  <c:y val="4.8477491843279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0-4A51-8CDD-FB31CFCC5998}"/>
                </c:ext>
              </c:extLst>
            </c:dLbl>
            <c:dLbl>
              <c:idx val="2"/>
              <c:layout>
                <c:manualLayout>
                  <c:x val="4.61235515570503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0-4A51-8CDD-FB31CFCC5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171000</c:v>
                </c:pt>
                <c:pt idx="1">
                  <c:v>178000</c:v>
                </c:pt>
                <c:pt idx="2">
                  <c:v>164600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6-48FF-8FC3-D312D5DB4B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Routine VL done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64334</c:v>
                </c:pt>
                <c:pt idx="1">
                  <c:v>55676</c:v>
                </c:pt>
                <c:pt idx="2">
                  <c:v>94966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6-48FF-8FC3-D312D5DB4B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Routine VL non-suppressed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19670</c:v>
                </c:pt>
                <c:pt idx="1">
                  <c:v>18610</c:v>
                </c:pt>
                <c:pt idx="2">
                  <c:v>30882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6-48FF-8FC3-D312D5DB4B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Post IAC VL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775</c:v>
                </c:pt>
                <c:pt idx="1">
                  <c:v>2774</c:v>
                </c:pt>
                <c:pt idx="2">
                  <c:v>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06-48FF-8FC3-D312D5DB4B2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Post IAC VL suppressed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278</c:v>
                </c:pt>
                <c:pt idx="1">
                  <c:v>822</c:v>
                </c:pt>
                <c:pt idx="2">
                  <c:v>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06-48FF-8FC3-D312D5DB4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9661663"/>
        <c:axId val="2057319711"/>
      </c:barChart>
      <c:catAx>
        <c:axId val="205966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319711"/>
        <c:crosses val="autoZero"/>
        <c:auto val="1"/>
        <c:lblAlgn val="ctr"/>
        <c:lblOffset val="100"/>
        <c:noMultiLvlLbl val="0"/>
      </c:catAx>
      <c:valAx>
        <c:axId val="205731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66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759904397136126"/>
          <c:y val="0.38321132846458994"/>
          <c:w val="0.18393182575902298"/>
          <c:h val="0.36228183935818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DEA58-2A90-473F-A6C5-87BD91977F4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45214-1B5F-4C72-AB5B-6B4650B0FC21}">
      <dgm:prSet custT="1"/>
      <dgm:spPr>
        <a:solidFill>
          <a:srgbClr val="00B0F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libri"/>
            </a:rPr>
            <a:t>Literature Review</a:t>
          </a:r>
          <a:endParaRPr lang="en-US" sz="1600" dirty="0">
            <a:solidFill>
              <a:schemeClr val="tx1"/>
            </a:solidFill>
          </a:endParaRPr>
        </a:p>
      </dgm:t>
    </dgm:pt>
    <dgm:pt modelId="{3D47E741-08D4-4876-9446-277A16DC076B}" type="parTrans" cxnId="{36A51992-F34F-4023-AF9C-EA8CEBA56884}">
      <dgm:prSet/>
      <dgm:spPr/>
      <dgm:t>
        <a:bodyPr/>
        <a:lstStyle/>
        <a:p>
          <a:endParaRPr lang="en-US"/>
        </a:p>
      </dgm:t>
    </dgm:pt>
    <dgm:pt modelId="{76D5D71D-8386-401E-B105-E009EACC98C7}" type="sibTrans" cxnId="{36A51992-F34F-4023-AF9C-EA8CEBA56884}">
      <dgm:prSet/>
      <dgm:spPr/>
      <dgm:t>
        <a:bodyPr/>
        <a:lstStyle/>
        <a:p>
          <a:endParaRPr lang="en-US"/>
        </a:p>
      </dgm:t>
    </dgm:pt>
    <dgm:pt modelId="{1EFCF99C-6A18-4D49-8287-F4857764AFD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libri"/>
            </a:rPr>
            <a:t>Quantitative Data Collection &amp; Analysis                                 </a:t>
          </a:r>
          <a:r>
            <a:rPr lang="en-US" sz="1600" dirty="0">
              <a:solidFill>
                <a:prstClr val="black"/>
              </a:solidFill>
              <a:latin typeface="Calibri"/>
            </a:rPr>
            <a:t>1.LIMS secondary data analysis (Malawi, Uganda, Zimbabwe)                                               2. Clinical records review (Malawi)</a:t>
          </a:r>
          <a:endParaRPr lang="en-US" sz="900" dirty="0"/>
        </a:p>
      </dgm:t>
    </dgm:pt>
    <dgm:pt modelId="{8A324D99-E8E4-430F-B9AF-4EC4969ABD2B}" type="parTrans" cxnId="{C819460C-D69F-4C70-B223-5E22287DCA32}">
      <dgm:prSet/>
      <dgm:spPr/>
      <dgm:t>
        <a:bodyPr/>
        <a:lstStyle/>
        <a:p>
          <a:endParaRPr lang="en-US"/>
        </a:p>
      </dgm:t>
    </dgm:pt>
    <dgm:pt modelId="{07B2CE43-B8AB-400B-823B-3F73191D9A63}" type="sibTrans" cxnId="{C819460C-D69F-4C70-B223-5E22287DCA32}">
      <dgm:prSet/>
      <dgm:spPr/>
      <dgm:t>
        <a:bodyPr/>
        <a:lstStyle/>
        <a:p>
          <a:endParaRPr lang="en-US"/>
        </a:p>
      </dgm:t>
    </dgm:pt>
    <dgm:pt modelId="{530BD2B4-3F2F-418F-9D0C-F3696274BBC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Calibri"/>
            </a:rPr>
            <a:t>Qualitative Data Collection &amp; Analysis (Malawi) </a:t>
          </a:r>
          <a:r>
            <a:rPr lang="en-US" sz="1600" b="1" dirty="0">
              <a:solidFill>
                <a:srgbClr val="5B9BD5"/>
              </a:solidFill>
              <a:latin typeface="Calibri"/>
            </a:rPr>
            <a:t>                      </a:t>
          </a:r>
          <a:r>
            <a:rPr lang="en-US" sz="1600" dirty="0">
              <a:solidFill>
                <a:prstClr val="black"/>
              </a:solidFill>
              <a:latin typeface="Calibri"/>
            </a:rPr>
            <a:t>1. Caregiver Interviews                   2. Health worker interviews</a:t>
          </a:r>
          <a:endParaRPr lang="en-US" sz="1600" dirty="0"/>
        </a:p>
      </dgm:t>
    </dgm:pt>
    <dgm:pt modelId="{EE5DAC31-C5DD-4EB2-9D34-073BC2F8EF9C}" type="parTrans" cxnId="{13DFE091-5F37-4B2B-B2F5-3212B0BA0144}">
      <dgm:prSet/>
      <dgm:spPr/>
      <dgm:t>
        <a:bodyPr/>
        <a:lstStyle/>
        <a:p>
          <a:endParaRPr lang="en-US"/>
        </a:p>
      </dgm:t>
    </dgm:pt>
    <dgm:pt modelId="{9692CB4E-A46A-47FE-A327-B605EAFBC78C}" type="sibTrans" cxnId="{13DFE091-5F37-4B2B-B2F5-3212B0BA0144}">
      <dgm:prSet/>
      <dgm:spPr/>
      <dgm:t>
        <a:bodyPr/>
        <a:lstStyle/>
        <a:p>
          <a:endParaRPr lang="en-US"/>
        </a:p>
      </dgm:t>
    </dgm:pt>
    <dgm:pt modelId="{4AA989AF-97D6-4450-8C45-868236347646}">
      <dgm:prSet phldrT="[Text]" phldr="1"/>
      <dgm:spPr/>
      <dgm:t>
        <a:bodyPr/>
        <a:lstStyle/>
        <a:p>
          <a:endParaRPr lang="en-US" dirty="0"/>
        </a:p>
      </dgm:t>
    </dgm:pt>
    <dgm:pt modelId="{EFE13049-9B8B-4696-BF7D-148E7435FC34}" type="parTrans" cxnId="{0DDED17C-772A-40EF-8EF3-5B261F201BB9}">
      <dgm:prSet/>
      <dgm:spPr/>
      <dgm:t>
        <a:bodyPr/>
        <a:lstStyle/>
        <a:p>
          <a:endParaRPr lang="en-US"/>
        </a:p>
      </dgm:t>
    </dgm:pt>
    <dgm:pt modelId="{6D7AB5F5-7EFA-48EE-925E-0ED65A2D89EC}" type="sibTrans" cxnId="{0DDED17C-772A-40EF-8EF3-5B261F201BB9}">
      <dgm:prSet/>
      <dgm:spPr/>
      <dgm:t>
        <a:bodyPr/>
        <a:lstStyle/>
        <a:p>
          <a:endParaRPr lang="en-US"/>
        </a:p>
      </dgm:t>
    </dgm:pt>
    <dgm:pt modelId="{E4032292-63E3-4BA4-B2D3-21D97ED6C64C}">
      <dgm:prSet custT="1"/>
      <dgm:spPr>
        <a:solidFill>
          <a:srgbClr val="00B0F0"/>
        </a:solidFill>
      </dgm:spPr>
      <dgm:t>
        <a:bodyPr/>
        <a:lstStyle/>
        <a:p>
          <a:pPr>
            <a:buFontTx/>
            <a:buAutoNum type="arabicPeriod"/>
          </a:pPr>
          <a:r>
            <a:rPr lang="en-US" sz="1600" dirty="0">
              <a:solidFill>
                <a:prstClr val="black"/>
              </a:solidFill>
              <a:latin typeface="Calibri"/>
            </a:rPr>
            <a:t>Guidelines</a:t>
          </a:r>
        </a:p>
      </dgm:t>
    </dgm:pt>
    <dgm:pt modelId="{E0D28754-B67C-4C91-9326-0E0A89533BA7}" type="parTrans" cxnId="{D48E3720-E85F-45C4-8B15-2272A024216F}">
      <dgm:prSet/>
      <dgm:spPr/>
      <dgm:t>
        <a:bodyPr/>
        <a:lstStyle/>
        <a:p>
          <a:endParaRPr lang="en-US"/>
        </a:p>
      </dgm:t>
    </dgm:pt>
    <dgm:pt modelId="{D28FC5FC-55DA-4654-A9B8-AA058827122D}" type="sibTrans" cxnId="{D48E3720-E85F-45C4-8B15-2272A024216F}">
      <dgm:prSet/>
      <dgm:spPr/>
      <dgm:t>
        <a:bodyPr/>
        <a:lstStyle/>
        <a:p>
          <a:endParaRPr lang="en-US"/>
        </a:p>
      </dgm:t>
    </dgm:pt>
    <dgm:pt modelId="{6A7C9443-CB3E-47E7-878D-FD813901A52B}">
      <dgm:prSet custT="1"/>
      <dgm:spPr>
        <a:solidFill>
          <a:srgbClr val="00B0F0"/>
        </a:solidFill>
      </dgm:spPr>
      <dgm:t>
        <a:bodyPr/>
        <a:lstStyle/>
        <a:p>
          <a:pPr>
            <a:buFontTx/>
            <a:buAutoNum type="arabicPeriod"/>
          </a:pPr>
          <a:r>
            <a:rPr lang="en-US" sz="1600" dirty="0">
              <a:solidFill>
                <a:prstClr val="black"/>
              </a:solidFill>
              <a:latin typeface="Calibri"/>
            </a:rPr>
            <a:t>Program reports </a:t>
          </a:r>
        </a:p>
      </dgm:t>
    </dgm:pt>
    <dgm:pt modelId="{01372DC8-E438-4FF4-AE61-5EC8CD5FDA63}" type="parTrans" cxnId="{19200A8C-C1F9-4FEE-89F6-B07B3BF0F27F}">
      <dgm:prSet/>
      <dgm:spPr/>
      <dgm:t>
        <a:bodyPr/>
        <a:lstStyle/>
        <a:p>
          <a:endParaRPr lang="en-US"/>
        </a:p>
      </dgm:t>
    </dgm:pt>
    <dgm:pt modelId="{B9974EC0-7E5B-43ED-9E29-B183665CB6EE}" type="sibTrans" cxnId="{19200A8C-C1F9-4FEE-89F6-B07B3BF0F27F}">
      <dgm:prSet/>
      <dgm:spPr/>
      <dgm:t>
        <a:bodyPr/>
        <a:lstStyle/>
        <a:p>
          <a:endParaRPr lang="en-US"/>
        </a:p>
      </dgm:t>
    </dgm:pt>
    <dgm:pt modelId="{5A6BE679-CC20-4049-8DC2-95E46C7FF482}">
      <dgm:prSet custT="1"/>
      <dgm:spPr>
        <a:solidFill>
          <a:srgbClr val="00B0F0"/>
        </a:solidFill>
      </dgm:spPr>
      <dgm:t>
        <a:bodyPr/>
        <a:lstStyle/>
        <a:p>
          <a:pPr>
            <a:buFontTx/>
            <a:buAutoNum type="arabicPeriod"/>
          </a:pPr>
          <a:r>
            <a:rPr lang="en-US" sz="1600" dirty="0">
              <a:solidFill>
                <a:prstClr val="black"/>
              </a:solidFill>
              <a:latin typeface="Calibri"/>
            </a:rPr>
            <a:t>Peer reviewed journals</a:t>
          </a:r>
        </a:p>
      </dgm:t>
    </dgm:pt>
    <dgm:pt modelId="{D8FA7BC4-BB6A-4D74-B1CC-18DF02003B95}" type="parTrans" cxnId="{05E68E46-C754-4515-933B-BEC51A63CCE6}">
      <dgm:prSet/>
      <dgm:spPr/>
      <dgm:t>
        <a:bodyPr/>
        <a:lstStyle/>
        <a:p>
          <a:endParaRPr lang="en-US"/>
        </a:p>
      </dgm:t>
    </dgm:pt>
    <dgm:pt modelId="{82148789-DB8F-4736-B990-DC142C04CFE3}" type="sibTrans" cxnId="{05E68E46-C754-4515-933B-BEC51A63CCE6}">
      <dgm:prSet/>
      <dgm:spPr/>
      <dgm:t>
        <a:bodyPr/>
        <a:lstStyle/>
        <a:p>
          <a:endParaRPr lang="en-US"/>
        </a:p>
      </dgm:t>
    </dgm:pt>
    <dgm:pt modelId="{F72CCB59-FC39-4AFD-B777-AEDD5EC0D6DA}">
      <dgm:prSet/>
      <dgm:spPr/>
      <dgm:t>
        <a:bodyPr/>
        <a:lstStyle/>
        <a:p>
          <a:endParaRPr lang="en-US" dirty="0">
            <a:solidFill>
              <a:prstClr val="black"/>
            </a:solidFill>
            <a:latin typeface="Calibri"/>
          </a:endParaRPr>
        </a:p>
      </dgm:t>
    </dgm:pt>
    <dgm:pt modelId="{57161B39-0541-453B-953E-075141C9DAA9}" type="parTrans" cxnId="{23F91FBC-0B26-4B24-A86B-B05308E437EA}">
      <dgm:prSet/>
      <dgm:spPr/>
      <dgm:t>
        <a:bodyPr/>
        <a:lstStyle/>
        <a:p>
          <a:endParaRPr lang="en-US"/>
        </a:p>
      </dgm:t>
    </dgm:pt>
    <dgm:pt modelId="{10725149-D9A5-4625-AE61-92735D1AF9BE}" type="sibTrans" cxnId="{23F91FBC-0B26-4B24-A86B-B05308E437EA}">
      <dgm:prSet/>
      <dgm:spPr/>
      <dgm:t>
        <a:bodyPr/>
        <a:lstStyle/>
        <a:p>
          <a:endParaRPr lang="en-US"/>
        </a:p>
      </dgm:t>
    </dgm:pt>
    <dgm:pt modelId="{5EBF34C7-4625-4238-B0D3-9C7A6EFCB543}" type="pres">
      <dgm:prSet presAssocID="{68FDEA58-2A90-473F-A6C5-87BD91977F4D}" presName="Name0" presStyleCnt="0">
        <dgm:presLayoutVars>
          <dgm:chMax val="4"/>
          <dgm:resizeHandles val="exact"/>
        </dgm:presLayoutVars>
      </dgm:prSet>
      <dgm:spPr/>
    </dgm:pt>
    <dgm:pt modelId="{8CE32C8C-9E7F-4A02-9B8E-164DC09B190E}" type="pres">
      <dgm:prSet presAssocID="{68FDEA58-2A90-473F-A6C5-87BD91977F4D}" presName="ellipse" presStyleLbl="trBgShp" presStyleIdx="0" presStyleCnt="1" custScaleY="34221"/>
      <dgm:spPr/>
    </dgm:pt>
    <dgm:pt modelId="{AC4483BD-0FFD-4B07-9EBB-1F80E37BB85B}" type="pres">
      <dgm:prSet presAssocID="{68FDEA58-2A90-473F-A6C5-87BD91977F4D}" presName="arrow1" presStyleLbl="fgShp" presStyleIdx="0" presStyleCnt="1" custScaleX="171852" custScaleY="210272" custLinFactY="79882" custLinFactNeighborX="3452" custLinFactNeighborY="100000"/>
      <dgm:spPr>
        <a:solidFill>
          <a:srgbClr val="00B0F0"/>
        </a:solidFill>
      </dgm:spPr>
    </dgm:pt>
    <dgm:pt modelId="{783B93E9-3C13-4B7E-95E6-939610CE1F04}" type="pres">
      <dgm:prSet presAssocID="{68FDEA58-2A90-473F-A6C5-87BD91977F4D}" presName="rectangle" presStyleLbl="revTx" presStyleIdx="0" presStyleCnt="1">
        <dgm:presLayoutVars>
          <dgm:bulletEnabled val="1"/>
        </dgm:presLayoutVars>
      </dgm:prSet>
      <dgm:spPr/>
    </dgm:pt>
    <dgm:pt modelId="{331B225A-C049-4281-96D4-744A94275AE1}" type="pres">
      <dgm:prSet presAssocID="{1EFCF99C-6A18-4D49-8287-F4857764AFD4}" presName="item1" presStyleLbl="node1" presStyleIdx="0" presStyleCnt="3" custScaleX="239311" custScaleY="163189" custLinFactNeighborX="-5175" custLinFactNeighborY="44351">
        <dgm:presLayoutVars>
          <dgm:bulletEnabled val="1"/>
        </dgm:presLayoutVars>
      </dgm:prSet>
      <dgm:spPr/>
    </dgm:pt>
    <dgm:pt modelId="{BC69A43A-7D76-4618-8299-7639FA92AC12}" type="pres">
      <dgm:prSet presAssocID="{530BD2B4-3F2F-418F-9D0C-F3696274BBCD}" presName="item2" presStyleLbl="node1" presStyleIdx="1" presStyleCnt="3" custScaleX="279902" custScaleY="158962" custLinFactX="100000" custLinFactNeighborX="114779" custLinFactNeighborY="-17474">
        <dgm:presLayoutVars>
          <dgm:bulletEnabled val="1"/>
        </dgm:presLayoutVars>
      </dgm:prSet>
      <dgm:spPr/>
    </dgm:pt>
    <dgm:pt modelId="{D301F10C-F1DC-48D1-9208-9B6C74BFE033}" type="pres">
      <dgm:prSet presAssocID="{F72CCB59-FC39-4AFD-B777-AEDD5EC0D6DA}" presName="item3" presStyleLbl="node1" presStyleIdx="2" presStyleCnt="3" custScaleX="265457" custScaleY="159691" custLinFactX="-100000" custLinFactNeighborX="-113693" custLinFactNeighborY="10243">
        <dgm:presLayoutVars>
          <dgm:bulletEnabled val="1"/>
        </dgm:presLayoutVars>
      </dgm:prSet>
      <dgm:spPr/>
    </dgm:pt>
    <dgm:pt modelId="{083EA54C-BF89-4062-9022-79F0D3E2E87C}" type="pres">
      <dgm:prSet presAssocID="{68FDEA58-2A90-473F-A6C5-87BD91977F4D}" presName="funnel" presStyleLbl="trAlignAcc1" presStyleIdx="0" presStyleCnt="1" custFlipVert="0" custScaleX="237500" custScaleY="120195" custLinFactNeighborX="-4354" custLinFactNeighborY="3863"/>
      <dgm:spPr/>
    </dgm:pt>
  </dgm:ptLst>
  <dgm:cxnLst>
    <dgm:cxn modelId="{3F47F101-AAC2-49A6-B943-96E2F9111DC7}" type="presOf" srcId="{4EB45214-1B5F-4C72-AB5B-6B4650B0FC21}" destId="{D301F10C-F1DC-48D1-9208-9B6C74BFE033}" srcOrd="0" destOrd="0" presId="urn:microsoft.com/office/officeart/2005/8/layout/funnel1"/>
    <dgm:cxn modelId="{C819460C-D69F-4C70-B223-5E22287DCA32}" srcId="{68FDEA58-2A90-473F-A6C5-87BD91977F4D}" destId="{1EFCF99C-6A18-4D49-8287-F4857764AFD4}" srcOrd="1" destOrd="0" parTransId="{8A324D99-E8E4-430F-B9AF-4EC4969ABD2B}" sibTransId="{07B2CE43-B8AB-400B-823B-3F73191D9A63}"/>
    <dgm:cxn modelId="{D48E3720-E85F-45C4-8B15-2272A024216F}" srcId="{4EB45214-1B5F-4C72-AB5B-6B4650B0FC21}" destId="{E4032292-63E3-4BA4-B2D3-21D97ED6C64C}" srcOrd="0" destOrd="0" parTransId="{E0D28754-B67C-4C91-9326-0E0A89533BA7}" sibTransId="{D28FC5FC-55DA-4654-A9B8-AA058827122D}"/>
    <dgm:cxn modelId="{0C9DD02A-52F4-4D7B-A83F-054C28CFA461}" type="presOf" srcId="{F72CCB59-FC39-4AFD-B777-AEDD5EC0D6DA}" destId="{783B93E9-3C13-4B7E-95E6-939610CE1F04}" srcOrd="0" destOrd="0" presId="urn:microsoft.com/office/officeart/2005/8/layout/funnel1"/>
    <dgm:cxn modelId="{9E4DA42F-E85B-4029-AC18-DE947C0DC90E}" type="presOf" srcId="{6A7C9443-CB3E-47E7-878D-FD813901A52B}" destId="{D301F10C-F1DC-48D1-9208-9B6C74BFE033}" srcOrd="0" destOrd="2" presId="urn:microsoft.com/office/officeart/2005/8/layout/funnel1"/>
    <dgm:cxn modelId="{05E68E46-C754-4515-933B-BEC51A63CCE6}" srcId="{4EB45214-1B5F-4C72-AB5B-6B4650B0FC21}" destId="{5A6BE679-CC20-4049-8DC2-95E46C7FF482}" srcOrd="2" destOrd="0" parTransId="{D8FA7BC4-BB6A-4D74-B1CC-18DF02003B95}" sibTransId="{82148789-DB8F-4736-B990-DC142C04CFE3}"/>
    <dgm:cxn modelId="{0DDED17C-772A-40EF-8EF3-5B261F201BB9}" srcId="{68FDEA58-2A90-473F-A6C5-87BD91977F4D}" destId="{4AA989AF-97D6-4450-8C45-868236347646}" srcOrd="4" destOrd="0" parTransId="{EFE13049-9B8B-4696-BF7D-148E7435FC34}" sibTransId="{6D7AB5F5-7EFA-48EE-925E-0ED65A2D89EC}"/>
    <dgm:cxn modelId="{827CC47F-6FCD-4E9D-964D-CD9FE720A972}" type="presOf" srcId="{1EFCF99C-6A18-4D49-8287-F4857764AFD4}" destId="{BC69A43A-7D76-4618-8299-7639FA92AC12}" srcOrd="0" destOrd="0" presId="urn:microsoft.com/office/officeart/2005/8/layout/funnel1"/>
    <dgm:cxn modelId="{19200A8C-C1F9-4FEE-89F6-B07B3BF0F27F}" srcId="{4EB45214-1B5F-4C72-AB5B-6B4650B0FC21}" destId="{6A7C9443-CB3E-47E7-878D-FD813901A52B}" srcOrd="1" destOrd="0" parTransId="{01372DC8-E438-4FF4-AE61-5EC8CD5FDA63}" sibTransId="{B9974EC0-7E5B-43ED-9E29-B183665CB6EE}"/>
    <dgm:cxn modelId="{13DFE091-5F37-4B2B-B2F5-3212B0BA0144}" srcId="{68FDEA58-2A90-473F-A6C5-87BD91977F4D}" destId="{530BD2B4-3F2F-418F-9D0C-F3696274BBCD}" srcOrd="2" destOrd="0" parTransId="{EE5DAC31-C5DD-4EB2-9D34-073BC2F8EF9C}" sibTransId="{9692CB4E-A46A-47FE-A327-B605EAFBC78C}"/>
    <dgm:cxn modelId="{36A51992-F34F-4023-AF9C-EA8CEBA56884}" srcId="{68FDEA58-2A90-473F-A6C5-87BD91977F4D}" destId="{4EB45214-1B5F-4C72-AB5B-6B4650B0FC21}" srcOrd="0" destOrd="0" parTransId="{3D47E741-08D4-4876-9446-277A16DC076B}" sibTransId="{76D5D71D-8386-401E-B105-E009EACC98C7}"/>
    <dgm:cxn modelId="{11044DA2-6D9D-4282-8417-21AD64DBD45F}" type="presOf" srcId="{68FDEA58-2A90-473F-A6C5-87BD91977F4D}" destId="{5EBF34C7-4625-4238-B0D3-9C7A6EFCB543}" srcOrd="0" destOrd="0" presId="urn:microsoft.com/office/officeart/2005/8/layout/funnel1"/>
    <dgm:cxn modelId="{935F9EAB-71B1-45CD-8EF0-BBBA9E6BBDCD}" type="presOf" srcId="{E4032292-63E3-4BA4-B2D3-21D97ED6C64C}" destId="{D301F10C-F1DC-48D1-9208-9B6C74BFE033}" srcOrd="0" destOrd="1" presId="urn:microsoft.com/office/officeart/2005/8/layout/funnel1"/>
    <dgm:cxn modelId="{23F91FBC-0B26-4B24-A86B-B05308E437EA}" srcId="{68FDEA58-2A90-473F-A6C5-87BD91977F4D}" destId="{F72CCB59-FC39-4AFD-B777-AEDD5EC0D6DA}" srcOrd="3" destOrd="0" parTransId="{57161B39-0541-453B-953E-075141C9DAA9}" sibTransId="{10725149-D9A5-4625-AE61-92735D1AF9BE}"/>
    <dgm:cxn modelId="{ADBF81BC-6639-4B15-8FA0-70B03421AC28}" type="presOf" srcId="{5A6BE679-CC20-4049-8DC2-95E46C7FF482}" destId="{D301F10C-F1DC-48D1-9208-9B6C74BFE033}" srcOrd="0" destOrd="3" presId="urn:microsoft.com/office/officeart/2005/8/layout/funnel1"/>
    <dgm:cxn modelId="{107149EE-3AE5-469D-9DBA-CDF1A5C7B8EE}" type="presOf" srcId="{530BD2B4-3F2F-418F-9D0C-F3696274BBCD}" destId="{331B225A-C049-4281-96D4-744A94275AE1}" srcOrd="0" destOrd="0" presId="urn:microsoft.com/office/officeart/2005/8/layout/funnel1"/>
    <dgm:cxn modelId="{EFA9FFA0-37B6-486C-A2C7-8616EB3F6FB9}" type="presParOf" srcId="{5EBF34C7-4625-4238-B0D3-9C7A6EFCB543}" destId="{8CE32C8C-9E7F-4A02-9B8E-164DC09B190E}" srcOrd="0" destOrd="0" presId="urn:microsoft.com/office/officeart/2005/8/layout/funnel1"/>
    <dgm:cxn modelId="{F8AD7F70-D041-4D61-91D7-DC860657DE20}" type="presParOf" srcId="{5EBF34C7-4625-4238-B0D3-9C7A6EFCB543}" destId="{AC4483BD-0FFD-4B07-9EBB-1F80E37BB85B}" srcOrd="1" destOrd="0" presId="urn:microsoft.com/office/officeart/2005/8/layout/funnel1"/>
    <dgm:cxn modelId="{62B98EA2-17D1-43C1-ABF6-332749366246}" type="presParOf" srcId="{5EBF34C7-4625-4238-B0D3-9C7A6EFCB543}" destId="{783B93E9-3C13-4B7E-95E6-939610CE1F04}" srcOrd="2" destOrd="0" presId="urn:microsoft.com/office/officeart/2005/8/layout/funnel1"/>
    <dgm:cxn modelId="{57BE432B-1F4A-4ABC-82E9-B299EFF93265}" type="presParOf" srcId="{5EBF34C7-4625-4238-B0D3-9C7A6EFCB543}" destId="{331B225A-C049-4281-96D4-744A94275AE1}" srcOrd="3" destOrd="0" presId="urn:microsoft.com/office/officeart/2005/8/layout/funnel1"/>
    <dgm:cxn modelId="{8839C3F9-D69F-4D15-9414-C2C15DB685B0}" type="presParOf" srcId="{5EBF34C7-4625-4238-B0D3-9C7A6EFCB543}" destId="{BC69A43A-7D76-4618-8299-7639FA92AC12}" srcOrd="4" destOrd="0" presId="urn:microsoft.com/office/officeart/2005/8/layout/funnel1"/>
    <dgm:cxn modelId="{11BC1F13-6438-4343-A29E-0E71379D2D08}" type="presParOf" srcId="{5EBF34C7-4625-4238-B0D3-9C7A6EFCB543}" destId="{D301F10C-F1DC-48D1-9208-9B6C74BFE033}" srcOrd="5" destOrd="0" presId="urn:microsoft.com/office/officeart/2005/8/layout/funnel1"/>
    <dgm:cxn modelId="{C26D280F-28D6-427F-8F54-B716B6E52702}" type="presParOf" srcId="{5EBF34C7-4625-4238-B0D3-9C7A6EFCB543}" destId="{083EA54C-BF89-4062-9022-79F0D3E2E87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1FDD2-4BD5-4465-9A7E-CB48351B50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E1C82D9-32E4-438B-AA8A-DC7D8A9131D3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Triangulate</a:t>
          </a:r>
        </a:p>
      </dgm:t>
    </dgm:pt>
    <dgm:pt modelId="{0C8F3A89-EA64-4AC5-BAAA-600BA50E1E6E}" type="parTrans" cxnId="{FC175F08-4474-4092-B0C1-7EF93024B5D6}">
      <dgm:prSet/>
      <dgm:spPr/>
      <dgm:t>
        <a:bodyPr/>
        <a:lstStyle/>
        <a:p>
          <a:endParaRPr lang="en-US"/>
        </a:p>
      </dgm:t>
    </dgm:pt>
    <dgm:pt modelId="{339F27D6-027E-456D-B0EF-7B755BCDA658}" type="sibTrans" cxnId="{FC175F08-4474-4092-B0C1-7EF93024B5D6}">
      <dgm:prSet/>
      <dgm:spPr/>
      <dgm:t>
        <a:bodyPr/>
        <a:lstStyle/>
        <a:p>
          <a:endParaRPr lang="en-US"/>
        </a:p>
      </dgm:t>
    </dgm:pt>
    <dgm:pt modelId="{6B8574F4-1A7B-4CF9-9D60-BAF0256EE2E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BD662231-67EF-4AFD-A072-063D8128F009}" type="parTrans" cxnId="{9A18D227-CB73-4477-BE84-B63A9C46B65E}">
      <dgm:prSet/>
      <dgm:spPr/>
      <dgm:t>
        <a:bodyPr/>
        <a:lstStyle/>
        <a:p>
          <a:endParaRPr lang="en-US"/>
        </a:p>
      </dgm:t>
    </dgm:pt>
    <dgm:pt modelId="{ED4758E6-A717-43ED-A41D-C1F54FB46ABD}" type="sibTrans" cxnId="{9A18D227-CB73-4477-BE84-B63A9C46B65E}">
      <dgm:prSet/>
      <dgm:spPr/>
      <dgm:t>
        <a:bodyPr/>
        <a:lstStyle/>
        <a:p>
          <a:endParaRPr lang="en-US"/>
        </a:p>
      </dgm:t>
    </dgm:pt>
    <dgm:pt modelId="{250AD5EC-40A7-4E7D-8636-8881152911F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Report and advocacy brief</a:t>
          </a:r>
        </a:p>
      </dgm:t>
    </dgm:pt>
    <dgm:pt modelId="{427CB9E6-B200-41F0-9401-D136406D11CB}" type="parTrans" cxnId="{2F4EA81F-126C-45E7-9008-C375FFA8CB99}">
      <dgm:prSet/>
      <dgm:spPr/>
      <dgm:t>
        <a:bodyPr/>
        <a:lstStyle/>
        <a:p>
          <a:endParaRPr lang="en-US"/>
        </a:p>
      </dgm:t>
    </dgm:pt>
    <dgm:pt modelId="{0EC833CE-BFCB-43FE-92DA-3ECE6CE91411}" type="sibTrans" cxnId="{2F4EA81F-126C-45E7-9008-C375FFA8CB99}">
      <dgm:prSet/>
      <dgm:spPr/>
      <dgm:t>
        <a:bodyPr/>
        <a:lstStyle/>
        <a:p>
          <a:endParaRPr lang="en-US"/>
        </a:p>
      </dgm:t>
    </dgm:pt>
    <dgm:pt modelId="{8625CD7E-95F1-4043-961F-0F398A65CD13}" type="pres">
      <dgm:prSet presAssocID="{EB71FDD2-4BD5-4465-9A7E-CB48351B50B2}" presName="CompostProcess" presStyleCnt="0">
        <dgm:presLayoutVars>
          <dgm:dir/>
          <dgm:resizeHandles val="exact"/>
        </dgm:presLayoutVars>
      </dgm:prSet>
      <dgm:spPr/>
    </dgm:pt>
    <dgm:pt modelId="{10519AE0-DDFA-43F6-8019-18F578A8DA1B}" type="pres">
      <dgm:prSet presAssocID="{EB71FDD2-4BD5-4465-9A7E-CB48351B50B2}" presName="arrow" presStyleLbl="bgShp" presStyleIdx="0" presStyleCnt="1"/>
      <dgm:spPr/>
    </dgm:pt>
    <dgm:pt modelId="{A46B1E50-A2BA-4DB8-A415-81406EFF46ED}" type="pres">
      <dgm:prSet presAssocID="{EB71FDD2-4BD5-4465-9A7E-CB48351B50B2}" presName="linearProcess" presStyleCnt="0"/>
      <dgm:spPr/>
    </dgm:pt>
    <dgm:pt modelId="{2681D13F-4462-4F47-B32D-330634344028}" type="pres">
      <dgm:prSet presAssocID="{BE1C82D9-32E4-438B-AA8A-DC7D8A9131D3}" presName="textNode" presStyleLbl="node1" presStyleIdx="0" presStyleCnt="3">
        <dgm:presLayoutVars>
          <dgm:bulletEnabled val="1"/>
        </dgm:presLayoutVars>
      </dgm:prSet>
      <dgm:spPr/>
    </dgm:pt>
    <dgm:pt modelId="{A13518D6-F262-40D1-9D71-631B97BB40AA}" type="pres">
      <dgm:prSet presAssocID="{339F27D6-027E-456D-B0EF-7B755BCDA658}" presName="sibTrans" presStyleCnt="0"/>
      <dgm:spPr/>
    </dgm:pt>
    <dgm:pt modelId="{E97DE136-0570-43E4-ABCE-EF16B3BAF25B}" type="pres">
      <dgm:prSet presAssocID="{6B8574F4-1A7B-4CF9-9D60-BAF0256EE2E5}" presName="textNode" presStyleLbl="node1" presStyleIdx="1" presStyleCnt="3">
        <dgm:presLayoutVars>
          <dgm:bulletEnabled val="1"/>
        </dgm:presLayoutVars>
      </dgm:prSet>
      <dgm:spPr/>
    </dgm:pt>
    <dgm:pt modelId="{1A16F1C6-A864-4C7E-B59A-C2D652D8114C}" type="pres">
      <dgm:prSet presAssocID="{ED4758E6-A717-43ED-A41D-C1F54FB46ABD}" presName="sibTrans" presStyleCnt="0"/>
      <dgm:spPr/>
    </dgm:pt>
    <dgm:pt modelId="{EB6051E1-7023-46E7-A951-451CF415E4AF}" type="pres">
      <dgm:prSet presAssocID="{250AD5EC-40A7-4E7D-8636-8881152911FC}" presName="textNode" presStyleLbl="node1" presStyleIdx="2" presStyleCnt="3" custScaleY="93235">
        <dgm:presLayoutVars>
          <dgm:bulletEnabled val="1"/>
        </dgm:presLayoutVars>
      </dgm:prSet>
      <dgm:spPr/>
    </dgm:pt>
  </dgm:ptLst>
  <dgm:cxnLst>
    <dgm:cxn modelId="{FC175F08-4474-4092-B0C1-7EF93024B5D6}" srcId="{EB71FDD2-4BD5-4465-9A7E-CB48351B50B2}" destId="{BE1C82D9-32E4-438B-AA8A-DC7D8A9131D3}" srcOrd="0" destOrd="0" parTransId="{0C8F3A89-EA64-4AC5-BAAA-600BA50E1E6E}" sibTransId="{339F27D6-027E-456D-B0EF-7B755BCDA658}"/>
    <dgm:cxn modelId="{2F4EA81F-126C-45E7-9008-C375FFA8CB99}" srcId="{EB71FDD2-4BD5-4465-9A7E-CB48351B50B2}" destId="{250AD5EC-40A7-4E7D-8636-8881152911FC}" srcOrd="2" destOrd="0" parTransId="{427CB9E6-B200-41F0-9401-D136406D11CB}" sibTransId="{0EC833CE-BFCB-43FE-92DA-3ECE6CE91411}"/>
    <dgm:cxn modelId="{CCE3D41F-BD01-460C-B555-30E6C6BA59E2}" type="presOf" srcId="{EB71FDD2-4BD5-4465-9A7E-CB48351B50B2}" destId="{8625CD7E-95F1-4043-961F-0F398A65CD13}" srcOrd="0" destOrd="0" presId="urn:microsoft.com/office/officeart/2005/8/layout/hProcess9"/>
    <dgm:cxn modelId="{9A18D227-CB73-4477-BE84-B63A9C46B65E}" srcId="{EB71FDD2-4BD5-4465-9A7E-CB48351B50B2}" destId="{6B8574F4-1A7B-4CF9-9D60-BAF0256EE2E5}" srcOrd="1" destOrd="0" parTransId="{BD662231-67EF-4AFD-A072-063D8128F009}" sibTransId="{ED4758E6-A717-43ED-A41D-C1F54FB46ABD}"/>
    <dgm:cxn modelId="{8FE98EC2-801E-48EB-B63A-FF1528931C23}" type="presOf" srcId="{6B8574F4-1A7B-4CF9-9D60-BAF0256EE2E5}" destId="{E97DE136-0570-43E4-ABCE-EF16B3BAF25B}" srcOrd="0" destOrd="0" presId="urn:microsoft.com/office/officeart/2005/8/layout/hProcess9"/>
    <dgm:cxn modelId="{E3E264F3-24B8-4718-88E0-FCF76D341013}" type="presOf" srcId="{BE1C82D9-32E4-438B-AA8A-DC7D8A9131D3}" destId="{2681D13F-4462-4F47-B32D-330634344028}" srcOrd="0" destOrd="0" presId="urn:microsoft.com/office/officeart/2005/8/layout/hProcess9"/>
    <dgm:cxn modelId="{AC8DB6F3-6650-4B09-819C-B9AFBD58D3B4}" type="presOf" srcId="{250AD5EC-40A7-4E7D-8636-8881152911FC}" destId="{EB6051E1-7023-46E7-A951-451CF415E4AF}" srcOrd="0" destOrd="0" presId="urn:microsoft.com/office/officeart/2005/8/layout/hProcess9"/>
    <dgm:cxn modelId="{4C485390-9DC8-4DC9-801F-6E6504E37860}" type="presParOf" srcId="{8625CD7E-95F1-4043-961F-0F398A65CD13}" destId="{10519AE0-DDFA-43F6-8019-18F578A8DA1B}" srcOrd="0" destOrd="0" presId="urn:microsoft.com/office/officeart/2005/8/layout/hProcess9"/>
    <dgm:cxn modelId="{427E6CBA-B465-4BF4-A6C1-52162DDCFEE5}" type="presParOf" srcId="{8625CD7E-95F1-4043-961F-0F398A65CD13}" destId="{A46B1E50-A2BA-4DB8-A415-81406EFF46ED}" srcOrd="1" destOrd="0" presId="urn:microsoft.com/office/officeart/2005/8/layout/hProcess9"/>
    <dgm:cxn modelId="{759E00AE-C170-4AAF-9395-AC55CD8408B0}" type="presParOf" srcId="{A46B1E50-A2BA-4DB8-A415-81406EFF46ED}" destId="{2681D13F-4462-4F47-B32D-330634344028}" srcOrd="0" destOrd="0" presId="urn:microsoft.com/office/officeart/2005/8/layout/hProcess9"/>
    <dgm:cxn modelId="{815A160B-3372-4346-B50D-058513519219}" type="presParOf" srcId="{A46B1E50-A2BA-4DB8-A415-81406EFF46ED}" destId="{A13518D6-F262-40D1-9D71-631B97BB40AA}" srcOrd="1" destOrd="0" presId="urn:microsoft.com/office/officeart/2005/8/layout/hProcess9"/>
    <dgm:cxn modelId="{F9269E24-AE56-4966-8FF4-628AB6109E8E}" type="presParOf" srcId="{A46B1E50-A2BA-4DB8-A415-81406EFF46ED}" destId="{E97DE136-0570-43E4-ABCE-EF16B3BAF25B}" srcOrd="2" destOrd="0" presId="urn:microsoft.com/office/officeart/2005/8/layout/hProcess9"/>
    <dgm:cxn modelId="{2CDF9173-1850-4682-9990-A7AFDAF9D9BC}" type="presParOf" srcId="{A46B1E50-A2BA-4DB8-A415-81406EFF46ED}" destId="{1A16F1C6-A864-4C7E-B59A-C2D652D8114C}" srcOrd="3" destOrd="0" presId="urn:microsoft.com/office/officeart/2005/8/layout/hProcess9"/>
    <dgm:cxn modelId="{D91EE36E-D618-4104-89D3-04651A822D30}" type="presParOf" srcId="{A46B1E50-A2BA-4DB8-A415-81406EFF46ED}" destId="{EB6051E1-7023-46E7-A951-451CF415E4A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32C8C-9E7F-4A02-9B8E-164DC09B190E}">
      <dsp:nvSpPr>
        <dsp:cNvPr id="0" name=""/>
        <dsp:cNvSpPr/>
      </dsp:nvSpPr>
      <dsp:spPr>
        <a:xfrm>
          <a:off x="2834639" y="676717"/>
          <a:ext cx="3246540" cy="38583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483BD-0FFD-4B07-9EBB-1F80E37BB85B}">
      <dsp:nvSpPr>
        <dsp:cNvPr id="0" name=""/>
        <dsp:cNvSpPr/>
      </dsp:nvSpPr>
      <dsp:spPr>
        <a:xfrm>
          <a:off x="3944038" y="3180011"/>
          <a:ext cx="1081249" cy="846705"/>
        </a:xfrm>
        <a:prstGeom prst="downArrow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B93E9-3C13-4B7E-95E6-939610CE1F04}">
      <dsp:nvSpPr>
        <dsp:cNvPr id="0" name=""/>
        <dsp:cNvSpPr/>
      </dsp:nvSpPr>
      <dsp:spPr>
        <a:xfrm>
          <a:off x="2952924" y="3388849"/>
          <a:ext cx="3020037" cy="755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prstClr val="black"/>
            </a:solidFill>
            <a:latin typeface="Calibri"/>
          </a:endParaRPr>
        </a:p>
      </dsp:txBody>
      <dsp:txXfrm>
        <a:off x="2952924" y="3388849"/>
        <a:ext cx="3020037" cy="755009"/>
      </dsp:txXfrm>
    </dsp:sp>
    <dsp:sp modelId="{331B225A-C049-4281-96D4-744A94275AE1}">
      <dsp:nvSpPr>
        <dsp:cNvPr id="0" name=""/>
        <dsp:cNvSpPr/>
      </dsp:nvSpPr>
      <dsp:spPr>
        <a:xfrm>
          <a:off x="3167505" y="1664922"/>
          <a:ext cx="2710230" cy="184813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/>
            </a:rPr>
            <a:t>Qualitative Data Collection &amp; Analysis (Malawi) </a:t>
          </a:r>
          <a:r>
            <a:rPr lang="en-US" sz="1600" b="1" kern="1200" dirty="0">
              <a:solidFill>
                <a:srgbClr val="5B9BD5"/>
              </a:solidFill>
              <a:latin typeface="Calibri"/>
            </a:rPr>
            <a:t>                      </a:t>
          </a:r>
          <a:r>
            <a:rPr lang="en-US" sz="1600" kern="1200" dirty="0">
              <a:solidFill>
                <a:prstClr val="black"/>
              </a:solidFill>
              <a:latin typeface="Calibri"/>
            </a:rPr>
            <a:t>1. Caregiver Interviews                   2. Health worker interviews</a:t>
          </a:r>
          <a:endParaRPr lang="en-US" sz="1600" kern="1200" dirty="0"/>
        </a:p>
      </dsp:txBody>
      <dsp:txXfrm>
        <a:off x="3564409" y="1935576"/>
        <a:ext cx="1916422" cy="1306830"/>
      </dsp:txXfrm>
    </dsp:sp>
    <dsp:sp modelId="{BC69A43A-7D76-4618-8299-7639FA92AC12}">
      <dsp:nvSpPr>
        <dsp:cNvPr id="0" name=""/>
        <dsp:cNvSpPr/>
      </dsp:nvSpPr>
      <dsp:spPr>
        <a:xfrm>
          <a:off x="4618289" y="139043"/>
          <a:ext cx="3169929" cy="180026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/>
            </a:rPr>
            <a:t>Quantitative Data Collection &amp; Analysis                                 </a:t>
          </a:r>
          <a:r>
            <a:rPr lang="en-US" sz="1600" kern="1200" dirty="0">
              <a:solidFill>
                <a:prstClr val="black"/>
              </a:solidFill>
              <a:latin typeface="Calibri"/>
            </a:rPr>
            <a:t>1.LIMS secondary data analysis (Malawi, Uganda, Zimbabwe)                                               2. Clinical records review (Malawi)</a:t>
          </a:r>
          <a:endParaRPr lang="en-US" sz="900" kern="1200" dirty="0"/>
        </a:p>
      </dsp:txBody>
      <dsp:txXfrm>
        <a:off x="5082514" y="402686"/>
        <a:ext cx="2241479" cy="1272981"/>
      </dsp:txXfrm>
    </dsp:sp>
    <dsp:sp modelId="{D301F10C-F1DC-48D1-9208-9B6C74BFE033}">
      <dsp:nvSpPr>
        <dsp:cNvPr id="0" name=""/>
        <dsp:cNvSpPr/>
      </dsp:nvSpPr>
      <dsp:spPr>
        <a:xfrm>
          <a:off x="1005260" y="174997"/>
          <a:ext cx="3006338" cy="180852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/>
            </a:rPr>
            <a:t>Literature Review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AutoNum type="arabicPeriod"/>
          </a:pPr>
          <a:r>
            <a:rPr lang="en-US" sz="1600" kern="1200" dirty="0">
              <a:solidFill>
                <a:prstClr val="black"/>
              </a:solidFill>
              <a:latin typeface="Calibri"/>
            </a:rPr>
            <a:t>Guidelines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AutoNum type="arabicPeriod"/>
          </a:pPr>
          <a:r>
            <a:rPr lang="en-US" sz="1600" kern="1200" dirty="0">
              <a:solidFill>
                <a:prstClr val="black"/>
              </a:solidFill>
              <a:latin typeface="Calibri"/>
            </a:rPr>
            <a:t>Program reports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AutoNum type="arabicPeriod"/>
          </a:pPr>
          <a:r>
            <a:rPr lang="en-US" sz="1600" kern="1200" dirty="0">
              <a:solidFill>
                <a:prstClr val="black"/>
              </a:solidFill>
              <a:latin typeface="Calibri"/>
            </a:rPr>
            <a:t>Peer reviewed journals</a:t>
          </a:r>
        </a:p>
      </dsp:txBody>
      <dsp:txXfrm>
        <a:off x="1445528" y="439849"/>
        <a:ext cx="2125802" cy="1278819"/>
      </dsp:txXfrm>
    </dsp:sp>
    <dsp:sp modelId="{083EA54C-BF89-4062-9022-79F0D3E2E87C}">
      <dsp:nvSpPr>
        <dsp:cNvPr id="0" name=""/>
        <dsp:cNvSpPr/>
      </dsp:nvSpPr>
      <dsp:spPr>
        <a:xfrm>
          <a:off x="125525" y="-8255"/>
          <a:ext cx="8368021" cy="338793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19AE0-DDFA-43F6-8019-18F578A8DA1B}">
      <dsp:nvSpPr>
        <dsp:cNvPr id="0" name=""/>
        <dsp:cNvSpPr/>
      </dsp:nvSpPr>
      <dsp:spPr>
        <a:xfrm>
          <a:off x="398383" y="0"/>
          <a:ext cx="4515008" cy="20526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1D13F-4462-4F47-B32D-330634344028}">
      <dsp:nvSpPr>
        <dsp:cNvPr id="0" name=""/>
        <dsp:cNvSpPr/>
      </dsp:nvSpPr>
      <dsp:spPr>
        <a:xfrm>
          <a:off x="1707" y="615791"/>
          <a:ext cx="1708157" cy="8210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Triangulate</a:t>
          </a:r>
        </a:p>
      </dsp:txBody>
      <dsp:txXfrm>
        <a:off x="41788" y="655872"/>
        <a:ext cx="1627995" cy="740892"/>
      </dsp:txXfrm>
    </dsp:sp>
    <dsp:sp modelId="{E97DE136-0570-43E4-ABCE-EF16B3BAF25B}">
      <dsp:nvSpPr>
        <dsp:cNvPr id="0" name=""/>
        <dsp:cNvSpPr/>
      </dsp:nvSpPr>
      <dsp:spPr>
        <a:xfrm>
          <a:off x="1801808" y="615791"/>
          <a:ext cx="1708157" cy="8210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Results</a:t>
          </a:r>
        </a:p>
      </dsp:txBody>
      <dsp:txXfrm>
        <a:off x="1841889" y="655872"/>
        <a:ext cx="1627995" cy="740892"/>
      </dsp:txXfrm>
    </dsp:sp>
    <dsp:sp modelId="{EB6051E1-7023-46E7-A951-451CF415E4AF}">
      <dsp:nvSpPr>
        <dsp:cNvPr id="0" name=""/>
        <dsp:cNvSpPr/>
      </dsp:nvSpPr>
      <dsp:spPr>
        <a:xfrm>
          <a:off x="3601910" y="643563"/>
          <a:ext cx="1708157" cy="76551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Report and advocacy brief</a:t>
          </a:r>
        </a:p>
      </dsp:txBody>
      <dsp:txXfrm>
        <a:off x="3639279" y="680932"/>
        <a:ext cx="1633419" cy="69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0.78384</cdr:x>
      <cdr:y>0.38093</cdr:y>
    </cdr:from>
    <cdr:to>
      <cdr:x>0.95392</cdr:x>
      <cdr:y>0.50801</cdr:y>
    </cdr:to>
    <cdr:sp macro="" textlink="">
      <cdr:nvSpPr>
        <cdr:cNvPr id="7" name="Action Button: Blank 6">
          <a:extLst xmlns:a="http://schemas.openxmlformats.org/drawingml/2006/main">
            <a:ext uri="{FF2B5EF4-FFF2-40B4-BE49-F238E27FC236}">
              <a16:creationId xmlns:a16="http://schemas.microsoft.com/office/drawing/2014/main" id="{0F24ACA7-BCDF-4CB9-9416-86C216D724B5}"/>
            </a:ext>
          </a:extLst>
        </cdr:cNvPr>
        <cdr:cNvSpPr/>
      </cdr:nvSpPr>
      <cdr:spPr>
        <a:xfrm xmlns:a="http://schemas.openxmlformats.org/drawingml/2006/main">
          <a:off x="8633177" y="1995898"/>
          <a:ext cx="1873188" cy="665825"/>
        </a:xfrm>
        <a:prstGeom xmlns:a="http://schemas.openxmlformats.org/drawingml/2006/main" prst="actionButtonBlank">
          <a:avLst/>
        </a:prstGeom>
        <a:noFill xmlns:a="http://schemas.openxmlformats.org/drawingml/2006/main"/>
        <a:ln xmlns:a="http://schemas.openxmlformats.org/drawingml/2006/main" w="38100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FC4E-492B-E049-8E19-DD6AC2214CD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0ACC7-F71F-DD45-A00D-C4FC49A9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0ACC7-F71F-DD45-A00D-C4FC49A95B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Across all three years and all three countries, one in every three children was not virologically suppressed.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0ACC7-F71F-DD45-A00D-C4FC49A95B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2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VL testing was routine. Despite small increases in intensive adherence counselling,  overall IAC remained low and did not always result in VLS.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0ACC7-F71F-DD45-A00D-C4FC49A95B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on ART for more than 4 years were more likely to achieve VLS, suggesting better adherence with disclosure and ART literacy.</a:t>
            </a:r>
          </a:p>
          <a:p>
            <a:r>
              <a:rPr lang="en-US" dirty="0"/>
              <a:t>ARV complexities, unpalatability and pill burden were primary factors for non-adherence, and subsequently non-suppression.</a:t>
            </a:r>
          </a:p>
          <a:p>
            <a:r>
              <a:rPr lang="en-US" dirty="0"/>
              <a:t>Optimal adherence to both clinic appointments and pill counts were associated with higher VLS.</a:t>
            </a:r>
          </a:p>
          <a:p>
            <a:r>
              <a:rPr lang="en-US" dirty="0"/>
              <a:t>Although numbers were small, moderate malnutrition was associated with non-suppression. </a:t>
            </a:r>
          </a:p>
          <a:p>
            <a:r>
              <a:rPr lang="en-US" dirty="0"/>
              <a:t>Qualitative interviews indicated facility-related factors affected adherence and VLS, including health clinic hours and distance to facilities and rushed appointments with health workers.</a:t>
            </a:r>
          </a:p>
          <a:p>
            <a:r>
              <a:rPr lang="en-US" dirty="0"/>
              <a:t>Similarly, interviews with HCWs and caregivers indicated that psychosocial support was strongly associated with adherence, retention and treatment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0ACC7-F71F-DD45-A00D-C4FC49A95B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on existing platforms, such as PMTCT, to provide multi-year support to caregivers and children with HIV.</a:t>
            </a:r>
          </a:p>
          <a:p>
            <a:r>
              <a:rPr lang="en-US" dirty="0"/>
              <a:t>As VL testing becomes more common, we need to ensure children are included in routine VL testing and continue to be initiated on or switched to more efficacious regimens.</a:t>
            </a:r>
          </a:p>
          <a:p>
            <a:r>
              <a:rPr lang="en-US" dirty="0"/>
              <a:t>Strengthening </a:t>
            </a:r>
            <a:r>
              <a:rPr lang="en-US" dirty="0" err="1"/>
              <a:t>paediatric</a:t>
            </a:r>
            <a:r>
              <a:rPr lang="en-US" dirty="0"/>
              <a:t> service delivery includes improving health worker competencies and decentralizing differentiated services for children.</a:t>
            </a:r>
          </a:p>
          <a:p>
            <a:r>
              <a:rPr lang="en-US" dirty="0"/>
              <a:t>We need to improve </a:t>
            </a:r>
            <a:r>
              <a:rPr lang="en-US" dirty="0" err="1"/>
              <a:t>paediatric</a:t>
            </a:r>
            <a:r>
              <a:rPr lang="en-US" dirty="0"/>
              <a:t> case management, addressing children’s co-morbidities as well as household challenges.</a:t>
            </a:r>
          </a:p>
          <a:p>
            <a:r>
              <a:rPr lang="en-US" dirty="0"/>
              <a:t>The data gaps found in this study reenforce the call for greater investments in data management systems that will enhance clinical care.</a:t>
            </a:r>
          </a:p>
          <a:p>
            <a:r>
              <a:rPr lang="en-US" dirty="0"/>
              <a:t>CLHIV are not a homogenous group; we need further evidence generation to deliver the right services, differentiated according to children’s unique circumstances.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0ACC7-F71F-DD45-A00D-C4FC49A95B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2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1235-00F4-4DF9-BAED-E7C3B4384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8BC9E-FD36-4469-B1B0-DABBBE849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475AF-89AD-409B-A375-E09FF533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E1967-44A6-4CDD-B2D7-7BB8BD93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550CD-84C2-4CB9-9DE1-DC153E9A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5224-935F-491A-B502-D2E77F96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D7C5A-C45F-46C6-84C9-797236496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0D1AC-279A-4EE7-9146-396856E1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EC6BF-28F4-4302-8E89-494F4201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E792E-B6B1-43F3-86C1-F7FB7C5C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3F827-CF90-46B1-BC1B-9EA5332C4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397A-9757-4273-BECB-58F9A0BE5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29883-3450-4755-90F5-A11DE064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CB05-36AE-4EE7-B2BE-54C0A885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5FB4-4ABC-4247-B605-C041B817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0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5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6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9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09C9-A729-4B75-91BA-35E57A33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8A88-4F4A-43DD-ADAD-0F2EA53C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0CA4-21B5-466A-9250-E61612E8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8EA2-1FE0-4E4E-9FBB-18D7DFAD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657C-EF3A-4840-98F6-A5581D6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1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49BC-F6F1-4899-9E74-B28CBE29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4D47-2EC3-482A-9D2C-C364189C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7CDC9-0FCF-4F85-812A-287A5A5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7DC14-BE77-417C-9A88-32024456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9C9B6-A29C-46C3-B2EC-36CB1ABF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25A8-A2D8-4E35-969D-ABBF892E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4356F-E64D-4B0C-92A7-4BB74572F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25854-1E7F-4315-B05B-2727EA16A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34A6E-7C6E-40BB-B48C-8154B77E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5005-7DD3-4D08-8063-D58D2B61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8666-8551-4270-B9B2-AE2A5C33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52B8-A27C-426F-980E-D44DABB7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5824B-8324-4B76-B077-FF31A14FE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230D8-E1C4-4042-A781-9DB2A50FD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61031-4875-42E9-A479-BE4485791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7BCFB-CC00-4D6C-BBB6-6FB1911B6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949A01-326B-42FC-834C-1C5F159C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EF01D-AB52-4C9B-8965-BD7AAFB2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62FF1-94A8-4DFE-A2CC-117590CA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7399-8BA5-43B8-9664-E52520FA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EE044-CED3-42D4-988D-653DCB0D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D5466-E434-4E9B-9490-5F730E66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CC865-2CDF-4AB4-894D-3875D727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2AEAC-B1AF-46BB-A759-CE35B112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451FF-54A1-4391-A5EF-1B5E61AA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AB6F3-7980-4C0F-894A-50C75874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C5B6-112C-40E8-89ED-99DFE27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930C-7F2B-4358-A93C-D87251A1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E78EE-9E9E-4054-A06E-4F3C4BCE2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66843-9D1A-4609-9EDA-B910416A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76904-FF29-4520-B3E7-1ED6A547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07001-D146-47AD-8D7B-9E3A5EEF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EA90-DFD7-4F33-A2B4-6A5EA3C2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61CD5-1E16-4B4B-BE35-3CABB60A2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4F1F5-618E-495B-9822-8862BF547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BF085-2919-426E-81BD-AD1F0474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96505-7735-4045-A829-D98CD3C1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135A6-C741-41F4-861D-9616306A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9133E-1306-4165-B5C1-01D098AD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6A4D-5F8E-42AA-859F-1645130A2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80266-EFEF-46B4-882E-DD98BDD07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275A-BCB8-4F13-B2A3-5B1562DA575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78F1-C002-41B7-9A77-2353EF27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1BF9E-CB31-49ED-8E9C-8647C6FE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26F9-DEC0-415E-84BF-05719255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6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ww.childrenandaids.org/vls-clhiv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ata.unicef.org/resources/dataset/hiv-aids-statistical-tables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E68E-9487-4504-A048-52758BDD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886" y="531346"/>
            <a:ext cx="5980671" cy="13840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+mn-lt"/>
              </a:rPr>
              <a:t>HIV Viral Load Suppression (VLS) in Children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BB71F-54E6-48B6-9297-99B6D9FB0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6836" y="4219726"/>
            <a:ext cx="6586489" cy="20090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Placeholder 4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DA42BB3A-77B7-49FF-B875-115EEE3B4D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23" r="2208"/>
          <a:stretch/>
        </p:blipFill>
        <p:spPr>
          <a:xfrm>
            <a:off x="0" y="10"/>
            <a:ext cx="492132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2DE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id:image005.png@01D287A6.EA407760">
            <a:extLst>
              <a:ext uri="{FF2B5EF4-FFF2-40B4-BE49-F238E27FC236}">
                <a16:creationId xmlns:a16="http://schemas.microsoft.com/office/drawing/2014/main" id="{623ED0DF-D973-1C47-87B4-640EAD040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2198D-9DD1-45EB-BE52-08A196031BB7}"/>
              </a:ext>
            </a:extLst>
          </p:cNvPr>
          <p:cNvSpPr txBox="1"/>
          <p:nvPr/>
        </p:nvSpPr>
        <p:spPr>
          <a:xfrm>
            <a:off x="5949036" y="3265255"/>
            <a:ext cx="544125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4267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133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Dr. Geoffrey </a:t>
            </a:r>
            <a:r>
              <a:rPr lang="en-US" sz="20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Chipungu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HIV/AIDS Specialist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UNICEF ESARO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20 April 2021</a:t>
            </a:r>
          </a:p>
        </p:txBody>
      </p:sp>
    </p:spTree>
    <p:extLst>
      <p:ext uri="{BB962C8B-B14F-4D97-AF65-F5344CB8AC3E}">
        <p14:creationId xmlns:p14="http://schemas.microsoft.com/office/powerpoint/2010/main" val="407004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817F-C46C-4048-BB14-44AF3AA2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02" y="265113"/>
            <a:ext cx="10515600" cy="8342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3A3AF-5C07-2F47-8FCF-4BC89EF48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230" y="1202241"/>
            <a:ext cx="6933460" cy="45682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Provide multi-year support to caregivers and children with HIV.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Promote </a:t>
            </a:r>
            <a:r>
              <a:rPr lang="en-US" sz="2400" dirty="0" err="1"/>
              <a:t>paediatric</a:t>
            </a:r>
            <a:r>
              <a:rPr lang="en-US" sz="2400" dirty="0"/>
              <a:t> viral load testing and adopt efficacious, child-friendly regimens.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Strengthen </a:t>
            </a:r>
            <a:r>
              <a:rPr lang="en-US" sz="2400" dirty="0" err="1"/>
              <a:t>paediatric</a:t>
            </a:r>
            <a:r>
              <a:rPr lang="en-US" sz="2400" dirty="0"/>
              <a:t> service delivery coverage, accessibility and quality.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Improve case management with multi-sectoral linkages and referrals.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Work toward smarter paediatric HIV data management systems.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Generate useful </a:t>
            </a:r>
            <a:r>
              <a:rPr lang="en-US" sz="2400" dirty="0" err="1"/>
              <a:t>paediatric</a:t>
            </a:r>
            <a:r>
              <a:rPr lang="en-US" sz="2400" dirty="0"/>
              <a:t> HIV implementation research.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7C19D5-D578-4B75-9881-CF498D370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1068" y="162198"/>
            <a:ext cx="4119826" cy="586846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 descr="cid:image005.png@01D287A6.EA407760">
            <a:extLst>
              <a:ext uri="{FF2B5EF4-FFF2-40B4-BE49-F238E27FC236}">
                <a16:creationId xmlns:a16="http://schemas.microsoft.com/office/drawing/2014/main" id="{5B88D2EA-1BBE-A64D-8D1D-1F7023EFD8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59EFD3-3F96-4037-B983-224B7EEFFE03}"/>
              </a:ext>
            </a:extLst>
          </p:cNvPr>
          <p:cNvSpPr txBox="1"/>
          <p:nvPr/>
        </p:nvSpPr>
        <p:spPr>
          <a:xfrm>
            <a:off x="1123686" y="6438998"/>
            <a:ext cx="332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http://www.childrenandaids.org/vls-clhiv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73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B8A3F0-04AF-48AA-A894-BC4FA221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Acknowledgements</a:t>
            </a:r>
            <a:r>
              <a:rPr lang="en-US" b="1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07DC1-8777-468B-B9E3-7D4C945DB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682"/>
            <a:ext cx="10515600" cy="4351339"/>
          </a:xfrm>
        </p:spPr>
        <p:txBody>
          <a:bodyPr/>
          <a:lstStyle/>
          <a:p>
            <a:r>
              <a:rPr lang="en-US" sz="2400" dirty="0"/>
              <a:t>Children, caregivers and health workers who participated in the study</a:t>
            </a:r>
          </a:p>
          <a:p>
            <a:r>
              <a:rPr lang="en-US" sz="2400" dirty="0"/>
              <a:t>Respective Ministries of Health </a:t>
            </a:r>
          </a:p>
          <a:p>
            <a:r>
              <a:rPr lang="en-US" sz="2400" dirty="0"/>
              <a:t>UNICEF ESARO and country offices</a:t>
            </a:r>
          </a:p>
          <a:p>
            <a:r>
              <a:rPr lang="en-US" sz="2400" dirty="0"/>
              <a:t>Kundai Moyo and Edward Chigwedere, V and E Consultants</a:t>
            </a:r>
          </a:p>
          <a:p>
            <a:r>
              <a:rPr lang="en-US" sz="2400" dirty="0"/>
              <a:t>Judith Sherman, Independent Consultant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id:image005.png@01D287A6.EA407760">
            <a:extLst>
              <a:ext uri="{FF2B5EF4-FFF2-40B4-BE49-F238E27FC236}">
                <a16:creationId xmlns:a16="http://schemas.microsoft.com/office/drawing/2014/main" id="{8701D9B0-43D2-EE45-8E4F-743B3F288E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78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562" y="2821300"/>
            <a:ext cx="7728877" cy="12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347" y="265322"/>
            <a:ext cx="9144000" cy="89328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1" name="Picture 10" descr="cid:image005.png@01D287A6.EA4077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59481" y="6253899"/>
            <a:ext cx="3593651" cy="45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807253C-B505-4ACA-9B36-7E6C25CC49D4}"/>
              </a:ext>
            </a:extLst>
          </p:cNvPr>
          <p:cNvGrpSpPr/>
          <p:nvPr/>
        </p:nvGrpSpPr>
        <p:grpSpPr>
          <a:xfrm>
            <a:off x="1338810" y="2141607"/>
            <a:ext cx="9322986" cy="1743079"/>
            <a:chOff x="1338810" y="2141607"/>
            <a:chExt cx="9322986" cy="1743079"/>
          </a:xfrm>
        </p:grpSpPr>
        <p:sp>
          <p:nvSpPr>
            <p:cNvPr id="6" name="Rectangle 5"/>
            <p:cNvSpPr/>
            <p:nvPr/>
          </p:nvSpPr>
          <p:spPr>
            <a:xfrm>
              <a:off x="3251778" y="2141607"/>
              <a:ext cx="1636150" cy="1743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perspectiveLeft"/>
              <a:lightRig rig="threePt" dir="t"/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76401" y="2141609"/>
              <a:ext cx="1636150" cy="1743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perspectiveLeft"/>
              <a:lightRig rig="threePt" dir="t"/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01024" y="2141611"/>
              <a:ext cx="1636150" cy="1743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perspectiveLeft"/>
              <a:lightRig rig="threePt" dir="t"/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025647" y="2141610"/>
              <a:ext cx="1636149" cy="1743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perspectiveLeft"/>
              <a:lightRig rig="threePt" dir="t"/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Taking Action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6AEEDD-2856-E144-8CB8-472A90C5BC7D}"/>
                </a:ext>
              </a:extLst>
            </p:cNvPr>
            <p:cNvSpPr/>
            <p:nvPr/>
          </p:nvSpPr>
          <p:spPr>
            <a:xfrm>
              <a:off x="1338810" y="2141608"/>
              <a:ext cx="1624495" cy="1743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scene3d>
              <a:camera prst="perspectiveLeft"/>
              <a:lightRig rig="threePt" dir="t"/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en-US" sz="16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00B0-F4F6-1549-AB21-F3B7C8C4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31" y="298506"/>
            <a:ext cx="10810102" cy="561632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Why this study?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47EA-E61E-9046-BBA5-0C4459E4D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431" y="2513154"/>
            <a:ext cx="10260636" cy="3725505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/>
              <a:t>VLS indicates successful virologic, immunologic and clinical outcomes.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/>
              <a:t>Population-based studies found sub-optimal VLS for children with HIV (0-14 years), especially compared to adult VLS.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/>
              <a:t>VLS among children with HIV falls short of the 3</a:t>
            </a:r>
            <a:r>
              <a:rPr lang="en-US" sz="2600" baseline="30000" dirty="0"/>
              <a:t>rd</a:t>
            </a:r>
            <a:r>
              <a:rPr lang="en-US" sz="2600" dirty="0"/>
              <a:t> 95 of the UNAIDS 95-95-95 targets.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cs typeface="Gisha"/>
              </a:rPr>
              <a:t>We set out to explore </a:t>
            </a:r>
            <a:r>
              <a:rPr lang="en-US" sz="2600">
                <a:cs typeface="Gisha"/>
              </a:rPr>
              <a:t>the rates, </a:t>
            </a:r>
            <a:r>
              <a:rPr lang="en-US" sz="2600" dirty="0">
                <a:cs typeface="Gisha"/>
              </a:rPr>
              <a:t>trends and factors associated with VLS to inform paediatric HIV policies and </a:t>
            </a:r>
            <a:r>
              <a:rPr lang="en-US" sz="2600" dirty="0" err="1">
                <a:cs typeface="Gisha"/>
              </a:rPr>
              <a:t>programmes</a:t>
            </a:r>
            <a:endParaRPr lang="en-US" sz="2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6CEB8C-4356-4F9E-9C8F-FB5A1E09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12" y="238441"/>
            <a:ext cx="6188088" cy="2134889"/>
          </a:xfrm>
          <a:prstGeom prst="rect">
            <a:avLst/>
          </a:prstGeom>
          <a:noFill/>
        </p:spPr>
      </p:pic>
      <p:pic>
        <p:nvPicPr>
          <p:cNvPr id="6" name="Picture 5" descr="cid:image005.png@01D287A6.EA407760">
            <a:extLst>
              <a:ext uri="{FF2B5EF4-FFF2-40B4-BE49-F238E27FC236}">
                <a16:creationId xmlns:a16="http://schemas.microsoft.com/office/drawing/2014/main" id="{2E683EA8-1835-474C-A459-6B1B2BAA78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21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5498-E1B5-4655-9D31-73EEE6352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17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cs typeface="Gisha"/>
              </a:rPr>
              <a:t>Study Framework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9773A90-2F65-4A73-B89D-32C7433809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8266929"/>
              </p:ext>
            </p:extLst>
          </p:nvPr>
        </p:nvGraphicFramePr>
        <p:xfrm>
          <a:off x="1778466" y="897621"/>
          <a:ext cx="8925887" cy="402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38F70C-254C-4ECE-8A7F-505E5A68903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732781" y="4805363"/>
          <a:ext cx="5311775" cy="205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0AECD05-1C73-4D22-B226-91FEC5CA75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7667" y="6298687"/>
            <a:ext cx="359085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61C0-5134-4487-A940-8925E17D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403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Viral load volumes and data quality  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A6D6C7C-D06B-4815-9545-71CFA5891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144899"/>
              </p:ext>
            </p:extLst>
          </p:nvPr>
        </p:nvGraphicFramePr>
        <p:xfrm>
          <a:off x="769398" y="1452763"/>
          <a:ext cx="1052817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0183">
                  <a:extLst>
                    <a:ext uri="{9D8B030D-6E8A-4147-A177-3AD203B41FA5}">
                      <a16:colId xmlns:a16="http://schemas.microsoft.com/office/drawing/2014/main" val="2014356291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3989908800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1250216414"/>
                    </a:ext>
                  </a:extLst>
                </a:gridCol>
                <a:gridCol w="1419687">
                  <a:extLst>
                    <a:ext uri="{9D8B030D-6E8A-4147-A177-3AD203B41FA5}">
                      <a16:colId xmlns:a16="http://schemas.microsoft.com/office/drawing/2014/main" val="2284250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25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# of VL eligible for analysis for &lt;15 </a:t>
                      </a:r>
                      <a:r>
                        <a:rPr lang="en-US" sz="2000" b="0" dirty="0" err="1"/>
                        <a:t>y.o</a:t>
                      </a:r>
                      <a:r>
                        <a:rPr lang="en-US" sz="2000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66,158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71,941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121,370 </a:t>
                      </a:r>
                    </a:p>
                    <a:p>
                      <a:pPr algn="l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01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The reason for viral load test was not always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82%</a:t>
                      </a:r>
                    </a:p>
                    <a:p>
                      <a:pPr algn="l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3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ART regimen was not always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57%</a:t>
                      </a:r>
                    </a:p>
                    <a:p>
                      <a:pPr algn="l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91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Duration of ART was not always indicated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71%</a:t>
                      </a:r>
                    </a:p>
                    <a:p>
                      <a:pPr algn="l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Disproportionately few viral loads were done post 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4.2%</a:t>
                      </a:r>
                    </a:p>
                    <a:p>
                      <a:pPr algn="l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2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Yet fewer VL were done for suspected treatment failure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0.1%</a:t>
                      </a:r>
                    </a:p>
                    <a:p>
                      <a:pPr algn="l"/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617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6E0A10-7769-48E2-9A86-C5055FD6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945" y="6264255"/>
            <a:ext cx="359085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706884" cy="781423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Viral Load Suppression Trends in children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4DD602-462C-456B-BB71-FDE6C06E7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sz="3200" b="1" dirty="0">
              <a:solidFill>
                <a:srgbClr val="00B0F0"/>
              </a:solidFill>
            </a:endParaRPr>
          </a:p>
          <a:p>
            <a:r>
              <a:rPr lang="en-US" sz="3200" b="1" dirty="0">
                <a:solidFill>
                  <a:srgbClr val="00B0F0"/>
                </a:solidFill>
              </a:rPr>
              <a:t>The study found that one out of every three children who had a viral load test had not achieved viral load suppression.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A481F-5D87-4BCC-B240-6E90395C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460" y="1238623"/>
            <a:ext cx="6859801" cy="4630366"/>
          </a:xfrm>
          <a:prstGeom prst="rect">
            <a:avLst/>
          </a:prstGeom>
          <a:noFill/>
        </p:spPr>
      </p:pic>
      <p:pic>
        <p:nvPicPr>
          <p:cNvPr id="4" name="Picture 3" descr="cid:image005.png@01D287A6.EA407760">
            <a:extLst>
              <a:ext uri="{FF2B5EF4-FFF2-40B4-BE49-F238E27FC236}">
                <a16:creationId xmlns:a16="http://schemas.microsoft.com/office/drawing/2014/main" id="{1C86732E-E6B4-2441-8978-94A3A45542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125C5-1EDA-4D55-97FD-8A0669423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111" y="1379923"/>
            <a:ext cx="187163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98" y="365125"/>
            <a:ext cx="11013896" cy="662291"/>
          </a:xfrm>
        </p:spPr>
        <p:txBody>
          <a:bodyPr anchor="ctr">
            <a:normAutofit fontScale="90000"/>
          </a:bodyPr>
          <a:lstStyle/>
          <a:p>
            <a:r>
              <a:rPr lang="en-US" sz="4200" b="1" dirty="0">
                <a:solidFill>
                  <a:srgbClr val="00B0F0"/>
                </a:solidFill>
              </a:rPr>
              <a:t>Combined VL Cascade for CLHIV for the 3 countries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3BE1E5-538F-40C4-8AD2-1F224E77B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49053"/>
              </p:ext>
            </p:extLst>
          </p:nvPr>
        </p:nvGraphicFramePr>
        <p:xfrm>
          <a:off x="519701" y="1253329"/>
          <a:ext cx="11013896" cy="523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id:image005.png@01D287A6.EA407760">
            <a:extLst>
              <a:ext uri="{FF2B5EF4-FFF2-40B4-BE49-F238E27FC236}">
                <a16:creationId xmlns:a16="http://schemas.microsoft.com/office/drawing/2014/main" id="{43943B4E-A433-A94F-8C9B-C184318786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71626" y="6311900"/>
            <a:ext cx="3164386" cy="38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45D897-345D-484A-B5D9-71629F051B3A}"/>
              </a:ext>
            </a:extLst>
          </p:cNvPr>
          <p:cNvSpPr txBox="1"/>
          <p:nvPr/>
        </p:nvSpPr>
        <p:spPr>
          <a:xfrm>
            <a:off x="311285" y="6449438"/>
            <a:ext cx="533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https://data.unicef.org/resources/dataset/hiv-aids-statistical-tables/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22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F7F0-6FE4-E54F-BF38-6274114C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10" y="162198"/>
            <a:ext cx="10515600" cy="74521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Factors associated with VLS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C207-7AB4-C543-B0D5-3B37E8244E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8DF1A4-9458-4860-8E09-A118CC39B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4862" y="1202077"/>
            <a:ext cx="6408938" cy="49748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Duration on ART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70% (5-9 years) vs 65% (&lt;5 years) </a:t>
            </a:r>
          </a:p>
          <a:p>
            <a:pPr>
              <a:lnSpc>
                <a:spcPct val="110000"/>
              </a:lnSpc>
            </a:pPr>
            <a:r>
              <a:rPr lang="en-US" dirty="0"/>
              <a:t>ARV formulation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Initial 74% vs Switched 60%</a:t>
            </a:r>
          </a:p>
          <a:p>
            <a:pPr>
              <a:lnSpc>
                <a:spcPct val="110000"/>
              </a:lnSpc>
            </a:pPr>
            <a:r>
              <a:rPr lang="en-US" dirty="0"/>
              <a:t>Adherence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Clinic appointments: 64% vs 59% VLS</a:t>
            </a:r>
          </a:p>
          <a:p>
            <a:pPr>
              <a:lnSpc>
                <a:spcPct val="110000"/>
              </a:lnSpc>
            </a:pPr>
            <a:r>
              <a:rPr lang="en-US" dirty="0"/>
              <a:t>Nutrition status (n=66)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Normal 87%, moderate 50%, severe 77% </a:t>
            </a:r>
          </a:p>
          <a:p>
            <a:pPr>
              <a:lnSpc>
                <a:spcPct val="110000"/>
              </a:lnSpc>
            </a:pPr>
            <a:r>
              <a:rPr lang="en-US" dirty="0"/>
              <a:t>Health facility-related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Schedules, staff shortage, perceived child-unfriendly setup, space</a:t>
            </a:r>
          </a:p>
          <a:p>
            <a:pPr>
              <a:lnSpc>
                <a:spcPct val="110000"/>
              </a:lnSpc>
            </a:pPr>
            <a:r>
              <a:rPr lang="en-US" dirty="0"/>
              <a:t>Psychosocial support for the caregiver and child</a:t>
            </a:r>
          </a:p>
          <a:p>
            <a:endParaRPr lang="en-US" dirty="0"/>
          </a:p>
        </p:txBody>
      </p:sp>
      <p:pic>
        <p:nvPicPr>
          <p:cNvPr id="4" name="Picture 3" descr="cid:image005.png@01D287A6.EA407760">
            <a:extLst>
              <a:ext uri="{FF2B5EF4-FFF2-40B4-BE49-F238E27FC236}">
                <a16:creationId xmlns:a16="http://schemas.microsoft.com/office/drawing/2014/main" id="{2BA3E3CB-7800-844D-9BBA-3159F70F23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4231B2-89A7-400C-B20C-4AF6EEE5F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99528"/>
            <a:ext cx="4196918" cy="30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905D-C725-0B48-922D-127C6D2F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782F-E687-8447-8B4E-9B2594DC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32"/>
            <a:ext cx="10515600" cy="43513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To reach the third 95 target much more needs to done on VL coverage and follow-up.</a:t>
            </a:r>
          </a:p>
          <a:p>
            <a:pPr>
              <a:lnSpc>
                <a:spcPct val="100000"/>
              </a:lnSpc>
            </a:pPr>
            <a:r>
              <a:rPr lang="en-US" dirty="0"/>
              <a:t>Children are more likely to achieve VLS when they and their caregivers have support from families, communities and health workers.</a:t>
            </a:r>
          </a:p>
          <a:p>
            <a:pPr>
              <a:lnSpc>
                <a:spcPct val="100000"/>
              </a:lnSpc>
            </a:pPr>
            <a:r>
              <a:rPr lang="en-US" dirty="0"/>
              <a:t>Drug regimens and formulations continue to impede children’s VLS.</a:t>
            </a:r>
          </a:p>
          <a:p>
            <a:pPr>
              <a:lnSpc>
                <a:spcPct val="100000"/>
              </a:lnSpc>
            </a:pPr>
            <a:r>
              <a:rPr lang="en-US" dirty="0"/>
              <a:t>Health care quality, accessibility and affordability have a direct impact on children’s adherence.</a:t>
            </a:r>
          </a:p>
          <a:p>
            <a:pPr>
              <a:lnSpc>
                <a:spcPct val="100000"/>
              </a:lnSpc>
            </a:pPr>
            <a:r>
              <a:rPr lang="en-US" dirty="0"/>
              <a:t>Multi-sectoral challenges (food security, poverty) affect treatment success.</a:t>
            </a:r>
          </a:p>
          <a:p>
            <a:pPr>
              <a:lnSpc>
                <a:spcPct val="100000"/>
              </a:lnSpc>
            </a:pPr>
            <a:r>
              <a:rPr lang="en-US" dirty="0"/>
              <a:t>Lack of documentation, storage and utilization of data in both the LIMS and patient records was common.</a:t>
            </a:r>
          </a:p>
        </p:txBody>
      </p:sp>
      <p:pic>
        <p:nvPicPr>
          <p:cNvPr id="4" name="Picture 3" descr="cid:image005.png@01D287A6.EA407760">
            <a:extLst>
              <a:ext uri="{FF2B5EF4-FFF2-40B4-BE49-F238E27FC236}">
                <a16:creationId xmlns:a16="http://schemas.microsoft.com/office/drawing/2014/main" id="{D090A1CC-6974-0441-9CA9-587D33CE81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42361" y="6238659"/>
            <a:ext cx="3593651" cy="45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28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ICEF Power Point Template 2016 Ver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13028</TotalTime>
  <Words>883</Words>
  <Application>Microsoft Office PowerPoint</Application>
  <PresentationFormat>Widescreen</PresentationFormat>
  <Paragraphs>119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UNICEF Power Point Template 2016 Ver1</vt:lpstr>
      <vt:lpstr>HIV Viral Load Suppression (VLS) in Children </vt:lpstr>
      <vt:lpstr>Outline</vt:lpstr>
      <vt:lpstr>Why this study?</vt:lpstr>
      <vt:lpstr>Study Framework</vt:lpstr>
      <vt:lpstr>Viral load volumes and data quality  </vt:lpstr>
      <vt:lpstr>Viral Load Suppression Trends in children </vt:lpstr>
      <vt:lpstr>Combined VL Cascade for CLHIV for the 3 countries</vt:lpstr>
      <vt:lpstr>Factors associated with VLS</vt:lpstr>
      <vt:lpstr>Conclusion</vt:lpstr>
      <vt:lpstr>Taking Action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Chipungu</dc:creator>
  <cp:lastModifiedBy>Geoffrey Chipungu</cp:lastModifiedBy>
  <cp:revision>38</cp:revision>
  <cp:lastPrinted>2021-04-12T13:27:24Z</cp:lastPrinted>
  <dcterms:created xsi:type="dcterms:W3CDTF">2021-03-22T11:55:13Z</dcterms:created>
  <dcterms:modified xsi:type="dcterms:W3CDTF">2021-04-20T08:58:56Z</dcterms:modified>
</cp:coreProperties>
</file>