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vml" ContentType="application/vnd.openxmlformats-officedocument.vmlDrawing"/>
  <Default Extension="xlsx" ContentType="application/vnd.openxmlformats-officedocument.spreadsheetml.sheet"/>
  <Default Extension="jpg" ContentType="image/jpeg"/>
  <Override PartName="/ppt/diagrams/data1.xml" ContentType="application/vnd.openxmlformats-officedocument.drawingml.diagramData+xml"/>
  <Override PartName="/ppt/drawings/drawing1.xml" ContentType="application/vnd.openxmlformats-officedocument.drawingml.chartshapes+xml"/>
  <Override PartName="/ppt/diagrams/data2.xml" ContentType="application/vnd.openxmlformats-officedocument.drawingml.diagramData+xml"/>
  <Override PartName="/ppt/presentation.xml" ContentType="application/vnd.openxmlformats-officedocument.presentationml.presentation.main+xml"/>
  <Override PartName="/ppt/slides/slide45.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46.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3.xml" ContentType="application/vnd.openxmlformats-officedocument.presentationml.slide+xml"/>
  <Override PartName="/ppt/slides/slide27.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4.xml" ContentType="application/vnd.openxmlformats-officedocument.presentationml.slide+xml"/>
  <Override PartName="/ppt/slides/slide44.xml" ContentType="application/vnd.openxmlformats-officedocument.presentationml.slide+xml"/>
  <Override PartName="/ppt/slides/slide33.xml" ContentType="application/vnd.openxmlformats-officedocument.presentationml.slide+xml"/>
  <Override PartName="/ppt/slides/slide30.xml" ContentType="application/vnd.openxmlformats-officedocument.presentationml.slide+xml"/>
  <Override PartName="/ppt/slides/slide28.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29.xml" ContentType="application/vnd.openxmlformats-officedocument.presentationml.slide+xml"/>
  <Override PartName="/ppt/notesSlides/notesSlide23.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slideMasters/slideMaster3.xml" ContentType="application/vnd.openxmlformats-officedocument.presentationml.slideMaster+xml"/>
  <Override PartName="/ppt/notesSlides/notesSlide29.xml" ContentType="application/vnd.openxmlformats-officedocument.presentationml.notesSlide+xml"/>
  <Override PartName="/ppt/notesSlides/notesSlide21.xml" ContentType="application/vnd.openxmlformats-officedocument.presentationml.notesSlide+xml"/>
  <Override PartName="/ppt/notesSlides/notesSlide25.xml" ContentType="application/vnd.openxmlformats-officedocument.presentationml.notesSlide+xml"/>
  <Override PartName="/ppt/slideMasters/slideMaster1.xml" ContentType="application/vnd.openxmlformats-officedocument.presentationml.slideMaster+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24.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slideMasters/slideMaster2.xml" ContentType="application/vnd.openxmlformats-officedocument.presentationml.slideMaster+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notesSlides/notesSlide26.xml" ContentType="application/vnd.openxmlformats-officedocument.presentationml.notesSlid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33.xml" ContentType="application/vnd.openxmlformats-officedocument.presentationml.slideLayout+xml"/>
  <Override PartName="/ppt/slideLayouts/slideLayout35.xml" ContentType="application/vnd.openxmlformats-officedocument.presentationml.slideLayout+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slideLayouts/slideLayout34.xml" ContentType="application/vnd.openxmlformats-officedocument.presentationml.slideLayout+xml"/>
  <Override PartName="/ppt/slideLayouts/slideLayout36.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olors1.xml" ContentType="application/vnd.ms-office.chartcolorstyle+xml"/>
  <Override PartName="/ppt/charts/chart2.xml" ContentType="application/vnd.openxmlformats-officedocument.drawingml.chart+xml"/>
  <Override PartName="/ppt/charts/style1.xml" ContentType="application/vnd.ms-office.chartstyl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2.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rts/chart1.xml" ContentType="application/vnd.openxmlformats-officedocument.drawingml.chart+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charts/chart4.xml" ContentType="application/vnd.openxmlformats-officedocument.drawingml.chart+xml"/>
  <Override PartName="/ppt/diagrams/drawing2.xml" ContentType="application/vnd.ms-office.drawingml.diagramDrawing+xml"/>
  <Override PartName="/ppt/diagrams/layout2.xml" ContentType="application/vnd.openxmlformats-officedocument.drawingml.diagramLayout+xml"/>
  <Override PartName="/ppt/diagrams/colors2.xml" ContentType="application/vnd.openxmlformats-officedocument.drawingml.diagramColors+xml"/>
  <Override PartName="/ppt/diagrams/quickStyle2.xml" ContentType="application/vnd.openxmlformats-officedocument.drawingml.diagram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59" r:id="rId2"/>
    <p:sldMasterId id="2147483669" r:id="rId3"/>
    <p:sldMasterId id="2147483671" r:id="rId4"/>
    <p:sldMasterId id="2147483679" r:id="rId5"/>
    <p:sldMasterId id="2147483692" r:id="rId6"/>
  </p:sldMasterIdLst>
  <p:notesMasterIdLst>
    <p:notesMasterId r:id="rId55"/>
  </p:notesMasterIdLst>
  <p:handoutMasterIdLst>
    <p:handoutMasterId r:id="rId56"/>
  </p:handoutMasterIdLst>
  <p:sldIdLst>
    <p:sldId id="543" r:id="rId7"/>
    <p:sldId id="549" r:id="rId8"/>
    <p:sldId id="544" r:id="rId9"/>
    <p:sldId id="551" r:id="rId10"/>
    <p:sldId id="552" r:id="rId11"/>
    <p:sldId id="539" r:id="rId12"/>
    <p:sldId id="557" r:id="rId13"/>
    <p:sldId id="555" r:id="rId14"/>
    <p:sldId id="556" r:id="rId15"/>
    <p:sldId id="550" r:id="rId16"/>
    <p:sldId id="547" r:id="rId17"/>
    <p:sldId id="496" r:id="rId18"/>
    <p:sldId id="512" r:id="rId19"/>
    <p:sldId id="524" r:id="rId20"/>
    <p:sldId id="525" r:id="rId21"/>
    <p:sldId id="529" r:id="rId22"/>
    <p:sldId id="526" r:id="rId23"/>
    <p:sldId id="527" r:id="rId24"/>
    <p:sldId id="511" r:id="rId25"/>
    <p:sldId id="528" r:id="rId26"/>
    <p:sldId id="558" r:id="rId27"/>
    <p:sldId id="540" r:id="rId28"/>
    <p:sldId id="531" r:id="rId29"/>
    <p:sldId id="538" r:id="rId30"/>
    <p:sldId id="537" r:id="rId31"/>
    <p:sldId id="560" r:id="rId32"/>
    <p:sldId id="441" r:id="rId33"/>
    <p:sldId id="510" r:id="rId34"/>
    <p:sldId id="479" r:id="rId35"/>
    <p:sldId id="536" r:id="rId36"/>
    <p:sldId id="263" r:id="rId37"/>
    <p:sldId id="330" r:id="rId38"/>
    <p:sldId id="532" r:id="rId39"/>
    <p:sldId id="385" r:id="rId40"/>
    <p:sldId id="386" r:id="rId41"/>
    <p:sldId id="341" r:id="rId42"/>
    <p:sldId id="303" r:id="rId43"/>
    <p:sldId id="559" r:id="rId44"/>
    <p:sldId id="368" r:id="rId45"/>
    <p:sldId id="464" r:id="rId46"/>
    <p:sldId id="366" r:id="rId47"/>
    <p:sldId id="295" r:id="rId48"/>
    <p:sldId id="534" r:id="rId49"/>
    <p:sldId id="370" r:id="rId50"/>
    <p:sldId id="405" r:id="rId51"/>
    <p:sldId id="541" r:id="rId52"/>
    <p:sldId id="262" r:id="rId53"/>
    <p:sldId id="523" r:id="rId54"/>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yukta Mathur" initials="SM" lastIdx="17" clrIdx="0">
    <p:extLst/>
  </p:cmAuthor>
  <p:cmAuthor id="2" name="Weiss, Ellen" initials="WE" lastIdx="15"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5D"/>
    <a:srgbClr val="00A8E1"/>
    <a:srgbClr val="6CC04A"/>
    <a:srgbClr val="FFCC00"/>
    <a:srgbClr val="005581"/>
    <a:srgbClr val="9AD3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914" autoAdjust="0"/>
    <p:restoredTop sz="92736" autoAdjust="0"/>
  </p:normalViewPr>
  <p:slideViewPr>
    <p:cSldViewPr>
      <p:cViewPr>
        <p:scale>
          <a:sx n="49" d="100"/>
          <a:sy n="49" d="100"/>
        </p:scale>
        <p:origin x="555" y="8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3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63"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handoutMaster" Target="handoutMasters/handoutMaster1.xml"/><Relationship Id="rId64" Type="http://schemas.openxmlformats.org/officeDocument/2006/relationships/customXml" Target="../customXml/item3.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commentAuthors" Target="commentAuthor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njani.POP-DOMAIN\Downloads\Eastern-and-Southern-Africa_2017.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a:t>Estimated</a:t>
            </a:r>
            <a:r>
              <a:rPr lang="en-US" baseline="0"/>
              <a:t> n</a:t>
            </a:r>
            <a:r>
              <a:rPr lang="en-US"/>
              <a:t>umber of new HIV</a:t>
            </a:r>
            <a:r>
              <a:rPr lang="en-US" baseline="0"/>
              <a:t> infections </a:t>
            </a:r>
            <a:r>
              <a:rPr lang="en-US"/>
              <a:t>among adolescents aged 15-19</a:t>
            </a:r>
            <a:r>
              <a:rPr lang="en-US" baseline="0"/>
              <a:t>, by sex, Eastern and Southern Africa, 2010-2016</a:t>
            </a:r>
            <a:endParaRPr lang="en-US"/>
          </a:p>
        </c:rich>
      </c:tx>
      <c:overlay val="0"/>
      <c:spPr>
        <a:noFill/>
        <a:ln>
          <a:noFill/>
        </a:ln>
        <a:effectLst/>
      </c:spPr>
    </c:title>
    <c:autoTitleDeleted val="0"/>
    <c:plotArea>
      <c:layout/>
      <c:lineChart>
        <c:grouping val="standard"/>
        <c:varyColors val="0"/>
        <c:ser>
          <c:idx val="1"/>
          <c:order val="2"/>
          <c:tx>
            <c:strRef>
              <c:f>'[Eastern-and-Southern-Africa_2017.xlsx]35 Infection trend_by sex'!$A$36</c:f>
              <c:strCache>
                <c:ptCount val="1"/>
                <c:pt idx="0">
                  <c:v>Adolescent,boys</c:v>
                </c:pt>
              </c:strCache>
            </c:strRef>
          </c:tx>
          <c:spPr>
            <a:ln w="57150" cap="rnd">
              <a:solidFill>
                <a:schemeClr val="accent2"/>
              </a:solidFill>
              <a:prstDash val="solid"/>
              <a:round/>
            </a:ln>
            <a:effectLst/>
          </c:spPr>
          <c:marker>
            <c:symbol val="none"/>
          </c:marker>
          <c:cat>
            <c:numRef>
              <c:f>'[Eastern-and-Southern-Africa_2017.xlsx]35 Infection trend_by sex'!$B$35:$R$35</c:f>
              <c:numCache>
                <c:formatCode>General</c:formatCode>
                <c:ptCount val="7"/>
                <c:pt idx="0">
                  <c:v>2010</c:v>
                </c:pt>
                <c:pt idx="1">
                  <c:v>2011</c:v>
                </c:pt>
                <c:pt idx="2">
                  <c:v>2012</c:v>
                </c:pt>
                <c:pt idx="3">
                  <c:v>2013</c:v>
                </c:pt>
                <c:pt idx="4">
                  <c:v>2014</c:v>
                </c:pt>
                <c:pt idx="5">
                  <c:v>2015</c:v>
                </c:pt>
                <c:pt idx="6">
                  <c:v>2016</c:v>
                </c:pt>
              </c:numCache>
              <c:extLst/>
            </c:numRef>
          </c:cat>
          <c:val>
            <c:numRef>
              <c:f>'[Eastern-and-Southern-Africa_2017.xlsx]35 Infection trend_by sex'!$B$36:$R$36</c:f>
              <c:numCache>
                <c:formatCode>_(* #,##0_);_(* \(#,##0\);_(* "-"??_);_(@_)</c:formatCode>
                <c:ptCount val="7"/>
                <c:pt idx="0">
                  <c:v>36961.589419999997</c:v>
                </c:pt>
                <c:pt idx="1">
                  <c:v>35928.247040000002</c:v>
                </c:pt>
                <c:pt idx="2">
                  <c:v>35004.25819</c:v>
                </c:pt>
                <c:pt idx="3">
                  <c:v>33425.035550000001</c:v>
                </c:pt>
                <c:pt idx="4">
                  <c:v>31651.24453</c:v>
                </c:pt>
                <c:pt idx="5">
                  <c:v>30105.564630000001</c:v>
                </c:pt>
                <c:pt idx="6">
                  <c:v>27986.61721</c:v>
                </c:pt>
              </c:numCache>
              <c:extLst/>
            </c:numRef>
          </c:val>
          <c:smooth val="0"/>
          <c:extLst>
            <c:ext xmlns:c16="http://schemas.microsoft.com/office/drawing/2014/chart" uri="{C3380CC4-5D6E-409C-BE32-E72D297353CC}">
              <c16:uniqueId val="{00000000-A4E9-4CDE-99EC-D9B490CFE81F}"/>
            </c:ext>
          </c:extLst>
        </c:ser>
        <c:ser>
          <c:idx val="2"/>
          <c:order val="3"/>
          <c:tx>
            <c:strRef>
              <c:f>'[Eastern-and-Southern-Africa_2017.xlsx]35 Infection trend_by sex'!$A$37</c:f>
              <c:strCache>
                <c:ptCount val="1"/>
                <c:pt idx="0">
                  <c:v>Adolescent,girls</c:v>
                </c:pt>
              </c:strCache>
            </c:strRef>
          </c:tx>
          <c:spPr>
            <a:ln w="57150" cap="rnd">
              <a:solidFill>
                <a:schemeClr val="accent5"/>
              </a:solidFill>
              <a:prstDash val="solid"/>
              <a:round/>
            </a:ln>
            <a:effectLst/>
          </c:spPr>
          <c:marker>
            <c:symbol val="none"/>
          </c:marker>
          <c:cat>
            <c:numRef>
              <c:f>'[Eastern-and-Southern-Africa_2017.xlsx]35 Infection trend_by sex'!$B$35:$R$35</c:f>
              <c:numCache>
                <c:formatCode>General</c:formatCode>
                <c:ptCount val="7"/>
                <c:pt idx="0">
                  <c:v>2010</c:v>
                </c:pt>
                <c:pt idx="1">
                  <c:v>2011</c:v>
                </c:pt>
                <c:pt idx="2">
                  <c:v>2012</c:v>
                </c:pt>
                <c:pt idx="3">
                  <c:v>2013</c:v>
                </c:pt>
                <c:pt idx="4">
                  <c:v>2014</c:v>
                </c:pt>
                <c:pt idx="5">
                  <c:v>2015</c:v>
                </c:pt>
                <c:pt idx="6">
                  <c:v>2016</c:v>
                </c:pt>
              </c:numCache>
              <c:extLst/>
            </c:numRef>
          </c:cat>
          <c:val>
            <c:numRef>
              <c:f>'[Eastern-and-Southern-Africa_2017.xlsx]35 Infection trend_by sex'!$B$37:$R$37</c:f>
              <c:numCache>
                <c:formatCode>_(* #,##0_);_(* \(#,##0\);_(* "-"??_);_(@_)</c:formatCode>
                <c:ptCount val="7"/>
                <c:pt idx="0">
                  <c:v>123084.16836</c:v>
                </c:pt>
                <c:pt idx="1">
                  <c:v>119828.66243</c:v>
                </c:pt>
                <c:pt idx="2">
                  <c:v>116876.86528</c:v>
                </c:pt>
                <c:pt idx="3">
                  <c:v>113175.00468</c:v>
                </c:pt>
                <c:pt idx="4">
                  <c:v>109297.72414999999</c:v>
                </c:pt>
                <c:pt idx="5">
                  <c:v>104916.31139</c:v>
                </c:pt>
                <c:pt idx="6">
                  <c:v>98443.00073</c:v>
                </c:pt>
              </c:numCache>
              <c:extLst/>
            </c:numRef>
          </c:val>
          <c:smooth val="0"/>
          <c:extLst>
            <c:ext xmlns:c16="http://schemas.microsoft.com/office/drawing/2014/chart" uri="{C3380CC4-5D6E-409C-BE32-E72D297353CC}">
              <c16:uniqueId val="{00000001-A4E9-4CDE-99EC-D9B490CFE81F}"/>
            </c:ext>
          </c:extLst>
        </c:ser>
        <c:dLbls>
          <c:showLegendKey val="0"/>
          <c:showVal val="0"/>
          <c:showCatName val="0"/>
          <c:showSerName val="0"/>
          <c:showPercent val="0"/>
          <c:showBubbleSize val="0"/>
        </c:dLbls>
        <c:marker val="1"/>
        <c:smooth val="0"/>
        <c:axId val="1834100600"/>
        <c:axId val="1834104600"/>
      </c:lineChart>
      <c:lineChart>
        <c:grouping val="standard"/>
        <c:varyColors val="0"/>
        <c:dLbls>
          <c:showLegendKey val="0"/>
          <c:showVal val="0"/>
          <c:showCatName val="0"/>
          <c:showSerName val="0"/>
          <c:showPercent val="0"/>
          <c:showBubbleSize val="0"/>
        </c:dLbls>
        <c:marker val="1"/>
        <c:smooth val="0"/>
        <c:axId val="1837989032"/>
        <c:axId val="1834028168"/>
        <c:extLst>
          <c:ext xmlns:c15="http://schemas.microsoft.com/office/drawing/2012/chart" uri="{02D57815-91ED-43cb-92C2-25804820EDAC}">
            <c15:filteredLineSeries>
              <c15:ser>
                <c:idx val="0"/>
                <c:order val="0"/>
                <c:tx>
                  <c:strRef>
                    <c:extLst>
                      <c:ext uri="{02D57815-91ED-43cb-92C2-25804820EDAC}">
                        <c15:formulaRef>
                          <c15:sqref>'C:\Users\akhalifa\Documents\Stats Update\2017\Global\[StatsUpdate2017_Global_Set1.xlsx]35.2 Death trend_by sex'!$A$35</c15:sqref>
                        </c15:formulaRef>
                      </c:ext>
                    </c:extLst>
                    <c:strCache>
                      <c:ptCount val="1"/>
                      <c:pt idx="0">
                        <c:v>h- AIDS deaths by age 10-14; Male</c:v>
                      </c:pt>
                    </c:strCache>
                  </c:strRef>
                </c:tx>
                <c:spPr>
                  <a:ln w="22225" cap="rnd">
                    <a:solidFill>
                      <a:schemeClr val="accent2"/>
                    </a:solidFill>
                    <a:prstDash val="dash"/>
                    <a:round/>
                  </a:ln>
                  <a:effectLst/>
                </c:spPr>
                <c:marker>
                  <c:symbol val="none"/>
                </c:marker>
                <c:cat>
                  <c:numRef>
                    <c:extLst>
                      <c:ext uri="{02D57815-91ED-43cb-92C2-25804820EDAC}">
                        <c15:formulaRef>
                          <c15:sqref>'[Eastern-and-Southern-Africa_2017.xlsx]35 Infection trend_by sex'!$B$35:$R$35</c15:sqref>
                        </c15:formulaRef>
                      </c:ext>
                    </c:extLst>
                    <c:numCache>
                      <c:formatCode>General</c:formatCode>
                      <c:ptCount val="7"/>
                      <c:pt idx="0">
                        <c:v>2010</c:v>
                      </c:pt>
                      <c:pt idx="1">
                        <c:v>2011</c:v>
                      </c:pt>
                      <c:pt idx="2">
                        <c:v>2012</c:v>
                      </c:pt>
                      <c:pt idx="3">
                        <c:v>2013</c:v>
                      </c:pt>
                      <c:pt idx="4">
                        <c:v>2014</c:v>
                      </c:pt>
                      <c:pt idx="5">
                        <c:v>2015</c:v>
                      </c:pt>
                      <c:pt idx="6">
                        <c:v>2016</c:v>
                      </c:pt>
                    </c:numCache>
                  </c:numRef>
                </c:cat>
                <c:val>
                  <c:numRef>
                    <c:extLst>
                      <c:ext uri="{02D57815-91ED-43cb-92C2-25804820EDAC}">
                        <c15:formulaRef>
                          <c15:sqref>'C:\Users\akhalifa\Documents\Stats Update\2017\Global\[StatsUpdate2017_Global_Set1.xlsx]35.2 Death trend_by sex'!$B$35:$R$35</c15:sqref>
                        </c15:formulaRef>
                      </c:ext>
                    </c:extLst>
                    <c:numCache>
                      <c:formatCode>General</c:formatCode>
                      <c:ptCount val="7"/>
                      <c:pt idx="0">
                        <c:v>16459.09707</c:v>
                      </c:pt>
                      <c:pt idx="1">
                        <c:v>16171.353279999999</c:v>
                      </c:pt>
                      <c:pt idx="2">
                        <c:v>15567.743899999999</c:v>
                      </c:pt>
                      <c:pt idx="3">
                        <c:v>15222.574919999999</c:v>
                      </c:pt>
                      <c:pt idx="4">
                        <c:v>14725.287399999999</c:v>
                      </c:pt>
                      <c:pt idx="5">
                        <c:v>14028.436589999999</c:v>
                      </c:pt>
                      <c:pt idx="6">
                        <c:v>13729.43909</c:v>
                      </c:pt>
                    </c:numCache>
                  </c:numRef>
                </c:val>
                <c:smooth val="0"/>
                <c:extLst>
                  <c:ext xmlns:c16="http://schemas.microsoft.com/office/drawing/2014/chart" uri="{C3380CC4-5D6E-409C-BE32-E72D297353CC}">
                    <c16:uniqueId val="{00000002-A4E9-4CDE-99EC-D9B490CFE81F}"/>
                  </c:ext>
                </c:extLst>
              </c15:ser>
            </c15:filteredLineSeries>
            <c15:filteredLineSeries>
              <c15:ser>
                <c:idx val="4"/>
                <c:order val="1"/>
                <c:tx>
                  <c:strRef>
                    <c:extLst xmlns:c15="http://schemas.microsoft.com/office/drawing/2012/chart">
                      <c:ext xmlns:c15="http://schemas.microsoft.com/office/drawing/2012/chart" uri="{02D57815-91ED-43cb-92C2-25804820EDAC}">
                        <c15:formulaRef>
                          <c15:sqref>'C:\Users\akhalifa\Documents\Stats Update\2017\Global\[StatsUpdate2017_Global_Set1.xlsx]35.2 Death trend_by sex'!$A$36</c15:sqref>
                        </c15:formulaRef>
                      </c:ext>
                    </c:extLst>
                    <c:strCache>
                      <c:ptCount val="1"/>
                      <c:pt idx="0">
                        <c:v>h- AIDS deaths by age 15-19; Female</c:v>
                      </c:pt>
                    </c:strCache>
                  </c:strRef>
                </c:tx>
                <c:spPr>
                  <a:ln w="22225" cap="rnd">
                    <a:solidFill>
                      <a:schemeClr val="accent5"/>
                    </a:solidFill>
                    <a:prstDash val="dash"/>
                    <a:round/>
                  </a:ln>
                  <a:effectLst/>
                </c:spPr>
                <c:marker>
                  <c:symbol val="none"/>
                </c:marker>
                <c:cat>
                  <c:numRef>
                    <c:extLst xmlns:c15="http://schemas.microsoft.com/office/drawing/2012/chart">
                      <c:ext xmlns:c15="http://schemas.microsoft.com/office/drawing/2012/chart" uri="{02D57815-91ED-43cb-92C2-25804820EDAC}">
                        <c15:formulaRef>
                          <c15:sqref>'[Eastern-and-Southern-Africa_2017.xlsx]35 Infection trend_by sex'!$B$35:$R$35</c15:sqref>
                        </c15:formulaRef>
                      </c:ext>
                    </c:extLst>
                    <c:numCache>
                      <c:formatCode>General</c:formatCode>
                      <c:ptCount val="7"/>
                      <c:pt idx="0">
                        <c:v>2010</c:v>
                      </c:pt>
                      <c:pt idx="1">
                        <c:v>2011</c:v>
                      </c:pt>
                      <c:pt idx="2">
                        <c:v>2012</c:v>
                      </c:pt>
                      <c:pt idx="3">
                        <c:v>2013</c:v>
                      </c:pt>
                      <c:pt idx="4">
                        <c:v>2014</c:v>
                      </c:pt>
                      <c:pt idx="5">
                        <c:v>2015</c:v>
                      </c:pt>
                      <c:pt idx="6">
                        <c:v>2016</c:v>
                      </c:pt>
                    </c:numCache>
                  </c:numRef>
                </c:cat>
                <c:val>
                  <c:numRef>
                    <c:extLst xmlns:c15="http://schemas.microsoft.com/office/drawing/2012/chart">
                      <c:ext xmlns:c15="http://schemas.microsoft.com/office/drawing/2012/chart" uri="{02D57815-91ED-43cb-92C2-25804820EDAC}">
                        <c15:formulaRef>
                          <c15:sqref>'C:\Users\akhalifa\Documents\Stats Update\2017\Global\[StatsUpdate2017_Global_Set1.xlsx]35.2 Death trend_by sex'!$B$36:$R$36</c15:sqref>
                        </c15:formulaRef>
                      </c:ext>
                    </c:extLst>
                    <c:numCache>
                      <c:formatCode>General</c:formatCode>
                      <c:ptCount val="7"/>
                      <c:pt idx="0">
                        <c:v>13416.14127</c:v>
                      </c:pt>
                      <c:pt idx="1">
                        <c:v>13681.053239999999</c:v>
                      </c:pt>
                      <c:pt idx="2">
                        <c:v>13781.918439999999</c:v>
                      </c:pt>
                      <c:pt idx="3">
                        <c:v>13361.20837</c:v>
                      </c:pt>
                      <c:pt idx="4">
                        <c:v>13121.58944</c:v>
                      </c:pt>
                      <c:pt idx="5">
                        <c:v>13124.85082</c:v>
                      </c:pt>
                      <c:pt idx="6">
                        <c:v>13029.211950000001</c:v>
                      </c:pt>
                    </c:numCache>
                  </c:numRef>
                </c:val>
                <c:smooth val="0"/>
                <c:extLst xmlns:c15="http://schemas.microsoft.com/office/drawing/2012/chart">
                  <c:ext xmlns:c16="http://schemas.microsoft.com/office/drawing/2014/chart" uri="{C3380CC4-5D6E-409C-BE32-E72D297353CC}">
                    <c16:uniqueId val="{00000003-A4E9-4CDE-99EC-D9B490CFE81F}"/>
                  </c:ext>
                </c:extLst>
              </c15:ser>
            </c15:filteredLineSeries>
          </c:ext>
        </c:extLst>
      </c:lineChart>
      <c:catAx>
        <c:axId val="183410060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834104600"/>
        <c:crosses val="autoZero"/>
        <c:auto val="1"/>
        <c:lblAlgn val="ctr"/>
        <c:lblOffset val="100"/>
        <c:noMultiLvlLbl val="0"/>
      </c:catAx>
      <c:valAx>
        <c:axId val="1834104600"/>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834100600"/>
        <c:crosses val="autoZero"/>
        <c:crossBetween val="midCat"/>
      </c:valAx>
      <c:valAx>
        <c:axId val="1834028168"/>
        <c:scaling>
          <c:orientation val="minMax"/>
        </c:scaling>
        <c:delete val="1"/>
        <c:axPos val="r"/>
        <c:numFmt formatCode="_(* #,##0_);_(* \(#,##0\);_(* &quot;-&quot;??_);_(@_)" sourceLinked="1"/>
        <c:majorTickMark val="out"/>
        <c:minorTickMark val="none"/>
        <c:tickLblPos val="nextTo"/>
        <c:crossAx val="1837989032"/>
        <c:crosses val="max"/>
        <c:crossBetween val="between"/>
      </c:valAx>
      <c:catAx>
        <c:axId val="1837989032"/>
        <c:scaling>
          <c:orientation val="minMax"/>
        </c:scaling>
        <c:delete val="1"/>
        <c:axPos val="b"/>
        <c:numFmt formatCode="General" sourceLinked="1"/>
        <c:majorTickMark val="out"/>
        <c:minorTickMark val="none"/>
        <c:tickLblPos val="nextTo"/>
        <c:crossAx val="1834028168"/>
        <c:crosses val="autoZero"/>
        <c:auto val="1"/>
        <c:lblAlgn val="ctr"/>
        <c:lblOffset val="100"/>
        <c:noMultiLvlLbl val="0"/>
      </c:catAx>
      <c:spPr>
        <a:pattFill prst="ltDnDiag">
          <a:fgClr>
            <a:schemeClr val="dk1">
              <a:lumMod val="15000"/>
              <a:lumOff val="85000"/>
            </a:schemeClr>
          </a:fgClr>
          <a:bgClr>
            <a:schemeClr val="lt1"/>
          </a:bgClr>
        </a:pattFill>
        <a:ln>
          <a:noFill/>
        </a:ln>
        <a:effectLst/>
      </c:spPr>
    </c:plotArea>
    <c:legend>
      <c:legendPos val="t"/>
      <c:overlay val="0"/>
    </c:legend>
    <c:plotVisOnly val="0"/>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 </c:v>
                </c:pt>
                <c:pt idx="1">
                  <c:v>2+ </c:v>
                </c:pt>
                <c:pt idx="2">
                  <c:v>5+</c:v>
                </c:pt>
              </c:strCache>
            </c:strRef>
          </c:cat>
          <c:val>
            <c:numRef>
              <c:f>Sheet1!$B$2:$B$4</c:f>
              <c:numCache>
                <c:formatCode>0%</c:formatCode>
                <c:ptCount val="3"/>
                <c:pt idx="0">
                  <c:v>0.74</c:v>
                </c:pt>
                <c:pt idx="1">
                  <c:v>0.55000000000000004</c:v>
                </c:pt>
                <c:pt idx="2">
                  <c:v>0.18</c:v>
                </c:pt>
              </c:numCache>
            </c:numRef>
          </c:val>
          <c:extLst>
            <c:ext xmlns:c16="http://schemas.microsoft.com/office/drawing/2014/chart" uri="{C3380CC4-5D6E-409C-BE32-E72D297353CC}">
              <c16:uniqueId val="{00000000-396B-4CBD-A039-C56E6356818E}"/>
            </c:ext>
          </c:extLst>
        </c:ser>
        <c:dLbls>
          <c:showLegendKey val="0"/>
          <c:showVal val="0"/>
          <c:showCatName val="0"/>
          <c:showSerName val="0"/>
          <c:showPercent val="0"/>
          <c:showBubbleSize val="0"/>
        </c:dLbls>
        <c:gapWidth val="90"/>
        <c:axId val="430437736"/>
        <c:axId val="430438128"/>
      </c:barChart>
      <c:catAx>
        <c:axId val="4304377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30438128"/>
        <c:crosses val="autoZero"/>
        <c:auto val="1"/>
        <c:lblAlgn val="ctr"/>
        <c:lblOffset val="100"/>
        <c:noMultiLvlLbl val="0"/>
      </c:catAx>
      <c:valAx>
        <c:axId val="430438128"/>
        <c:scaling>
          <c:orientation val="minMax"/>
        </c:scaling>
        <c:delete val="1"/>
        <c:axPos val="l"/>
        <c:numFmt formatCode="0%" sourceLinked="1"/>
        <c:majorTickMark val="none"/>
        <c:minorTickMark val="none"/>
        <c:tickLblPos val="nextTo"/>
        <c:crossAx val="430437736"/>
        <c:crosses val="autoZero"/>
        <c:crossBetween val="between"/>
        <c:majorUnit val="0.1"/>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Saw/heard mother being beaten</c:v>
                </c:pt>
                <c:pt idx="1">
                  <c:v>Beaten at home</c:v>
                </c:pt>
                <c:pt idx="2">
                  <c:v>Robbed at gunpoint or knifepoint</c:v>
                </c:pt>
                <c:pt idx="3">
                  <c:v>Witnessed an armed attack</c:v>
                </c:pt>
              </c:strCache>
            </c:strRef>
          </c:cat>
          <c:val>
            <c:numRef>
              <c:f>Sheet1!$B$2:$B$5</c:f>
              <c:numCache>
                <c:formatCode>0%</c:formatCode>
                <c:ptCount val="4"/>
                <c:pt idx="0">
                  <c:v>0.22</c:v>
                </c:pt>
                <c:pt idx="1">
                  <c:v>0.77</c:v>
                </c:pt>
                <c:pt idx="2">
                  <c:v>0.39</c:v>
                </c:pt>
                <c:pt idx="3">
                  <c:v>0.59</c:v>
                </c:pt>
              </c:numCache>
            </c:numRef>
          </c:val>
          <c:extLst>
            <c:ext xmlns:c16="http://schemas.microsoft.com/office/drawing/2014/chart" uri="{C3380CC4-5D6E-409C-BE32-E72D297353CC}">
              <c16:uniqueId val="{00000000-D584-47CB-B92C-75ABDFF29F1D}"/>
            </c:ext>
          </c:extLst>
        </c:ser>
        <c:dLbls>
          <c:showLegendKey val="0"/>
          <c:showVal val="0"/>
          <c:showCatName val="0"/>
          <c:showSerName val="0"/>
          <c:showPercent val="0"/>
          <c:showBubbleSize val="0"/>
        </c:dLbls>
        <c:gapWidth val="120"/>
        <c:axId val="430438520"/>
        <c:axId val="438516320"/>
      </c:barChart>
      <c:catAx>
        <c:axId val="430438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38516320"/>
        <c:crosses val="autoZero"/>
        <c:auto val="1"/>
        <c:lblAlgn val="ctr"/>
        <c:lblOffset val="100"/>
        <c:noMultiLvlLbl val="0"/>
      </c:catAx>
      <c:valAx>
        <c:axId val="438516320"/>
        <c:scaling>
          <c:orientation val="minMax"/>
          <c:max val="1"/>
        </c:scaling>
        <c:delete val="1"/>
        <c:axPos val="b"/>
        <c:numFmt formatCode="0%" sourceLinked="1"/>
        <c:majorTickMark val="none"/>
        <c:minorTickMark val="none"/>
        <c:tickLblPos val="nextTo"/>
        <c:crossAx val="43043852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328572898975865"/>
          <c:y val="6.4776173811606885E-2"/>
          <c:w val="0.5762932942205754"/>
          <c:h val="0.82750267327695148"/>
        </c:manualLayout>
      </c:layout>
      <c:barChart>
        <c:barDir val="col"/>
        <c:grouping val="clustered"/>
        <c:varyColors val="0"/>
        <c:ser>
          <c:idx val="0"/>
          <c:order val="0"/>
          <c:tx>
            <c:strRef>
              <c:f>Sheet1!$B$1</c:f>
              <c:strCache>
                <c:ptCount val="1"/>
                <c:pt idx="0">
                  <c:v>Neighbors trust (cognitive social capital)</c:v>
                </c:pt>
              </c:strCache>
            </c:strRef>
          </c:tx>
          <c:invertIfNegative val="0"/>
          <c:cat>
            <c:strRef>
              <c:f>Sheet1!$A$2:$A$3</c:f>
              <c:strCache>
                <c:ptCount val="1"/>
                <c:pt idx="0">
                  <c:v>Condom at last sex</c:v>
                </c:pt>
              </c:strCache>
            </c:strRef>
          </c:cat>
          <c:val>
            <c:numRef>
              <c:f>Sheet1!$B$2:$B$3</c:f>
              <c:numCache>
                <c:formatCode>General</c:formatCode>
                <c:ptCount val="1"/>
                <c:pt idx="0">
                  <c:v>0.83</c:v>
                </c:pt>
              </c:numCache>
            </c:numRef>
          </c:val>
          <c:extLst>
            <c:ext xmlns:c16="http://schemas.microsoft.com/office/drawing/2014/chart" uri="{C3380CC4-5D6E-409C-BE32-E72D297353CC}">
              <c16:uniqueId val="{00000000-B8D1-4580-85CE-8B7315AA41D6}"/>
            </c:ext>
          </c:extLst>
        </c:ser>
        <c:ser>
          <c:idx val="1"/>
          <c:order val="1"/>
          <c:tx>
            <c:strRef>
              <c:f>Sheet1!$C$1</c:f>
              <c:strCache>
                <c:ptCount val="1"/>
                <c:pt idx="0">
                  <c:v>Sports group (structural social capital)</c:v>
                </c:pt>
              </c:strCache>
            </c:strRef>
          </c:tx>
          <c:invertIfNegative val="0"/>
          <c:cat>
            <c:strRef>
              <c:f>Sheet1!$A$2:$A$3</c:f>
              <c:strCache>
                <c:ptCount val="1"/>
                <c:pt idx="0">
                  <c:v>Condom at last sex</c:v>
                </c:pt>
              </c:strCache>
            </c:strRef>
          </c:cat>
          <c:val>
            <c:numRef>
              <c:f>Sheet1!$C$2:$C$3</c:f>
              <c:numCache>
                <c:formatCode>General</c:formatCode>
                <c:ptCount val="1"/>
                <c:pt idx="0">
                  <c:v>11.3</c:v>
                </c:pt>
              </c:numCache>
            </c:numRef>
          </c:val>
          <c:extLst>
            <c:ext xmlns:c16="http://schemas.microsoft.com/office/drawing/2014/chart" uri="{C3380CC4-5D6E-409C-BE32-E72D297353CC}">
              <c16:uniqueId val="{00000001-B8D1-4580-85CE-8B7315AA41D6}"/>
            </c:ext>
          </c:extLst>
        </c:ser>
        <c:dLbls>
          <c:showLegendKey val="0"/>
          <c:showVal val="0"/>
          <c:showCatName val="0"/>
          <c:showSerName val="0"/>
          <c:showPercent val="0"/>
          <c:showBubbleSize val="0"/>
        </c:dLbls>
        <c:gapWidth val="150"/>
        <c:axId val="485516576"/>
        <c:axId val="485516968"/>
      </c:barChart>
      <c:catAx>
        <c:axId val="485516576"/>
        <c:scaling>
          <c:orientation val="minMax"/>
        </c:scaling>
        <c:delete val="0"/>
        <c:axPos val="b"/>
        <c:numFmt formatCode="General" sourceLinked="0"/>
        <c:majorTickMark val="out"/>
        <c:minorTickMark val="none"/>
        <c:tickLblPos val="nextTo"/>
        <c:txPr>
          <a:bodyPr anchor="t" anchorCtr="0"/>
          <a:lstStyle/>
          <a:p>
            <a:pPr>
              <a:defRPr b="1"/>
            </a:pPr>
            <a:endParaRPr lang="en-US"/>
          </a:p>
        </c:txPr>
        <c:crossAx val="485516968"/>
        <c:crosses val="autoZero"/>
        <c:auto val="1"/>
        <c:lblAlgn val="ctr"/>
        <c:lblOffset val="100"/>
        <c:noMultiLvlLbl val="0"/>
      </c:catAx>
      <c:valAx>
        <c:axId val="485516968"/>
        <c:scaling>
          <c:orientation val="minMax"/>
          <c:max val="14"/>
        </c:scaling>
        <c:delete val="0"/>
        <c:axPos val="l"/>
        <c:numFmt formatCode="General" sourceLinked="1"/>
        <c:majorTickMark val="out"/>
        <c:minorTickMark val="none"/>
        <c:tickLblPos val="nextTo"/>
        <c:crossAx val="485516576"/>
        <c:crosses val="autoZero"/>
        <c:crossBetween val="between"/>
      </c:valAx>
    </c:plotArea>
    <c:legend>
      <c:legendPos val="r"/>
      <c:layout>
        <c:manualLayout>
          <c:xMode val="edge"/>
          <c:yMode val="edge"/>
          <c:x val="0.68313013998250216"/>
          <c:y val="0.16763316350162108"/>
          <c:w val="0.26243460192475943"/>
          <c:h val="0.57105181296782348"/>
        </c:manualLayout>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D4BA94-9B6E-4315-A73E-FCE1E57749F7}" type="doc">
      <dgm:prSet loTypeId="urn:microsoft.com/office/officeart/2005/8/layout/target3" loCatId="list" qsTypeId="urn:microsoft.com/office/officeart/2005/8/quickstyle/simple4" qsCatId="simple" csTypeId="urn:microsoft.com/office/officeart/2005/8/colors/colorful4" csCatId="colorful" phldr="1"/>
      <dgm:spPr/>
      <dgm:t>
        <a:bodyPr/>
        <a:lstStyle/>
        <a:p>
          <a:endParaRPr lang="en-US"/>
        </a:p>
      </dgm:t>
    </dgm:pt>
    <dgm:pt modelId="{125598E1-0911-4247-93C9-EADA3F29EBD1}">
      <dgm:prSet phldrT="[Text]" custT="1"/>
      <dgm:spPr>
        <a:ln>
          <a:solidFill>
            <a:srgbClr val="6CC04A"/>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dirty="0">
              <a:solidFill>
                <a:srgbClr val="6CC04A"/>
              </a:solidFill>
            </a:rPr>
            <a:t>Implementing Structures &amp; Cost</a:t>
          </a:r>
        </a:p>
      </dgm:t>
    </dgm:pt>
    <dgm:pt modelId="{71EE8019-7B42-4A65-B356-FB03B48CDE6B}" type="parTrans" cxnId="{BACC37E9-1296-4031-B91D-A5AF5F729159}">
      <dgm:prSet/>
      <dgm:spPr/>
      <dgm:t>
        <a:bodyPr/>
        <a:lstStyle/>
        <a:p>
          <a:endParaRPr lang="en-US"/>
        </a:p>
      </dgm:t>
    </dgm:pt>
    <dgm:pt modelId="{31FFEC6C-00B6-4081-83E3-5D61BB1E8AF9}" type="sibTrans" cxnId="{BACC37E9-1296-4031-B91D-A5AF5F729159}">
      <dgm:prSet/>
      <dgm:spPr/>
      <dgm:t>
        <a:bodyPr/>
        <a:lstStyle/>
        <a:p>
          <a:endParaRPr lang="en-US"/>
        </a:p>
      </dgm:t>
    </dgm:pt>
    <dgm:pt modelId="{930DB5A9-0622-4D2A-97E0-346B11140677}">
      <dgm:prSet phldrT="[Text]"/>
      <dgm:spPr/>
      <dgm:t>
        <a:bodyPr/>
        <a:lstStyle/>
        <a:p>
          <a:r>
            <a:rPr lang="en-US" dirty="0"/>
            <a:t>Models of implementation</a:t>
          </a:r>
        </a:p>
      </dgm:t>
    </dgm:pt>
    <dgm:pt modelId="{67E7E2A5-846F-47E4-AE71-E716BE4DE368}" type="parTrans" cxnId="{A2BD1570-2169-4A40-B16F-506FF8194D2E}">
      <dgm:prSet/>
      <dgm:spPr/>
      <dgm:t>
        <a:bodyPr/>
        <a:lstStyle/>
        <a:p>
          <a:endParaRPr lang="en-US"/>
        </a:p>
      </dgm:t>
    </dgm:pt>
    <dgm:pt modelId="{7426658F-3A6B-4820-BC7A-7CD9872F3463}" type="sibTrans" cxnId="{A2BD1570-2169-4A40-B16F-506FF8194D2E}">
      <dgm:prSet/>
      <dgm:spPr/>
      <dgm:t>
        <a:bodyPr/>
        <a:lstStyle/>
        <a:p>
          <a:endParaRPr lang="en-US"/>
        </a:p>
      </dgm:t>
    </dgm:pt>
    <dgm:pt modelId="{0F30B6D9-6F90-4A58-83FE-A7A4BD615EE1}">
      <dgm:prSet phldrT="[Text]" custT="1"/>
      <dgm:spPr>
        <a:ln>
          <a:solidFill>
            <a:srgbClr val="003A5D"/>
          </a:solidFill>
        </a:ln>
      </dgm:spPr>
      <dgm:t>
        <a:bodyPr/>
        <a:lstStyle/>
        <a:p>
          <a:r>
            <a:rPr lang="en-US" sz="2400" dirty="0">
              <a:solidFill>
                <a:srgbClr val="003A5D"/>
              </a:solidFill>
            </a:rPr>
            <a:t>Implementer Perspectives</a:t>
          </a:r>
        </a:p>
      </dgm:t>
    </dgm:pt>
    <dgm:pt modelId="{42DBC2A7-F43D-4F63-A43A-FC84BD5D8609}" type="parTrans" cxnId="{26E567A2-02DF-4EAE-BD55-62173D027A0F}">
      <dgm:prSet/>
      <dgm:spPr/>
      <dgm:t>
        <a:bodyPr/>
        <a:lstStyle/>
        <a:p>
          <a:endParaRPr lang="en-US"/>
        </a:p>
      </dgm:t>
    </dgm:pt>
    <dgm:pt modelId="{6098DEEF-DB65-49DB-8B1F-836B2E95AAF5}" type="sibTrans" cxnId="{26E567A2-02DF-4EAE-BD55-62173D027A0F}">
      <dgm:prSet/>
      <dgm:spPr/>
      <dgm:t>
        <a:bodyPr/>
        <a:lstStyle/>
        <a:p>
          <a:endParaRPr lang="en-US"/>
        </a:p>
      </dgm:t>
    </dgm:pt>
    <dgm:pt modelId="{1DADA175-5AFD-4685-AE09-6B821C2F88A1}">
      <dgm:prSet phldrT="[Text]"/>
      <dgm:spPr/>
      <dgm:t>
        <a:bodyPr/>
        <a:lstStyle/>
        <a:p>
          <a:r>
            <a:rPr lang="en-US" dirty="0"/>
            <a:t>Project start-up: community engagement, recruitment,  strategies, staff capacity</a:t>
          </a:r>
        </a:p>
      </dgm:t>
    </dgm:pt>
    <dgm:pt modelId="{222426A6-657C-4F03-BC39-6EE729B6B0FC}" type="parTrans" cxnId="{905D424B-A871-4087-8412-E53312CC7AF9}">
      <dgm:prSet/>
      <dgm:spPr/>
      <dgm:t>
        <a:bodyPr/>
        <a:lstStyle/>
        <a:p>
          <a:endParaRPr lang="en-US"/>
        </a:p>
      </dgm:t>
    </dgm:pt>
    <dgm:pt modelId="{F423FE8F-970A-41B8-BECB-7393074A8AC9}" type="sibTrans" cxnId="{905D424B-A871-4087-8412-E53312CC7AF9}">
      <dgm:prSet/>
      <dgm:spPr/>
      <dgm:t>
        <a:bodyPr/>
        <a:lstStyle/>
        <a:p>
          <a:endParaRPr lang="en-US"/>
        </a:p>
      </dgm:t>
    </dgm:pt>
    <dgm:pt modelId="{A09F29F2-808B-4EC5-BB63-D29441898DBA}">
      <dgm:prSet phldrT="[Text]" custT="1"/>
      <dgm:spPr/>
      <dgm:t>
        <a:bodyPr/>
        <a:lstStyle/>
        <a:p>
          <a:pPr marL="0" marR="0" lvl="0" indent="0" defTabSz="977900" eaLnBrk="1" fontAlgn="auto" latinLnBrk="0" hangingPunct="1">
            <a:lnSpc>
              <a:spcPct val="90000"/>
            </a:lnSpc>
            <a:spcBef>
              <a:spcPct val="0"/>
            </a:spcBef>
            <a:spcAft>
              <a:spcPct val="35000"/>
            </a:spcAft>
            <a:buClrTx/>
            <a:buSzTx/>
            <a:buFontTx/>
            <a:buNone/>
            <a:tabLst/>
            <a:defRPr/>
          </a:pPr>
          <a:r>
            <a:rPr lang="en-US" sz="2400" dirty="0">
              <a:solidFill>
                <a:schemeClr val="accent5"/>
              </a:solidFill>
            </a:rPr>
            <a:t>Beneficiary Perspectives</a:t>
          </a:r>
        </a:p>
      </dgm:t>
    </dgm:pt>
    <dgm:pt modelId="{978698F5-10E8-4E3A-ADA1-F3B1BA81628C}" type="parTrans" cxnId="{8D5AAA7A-0861-4320-8D09-825A004A53C6}">
      <dgm:prSet/>
      <dgm:spPr/>
      <dgm:t>
        <a:bodyPr/>
        <a:lstStyle/>
        <a:p>
          <a:endParaRPr lang="en-US"/>
        </a:p>
      </dgm:t>
    </dgm:pt>
    <dgm:pt modelId="{A27CC512-967F-4240-BF15-9373C4A09CCC}" type="sibTrans" cxnId="{8D5AAA7A-0861-4320-8D09-825A004A53C6}">
      <dgm:prSet/>
      <dgm:spPr/>
      <dgm:t>
        <a:bodyPr/>
        <a:lstStyle/>
        <a:p>
          <a:endParaRPr lang="en-US"/>
        </a:p>
      </dgm:t>
    </dgm:pt>
    <dgm:pt modelId="{4A9F4FCF-E158-40CF-9342-BB88384C669E}">
      <dgm:prSet/>
      <dgm:spPr/>
      <dgm:t>
        <a:bodyPr/>
        <a:lstStyle/>
        <a:p>
          <a:r>
            <a:rPr lang="en-US" dirty="0"/>
            <a:t>Intervention package &amp; implementation processes</a:t>
          </a:r>
        </a:p>
      </dgm:t>
    </dgm:pt>
    <dgm:pt modelId="{6C980948-0116-42AC-8AE0-0994A8A0D7E0}" type="parTrans" cxnId="{BF845E6E-F84E-4D9B-9218-6C042F88B2AA}">
      <dgm:prSet/>
      <dgm:spPr/>
      <dgm:t>
        <a:bodyPr/>
        <a:lstStyle/>
        <a:p>
          <a:endParaRPr lang="en-US"/>
        </a:p>
      </dgm:t>
    </dgm:pt>
    <dgm:pt modelId="{3CBC5938-96DB-4879-8A9E-EAB1460071CC}" type="sibTrans" cxnId="{BF845E6E-F84E-4D9B-9218-6C042F88B2AA}">
      <dgm:prSet/>
      <dgm:spPr/>
      <dgm:t>
        <a:bodyPr/>
        <a:lstStyle/>
        <a:p>
          <a:endParaRPr lang="en-US"/>
        </a:p>
      </dgm:t>
    </dgm:pt>
    <dgm:pt modelId="{B5CD1F64-9972-4575-A9F8-B3F9EFFD55BA}">
      <dgm:prSet/>
      <dgm:spPr/>
      <dgm:t>
        <a:bodyPr/>
        <a:lstStyle/>
        <a:p>
          <a:r>
            <a:rPr lang="en-US" dirty="0"/>
            <a:t>Factors affecting implementation</a:t>
          </a:r>
        </a:p>
      </dgm:t>
    </dgm:pt>
    <dgm:pt modelId="{C5C404BD-1F78-46B9-8C19-E83854E6D0AE}" type="parTrans" cxnId="{3929CBDC-8673-4450-9479-DF7720BAA09B}">
      <dgm:prSet/>
      <dgm:spPr/>
      <dgm:t>
        <a:bodyPr/>
        <a:lstStyle/>
        <a:p>
          <a:endParaRPr lang="en-US"/>
        </a:p>
      </dgm:t>
    </dgm:pt>
    <dgm:pt modelId="{1F15973D-63A2-49E2-828A-CF80D8921BE0}" type="sibTrans" cxnId="{3929CBDC-8673-4450-9479-DF7720BAA09B}">
      <dgm:prSet/>
      <dgm:spPr/>
      <dgm:t>
        <a:bodyPr/>
        <a:lstStyle/>
        <a:p>
          <a:endParaRPr lang="en-US"/>
        </a:p>
      </dgm:t>
    </dgm:pt>
    <dgm:pt modelId="{3E634D4E-BCB4-451F-9DDC-6B09902A9CAA}">
      <dgm:prSet phldrT="[Text]"/>
      <dgm:spPr/>
      <dgm:t>
        <a:bodyPr/>
        <a:lstStyle/>
        <a:p>
          <a:r>
            <a:rPr lang="en-US" dirty="0"/>
            <a:t>Coordination mechanisms</a:t>
          </a:r>
        </a:p>
      </dgm:t>
    </dgm:pt>
    <dgm:pt modelId="{550E1AF6-16D1-47E9-BCE3-CA846D128EF9}" type="parTrans" cxnId="{51EF3BB2-D2DA-40D0-8472-1E90CCD58877}">
      <dgm:prSet/>
      <dgm:spPr/>
      <dgm:t>
        <a:bodyPr/>
        <a:lstStyle/>
        <a:p>
          <a:endParaRPr lang="en-US"/>
        </a:p>
      </dgm:t>
    </dgm:pt>
    <dgm:pt modelId="{6D080537-4A64-4AE4-BF98-883B99CE8F91}" type="sibTrans" cxnId="{51EF3BB2-D2DA-40D0-8472-1E90CCD58877}">
      <dgm:prSet/>
      <dgm:spPr/>
      <dgm:t>
        <a:bodyPr/>
        <a:lstStyle/>
        <a:p>
          <a:endParaRPr lang="en-US"/>
        </a:p>
      </dgm:t>
    </dgm:pt>
    <dgm:pt modelId="{D35D6F9E-8D23-4891-BC66-DBE2064C037C}">
      <dgm:prSet phldrT="[Text]"/>
      <dgm:spPr/>
      <dgm:t>
        <a:bodyPr/>
        <a:lstStyle/>
        <a:p>
          <a:pPr marR="0" eaLnBrk="1" fontAlgn="auto" latinLnBrk="0" hangingPunct="1">
            <a:buClrTx/>
            <a:buSzTx/>
            <a:buFontTx/>
            <a:tabLst/>
            <a:defRPr/>
          </a:pPr>
          <a:r>
            <a:rPr lang="en-US" dirty="0"/>
            <a:t>Cost per beneficiary</a:t>
          </a:r>
        </a:p>
      </dgm:t>
    </dgm:pt>
    <dgm:pt modelId="{AEA178A1-4857-4E3E-A323-FC0F25E01DB4}" type="parTrans" cxnId="{E9487159-28AD-41D3-A96E-197C37A1CDD7}">
      <dgm:prSet/>
      <dgm:spPr/>
      <dgm:t>
        <a:bodyPr/>
        <a:lstStyle/>
        <a:p>
          <a:endParaRPr lang="en-US"/>
        </a:p>
      </dgm:t>
    </dgm:pt>
    <dgm:pt modelId="{1D81CCE8-4338-4BC1-B595-0D49B891C886}" type="sibTrans" cxnId="{E9487159-28AD-41D3-A96E-197C37A1CDD7}">
      <dgm:prSet/>
      <dgm:spPr/>
      <dgm:t>
        <a:bodyPr/>
        <a:lstStyle/>
        <a:p>
          <a:endParaRPr lang="en-US"/>
        </a:p>
      </dgm:t>
    </dgm:pt>
    <dgm:pt modelId="{19D2074B-0828-4838-92CC-9F87582F133E}">
      <dgm:prSet phldrT="[Text]"/>
      <dgm:spPr/>
      <dgm:t>
        <a:bodyPr/>
        <a:lstStyle/>
        <a:p>
          <a:r>
            <a:rPr lang="en-US" dirty="0"/>
            <a:t>Experience with the program participation</a:t>
          </a:r>
        </a:p>
      </dgm:t>
    </dgm:pt>
    <dgm:pt modelId="{4D3FB45F-4AEF-45E3-9854-4F2EDFA8EF4F}" type="parTrans" cxnId="{47E40DC1-6D32-47FB-AD04-CB916226CEDD}">
      <dgm:prSet/>
      <dgm:spPr/>
      <dgm:t>
        <a:bodyPr/>
        <a:lstStyle/>
        <a:p>
          <a:endParaRPr lang="en-US"/>
        </a:p>
      </dgm:t>
    </dgm:pt>
    <dgm:pt modelId="{DFB53070-E0E7-440D-A6DF-45FBB0F78F10}" type="sibTrans" cxnId="{47E40DC1-6D32-47FB-AD04-CB916226CEDD}">
      <dgm:prSet/>
      <dgm:spPr/>
      <dgm:t>
        <a:bodyPr/>
        <a:lstStyle/>
        <a:p>
          <a:endParaRPr lang="en-US"/>
        </a:p>
      </dgm:t>
    </dgm:pt>
    <dgm:pt modelId="{10573F75-CFEF-48BB-A711-EE2EC42DBAA7}">
      <dgm:prSet phldrT="[Text]"/>
      <dgm:spPr/>
      <dgm:t>
        <a:bodyPr/>
        <a:lstStyle/>
        <a:p>
          <a:pPr lvl="0" defTabSz="977900">
            <a:lnSpc>
              <a:spcPct val="90000"/>
            </a:lnSpc>
            <a:spcBef>
              <a:spcPct val="0"/>
            </a:spcBef>
            <a:spcAft>
              <a:spcPct val="35000"/>
            </a:spcAft>
          </a:pPr>
          <a:r>
            <a:rPr lang="en-US" dirty="0"/>
            <a:t>Motivations for participation</a:t>
          </a:r>
        </a:p>
      </dgm:t>
    </dgm:pt>
    <dgm:pt modelId="{527B7E9F-6AEA-453A-935B-DBE3C0F3E381}" type="parTrans" cxnId="{3229C11E-7B5D-4E66-81D6-CAA26F2F325A}">
      <dgm:prSet/>
      <dgm:spPr/>
      <dgm:t>
        <a:bodyPr/>
        <a:lstStyle/>
        <a:p>
          <a:endParaRPr lang="en-US"/>
        </a:p>
      </dgm:t>
    </dgm:pt>
    <dgm:pt modelId="{9535B556-90E3-4EF8-9C50-6044F03D3A30}" type="sibTrans" cxnId="{3229C11E-7B5D-4E66-81D6-CAA26F2F325A}">
      <dgm:prSet/>
      <dgm:spPr/>
      <dgm:t>
        <a:bodyPr/>
        <a:lstStyle/>
        <a:p>
          <a:endParaRPr lang="en-US"/>
        </a:p>
      </dgm:t>
    </dgm:pt>
    <dgm:pt modelId="{50FDBE61-99CB-4CAB-BBB7-C23566769760}">
      <dgm:prSet phldrT="[Text]"/>
      <dgm:spPr/>
      <dgm:t>
        <a:bodyPr/>
        <a:lstStyle/>
        <a:p>
          <a:r>
            <a:rPr lang="en-US" dirty="0"/>
            <a:t>Program exposure &amp; influence</a:t>
          </a:r>
        </a:p>
      </dgm:t>
    </dgm:pt>
    <dgm:pt modelId="{89644804-C2BC-4F52-9E8B-518E46D18CA7}" type="parTrans" cxnId="{DF6B391C-4226-4465-9B91-8EF32DB09EDF}">
      <dgm:prSet/>
      <dgm:spPr/>
      <dgm:t>
        <a:bodyPr/>
        <a:lstStyle/>
        <a:p>
          <a:endParaRPr lang="en-US"/>
        </a:p>
      </dgm:t>
    </dgm:pt>
    <dgm:pt modelId="{0C8861C5-1713-4AAD-8289-8D8401ED99B8}" type="sibTrans" cxnId="{DF6B391C-4226-4465-9B91-8EF32DB09EDF}">
      <dgm:prSet/>
      <dgm:spPr/>
      <dgm:t>
        <a:bodyPr/>
        <a:lstStyle/>
        <a:p>
          <a:endParaRPr lang="en-US"/>
        </a:p>
      </dgm:t>
    </dgm:pt>
    <dgm:pt modelId="{10269019-103B-4158-8DBC-BAD0DC5FEA9D}" type="pres">
      <dgm:prSet presAssocID="{14D4BA94-9B6E-4315-A73E-FCE1E57749F7}" presName="Name0" presStyleCnt="0">
        <dgm:presLayoutVars>
          <dgm:chMax val="7"/>
          <dgm:dir/>
          <dgm:animLvl val="lvl"/>
          <dgm:resizeHandles val="exact"/>
        </dgm:presLayoutVars>
      </dgm:prSet>
      <dgm:spPr/>
    </dgm:pt>
    <dgm:pt modelId="{0276A259-AECE-4C58-9F63-FFEA58064C3B}" type="pres">
      <dgm:prSet presAssocID="{125598E1-0911-4247-93C9-EADA3F29EBD1}" presName="circle1" presStyleLbl="node1" presStyleIdx="0" presStyleCnt="3"/>
      <dgm:spPr>
        <a:solidFill>
          <a:srgbClr val="6CC04A"/>
        </a:solidFill>
      </dgm:spPr>
    </dgm:pt>
    <dgm:pt modelId="{9468ED57-AF55-40F2-BE80-E1AA52F35338}" type="pres">
      <dgm:prSet presAssocID="{125598E1-0911-4247-93C9-EADA3F29EBD1}" presName="space" presStyleCnt="0"/>
      <dgm:spPr/>
    </dgm:pt>
    <dgm:pt modelId="{B9DC9B73-8BA0-40E8-98E3-CA2340AF6A70}" type="pres">
      <dgm:prSet presAssocID="{125598E1-0911-4247-93C9-EADA3F29EBD1}" presName="rect1" presStyleLbl="alignAcc1" presStyleIdx="0" presStyleCnt="3"/>
      <dgm:spPr/>
    </dgm:pt>
    <dgm:pt modelId="{77A8FE97-91DB-4CA2-B6E5-367BD9B209EB}" type="pres">
      <dgm:prSet presAssocID="{0F30B6D9-6F90-4A58-83FE-A7A4BD615EE1}" presName="vertSpace2" presStyleLbl="node1" presStyleIdx="0" presStyleCnt="3"/>
      <dgm:spPr/>
    </dgm:pt>
    <dgm:pt modelId="{1EABC454-5265-4A21-8CC2-415817164EB6}" type="pres">
      <dgm:prSet presAssocID="{0F30B6D9-6F90-4A58-83FE-A7A4BD615EE1}" presName="circle2" presStyleLbl="node1" presStyleIdx="1" presStyleCnt="3"/>
      <dgm:spPr>
        <a:solidFill>
          <a:srgbClr val="003A5D"/>
        </a:solidFill>
      </dgm:spPr>
    </dgm:pt>
    <dgm:pt modelId="{384139F7-02B6-4B37-8D6C-AAF5A9F59345}" type="pres">
      <dgm:prSet presAssocID="{0F30B6D9-6F90-4A58-83FE-A7A4BD615EE1}" presName="rect2" presStyleLbl="alignAcc1" presStyleIdx="1" presStyleCnt="3"/>
      <dgm:spPr/>
    </dgm:pt>
    <dgm:pt modelId="{240DB155-1D4D-40B4-9E21-C1E0DFEB7DD6}" type="pres">
      <dgm:prSet presAssocID="{A09F29F2-808B-4EC5-BB63-D29441898DBA}" presName="vertSpace3" presStyleLbl="node1" presStyleIdx="1" presStyleCnt="3"/>
      <dgm:spPr/>
    </dgm:pt>
    <dgm:pt modelId="{301C6B61-73FA-46EC-9156-FD60B7D93142}" type="pres">
      <dgm:prSet presAssocID="{A09F29F2-808B-4EC5-BB63-D29441898DBA}" presName="circle3" presStyleLbl="node1" presStyleIdx="2" presStyleCnt="3"/>
      <dgm:spPr>
        <a:solidFill>
          <a:schemeClr val="accent5"/>
        </a:solidFill>
      </dgm:spPr>
    </dgm:pt>
    <dgm:pt modelId="{82A61910-F58B-4DAD-96B7-2598BE7E50DA}" type="pres">
      <dgm:prSet presAssocID="{A09F29F2-808B-4EC5-BB63-D29441898DBA}" presName="rect3" presStyleLbl="alignAcc1" presStyleIdx="2" presStyleCnt="3"/>
      <dgm:spPr/>
    </dgm:pt>
    <dgm:pt modelId="{4F60FBCC-D579-4844-A579-7508EB7FC2F3}" type="pres">
      <dgm:prSet presAssocID="{125598E1-0911-4247-93C9-EADA3F29EBD1}" presName="rect1ParTx" presStyleLbl="alignAcc1" presStyleIdx="2" presStyleCnt="3">
        <dgm:presLayoutVars>
          <dgm:chMax val="1"/>
          <dgm:bulletEnabled val="1"/>
        </dgm:presLayoutVars>
      </dgm:prSet>
      <dgm:spPr/>
    </dgm:pt>
    <dgm:pt modelId="{FF4F4C9C-A326-409A-869D-F153B3510B47}" type="pres">
      <dgm:prSet presAssocID="{125598E1-0911-4247-93C9-EADA3F29EBD1}" presName="rect1ChTx" presStyleLbl="alignAcc1" presStyleIdx="2" presStyleCnt="3">
        <dgm:presLayoutVars>
          <dgm:bulletEnabled val="1"/>
        </dgm:presLayoutVars>
      </dgm:prSet>
      <dgm:spPr/>
    </dgm:pt>
    <dgm:pt modelId="{A2CB1610-F7CA-4FCF-9ED3-8F59E5B0201C}" type="pres">
      <dgm:prSet presAssocID="{0F30B6D9-6F90-4A58-83FE-A7A4BD615EE1}" presName="rect2ParTx" presStyleLbl="alignAcc1" presStyleIdx="2" presStyleCnt="3">
        <dgm:presLayoutVars>
          <dgm:chMax val="1"/>
          <dgm:bulletEnabled val="1"/>
        </dgm:presLayoutVars>
      </dgm:prSet>
      <dgm:spPr/>
    </dgm:pt>
    <dgm:pt modelId="{4E666CA2-807B-4822-B5AC-152E04460B87}" type="pres">
      <dgm:prSet presAssocID="{0F30B6D9-6F90-4A58-83FE-A7A4BD615EE1}" presName="rect2ChTx" presStyleLbl="alignAcc1" presStyleIdx="2" presStyleCnt="3">
        <dgm:presLayoutVars>
          <dgm:bulletEnabled val="1"/>
        </dgm:presLayoutVars>
      </dgm:prSet>
      <dgm:spPr/>
    </dgm:pt>
    <dgm:pt modelId="{E334E9CB-4EB1-47B6-A89A-1BF0CEC97BC6}" type="pres">
      <dgm:prSet presAssocID="{A09F29F2-808B-4EC5-BB63-D29441898DBA}" presName="rect3ParTx" presStyleLbl="alignAcc1" presStyleIdx="2" presStyleCnt="3">
        <dgm:presLayoutVars>
          <dgm:chMax val="1"/>
          <dgm:bulletEnabled val="1"/>
        </dgm:presLayoutVars>
      </dgm:prSet>
      <dgm:spPr/>
    </dgm:pt>
    <dgm:pt modelId="{B289D8DE-8A9B-4F15-8CA6-2874C68F918D}" type="pres">
      <dgm:prSet presAssocID="{A09F29F2-808B-4EC5-BB63-D29441898DBA}" presName="rect3ChTx" presStyleLbl="alignAcc1" presStyleIdx="2" presStyleCnt="3">
        <dgm:presLayoutVars>
          <dgm:bulletEnabled val="1"/>
        </dgm:presLayoutVars>
      </dgm:prSet>
      <dgm:spPr/>
    </dgm:pt>
  </dgm:ptLst>
  <dgm:cxnLst>
    <dgm:cxn modelId="{DADE9504-0A2E-4D33-8647-D3DFAC6C1549}" type="presOf" srcId="{0F30B6D9-6F90-4A58-83FE-A7A4BD615EE1}" destId="{A2CB1610-F7CA-4FCF-9ED3-8F59E5B0201C}" srcOrd="1" destOrd="0" presId="urn:microsoft.com/office/officeart/2005/8/layout/target3"/>
    <dgm:cxn modelId="{DF6B391C-4226-4465-9B91-8EF32DB09EDF}" srcId="{A09F29F2-808B-4EC5-BB63-D29441898DBA}" destId="{50FDBE61-99CB-4CAB-BBB7-C23566769760}" srcOrd="2" destOrd="0" parTransId="{89644804-C2BC-4F52-9E8B-518E46D18CA7}" sibTransId="{0C8861C5-1713-4AAD-8289-8D8401ED99B8}"/>
    <dgm:cxn modelId="{3229C11E-7B5D-4E66-81D6-CAA26F2F325A}" srcId="{A09F29F2-808B-4EC5-BB63-D29441898DBA}" destId="{10573F75-CFEF-48BB-A711-EE2EC42DBAA7}" srcOrd="0" destOrd="0" parTransId="{527B7E9F-6AEA-453A-935B-DBE3C0F3E381}" sibTransId="{9535B556-90E3-4EF8-9C50-6044F03D3A30}"/>
    <dgm:cxn modelId="{4BC1DE2A-8C0C-4395-BDC4-B10A3C3FF17B}" type="presOf" srcId="{50FDBE61-99CB-4CAB-BBB7-C23566769760}" destId="{B289D8DE-8A9B-4F15-8CA6-2874C68F918D}" srcOrd="0" destOrd="2" presId="urn:microsoft.com/office/officeart/2005/8/layout/target3"/>
    <dgm:cxn modelId="{FCDF2D33-930E-4AC5-88E3-5DAA5C1DCFB3}" type="presOf" srcId="{3E634D4E-BCB4-451F-9DDC-6B09902A9CAA}" destId="{FF4F4C9C-A326-409A-869D-F153B3510B47}" srcOrd="0" destOrd="1" presId="urn:microsoft.com/office/officeart/2005/8/layout/target3"/>
    <dgm:cxn modelId="{7400083B-52DA-4209-8053-75168431014B}" type="presOf" srcId="{D35D6F9E-8D23-4891-BC66-DBE2064C037C}" destId="{FF4F4C9C-A326-409A-869D-F153B3510B47}" srcOrd="0" destOrd="2" presId="urn:microsoft.com/office/officeart/2005/8/layout/target3"/>
    <dgm:cxn modelId="{DA7EF168-50C0-4AE3-8B36-76219F5A77D7}" type="presOf" srcId="{1DADA175-5AFD-4685-AE09-6B821C2F88A1}" destId="{4E666CA2-807B-4822-B5AC-152E04460B87}" srcOrd="0" destOrd="0" presId="urn:microsoft.com/office/officeart/2005/8/layout/target3"/>
    <dgm:cxn modelId="{905D424B-A871-4087-8412-E53312CC7AF9}" srcId="{0F30B6D9-6F90-4A58-83FE-A7A4BD615EE1}" destId="{1DADA175-5AFD-4685-AE09-6B821C2F88A1}" srcOrd="0" destOrd="0" parTransId="{222426A6-657C-4F03-BC39-6EE729B6B0FC}" sibTransId="{F423FE8F-970A-41B8-BECB-7393074A8AC9}"/>
    <dgm:cxn modelId="{BF845E6E-F84E-4D9B-9218-6C042F88B2AA}" srcId="{0F30B6D9-6F90-4A58-83FE-A7A4BD615EE1}" destId="{4A9F4FCF-E158-40CF-9342-BB88384C669E}" srcOrd="1" destOrd="0" parTransId="{6C980948-0116-42AC-8AE0-0994A8A0D7E0}" sibTransId="{3CBC5938-96DB-4879-8A9E-EAB1460071CC}"/>
    <dgm:cxn modelId="{A2BD1570-2169-4A40-B16F-506FF8194D2E}" srcId="{125598E1-0911-4247-93C9-EADA3F29EBD1}" destId="{930DB5A9-0622-4D2A-97E0-346B11140677}" srcOrd="0" destOrd="0" parTransId="{67E7E2A5-846F-47E4-AE71-E716BE4DE368}" sibTransId="{7426658F-3A6B-4820-BC7A-7CD9872F3463}"/>
    <dgm:cxn modelId="{E9487159-28AD-41D3-A96E-197C37A1CDD7}" srcId="{125598E1-0911-4247-93C9-EADA3F29EBD1}" destId="{D35D6F9E-8D23-4891-BC66-DBE2064C037C}" srcOrd="2" destOrd="0" parTransId="{AEA178A1-4857-4E3E-A323-FC0F25E01DB4}" sibTransId="{1D81CCE8-4338-4BC1-B595-0D49B891C886}"/>
    <dgm:cxn modelId="{46E4035A-3A92-4230-BFE0-26FB4057CE90}" type="presOf" srcId="{A09F29F2-808B-4EC5-BB63-D29441898DBA}" destId="{E334E9CB-4EB1-47B6-A89A-1BF0CEC97BC6}" srcOrd="1" destOrd="0" presId="urn:microsoft.com/office/officeart/2005/8/layout/target3"/>
    <dgm:cxn modelId="{8D5AAA7A-0861-4320-8D09-825A004A53C6}" srcId="{14D4BA94-9B6E-4315-A73E-FCE1E57749F7}" destId="{A09F29F2-808B-4EC5-BB63-D29441898DBA}" srcOrd="2" destOrd="0" parTransId="{978698F5-10E8-4E3A-ADA1-F3B1BA81628C}" sibTransId="{A27CC512-967F-4240-BF15-9373C4A09CCC}"/>
    <dgm:cxn modelId="{19B21F7D-0E94-446B-A64C-FA545AE99482}" type="presOf" srcId="{19D2074B-0828-4838-92CC-9F87582F133E}" destId="{B289D8DE-8A9B-4F15-8CA6-2874C68F918D}" srcOrd="0" destOrd="1" presId="urn:microsoft.com/office/officeart/2005/8/layout/target3"/>
    <dgm:cxn modelId="{5BD8C47D-14A9-4F72-A6C6-0B09DA49DB5F}" type="presOf" srcId="{4A9F4FCF-E158-40CF-9342-BB88384C669E}" destId="{4E666CA2-807B-4822-B5AC-152E04460B87}" srcOrd="0" destOrd="1" presId="urn:microsoft.com/office/officeart/2005/8/layout/target3"/>
    <dgm:cxn modelId="{DA80B897-49E6-4608-A6A0-FEBB26E549A4}" type="presOf" srcId="{125598E1-0911-4247-93C9-EADA3F29EBD1}" destId="{B9DC9B73-8BA0-40E8-98E3-CA2340AF6A70}" srcOrd="0" destOrd="0" presId="urn:microsoft.com/office/officeart/2005/8/layout/target3"/>
    <dgm:cxn modelId="{26E567A2-02DF-4EAE-BD55-62173D027A0F}" srcId="{14D4BA94-9B6E-4315-A73E-FCE1E57749F7}" destId="{0F30B6D9-6F90-4A58-83FE-A7A4BD615EE1}" srcOrd="1" destOrd="0" parTransId="{42DBC2A7-F43D-4F63-A43A-FC84BD5D8609}" sibTransId="{6098DEEF-DB65-49DB-8B1F-836B2E95AAF5}"/>
    <dgm:cxn modelId="{3998BBA6-DFD6-4997-8C5E-B6C7C7ACE04A}" type="presOf" srcId="{A09F29F2-808B-4EC5-BB63-D29441898DBA}" destId="{82A61910-F58B-4DAD-96B7-2598BE7E50DA}" srcOrd="0" destOrd="0" presId="urn:microsoft.com/office/officeart/2005/8/layout/target3"/>
    <dgm:cxn modelId="{51EF3BB2-D2DA-40D0-8472-1E90CCD58877}" srcId="{125598E1-0911-4247-93C9-EADA3F29EBD1}" destId="{3E634D4E-BCB4-451F-9DDC-6B09902A9CAA}" srcOrd="1" destOrd="0" parTransId="{550E1AF6-16D1-47E9-BCE3-CA846D128EF9}" sibTransId="{6D080537-4A64-4AE4-BF98-883B99CE8F91}"/>
    <dgm:cxn modelId="{CD7F91BF-8EBC-4410-9D90-6D39687CB45A}" type="presOf" srcId="{930DB5A9-0622-4D2A-97E0-346B11140677}" destId="{FF4F4C9C-A326-409A-869D-F153B3510B47}" srcOrd="0" destOrd="0" presId="urn:microsoft.com/office/officeart/2005/8/layout/target3"/>
    <dgm:cxn modelId="{47E40DC1-6D32-47FB-AD04-CB916226CEDD}" srcId="{A09F29F2-808B-4EC5-BB63-D29441898DBA}" destId="{19D2074B-0828-4838-92CC-9F87582F133E}" srcOrd="1" destOrd="0" parTransId="{4D3FB45F-4AEF-45E3-9854-4F2EDFA8EF4F}" sibTransId="{DFB53070-E0E7-440D-A6DF-45FBB0F78F10}"/>
    <dgm:cxn modelId="{A90EDACB-CB1D-4AD2-A2C2-00B267A3C9AA}" type="presOf" srcId="{10573F75-CFEF-48BB-A711-EE2EC42DBAA7}" destId="{B289D8DE-8A9B-4F15-8CA6-2874C68F918D}" srcOrd="0" destOrd="0" presId="urn:microsoft.com/office/officeart/2005/8/layout/target3"/>
    <dgm:cxn modelId="{0FE4C1CF-A2D3-46CE-A061-5E6C68EF40D9}" type="presOf" srcId="{125598E1-0911-4247-93C9-EADA3F29EBD1}" destId="{4F60FBCC-D579-4844-A579-7508EB7FC2F3}" srcOrd="1" destOrd="0" presId="urn:microsoft.com/office/officeart/2005/8/layout/target3"/>
    <dgm:cxn modelId="{75F260D8-F4FF-4194-99BE-48B570BDCE3D}" type="presOf" srcId="{B5CD1F64-9972-4575-A9F8-B3F9EFFD55BA}" destId="{4E666CA2-807B-4822-B5AC-152E04460B87}" srcOrd="0" destOrd="2" presId="urn:microsoft.com/office/officeart/2005/8/layout/target3"/>
    <dgm:cxn modelId="{37FF28DB-A659-4ED3-A21E-348B250B6284}" type="presOf" srcId="{0F30B6D9-6F90-4A58-83FE-A7A4BD615EE1}" destId="{384139F7-02B6-4B37-8D6C-AAF5A9F59345}" srcOrd="0" destOrd="0" presId="urn:microsoft.com/office/officeart/2005/8/layout/target3"/>
    <dgm:cxn modelId="{3929CBDC-8673-4450-9479-DF7720BAA09B}" srcId="{0F30B6D9-6F90-4A58-83FE-A7A4BD615EE1}" destId="{B5CD1F64-9972-4575-A9F8-B3F9EFFD55BA}" srcOrd="2" destOrd="0" parTransId="{C5C404BD-1F78-46B9-8C19-E83854E6D0AE}" sibTransId="{1F15973D-63A2-49E2-828A-CF80D8921BE0}"/>
    <dgm:cxn modelId="{BACC37E9-1296-4031-B91D-A5AF5F729159}" srcId="{14D4BA94-9B6E-4315-A73E-FCE1E57749F7}" destId="{125598E1-0911-4247-93C9-EADA3F29EBD1}" srcOrd="0" destOrd="0" parTransId="{71EE8019-7B42-4A65-B356-FB03B48CDE6B}" sibTransId="{31FFEC6C-00B6-4081-83E3-5D61BB1E8AF9}"/>
    <dgm:cxn modelId="{3C7DECEC-0BB3-4CC4-8866-195931C9CE60}" type="presOf" srcId="{14D4BA94-9B6E-4315-A73E-FCE1E57749F7}" destId="{10269019-103B-4158-8DBC-BAD0DC5FEA9D}" srcOrd="0" destOrd="0" presId="urn:microsoft.com/office/officeart/2005/8/layout/target3"/>
    <dgm:cxn modelId="{A00F6C4A-BA79-4939-8808-F15E93189CA0}" type="presParOf" srcId="{10269019-103B-4158-8DBC-BAD0DC5FEA9D}" destId="{0276A259-AECE-4C58-9F63-FFEA58064C3B}" srcOrd="0" destOrd="0" presId="urn:microsoft.com/office/officeart/2005/8/layout/target3"/>
    <dgm:cxn modelId="{E4C159A3-C1D3-4A16-96E7-B0CC762DD87E}" type="presParOf" srcId="{10269019-103B-4158-8DBC-BAD0DC5FEA9D}" destId="{9468ED57-AF55-40F2-BE80-E1AA52F35338}" srcOrd="1" destOrd="0" presId="urn:microsoft.com/office/officeart/2005/8/layout/target3"/>
    <dgm:cxn modelId="{0BB3A24D-A546-4B4D-9CA5-2E82DA172239}" type="presParOf" srcId="{10269019-103B-4158-8DBC-BAD0DC5FEA9D}" destId="{B9DC9B73-8BA0-40E8-98E3-CA2340AF6A70}" srcOrd="2" destOrd="0" presId="urn:microsoft.com/office/officeart/2005/8/layout/target3"/>
    <dgm:cxn modelId="{C35EED17-43B2-4A98-92F3-289FE45B86A4}" type="presParOf" srcId="{10269019-103B-4158-8DBC-BAD0DC5FEA9D}" destId="{77A8FE97-91DB-4CA2-B6E5-367BD9B209EB}" srcOrd="3" destOrd="0" presId="urn:microsoft.com/office/officeart/2005/8/layout/target3"/>
    <dgm:cxn modelId="{7B50CAA4-2E99-413B-B89E-343454A990A7}" type="presParOf" srcId="{10269019-103B-4158-8DBC-BAD0DC5FEA9D}" destId="{1EABC454-5265-4A21-8CC2-415817164EB6}" srcOrd="4" destOrd="0" presId="urn:microsoft.com/office/officeart/2005/8/layout/target3"/>
    <dgm:cxn modelId="{E312ECAC-015C-4087-8578-3F9CD698688C}" type="presParOf" srcId="{10269019-103B-4158-8DBC-BAD0DC5FEA9D}" destId="{384139F7-02B6-4B37-8D6C-AAF5A9F59345}" srcOrd="5" destOrd="0" presId="urn:microsoft.com/office/officeart/2005/8/layout/target3"/>
    <dgm:cxn modelId="{324F0F65-4FA9-4030-8593-9D12BD66443B}" type="presParOf" srcId="{10269019-103B-4158-8DBC-BAD0DC5FEA9D}" destId="{240DB155-1D4D-40B4-9E21-C1E0DFEB7DD6}" srcOrd="6" destOrd="0" presId="urn:microsoft.com/office/officeart/2005/8/layout/target3"/>
    <dgm:cxn modelId="{CAB5D1F8-0775-4030-907D-0A11ACE84038}" type="presParOf" srcId="{10269019-103B-4158-8DBC-BAD0DC5FEA9D}" destId="{301C6B61-73FA-46EC-9156-FD60B7D93142}" srcOrd="7" destOrd="0" presId="urn:microsoft.com/office/officeart/2005/8/layout/target3"/>
    <dgm:cxn modelId="{8447D2B8-FE44-4BB2-ACFE-50D65AD41657}" type="presParOf" srcId="{10269019-103B-4158-8DBC-BAD0DC5FEA9D}" destId="{82A61910-F58B-4DAD-96B7-2598BE7E50DA}" srcOrd="8" destOrd="0" presId="urn:microsoft.com/office/officeart/2005/8/layout/target3"/>
    <dgm:cxn modelId="{0F8D7A93-3FEB-4A2B-AFEE-CAB201C3DB4D}" type="presParOf" srcId="{10269019-103B-4158-8DBC-BAD0DC5FEA9D}" destId="{4F60FBCC-D579-4844-A579-7508EB7FC2F3}" srcOrd="9" destOrd="0" presId="urn:microsoft.com/office/officeart/2005/8/layout/target3"/>
    <dgm:cxn modelId="{BC30A24E-7BAF-418D-8837-3F2CE22EC62C}" type="presParOf" srcId="{10269019-103B-4158-8DBC-BAD0DC5FEA9D}" destId="{FF4F4C9C-A326-409A-869D-F153B3510B47}" srcOrd="10" destOrd="0" presId="urn:microsoft.com/office/officeart/2005/8/layout/target3"/>
    <dgm:cxn modelId="{50479491-7430-495B-BEC8-BAA04E3B31F7}" type="presParOf" srcId="{10269019-103B-4158-8DBC-BAD0DC5FEA9D}" destId="{A2CB1610-F7CA-4FCF-9ED3-8F59E5B0201C}" srcOrd="11" destOrd="0" presId="urn:microsoft.com/office/officeart/2005/8/layout/target3"/>
    <dgm:cxn modelId="{ED2A30C4-8F3A-4300-B507-65E375445A4A}" type="presParOf" srcId="{10269019-103B-4158-8DBC-BAD0DC5FEA9D}" destId="{4E666CA2-807B-4822-B5AC-152E04460B87}" srcOrd="12" destOrd="0" presId="urn:microsoft.com/office/officeart/2005/8/layout/target3"/>
    <dgm:cxn modelId="{CA8DD927-217C-41E4-9B7B-793643239D57}" type="presParOf" srcId="{10269019-103B-4158-8DBC-BAD0DC5FEA9D}" destId="{E334E9CB-4EB1-47B6-A89A-1BF0CEC97BC6}" srcOrd="13" destOrd="0" presId="urn:microsoft.com/office/officeart/2005/8/layout/target3"/>
    <dgm:cxn modelId="{0E377CD6-67C7-4B03-8E6E-6B247F10470A}" type="presParOf" srcId="{10269019-103B-4158-8DBC-BAD0DC5FEA9D}" destId="{B289D8DE-8A9B-4F15-8CA6-2874C68F918D}"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83FAC0-2F12-487A-A436-DD40D4C31F95}"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D01CA969-433E-4AE1-B3A6-239FCC508355}">
      <dgm:prSet phldrT="[Text]" custT="1"/>
      <dgm:spPr>
        <a:ln>
          <a:solidFill>
            <a:schemeClr val="tx1"/>
          </a:solidFill>
        </a:ln>
      </dgm:spPr>
      <dgm:t>
        <a:bodyPr/>
        <a:lstStyle/>
        <a:p>
          <a:r>
            <a:rPr lang="en-US" sz="1800" b="0" dirty="0">
              <a:solidFill>
                <a:schemeClr val="bg2"/>
              </a:solidFill>
            </a:rPr>
            <a:t>Empower         </a:t>
          </a:r>
          <a:r>
            <a:rPr lang="en-US" sz="2200" b="1" dirty="0">
              <a:solidFill>
                <a:schemeClr val="bg2"/>
              </a:solidFill>
            </a:rPr>
            <a:t>Girls &amp; Young Women          </a:t>
          </a:r>
          <a:r>
            <a:rPr lang="en-US" sz="1800" b="0" dirty="0">
              <a:solidFill>
                <a:schemeClr val="bg2"/>
              </a:solidFill>
            </a:rPr>
            <a:t>and </a:t>
          </a:r>
          <a:r>
            <a:rPr lang="en-US" sz="1800" b="1" dirty="0">
              <a:solidFill>
                <a:schemeClr val="bg2"/>
              </a:solidFill>
            </a:rPr>
            <a:t>reduce risk </a:t>
          </a:r>
        </a:p>
      </dgm:t>
    </dgm:pt>
    <dgm:pt modelId="{874719AD-8367-43BE-9CDC-114A9ABD186D}" type="parTrans" cxnId="{91FCBF51-761C-4E69-95A4-36F2DCBE177B}">
      <dgm:prSet/>
      <dgm:spPr/>
      <dgm:t>
        <a:bodyPr/>
        <a:lstStyle/>
        <a:p>
          <a:endParaRPr lang="en-US"/>
        </a:p>
      </dgm:t>
    </dgm:pt>
    <dgm:pt modelId="{7D76C888-21A4-47CB-BCFB-B65BD725AF33}" type="sibTrans" cxnId="{91FCBF51-761C-4E69-95A4-36F2DCBE177B}">
      <dgm:prSet/>
      <dgm:spPr/>
      <dgm:t>
        <a:bodyPr/>
        <a:lstStyle/>
        <a:p>
          <a:endParaRPr lang="en-US"/>
        </a:p>
      </dgm:t>
    </dgm:pt>
    <dgm:pt modelId="{5EB0ADAE-EF7F-4578-9AEF-CEB58AB1E851}">
      <dgm:prSet phldrT="[Text]" custT="1"/>
      <dgm:spPr>
        <a:solidFill>
          <a:schemeClr val="accent3"/>
        </a:solidFill>
        <a:ln>
          <a:solidFill>
            <a:schemeClr val="tx1"/>
          </a:solidFill>
        </a:ln>
      </dgm:spPr>
      <dgm:t>
        <a:bodyPr/>
        <a:lstStyle/>
        <a:p>
          <a:r>
            <a:rPr lang="en-US" sz="1600" b="0" dirty="0">
              <a:latin typeface="Abadi MT Condensed Extra Bold"/>
            </a:rPr>
            <a:t>Mobilize </a:t>
          </a:r>
          <a:r>
            <a:rPr lang="en-US" sz="1600" b="1" dirty="0">
              <a:latin typeface="Abadi MT Condensed Extra Bold"/>
            </a:rPr>
            <a:t>Communities</a:t>
          </a:r>
          <a:r>
            <a:rPr lang="en-US" sz="1600" b="0" dirty="0">
              <a:latin typeface="Abadi MT Condensed Extra Bold"/>
            </a:rPr>
            <a:t> for change</a:t>
          </a:r>
        </a:p>
      </dgm:t>
    </dgm:pt>
    <dgm:pt modelId="{E21DEAFE-ED49-4ED9-B3D9-27EF8C643FDB}" type="parTrans" cxnId="{1EB24B2E-63A2-43DA-9A11-D3AC482BF7B4}">
      <dgm:prSet/>
      <dgm:spPr>
        <a:ln>
          <a:solidFill>
            <a:schemeClr val="tx1"/>
          </a:solidFill>
        </a:ln>
      </dgm:spPr>
      <dgm:t>
        <a:bodyPr/>
        <a:lstStyle/>
        <a:p>
          <a:endParaRPr lang="en-US"/>
        </a:p>
      </dgm:t>
    </dgm:pt>
    <dgm:pt modelId="{DAF90914-B680-4AD0-B3A1-778C6D54C179}" type="sibTrans" cxnId="{1EB24B2E-63A2-43DA-9A11-D3AC482BF7B4}">
      <dgm:prSet/>
      <dgm:spPr/>
      <dgm:t>
        <a:bodyPr/>
        <a:lstStyle/>
        <a:p>
          <a:endParaRPr lang="en-US"/>
        </a:p>
      </dgm:t>
    </dgm:pt>
    <dgm:pt modelId="{479F6C98-42DC-42F9-8634-9FC3F25FD7DF}">
      <dgm:prSet phldrT="[Text]" custT="1"/>
      <dgm:spPr>
        <a:solidFill>
          <a:schemeClr val="accent2"/>
        </a:solidFill>
        <a:ln>
          <a:solidFill>
            <a:schemeClr val="tx1"/>
          </a:solidFill>
        </a:ln>
      </dgm:spPr>
      <dgm:t>
        <a:bodyPr/>
        <a:lstStyle/>
        <a:p>
          <a:r>
            <a:rPr lang="en-US" sz="1800" dirty="0">
              <a:latin typeface="Abadi MT Condensed Extra Bold"/>
            </a:rPr>
            <a:t>Reduce Risk of </a:t>
          </a:r>
          <a:r>
            <a:rPr lang="en-US" sz="2200" b="1" dirty="0">
              <a:latin typeface="Abadi MT Condensed Extra Bold"/>
            </a:rPr>
            <a:t>Sex Partners</a:t>
          </a:r>
        </a:p>
      </dgm:t>
    </dgm:pt>
    <dgm:pt modelId="{2AF70E76-8348-4760-94BF-699F4D4D2EBF}" type="parTrans" cxnId="{7FC97FBF-AD45-42DB-9B1A-87C9911A192F}">
      <dgm:prSet/>
      <dgm:spPr>
        <a:ln>
          <a:solidFill>
            <a:schemeClr val="tx1"/>
          </a:solidFill>
        </a:ln>
      </dgm:spPr>
      <dgm:t>
        <a:bodyPr/>
        <a:lstStyle/>
        <a:p>
          <a:endParaRPr lang="en-US"/>
        </a:p>
      </dgm:t>
    </dgm:pt>
    <dgm:pt modelId="{C2CFB025-E44D-4797-8CFB-1C19E68412B1}" type="sibTrans" cxnId="{7FC97FBF-AD45-42DB-9B1A-87C9911A192F}">
      <dgm:prSet/>
      <dgm:spPr/>
      <dgm:t>
        <a:bodyPr/>
        <a:lstStyle/>
        <a:p>
          <a:endParaRPr lang="en-US"/>
        </a:p>
      </dgm:t>
    </dgm:pt>
    <dgm:pt modelId="{2A626F31-9CBC-4C2A-8F56-418A6DB749BC}">
      <dgm:prSet phldrT="[Text]" custT="1"/>
      <dgm:spPr>
        <a:solidFill>
          <a:srgbClr val="00B0F0"/>
        </a:solidFill>
        <a:ln>
          <a:solidFill>
            <a:schemeClr val="tx1"/>
          </a:solidFill>
        </a:ln>
      </dgm:spPr>
      <dgm:t>
        <a:bodyPr/>
        <a:lstStyle/>
        <a:p>
          <a:r>
            <a:rPr lang="en-US" sz="1800" dirty="0">
              <a:latin typeface="Abadi MT Condensed Extra Bold"/>
            </a:rPr>
            <a:t>Strengthen</a:t>
          </a:r>
          <a:r>
            <a:rPr lang="en-US" sz="2000" dirty="0">
              <a:latin typeface="Abadi MT Condensed Extra Bold"/>
            </a:rPr>
            <a:t> </a:t>
          </a:r>
          <a:r>
            <a:rPr lang="en-US" sz="2200" b="1" dirty="0">
              <a:latin typeface="Abadi MT Condensed Extra Bold"/>
            </a:rPr>
            <a:t>Families</a:t>
          </a:r>
        </a:p>
      </dgm:t>
    </dgm:pt>
    <dgm:pt modelId="{322AF6AA-A43C-4805-AEF5-04823AF6F1AC}" type="parTrans" cxnId="{F9CB153D-8B48-4393-A0FF-22FC2E6768C0}">
      <dgm:prSet/>
      <dgm:spPr>
        <a:ln>
          <a:solidFill>
            <a:schemeClr val="tx1"/>
          </a:solidFill>
        </a:ln>
      </dgm:spPr>
      <dgm:t>
        <a:bodyPr/>
        <a:lstStyle/>
        <a:p>
          <a:endParaRPr lang="en-US"/>
        </a:p>
      </dgm:t>
    </dgm:pt>
    <dgm:pt modelId="{1E28328D-4BEB-48A3-807D-B14D02AEBB97}" type="sibTrans" cxnId="{F9CB153D-8B48-4393-A0FF-22FC2E6768C0}">
      <dgm:prSet/>
      <dgm:spPr/>
      <dgm:t>
        <a:bodyPr/>
        <a:lstStyle/>
        <a:p>
          <a:endParaRPr lang="en-US"/>
        </a:p>
      </dgm:t>
    </dgm:pt>
    <dgm:pt modelId="{EADBF7C4-9DDF-4CD6-A9A9-896CEC4F8C6F}">
      <dgm:prSet custScaleX="199581" custScaleY="189476" custRadScaleRad="129905"/>
      <dgm:spPr/>
      <dgm:t>
        <a:bodyPr/>
        <a:lstStyle/>
        <a:p>
          <a:endParaRPr lang="en-US"/>
        </a:p>
      </dgm:t>
    </dgm:pt>
    <dgm:pt modelId="{9470E786-FB4A-464D-8003-E70B2816090D}" type="parTrans" cxnId="{0884C969-B618-432D-AF89-9A1436ED85DA}">
      <dgm:prSet/>
      <dgm:spPr>
        <a:ln>
          <a:solidFill>
            <a:schemeClr val="tx1"/>
          </a:solidFill>
        </a:ln>
      </dgm:spPr>
      <dgm:t>
        <a:bodyPr/>
        <a:lstStyle/>
        <a:p>
          <a:endParaRPr lang="en-US"/>
        </a:p>
      </dgm:t>
    </dgm:pt>
    <dgm:pt modelId="{19BEC253-5165-43C4-AA8A-EF83350723FE}" type="sibTrans" cxnId="{0884C969-B618-432D-AF89-9A1436ED85DA}">
      <dgm:prSet/>
      <dgm:spPr/>
      <dgm:t>
        <a:bodyPr/>
        <a:lstStyle/>
        <a:p>
          <a:endParaRPr lang="en-US"/>
        </a:p>
      </dgm:t>
    </dgm:pt>
    <dgm:pt modelId="{C9F70985-0641-4950-B485-A3A991085E7A}">
      <dgm:prSet custScaleX="199581" custScaleY="189476" custRadScaleRad="78258" custRadScaleInc="-601"/>
      <dgm:spPr/>
      <dgm:t>
        <a:bodyPr/>
        <a:lstStyle/>
        <a:p>
          <a:endParaRPr lang="en-US"/>
        </a:p>
      </dgm:t>
    </dgm:pt>
    <dgm:pt modelId="{59021C19-983B-4F75-9693-81F303399DC2}" type="parTrans" cxnId="{62ECA731-50F5-4A42-969A-4261E7ED50B3}">
      <dgm:prSet/>
      <dgm:spPr>
        <a:ln>
          <a:solidFill>
            <a:schemeClr val="tx1"/>
          </a:solidFill>
        </a:ln>
      </dgm:spPr>
      <dgm:t>
        <a:bodyPr/>
        <a:lstStyle/>
        <a:p>
          <a:endParaRPr lang="en-US"/>
        </a:p>
      </dgm:t>
    </dgm:pt>
    <dgm:pt modelId="{8AFCD722-958F-42FE-9408-2D1258F570A8}" type="sibTrans" cxnId="{62ECA731-50F5-4A42-969A-4261E7ED50B3}">
      <dgm:prSet/>
      <dgm:spPr/>
      <dgm:t>
        <a:bodyPr/>
        <a:lstStyle/>
        <a:p>
          <a:endParaRPr lang="en-US"/>
        </a:p>
      </dgm:t>
    </dgm:pt>
    <dgm:pt modelId="{ED9F5CBB-0D74-419A-89EA-A1CE0E41844D}" type="pres">
      <dgm:prSet presAssocID="{A783FAC0-2F12-487A-A436-DD40D4C31F95}" presName="Name0" presStyleCnt="0">
        <dgm:presLayoutVars>
          <dgm:chMax val="1"/>
          <dgm:chPref val="1"/>
          <dgm:dir/>
          <dgm:animOne val="branch"/>
          <dgm:animLvl val="lvl"/>
        </dgm:presLayoutVars>
      </dgm:prSet>
      <dgm:spPr/>
    </dgm:pt>
    <dgm:pt modelId="{CA02B27E-8FAF-46D5-A383-EB0BDE5EB6D5}" type="pres">
      <dgm:prSet presAssocID="{D01CA969-433E-4AE1-B3A6-239FCC508355}" presName="singleCycle" presStyleCnt="0"/>
      <dgm:spPr/>
    </dgm:pt>
    <dgm:pt modelId="{80BE41B5-138F-4956-98A4-14410BEBCF5D}" type="pres">
      <dgm:prSet presAssocID="{D01CA969-433E-4AE1-B3A6-239FCC508355}" presName="singleCenter" presStyleLbl="node1" presStyleIdx="0" presStyleCnt="4" custScaleX="159109" custScaleY="159109" custLinFactNeighborX="-241" custLinFactNeighborY="15529">
        <dgm:presLayoutVars>
          <dgm:chMax val="7"/>
          <dgm:chPref val="7"/>
        </dgm:presLayoutVars>
      </dgm:prSet>
      <dgm:spPr/>
    </dgm:pt>
    <dgm:pt modelId="{3238CC9A-336D-4909-BA69-42C6292591B2}" type="pres">
      <dgm:prSet presAssocID="{E21DEAFE-ED49-4ED9-B3D9-27EF8C643FDB}" presName="Name56" presStyleLbl="parChTrans1D2" presStyleIdx="0" presStyleCnt="3"/>
      <dgm:spPr/>
    </dgm:pt>
    <dgm:pt modelId="{A503D4C3-2A42-40D0-A91E-BB2FC8E44558}" type="pres">
      <dgm:prSet presAssocID="{5EB0ADAE-EF7F-4578-9AEF-CEB58AB1E851}" presName="text0" presStyleLbl="node1" presStyleIdx="1" presStyleCnt="4" custScaleX="199581" custScaleY="189476" custRadScaleRad="78258" custRadScaleInc="-601">
        <dgm:presLayoutVars>
          <dgm:bulletEnabled val="1"/>
        </dgm:presLayoutVars>
      </dgm:prSet>
      <dgm:spPr/>
    </dgm:pt>
    <dgm:pt modelId="{EC15AEA7-CFB2-447B-B79B-B0D9D9E02758}" type="pres">
      <dgm:prSet presAssocID="{322AF6AA-A43C-4805-AEF5-04823AF6F1AC}" presName="Name56" presStyleLbl="parChTrans1D2" presStyleIdx="1" presStyleCnt="3"/>
      <dgm:spPr/>
    </dgm:pt>
    <dgm:pt modelId="{58CE14EE-49A9-4505-BEF7-0CB39252EB1C}" type="pres">
      <dgm:prSet presAssocID="{2A626F31-9CBC-4C2A-8F56-418A6DB749BC}" presName="text0" presStyleLbl="node1" presStyleIdx="2" presStyleCnt="4" custScaleX="199581" custScaleY="188213" custRadScaleRad="113031" custRadScaleInc="-52254">
        <dgm:presLayoutVars>
          <dgm:bulletEnabled val="1"/>
        </dgm:presLayoutVars>
      </dgm:prSet>
      <dgm:spPr/>
    </dgm:pt>
    <dgm:pt modelId="{0DCC38E1-1B72-4A13-9965-41BAC7E05EC7}" type="pres">
      <dgm:prSet presAssocID="{2AF70E76-8348-4760-94BF-699F4D4D2EBF}" presName="Name56" presStyleLbl="parChTrans1D2" presStyleIdx="2" presStyleCnt="3"/>
      <dgm:spPr/>
    </dgm:pt>
    <dgm:pt modelId="{0AB25C79-1194-466D-82D2-6EDEF73F88E3}" type="pres">
      <dgm:prSet presAssocID="{479F6C98-42DC-42F9-8634-9FC3F25FD7DF}" presName="text0" presStyleLbl="node1" presStyleIdx="3" presStyleCnt="4" custScaleX="193265" custScaleY="183160" custRadScaleRad="112238" custRadScaleInc="50483">
        <dgm:presLayoutVars>
          <dgm:bulletEnabled val="1"/>
        </dgm:presLayoutVars>
      </dgm:prSet>
      <dgm:spPr/>
    </dgm:pt>
  </dgm:ptLst>
  <dgm:cxnLst>
    <dgm:cxn modelId="{1C314015-52FD-47C1-AF12-B8009E8BB265}" type="presOf" srcId="{2AF70E76-8348-4760-94BF-699F4D4D2EBF}" destId="{0DCC38E1-1B72-4A13-9965-41BAC7E05EC7}" srcOrd="0" destOrd="0" presId="urn:microsoft.com/office/officeart/2008/layout/RadialCluster"/>
    <dgm:cxn modelId="{1EB24B2E-63A2-43DA-9A11-D3AC482BF7B4}" srcId="{D01CA969-433E-4AE1-B3A6-239FCC508355}" destId="{5EB0ADAE-EF7F-4578-9AEF-CEB58AB1E851}" srcOrd="0" destOrd="0" parTransId="{E21DEAFE-ED49-4ED9-B3D9-27EF8C643FDB}" sibTransId="{DAF90914-B680-4AD0-B3A1-778C6D54C179}"/>
    <dgm:cxn modelId="{215CA030-E258-4D48-8621-E0AFAC7EC709}" type="presOf" srcId="{322AF6AA-A43C-4805-AEF5-04823AF6F1AC}" destId="{EC15AEA7-CFB2-447B-B79B-B0D9D9E02758}" srcOrd="0" destOrd="0" presId="urn:microsoft.com/office/officeart/2008/layout/RadialCluster"/>
    <dgm:cxn modelId="{62ECA731-50F5-4A42-969A-4261E7ED50B3}" srcId="{A783FAC0-2F12-487A-A436-DD40D4C31F95}" destId="{C9F70985-0641-4950-B485-A3A991085E7A}" srcOrd="2" destOrd="0" parTransId="{59021C19-983B-4F75-9693-81F303399DC2}" sibTransId="{8AFCD722-958F-42FE-9408-2D1258F570A8}"/>
    <dgm:cxn modelId="{48230D32-C0FA-4BE9-ACC8-30709DDC0706}" type="presOf" srcId="{5EB0ADAE-EF7F-4578-9AEF-CEB58AB1E851}" destId="{A503D4C3-2A42-40D0-A91E-BB2FC8E44558}" srcOrd="0" destOrd="0" presId="urn:microsoft.com/office/officeart/2008/layout/RadialCluster"/>
    <dgm:cxn modelId="{F9CB153D-8B48-4393-A0FF-22FC2E6768C0}" srcId="{D01CA969-433E-4AE1-B3A6-239FCC508355}" destId="{2A626F31-9CBC-4C2A-8F56-418A6DB749BC}" srcOrd="1" destOrd="0" parTransId="{322AF6AA-A43C-4805-AEF5-04823AF6F1AC}" sibTransId="{1E28328D-4BEB-48A3-807D-B14D02AEBB97}"/>
    <dgm:cxn modelId="{0884C969-B618-432D-AF89-9A1436ED85DA}" srcId="{A783FAC0-2F12-487A-A436-DD40D4C31F95}" destId="{EADBF7C4-9DDF-4CD6-A9A9-896CEC4F8C6F}" srcOrd="1" destOrd="0" parTransId="{9470E786-FB4A-464D-8003-E70B2816090D}" sibTransId="{19BEC253-5165-43C4-AA8A-EF83350723FE}"/>
    <dgm:cxn modelId="{91FCBF51-761C-4E69-95A4-36F2DCBE177B}" srcId="{A783FAC0-2F12-487A-A436-DD40D4C31F95}" destId="{D01CA969-433E-4AE1-B3A6-239FCC508355}" srcOrd="0" destOrd="0" parTransId="{874719AD-8367-43BE-9CDC-114A9ABD186D}" sibTransId="{7D76C888-21A4-47CB-BCFB-B65BD725AF33}"/>
    <dgm:cxn modelId="{791581A5-50A5-4C02-A9AE-1526D2B98E2A}" type="presOf" srcId="{2A626F31-9CBC-4C2A-8F56-418A6DB749BC}" destId="{58CE14EE-49A9-4505-BEF7-0CB39252EB1C}" srcOrd="0" destOrd="0" presId="urn:microsoft.com/office/officeart/2008/layout/RadialCluster"/>
    <dgm:cxn modelId="{8A8BA0B2-6443-42A8-B902-C79300E85858}" type="presOf" srcId="{E21DEAFE-ED49-4ED9-B3D9-27EF8C643FDB}" destId="{3238CC9A-336D-4909-BA69-42C6292591B2}" srcOrd="0" destOrd="0" presId="urn:microsoft.com/office/officeart/2008/layout/RadialCluster"/>
    <dgm:cxn modelId="{9A2901B8-047A-4649-A6F3-4D989AF60B09}" type="presOf" srcId="{A783FAC0-2F12-487A-A436-DD40D4C31F95}" destId="{ED9F5CBB-0D74-419A-89EA-A1CE0E41844D}" srcOrd="0" destOrd="0" presId="urn:microsoft.com/office/officeart/2008/layout/RadialCluster"/>
    <dgm:cxn modelId="{EE4C4DBE-B05B-4E7D-B0DB-27B7018E04C7}" type="presOf" srcId="{D01CA969-433E-4AE1-B3A6-239FCC508355}" destId="{80BE41B5-138F-4956-98A4-14410BEBCF5D}" srcOrd="0" destOrd="0" presId="urn:microsoft.com/office/officeart/2008/layout/RadialCluster"/>
    <dgm:cxn modelId="{7FC97FBF-AD45-42DB-9B1A-87C9911A192F}" srcId="{D01CA969-433E-4AE1-B3A6-239FCC508355}" destId="{479F6C98-42DC-42F9-8634-9FC3F25FD7DF}" srcOrd="2" destOrd="0" parTransId="{2AF70E76-8348-4760-94BF-699F4D4D2EBF}" sibTransId="{C2CFB025-E44D-4797-8CFB-1C19E68412B1}"/>
    <dgm:cxn modelId="{BA6D70DC-8A59-48EB-A0FA-534AA9956404}" type="presOf" srcId="{479F6C98-42DC-42F9-8634-9FC3F25FD7DF}" destId="{0AB25C79-1194-466D-82D2-6EDEF73F88E3}" srcOrd="0" destOrd="0" presId="urn:microsoft.com/office/officeart/2008/layout/RadialCluster"/>
    <dgm:cxn modelId="{D1163E17-376F-4F41-B72F-456C4B8E1C69}" type="presParOf" srcId="{ED9F5CBB-0D74-419A-89EA-A1CE0E41844D}" destId="{CA02B27E-8FAF-46D5-A383-EB0BDE5EB6D5}" srcOrd="0" destOrd="0" presId="urn:microsoft.com/office/officeart/2008/layout/RadialCluster"/>
    <dgm:cxn modelId="{D0A7F75F-5711-4A85-82E7-550CBDC52730}" type="presParOf" srcId="{CA02B27E-8FAF-46D5-A383-EB0BDE5EB6D5}" destId="{80BE41B5-138F-4956-98A4-14410BEBCF5D}" srcOrd="0" destOrd="0" presId="urn:microsoft.com/office/officeart/2008/layout/RadialCluster"/>
    <dgm:cxn modelId="{316DD3CB-DFF1-49B3-B945-4985BE38222C}" type="presParOf" srcId="{CA02B27E-8FAF-46D5-A383-EB0BDE5EB6D5}" destId="{3238CC9A-336D-4909-BA69-42C6292591B2}" srcOrd="1" destOrd="0" presId="urn:microsoft.com/office/officeart/2008/layout/RadialCluster"/>
    <dgm:cxn modelId="{A911A459-22CB-4BAA-99F6-5B61584CE40D}" type="presParOf" srcId="{CA02B27E-8FAF-46D5-A383-EB0BDE5EB6D5}" destId="{A503D4C3-2A42-40D0-A91E-BB2FC8E44558}" srcOrd="2" destOrd="0" presId="urn:microsoft.com/office/officeart/2008/layout/RadialCluster"/>
    <dgm:cxn modelId="{6FAF8C0C-4B2D-407E-B518-E999BC4E127B}" type="presParOf" srcId="{CA02B27E-8FAF-46D5-A383-EB0BDE5EB6D5}" destId="{EC15AEA7-CFB2-447B-B79B-B0D9D9E02758}" srcOrd="3" destOrd="0" presId="urn:microsoft.com/office/officeart/2008/layout/RadialCluster"/>
    <dgm:cxn modelId="{3CE54088-9FBE-4BE0-A9CA-5771BEE643EF}" type="presParOf" srcId="{CA02B27E-8FAF-46D5-A383-EB0BDE5EB6D5}" destId="{58CE14EE-49A9-4505-BEF7-0CB39252EB1C}" srcOrd="4" destOrd="0" presId="urn:microsoft.com/office/officeart/2008/layout/RadialCluster"/>
    <dgm:cxn modelId="{50724B5E-C361-4EBC-9535-687E752E2885}" type="presParOf" srcId="{CA02B27E-8FAF-46D5-A383-EB0BDE5EB6D5}" destId="{0DCC38E1-1B72-4A13-9965-41BAC7E05EC7}" srcOrd="5" destOrd="0" presId="urn:microsoft.com/office/officeart/2008/layout/RadialCluster"/>
    <dgm:cxn modelId="{8E6AF418-7699-4B98-9C78-048C4C04BE31}" type="presParOf" srcId="{CA02B27E-8FAF-46D5-A383-EB0BDE5EB6D5}" destId="{0AB25C79-1194-466D-82D2-6EDEF73F88E3}"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6A259-AECE-4C58-9F63-FFEA58064C3B}">
      <dsp:nvSpPr>
        <dsp:cNvPr id="0" name=""/>
        <dsp:cNvSpPr/>
      </dsp:nvSpPr>
      <dsp:spPr>
        <a:xfrm>
          <a:off x="0" y="170180"/>
          <a:ext cx="5120640" cy="5120640"/>
        </a:xfrm>
        <a:prstGeom prst="pie">
          <a:avLst>
            <a:gd name="adj1" fmla="val 5400000"/>
            <a:gd name="adj2" fmla="val 16200000"/>
          </a:avLst>
        </a:prstGeom>
        <a:solidFill>
          <a:srgbClr val="6CC04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9DC9B73-8BA0-40E8-98E3-CA2340AF6A70}">
      <dsp:nvSpPr>
        <dsp:cNvPr id="0" name=""/>
        <dsp:cNvSpPr/>
      </dsp:nvSpPr>
      <dsp:spPr>
        <a:xfrm>
          <a:off x="2560320" y="170180"/>
          <a:ext cx="5974080" cy="5120640"/>
        </a:xfrm>
        <a:prstGeom prst="rect">
          <a:avLst/>
        </a:prstGeom>
        <a:solidFill>
          <a:schemeClr val="lt1">
            <a:alpha val="90000"/>
            <a:hueOff val="0"/>
            <a:satOff val="0"/>
            <a:lumOff val="0"/>
            <a:alphaOff val="0"/>
          </a:schemeClr>
        </a:solidFill>
        <a:ln w="9525" cap="flat" cmpd="sng" algn="ctr">
          <a:solidFill>
            <a:srgbClr val="6CC04A"/>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400" kern="1200" dirty="0">
              <a:solidFill>
                <a:srgbClr val="6CC04A"/>
              </a:solidFill>
            </a:rPr>
            <a:t>Implementing Structures &amp; Cost</a:t>
          </a:r>
        </a:p>
      </dsp:txBody>
      <dsp:txXfrm>
        <a:off x="2560320" y="170180"/>
        <a:ext cx="2987040" cy="1536195"/>
      </dsp:txXfrm>
    </dsp:sp>
    <dsp:sp modelId="{1EABC454-5265-4A21-8CC2-415817164EB6}">
      <dsp:nvSpPr>
        <dsp:cNvPr id="0" name=""/>
        <dsp:cNvSpPr/>
      </dsp:nvSpPr>
      <dsp:spPr>
        <a:xfrm>
          <a:off x="896113" y="1706375"/>
          <a:ext cx="3328412" cy="3328412"/>
        </a:xfrm>
        <a:prstGeom prst="pie">
          <a:avLst>
            <a:gd name="adj1" fmla="val 5400000"/>
            <a:gd name="adj2" fmla="val 16200000"/>
          </a:avLst>
        </a:prstGeom>
        <a:solidFill>
          <a:srgbClr val="003A5D"/>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84139F7-02B6-4B37-8D6C-AAF5A9F59345}">
      <dsp:nvSpPr>
        <dsp:cNvPr id="0" name=""/>
        <dsp:cNvSpPr/>
      </dsp:nvSpPr>
      <dsp:spPr>
        <a:xfrm>
          <a:off x="2560320" y="1706375"/>
          <a:ext cx="5974080" cy="3328412"/>
        </a:xfrm>
        <a:prstGeom prst="rect">
          <a:avLst/>
        </a:prstGeom>
        <a:solidFill>
          <a:schemeClr val="lt1">
            <a:alpha val="90000"/>
            <a:hueOff val="0"/>
            <a:satOff val="0"/>
            <a:lumOff val="0"/>
            <a:alphaOff val="0"/>
          </a:schemeClr>
        </a:solidFill>
        <a:ln w="9525" cap="flat" cmpd="sng" algn="ctr">
          <a:solidFill>
            <a:srgbClr val="003A5D"/>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3A5D"/>
              </a:solidFill>
            </a:rPr>
            <a:t>Implementer Perspectives</a:t>
          </a:r>
        </a:p>
      </dsp:txBody>
      <dsp:txXfrm>
        <a:off x="2560320" y="1706375"/>
        <a:ext cx="2987040" cy="1536190"/>
      </dsp:txXfrm>
    </dsp:sp>
    <dsp:sp modelId="{301C6B61-73FA-46EC-9156-FD60B7D93142}">
      <dsp:nvSpPr>
        <dsp:cNvPr id="0" name=""/>
        <dsp:cNvSpPr/>
      </dsp:nvSpPr>
      <dsp:spPr>
        <a:xfrm>
          <a:off x="1792224" y="3242565"/>
          <a:ext cx="1536190" cy="1536190"/>
        </a:xfrm>
        <a:prstGeom prst="pie">
          <a:avLst>
            <a:gd name="adj1" fmla="val 5400000"/>
            <a:gd name="adj2" fmla="val 16200000"/>
          </a:avLst>
        </a:prstGeom>
        <a:solidFill>
          <a:schemeClr val="accent5"/>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2A61910-F58B-4DAD-96B7-2598BE7E50DA}">
      <dsp:nvSpPr>
        <dsp:cNvPr id="0" name=""/>
        <dsp:cNvSpPr/>
      </dsp:nvSpPr>
      <dsp:spPr>
        <a:xfrm>
          <a:off x="2560320" y="3242565"/>
          <a:ext cx="5974080" cy="1536190"/>
        </a:xfrm>
        <a:prstGeom prst="rect">
          <a:avLst/>
        </a:prstGeom>
        <a:solidFill>
          <a:schemeClr val="lt1">
            <a:alpha val="90000"/>
            <a:hueOff val="0"/>
            <a:satOff val="0"/>
            <a:lumOff val="0"/>
            <a:alphaOff val="0"/>
          </a:schemeClr>
        </a:solidFill>
        <a:ln w="9525" cap="flat" cmpd="sng" algn="ctr">
          <a:solidFill>
            <a:schemeClr val="accent4">
              <a:hueOff val="-10161102"/>
              <a:satOff val="-9362"/>
              <a:lumOff val="1000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marR="0" lvl="0" indent="0" algn="ctr" defTabSz="977900" eaLnBrk="1" fontAlgn="auto" latinLnBrk="0" hangingPunct="1">
            <a:lnSpc>
              <a:spcPct val="90000"/>
            </a:lnSpc>
            <a:spcBef>
              <a:spcPct val="0"/>
            </a:spcBef>
            <a:spcAft>
              <a:spcPct val="35000"/>
            </a:spcAft>
            <a:buClrTx/>
            <a:buSzTx/>
            <a:buFontTx/>
            <a:buNone/>
            <a:tabLst/>
            <a:defRPr/>
          </a:pPr>
          <a:r>
            <a:rPr lang="en-US" sz="2400" kern="1200" dirty="0">
              <a:solidFill>
                <a:schemeClr val="accent5"/>
              </a:solidFill>
            </a:rPr>
            <a:t>Beneficiary Perspectives</a:t>
          </a:r>
        </a:p>
      </dsp:txBody>
      <dsp:txXfrm>
        <a:off x="2560320" y="3242565"/>
        <a:ext cx="2987040" cy="1536190"/>
      </dsp:txXfrm>
    </dsp:sp>
    <dsp:sp modelId="{FF4F4C9C-A326-409A-869D-F153B3510B47}">
      <dsp:nvSpPr>
        <dsp:cNvPr id="0" name=""/>
        <dsp:cNvSpPr/>
      </dsp:nvSpPr>
      <dsp:spPr>
        <a:xfrm>
          <a:off x="5547360" y="170180"/>
          <a:ext cx="2987040" cy="1536195"/>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Models of implementation</a:t>
          </a:r>
        </a:p>
        <a:p>
          <a:pPr marL="114300" lvl="1" indent="-114300" algn="l" defTabSz="666750">
            <a:lnSpc>
              <a:spcPct val="90000"/>
            </a:lnSpc>
            <a:spcBef>
              <a:spcPct val="0"/>
            </a:spcBef>
            <a:spcAft>
              <a:spcPct val="15000"/>
            </a:spcAft>
            <a:buChar char="•"/>
          </a:pPr>
          <a:r>
            <a:rPr lang="en-US" sz="1500" kern="1200" dirty="0"/>
            <a:t>Coordination mechanisms</a:t>
          </a:r>
        </a:p>
        <a:p>
          <a:pPr marL="114300" marR="0" lvl="1" indent="-114300" algn="l" defTabSz="666750" eaLnBrk="1" fontAlgn="auto" latinLnBrk="0" hangingPunct="1">
            <a:lnSpc>
              <a:spcPct val="90000"/>
            </a:lnSpc>
            <a:spcBef>
              <a:spcPct val="0"/>
            </a:spcBef>
            <a:spcAft>
              <a:spcPct val="15000"/>
            </a:spcAft>
            <a:buClrTx/>
            <a:buSzTx/>
            <a:buFontTx/>
            <a:buChar char="•"/>
            <a:tabLst/>
            <a:defRPr/>
          </a:pPr>
          <a:r>
            <a:rPr lang="en-US" sz="1500" kern="1200" dirty="0"/>
            <a:t>Cost per beneficiary</a:t>
          </a:r>
        </a:p>
      </dsp:txBody>
      <dsp:txXfrm>
        <a:off x="5547360" y="170180"/>
        <a:ext cx="2987040" cy="1536195"/>
      </dsp:txXfrm>
    </dsp:sp>
    <dsp:sp modelId="{4E666CA2-807B-4822-B5AC-152E04460B87}">
      <dsp:nvSpPr>
        <dsp:cNvPr id="0" name=""/>
        <dsp:cNvSpPr/>
      </dsp:nvSpPr>
      <dsp:spPr>
        <a:xfrm>
          <a:off x="5547360" y="1706375"/>
          <a:ext cx="2987040" cy="1536190"/>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Project start-up: community engagement, recruitment,  strategies, staff capacity</a:t>
          </a:r>
        </a:p>
        <a:p>
          <a:pPr marL="114300" lvl="1" indent="-114300" algn="l" defTabSz="666750">
            <a:lnSpc>
              <a:spcPct val="90000"/>
            </a:lnSpc>
            <a:spcBef>
              <a:spcPct val="0"/>
            </a:spcBef>
            <a:spcAft>
              <a:spcPct val="15000"/>
            </a:spcAft>
            <a:buChar char="•"/>
          </a:pPr>
          <a:r>
            <a:rPr lang="en-US" sz="1500" kern="1200" dirty="0"/>
            <a:t>Intervention package &amp; implementation processes</a:t>
          </a:r>
        </a:p>
        <a:p>
          <a:pPr marL="114300" lvl="1" indent="-114300" algn="l" defTabSz="666750">
            <a:lnSpc>
              <a:spcPct val="90000"/>
            </a:lnSpc>
            <a:spcBef>
              <a:spcPct val="0"/>
            </a:spcBef>
            <a:spcAft>
              <a:spcPct val="15000"/>
            </a:spcAft>
            <a:buChar char="•"/>
          </a:pPr>
          <a:r>
            <a:rPr lang="en-US" sz="1500" kern="1200" dirty="0"/>
            <a:t>Factors affecting implementation</a:t>
          </a:r>
        </a:p>
      </dsp:txBody>
      <dsp:txXfrm>
        <a:off x="5547360" y="1706375"/>
        <a:ext cx="2987040" cy="1536190"/>
      </dsp:txXfrm>
    </dsp:sp>
    <dsp:sp modelId="{B289D8DE-8A9B-4F15-8CA6-2874C68F918D}">
      <dsp:nvSpPr>
        <dsp:cNvPr id="0" name=""/>
        <dsp:cNvSpPr/>
      </dsp:nvSpPr>
      <dsp:spPr>
        <a:xfrm>
          <a:off x="5547360" y="3242565"/>
          <a:ext cx="2987040" cy="1536190"/>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0" indent="-114300" algn="l" defTabSz="977900">
            <a:lnSpc>
              <a:spcPct val="90000"/>
            </a:lnSpc>
            <a:spcBef>
              <a:spcPct val="0"/>
            </a:spcBef>
            <a:spcAft>
              <a:spcPct val="35000"/>
            </a:spcAft>
            <a:buChar char="•"/>
          </a:pPr>
          <a:r>
            <a:rPr lang="en-US" sz="1500" kern="1200" dirty="0"/>
            <a:t>Motivations for participation</a:t>
          </a:r>
        </a:p>
        <a:p>
          <a:pPr marL="114300" lvl="1" indent="-114300" algn="l" defTabSz="666750">
            <a:lnSpc>
              <a:spcPct val="90000"/>
            </a:lnSpc>
            <a:spcBef>
              <a:spcPct val="0"/>
            </a:spcBef>
            <a:spcAft>
              <a:spcPct val="15000"/>
            </a:spcAft>
            <a:buChar char="•"/>
          </a:pPr>
          <a:r>
            <a:rPr lang="en-US" sz="1500" kern="1200" dirty="0"/>
            <a:t>Experience with the program participation</a:t>
          </a:r>
        </a:p>
        <a:p>
          <a:pPr marL="114300" lvl="1" indent="-114300" algn="l" defTabSz="666750">
            <a:lnSpc>
              <a:spcPct val="90000"/>
            </a:lnSpc>
            <a:spcBef>
              <a:spcPct val="0"/>
            </a:spcBef>
            <a:spcAft>
              <a:spcPct val="15000"/>
            </a:spcAft>
            <a:buChar char="•"/>
          </a:pPr>
          <a:r>
            <a:rPr lang="en-US" sz="1500" kern="1200" dirty="0"/>
            <a:t>Program exposure &amp; influence</a:t>
          </a:r>
        </a:p>
      </dsp:txBody>
      <dsp:txXfrm>
        <a:off x="5547360" y="3242565"/>
        <a:ext cx="2987040" cy="15361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E41B5-138F-4956-98A4-14410BEBCF5D}">
      <dsp:nvSpPr>
        <dsp:cNvPr id="0" name=""/>
        <dsp:cNvSpPr/>
      </dsp:nvSpPr>
      <dsp:spPr>
        <a:xfrm>
          <a:off x="2046462" y="2379101"/>
          <a:ext cx="2182339" cy="2182339"/>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b="0" kern="1200" dirty="0">
              <a:solidFill>
                <a:schemeClr val="bg2"/>
              </a:solidFill>
            </a:rPr>
            <a:t>Empower         </a:t>
          </a:r>
          <a:r>
            <a:rPr lang="en-US" sz="2200" b="1" kern="1200" dirty="0">
              <a:solidFill>
                <a:schemeClr val="bg2"/>
              </a:solidFill>
            </a:rPr>
            <a:t>Girls &amp; Young Women          </a:t>
          </a:r>
          <a:r>
            <a:rPr lang="en-US" sz="1800" b="0" kern="1200" dirty="0">
              <a:solidFill>
                <a:schemeClr val="bg2"/>
              </a:solidFill>
            </a:rPr>
            <a:t>and </a:t>
          </a:r>
          <a:r>
            <a:rPr lang="en-US" sz="1800" b="1" kern="1200" dirty="0">
              <a:solidFill>
                <a:schemeClr val="bg2"/>
              </a:solidFill>
            </a:rPr>
            <a:t>reduce risk </a:t>
          </a:r>
        </a:p>
      </dsp:txBody>
      <dsp:txXfrm>
        <a:off x="2152995" y="2485634"/>
        <a:ext cx="1969273" cy="1969273"/>
      </dsp:txXfrm>
    </dsp:sp>
    <dsp:sp modelId="{3238CC9A-336D-4909-BA69-42C6292591B2}">
      <dsp:nvSpPr>
        <dsp:cNvPr id="0" name=""/>
        <dsp:cNvSpPr/>
      </dsp:nvSpPr>
      <dsp:spPr>
        <a:xfrm rot="16199669">
          <a:off x="2966553" y="2208144"/>
          <a:ext cx="341914" cy="0"/>
        </a:xfrm>
        <a:custGeom>
          <a:avLst/>
          <a:gdLst/>
          <a:ahLst/>
          <a:cxnLst/>
          <a:rect l="0" t="0" r="0" b="0"/>
          <a:pathLst>
            <a:path>
              <a:moveTo>
                <a:pt x="0" y="0"/>
              </a:moveTo>
              <a:lnTo>
                <a:pt x="341914" y="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A503D4C3-2A42-40D0-A91E-BB2FC8E44558}">
      <dsp:nvSpPr>
        <dsp:cNvPr id="0" name=""/>
        <dsp:cNvSpPr/>
      </dsp:nvSpPr>
      <dsp:spPr>
        <a:xfrm>
          <a:off x="2220363" y="295956"/>
          <a:ext cx="1834093" cy="1741231"/>
        </a:xfrm>
        <a:prstGeom prst="roundRect">
          <a:avLst/>
        </a:prstGeom>
        <a:solidFill>
          <a:schemeClr val="accent3"/>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0" kern="1200" dirty="0">
              <a:latin typeface="Abadi MT Condensed Extra Bold"/>
            </a:rPr>
            <a:t>Mobilize </a:t>
          </a:r>
          <a:r>
            <a:rPr lang="en-US" sz="1600" b="1" kern="1200" dirty="0">
              <a:latin typeface="Abadi MT Condensed Extra Bold"/>
            </a:rPr>
            <a:t>Communities</a:t>
          </a:r>
          <a:r>
            <a:rPr lang="en-US" sz="1600" b="0" kern="1200" dirty="0">
              <a:latin typeface="Abadi MT Condensed Extra Bold"/>
            </a:rPr>
            <a:t> for change</a:t>
          </a:r>
        </a:p>
      </dsp:txBody>
      <dsp:txXfrm>
        <a:off x="2305363" y="380956"/>
        <a:ext cx="1664093" cy="1571231"/>
      </dsp:txXfrm>
    </dsp:sp>
    <dsp:sp modelId="{EC15AEA7-CFB2-447B-B79B-B0D9D9E02758}">
      <dsp:nvSpPr>
        <dsp:cNvPr id="0" name=""/>
        <dsp:cNvSpPr/>
      </dsp:nvSpPr>
      <dsp:spPr>
        <a:xfrm rot="20556845">
          <a:off x="4222536" y="3087642"/>
          <a:ext cx="274233" cy="0"/>
        </a:xfrm>
        <a:custGeom>
          <a:avLst/>
          <a:gdLst/>
          <a:ahLst/>
          <a:cxnLst/>
          <a:rect l="0" t="0" r="0" b="0"/>
          <a:pathLst>
            <a:path>
              <a:moveTo>
                <a:pt x="0" y="0"/>
              </a:moveTo>
              <a:lnTo>
                <a:pt x="274233" y="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58CE14EE-49A9-4505-BEF7-0CB39252EB1C}">
      <dsp:nvSpPr>
        <dsp:cNvPr id="0" name=""/>
        <dsp:cNvSpPr/>
      </dsp:nvSpPr>
      <dsp:spPr>
        <a:xfrm>
          <a:off x="4490506" y="1894721"/>
          <a:ext cx="1834093" cy="1729624"/>
        </a:xfrm>
        <a:prstGeom prst="roundRect">
          <a:avLst/>
        </a:prstGeom>
        <a:solidFill>
          <a:srgbClr val="00B0F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badi MT Condensed Extra Bold"/>
            </a:rPr>
            <a:t>Strengthen</a:t>
          </a:r>
          <a:r>
            <a:rPr lang="en-US" sz="2000" kern="1200" dirty="0">
              <a:latin typeface="Abadi MT Condensed Extra Bold"/>
            </a:rPr>
            <a:t> </a:t>
          </a:r>
          <a:r>
            <a:rPr lang="en-US" sz="2200" b="1" kern="1200" dirty="0">
              <a:latin typeface="Abadi MT Condensed Extra Bold"/>
            </a:rPr>
            <a:t>Families</a:t>
          </a:r>
        </a:p>
      </dsp:txBody>
      <dsp:txXfrm>
        <a:off x="4574939" y="1979154"/>
        <a:ext cx="1665227" cy="1560758"/>
      </dsp:txXfrm>
    </dsp:sp>
    <dsp:sp modelId="{0DCC38E1-1B72-4A13-9965-41BAC7E05EC7}">
      <dsp:nvSpPr>
        <dsp:cNvPr id="0" name=""/>
        <dsp:cNvSpPr/>
      </dsp:nvSpPr>
      <dsp:spPr>
        <a:xfrm rot="11790166">
          <a:off x="1770242" y="3106938"/>
          <a:ext cx="282028" cy="0"/>
        </a:xfrm>
        <a:custGeom>
          <a:avLst/>
          <a:gdLst/>
          <a:ahLst/>
          <a:cxnLst/>
          <a:rect l="0" t="0" r="0" b="0"/>
          <a:pathLst>
            <a:path>
              <a:moveTo>
                <a:pt x="0" y="0"/>
              </a:moveTo>
              <a:lnTo>
                <a:pt x="282028" y="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0AB25C79-1194-466D-82D2-6EDEF73F88E3}">
      <dsp:nvSpPr>
        <dsp:cNvPr id="0" name=""/>
        <dsp:cNvSpPr/>
      </dsp:nvSpPr>
      <dsp:spPr>
        <a:xfrm>
          <a:off x="0" y="1962195"/>
          <a:ext cx="1776051" cy="1683189"/>
        </a:xfrm>
        <a:prstGeom prst="roundRect">
          <a:avLst/>
        </a:prstGeom>
        <a:solidFill>
          <a:schemeClr val="accent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badi MT Condensed Extra Bold"/>
            </a:rPr>
            <a:t>Reduce Risk of </a:t>
          </a:r>
          <a:r>
            <a:rPr lang="en-US" sz="2200" b="1" kern="1200" dirty="0">
              <a:latin typeface="Abadi MT Condensed Extra Bold"/>
            </a:rPr>
            <a:t>Sex Partners</a:t>
          </a:r>
        </a:p>
      </dsp:txBody>
      <dsp:txXfrm>
        <a:off x="82167" y="2044362"/>
        <a:ext cx="1611717" cy="151885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2.emf"/></Relationships>
</file>

<file path=ppt/drawings/drawing1.xml><?xml version="1.0" encoding="utf-8"?>
<c:userShapes xmlns:c="http://schemas.openxmlformats.org/drawingml/2006/chart">
  <cdr:relSizeAnchor xmlns:cdr="http://schemas.openxmlformats.org/drawingml/2006/chartDrawing">
    <cdr:from>
      <cdr:x>0.40854</cdr:x>
      <cdr:y>0.11111</cdr:y>
    </cdr:from>
    <cdr:to>
      <cdr:x>0.50985</cdr:x>
      <cdr:y>0.20835</cdr:y>
    </cdr:to>
    <cdr:sp macro="" textlink="">
      <cdr:nvSpPr>
        <cdr:cNvPr id="6" name="TextBox 15"/>
        <cdr:cNvSpPr txBox="1"/>
      </cdr:nvSpPr>
      <cdr:spPr>
        <a:xfrm xmlns:a="http://schemas.openxmlformats.org/drawingml/2006/main">
          <a:off x="3175365" y="457200"/>
          <a:ext cx="787422" cy="40012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1614" tIns="45807" rIns="91614" bIns="45807" rtlCol="0"/>
          <a:lstStyle>
            <a:lvl1pPr algn="l">
              <a:defRPr sz="1200"/>
            </a:lvl1pPr>
          </a:lstStyle>
          <a:p>
            <a:r>
              <a:rPr lang="en-US"/>
              <a:t>PC DREAMS Priority IS Slides</a:t>
            </a:r>
          </a:p>
        </p:txBody>
      </p:sp>
      <p:sp>
        <p:nvSpPr>
          <p:cNvPr id="3" name="Date Placeholder 2"/>
          <p:cNvSpPr>
            <a:spLocks noGrp="1"/>
          </p:cNvSpPr>
          <p:nvPr>
            <p:ph type="dt" sz="quarter" idx="1"/>
          </p:nvPr>
        </p:nvSpPr>
        <p:spPr>
          <a:xfrm>
            <a:off x="3936768" y="0"/>
            <a:ext cx="3011699" cy="461804"/>
          </a:xfrm>
          <a:prstGeom prst="rect">
            <a:avLst/>
          </a:prstGeom>
        </p:spPr>
        <p:txBody>
          <a:bodyPr vert="horz" lIns="91614" tIns="45807" rIns="91614" bIns="45807" rtlCol="0"/>
          <a:lstStyle>
            <a:lvl1pPr algn="r">
              <a:defRPr sz="1200"/>
            </a:lvl1pPr>
          </a:lstStyle>
          <a:p>
            <a:fld id="{D13D7535-A807-4D59-9464-96C40155260A}" type="datetimeFigureOut">
              <a:rPr lang="en-US" smtClean="0"/>
              <a:t>7/10/2018</a:t>
            </a:fld>
            <a:endParaRPr lang="en-US"/>
          </a:p>
        </p:txBody>
      </p:sp>
      <p:sp>
        <p:nvSpPr>
          <p:cNvPr id="4" name="Footer Placeholder 3"/>
          <p:cNvSpPr>
            <a:spLocks noGrp="1"/>
          </p:cNvSpPr>
          <p:nvPr>
            <p:ph type="ftr" sz="quarter" idx="2"/>
          </p:nvPr>
        </p:nvSpPr>
        <p:spPr>
          <a:xfrm>
            <a:off x="0" y="8772669"/>
            <a:ext cx="3011699" cy="461804"/>
          </a:xfrm>
          <a:prstGeom prst="rect">
            <a:avLst/>
          </a:prstGeom>
        </p:spPr>
        <p:txBody>
          <a:bodyPr vert="horz" lIns="91614" tIns="45807" rIns="91614" bIns="45807"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1804"/>
          </a:xfrm>
          <a:prstGeom prst="rect">
            <a:avLst/>
          </a:prstGeom>
        </p:spPr>
        <p:txBody>
          <a:bodyPr vert="horz" lIns="91614" tIns="45807" rIns="91614" bIns="45807" rtlCol="0" anchor="b"/>
          <a:lstStyle>
            <a:lvl1pPr algn="r">
              <a:defRPr sz="1200"/>
            </a:lvl1pPr>
          </a:lstStyle>
          <a:p>
            <a:fld id="{5106121E-093D-42A0-9619-AB41CC6F9DC9}" type="slidenum">
              <a:rPr lang="en-US" smtClean="0"/>
              <a:t>‹#›</a:t>
            </a:fld>
            <a:endParaRPr lang="en-US"/>
          </a:p>
        </p:txBody>
      </p:sp>
    </p:spTree>
    <p:extLst>
      <p:ext uri="{BB962C8B-B14F-4D97-AF65-F5344CB8AC3E}">
        <p14:creationId xmlns:p14="http://schemas.microsoft.com/office/powerpoint/2010/main" val="2615864472"/>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1614" tIns="45807" rIns="91614" bIns="45807" rtlCol="0"/>
          <a:lstStyle>
            <a:lvl1pPr algn="l">
              <a:defRPr sz="1200"/>
            </a:lvl1pPr>
          </a:lstStyle>
          <a:p>
            <a:r>
              <a:rPr lang="en-US"/>
              <a:t>PC DREAMS Priority IS Slides</a:t>
            </a:r>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1614" tIns="45807" rIns="91614" bIns="45807" rtlCol="0"/>
          <a:lstStyle>
            <a:lvl1pPr algn="r">
              <a:defRPr sz="1200"/>
            </a:lvl1pPr>
          </a:lstStyle>
          <a:p>
            <a:fld id="{F3494FEA-62EC-4ADB-9B91-52257C1FF3E2}" type="datetimeFigureOut">
              <a:rPr lang="en-US" smtClean="0"/>
              <a:t>7/10/2018</a:t>
            </a:fld>
            <a:endParaRPr lang="en-US" dirty="0"/>
          </a:p>
        </p:txBody>
      </p:sp>
      <p:sp>
        <p:nvSpPr>
          <p:cNvPr id="4" name="Slide Image Placeholder 3"/>
          <p:cNvSpPr>
            <a:spLocks noGrp="1" noRot="1" noChangeAspect="1"/>
          </p:cNvSpPr>
          <p:nvPr>
            <p:ph type="sldImg" idx="2"/>
          </p:nvPr>
        </p:nvSpPr>
        <p:spPr>
          <a:xfrm>
            <a:off x="1166813" y="693738"/>
            <a:ext cx="4616450" cy="3462337"/>
          </a:xfrm>
          <a:prstGeom prst="rect">
            <a:avLst/>
          </a:prstGeom>
          <a:noFill/>
          <a:ln w="12700">
            <a:solidFill>
              <a:prstClr val="black"/>
            </a:solidFill>
          </a:ln>
        </p:spPr>
        <p:txBody>
          <a:bodyPr vert="horz" lIns="91614" tIns="45807" rIns="91614" bIns="45807"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1614" tIns="45807" rIns="91614" bIns="4580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1614" tIns="45807" rIns="91614" bIns="4580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1614" tIns="45807" rIns="91614" bIns="45807" rtlCol="0" anchor="b"/>
          <a:lstStyle>
            <a:lvl1pPr algn="r">
              <a:defRPr sz="1200"/>
            </a:lvl1pPr>
          </a:lstStyle>
          <a:p>
            <a:fld id="{CD2D901E-85DB-400E-90C2-B938FE79596E}" type="slidenum">
              <a:rPr lang="en-US" smtClean="0"/>
              <a:t>‹#›</a:t>
            </a:fld>
            <a:endParaRPr lang="en-US" dirty="0"/>
          </a:p>
        </p:txBody>
      </p:sp>
    </p:spTree>
    <p:extLst>
      <p:ext uri="{BB962C8B-B14F-4D97-AF65-F5344CB8AC3E}">
        <p14:creationId xmlns:p14="http://schemas.microsoft.com/office/powerpoint/2010/main" val="1291928304"/>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Founded in 1952; work in 50 countries; 60% of staff based in Global South / developing world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A0E42D-6CCA-4A7A-923B-2363B20474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5765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4</a:t>
            </a:fld>
            <a:endParaRPr lang="en-US" dirty="0"/>
          </a:p>
        </p:txBody>
      </p:sp>
    </p:spTree>
    <p:extLst>
      <p:ext uri="{BB962C8B-B14F-4D97-AF65-F5344CB8AC3E}">
        <p14:creationId xmlns:p14="http://schemas.microsoft.com/office/powerpoint/2010/main" val="856398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this by: </a:t>
            </a:r>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6</a:t>
            </a:fld>
            <a:endParaRPr lang="en-US" dirty="0"/>
          </a:p>
        </p:txBody>
      </p:sp>
    </p:spTree>
    <p:extLst>
      <p:ext uri="{BB962C8B-B14F-4D97-AF65-F5344CB8AC3E}">
        <p14:creationId xmlns:p14="http://schemas.microsoft.com/office/powerpoint/2010/main" val="3461022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71813" y="876300"/>
            <a:ext cx="3152775" cy="2365375"/>
          </a:xfrm>
        </p:spPr>
      </p:sp>
      <p:sp>
        <p:nvSpPr>
          <p:cNvPr id="3" name="Notes Placeholder 2"/>
          <p:cNvSpPr>
            <a:spLocks noGrp="1"/>
          </p:cNvSpPr>
          <p:nvPr>
            <p:ph type="body" idx="1"/>
          </p:nvPr>
        </p:nvSpPr>
        <p:spPr/>
        <p:txBody>
          <a:bodyPr/>
          <a:lstStyle/>
          <a:p>
            <a:r>
              <a:rPr lang="en-US" dirty="0"/>
              <a:t>7000 AGYW a week acquire HIV (UNAIDS 2016)</a:t>
            </a:r>
          </a:p>
          <a:p>
            <a:r>
              <a:rPr lang="en-US" dirty="0"/>
              <a:t>Girls and young women account for two-thirds of new HIV infections among adolescents in sub-Saharan Africa</a:t>
            </a:r>
          </a:p>
          <a:p>
            <a:r>
              <a:rPr lang="en-US" dirty="0"/>
              <a:t>Nearly half of new infections among girls and young women in 2014 occurred in 10 countries </a:t>
            </a:r>
          </a:p>
        </p:txBody>
      </p:sp>
      <p:sp>
        <p:nvSpPr>
          <p:cNvPr id="4" name="Slide Number Placeholder 3"/>
          <p:cNvSpPr>
            <a:spLocks noGrp="1"/>
          </p:cNvSpPr>
          <p:nvPr>
            <p:ph type="sldNum" sz="quarter" idx="10"/>
          </p:nvPr>
        </p:nvSpPr>
        <p:spPr/>
        <p:txBody>
          <a:bodyPr/>
          <a:lstStyle/>
          <a:p>
            <a:fld id="{14E1AA66-800E-4D80-AD9C-77E52D73C5CD}" type="slidenum">
              <a:rPr lang="en-US" smtClean="0"/>
              <a:t>7</a:t>
            </a:fld>
            <a:endParaRPr lang="en-US"/>
          </a:p>
        </p:txBody>
      </p:sp>
    </p:spTree>
    <p:extLst>
      <p:ext uri="{BB962C8B-B14F-4D97-AF65-F5344CB8AC3E}">
        <p14:creationId xmlns:p14="http://schemas.microsoft.com/office/powerpoint/2010/main" val="176141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8</a:t>
            </a:fld>
            <a:endParaRPr lang="en-US" dirty="0"/>
          </a:p>
        </p:txBody>
      </p:sp>
    </p:spTree>
    <p:extLst>
      <p:ext uri="{BB962C8B-B14F-4D97-AF65-F5344CB8AC3E}">
        <p14:creationId xmlns:p14="http://schemas.microsoft.com/office/powerpoint/2010/main" val="1964104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11</a:t>
            </a:fld>
            <a:endParaRPr lang="en-US" dirty="0"/>
          </a:p>
        </p:txBody>
      </p:sp>
    </p:spTree>
    <p:extLst>
      <p:ext uri="{BB962C8B-B14F-4D97-AF65-F5344CB8AC3E}">
        <p14:creationId xmlns:p14="http://schemas.microsoft.com/office/powerpoint/2010/main" val="3291733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12</a:t>
            </a:fld>
            <a:endParaRPr lang="en-US" dirty="0"/>
          </a:p>
        </p:txBody>
      </p:sp>
    </p:spTree>
    <p:extLst>
      <p:ext uri="{BB962C8B-B14F-4D97-AF65-F5344CB8AC3E}">
        <p14:creationId xmlns:p14="http://schemas.microsoft.com/office/powerpoint/2010/main" val="3817062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Header Placeholder 3"/>
          <p:cNvSpPr>
            <a:spLocks noGrp="1"/>
          </p:cNvSpPr>
          <p:nvPr>
            <p:ph type="hdr" sz="quarter" idx="10"/>
          </p:nvPr>
        </p:nvSpPr>
        <p:spPr/>
        <p:txBody>
          <a:bodyPr/>
          <a:lstStyle/>
          <a:p>
            <a:r>
              <a:rPr lang="en-US"/>
              <a:t>Population Council</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13</a:t>
            </a:fld>
            <a:endParaRPr lang="en-US" dirty="0"/>
          </a:p>
        </p:txBody>
      </p:sp>
      <p:sp>
        <p:nvSpPr>
          <p:cNvPr id="6" name="Date Placeholder 5"/>
          <p:cNvSpPr>
            <a:spLocks noGrp="1"/>
          </p:cNvSpPr>
          <p:nvPr>
            <p:ph type="dt" idx="12"/>
          </p:nvPr>
        </p:nvSpPr>
        <p:spPr/>
        <p:txBody>
          <a:bodyPr/>
          <a:lstStyle/>
          <a:p>
            <a:fld id="{4D13A5DB-49D9-411A-9E47-3C0880EEA1F2}" type="datetime1">
              <a:rPr lang="en-US" smtClean="0"/>
              <a:t>7/10/2018</a:t>
            </a:fld>
            <a:endParaRPr lang="en-US" dirty="0"/>
          </a:p>
        </p:txBody>
      </p:sp>
    </p:spTree>
    <p:extLst>
      <p:ext uri="{BB962C8B-B14F-4D97-AF65-F5344CB8AC3E}">
        <p14:creationId xmlns:p14="http://schemas.microsoft.com/office/powerpoint/2010/main" val="975956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036888" y="869950"/>
            <a:ext cx="3125787" cy="2346325"/>
          </a:xfrm>
        </p:spPr>
      </p:sp>
      <p:sp>
        <p:nvSpPr>
          <p:cNvPr id="45059" name="Notes Placeholder 2"/>
          <p:cNvSpPr>
            <a:spLocks noGrp="1"/>
          </p:cNvSpPr>
          <p:nvPr>
            <p:ph type="body" idx="1"/>
          </p:nvPr>
        </p:nvSpPr>
        <p:spPr/>
        <p:txBody>
          <a:bodyPr/>
          <a:lstStyle/>
          <a:p>
            <a:endParaRPr lang="en-US" altLang="en-US" dirty="0"/>
          </a:p>
        </p:txBody>
      </p:sp>
    </p:spTree>
    <p:extLst>
      <p:ext uri="{BB962C8B-B14F-4D97-AF65-F5344CB8AC3E}">
        <p14:creationId xmlns:p14="http://schemas.microsoft.com/office/powerpoint/2010/main" val="3251283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Zambia</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Kenya</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DREAMS</a:t>
            </a:r>
          </a:p>
          <a:p>
            <a:pPr rtl="0" eaLnBrk="1" fontAlgn="ctr" latinLnBrk="0" hangingPunct="1"/>
            <a:r>
              <a:rPr lang="en-US" sz="1200" b="0" i="0" u="none" strike="noStrike" kern="1200" dirty="0">
                <a:solidFill>
                  <a:schemeClr val="tx1"/>
                </a:solidFill>
                <a:effectLst/>
                <a:latin typeface="+mn-lt"/>
                <a:ea typeface="+mn-ea"/>
                <a:cs typeface="+mn-cs"/>
              </a:rPr>
              <a:t>Non-DREAMS</a:t>
            </a:r>
          </a:p>
          <a:p>
            <a:pPr rtl="0" eaLnBrk="1" fontAlgn="ctr" latinLnBrk="0" hangingPunct="1"/>
            <a:r>
              <a:rPr lang="en-US" sz="1200" b="0" i="0" u="none" strike="noStrike" kern="1200" dirty="0">
                <a:solidFill>
                  <a:schemeClr val="tx1"/>
                </a:solidFill>
                <a:effectLst/>
                <a:latin typeface="+mn-lt"/>
                <a:ea typeface="+mn-ea"/>
                <a:cs typeface="+mn-cs"/>
              </a:rPr>
              <a:t>DREAMS</a:t>
            </a:r>
          </a:p>
          <a:p>
            <a:pPr rtl="0" eaLnBrk="1" fontAlgn="ctr" latinLnBrk="0" hangingPunct="1"/>
            <a:r>
              <a:rPr lang="en-US" sz="1200" b="0" i="0" u="none" strike="noStrike" kern="1200" dirty="0">
                <a:solidFill>
                  <a:schemeClr val="tx1"/>
                </a:solidFill>
                <a:effectLst/>
                <a:latin typeface="+mn-lt"/>
                <a:ea typeface="+mn-ea"/>
                <a:cs typeface="+mn-cs"/>
              </a:rPr>
              <a:t>Non-DREAMS</a:t>
            </a:r>
          </a:p>
          <a:p>
            <a:pPr rtl="0" eaLnBrk="1" fontAlgn="ctr" latinLnBrk="0" hangingPunct="1"/>
            <a:r>
              <a:rPr lang="en-US" sz="1200" b="0" i="0" u="none" strike="noStrike" kern="1200" dirty="0" err="1">
                <a:solidFill>
                  <a:schemeClr val="tx1"/>
                </a:solidFill>
                <a:effectLst/>
                <a:latin typeface="+mn-lt"/>
                <a:ea typeface="+mn-ea"/>
                <a:cs typeface="+mn-cs"/>
              </a:rPr>
              <a:t>Orphanhood</a:t>
            </a:r>
            <a:r>
              <a:rPr lang="en-US" sz="1200" b="0" i="0" u="none" strike="noStrike" kern="1200" dirty="0">
                <a:solidFill>
                  <a:schemeClr val="tx1"/>
                </a:solidFill>
                <a:effectLst/>
                <a:latin typeface="+mn-lt"/>
                <a:ea typeface="+mn-ea"/>
                <a:cs typeface="+mn-cs"/>
              </a:rPr>
              <a:t> (both parents deceased) </a:t>
            </a:r>
          </a:p>
          <a:p>
            <a:pPr rtl="0" eaLnBrk="1" fontAlgn="ctr" latinLnBrk="0" hangingPunct="1"/>
            <a:r>
              <a:rPr lang="en-US" sz="1200" b="0" i="0" u="none" strike="noStrike" kern="1200" dirty="0">
                <a:solidFill>
                  <a:schemeClr val="tx1"/>
                </a:solidFill>
                <a:effectLst/>
                <a:latin typeface="+mn-lt"/>
                <a:ea typeface="+mn-ea"/>
                <a:cs typeface="+mn-cs"/>
              </a:rPr>
              <a:t>9%</a:t>
            </a:r>
          </a:p>
          <a:p>
            <a:pPr rtl="0" eaLnBrk="1" fontAlgn="ctr" latinLnBrk="0" hangingPunct="1"/>
            <a:r>
              <a:rPr lang="en-US" sz="1200" b="0" i="0" u="none" strike="noStrike" kern="1200" dirty="0">
                <a:solidFill>
                  <a:schemeClr val="tx1"/>
                </a:solidFill>
                <a:effectLst/>
                <a:latin typeface="+mn-lt"/>
                <a:ea typeface="+mn-ea"/>
                <a:cs typeface="+mn-cs"/>
              </a:rPr>
              <a:t>12%</a:t>
            </a:r>
          </a:p>
          <a:p>
            <a:pPr rtl="0" eaLnBrk="1" fontAlgn="ctr" latinLnBrk="0" hangingPunct="1"/>
            <a:r>
              <a:rPr lang="en-US" sz="1200" b="0" i="0" u="none" strike="noStrike" kern="1200" dirty="0">
                <a:solidFill>
                  <a:schemeClr val="tx1"/>
                </a:solidFill>
                <a:effectLst/>
                <a:latin typeface="+mn-lt"/>
                <a:ea typeface="+mn-ea"/>
                <a:cs typeface="+mn-cs"/>
              </a:rPr>
              <a:t>14%</a:t>
            </a:r>
          </a:p>
          <a:p>
            <a:pPr rtl="0" eaLnBrk="1" fontAlgn="ctr" latinLnBrk="0" hangingPunct="1"/>
            <a:r>
              <a:rPr lang="en-US" sz="1200" b="0" i="0" u="none" strike="noStrike" kern="1200" dirty="0">
                <a:solidFill>
                  <a:schemeClr val="tx1"/>
                </a:solidFill>
                <a:effectLst/>
                <a:latin typeface="+mn-lt"/>
                <a:ea typeface="+mn-ea"/>
                <a:cs typeface="+mn-cs"/>
              </a:rPr>
              <a:t>19%</a:t>
            </a:r>
          </a:p>
          <a:p>
            <a:pPr rtl="0" eaLnBrk="1" fontAlgn="ctr" latinLnBrk="0" hangingPunct="1"/>
            <a:endParaRPr lang="en-US" sz="1200" b="0" i="0" u="none" strike="noStrike" kern="1200" dirty="0">
              <a:solidFill>
                <a:schemeClr val="tx1"/>
              </a:solidFill>
              <a:effectLst/>
              <a:latin typeface="+mn-lt"/>
              <a:ea typeface="+mn-ea"/>
              <a:cs typeface="+mn-cs"/>
            </a:endParaRPr>
          </a:p>
          <a:p>
            <a:pPr rtl="0" eaLnBrk="1" fontAlgn="ctr" latinLnBrk="0" hangingPunct="1"/>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Zambia</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Kenya</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DREAMS</a:t>
            </a:r>
          </a:p>
          <a:p>
            <a:pPr rtl="0" eaLnBrk="1" fontAlgn="ctr" latinLnBrk="0" hangingPunct="1"/>
            <a:r>
              <a:rPr lang="en-US" sz="1200" b="0" i="0" u="none" strike="noStrike" kern="1200" dirty="0">
                <a:solidFill>
                  <a:schemeClr val="tx1"/>
                </a:solidFill>
                <a:effectLst/>
                <a:latin typeface="+mn-lt"/>
                <a:ea typeface="+mn-ea"/>
                <a:cs typeface="+mn-cs"/>
              </a:rPr>
              <a:t>Non-DREAMS</a:t>
            </a:r>
          </a:p>
          <a:p>
            <a:pPr rtl="0" eaLnBrk="1" fontAlgn="ctr" latinLnBrk="0" hangingPunct="1"/>
            <a:r>
              <a:rPr lang="en-US" sz="1200" b="0" i="0" u="none" strike="noStrike" kern="1200" dirty="0">
                <a:solidFill>
                  <a:schemeClr val="tx1"/>
                </a:solidFill>
                <a:effectLst/>
                <a:latin typeface="+mn-lt"/>
                <a:ea typeface="+mn-ea"/>
                <a:cs typeface="+mn-cs"/>
              </a:rPr>
              <a:t>DREAMS</a:t>
            </a:r>
          </a:p>
          <a:p>
            <a:pPr rtl="0" eaLnBrk="1" fontAlgn="ctr" latinLnBrk="0" hangingPunct="1"/>
            <a:r>
              <a:rPr lang="en-US" sz="1200" b="0" i="0" u="none" strike="noStrike" kern="1200" dirty="0">
                <a:solidFill>
                  <a:schemeClr val="tx1"/>
                </a:solidFill>
                <a:effectLst/>
                <a:latin typeface="+mn-lt"/>
                <a:ea typeface="+mn-ea"/>
                <a:cs typeface="+mn-cs"/>
              </a:rPr>
              <a:t>Non-DREAMS</a:t>
            </a:r>
          </a:p>
          <a:p>
            <a:pPr rtl="0" eaLnBrk="1" fontAlgn="ctr" latinLnBrk="0" hangingPunct="1"/>
            <a:r>
              <a:rPr lang="en-US" sz="1200" b="0" i="0" u="none" strike="noStrike" kern="1200" dirty="0">
                <a:solidFill>
                  <a:schemeClr val="tx1"/>
                </a:solidFill>
                <a:effectLst/>
                <a:latin typeface="+mn-lt"/>
                <a:ea typeface="+mn-ea"/>
                <a:cs typeface="+mn-cs"/>
              </a:rPr>
              <a:t>STI symptoms in last 6 months</a:t>
            </a:r>
          </a:p>
          <a:p>
            <a:pPr rtl="0" eaLnBrk="1" fontAlgn="ctr" latinLnBrk="0" hangingPunct="1"/>
            <a:r>
              <a:rPr lang="en-US" sz="1200" b="0" i="0" u="none" strike="noStrike" kern="1200" dirty="0">
                <a:solidFill>
                  <a:schemeClr val="tx1"/>
                </a:solidFill>
                <a:effectLst/>
                <a:latin typeface="+mn-lt"/>
                <a:ea typeface="+mn-ea"/>
                <a:cs typeface="+mn-cs"/>
              </a:rPr>
              <a:t>15%</a:t>
            </a:r>
          </a:p>
          <a:p>
            <a:pPr rtl="0" eaLnBrk="1" fontAlgn="ctr" latinLnBrk="0" hangingPunct="1"/>
            <a:r>
              <a:rPr lang="en-US" sz="1200" b="0" i="0" u="none" strike="noStrike" kern="1200" dirty="0">
                <a:solidFill>
                  <a:schemeClr val="tx1"/>
                </a:solidFill>
                <a:effectLst/>
                <a:latin typeface="+mn-lt"/>
                <a:ea typeface="+mn-ea"/>
                <a:cs typeface="+mn-cs"/>
              </a:rPr>
              <a:t>14%</a:t>
            </a:r>
          </a:p>
          <a:p>
            <a:pPr rtl="0" eaLnBrk="1" fontAlgn="ctr" latinLnBrk="0" hangingPunct="1"/>
            <a:r>
              <a:rPr lang="en-US" sz="1200" b="0" i="0" u="none" strike="noStrike" kern="1200" dirty="0">
                <a:solidFill>
                  <a:schemeClr val="tx1"/>
                </a:solidFill>
                <a:effectLst/>
                <a:latin typeface="+mn-lt"/>
                <a:ea typeface="+mn-ea"/>
                <a:cs typeface="+mn-cs"/>
              </a:rPr>
              <a:t>19%</a:t>
            </a:r>
          </a:p>
          <a:p>
            <a:pPr rtl="0" eaLnBrk="1" fontAlgn="ctr" latinLnBrk="0" hangingPunct="1"/>
            <a:r>
              <a:rPr lang="en-US" sz="1200" b="0" i="0" u="none" strike="noStrike" kern="1200" dirty="0">
                <a:solidFill>
                  <a:schemeClr val="tx1"/>
                </a:solidFill>
                <a:effectLst/>
                <a:latin typeface="+mn-lt"/>
                <a:ea typeface="+mn-ea"/>
                <a:cs typeface="+mn-cs"/>
              </a:rPr>
              <a:t>17%</a:t>
            </a:r>
          </a:p>
          <a:p>
            <a:pPr rtl="0" eaLnBrk="1" fontAlgn="ctr" latinLnBrk="0" hangingPunct="1"/>
            <a:endParaRPr lang="en-US" sz="1200" b="0" i="0" u="none" strike="noStrike" kern="1200" dirty="0">
              <a:solidFill>
                <a:schemeClr val="tx1"/>
              </a:solidFill>
              <a:effectLst/>
              <a:latin typeface="+mn-lt"/>
              <a:ea typeface="+mn-ea"/>
              <a:cs typeface="+mn-cs"/>
            </a:endParaRPr>
          </a:p>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17</a:t>
            </a:fld>
            <a:endParaRPr lang="en-US" dirty="0"/>
          </a:p>
        </p:txBody>
      </p:sp>
    </p:spTree>
    <p:extLst>
      <p:ext uri="{BB962C8B-B14F-4D97-AF65-F5344CB8AC3E}">
        <p14:creationId xmlns:p14="http://schemas.microsoft.com/office/powerpoint/2010/main" val="2760650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19</a:t>
            </a:fld>
            <a:endParaRPr lang="en-US" dirty="0"/>
          </a:p>
        </p:txBody>
      </p:sp>
    </p:spTree>
    <p:extLst>
      <p:ext uri="{BB962C8B-B14F-4D97-AF65-F5344CB8AC3E}">
        <p14:creationId xmlns:p14="http://schemas.microsoft.com/office/powerpoint/2010/main" val="3273869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Population Council</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596491-1D3C-4D8C-9800-C459854ACFCC}"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7/10/2018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D901E-85DB-400E-90C2-B938FE7959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433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p:txBody>
          <a:bodyPr/>
          <a:lstStyle/>
          <a:p>
            <a:fld id="{9361776D-13B6-4725-BA4C-E6D8EE325505}" type="slidenum">
              <a:rPr lang="en-US" smtClean="0"/>
              <a:t>22</a:t>
            </a:fld>
            <a:endParaRPr lang="en-US"/>
          </a:p>
        </p:txBody>
      </p:sp>
    </p:spTree>
    <p:extLst>
      <p:ext uri="{BB962C8B-B14F-4D97-AF65-F5344CB8AC3E}">
        <p14:creationId xmlns:p14="http://schemas.microsoft.com/office/powerpoint/2010/main" val="1151701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23</a:t>
            </a:fld>
            <a:endParaRPr lang="en-US" dirty="0"/>
          </a:p>
        </p:txBody>
      </p:sp>
    </p:spTree>
    <p:extLst>
      <p:ext uri="{BB962C8B-B14F-4D97-AF65-F5344CB8AC3E}">
        <p14:creationId xmlns:p14="http://schemas.microsoft.com/office/powerpoint/2010/main" val="1331654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61776D-13B6-4725-BA4C-E6D8EE325505}" type="slidenum">
              <a:rPr lang="en-US" smtClean="0"/>
              <a:t>24</a:t>
            </a:fld>
            <a:endParaRPr lang="en-US"/>
          </a:p>
        </p:txBody>
      </p:sp>
    </p:spTree>
    <p:extLst>
      <p:ext uri="{BB962C8B-B14F-4D97-AF65-F5344CB8AC3E}">
        <p14:creationId xmlns:p14="http://schemas.microsoft.com/office/powerpoint/2010/main" val="3389571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t>Our IS framework positions young women in the context of their partner, peers, family, health providers and services, social values/community context, and broader scientific knowledge about </a:t>
            </a:r>
            <a:r>
              <a:rPr lang="en-US" sz="900" dirty="0" err="1"/>
              <a:t>PrEP.</a:t>
            </a:r>
            <a:r>
              <a:rPr lang="en-US" sz="900" dirty="0"/>
              <a:t> The right side (blue side) focuses on the main factors that determine the feasibility of effective introduction of quality </a:t>
            </a:r>
            <a:r>
              <a:rPr lang="en-US" sz="900" dirty="0" err="1"/>
              <a:t>PrEP</a:t>
            </a:r>
            <a:r>
              <a:rPr lang="en-US" sz="900" dirty="0"/>
              <a:t> services for AGYW. The left side (green side), focuses on the main factors that determine whether young women are able to make informed decisions around </a:t>
            </a:r>
            <a:r>
              <a:rPr lang="en-US" sz="900" dirty="0" err="1"/>
              <a:t>PrEP</a:t>
            </a:r>
            <a:r>
              <a:rPr lang="en-US" sz="900" dirty="0"/>
              <a:t> uptake and its effective use. The two sides are connected to illustrate the interplay between them, which is critical to understanding how to effectively introduce </a:t>
            </a:r>
            <a:r>
              <a:rPr lang="en-US" sz="900" dirty="0" err="1"/>
              <a:t>PrEP</a:t>
            </a:r>
            <a:r>
              <a:rPr lang="en-US" sz="900" dirty="0"/>
              <a:t> to AGYW. </a:t>
            </a:r>
          </a:p>
        </p:txBody>
      </p:sp>
      <p:sp>
        <p:nvSpPr>
          <p:cNvPr id="4" name="Header Placeholder 3"/>
          <p:cNvSpPr>
            <a:spLocks noGrp="1"/>
          </p:cNvSpPr>
          <p:nvPr>
            <p:ph type="hdr" sz="quarter" idx="10"/>
          </p:nvPr>
        </p:nvSpPr>
        <p:spPr/>
        <p:txBody>
          <a:bodyPr/>
          <a:lstStyle/>
          <a:p>
            <a:r>
              <a:rPr lang="en-US">
                <a:solidFill>
                  <a:prstClr val="black"/>
                </a:solidFill>
              </a:rPr>
              <a:t>PC DREAMS Priority IS Slides</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CD2D901E-85DB-400E-90C2-B938FE79596E}"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968076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6138">
              <a:defRPr/>
            </a:pPr>
            <a:fld id="{AFB0744B-6334-4037-99E4-20C23B4FE5AE}" type="slidenum">
              <a:rPr lang="en-US">
                <a:solidFill>
                  <a:prstClr val="black"/>
                </a:solidFill>
                <a:latin typeface="Calibri"/>
              </a:rPr>
              <a:pPr defTabSz="916138">
                <a:defRPr/>
              </a:pPr>
              <a:t>26</a:t>
            </a:fld>
            <a:endParaRPr lang="en-US">
              <a:solidFill>
                <a:prstClr val="black"/>
              </a:solidFill>
              <a:latin typeface="Calibri"/>
            </a:endParaRPr>
          </a:p>
        </p:txBody>
      </p:sp>
    </p:spTree>
    <p:extLst>
      <p:ext uri="{BB962C8B-B14F-4D97-AF65-F5344CB8AC3E}">
        <p14:creationId xmlns:p14="http://schemas.microsoft.com/office/powerpoint/2010/main" val="65381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1AA66-800E-4D80-AD9C-77E52D73C5CD}" type="slidenum">
              <a:rPr lang="en-US" smtClean="0"/>
              <a:t>29</a:t>
            </a:fld>
            <a:endParaRPr lang="en-US"/>
          </a:p>
        </p:txBody>
      </p:sp>
    </p:spTree>
    <p:extLst>
      <p:ext uri="{BB962C8B-B14F-4D97-AF65-F5344CB8AC3E}">
        <p14:creationId xmlns:p14="http://schemas.microsoft.com/office/powerpoint/2010/main" val="2902142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IS Research _ ICRW Insight to Action Event</a:t>
            </a:r>
            <a:endParaRPr lang="en-US" dirty="0"/>
          </a:p>
        </p:txBody>
      </p:sp>
      <p:sp>
        <p:nvSpPr>
          <p:cNvPr id="5" name="Date Placeholder 4"/>
          <p:cNvSpPr>
            <a:spLocks noGrp="1"/>
          </p:cNvSpPr>
          <p:nvPr>
            <p:ph type="dt" idx="11"/>
          </p:nvPr>
        </p:nvSpPr>
        <p:spPr/>
        <p:txBody>
          <a:bodyPr/>
          <a:lstStyle/>
          <a:p>
            <a:fld id="{38FB381B-4324-4D67-9324-3254EAFD6ED7}" type="datetime1">
              <a:rPr lang="en-US" smtClean="0"/>
              <a:t>7/10/2018</a:t>
            </a:fld>
            <a:endParaRPr lang="en-US" dirty="0"/>
          </a:p>
        </p:txBody>
      </p:sp>
      <p:sp>
        <p:nvSpPr>
          <p:cNvPr id="6" name="Footer Placeholder 5"/>
          <p:cNvSpPr>
            <a:spLocks noGrp="1"/>
          </p:cNvSpPr>
          <p:nvPr>
            <p:ph type="ftr" sz="quarter" idx="12"/>
          </p:nvPr>
        </p:nvSpPr>
        <p:spPr/>
        <p:txBody>
          <a:bodyPr/>
          <a:lstStyle/>
          <a:p>
            <a:r>
              <a:rPr lang="en-US"/>
              <a:t>Population Council</a:t>
            </a:r>
            <a:endParaRPr lang="en-US" dirty="0"/>
          </a:p>
        </p:txBody>
      </p:sp>
      <p:sp>
        <p:nvSpPr>
          <p:cNvPr id="7" name="Slide Number Placeholder 6"/>
          <p:cNvSpPr>
            <a:spLocks noGrp="1"/>
          </p:cNvSpPr>
          <p:nvPr>
            <p:ph type="sldNum" sz="quarter" idx="13"/>
          </p:nvPr>
        </p:nvSpPr>
        <p:spPr/>
        <p:txBody>
          <a:bodyPr/>
          <a:lstStyle/>
          <a:p>
            <a:fld id="{CD2D901E-85DB-400E-90C2-B938FE79596E}" type="slidenum">
              <a:rPr lang="en-US" smtClean="0"/>
              <a:t>30</a:t>
            </a:fld>
            <a:endParaRPr lang="en-US" dirty="0"/>
          </a:p>
        </p:txBody>
      </p:sp>
    </p:spTree>
    <p:extLst>
      <p:ext uri="{BB962C8B-B14F-4D97-AF65-F5344CB8AC3E}">
        <p14:creationId xmlns:p14="http://schemas.microsoft.com/office/powerpoint/2010/main" val="761438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 name="Shape 474"/>
          <p:cNvSpPr>
            <a:spLocks noGrp="1" noRot="1" noChangeAspect="1"/>
          </p:cNvSpPr>
          <p:nvPr>
            <p:ph type="sldImg"/>
          </p:nvPr>
        </p:nvSpPr>
        <p:spPr>
          <a:prstGeom prst="rect">
            <a:avLst/>
          </a:prstGeom>
        </p:spPr>
        <p:txBody>
          <a:bodyPr/>
          <a:lstStyle/>
          <a:p>
            <a:endParaRPr/>
          </a:p>
        </p:txBody>
      </p:sp>
      <p:sp>
        <p:nvSpPr>
          <p:cNvPr id="475" name="Shape 475"/>
          <p:cNvSpPr>
            <a:spLocks noGrp="1"/>
          </p:cNvSpPr>
          <p:nvPr>
            <p:ph type="body" sz="quarter" idx="1"/>
          </p:nvPr>
        </p:nvSpPr>
        <p:spPr>
          <a:prstGeom prst="rect">
            <a:avLst/>
          </a:prstGeom>
        </p:spPr>
        <p:txBody>
          <a:bodyPr/>
          <a:lstStyle/>
          <a:p>
            <a:pPr defTabSz="924916">
              <a:lnSpc>
                <a:spcPct val="90000"/>
              </a:lnSpc>
              <a:defRPr sz="1000">
                <a:latin typeface="Arial"/>
                <a:ea typeface="Arial"/>
                <a:cs typeface="Arial"/>
                <a:sym typeface="Arial"/>
              </a:defRPr>
            </a:pPr>
            <a:r>
              <a:rPr lang="en-US" dirty="0"/>
              <a:t>Pillar 1 + 2 </a:t>
            </a:r>
          </a:p>
          <a:p>
            <a:pPr>
              <a:lnSpc>
                <a:spcPct val="90000"/>
              </a:lnSpc>
              <a:defRPr sz="1000">
                <a:latin typeface="Arial"/>
                <a:ea typeface="Arial"/>
                <a:cs typeface="Arial"/>
                <a:sym typeface="Arial"/>
              </a:defRPr>
            </a:pPr>
            <a:r>
              <a:rPr dirty="0"/>
              <a:t>The other stumbling block is </a:t>
            </a:r>
            <a:r>
              <a:rPr b="1" dirty="0"/>
              <a:t>we don’t reach girls because we think we ALREADY are</a:t>
            </a:r>
            <a:r>
              <a:rPr dirty="0"/>
              <a:t>, through programs for </a:t>
            </a:r>
            <a:r>
              <a:rPr b="1" dirty="0"/>
              <a:t>children, youth and women</a:t>
            </a:r>
            <a:r>
              <a:rPr dirty="0"/>
              <a:t>. . . . When in fact </a:t>
            </a:r>
            <a:r>
              <a:rPr b="1" dirty="0"/>
              <a:t>we might not be</a:t>
            </a:r>
            <a:r>
              <a:rPr dirty="0"/>
              <a:t>.</a:t>
            </a:r>
          </a:p>
          <a:p>
            <a:pPr>
              <a:lnSpc>
                <a:spcPct val="90000"/>
              </a:lnSpc>
              <a:defRPr sz="1000">
                <a:latin typeface="Arial"/>
                <a:ea typeface="Arial"/>
                <a:cs typeface="Arial"/>
                <a:sym typeface="Arial"/>
              </a:defRPr>
            </a:pPr>
            <a:endParaRPr dirty="0"/>
          </a:p>
          <a:p>
            <a:pPr>
              <a:lnSpc>
                <a:spcPct val="90000"/>
              </a:lnSpc>
              <a:defRPr sz="1000">
                <a:latin typeface="Arial"/>
                <a:ea typeface="Arial"/>
                <a:cs typeface="Arial"/>
                <a:sym typeface="Arial"/>
              </a:defRPr>
            </a:pPr>
            <a:r>
              <a:rPr dirty="0"/>
              <a:t>This </a:t>
            </a:r>
            <a:r>
              <a:rPr b="1" dirty="0"/>
              <a:t>oversight is glaring in the health sector</a:t>
            </a:r>
            <a:r>
              <a:rPr dirty="0"/>
              <a:t>, where girls are reached through early childhood programs -- </a:t>
            </a:r>
            <a:r>
              <a:rPr b="1" dirty="0"/>
              <a:t>until the age of 5</a:t>
            </a:r>
            <a:r>
              <a:rPr dirty="0"/>
              <a:t>.</a:t>
            </a:r>
          </a:p>
          <a:p>
            <a:pPr>
              <a:lnSpc>
                <a:spcPct val="90000"/>
              </a:lnSpc>
              <a:defRPr sz="1000">
                <a:latin typeface="Arial"/>
                <a:ea typeface="Arial"/>
                <a:cs typeface="Arial"/>
                <a:sym typeface="Arial"/>
              </a:defRPr>
            </a:pPr>
            <a:endParaRPr dirty="0"/>
          </a:p>
          <a:p>
            <a:pPr>
              <a:lnSpc>
                <a:spcPct val="90000"/>
              </a:lnSpc>
              <a:defRPr sz="1000">
                <a:latin typeface="Arial"/>
                <a:ea typeface="Arial"/>
                <a:cs typeface="Arial"/>
                <a:sym typeface="Arial"/>
              </a:defRPr>
            </a:pPr>
            <a:r>
              <a:rPr dirty="0"/>
              <a:t>The next time health systems see a girl is </a:t>
            </a:r>
            <a:r>
              <a:rPr b="1" dirty="0"/>
              <a:t>when she is pregnant</a:t>
            </a:r>
            <a:r>
              <a:rPr dirty="0"/>
              <a:t>.</a:t>
            </a:r>
          </a:p>
          <a:p>
            <a:pPr>
              <a:lnSpc>
                <a:spcPct val="90000"/>
              </a:lnSpc>
              <a:defRPr sz="1000">
                <a:latin typeface="Arial"/>
                <a:ea typeface="Arial"/>
                <a:cs typeface="Arial"/>
                <a:sym typeface="Arial"/>
              </a:defRPr>
            </a:pPr>
            <a:endParaRPr dirty="0"/>
          </a:p>
          <a:p>
            <a:pPr>
              <a:lnSpc>
                <a:spcPct val="90000"/>
              </a:lnSpc>
              <a:defRPr sz="1000">
                <a:latin typeface="Arial"/>
                <a:ea typeface="Arial"/>
                <a:cs typeface="Arial"/>
                <a:sym typeface="Arial"/>
              </a:defRPr>
            </a:pPr>
            <a:r>
              <a:rPr dirty="0"/>
              <a:t>Missing from the system are all the </a:t>
            </a:r>
            <a:r>
              <a:rPr b="1" dirty="0"/>
              <a:t>girls at critical transitional ages of early adolescence</a:t>
            </a:r>
            <a:r>
              <a:rPr dirty="0"/>
              <a:t>, when she needs </a:t>
            </a:r>
            <a:r>
              <a:rPr b="1" dirty="0"/>
              <a:t>health services and information</a:t>
            </a:r>
            <a:r>
              <a:rPr dirty="0"/>
              <a:t> the most.</a:t>
            </a:r>
          </a:p>
        </p:txBody>
      </p:sp>
    </p:spTree>
    <p:extLst>
      <p:ext uri="{BB962C8B-B14F-4D97-AF65-F5344CB8AC3E}">
        <p14:creationId xmlns:p14="http://schemas.microsoft.com/office/powerpoint/2010/main" val="251792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692150"/>
            <a:ext cx="46196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36768" y="8772668"/>
            <a:ext cx="3011700" cy="461804"/>
          </a:xfrm>
          <a:prstGeom prst="rect">
            <a:avLst/>
          </a:prstGeom>
        </p:spPr>
        <p:txBody>
          <a:bodyPr lIns="92477" tIns="46239" rIns="92477" bIns="46239"/>
          <a:lstStyle/>
          <a:p>
            <a:pPr marL="0" marR="0" lvl="0" indent="0" algn="r" defTabSz="914400" rtl="0" eaLnBrk="1" fontAlgn="auto" latinLnBrk="0" hangingPunct="1">
              <a:lnSpc>
                <a:spcPct val="100000"/>
              </a:lnSpc>
              <a:spcBef>
                <a:spcPts val="0"/>
              </a:spcBef>
              <a:spcAft>
                <a:spcPts val="0"/>
              </a:spcAft>
              <a:buClrTx/>
              <a:buSzTx/>
              <a:buFontTx/>
              <a:buNone/>
              <a:tabLst/>
              <a:defRPr/>
            </a:pPr>
            <a:fld id="{57AB541F-36D0-4020-99FC-94B4CD19DB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720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isolation and lack of friends not only</a:t>
            </a:r>
            <a:r>
              <a:rPr lang="en-US" baseline="0" dirty="0"/>
              <a:t> increases risk, it also inhibits opportunities.</a:t>
            </a:r>
          </a:p>
          <a:p>
            <a:r>
              <a:rPr lang="en-US" baseline="0" dirty="0"/>
              <a:t>South Africa again</a:t>
            </a:r>
          </a:p>
          <a:p>
            <a:r>
              <a:rPr lang="en-US" dirty="0"/>
              <a:t>Diffs. for females (and obviously males) not statistically significant (sample size was too low)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A0E42D-6CCA-4A7A-923B-2363B20474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675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3276">
              <a:defRPr/>
            </a:pPr>
            <a:r>
              <a:rPr lang="en-US" dirty="0"/>
              <a:t>These are girl-only sports groups – regular, predictable,</a:t>
            </a:r>
            <a:r>
              <a:rPr lang="en-US" baseline="0" dirty="0"/>
              <a:t> team-building</a:t>
            </a:r>
          </a:p>
          <a:p>
            <a:pPr defTabSz="953276">
              <a:defRPr/>
            </a:pPr>
            <a:r>
              <a:rPr lang="en-US" dirty="0"/>
              <a:t>*** is significant with p&lt;0.001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A0E42D-6CCA-4A7A-923B-2363B20474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7444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00388" y="877888"/>
            <a:ext cx="3159125" cy="2368550"/>
          </a:xfrm>
        </p:spPr>
      </p:sp>
      <p:sp>
        <p:nvSpPr>
          <p:cNvPr id="3" name="Notes Placeholder 2"/>
          <p:cNvSpPr>
            <a:spLocks noGrp="1"/>
          </p:cNvSpPr>
          <p:nvPr>
            <p:ph type="body" idx="1"/>
          </p:nvPr>
        </p:nvSpPr>
        <p:spPr/>
        <p:txBody>
          <a:bodyPr/>
          <a:lstStyle/>
          <a:p>
            <a:r>
              <a:rPr lang="en-US" dirty="0"/>
              <a:t>We</a:t>
            </a:r>
            <a:r>
              <a:rPr lang="en-US" baseline="0" dirty="0"/>
              <a:t> promote a multi-sectoral approach to building protective assets [social, cognitive, health, and economic] that consider the whole girls.  </a:t>
            </a:r>
          </a:p>
          <a:p>
            <a:endParaRPr lang="en-US" baseline="0" dirty="0"/>
          </a:p>
          <a:p>
            <a:r>
              <a:rPr lang="en-US" baseline="0" dirty="0"/>
              <a:t>Through our research, we understand that one asset can reinforce the other. For EXAMPLE….</a:t>
            </a:r>
          </a:p>
          <a:p>
            <a:endParaRPr lang="en-US" baseline="0" dirty="0"/>
          </a:p>
          <a:p>
            <a:r>
              <a:rPr lang="en-US" baseline="0" dirty="0"/>
              <a:t>This approach allows programs to reduce a wide range risks that adolescent girls face.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D23D7-E358-4909-9DEE-735A27C738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709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66FF5B-A29D-4B90-9B7D-0AF9952269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830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11C8D-D4E6-44D3-B6F5-6D06B40678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0927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PC DREAMS Priority IS Slides</a:t>
            </a:r>
            <a:endParaRPr lang="en-US" dirty="0"/>
          </a:p>
        </p:txBody>
      </p:sp>
      <p:sp>
        <p:nvSpPr>
          <p:cNvPr id="5" name="Slide Number Placeholder 4"/>
          <p:cNvSpPr>
            <a:spLocks noGrp="1"/>
          </p:cNvSpPr>
          <p:nvPr>
            <p:ph type="sldNum" sz="quarter" idx="11"/>
          </p:nvPr>
        </p:nvSpPr>
        <p:spPr/>
        <p:txBody>
          <a:bodyPr/>
          <a:lstStyle/>
          <a:p>
            <a:fld id="{CD2D901E-85DB-400E-90C2-B938FE79596E}" type="slidenum">
              <a:rPr lang="en-US" smtClean="0"/>
              <a:t>42</a:t>
            </a:fld>
            <a:endParaRPr lang="en-US" dirty="0"/>
          </a:p>
        </p:txBody>
      </p:sp>
    </p:spTree>
    <p:extLst>
      <p:ext uri="{BB962C8B-B14F-4D97-AF65-F5344CB8AC3E}">
        <p14:creationId xmlns:p14="http://schemas.microsoft.com/office/powerpoint/2010/main" val="2001835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 Council’s approaches are grounded in the theory of intentional design, which states that to create inclusive programming, you must start from the perspective of the beneficiary (i.e., AGYW). (Questions you can raise to generate interest and/or make them reflect on the idea: “How does the girl interpret her social, geographical, and physical landscape? How can this inform programming?”)</a:t>
            </a:r>
          </a:p>
          <a:p>
            <a:endParaRPr lang="en-US" dirty="0"/>
          </a:p>
          <a:p>
            <a:r>
              <a:rPr lang="en-US" dirty="0"/>
              <a:t>While not a new concept to many of the IPs we work with, the novel and unique tactics and theories we introduce to them or expand upon during the workshops widen their understanding of participatory programming. We also train them to use tools that enable them to translate these concepts into program design, delivery, and M&amp;E. All of these resources are informed by years of the Council’s experience and research in how to reach adolescents who are “hard to reach” and empowering them to reduce risks.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66FF5B-A29D-4B90-9B7D-0AF9952269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87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MIRIAM’s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C67F73-4E97-45E7-A996-9EF22FCAE5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956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MIRIAM</a:t>
            </a:r>
            <a:r>
              <a:rPr lang="en-US" baseline="0" dirty="0"/>
              <a:t> SLIDES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C67F73-4E97-45E7-A996-9EF22FCAE5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588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828800"/>
            <a:ext cx="7391400" cy="1470025"/>
          </a:xfrm>
        </p:spPr>
        <p:txBody>
          <a:bodyPr/>
          <a:lstStyle>
            <a:lvl1pPr>
              <a:defRPr b="0" cap="all" baseline="0">
                <a:solidFill>
                  <a:srgbClr val="003A5D"/>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066800" y="35814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152400"/>
            <a:ext cx="2650748" cy="1295400"/>
          </a:xfrm>
          <a:prstGeom prst="rect">
            <a:avLst/>
          </a:prstGeom>
        </p:spPr>
      </p:pic>
      <p:cxnSp>
        <p:nvCxnSpPr>
          <p:cNvPr id="8" name="Straight Connector 7"/>
          <p:cNvCxnSpPr/>
          <p:nvPr userDrawn="1"/>
        </p:nvCxnSpPr>
        <p:spPr>
          <a:xfrm>
            <a:off x="457200" y="1371600"/>
            <a:ext cx="8229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11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lide with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lvl1pPr>
              <a:defRPr>
                <a:solidFill>
                  <a:srgbClr val="003A5D"/>
                </a:solidFill>
              </a:defRPr>
            </a:lvl1pPr>
          </a:lstStyle>
          <a:p>
            <a:r>
              <a:rPr lang="en-US" dirty="0"/>
              <a:t>Click to edit Master title style</a:t>
            </a:r>
          </a:p>
        </p:txBody>
      </p:sp>
      <p:sp>
        <p:nvSpPr>
          <p:cNvPr id="3" name="Content Placeholder 2"/>
          <p:cNvSpPr>
            <a:spLocks noGrp="1"/>
          </p:cNvSpPr>
          <p:nvPr>
            <p:ph idx="1"/>
          </p:nvPr>
        </p:nvSpPr>
        <p:spPr>
          <a:xfrm>
            <a:off x="457200" y="1981200"/>
            <a:ext cx="8229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152400"/>
            <a:ext cx="1524000" cy="744767"/>
          </a:xfrm>
          <a:prstGeom prst="rect">
            <a:avLst/>
          </a:prstGeom>
        </p:spPr>
      </p:pic>
      <p:cxnSp>
        <p:nvCxnSpPr>
          <p:cNvPr id="9" name="Straight Connector 8"/>
          <p:cNvCxnSpPr/>
          <p:nvPr userDrawn="1"/>
        </p:nvCxnSpPr>
        <p:spPr>
          <a:xfrm>
            <a:off x="457200" y="838200"/>
            <a:ext cx="82296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91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lide without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2ACDD3A5-CB77-4A56-8737-448753B71A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29600" y="6442162"/>
            <a:ext cx="838200" cy="326898"/>
          </a:xfrm>
          <a:prstGeom prst="rect">
            <a:avLst/>
          </a:prstGeom>
        </p:spPr>
      </p:pic>
    </p:spTree>
    <p:extLst>
      <p:ext uri="{BB962C8B-B14F-4D97-AF65-F5344CB8AC3E}">
        <p14:creationId xmlns:p14="http://schemas.microsoft.com/office/powerpoint/2010/main" val="3090378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49383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9383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6514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dirty="0"/>
              <a:t>Click to edit Master title style</a:t>
            </a:r>
          </a:p>
        </p:txBody>
      </p:sp>
      <p:sp>
        <p:nvSpPr>
          <p:cNvPr id="3" name="Text Placeholder 2"/>
          <p:cNvSpPr>
            <a:spLocks noGrp="1"/>
          </p:cNvSpPr>
          <p:nvPr>
            <p:ph type="body" idx="1"/>
          </p:nvPr>
        </p:nvSpPr>
        <p:spPr>
          <a:xfrm>
            <a:off x="457200" y="15049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447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049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447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4212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Tree>
    <p:extLst>
      <p:ext uri="{BB962C8B-B14F-4D97-AF65-F5344CB8AC3E}">
        <p14:creationId xmlns:p14="http://schemas.microsoft.com/office/powerpoint/2010/main" val="224629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
        <p:nvSpPr>
          <p:cNvPr id="6" name="Picture Placeholder 2"/>
          <p:cNvSpPr>
            <a:spLocks noGrp="1"/>
          </p:cNvSpPr>
          <p:nvPr>
            <p:ph type="pic" idx="1"/>
          </p:nvPr>
        </p:nvSpPr>
        <p:spPr>
          <a:xfrm>
            <a:off x="457200" y="1447800"/>
            <a:ext cx="4038600" cy="304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Picture Placeholder 2"/>
          <p:cNvSpPr>
            <a:spLocks noGrp="1"/>
          </p:cNvSpPr>
          <p:nvPr>
            <p:ph type="pic" idx="10"/>
          </p:nvPr>
        </p:nvSpPr>
        <p:spPr>
          <a:xfrm>
            <a:off x="4648200" y="1447800"/>
            <a:ext cx="4038600" cy="304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 Placeholder 3"/>
          <p:cNvSpPr>
            <a:spLocks noGrp="1"/>
          </p:cNvSpPr>
          <p:nvPr>
            <p:ph type="body" sz="half" idx="2"/>
          </p:nvPr>
        </p:nvSpPr>
        <p:spPr>
          <a:xfrm>
            <a:off x="1792288" y="4648200"/>
            <a:ext cx="5486400" cy="804862"/>
          </a:xfrm>
        </p:spPr>
        <p:txBody>
          <a:bodyPr>
            <a:normAutofit/>
          </a:bodyPr>
          <a:lstStyle>
            <a:lvl1pPr marL="0" indent="0" algn="l">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01456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003A5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02812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865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71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Light Background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87912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828800"/>
            <a:ext cx="7391400" cy="1470025"/>
          </a:xfrm>
        </p:spPr>
        <p:txBody>
          <a:bodyPr/>
          <a:lstStyle>
            <a:lvl1pPr>
              <a:defRPr cap="all" baseline="0"/>
            </a:lvl1pPr>
          </a:lstStyle>
          <a:p>
            <a:r>
              <a:rPr lang="en-US" dirty="0"/>
              <a:t>Click to edit Master title style</a:t>
            </a:r>
          </a:p>
        </p:txBody>
      </p:sp>
      <p:sp>
        <p:nvSpPr>
          <p:cNvPr id="3" name="Subtitle 2"/>
          <p:cNvSpPr>
            <a:spLocks noGrp="1"/>
          </p:cNvSpPr>
          <p:nvPr>
            <p:ph type="subTitle" idx="1"/>
          </p:nvPr>
        </p:nvSpPr>
        <p:spPr>
          <a:xfrm>
            <a:off x="1066800" y="3581400"/>
            <a:ext cx="640080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Straight Connector 7"/>
          <p:cNvCxnSpPr/>
          <p:nvPr userDrawn="1"/>
        </p:nvCxnSpPr>
        <p:spPr>
          <a:xfrm>
            <a:off x="457200" y="1371600"/>
            <a:ext cx="8229600" cy="0"/>
          </a:xfrm>
          <a:prstGeom prst="line">
            <a:avLst/>
          </a:prstGeom>
          <a:ln w="12700">
            <a:solidFill>
              <a:srgbClr val="9AD3F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1480" y="304800"/>
            <a:ext cx="2560320" cy="964312"/>
          </a:xfrm>
          <a:prstGeom prst="rect">
            <a:avLst/>
          </a:prstGeom>
        </p:spPr>
      </p:pic>
    </p:spTree>
    <p:extLst>
      <p:ext uri="{BB962C8B-B14F-4D97-AF65-F5344CB8AC3E}">
        <p14:creationId xmlns:p14="http://schemas.microsoft.com/office/powerpoint/2010/main" val="4274684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Slide with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dirty="0"/>
              <a:t>Click to edit Master title style</a:t>
            </a:r>
          </a:p>
        </p:txBody>
      </p:sp>
      <p:sp>
        <p:nvSpPr>
          <p:cNvPr id="3" name="Content Placeholder 2"/>
          <p:cNvSpPr>
            <a:spLocks noGrp="1"/>
          </p:cNvSpPr>
          <p:nvPr>
            <p:ph idx="1"/>
          </p:nvPr>
        </p:nvSpPr>
        <p:spPr>
          <a:xfrm>
            <a:off x="457200" y="2057400"/>
            <a:ext cx="8229600" cy="3886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p:cNvCxnSpPr/>
          <p:nvPr userDrawn="1"/>
        </p:nvCxnSpPr>
        <p:spPr>
          <a:xfrm>
            <a:off x="457200" y="838200"/>
            <a:ext cx="8229600" cy="0"/>
          </a:xfrm>
          <a:prstGeom prst="line">
            <a:avLst/>
          </a:prstGeom>
          <a:ln w="12700">
            <a:solidFill>
              <a:srgbClr val="9AD3F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8140" y="228600"/>
            <a:ext cx="1417320" cy="533816"/>
          </a:xfrm>
          <a:prstGeom prst="rect">
            <a:avLst/>
          </a:prstGeom>
        </p:spPr>
      </p:pic>
    </p:spTree>
    <p:extLst>
      <p:ext uri="{BB962C8B-B14F-4D97-AF65-F5344CB8AC3E}">
        <p14:creationId xmlns:p14="http://schemas.microsoft.com/office/powerpoint/2010/main" val="3334119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2018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0295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1156105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2"/>
          <p:cNvSpPr>
            <a:spLocks noGrp="1"/>
          </p:cNvSpPr>
          <p:nvPr>
            <p:ph type="pic" idx="1"/>
          </p:nvPr>
        </p:nvSpPr>
        <p:spPr>
          <a:xfrm>
            <a:off x="457200" y="1676400"/>
            <a:ext cx="4038600" cy="2819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Picture Placeholder 2"/>
          <p:cNvSpPr>
            <a:spLocks noGrp="1"/>
          </p:cNvSpPr>
          <p:nvPr>
            <p:ph type="pic" idx="10"/>
          </p:nvPr>
        </p:nvSpPr>
        <p:spPr>
          <a:xfrm>
            <a:off x="4648200" y="1676400"/>
            <a:ext cx="4038600" cy="2819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Text Placeholder 3"/>
          <p:cNvSpPr>
            <a:spLocks noGrp="1"/>
          </p:cNvSpPr>
          <p:nvPr>
            <p:ph type="body" sz="half" idx="2"/>
          </p:nvPr>
        </p:nvSpPr>
        <p:spPr>
          <a:xfrm>
            <a:off x="1792288" y="4800600"/>
            <a:ext cx="5486400" cy="804862"/>
          </a:xfrm>
        </p:spPr>
        <p:txBody>
          <a:bodyPr>
            <a:normAutofit/>
          </a:bodyPr>
          <a:lstStyle>
            <a:lvl1pPr marL="0" indent="0" algn="ctr">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928875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9574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bout the Council">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8162" b="8162"/>
          <a:stretch>
            <a:fillRect/>
          </a:stretch>
        </p:blipFill>
        <p:spPr bwMode="auto">
          <a:xfrm>
            <a:off x="457200" y="1447800"/>
            <a:ext cx="4038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t="8302" b="8302"/>
          <a:stretch>
            <a:fillRect/>
          </a:stretch>
        </p:blipFill>
        <p:spPr bwMode="auto">
          <a:xfrm>
            <a:off x="4648200" y="1447800"/>
            <a:ext cx="4038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4"/>
          <p:cNvSpPr txBox="1">
            <a:spLocks/>
          </p:cNvSpPr>
          <p:nvPr userDrawn="1"/>
        </p:nvSpPr>
        <p:spPr>
          <a:xfrm>
            <a:off x="1792288" y="4648200"/>
            <a:ext cx="5486400" cy="80486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200" b="1" dirty="0">
                <a:solidFill>
                  <a:schemeClr val="tx2">
                    <a:lumMod val="75000"/>
                  </a:schemeClr>
                </a:solidFill>
                <a:latin typeface="Franklin Gothic Book" panose="020B0503020102020204" pitchFamily="34" charset="0"/>
              </a:rPr>
              <a:t>The Population Council conducts research and delivers solutions that improve lives around the world. Big ideas supported by evidence: It’s our model for global change.</a:t>
            </a:r>
          </a:p>
          <a:p>
            <a:pPr marL="0" indent="0">
              <a:buNone/>
            </a:pPr>
            <a:endParaRPr lang="en-US" sz="2200" dirty="0">
              <a:latin typeface="Franklin Gothic Book" panose="020B0503020102020204" pitchFamily="34" charset="0"/>
            </a:endParaRPr>
          </a:p>
        </p:txBody>
      </p:sp>
      <p:sp>
        <p:nvSpPr>
          <p:cNvPr id="6" name="TextBox 5"/>
          <p:cNvSpPr txBox="1"/>
          <p:nvPr userDrawn="1"/>
        </p:nvSpPr>
        <p:spPr>
          <a:xfrm>
            <a:off x="685800" y="533400"/>
            <a:ext cx="6022674" cy="769441"/>
          </a:xfrm>
          <a:prstGeom prst="rect">
            <a:avLst/>
          </a:prstGeom>
          <a:noFill/>
        </p:spPr>
        <p:txBody>
          <a:bodyPr wrap="none" rtlCol="0">
            <a:spAutoFit/>
          </a:bodyPr>
          <a:lstStyle/>
          <a:p>
            <a:r>
              <a:rPr lang="en-US" sz="4400" b="1" dirty="0">
                <a:solidFill>
                  <a:srgbClr val="005581"/>
                </a:solidFill>
                <a:latin typeface="Franklin Gothic Book" panose="020B0503020102020204" pitchFamily="34" charset="0"/>
              </a:rPr>
              <a:t>Ideas</a:t>
            </a:r>
            <a:r>
              <a:rPr lang="en-US" sz="4400" b="1" dirty="0">
                <a:solidFill>
                  <a:srgbClr val="005581"/>
                </a:solidFill>
                <a:latin typeface="Adobe Garamond Pro" pitchFamily="18" charset="0"/>
              </a:rPr>
              <a:t>.</a:t>
            </a:r>
            <a:r>
              <a:rPr lang="en-US" sz="4400" b="1" dirty="0">
                <a:solidFill>
                  <a:srgbClr val="005581"/>
                </a:solidFill>
                <a:latin typeface="Franklin Gothic Book" panose="020B0503020102020204" pitchFamily="34" charset="0"/>
              </a:rPr>
              <a:t> Evidence</a:t>
            </a:r>
            <a:r>
              <a:rPr lang="en-US" sz="4400" b="1" dirty="0">
                <a:solidFill>
                  <a:srgbClr val="005581"/>
                </a:solidFill>
                <a:latin typeface="Adobe Garamond Pro" pitchFamily="18" charset="0"/>
              </a:rPr>
              <a:t>.</a:t>
            </a:r>
            <a:r>
              <a:rPr lang="en-US" sz="4400" b="1" dirty="0">
                <a:solidFill>
                  <a:srgbClr val="005581"/>
                </a:solidFill>
                <a:latin typeface="Franklin Gothic Book" panose="020B0503020102020204" pitchFamily="34" charset="0"/>
              </a:rPr>
              <a:t> Impact</a:t>
            </a:r>
            <a:r>
              <a:rPr lang="en-US" sz="4400" b="1" dirty="0">
                <a:solidFill>
                  <a:srgbClr val="005581"/>
                </a:solidFill>
                <a:latin typeface="Adobe Garamond Pro" pitchFamily="18" charset="0"/>
              </a:rPr>
              <a:t>.</a:t>
            </a:r>
            <a:endParaRPr lang="en-US" sz="4400" b="1" dirty="0">
              <a:solidFill>
                <a:srgbClr val="005581"/>
              </a:solidFill>
              <a:latin typeface="Franklin Gothic Book" panose="020B0503020102020204" pitchFamily="34" charset="0"/>
            </a:endParaRPr>
          </a:p>
        </p:txBody>
      </p:sp>
    </p:spTree>
    <p:extLst>
      <p:ext uri="{BB962C8B-B14F-4D97-AF65-F5344CB8AC3E}">
        <p14:creationId xmlns:p14="http://schemas.microsoft.com/office/powerpoint/2010/main" val="354539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9" name="Content Placeholder 8"/>
          <p:cNvSpPr>
            <a:spLocks noGrp="1"/>
          </p:cNvSpPr>
          <p:nvPr>
            <p:ph sz="quarter" idx="10" hasCustomPrompt="1"/>
          </p:nvPr>
        </p:nvSpPr>
        <p:spPr>
          <a:xfrm>
            <a:off x="1112520" y="3124200"/>
            <a:ext cx="7467600" cy="838200"/>
          </a:xfrm>
          <a:prstGeom prst="rect">
            <a:avLst/>
          </a:prstGeom>
        </p:spPr>
        <p:txBody>
          <a:bodyPr/>
          <a:lstStyle>
            <a:lvl1pPr marL="0" indent="0">
              <a:buNone/>
              <a:defRPr sz="1600" b="0" u="none" baseline="0">
                <a:latin typeface="Franklin Gothic Book" panose="020B0503020102020204" pitchFamily="34" charset="0"/>
              </a:defRPr>
            </a:lvl1pPr>
            <a:lvl2pPr marL="457200" indent="0">
              <a:buNone/>
              <a:defRPr sz="1800">
                <a:latin typeface="Franklin Gothic Book" panose="020B0503020102020204" pitchFamily="34" charset="0"/>
              </a:defRPr>
            </a:lvl2pPr>
            <a:lvl3pPr marL="914400" indent="0">
              <a:buNone/>
              <a:defRPr/>
            </a:lvl3pPr>
            <a:lvl4pPr marL="1371600" indent="0">
              <a:buNone/>
              <a:defRPr/>
            </a:lvl4pPr>
            <a:lvl5pPr marL="1828800" indent="0">
              <a:buNone/>
              <a:defRPr/>
            </a:lvl5pPr>
          </a:lstStyle>
          <a:p>
            <a:r>
              <a:rPr lang="en-US" dirty="0"/>
              <a:t>Insert authors. Year. “Insert presentation title," PowerPoint slides. New York: Population Council.</a:t>
            </a:r>
          </a:p>
          <a:p>
            <a:r>
              <a:rPr lang="en-US" dirty="0"/>
              <a:t> </a:t>
            </a:r>
          </a:p>
          <a:p>
            <a:endParaRPr lang="en-US" dirty="0"/>
          </a:p>
        </p:txBody>
      </p:sp>
      <p:sp>
        <p:nvSpPr>
          <p:cNvPr id="10" name="TextBox 9"/>
          <p:cNvSpPr txBox="1"/>
          <p:nvPr userDrawn="1"/>
        </p:nvSpPr>
        <p:spPr>
          <a:xfrm>
            <a:off x="1112520" y="1828800"/>
            <a:ext cx="7543800" cy="1077218"/>
          </a:xfrm>
          <a:prstGeom prst="rect">
            <a:avLst/>
          </a:prstGeom>
          <a:noFill/>
        </p:spPr>
        <p:txBody>
          <a:bodyPr wrap="square" rtlCol="0">
            <a:spAutoFit/>
          </a:bodyPr>
          <a:lstStyle/>
          <a:p>
            <a:r>
              <a:rPr lang="en-US" sz="1600" dirty="0">
                <a:latin typeface="Franklin Gothic Book" panose="020B0503020102020204" pitchFamily="34" charset="0"/>
              </a:rPr>
              <a:t>© 2018 The Population Council. All rights reserved. </a:t>
            </a:r>
          </a:p>
          <a:p>
            <a:r>
              <a:rPr lang="en-US" sz="1600" dirty="0">
                <a:latin typeface="Franklin Gothic Book" panose="020B0503020102020204" pitchFamily="34" charset="0"/>
              </a:rPr>
              <a:t> </a:t>
            </a:r>
          </a:p>
          <a:p>
            <a:r>
              <a:rPr lang="en-US" sz="1600" b="1" dirty="0">
                <a:latin typeface="Franklin Gothic Book" panose="020B0503020102020204" pitchFamily="34" charset="0"/>
              </a:rPr>
              <a:t>Use of these materials is permitted only for noncommercial purposes. </a:t>
            </a:r>
            <a:br>
              <a:rPr lang="en-US" sz="1600" b="1" dirty="0">
                <a:latin typeface="Franklin Gothic Book" panose="020B0503020102020204" pitchFamily="34" charset="0"/>
              </a:rPr>
            </a:br>
            <a:r>
              <a:rPr lang="en-US" sz="1600" b="1" dirty="0">
                <a:latin typeface="Franklin Gothic Book" panose="020B0503020102020204" pitchFamily="34" charset="0"/>
              </a:rPr>
              <a:t>The following  full source citation must be included:</a:t>
            </a:r>
          </a:p>
        </p:txBody>
      </p:sp>
      <p:sp>
        <p:nvSpPr>
          <p:cNvPr id="11" name="TextBox 10"/>
          <p:cNvSpPr txBox="1"/>
          <p:nvPr userDrawn="1"/>
        </p:nvSpPr>
        <p:spPr>
          <a:xfrm>
            <a:off x="1112520" y="5257800"/>
            <a:ext cx="7642601" cy="83099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Franklin Gothic Book" panose="020B0503020102020204" pitchFamily="34" charset="0"/>
              </a:rPr>
              <a:t>This presentation may contain materials owned by others. User is responsible for obtaining permissions for use from third parties as needed.</a:t>
            </a:r>
          </a:p>
          <a:p>
            <a:endParaRPr lang="en-US" sz="1600" dirty="0">
              <a:latin typeface="Franklin Gothic Book" panose="020B0503020102020204" pitchFamily="34" charset="0"/>
            </a:endParaRPr>
          </a:p>
        </p:txBody>
      </p:sp>
    </p:spTree>
    <p:extLst>
      <p:ext uri="{BB962C8B-B14F-4D97-AF65-F5344CB8AC3E}">
        <p14:creationId xmlns:p14="http://schemas.microsoft.com/office/powerpoint/2010/main" val="3419510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ermission required">
    <p:spTree>
      <p:nvGrpSpPr>
        <p:cNvPr id="1" name=""/>
        <p:cNvGrpSpPr/>
        <p:nvPr/>
      </p:nvGrpSpPr>
      <p:grpSpPr>
        <a:xfrm>
          <a:off x="0" y="0"/>
          <a:ext cx="0" cy="0"/>
          <a:chOff x="0" y="0"/>
          <a:chExt cx="0" cy="0"/>
        </a:xfrm>
      </p:grpSpPr>
      <p:sp>
        <p:nvSpPr>
          <p:cNvPr id="2" name="TextBox 1"/>
          <p:cNvSpPr txBox="1"/>
          <p:nvPr userDrawn="1"/>
        </p:nvSpPr>
        <p:spPr>
          <a:xfrm>
            <a:off x="1066800" y="2133600"/>
            <a:ext cx="7239000" cy="3539430"/>
          </a:xfrm>
          <a:prstGeom prst="rect">
            <a:avLst/>
          </a:prstGeom>
          <a:noFill/>
        </p:spPr>
        <p:txBody>
          <a:bodyPr wrap="square" rtlCol="0">
            <a:spAutoFit/>
          </a:bodyPr>
          <a:lstStyle/>
          <a:p>
            <a:r>
              <a:rPr lang="en-US" sz="1600" b="0" dirty="0">
                <a:solidFill>
                  <a:schemeClr val="tx1"/>
                </a:solidFill>
                <a:latin typeface="Franklin Gothic Book" panose="020B0503020102020204" pitchFamily="34" charset="0"/>
              </a:rPr>
              <a:t>© 2014 The Population Council. All rights reserved. </a:t>
            </a:r>
          </a:p>
          <a:p>
            <a:r>
              <a:rPr lang="en-US" sz="1600" dirty="0">
                <a:latin typeface="Franklin Gothic Book" panose="020B0503020102020204" pitchFamily="34" charset="0"/>
              </a:rPr>
              <a:t> </a:t>
            </a:r>
          </a:p>
          <a:p>
            <a:endParaRPr lang="en-US" sz="1600" dirty="0">
              <a:latin typeface="Franklin Gothic Book" panose="020B0503020102020204" pitchFamily="34" charset="0"/>
            </a:endParaRPr>
          </a:p>
          <a:p>
            <a:r>
              <a:rPr lang="en-US" sz="1600" b="1" dirty="0">
                <a:latin typeface="Franklin Gothic Book" panose="020B0503020102020204" pitchFamily="34" charset="0"/>
              </a:rPr>
              <a:t>With the exception of fair dealing for the purposes of research or private study, this content may not be reproduced, stored, or transmitted in any form or by any means without the prior permission in writing from the Population Council.</a:t>
            </a:r>
          </a:p>
          <a:p>
            <a:endParaRPr lang="en-US" sz="1600" b="1" dirty="0">
              <a:latin typeface="Franklin Gothic Book" panose="020B0503020102020204" pitchFamily="34" charset="0"/>
            </a:endParaRPr>
          </a:p>
          <a:p>
            <a:r>
              <a:rPr lang="en-US" sz="1600" b="1" dirty="0">
                <a:latin typeface="Franklin Gothic Book" panose="020B0503020102020204" pitchFamily="34" charset="0"/>
              </a:rPr>
              <a:t>Contact: publications@popcouncil.org</a:t>
            </a:r>
          </a:p>
          <a:p>
            <a:r>
              <a:rPr lang="en-US" sz="1600" dirty="0">
                <a:latin typeface="Franklin Gothic Book" panose="020B0503020102020204" pitchFamily="34" charset="0"/>
              </a:rPr>
              <a:t> </a:t>
            </a:r>
          </a:p>
          <a:p>
            <a:r>
              <a:rPr lang="en-US" sz="1600" dirty="0">
                <a:latin typeface="Franklin Gothic Book" panose="020B0503020102020204" pitchFamily="34" charset="0"/>
              </a:rPr>
              <a:t> </a:t>
            </a:r>
          </a:p>
          <a:p>
            <a:endParaRPr lang="en-US" sz="1600" dirty="0">
              <a:latin typeface="Franklin Gothic Book" panose="020B0503020102020204" pitchFamily="34" charset="0"/>
            </a:endParaRPr>
          </a:p>
          <a:p>
            <a:r>
              <a:rPr lang="en-US" sz="1600" dirty="0">
                <a:latin typeface="Franklin Gothic Book" panose="020B0503020102020204" pitchFamily="34" charset="0"/>
              </a:rPr>
              <a:t>This presentation may contain materials owned by others. User is responsible for obtaining permissions for use from third parties as needed.</a:t>
            </a:r>
          </a:p>
          <a:p>
            <a:endParaRPr lang="en-US" sz="1600" dirty="0">
              <a:latin typeface="Franklin Gothic Book" panose="020B0503020102020204" pitchFamily="34" charset="0"/>
            </a:endParaRPr>
          </a:p>
        </p:txBody>
      </p:sp>
    </p:spTree>
    <p:extLst>
      <p:ext uri="{BB962C8B-B14F-4D97-AF65-F5344CB8AC3E}">
        <p14:creationId xmlns:p14="http://schemas.microsoft.com/office/powerpoint/2010/main" val="3990930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t for citation or circulation">
    <p:spTree>
      <p:nvGrpSpPr>
        <p:cNvPr id="1" name=""/>
        <p:cNvGrpSpPr/>
        <p:nvPr/>
      </p:nvGrpSpPr>
      <p:grpSpPr>
        <a:xfrm>
          <a:off x="0" y="0"/>
          <a:ext cx="0" cy="0"/>
          <a:chOff x="0" y="0"/>
          <a:chExt cx="0" cy="0"/>
        </a:xfrm>
      </p:grpSpPr>
      <p:sp>
        <p:nvSpPr>
          <p:cNvPr id="2" name="TextBox 1"/>
          <p:cNvSpPr txBox="1"/>
          <p:nvPr userDrawn="1"/>
        </p:nvSpPr>
        <p:spPr>
          <a:xfrm>
            <a:off x="1143000" y="2362200"/>
            <a:ext cx="6705600" cy="2677656"/>
          </a:xfrm>
          <a:prstGeom prst="rect">
            <a:avLst/>
          </a:prstGeom>
          <a:noFill/>
        </p:spPr>
        <p:txBody>
          <a:bodyPr wrap="square" rtlCol="0">
            <a:spAutoFit/>
          </a:bodyPr>
          <a:lstStyle/>
          <a:p>
            <a:r>
              <a:rPr lang="en-US" sz="1600" dirty="0">
                <a:latin typeface="Franklin Gothic Book" panose="020B0503020102020204" pitchFamily="34" charset="0"/>
              </a:rPr>
              <a:t>© 2014 The Population Council. All rights reserved. </a:t>
            </a:r>
          </a:p>
          <a:p>
            <a:r>
              <a:rPr lang="en-US" sz="1600" dirty="0">
                <a:latin typeface="Franklin Gothic Book" panose="020B0503020102020204" pitchFamily="34" charset="0"/>
              </a:rPr>
              <a:t> </a:t>
            </a:r>
          </a:p>
          <a:p>
            <a:endParaRPr lang="en-US" sz="1600" dirty="0">
              <a:latin typeface="Franklin Gothic Book" panose="020B0503020102020204" pitchFamily="34" charset="0"/>
            </a:endParaRPr>
          </a:p>
          <a:p>
            <a:r>
              <a:rPr lang="en-US" sz="2400" b="1" dirty="0">
                <a:latin typeface="Franklin Gothic Book" panose="020B0503020102020204" pitchFamily="34" charset="0"/>
              </a:rPr>
              <a:t>NOT FOR CITATION OR CIRCULATION. </a:t>
            </a:r>
          </a:p>
          <a:p>
            <a:br>
              <a:rPr lang="en-US" sz="1600" b="1" dirty="0">
                <a:solidFill>
                  <a:schemeClr val="bg1">
                    <a:lumMod val="50000"/>
                  </a:schemeClr>
                </a:solidFill>
                <a:latin typeface="Franklin Gothic Book" panose="020B0503020102020204" pitchFamily="34" charset="0"/>
              </a:rPr>
            </a:br>
            <a:r>
              <a:rPr lang="en-US" sz="1600" b="1" dirty="0">
                <a:solidFill>
                  <a:schemeClr val="bg1">
                    <a:lumMod val="50000"/>
                  </a:schemeClr>
                </a:solidFill>
                <a:latin typeface="Franklin Gothic Book" panose="020B0503020102020204" pitchFamily="34" charset="0"/>
              </a:rPr>
              <a:t>The content of these slides are provided for the purposes of research or private study only. This content may not be reproduced, stored, or transmitted in any form or by any means.</a:t>
            </a:r>
          </a:p>
          <a:p>
            <a:endParaRPr lang="en-US" sz="1600" b="1" dirty="0">
              <a:solidFill>
                <a:schemeClr val="bg1">
                  <a:lumMod val="50000"/>
                </a:schemeClr>
              </a:solidFill>
              <a:latin typeface="Franklin Gothic Book" panose="020B0503020102020204" pitchFamily="34" charset="0"/>
            </a:endParaRPr>
          </a:p>
          <a:p>
            <a:endParaRPr lang="en-US" sz="1600" dirty="0">
              <a:latin typeface="Franklin Gothic Book" panose="020B0503020102020204" pitchFamily="34" charset="0"/>
            </a:endParaRPr>
          </a:p>
        </p:txBody>
      </p:sp>
    </p:spTree>
    <p:extLst>
      <p:ext uri="{BB962C8B-B14F-4D97-AF65-F5344CB8AC3E}">
        <p14:creationId xmlns:p14="http://schemas.microsoft.com/office/powerpoint/2010/main" val="1409048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828800"/>
            <a:ext cx="7391400" cy="1470025"/>
          </a:xfrm>
        </p:spPr>
        <p:txBody>
          <a:bodyPr/>
          <a:lstStyle>
            <a:lvl1pPr>
              <a:defRPr b="0" cap="all" baseline="0">
                <a:solidFill>
                  <a:srgbClr val="003A5D"/>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066800" y="35814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152400"/>
            <a:ext cx="2650748" cy="1295400"/>
          </a:xfrm>
          <a:prstGeom prst="rect">
            <a:avLst/>
          </a:prstGeom>
        </p:spPr>
      </p:pic>
      <p:cxnSp>
        <p:nvCxnSpPr>
          <p:cNvPr id="8" name="Straight Connector 7"/>
          <p:cNvCxnSpPr/>
          <p:nvPr userDrawn="1"/>
        </p:nvCxnSpPr>
        <p:spPr>
          <a:xfrm>
            <a:off x="457200" y="1371600"/>
            <a:ext cx="8229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05195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Slide with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lvl1pPr>
              <a:defRPr>
                <a:solidFill>
                  <a:srgbClr val="003A5D"/>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981200"/>
            <a:ext cx="8229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152400"/>
            <a:ext cx="1524000" cy="744767"/>
          </a:xfrm>
          <a:prstGeom prst="rect">
            <a:avLst/>
          </a:prstGeom>
        </p:spPr>
      </p:pic>
      <p:cxnSp>
        <p:nvCxnSpPr>
          <p:cNvPr id="9" name="Straight Connector 8"/>
          <p:cNvCxnSpPr/>
          <p:nvPr userDrawn="1"/>
        </p:nvCxnSpPr>
        <p:spPr>
          <a:xfrm>
            <a:off x="457200" y="838200"/>
            <a:ext cx="82296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5462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Slide without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447800"/>
            <a:ext cx="8229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2ACDD3A5-CB77-4A56-8737-448753B71A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8908" y="6442162"/>
            <a:ext cx="838200" cy="326898"/>
          </a:xfrm>
          <a:prstGeom prst="rect">
            <a:avLst/>
          </a:prstGeom>
        </p:spPr>
      </p:pic>
    </p:spTree>
    <p:extLst>
      <p:ext uri="{BB962C8B-B14F-4D97-AF65-F5344CB8AC3E}">
        <p14:creationId xmlns:p14="http://schemas.microsoft.com/office/powerpoint/2010/main" val="3455273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49383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9383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7255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5049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447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049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447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76598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Tree>
    <p:extLst>
      <p:ext uri="{BB962C8B-B14F-4D97-AF65-F5344CB8AC3E}">
        <p14:creationId xmlns:p14="http://schemas.microsoft.com/office/powerpoint/2010/main" val="2602872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
        <p:nvSpPr>
          <p:cNvPr id="6" name="Picture Placeholder 2"/>
          <p:cNvSpPr>
            <a:spLocks noGrp="1"/>
          </p:cNvSpPr>
          <p:nvPr>
            <p:ph type="pic" idx="1"/>
          </p:nvPr>
        </p:nvSpPr>
        <p:spPr>
          <a:xfrm>
            <a:off x="457200" y="1447800"/>
            <a:ext cx="4038600" cy="304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Picture Placeholder 2"/>
          <p:cNvSpPr>
            <a:spLocks noGrp="1"/>
          </p:cNvSpPr>
          <p:nvPr>
            <p:ph type="pic" idx="10"/>
          </p:nvPr>
        </p:nvSpPr>
        <p:spPr>
          <a:xfrm>
            <a:off x="4648200" y="1447800"/>
            <a:ext cx="4038600" cy="304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 Placeholder 3"/>
          <p:cNvSpPr>
            <a:spLocks noGrp="1"/>
          </p:cNvSpPr>
          <p:nvPr>
            <p:ph type="body" sz="half" idx="2"/>
          </p:nvPr>
        </p:nvSpPr>
        <p:spPr>
          <a:xfrm>
            <a:off x="1792288" y="4648200"/>
            <a:ext cx="5486400" cy="804862"/>
          </a:xfrm>
        </p:spPr>
        <p:txBody>
          <a:bodyPr>
            <a:normAutofit/>
          </a:bodyPr>
          <a:lstStyle>
            <a:lvl1pPr marL="0" indent="0" algn="l">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5864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003A5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0621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508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92308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About the Council">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8162" b="8162"/>
          <a:stretch>
            <a:fillRect/>
          </a:stretch>
        </p:blipFill>
        <p:spPr bwMode="auto">
          <a:xfrm>
            <a:off x="457200" y="1447800"/>
            <a:ext cx="4038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t="8302" b="8302"/>
          <a:stretch>
            <a:fillRect/>
          </a:stretch>
        </p:blipFill>
        <p:spPr bwMode="auto">
          <a:xfrm>
            <a:off x="4648200" y="1447800"/>
            <a:ext cx="4038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4"/>
          <p:cNvSpPr txBox="1">
            <a:spLocks/>
          </p:cNvSpPr>
          <p:nvPr userDrawn="1"/>
        </p:nvSpPr>
        <p:spPr>
          <a:xfrm>
            <a:off x="1792288" y="4648200"/>
            <a:ext cx="5486400" cy="80486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200" b="1" dirty="0">
                <a:solidFill>
                  <a:srgbClr val="333333">
                    <a:lumMod val="75000"/>
                  </a:srgbClr>
                </a:solidFill>
                <a:latin typeface="Franklin Gothic Book" panose="020B0503020102020204" pitchFamily="34" charset="0"/>
              </a:rPr>
              <a:t>The Population Council conducts research and delivers solutions that improve lives around the world. Big ideas supported by evidence: It’s our model for global change.</a:t>
            </a:r>
          </a:p>
          <a:p>
            <a:pPr marL="0" indent="0">
              <a:buFont typeface="Arial" panose="020B0604020202020204" pitchFamily="34" charset="0"/>
              <a:buNone/>
            </a:pPr>
            <a:endParaRPr lang="en-US" sz="2200" dirty="0">
              <a:solidFill>
                <a:srgbClr val="333333"/>
              </a:solidFill>
              <a:latin typeface="Franklin Gothic Book" panose="020B0503020102020204" pitchFamily="34" charset="0"/>
            </a:endParaRPr>
          </a:p>
        </p:txBody>
      </p:sp>
      <p:sp>
        <p:nvSpPr>
          <p:cNvPr id="6" name="TextBox 5"/>
          <p:cNvSpPr txBox="1"/>
          <p:nvPr userDrawn="1"/>
        </p:nvSpPr>
        <p:spPr>
          <a:xfrm>
            <a:off x="685800" y="533400"/>
            <a:ext cx="6022674" cy="769441"/>
          </a:xfrm>
          <a:prstGeom prst="rect">
            <a:avLst/>
          </a:prstGeom>
          <a:noFill/>
        </p:spPr>
        <p:txBody>
          <a:bodyPr wrap="none" rtlCol="0">
            <a:spAutoFit/>
          </a:bodyPr>
          <a:lstStyle/>
          <a:p>
            <a:r>
              <a:rPr lang="en-US" sz="4400" b="1" dirty="0">
                <a:solidFill>
                  <a:srgbClr val="005581"/>
                </a:solidFill>
                <a:latin typeface="Franklin Gothic Book" panose="020B0503020102020204" pitchFamily="34" charset="0"/>
              </a:rPr>
              <a:t>Ideas</a:t>
            </a:r>
            <a:r>
              <a:rPr lang="en-US" sz="4400" b="1" dirty="0">
                <a:solidFill>
                  <a:srgbClr val="005581"/>
                </a:solidFill>
                <a:latin typeface="Adobe Garamond Pro" pitchFamily="18" charset="0"/>
              </a:rPr>
              <a:t>.</a:t>
            </a:r>
            <a:r>
              <a:rPr lang="en-US" sz="4400" b="1" dirty="0">
                <a:solidFill>
                  <a:srgbClr val="005581"/>
                </a:solidFill>
                <a:latin typeface="Franklin Gothic Book" panose="020B0503020102020204" pitchFamily="34" charset="0"/>
              </a:rPr>
              <a:t> Evidence</a:t>
            </a:r>
            <a:r>
              <a:rPr lang="en-US" sz="4400" b="1" dirty="0">
                <a:solidFill>
                  <a:srgbClr val="005581"/>
                </a:solidFill>
                <a:latin typeface="Adobe Garamond Pro" pitchFamily="18" charset="0"/>
              </a:rPr>
              <a:t>.</a:t>
            </a:r>
            <a:r>
              <a:rPr lang="en-US" sz="4400" b="1" dirty="0">
                <a:solidFill>
                  <a:srgbClr val="005581"/>
                </a:solidFill>
                <a:latin typeface="Franklin Gothic Book" panose="020B0503020102020204" pitchFamily="34" charset="0"/>
              </a:rPr>
              <a:t> Impact</a:t>
            </a:r>
            <a:r>
              <a:rPr lang="en-US" sz="4400" b="1" dirty="0">
                <a:solidFill>
                  <a:srgbClr val="005581"/>
                </a:solidFill>
                <a:latin typeface="Adobe Garamond Pro" pitchFamily="18" charset="0"/>
              </a:rPr>
              <a:t>.</a:t>
            </a:r>
            <a:endParaRPr lang="en-US" sz="4400" b="1" dirty="0">
              <a:solidFill>
                <a:srgbClr val="005581"/>
              </a:solidFill>
              <a:latin typeface="Franklin Gothic Book" panose="020B0503020102020204" pitchFamily="34" charset="0"/>
            </a:endParaRPr>
          </a:p>
        </p:txBody>
      </p:sp>
    </p:spTree>
    <p:extLst>
      <p:ext uri="{BB962C8B-B14F-4D97-AF65-F5344CB8AC3E}">
        <p14:creationId xmlns:p14="http://schemas.microsoft.com/office/powerpoint/2010/main" val="708873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828800"/>
            <a:ext cx="7391400" cy="1470025"/>
          </a:xfrm>
        </p:spPr>
        <p:txBody>
          <a:bodyPr/>
          <a:lstStyle>
            <a:lvl1pPr>
              <a:defRPr b="0" cap="all" baseline="0">
                <a:solidFill>
                  <a:srgbClr val="003A5D"/>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066800" y="35814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152400"/>
            <a:ext cx="2650748" cy="1295400"/>
          </a:xfrm>
          <a:prstGeom prst="rect">
            <a:avLst/>
          </a:prstGeom>
        </p:spPr>
      </p:pic>
      <p:cxnSp>
        <p:nvCxnSpPr>
          <p:cNvPr id="8" name="Straight Connector 7"/>
          <p:cNvCxnSpPr/>
          <p:nvPr userDrawn="1"/>
        </p:nvCxnSpPr>
        <p:spPr>
          <a:xfrm>
            <a:off x="457200" y="1371600"/>
            <a:ext cx="8229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0920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A3B158-D7D4-4223-A044-D5B033CC73E3}" type="datetimeFigureOut">
              <a:rPr kumimoji="0" lang="en-US" sz="1800" b="0" i="0" u="none" strike="noStrike" kern="1200" cap="none" spc="0" normalizeH="0" baseline="0" noProof="0" smtClean="0">
                <a:ln>
                  <a:noFill/>
                </a:ln>
                <a:solidFill>
                  <a:srgbClr val="333333"/>
                </a:solidFill>
                <a:effectLst/>
                <a:uLnTx/>
                <a:uFillTx/>
                <a:latin typeface="Franklin Gothic Medium"/>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7/10/2018</a:t>
            </a:fld>
            <a:endParaRPr kumimoji="0" lang="en-US" sz="1800" b="0" i="0" u="none" strike="noStrike" kern="1200" cap="none" spc="0" normalizeH="0" baseline="0" noProof="0">
              <a:ln>
                <a:noFill/>
              </a:ln>
              <a:solidFill>
                <a:srgbClr val="333333"/>
              </a:solidFill>
              <a:effectLst/>
              <a:uLnTx/>
              <a:uFillTx/>
              <a:latin typeface="Franklin Gothic Medium"/>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3333"/>
              </a:solidFill>
              <a:effectLst/>
              <a:uLnTx/>
              <a:uFillTx/>
              <a:latin typeface="Franklin Gothic Medium"/>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EBCB81-5F36-493D-A40A-292200674428}" type="slidenum">
              <a:rPr kumimoji="0" lang="en-US" sz="1800" b="0" i="0" u="none" strike="noStrike" kern="1200" cap="none" spc="0" normalizeH="0" baseline="0" noProof="0" smtClean="0">
                <a:ln>
                  <a:noFill/>
                </a:ln>
                <a:solidFill>
                  <a:srgbClr val="333333"/>
                </a:solidFill>
                <a:effectLst/>
                <a:uLnTx/>
                <a:uFillTx/>
                <a:latin typeface="Franklin Gothic Medium"/>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33333"/>
              </a:solidFill>
              <a:effectLst/>
              <a:uLnTx/>
              <a:uFillTx/>
              <a:latin typeface="Franklin Gothic Medium"/>
              <a:ea typeface="+mn-ea"/>
              <a:cs typeface="+mn-cs"/>
            </a:endParaRPr>
          </a:p>
        </p:txBody>
      </p:sp>
    </p:spTree>
    <p:extLst>
      <p:ext uri="{BB962C8B-B14F-4D97-AF65-F5344CB8AC3E}">
        <p14:creationId xmlns:p14="http://schemas.microsoft.com/office/powerpoint/2010/main" val="8465909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lvl1pPr>
              <a:defRPr>
                <a:solidFill>
                  <a:srgbClr val="003A5D"/>
                </a:solidFill>
              </a:defRPr>
            </a:lvl1pPr>
          </a:lstStyle>
          <a:p>
            <a:r>
              <a:rPr lang="en-US"/>
              <a:t>Click to edit Master title style</a:t>
            </a:r>
            <a:endParaRPr lang="en-US" dirty="0"/>
          </a:p>
        </p:txBody>
      </p:sp>
    </p:spTree>
    <p:extLst>
      <p:ext uri="{BB962C8B-B14F-4D97-AF65-F5344CB8AC3E}">
        <p14:creationId xmlns:p14="http://schemas.microsoft.com/office/powerpoint/2010/main" val="6525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4478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467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2" r:id="rId4"/>
    <p:sldLayoutId id="2147483653" r:id="rId5"/>
    <p:sldLayoutId id="2147483658" r:id="rId6"/>
    <p:sldLayoutId id="2147483654" r:id="rId7"/>
    <p:sldLayoutId id="2147483657" r:id="rId8"/>
    <p:sldLayoutId id="2147483668" r:id="rId9"/>
    <p:sldLayoutId id="2147483676" r:id="rId10"/>
    <p:sldLayoutId id="2147483691" r:id="rId11"/>
  </p:sldLayoutIdLst>
  <p:txStyles>
    <p:titleStyle>
      <a:lvl1pPr algn="l" defTabSz="914400" rtl="0" eaLnBrk="1" latinLnBrk="0" hangingPunct="1">
        <a:spcBef>
          <a:spcPct val="0"/>
        </a:spcBef>
        <a:buNone/>
        <a:defRPr sz="3600" b="0" kern="1200">
          <a:solidFill>
            <a:srgbClr val="003A5D"/>
          </a:solidFill>
          <a:latin typeface="+mj-lt"/>
          <a:ea typeface="+mj-ea"/>
          <a:cs typeface="+mj-cs"/>
        </a:defRPr>
      </a:lvl1pPr>
    </p:titleStyle>
    <p:bodyStyle>
      <a:lvl1pPr marL="342900" indent="-342900" algn="l" defTabSz="914400" rtl="0" eaLnBrk="1" latinLnBrk="0" hangingPunct="1">
        <a:spcBef>
          <a:spcPts val="1800"/>
        </a:spcBef>
        <a:buClr>
          <a:srgbClr val="6CC04A"/>
        </a:buClr>
        <a:buFont typeface="Arial" panose="020B0604020202020204" pitchFamily="34" charset="0"/>
        <a:buChar char="•"/>
        <a:defRPr sz="2800" kern="1200">
          <a:solidFill>
            <a:schemeClr val="bg2">
              <a:lumMod val="10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bg2">
              <a:lumMod val="10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3A5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810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76400"/>
            <a:ext cx="8229600" cy="4343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4592903"/>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txStyles>
    <p:titleStyle>
      <a:lvl1pPr algn="l" defTabSz="914400" rtl="0" eaLnBrk="1" latinLnBrk="0" hangingPunct="1">
        <a:spcBef>
          <a:spcPct val="0"/>
        </a:spcBef>
        <a:buNone/>
        <a:defRPr sz="4400" b="1" kern="1200">
          <a:solidFill>
            <a:schemeClr val="bg1"/>
          </a:solidFill>
          <a:latin typeface="Franklin Gothic Book" panose="020B0503020102020204" pitchFamily="34" charset="0"/>
          <a:ea typeface="+mj-ea"/>
          <a:cs typeface="+mj-cs"/>
        </a:defRPr>
      </a:lvl1pPr>
    </p:titleStyle>
    <p:bodyStyle>
      <a:lvl1pPr marL="342900" indent="-342900" algn="l" defTabSz="914400" rtl="0" eaLnBrk="1" latinLnBrk="0" hangingPunct="1">
        <a:spcBef>
          <a:spcPct val="20000"/>
        </a:spcBef>
        <a:buClr>
          <a:srgbClr val="9AD3F0"/>
        </a:buClr>
        <a:buFont typeface="Arial" panose="020B0604020202020204"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085542"/>
      </p:ext>
    </p:extLst>
  </p:cSld>
  <p:clrMap bg1="lt1" tx1="dk1" bg2="lt2" tx2="dk2" accent1="accent1" accent2="accent2" accent3="accent3" accent4="accent4" accent5="accent5" accent6="accent6" hlink="hlink" folHlink="folHlink"/>
  <p:sldLayoutIdLst>
    <p:sldLayoutId id="2147483670"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152400"/>
            <a:ext cx="2650748" cy="1295400"/>
          </a:xfrm>
          <a:prstGeom prst="rect">
            <a:avLst/>
          </a:prstGeom>
        </p:spPr>
      </p:pic>
      <p:cxnSp>
        <p:nvCxnSpPr>
          <p:cNvPr id="8" name="Straight Connector 7"/>
          <p:cNvCxnSpPr/>
          <p:nvPr/>
        </p:nvCxnSpPr>
        <p:spPr>
          <a:xfrm>
            <a:off x="457200" y="1371600"/>
            <a:ext cx="82296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32609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4478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049862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spcBef>
          <a:spcPct val="0"/>
        </a:spcBef>
        <a:buNone/>
        <a:defRPr sz="3600" b="0" kern="1200">
          <a:solidFill>
            <a:srgbClr val="003A5D"/>
          </a:solidFill>
          <a:latin typeface="+mj-lt"/>
          <a:ea typeface="+mj-ea"/>
          <a:cs typeface="+mj-cs"/>
        </a:defRPr>
      </a:lvl1pPr>
    </p:titleStyle>
    <p:bodyStyle>
      <a:lvl1pPr marL="342900" indent="-342900" algn="l" defTabSz="914400" rtl="0" eaLnBrk="1" latinLnBrk="0" hangingPunct="1">
        <a:spcBef>
          <a:spcPts val="1800"/>
        </a:spcBef>
        <a:buClr>
          <a:srgbClr val="6CC04A"/>
        </a:buClr>
        <a:buFont typeface="Arial" panose="020B0604020202020204" pitchFamily="34" charset="0"/>
        <a:buChar char="•"/>
        <a:defRPr sz="2800" kern="1200">
          <a:solidFill>
            <a:schemeClr val="bg2">
              <a:lumMod val="10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bg2">
              <a:lumMod val="10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47800"/>
            <a:ext cx="8229600" cy="4876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3115217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6" r:id="rId3"/>
  </p:sldLayoutIdLst>
  <p:txStyles>
    <p:titleStyle>
      <a:lvl1pPr algn="l" defTabSz="914400" rtl="0" eaLnBrk="1" latinLnBrk="0" hangingPunct="1">
        <a:spcBef>
          <a:spcPct val="0"/>
        </a:spcBef>
        <a:buNone/>
        <a:defRPr sz="4400" b="0" kern="1200">
          <a:solidFill>
            <a:srgbClr val="003A5D"/>
          </a:solidFill>
          <a:latin typeface="+mj-lt"/>
          <a:ea typeface="+mj-ea"/>
          <a:cs typeface="+mj-cs"/>
        </a:defRPr>
      </a:lvl1pPr>
    </p:titleStyle>
    <p:bodyStyle>
      <a:lvl1pPr marL="342900" indent="-342900" algn="l" defTabSz="914400" rtl="0" eaLnBrk="1" latinLnBrk="0" hangingPunct="1">
        <a:spcBef>
          <a:spcPct val="20000"/>
        </a:spcBef>
        <a:buClr>
          <a:srgbClr val="6CC04A"/>
        </a:buClr>
        <a:buFont typeface="Arial" panose="020B0604020202020204" pitchFamily="34" charset="0"/>
        <a:buChar char="•"/>
        <a:defRPr sz="3200" kern="1200">
          <a:solidFill>
            <a:schemeClr val="bg2">
              <a:lumMod val="10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2">
              <a:lumMod val="10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2">
              <a:lumMod val="10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7.tiff"/></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image" Target="../media/image23.svg"/><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42.tif"/><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62.emf"/><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www.popcouncil.org/uploads/pdfs/2016PGY_GirlsProtectiveAssetsTools.pdf" TargetMode="External"/><Relationship Id="rId2" Type="http://schemas.openxmlformats.org/officeDocument/2006/relationships/image" Target="../media/image71.JP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82.png"/><Relationship Id="rId18" Type="http://schemas.openxmlformats.org/officeDocument/2006/relationships/image" Target="../media/image87.png"/><Relationship Id="rId3" Type="http://schemas.openxmlformats.org/officeDocument/2006/relationships/image" Target="../media/image73.png"/><Relationship Id="rId21" Type="http://schemas.openxmlformats.org/officeDocument/2006/relationships/image" Target="../media/image90.png"/><Relationship Id="rId7" Type="http://schemas.openxmlformats.org/officeDocument/2006/relationships/image" Target="../media/image77.png"/><Relationship Id="rId12" Type="http://schemas.openxmlformats.org/officeDocument/2006/relationships/image" Target="../media/image81.png"/><Relationship Id="rId17" Type="http://schemas.openxmlformats.org/officeDocument/2006/relationships/image" Target="../media/image86.png"/><Relationship Id="rId25" Type="http://schemas.openxmlformats.org/officeDocument/2006/relationships/image" Target="../media/image59.png"/><Relationship Id="rId2" Type="http://schemas.openxmlformats.org/officeDocument/2006/relationships/notesSlide" Target="../notesSlides/notesSlide28.xml"/><Relationship Id="rId16" Type="http://schemas.openxmlformats.org/officeDocument/2006/relationships/image" Target="../media/image85.png"/><Relationship Id="rId20" Type="http://schemas.openxmlformats.org/officeDocument/2006/relationships/image" Target="../media/image89.png"/><Relationship Id="rId1" Type="http://schemas.openxmlformats.org/officeDocument/2006/relationships/slideLayout" Target="../slideLayouts/slideLayout3.xml"/><Relationship Id="rId6" Type="http://schemas.openxmlformats.org/officeDocument/2006/relationships/image" Target="../media/image76.png"/><Relationship Id="rId11" Type="http://schemas.openxmlformats.org/officeDocument/2006/relationships/image" Target="../media/image80.png"/><Relationship Id="rId24" Type="http://schemas.openxmlformats.org/officeDocument/2006/relationships/image" Target="../media/image93.png"/><Relationship Id="rId5" Type="http://schemas.openxmlformats.org/officeDocument/2006/relationships/image" Target="../media/image75.png"/><Relationship Id="rId15" Type="http://schemas.openxmlformats.org/officeDocument/2006/relationships/image" Target="../media/image84.png"/><Relationship Id="rId23" Type="http://schemas.openxmlformats.org/officeDocument/2006/relationships/image" Target="../media/image92.png"/><Relationship Id="rId10" Type="http://schemas.openxmlformats.org/officeDocument/2006/relationships/image" Target="../media/image79.png"/><Relationship Id="rId19" Type="http://schemas.openxmlformats.org/officeDocument/2006/relationships/image" Target="../media/image88.png"/><Relationship Id="rId4" Type="http://schemas.openxmlformats.org/officeDocument/2006/relationships/image" Target="../media/image74.png"/><Relationship Id="rId9" Type="http://schemas.openxmlformats.org/officeDocument/2006/relationships/image" Target="../media/image78.png"/><Relationship Id="rId14" Type="http://schemas.openxmlformats.org/officeDocument/2006/relationships/image" Target="../media/image83.png"/><Relationship Id="rId22" Type="http://schemas.openxmlformats.org/officeDocument/2006/relationships/image" Target="../media/image91.png"/></Relationships>
</file>

<file path=ppt/slides/_rels/slide44.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ctrTitle"/>
          </p:nvPr>
        </p:nvSpPr>
        <p:spPr>
          <a:xfrm>
            <a:off x="1066800" y="1828800"/>
            <a:ext cx="7391400" cy="1981200"/>
          </a:xfrm>
        </p:spPr>
        <p:txBody>
          <a:bodyPr>
            <a:normAutofit fontScale="90000"/>
          </a:bodyPr>
          <a:lstStyle/>
          <a:p>
            <a:pPr lvl="0"/>
            <a:r>
              <a:rPr lang="en-US" altLang="en-US" dirty="0"/>
              <a:t>Addressing adolescent girl and young women’s risk and empowerment: </a:t>
            </a:r>
            <a:br>
              <a:rPr lang="en-US" altLang="en-US" dirty="0"/>
            </a:br>
            <a:r>
              <a:rPr lang="en-US" altLang="en-US" dirty="0"/>
              <a:t>Emerging lessons from the DREAMS Partnership </a:t>
            </a:r>
          </a:p>
        </p:txBody>
      </p:sp>
      <p:sp>
        <p:nvSpPr>
          <p:cNvPr id="6" name="Subtitle 5"/>
          <p:cNvSpPr>
            <a:spLocks noGrp="1"/>
          </p:cNvSpPr>
          <p:nvPr>
            <p:ph type="subTitle" idx="1"/>
          </p:nvPr>
        </p:nvSpPr>
        <p:spPr>
          <a:xfrm>
            <a:off x="1066800" y="4419600"/>
            <a:ext cx="7543800" cy="2209800"/>
          </a:xfrm>
        </p:spPr>
        <p:txBody>
          <a:bodyPr>
            <a:normAutofit/>
          </a:bodyPr>
          <a:lstStyle/>
          <a:p>
            <a:r>
              <a:rPr lang="en-US" dirty="0"/>
              <a:t>UNICEF (NY)—HIV Prevention with Adolescent Girls and Young Women  </a:t>
            </a:r>
          </a:p>
          <a:p>
            <a:r>
              <a:rPr lang="en-US" dirty="0"/>
              <a:t>11 July 2018</a:t>
            </a:r>
          </a:p>
        </p:txBody>
      </p:sp>
    </p:spTree>
    <p:extLst>
      <p:ext uri="{BB962C8B-B14F-4D97-AF65-F5344CB8AC3E}">
        <p14:creationId xmlns:p14="http://schemas.microsoft.com/office/powerpoint/2010/main" val="2500490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CB74AD-CB37-4446-8ECE-BDEF492B083C}"/>
              </a:ext>
            </a:extLst>
          </p:cNvPr>
          <p:cNvSpPr>
            <a:spLocks noGrp="1"/>
          </p:cNvSpPr>
          <p:nvPr>
            <p:ph type="title"/>
          </p:nvPr>
        </p:nvSpPr>
        <p:spPr/>
        <p:txBody>
          <a:bodyPr/>
          <a:lstStyle/>
          <a:p>
            <a:r>
              <a:rPr lang="en-US" dirty="0"/>
              <a:t>Today’s presenters</a:t>
            </a:r>
          </a:p>
        </p:txBody>
      </p:sp>
      <p:sp>
        <p:nvSpPr>
          <p:cNvPr id="10" name="Rectangle 9">
            <a:extLst>
              <a:ext uri="{FF2B5EF4-FFF2-40B4-BE49-F238E27FC236}">
                <a16:creationId xmlns:a16="http://schemas.microsoft.com/office/drawing/2014/main" id="{B57579FD-1554-4B0C-9396-848886D96AB3}"/>
              </a:ext>
            </a:extLst>
          </p:cNvPr>
          <p:cNvSpPr/>
          <p:nvPr/>
        </p:nvSpPr>
        <p:spPr>
          <a:xfrm>
            <a:off x="2075411" y="4724400"/>
            <a:ext cx="4574009" cy="1200329"/>
          </a:xfrm>
          <a:prstGeom prst="rect">
            <a:avLst/>
          </a:prstGeom>
        </p:spPr>
        <p:txBody>
          <a:bodyPr wrap="none">
            <a:spAutoFit/>
          </a:bodyPr>
          <a:lstStyle/>
          <a:p>
            <a:r>
              <a:rPr lang="en-US" b="1" dirty="0">
                <a:solidFill>
                  <a:srgbClr val="003A5D"/>
                </a:solidFill>
              </a:rPr>
              <a:t>Miriam Temin, MSc</a:t>
            </a:r>
          </a:p>
          <a:p>
            <a:r>
              <a:rPr lang="en-US" b="1" dirty="0"/>
              <a:t>Project Director</a:t>
            </a:r>
          </a:p>
          <a:p>
            <a:r>
              <a:rPr lang="en-US" b="1" dirty="0"/>
              <a:t>Building Capacity for DREAMS Girl Platforms</a:t>
            </a:r>
            <a:endParaRPr lang="en-US" b="1" dirty="0">
              <a:solidFill>
                <a:srgbClr val="003A5D"/>
              </a:solidFill>
            </a:endParaRPr>
          </a:p>
          <a:p>
            <a:endParaRPr lang="en-US" b="1" dirty="0"/>
          </a:p>
        </p:txBody>
      </p:sp>
      <p:sp>
        <p:nvSpPr>
          <p:cNvPr id="12" name="Rectangle 11">
            <a:extLst>
              <a:ext uri="{FF2B5EF4-FFF2-40B4-BE49-F238E27FC236}">
                <a16:creationId xmlns:a16="http://schemas.microsoft.com/office/drawing/2014/main" id="{212B70E6-6E8E-4658-A851-55D3F5747C13}"/>
              </a:ext>
            </a:extLst>
          </p:cNvPr>
          <p:cNvSpPr/>
          <p:nvPr/>
        </p:nvSpPr>
        <p:spPr>
          <a:xfrm>
            <a:off x="2075411" y="1209993"/>
            <a:ext cx="3874459" cy="954107"/>
          </a:xfrm>
          <a:prstGeom prst="rect">
            <a:avLst/>
          </a:prstGeom>
        </p:spPr>
        <p:txBody>
          <a:bodyPr wrap="none">
            <a:spAutoFit/>
          </a:bodyPr>
          <a:lstStyle/>
          <a:p>
            <a:r>
              <a:rPr lang="en-US" sz="2000" b="1" dirty="0">
                <a:solidFill>
                  <a:srgbClr val="003A5D"/>
                </a:solidFill>
              </a:rPr>
              <a:t>Julie Pulerwitz, ScD</a:t>
            </a:r>
          </a:p>
          <a:p>
            <a:r>
              <a:rPr lang="en-US" b="1" dirty="0"/>
              <a:t>Director, HIV and AIDS Program</a:t>
            </a:r>
          </a:p>
          <a:p>
            <a:r>
              <a:rPr lang="en-US" b="1" dirty="0"/>
              <a:t>Co-PI DREAMS Male Partners Studies</a:t>
            </a:r>
          </a:p>
        </p:txBody>
      </p:sp>
      <p:sp>
        <p:nvSpPr>
          <p:cNvPr id="13" name="Rectangle 12">
            <a:extLst>
              <a:ext uri="{FF2B5EF4-FFF2-40B4-BE49-F238E27FC236}">
                <a16:creationId xmlns:a16="http://schemas.microsoft.com/office/drawing/2014/main" id="{C806502A-244A-40E7-81C3-F0E43BCA801A}"/>
              </a:ext>
            </a:extLst>
          </p:cNvPr>
          <p:cNvSpPr/>
          <p:nvPr/>
        </p:nvSpPr>
        <p:spPr>
          <a:xfrm>
            <a:off x="2075411" y="3012571"/>
            <a:ext cx="3744559" cy="1231106"/>
          </a:xfrm>
          <a:prstGeom prst="rect">
            <a:avLst/>
          </a:prstGeom>
        </p:spPr>
        <p:txBody>
          <a:bodyPr wrap="square">
            <a:spAutoFit/>
          </a:bodyPr>
          <a:lstStyle/>
          <a:p>
            <a:r>
              <a:rPr lang="en-US" sz="2000" b="1" dirty="0">
                <a:solidFill>
                  <a:srgbClr val="003A5D"/>
                </a:solidFill>
              </a:rPr>
              <a:t>Sanyukta Mathur, PhD, MHS</a:t>
            </a:r>
          </a:p>
          <a:p>
            <a:r>
              <a:rPr lang="en-US" b="1" dirty="0"/>
              <a:t>Project Director</a:t>
            </a:r>
          </a:p>
          <a:p>
            <a:r>
              <a:rPr lang="en-US" b="1" dirty="0"/>
              <a:t>DREAMS Implementation Science</a:t>
            </a:r>
            <a:br>
              <a:rPr lang="en-US" b="1" dirty="0"/>
            </a:br>
            <a:endParaRPr lang="en-US" b="1" dirty="0"/>
          </a:p>
        </p:txBody>
      </p:sp>
      <p:pic>
        <p:nvPicPr>
          <p:cNvPr id="15" name="officeArt object" descr="Pulerwitz">
            <a:extLst>
              <a:ext uri="{FF2B5EF4-FFF2-40B4-BE49-F238E27FC236}">
                <a16:creationId xmlns:a16="http://schemas.microsoft.com/office/drawing/2014/main" id="{4B490308-4F2F-4C91-B836-1A91622BFE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5518" y="1295400"/>
            <a:ext cx="1005840" cy="1508760"/>
          </a:xfrm>
          <a:prstGeom prst="rect">
            <a:avLst/>
          </a:prstGeom>
          <a:ln w="3175" cap="flat">
            <a:solidFill>
              <a:srgbClr val="000000"/>
            </a:solidFill>
            <a:prstDash val="solid"/>
            <a:miter lim="800000"/>
          </a:ln>
          <a:effectLst/>
        </p:spPr>
      </p:pic>
      <p:pic>
        <p:nvPicPr>
          <p:cNvPr id="3" name="Content Placeholder 2"/>
          <p:cNvPicPr>
            <a:picLocks noGrp="1" noChangeAspect="1"/>
          </p:cNvPicPr>
          <p:nvPr>
            <p:ph idx="1"/>
          </p:nvPr>
        </p:nvPicPr>
        <p:blipFill rotWithShape="1">
          <a:blip r:embed="rId3">
            <a:extLst>
              <a:ext uri="{28A0092B-C50C-407E-A947-70E740481C1C}">
                <a14:useLocalDpi xmlns:a14="http://schemas.microsoft.com/office/drawing/2010/main" val="0"/>
              </a:ext>
            </a:extLst>
          </a:blip>
          <a:srcRect l="16797" t="2644" r="20053" b="23672"/>
          <a:stretch/>
        </p:blipFill>
        <p:spPr>
          <a:xfrm>
            <a:off x="716281" y="3014607"/>
            <a:ext cx="1055077" cy="1489522"/>
          </a:xfrm>
        </p:spPr>
      </p:pic>
      <p:pic>
        <p:nvPicPr>
          <p:cNvPr id="1026" name="Picture 2" descr="Miriam Temin">
            <a:extLst>
              <a:ext uri="{FF2B5EF4-FFF2-40B4-BE49-F238E27FC236}">
                <a16:creationId xmlns:a16="http://schemas.microsoft.com/office/drawing/2014/main" id="{18093102-2248-4C0F-A148-9BCD16769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59" y="4685547"/>
            <a:ext cx="1188719" cy="1636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819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irls photo.jpg"/>
          <p:cNvPicPr>
            <a:picLocks noChangeAspect="1"/>
          </p:cNvPicPr>
          <p:nvPr/>
        </p:nvPicPr>
        <p:blipFill>
          <a:blip r:embed="rId3" cstate="print"/>
          <a:srcRect l="7371" r="4179"/>
          <a:stretch>
            <a:fillRect/>
          </a:stretch>
        </p:blipFill>
        <p:spPr>
          <a:xfrm flipH="1">
            <a:off x="0" y="0"/>
            <a:ext cx="9144000" cy="6874764"/>
          </a:xfrm>
          <a:prstGeom prst="rect">
            <a:avLst/>
          </a:prstGeom>
        </p:spPr>
      </p:pic>
      <p:sp>
        <p:nvSpPr>
          <p:cNvPr id="5" name="Rectangle 1"/>
          <p:cNvSpPr>
            <a:spLocks noChangeArrowheads="1"/>
          </p:cNvSpPr>
          <p:nvPr/>
        </p:nvSpPr>
        <p:spPr bwMode="auto">
          <a:xfrm flipH="1">
            <a:off x="4800600" y="533400"/>
            <a:ext cx="4178300" cy="3108543"/>
          </a:xfrm>
          <a:prstGeom prst="rect">
            <a:avLst/>
          </a:prstGeom>
          <a:solidFill>
            <a:srgbClr val="6CC04A"/>
          </a:solidFill>
          <a:ln w="38100">
            <a:solidFill>
              <a:schemeClr val="bg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ranklin Gothic Medium"/>
                <a:ea typeface="Calibri" pitchFamily="34" charset="0"/>
                <a:cs typeface="Times New Roman" pitchFamily="18" charset="0"/>
              </a:rPr>
              <a:t>The</a:t>
            </a:r>
            <a:r>
              <a:rPr kumimoji="0" lang="en-US" sz="2400" b="0" i="0" u="none" strike="noStrike" kern="1200" cap="none" spc="0" normalizeH="0" baseline="0" noProof="0" dirty="0">
                <a:ln>
                  <a:noFill/>
                </a:ln>
                <a:solidFill>
                  <a:srgbClr val="333333"/>
                </a:solidFill>
                <a:effectLst/>
                <a:uLnTx/>
                <a:uFillTx/>
                <a:latin typeface="Franklin Gothic Medium"/>
                <a:ea typeface="Calibri" pitchFamily="34" charset="0"/>
                <a:cs typeface="Times New Roman" pitchFamily="18" charset="0"/>
              </a:rPr>
              <a:t> </a:t>
            </a:r>
            <a:r>
              <a:rPr kumimoji="0" lang="en-US" sz="2800" b="1" i="0" u="none" strike="noStrike" kern="1200" cap="none" spc="0" normalizeH="0" baseline="0" noProof="0" dirty="0">
                <a:ln>
                  <a:noFill/>
                </a:ln>
                <a:solidFill>
                  <a:srgbClr val="1A4298"/>
                </a:solidFill>
                <a:effectLst/>
                <a:uLnTx/>
                <a:uFillTx/>
                <a:latin typeface="Franklin Gothic Medium"/>
                <a:ea typeface="Calibri" pitchFamily="34" charset="0"/>
                <a:cs typeface="Times New Roman" pitchFamily="18" charset="0"/>
              </a:rPr>
              <a:t>Population Council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ranklin Gothic Medium"/>
                <a:ea typeface="Calibri" pitchFamily="34" charset="0"/>
                <a:cs typeface="Times New Roman" pitchFamily="18" charset="0"/>
              </a:rPr>
              <a:t>conducts biomedical, social science, and public health research. We deliver solutions that lead to more effective policies, programs, and technologies that improve lives around the world.</a:t>
            </a:r>
            <a:endParaRPr kumimoji="0" lang="en-US" sz="2400" b="0" i="0" u="none" strike="noStrike" kern="1200" cap="none" spc="0" normalizeH="0" baseline="0" noProof="0" dirty="0">
              <a:ln>
                <a:noFill/>
              </a:ln>
              <a:solidFill>
                <a:srgbClr val="FFFFFF"/>
              </a:solidFill>
              <a:effectLst/>
              <a:uLnTx/>
              <a:uFillTx/>
              <a:latin typeface="Franklin Gothic Medium"/>
              <a:ea typeface="+mn-ea"/>
              <a:cs typeface="+mn-cs"/>
            </a:endParaRPr>
          </a:p>
        </p:txBody>
      </p:sp>
    </p:spTree>
    <p:extLst>
      <p:ext uri="{BB962C8B-B14F-4D97-AF65-F5344CB8AC3E}">
        <p14:creationId xmlns:p14="http://schemas.microsoft.com/office/powerpoint/2010/main" val="154224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dirty="0"/>
              <a:t>Focus on adolescent girls’ empowerment</a:t>
            </a:r>
          </a:p>
        </p:txBody>
      </p:sp>
      <p:pic>
        <p:nvPicPr>
          <p:cNvPr id="3" name="Picture 2"/>
          <p:cNvPicPr>
            <a:picLocks noChangeAspect="1"/>
          </p:cNvPicPr>
          <p:nvPr/>
        </p:nvPicPr>
        <p:blipFill>
          <a:blip r:embed="rId3"/>
          <a:stretch>
            <a:fillRect/>
          </a:stretch>
        </p:blipFill>
        <p:spPr>
          <a:xfrm>
            <a:off x="5715000" y="1447800"/>
            <a:ext cx="2622323" cy="3124200"/>
          </a:xfrm>
          <a:prstGeom prst="rect">
            <a:avLst/>
          </a:prstGeom>
          <a:ln>
            <a:solidFill>
              <a:schemeClr val="bg1">
                <a:lumMod val="85000"/>
              </a:schemeClr>
            </a:solidFill>
          </a:ln>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r="2437"/>
          <a:stretch/>
        </p:blipFill>
        <p:spPr>
          <a:xfrm>
            <a:off x="618140" y="1524000"/>
            <a:ext cx="4411060" cy="3054835"/>
          </a:xfrm>
          <a:prstGeom prst="rect">
            <a:avLst/>
          </a:prstGeom>
          <a:ln>
            <a:solidFill>
              <a:schemeClr val="tx1"/>
            </a:solidFill>
          </a:ln>
        </p:spPr>
      </p:pic>
      <p:sp>
        <p:nvSpPr>
          <p:cNvPr id="14" name="TextBox 13"/>
          <p:cNvSpPr txBox="1"/>
          <p:nvPr/>
        </p:nvSpPr>
        <p:spPr>
          <a:xfrm>
            <a:off x="685800" y="4724400"/>
            <a:ext cx="7391400" cy="1815882"/>
          </a:xfrm>
          <a:prstGeom prst="rect">
            <a:avLst/>
          </a:prstGeom>
          <a:noFill/>
        </p:spPr>
        <p:txBody>
          <a:bodyPr wrap="square" rtlCol="0">
            <a:spAutoFit/>
          </a:bodyPr>
          <a:lstStyle/>
          <a:p>
            <a:pPr marL="285750" indent="-285750">
              <a:buClr>
                <a:srgbClr val="6CC04A"/>
              </a:buClr>
              <a:buFont typeface="Arial" panose="020B0604020202020204" pitchFamily="34" charset="0"/>
              <a:buChar char="•"/>
            </a:pPr>
            <a:r>
              <a:rPr lang="en-US" sz="2800" dirty="0">
                <a:latin typeface="Franklin Gothic Book" panose="020B0503020102020204" pitchFamily="34" charset="0"/>
              </a:rPr>
              <a:t>Rigorous research to improve health &amp; development outcomes for vulnerable AGYW</a:t>
            </a:r>
          </a:p>
          <a:p>
            <a:pPr marL="285750" indent="-285750">
              <a:buClr>
                <a:srgbClr val="6CC04A"/>
              </a:buClr>
              <a:buFont typeface="Arial" panose="020B0604020202020204" pitchFamily="34" charset="0"/>
              <a:buChar char="•"/>
            </a:pPr>
            <a:r>
              <a:rPr lang="en-US" sz="2800" dirty="0">
                <a:latin typeface="Franklin Gothic Book" panose="020B0503020102020204" pitchFamily="34" charset="0"/>
              </a:rPr>
              <a:t>Intentional design—starting with the perspective of the beneficiary</a:t>
            </a:r>
          </a:p>
        </p:txBody>
      </p:sp>
    </p:spTree>
    <p:extLst>
      <p:ext uri="{BB962C8B-B14F-4D97-AF65-F5344CB8AC3E}">
        <p14:creationId xmlns:p14="http://schemas.microsoft.com/office/powerpoint/2010/main" val="2812563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033" y="308264"/>
            <a:ext cx="8229600" cy="1143000"/>
          </a:xfrm>
        </p:spPr>
        <p:txBody>
          <a:bodyPr>
            <a:normAutofit fontScale="90000"/>
          </a:bodyPr>
          <a:lstStyle/>
          <a:p>
            <a:r>
              <a:rPr lang="en-US" dirty="0"/>
              <a:t>Focus on identifying effective solutions to improve HIV response</a:t>
            </a:r>
          </a:p>
        </p:txBody>
      </p:sp>
      <p:sp>
        <p:nvSpPr>
          <p:cNvPr id="3" name="Content Placeholder 2"/>
          <p:cNvSpPr>
            <a:spLocks noGrp="1"/>
          </p:cNvSpPr>
          <p:nvPr>
            <p:ph idx="1"/>
          </p:nvPr>
        </p:nvSpPr>
        <p:spPr>
          <a:xfrm>
            <a:off x="457200" y="1828800"/>
            <a:ext cx="8229600" cy="4038600"/>
          </a:xfrm>
        </p:spPr>
        <p:txBody>
          <a:bodyPr/>
          <a:lstStyle/>
          <a:p>
            <a:r>
              <a:rPr lang="en-US" dirty="0"/>
              <a:t>Generate practical evidence to answer “how to” questions about HIV programs /services </a:t>
            </a:r>
          </a:p>
          <a:p>
            <a:r>
              <a:rPr lang="en-US" dirty="0"/>
              <a:t>Address socio-structural context:</a:t>
            </a:r>
          </a:p>
          <a:p>
            <a:pPr marL="0" indent="0">
              <a:buNone/>
            </a:pPr>
            <a:endParaRPr lang="en-US" dirty="0"/>
          </a:p>
          <a:p>
            <a:pPr lvl="1"/>
            <a:endParaRPr lang="en-US" dirty="0"/>
          </a:p>
          <a:p>
            <a:pPr lvl="1"/>
            <a:endParaRPr lang="en-US" dirty="0"/>
          </a:p>
          <a:p>
            <a:pPr lvl="1"/>
            <a:endParaRPr lang="en-US" dirty="0"/>
          </a:p>
          <a:p>
            <a:pPr lvl="1"/>
            <a:endParaRPr lang="en-US" dirty="0"/>
          </a:p>
        </p:txBody>
      </p:sp>
      <p:sp>
        <p:nvSpPr>
          <p:cNvPr id="13" name="Oval 12"/>
          <p:cNvSpPr/>
          <p:nvPr/>
        </p:nvSpPr>
        <p:spPr>
          <a:xfrm>
            <a:off x="838200" y="3657600"/>
            <a:ext cx="2286000" cy="1600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Hard to reach populations</a:t>
            </a:r>
          </a:p>
        </p:txBody>
      </p:sp>
      <p:sp>
        <p:nvSpPr>
          <p:cNvPr id="14" name="Oval 13"/>
          <p:cNvSpPr/>
          <p:nvPr/>
        </p:nvSpPr>
        <p:spPr>
          <a:xfrm>
            <a:off x="3429000" y="3657600"/>
            <a:ext cx="2286000" cy="1600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Gender inequities &amp; relationship power</a:t>
            </a:r>
          </a:p>
        </p:txBody>
      </p:sp>
      <p:sp>
        <p:nvSpPr>
          <p:cNvPr id="15" name="Oval 14"/>
          <p:cNvSpPr/>
          <p:nvPr/>
        </p:nvSpPr>
        <p:spPr>
          <a:xfrm>
            <a:off x="5989320" y="3581400"/>
            <a:ext cx="2133600" cy="16002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Stigma</a:t>
            </a:r>
          </a:p>
        </p:txBody>
      </p:sp>
    </p:spTree>
    <p:extLst>
      <p:ext uri="{BB962C8B-B14F-4D97-AF65-F5344CB8AC3E}">
        <p14:creationId xmlns:p14="http://schemas.microsoft.com/office/powerpoint/2010/main" val="16440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686800" cy="1143000"/>
          </a:xfrm>
        </p:spPr>
        <p:txBody>
          <a:bodyPr>
            <a:normAutofit/>
          </a:bodyPr>
          <a:lstStyle/>
          <a:p>
            <a:r>
              <a:rPr lang="en-US" dirty="0"/>
              <a:t>Fostering research impact / use</a:t>
            </a:r>
          </a:p>
        </p:txBody>
      </p:sp>
      <p:sp>
        <p:nvSpPr>
          <p:cNvPr id="4" name="Content Placeholder 3"/>
          <p:cNvSpPr>
            <a:spLocks noGrp="1"/>
          </p:cNvSpPr>
          <p:nvPr>
            <p:ph idx="1"/>
          </p:nvPr>
        </p:nvSpPr>
        <p:spPr>
          <a:xfrm>
            <a:off x="381000" y="1295400"/>
            <a:ext cx="8382000" cy="4800600"/>
          </a:xfrm>
        </p:spPr>
        <p:txBody>
          <a:bodyPr>
            <a:normAutofit/>
          </a:bodyPr>
          <a:lstStyle/>
          <a:p>
            <a:r>
              <a:rPr lang="en-US" dirty="0"/>
              <a:t>Ensuring relevance of study objectives and results</a:t>
            </a:r>
          </a:p>
          <a:p>
            <a:r>
              <a:rPr lang="en-US" dirty="0"/>
              <a:t>Promoting use of study results to guide planning and implementation</a:t>
            </a:r>
          </a:p>
          <a:p>
            <a:r>
              <a:rPr lang="en-US" dirty="0"/>
              <a:t>Building bridges between researchers and program managers / policy makers</a:t>
            </a:r>
          </a:p>
          <a:p>
            <a:r>
              <a:rPr lang="en-US" dirty="0"/>
              <a:t>Strengthening capacity to produce and use evidence</a:t>
            </a:r>
          </a:p>
          <a:p>
            <a:endParaRPr lang="en-US" dirty="0"/>
          </a:p>
          <a:p>
            <a:pPr marL="0" indent="0">
              <a:buNone/>
            </a:pPr>
            <a:endParaRPr lang="en-US" dirty="0"/>
          </a:p>
        </p:txBody>
      </p:sp>
      <p:pic>
        <p:nvPicPr>
          <p:cNvPr id="6"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4592710"/>
            <a:ext cx="2939541" cy="2251435"/>
          </a:xfrm>
          <a:prstGeom prst="rect">
            <a:avLst/>
          </a:prstGeom>
        </p:spPr>
      </p:pic>
    </p:spTree>
    <p:extLst>
      <p:ext uri="{BB962C8B-B14F-4D97-AF65-F5344CB8AC3E}">
        <p14:creationId xmlns:p14="http://schemas.microsoft.com/office/powerpoint/2010/main" val="1292477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Why are we talking about AGYW and HIV? </a:t>
            </a:r>
            <a:endParaRPr lang="en-US" dirty="0"/>
          </a:p>
        </p:txBody>
      </p:sp>
      <p:sp>
        <p:nvSpPr>
          <p:cNvPr id="8" name="TextBox 7"/>
          <p:cNvSpPr txBox="1"/>
          <p:nvPr/>
        </p:nvSpPr>
        <p:spPr>
          <a:xfrm>
            <a:off x="381000" y="6400800"/>
            <a:ext cx="6732942" cy="230832"/>
          </a:xfrm>
          <a:prstGeom prst="rect">
            <a:avLst/>
          </a:prstGeom>
          <a:noFill/>
        </p:spPr>
        <p:txBody>
          <a:bodyPr wrap="square" rtlCol="0">
            <a:spAutoFit/>
          </a:bodyPr>
          <a:lstStyle/>
          <a:p>
            <a:r>
              <a:rPr lang="en-US" sz="900" dirty="0">
                <a:latin typeface="Century Gothic" panose="020B0502020202020204" pitchFamily="34" charset="0"/>
              </a:rPr>
              <a:t>Source: UNICEF analysis of UNAIDS 2017 estimates.</a:t>
            </a:r>
          </a:p>
        </p:txBody>
      </p:sp>
      <p:graphicFrame>
        <p:nvGraphicFramePr>
          <p:cNvPr id="10" name="Chart 9">
            <a:extLst>
              <a:ext uri="{FF2B5EF4-FFF2-40B4-BE49-F238E27FC236}">
                <a16:creationId xmlns:a16="http://schemas.microsoft.com/office/drawing/2014/main" id="{AEB341CD-0420-418F-8C4A-A361B737EEDD}"/>
              </a:ext>
            </a:extLst>
          </p:cNvPr>
          <p:cNvGraphicFramePr/>
          <p:nvPr>
            <p:extLst>
              <p:ext uri="{D42A27DB-BD31-4B8C-83A1-F6EECF244321}">
                <p14:modId xmlns:p14="http://schemas.microsoft.com/office/powerpoint/2010/main" val="2650246042"/>
              </p:ext>
            </p:extLst>
          </p:nvPr>
        </p:nvGraphicFramePr>
        <p:xfrm>
          <a:off x="485775" y="1066800"/>
          <a:ext cx="8147320" cy="52269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5033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DREAMS Initiative</a:t>
            </a:r>
          </a:p>
        </p:txBody>
      </p:sp>
      <p:sp>
        <p:nvSpPr>
          <p:cNvPr id="3" name="Content Placeholder 2"/>
          <p:cNvSpPr>
            <a:spLocks noGrp="1"/>
          </p:cNvSpPr>
          <p:nvPr>
            <p:ph idx="1"/>
          </p:nvPr>
        </p:nvSpPr>
        <p:spPr>
          <a:xfrm>
            <a:off x="609600" y="2057400"/>
            <a:ext cx="8001000" cy="3810000"/>
          </a:xfrm>
        </p:spPr>
        <p:txBody>
          <a:bodyPr>
            <a:noAutofit/>
          </a:bodyPr>
          <a:lstStyle/>
          <a:p>
            <a:r>
              <a:rPr lang="en-US" sz="2600" dirty="0"/>
              <a:t>Goal: help girls develop into </a:t>
            </a:r>
            <a:r>
              <a:rPr lang="en-US" sz="2600" b="1" u="sng" dirty="0"/>
              <a:t>D</a:t>
            </a:r>
            <a:r>
              <a:rPr lang="en-US" sz="2600" dirty="0"/>
              <a:t>etermined, </a:t>
            </a:r>
            <a:r>
              <a:rPr lang="en-US" sz="2600" b="1" u="sng" dirty="0"/>
              <a:t>R</a:t>
            </a:r>
            <a:r>
              <a:rPr lang="en-US" sz="2600" dirty="0"/>
              <a:t>esilient, </a:t>
            </a:r>
            <a:r>
              <a:rPr lang="en-US" sz="2600" b="1" u="sng" dirty="0"/>
              <a:t>E</a:t>
            </a:r>
            <a:r>
              <a:rPr lang="en-US" sz="2600" dirty="0"/>
              <a:t>mpowered, </a:t>
            </a:r>
            <a:r>
              <a:rPr lang="en-US" sz="2600" b="1" u="sng" dirty="0"/>
              <a:t>A</a:t>
            </a:r>
            <a:r>
              <a:rPr lang="en-US" sz="2600" dirty="0"/>
              <a:t>IDS-free, </a:t>
            </a:r>
            <a:r>
              <a:rPr lang="en-US" sz="2600" b="1" u="sng" dirty="0"/>
              <a:t>M</a:t>
            </a:r>
            <a:r>
              <a:rPr lang="en-US" sz="2600" dirty="0"/>
              <a:t>entored, and </a:t>
            </a:r>
            <a:r>
              <a:rPr lang="en-US" sz="2600" b="1" u="sng" dirty="0"/>
              <a:t>S</a:t>
            </a:r>
            <a:r>
              <a:rPr lang="en-US" sz="2600" dirty="0"/>
              <a:t>afe women</a:t>
            </a:r>
          </a:p>
          <a:p>
            <a:r>
              <a:rPr lang="en-US" sz="2600" dirty="0"/>
              <a:t>Aims to reduce HIV infection rates among adolescent girls and young women in 10 sub-Saharan Africa countries, and additional 5 countries last year</a:t>
            </a:r>
          </a:p>
          <a:p>
            <a:r>
              <a:rPr lang="en-US" sz="2600" dirty="0"/>
              <a:t>Public-Private partnership</a:t>
            </a:r>
          </a:p>
          <a:p>
            <a:pPr lvl="1"/>
            <a:r>
              <a:rPr lang="en-US" sz="2200" dirty="0"/>
              <a:t>PEPFAR, BMGF, Girl Effect, Johnson &amp; Johnson, Gilead Sciences, </a:t>
            </a:r>
            <a:r>
              <a:rPr lang="en-US" sz="2200" dirty="0" err="1"/>
              <a:t>ViiV</a:t>
            </a:r>
            <a:r>
              <a:rPr lang="en-US" sz="2200" dirty="0"/>
              <a:t> Healthcare</a:t>
            </a:r>
          </a:p>
        </p:txBody>
      </p:sp>
      <p:pic>
        <p:nvPicPr>
          <p:cNvPr id="2050" name="Picture 2" descr="Date: 10/09/2015 Description: DREAMS logo © PEPF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804" y="50075"/>
            <a:ext cx="2236196" cy="162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457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different about DREAMS?</a:t>
            </a:r>
          </a:p>
        </p:txBody>
      </p:sp>
      <p:sp>
        <p:nvSpPr>
          <p:cNvPr id="3" name="Content Placeholder 2"/>
          <p:cNvSpPr>
            <a:spLocks noGrp="1"/>
          </p:cNvSpPr>
          <p:nvPr>
            <p:ph idx="1"/>
          </p:nvPr>
        </p:nvSpPr>
        <p:spPr>
          <a:xfrm>
            <a:off x="381000" y="1260231"/>
            <a:ext cx="8229600" cy="5257800"/>
          </a:xfrm>
        </p:spPr>
        <p:txBody>
          <a:bodyPr>
            <a:normAutofit/>
          </a:bodyPr>
          <a:lstStyle/>
          <a:p>
            <a:r>
              <a:rPr lang="en-US" dirty="0"/>
              <a:t>Focus on (most vulnerable) adolescent girls and young women </a:t>
            </a:r>
          </a:p>
          <a:p>
            <a:r>
              <a:rPr lang="en-US" dirty="0"/>
              <a:t>Interventions are multi-sectoral, address structural determinants, explicit about gender</a:t>
            </a:r>
          </a:p>
          <a:p>
            <a:r>
              <a:rPr lang="en-US" dirty="0"/>
              <a:t>Includes several ‘new’ interventions:</a:t>
            </a:r>
          </a:p>
          <a:p>
            <a:pPr lvl="1"/>
            <a:r>
              <a:rPr lang="en-US" dirty="0"/>
              <a:t>Pre-exposure prophylaxis (</a:t>
            </a:r>
            <a:r>
              <a:rPr lang="en-US" dirty="0" err="1"/>
              <a:t>PrEP</a:t>
            </a:r>
            <a:r>
              <a:rPr lang="en-US" dirty="0"/>
              <a:t>)</a:t>
            </a:r>
          </a:p>
          <a:p>
            <a:pPr lvl="1"/>
            <a:r>
              <a:rPr lang="en-US" dirty="0"/>
              <a:t>Social asset building</a:t>
            </a:r>
          </a:p>
          <a:p>
            <a:pPr lvl="1"/>
            <a:r>
              <a:rPr lang="en-US" dirty="0"/>
              <a:t>Cash transfers</a:t>
            </a:r>
          </a:p>
          <a:p>
            <a:r>
              <a:rPr lang="en-US" dirty="0"/>
              <a:t>Addresses range of AGYW, including very young adolescent girls (ages 10–14)</a:t>
            </a:r>
          </a:p>
        </p:txBody>
      </p:sp>
    </p:spTree>
    <p:extLst>
      <p:ext uri="{BB962C8B-B14F-4D97-AF65-F5344CB8AC3E}">
        <p14:creationId xmlns:p14="http://schemas.microsoft.com/office/powerpoint/2010/main" val="2940866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Shape 411"/>
          <p:cNvSpPr/>
          <p:nvPr/>
        </p:nvSpPr>
        <p:spPr>
          <a:xfrm>
            <a:off x="113598" y="6324600"/>
            <a:ext cx="4534602" cy="369332"/>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100"/>
            </a:lvl1pPr>
          </a:lstStyle>
          <a:p>
            <a:r>
              <a:rPr lang="en-US" sz="900" dirty="0">
                <a:latin typeface="Franklin Gothic Book" panose="020B0503020102020204" pitchFamily="34" charset="0"/>
              </a:rPr>
              <a:t>Adapted from: </a:t>
            </a:r>
            <a:r>
              <a:rPr sz="900" dirty="0">
                <a:latin typeface="Franklin Gothic Book" panose="020B0503020102020204" pitchFamily="34" charset="0"/>
              </a:rPr>
              <a:t>Preventing HIV in Adolescent Girls and Young Women: Guidance for PEPFAR Country Teams on the DREAMS Partnership, March 2015</a:t>
            </a:r>
          </a:p>
        </p:txBody>
      </p:sp>
      <p:sp>
        <p:nvSpPr>
          <p:cNvPr id="8" name="Title 7"/>
          <p:cNvSpPr>
            <a:spLocks noGrp="1"/>
          </p:cNvSpPr>
          <p:nvPr>
            <p:ph type="title"/>
          </p:nvPr>
        </p:nvSpPr>
        <p:spPr>
          <a:xfrm>
            <a:off x="457200" y="152400"/>
            <a:ext cx="8229600" cy="1295400"/>
          </a:xfrm>
        </p:spPr>
        <p:txBody>
          <a:bodyPr>
            <a:normAutofit fontScale="90000"/>
          </a:bodyPr>
          <a:lstStyle/>
          <a:p>
            <a:r>
              <a:rPr lang="en-US" dirty="0"/>
              <a:t>DREAMS package: Combination of “evidence-based” interventions layered in same location</a:t>
            </a:r>
          </a:p>
        </p:txBody>
      </p:sp>
      <p:sp>
        <p:nvSpPr>
          <p:cNvPr id="2" name="Rounded Rectangle 1"/>
          <p:cNvSpPr/>
          <p:nvPr/>
        </p:nvSpPr>
        <p:spPr>
          <a:xfrm>
            <a:off x="3613114" y="1621466"/>
            <a:ext cx="2061656" cy="1371600"/>
          </a:xfrm>
          <a:prstGeom prst="roundRect">
            <a:avLst/>
          </a:prstGeom>
          <a:solidFill>
            <a:schemeClr val="accent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657600" y="1830213"/>
            <a:ext cx="1981199" cy="954107"/>
          </a:xfrm>
          <a:prstGeom prst="rect">
            <a:avLst/>
          </a:prstGeom>
          <a:noFill/>
        </p:spPr>
        <p:txBody>
          <a:bodyPr wrap="square" rtlCol="0">
            <a:spAutoFit/>
          </a:bodyPr>
          <a:lstStyle/>
          <a:p>
            <a:pPr algn="ctr"/>
            <a:r>
              <a:rPr lang="en-US" dirty="0">
                <a:solidFill>
                  <a:schemeClr val="bg1"/>
                </a:solidFill>
                <a:latin typeface="Franklin Gothic Book" panose="020B0503020102020204" pitchFamily="34" charset="0"/>
              </a:rPr>
              <a:t>Mobilize </a:t>
            </a:r>
          </a:p>
          <a:p>
            <a:pPr algn="ctr"/>
            <a:r>
              <a:rPr lang="en-US" sz="2000" b="1" dirty="0">
                <a:solidFill>
                  <a:schemeClr val="bg1"/>
                </a:solidFill>
                <a:latin typeface="Franklin Gothic Book" panose="020B0503020102020204" pitchFamily="34" charset="0"/>
              </a:rPr>
              <a:t>Communities</a:t>
            </a:r>
            <a:r>
              <a:rPr lang="en-US" dirty="0">
                <a:solidFill>
                  <a:schemeClr val="bg1"/>
                </a:solidFill>
                <a:latin typeface="Franklin Gothic Book" panose="020B0503020102020204" pitchFamily="34" charset="0"/>
              </a:rPr>
              <a:t> </a:t>
            </a:r>
          </a:p>
          <a:p>
            <a:pPr algn="ctr"/>
            <a:r>
              <a:rPr lang="en-US" dirty="0">
                <a:solidFill>
                  <a:schemeClr val="bg1"/>
                </a:solidFill>
                <a:latin typeface="Franklin Gothic Book" panose="020B0503020102020204" pitchFamily="34" charset="0"/>
              </a:rPr>
              <a:t>for change</a:t>
            </a:r>
          </a:p>
        </p:txBody>
      </p:sp>
      <p:sp>
        <p:nvSpPr>
          <p:cNvPr id="20" name="Rounded Rectangle 19"/>
          <p:cNvSpPr/>
          <p:nvPr/>
        </p:nvSpPr>
        <p:spPr>
          <a:xfrm>
            <a:off x="729387" y="3931920"/>
            <a:ext cx="1969612" cy="1280160"/>
          </a:xfrm>
          <a:prstGeom prst="roundRect">
            <a:avLst/>
          </a:prstGeom>
          <a:solidFill>
            <a:srgbClr val="003A5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95819" y="4120515"/>
            <a:ext cx="1969612" cy="984885"/>
          </a:xfrm>
          <a:prstGeom prst="rect">
            <a:avLst/>
          </a:prstGeom>
          <a:noFill/>
        </p:spPr>
        <p:txBody>
          <a:bodyPr wrap="square" rtlCol="0">
            <a:spAutoFit/>
          </a:bodyPr>
          <a:lstStyle/>
          <a:p>
            <a:pPr algn="ctr"/>
            <a:r>
              <a:rPr lang="en-US" dirty="0">
                <a:solidFill>
                  <a:schemeClr val="bg1"/>
                </a:solidFill>
                <a:latin typeface="Franklin Gothic Book" panose="020B0503020102020204" pitchFamily="34" charset="0"/>
              </a:rPr>
              <a:t>Reduce risk of </a:t>
            </a:r>
          </a:p>
          <a:p>
            <a:pPr algn="ctr"/>
            <a:r>
              <a:rPr lang="en-US" sz="2000" b="1" dirty="0">
                <a:solidFill>
                  <a:schemeClr val="bg1"/>
                </a:solidFill>
                <a:latin typeface="Franklin Gothic Book" panose="020B0503020102020204" pitchFamily="34" charset="0"/>
              </a:rPr>
              <a:t>Male sexual partners</a:t>
            </a:r>
            <a:endParaRPr lang="en-US" dirty="0">
              <a:solidFill>
                <a:schemeClr val="bg1"/>
              </a:solidFill>
              <a:latin typeface="Franklin Gothic Book" panose="020B0503020102020204" pitchFamily="34" charset="0"/>
            </a:endParaRPr>
          </a:p>
        </p:txBody>
      </p:sp>
      <p:cxnSp>
        <p:nvCxnSpPr>
          <p:cNvPr id="25" name="Straight Connector 24"/>
          <p:cNvCxnSpPr/>
          <p:nvPr/>
        </p:nvCxnSpPr>
        <p:spPr>
          <a:xfrm flipV="1">
            <a:off x="4643942" y="3005560"/>
            <a:ext cx="0" cy="377951"/>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711300" y="4569888"/>
            <a:ext cx="731520" cy="422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Rounded Rectangle 27"/>
          <p:cNvSpPr/>
          <p:nvPr/>
        </p:nvSpPr>
        <p:spPr>
          <a:xfrm>
            <a:off x="3457365" y="3383511"/>
            <a:ext cx="2373155" cy="2387706"/>
          </a:xfrm>
          <a:prstGeom prst="roundRect">
            <a:avLst/>
          </a:prstGeom>
          <a:solidFill>
            <a:srgbClr val="6CC04A"/>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449944" y="3855816"/>
            <a:ext cx="2373155" cy="1569660"/>
          </a:xfrm>
          <a:prstGeom prst="rect">
            <a:avLst/>
          </a:prstGeom>
          <a:noFill/>
        </p:spPr>
        <p:txBody>
          <a:bodyPr wrap="square" rtlCol="0">
            <a:spAutoFit/>
          </a:bodyPr>
          <a:lstStyle/>
          <a:p>
            <a:pPr algn="ctr"/>
            <a:r>
              <a:rPr lang="en-US" dirty="0">
                <a:solidFill>
                  <a:schemeClr val="bg1"/>
                </a:solidFill>
                <a:latin typeface="Franklin Gothic Book" panose="020B0503020102020204" pitchFamily="34" charset="0"/>
              </a:rPr>
              <a:t>Empower</a:t>
            </a:r>
          </a:p>
          <a:p>
            <a:pPr algn="ctr"/>
            <a:r>
              <a:rPr lang="en-US" sz="2000" b="1" dirty="0">
                <a:solidFill>
                  <a:schemeClr val="bg1"/>
                </a:solidFill>
                <a:latin typeface="Franklin Gothic Book" panose="020B0503020102020204" pitchFamily="34" charset="0"/>
              </a:rPr>
              <a:t>Adolescent Girls &amp; Young Women (AGYW)</a:t>
            </a:r>
          </a:p>
          <a:p>
            <a:pPr algn="ctr"/>
            <a:r>
              <a:rPr lang="en-US" dirty="0">
                <a:solidFill>
                  <a:schemeClr val="bg1"/>
                </a:solidFill>
                <a:latin typeface="Franklin Gothic Book" panose="020B0503020102020204" pitchFamily="34" charset="0"/>
              </a:rPr>
              <a:t>and reduce risk</a:t>
            </a:r>
          </a:p>
        </p:txBody>
      </p:sp>
      <p:sp>
        <p:nvSpPr>
          <p:cNvPr id="34" name="Rounded Rectangle 33"/>
          <p:cNvSpPr/>
          <p:nvPr/>
        </p:nvSpPr>
        <p:spPr>
          <a:xfrm>
            <a:off x="6587439" y="3886200"/>
            <a:ext cx="1969612" cy="1371600"/>
          </a:xfrm>
          <a:prstGeom prst="roundRect">
            <a:avLst/>
          </a:prstGeom>
          <a:solidFill>
            <a:srgbClr val="00A8E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6580018" y="4233446"/>
            <a:ext cx="1969612" cy="677108"/>
          </a:xfrm>
          <a:prstGeom prst="rect">
            <a:avLst/>
          </a:prstGeom>
          <a:noFill/>
        </p:spPr>
        <p:txBody>
          <a:bodyPr wrap="square" rtlCol="0">
            <a:spAutoFit/>
          </a:bodyPr>
          <a:lstStyle/>
          <a:p>
            <a:pPr algn="ctr"/>
            <a:r>
              <a:rPr lang="en-US" dirty="0">
                <a:solidFill>
                  <a:schemeClr val="bg1"/>
                </a:solidFill>
                <a:latin typeface="Franklin Gothic Book" panose="020B0503020102020204" pitchFamily="34" charset="0"/>
              </a:rPr>
              <a:t>Strengthen</a:t>
            </a:r>
          </a:p>
          <a:p>
            <a:pPr algn="ctr"/>
            <a:r>
              <a:rPr lang="en-US" sz="2000" b="1" dirty="0">
                <a:solidFill>
                  <a:schemeClr val="bg1"/>
                </a:solidFill>
                <a:latin typeface="Franklin Gothic Book" panose="020B0503020102020204" pitchFamily="34" charset="0"/>
              </a:rPr>
              <a:t>Families</a:t>
            </a:r>
            <a:endParaRPr lang="en-US" dirty="0">
              <a:solidFill>
                <a:schemeClr val="bg1"/>
              </a:solidFill>
              <a:latin typeface="Franklin Gothic Book" panose="020B0503020102020204" pitchFamily="34" charset="0"/>
            </a:endParaRPr>
          </a:p>
        </p:txBody>
      </p:sp>
      <p:cxnSp>
        <p:nvCxnSpPr>
          <p:cNvPr id="43" name="Straight Connector 42"/>
          <p:cNvCxnSpPr/>
          <p:nvPr/>
        </p:nvCxnSpPr>
        <p:spPr>
          <a:xfrm flipV="1">
            <a:off x="5861940" y="4569888"/>
            <a:ext cx="731520" cy="4225"/>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961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Population Council's role in DREAMS</a:t>
            </a:r>
          </a:p>
        </p:txBody>
      </p:sp>
      <p:sp>
        <p:nvSpPr>
          <p:cNvPr id="3" name="Content Placeholder 2"/>
          <p:cNvSpPr>
            <a:spLocks noGrp="1"/>
          </p:cNvSpPr>
          <p:nvPr>
            <p:ph idx="1"/>
          </p:nvPr>
        </p:nvSpPr>
        <p:spPr>
          <a:xfrm>
            <a:off x="457200" y="3886200"/>
            <a:ext cx="8229600" cy="3124200"/>
          </a:xfrm>
        </p:spPr>
        <p:txBody>
          <a:bodyPr>
            <a:normAutofit/>
          </a:bodyPr>
          <a:lstStyle/>
          <a:p>
            <a:endParaRPr lang="en-US" dirty="0"/>
          </a:p>
          <a:p>
            <a:endParaRPr lang="en-US" dirty="0"/>
          </a:p>
          <a:p>
            <a:endParaRPr lang="en-US" dirty="0"/>
          </a:p>
          <a:p>
            <a:endParaRPr lang="en-US" dirty="0"/>
          </a:p>
        </p:txBody>
      </p:sp>
      <p:sp>
        <p:nvSpPr>
          <p:cNvPr id="4" name="Oval 3"/>
          <p:cNvSpPr/>
          <p:nvPr/>
        </p:nvSpPr>
        <p:spPr>
          <a:xfrm>
            <a:off x="1184944" y="1524000"/>
            <a:ext cx="6774112" cy="3276600"/>
          </a:xfrm>
          <a:prstGeom prst="ellipse">
            <a:avLst/>
          </a:prstGeom>
          <a:solidFill>
            <a:srgbClr val="6CC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1066800" y="2133600"/>
            <a:ext cx="7010400" cy="1938992"/>
          </a:xfrm>
          <a:prstGeom prst="rect">
            <a:avLst/>
          </a:prstGeom>
        </p:spPr>
        <p:txBody>
          <a:bodyPr wrap="square">
            <a:spAutoFit/>
          </a:bodyPr>
          <a:lstStyle/>
          <a:p>
            <a:pPr algn="ctr"/>
            <a:r>
              <a:rPr lang="en-US" sz="3000" dirty="0">
                <a:solidFill>
                  <a:schemeClr val="bg1"/>
                </a:solidFill>
                <a:latin typeface="+mj-lt"/>
              </a:rPr>
              <a:t>Generate evidence </a:t>
            </a:r>
          </a:p>
          <a:p>
            <a:pPr algn="ctr"/>
            <a:r>
              <a:rPr lang="en-US" sz="3000" dirty="0">
                <a:solidFill>
                  <a:schemeClr val="bg1"/>
                </a:solidFill>
                <a:latin typeface="+mj-lt"/>
              </a:rPr>
              <a:t>↕</a:t>
            </a:r>
          </a:p>
          <a:p>
            <a:pPr algn="ctr"/>
            <a:r>
              <a:rPr lang="en-US" sz="3000" dirty="0">
                <a:solidFill>
                  <a:schemeClr val="bg1"/>
                </a:solidFill>
                <a:latin typeface="+mj-lt"/>
              </a:rPr>
              <a:t>Build capacity to translate </a:t>
            </a:r>
            <a:br>
              <a:rPr lang="en-US" sz="3000" dirty="0">
                <a:solidFill>
                  <a:schemeClr val="bg1"/>
                </a:solidFill>
                <a:latin typeface="+mj-lt"/>
              </a:rPr>
            </a:br>
            <a:r>
              <a:rPr lang="en-US" sz="3000" dirty="0">
                <a:solidFill>
                  <a:schemeClr val="bg1"/>
                </a:solidFill>
                <a:latin typeface="+mj-lt"/>
              </a:rPr>
              <a:t>evidence into programming</a:t>
            </a:r>
          </a:p>
        </p:txBody>
      </p:sp>
      <p:sp>
        <p:nvSpPr>
          <p:cNvPr id="5" name="TextBox 4"/>
          <p:cNvSpPr txBox="1"/>
          <p:nvPr/>
        </p:nvSpPr>
        <p:spPr>
          <a:xfrm>
            <a:off x="990600" y="5105400"/>
            <a:ext cx="7239000" cy="954107"/>
          </a:xfrm>
          <a:prstGeom prst="rect">
            <a:avLst/>
          </a:prstGeom>
          <a:noFill/>
        </p:spPr>
        <p:txBody>
          <a:bodyPr wrap="square" rtlCol="0">
            <a:spAutoFit/>
          </a:bodyPr>
          <a:lstStyle/>
          <a:p>
            <a:pPr>
              <a:buClr>
                <a:srgbClr val="6CC04A"/>
              </a:buClr>
            </a:pPr>
            <a:r>
              <a:rPr lang="en-US" sz="2800" dirty="0">
                <a:latin typeface="Franklin Gothic Book" panose="020B0503020102020204" pitchFamily="34" charset="0"/>
              </a:rPr>
              <a:t>Funding from Bill &amp; Melinda Gates Foundation, PEPFAR/USAID (via Project SOAR), &amp; Girl Effect</a:t>
            </a:r>
          </a:p>
        </p:txBody>
      </p:sp>
    </p:spTree>
    <p:extLst>
      <p:ext uri="{BB962C8B-B14F-4D97-AF65-F5344CB8AC3E}">
        <p14:creationId xmlns:p14="http://schemas.microsoft.com/office/powerpoint/2010/main" val="3491599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descr="A person that is standing in the grass&#10;&#10;Description generated with high confidence">
            <a:extLst>
              <a:ext uri="{FF2B5EF4-FFF2-40B4-BE49-F238E27FC236}">
                <a16:creationId xmlns:a16="http://schemas.microsoft.com/office/drawing/2014/main" id="{7FA48B64-683E-4FBD-9F01-D0E8A3EF90D6}"/>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5372" r="5372"/>
          <a:stretch>
            <a:fillRect/>
          </a:stretch>
        </p:blipFill>
        <p:spPr>
          <a:xfrm>
            <a:off x="-27709" y="-304800"/>
            <a:ext cx="9176279" cy="6882209"/>
          </a:xfrm>
        </p:spPr>
      </p:pic>
      <p:sp>
        <p:nvSpPr>
          <p:cNvPr id="2" name="Title 1"/>
          <p:cNvSpPr>
            <a:spLocks noGrp="1"/>
          </p:cNvSpPr>
          <p:nvPr>
            <p:ph type="title"/>
          </p:nvPr>
        </p:nvSpPr>
        <p:spPr>
          <a:xfrm>
            <a:off x="-27709" y="4454199"/>
            <a:ext cx="9197061" cy="2504209"/>
          </a:xfrm>
          <a:solidFill>
            <a:schemeClr val="bg1">
              <a:lumMod val="65000"/>
            </a:schemeClr>
          </a:solidFill>
        </p:spPr>
        <p:txBody>
          <a:bodyPr lIns="274320" anchor="t">
            <a:noAutofit/>
          </a:bodyPr>
          <a:lstStyle/>
          <a:p>
            <a:r>
              <a:rPr lang="en-US" sz="3000" b="0" dirty="0">
                <a:latin typeface="Franklin Gothic Demi" panose="020B0703020102020204" pitchFamily="34" charset="0"/>
              </a:rPr>
              <a:t>Using Implementation Science to Strengthen HIV Prevention for Adolescent Girls and Young Women</a:t>
            </a:r>
            <a:br>
              <a:rPr lang="en-US" sz="3200" dirty="0"/>
            </a:br>
            <a:br>
              <a:rPr lang="en-US" sz="1400" dirty="0"/>
            </a:br>
            <a:r>
              <a:rPr lang="en-US" dirty="0"/>
              <a:t>Sanyukta Mathur, DrPH MHS </a:t>
            </a:r>
            <a:br>
              <a:rPr lang="en-US" dirty="0"/>
            </a:br>
            <a:r>
              <a:rPr lang="en-US" dirty="0"/>
              <a:t>Project Director, DREAMS Implementation Science Research</a:t>
            </a:r>
            <a:br>
              <a:rPr lang="en-US" dirty="0"/>
            </a:br>
            <a:r>
              <a:rPr lang="en-US" dirty="0"/>
              <a:t>11 July 2018 UNICEF</a:t>
            </a:r>
          </a:p>
        </p:txBody>
      </p:sp>
      <p:pic>
        <p:nvPicPr>
          <p:cNvPr id="10" name="Picture 9">
            <a:extLst>
              <a:ext uri="{FF2B5EF4-FFF2-40B4-BE49-F238E27FC236}">
                <a16:creationId xmlns:a16="http://schemas.microsoft.com/office/drawing/2014/main" id="{1C1E8E32-92E1-49EA-8EF7-3E21B203EA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9400" y="400388"/>
            <a:ext cx="2233749" cy="841620"/>
          </a:xfrm>
          <a:prstGeom prst="rect">
            <a:avLst/>
          </a:prstGeom>
        </p:spPr>
      </p:pic>
    </p:spTree>
    <p:extLst>
      <p:ext uri="{BB962C8B-B14F-4D97-AF65-F5344CB8AC3E}">
        <p14:creationId xmlns:p14="http://schemas.microsoft.com/office/powerpoint/2010/main" val="2630861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Generating</a:t>
            </a:r>
            <a:r>
              <a:rPr lang="en-US" dirty="0"/>
              <a:t> evidence around DREAMS</a:t>
            </a:r>
          </a:p>
        </p:txBody>
      </p:sp>
      <p:sp>
        <p:nvSpPr>
          <p:cNvPr id="3" name="Content Placeholder 2"/>
          <p:cNvSpPr>
            <a:spLocks noGrp="1"/>
          </p:cNvSpPr>
          <p:nvPr>
            <p:ph idx="1"/>
          </p:nvPr>
        </p:nvSpPr>
        <p:spPr/>
        <p:txBody>
          <a:bodyPr/>
          <a:lstStyle/>
          <a:p>
            <a:r>
              <a:rPr lang="en-US" dirty="0">
                <a:solidFill>
                  <a:srgbClr val="6CC04A"/>
                </a:solidFill>
              </a:rPr>
              <a:t>3</a:t>
            </a:r>
            <a:r>
              <a:rPr lang="en-US" dirty="0"/>
              <a:t> cross-cutting themes—focusing on unique features of DREAMS</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28" name="Rectangle 27"/>
          <p:cNvSpPr/>
          <p:nvPr/>
        </p:nvSpPr>
        <p:spPr>
          <a:xfrm>
            <a:off x="1371600" y="2834640"/>
            <a:ext cx="7387772" cy="664797"/>
          </a:xfrm>
          <a:prstGeom prst="rect">
            <a:avLst/>
          </a:prstGeom>
        </p:spPr>
        <p:txBody>
          <a:bodyPr wrap="square" lIns="0" tIns="0" rIns="0" bIns="0">
            <a:spAutoFit/>
          </a:bodyPr>
          <a:lstStyle/>
          <a:p>
            <a:pPr marL="1146175">
              <a:lnSpc>
                <a:spcPct val="90000"/>
              </a:lnSpc>
            </a:pPr>
            <a:r>
              <a:rPr lang="en-US" sz="2400" dirty="0">
                <a:latin typeface="Franklin Gothic Book" panose="020B0503020102020204" pitchFamily="34" charset="0"/>
              </a:rPr>
              <a:t>Assessing effectiveness of community-based </a:t>
            </a:r>
            <a:r>
              <a:rPr lang="en-US" sz="2400" b="1" dirty="0">
                <a:latin typeface="Franklin Gothic Book" panose="020B0503020102020204" pitchFamily="34" charset="0"/>
              </a:rPr>
              <a:t>girl-centered programming</a:t>
            </a:r>
          </a:p>
        </p:txBody>
      </p:sp>
      <p:grpSp>
        <p:nvGrpSpPr>
          <p:cNvPr id="4" name="Group 3"/>
          <p:cNvGrpSpPr/>
          <p:nvPr/>
        </p:nvGrpSpPr>
        <p:grpSpPr>
          <a:xfrm>
            <a:off x="1373561" y="2667000"/>
            <a:ext cx="1005840" cy="1005840"/>
            <a:chOff x="609602" y="1523999"/>
            <a:chExt cx="1371602" cy="1371599"/>
          </a:xfrm>
        </p:grpSpPr>
        <p:sp>
          <p:nvSpPr>
            <p:cNvPr id="9" name="Rectangle 8"/>
            <p:cNvSpPr/>
            <p:nvPr/>
          </p:nvSpPr>
          <p:spPr>
            <a:xfrm>
              <a:off x="1400179" y="2386014"/>
              <a:ext cx="167640" cy="30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56"/>
            <p:cNvSpPr>
              <a:spLocks noChangeArrowheads="1"/>
            </p:cNvSpPr>
            <p:nvPr/>
          </p:nvSpPr>
          <p:spPr bwMode="auto">
            <a:xfrm>
              <a:off x="609602" y="1523999"/>
              <a:ext cx="1371602" cy="1371599"/>
            </a:xfrm>
            <a:prstGeom prst="rect">
              <a:avLst/>
            </a:prstGeom>
            <a:solidFill>
              <a:schemeClr val="accent2"/>
            </a:solidFill>
            <a:ln w="38100">
              <a:noFill/>
              <a:miter lim="800000"/>
              <a:headEnd/>
              <a:tailEnd/>
            </a:ln>
          </p:spPr>
          <p:txBody>
            <a:bodyPr wrap="none" lIns="200290" tIns="100145" rIns="200290" bIns="100145" anchor="ctr"/>
            <a:lstStyle/>
            <a:p>
              <a:endParaRPr lang="en-US"/>
            </a:p>
          </p:txBody>
        </p:sp>
        <p:pic>
          <p:nvPicPr>
            <p:cNvPr id="6" name="Picture 2" descr="https://upload.wikimedia.org/wikipedia/commons/thumb/1/1e/Family_3.svg/622px-Family_3.svg.png"/>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r="55447"/>
            <a:stretch/>
          </p:blipFill>
          <p:spPr bwMode="auto">
            <a:xfrm>
              <a:off x="866777" y="1676400"/>
              <a:ext cx="515039" cy="106679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299211" y="2408634"/>
              <a:ext cx="167640" cy="30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s://upload.wikimedia.org/wikipedia/commons/thumb/1/1e/Family_3.svg/622px-Family_3.svg.png"/>
            <p:cNvPicPr>
              <a:picLocks noChangeAspect="1" noChangeArrowheads="1"/>
            </p:cNvPicPr>
            <p:nvPr/>
          </p:nvPicPr>
          <p:blipFill rotWithShape="1">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r="55447"/>
            <a:stretch/>
          </p:blipFill>
          <p:spPr bwMode="auto">
            <a:xfrm>
              <a:off x="1351594" y="1995489"/>
              <a:ext cx="362639" cy="75113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643658" y="2504479"/>
              <a:ext cx="9144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1373561" y="3884187"/>
            <a:ext cx="1005840" cy="1005840"/>
            <a:chOff x="609600" y="1524000"/>
            <a:chExt cx="1371600" cy="1371600"/>
          </a:xfrm>
        </p:grpSpPr>
        <p:sp>
          <p:nvSpPr>
            <p:cNvPr id="13" name="Rectangle 356"/>
            <p:cNvSpPr>
              <a:spLocks noChangeArrowheads="1"/>
            </p:cNvSpPr>
            <p:nvPr/>
          </p:nvSpPr>
          <p:spPr bwMode="auto">
            <a:xfrm>
              <a:off x="609600" y="1524000"/>
              <a:ext cx="1371600" cy="1371600"/>
            </a:xfrm>
            <a:prstGeom prst="rect">
              <a:avLst/>
            </a:prstGeom>
            <a:solidFill>
              <a:srgbClr val="6CC04A"/>
            </a:solidFill>
            <a:ln w="38100">
              <a:noFill/>
              <a:miter lim="800000"/>
              <a:headEnd/>
              <a:tailEnd/>
            </a:ln>
          </p:spPr>
          <p:txBody>
            <a:bodyPr wrap="none" lIns="200290" tIns="100145" rIns="200290" bIns="100145" anchor="ctr"/>
            <a:lstStyle/>
            <a:p>
              <a:endParaRPr lang="en-US"/>
            </a:p>
          </p:txBody>
        </p:sp>
        <p:pic>
          <p:nvPicPr>
            <p:cNvPr id="15" name="Picture 2" descr="https://upload.wikimedia.org/wikipedia/commons/thumb/1/1e/Family_3.svg/622px-Family_3.svg.png"/>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val="0"/>
                </a:ext>
              </a:extLst>
            </a:blip>
            <a:srcRect l="62819"/>
            <a:stretch/>
          </p:blipFill>
          <p:spPr bwMode="auto">
            <a:xfrm>
              <a:off x="1070881" y="1700216"/>
              <a:ext cx="429813" cy="106679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968828" y="2362200"/>
              <a:ext cx="167640" cy="30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400178" y="2386015"/>
              <a:ext cx="167640" cy="30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475427" y="2509837"/>
              <a:ext cx="91440"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p:nvSpPr>
        <p:spPr>
          <a:xfrm>
            <a:off x="1371600" y="5238988"/>
            <a:ext cx="7315200" cy="738664"/>
          </a:xfrm>
          <a:prstGeom prst="rect">
            <a:avLst/>
          </a:prstGeom>
        </p:spPr>
        <p:txBody>
          <a:bodyPr wrap="square" lIns="0" tIns="0" rIns="0" bIns="0">
            <a:spAutoFit/>
          </a:bodyPr>
          <a:lstStyle/>
          <a:p>
            <a:pPr marL="1146175"/>
            <a:r>
              <a:rPr lang="en-US" sz="2400" dirty="0">
                <a:latin typeface="Franklin Gothic Book" panose="020B0503020102020204" pitchFamily="34" charset="0"/>
              </a:rPr>
              <a:t>Introducing </a:t>
            </a:r>
            <a:r>
              <a:rPr lang="en-US" sz="2400" b="1" dirty="0">
                <a:latin typeface="Franklin Gothic Book" panose="020B0503020102020204" pitchFamily="34" charset="0"/>
              </a:rPr>
              <a:t>oral </a:t>
            </a:r>
            <a:r>
              <a:rPr lang="en-US" sz="2400" b="1" dirty="0" err="1">
                <a:latin typeface="Franklin Gothic Book" panose="020B0503020102020204" pitchFamily="34" charset="0"/>
              </a:rPr>
              <a:t>PrEP</a:t>
            </a:r>
            <a:r>
              <a:rPr lang="en-US" sz="2400" b="1" dirty="0">
                <a:latin typeface="Franklin Gothic Book" panose="020B0503020102020204" pitchFamily="34" charset="0"/>
              </a:rPr>
              <a:t> </a:t>
            </a:r>
            <a:r>
              <a:rPr lang="en-US" sz="2400" dirty="0">
                <a:latin typeface="Franklin Gothic Book" panose="020B0503020102020204" pitchFamily="34" charset="0"/>
              </a:rPr>
              <a:t>among adolescent girls and young women</a:t>
            </a:r>
          </a:p>
        </p:txBody>
      </p:sp>
      <p:sp>
        <p:nvSpPr>
          <p:cNvPr id="27" name="Rectangle 26"/>
          <p:cNvSpPr/>
          <p:nvPr/>
        </p:nvSpPr>
        <p:spPr>
          <a:xfrm>
            <a:off x="2572788" y="3825240"/>
            <a:ext cx="6342612" cy="1107996"/>
          </a:xfrm>
          <a:prstGeom prst="rect">
            <a:avLst/>
          </a:prstGeom>
        </p:spPr>
        <p:txBody>
          <a:bodyPr wrap="square" lIns="0" tIns="0" rIns="0" bIns="0">
            <a:spAutoFit/>
          </a:bodyPr>
          <a:lstStyle/>
          <a:p>
            <a:r>
              <a:rPr lang="en-US" sz="2400" b="1" dirty="0">
                <a:latin typeface="Franklin Gothic Book" panose="020B0503020102020204" pitchFamily="34" charset="0"/>
              </a:rPr>
              <a:t>Identifying and reaching male partners</a:t>
            </a:r>
            <a:r>
              <a:rPr lang="en-US" sz="2400" dirty="0">
                <a:latin typeface="Franklin Gothic Book" panose="020B0503020102020204" pitchFamily="34" charset="0"/>
              </a:rPr>
              <a:t> of adolescent girls and young women in HIV services</a:t>
            </a:r>
          </a:p>
        </p:txBody>
      </p:sp>
      <p:grpSp>
        <p:nvGrpSpPr>
          <p:cNvPr id="29" name="Group 28"/>
          <p:cNvGrpSpPr/>
          <p:nvPr/>
        </p:nvGrpSpPr>
        <p:grpSpPr>
          <a:xfrm>
            <a:off x="1366512" y="5105400"/>
            <a:ext cx="1005840" cy="1005840"/>
            <a:chOff x="1295399" y="5013960"/>
            <a:chExt cx="1005840" cy="1005840"/>
          </a:xfrm>
        </p:grpSpPr>
        <p:grpSp>
          <p:nvGrpSpPr>
            <p:cNvPr id="20" name="Group 19"/>
            <p:cNvGrpSpPr/>
            <p:nvPr/>
          </p:nvGrpSpPr>
          <p:grpSpPr>
            <a:xfrm>
              <a:off x="1295399" y="5013960"/>
              <a:ext cx="1005840" cy="1005840"/>
              <a:chOff x="609600" y="1524000"/>
              <a:chExt cx="1371600" cy="1371600"/>
            </a:xfrm>
          </p:grpSpPr>
          <p:sp>
            <p:nvSpPr>
              <p:cNvPr id="21" name="Rectangle 356"/>
              <p:cNvSpPr>
                <a:spLocks noChangeArrowheads="1"/>
              </p:cNvSpPr>
              <p:nvPr/>
            </p:nvSpPr>
            <p:spPr bwMode="auto">
              <a:xfrm>
                <a:off x="609600" y="1524000"/>
                <a:ext cx="1371600" cy="1371600"/>
              </a:xfrm>
              <a:prstGeom prst="rect">
                <a:avLst/>
              </a:prstGeom>
              <a:solidFill>
                <a:srgbClr val="F47B1F"/>
              </a:solidFill>
              <a:ln w="38100">
                <a:noFill/>
                <a:miter lim="800000"/>
                <a:headEnd/>
                <a:tailEnd/>
              </a:ln>
            </p:spPr>
            <p:txBody>
              <a:bodyPr wrap="none" lIns="200290" tIns="100145" rIns="200290" bIns="100145" anchor="ctr"/>
              <a:lstStyle/>
              <a:p>
                <a:endParaRPr lang="en-US"/>
              </a:p>
            </p:txBody>
          </p:sp>
          <p:sp>
            <p:nvSpPr>
              <p:cNvPr id="25" name="Rectangle 24"/>
              <p:cNvSpPr/>
              <p:nvPr/>
            </p:nvSpPr>
            <p:spPr>
              <a:xfrm>
                <a:off x="1475427" y="2509837"/>
                <a:ext cx="91440" cy="152400"/>
              </a:xfrm>
              <a:prstGeom prst="rect">
                <a:avLst/>
              </a:prstGeom>
              <a:solidFill>
                <a:srgbClr val="F47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C:\Users\PCUser\AppData\Local\Microsoft\Windows\Temporary Internet Files\Content.IE5\YWUKLA94\Blue_pill_container_spilled_icon.svg[1].png"/>
            <p:cNvPicPr>
              <a:picLocks noChangeAspect="1" noChangeArrowheads="1"/>
            </p:cNvPicPr>
            <p:nvPr/>
          </p:nvPicPr>
          <p:blipFill>
            <a:blip r:embed="rId6" cstate="print">
              <a:biLevel thresh="25000"/>
              <a:extLst>
                <a:ext uri="{28A0092B-C50C-407E-A947-70E740481C1C}">
                  <a14:useLocalDpi xmlns:a14="http://schemas.microsoft.com/office/drawing/2010/main" val="0"/>
                </a:ext>
              </a:extLst>
            </a:blip>
            <a:srcRect/>
            <a:stretch>
              <a:fillRect/>
            </a:stretch>
          </p:blipFill>
          <p:spPr bwMode="auto">
            <a:xfrm>
              <a:off x="1390312" y="5219800"/>
              <a:ext cx="816015" cy="5941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84706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9301" t="29556" b="212"/>
          <a:stretch/>
        </p:blipFill>
        <p:spPr>
          <a:xfrm>
            <a:off x="-1371600" y="-648438"/>
            <a:ext cx="8382000" cy="7354038"/>
          </a:xfrm>
          <a:prstGeom prst="rect">
            <a:avLst/>
          </a:prstGeom>
        </p:spPr>
      </p:pic>
      <p:sp>
        <p:nvSpPr>
          <p:cNvPr id="44038" name="TextBox 7"/>
          <p:cNvSpPr txBox="1">
            <a:spLocks noChangeArrowheads="1"/>
          </p:cNvSpPr>
          <p:nvPr/>
        </p:nvSpPr>
        <p:spPr bwMode="auto">
          <a:xfrm>
            <a:off x="5421587" y="1709853"/>
            <a:ext cx="12477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Kenya</a:t>
            </a:r>
          </a:p>
        </p:txBody>
      </p:sp>
      <p:sp>
        <p:nvSpPr>
          <p:cNvPr id="44039" name="TextBox 8"/>
          <p:cNvSpPr txBox="1">
            <a:spLocks noChangeArrowheads="1"/>
          </p:cNvSpPr>
          <p:nvPr/>
        </p:nvSpPr>
        <p:spPr bwMode="auto">
          <a:xfrm>
            <a:off x="5404826" y="3035916"/>
            <a:ext cx="12465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Malawi</a:t>
            </a:r>
            <a:endParaRPr lang="en-US" altLang="en-US" sz="1500" baseline="30000" dirty="0">
              <a:latin typeface="Franklin Gothic Book" panose="020B0503020102020204" pitchFamily="34" charset="0"/>
            </a:endParaRPr>
          </a:p>
        </p:txBody>
      </p:sp>
      <p:cxnSp>
        <p:nvCxnSpPr>
          <p:cNvPr id="13" name="Straight Connector 12"/>
          <p:cNvCxnSpPr/>
          <p:nvPr/>
        </p:nvCxnSpPr>
        <p:spPr>
          <a:xfrm flipH="1" flipV="1">
            <a:off x="3733800" y="1828800"/>
            <a:ext cx="1687788" cy="20015"/>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2446253" y="5943600"/>
            <a:ext cx="3015384" cy="9726"/>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44043" name="TextBox 17"/>
          <p:cNvSpPr txBox="1">
            <a:spLocks noChangeArrowheads="1"/>
          </p:cNvSpPr>
          <p:nvPr/>
        </p:nvSpPr>
        <p:spPr bwMode="auto">
          <a:xfrm>
            <a:off x="5429250" y="5740331"/>
            <a:ext cx="17297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South Africa</a:t>
            </a:r>
          </a:p>
        </p:txBody>
      </p:sp>
      <p:cxnSp>
        <p:nvCxnSpPr>
          <p:cNvPr id="23" name="Straight Connector 22"/>
          <p:cNvCxnSpPr/>
          <p:nvPr/>
        </p:nvCxnSpPr>
        <p:spPr>
          <a:xfrm flipH="1" flipV="1">
            <a:off x="2851216" y="1223518"/>
            <a:ext cx="2570371" cy="12074"/>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44046" name="TextBox 24"/>
          <p:cNvSpPr txBox="1">
            <a:spLocks noChangeArrowheads="1"/>
          </p:cNvSpPr>
          <p:nvPr/>
        </p:nvSpPr>
        <p:spPr bwMode="auto">
          <a:xfrm>
            <a:off x="5406032" y="1040739"/>
            <a:ext cx="124658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Uganda</a:t>
            </a:r>
          </a:p>
        </p:txBody>
      </p:sp>
      <p:sp>
        <p:nvSpPr>
          <p:cNvPr id="44052" name="TextBox 31"/>
          <p:cNvSpPr txBox="1">
            <a:spLocks noChangeArrowheads="1"/>
          </p:cNvSpPr>
          <p:nvPr/>
        </p:nvSpPr>
        <p:spPr bwMode="auto">
          <a:xfrm>
            <a:off x="5404826" y="3272700"/>
            <a:ext cx="211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AGYW</a:t>
            </a:r>
          </a:p>
        </p:txBody>
      </p:sp>
      <p:sp>
        <p:nvSpPr>
          <p:cNvPr id="44054" name="TextBox 36"/>
          <p:cNvSpPr txBox="1">
            <a:spLocks noChangeArrowheads="1"/>
          </p:cNvSpPr>
          <p:nvPr/>
        </p:nvSpPr>
        <p:spPr bwMode="auto">
          <a:xfrm>
            <a:off x="5404826" y="2347825"/>
            <a:ext cx="12477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Tanzania</a:t>
            </a:r>
          </a:p>
        </p:txBody>
      </p:sp>
      <p:sp>
        <p:nvSpPr>
          <p:cNvPr id="27" name="Title 1"/>
          <p:cNvSpPr txBox="1">
            <a:spLocks/>
          </p:cNvSpPr>
          <p:nvPr/>
        </p:nvSpPr>
        <p:spPr bwMode="auto">
          <a:xfrm>
            <a:off x="181078" y="95208"/>
            <a:ext cx="721999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6CC04A"/>
              </a:buClr>
              <a:buFont typeface="Arial" panose="020B0604020202020204" pitchFamily="34" charset="0"/>
              <a:buChar char="•"/>
              <a:defRPr sz="3200">
                <a:solidFill>
                  <a:srgbClr val="191919"/>
                </a:solidFill>
                <a:latin typeface="Franklin Gothic Book" panose="020B05030201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191919"/>
                </a:solidFill>
                <a:latin typeface="Franklin Gothic Book" panose="020B05030201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191919"/>
                </a:solidFill>
                <a:latin typeface="Franklin Gothic Book" panose="020B05030201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9pPr>
          </a:lstStyle>
          <a:p>
            <a:pPr eaLnBrk="1" hangingPunct="1">
              <a:spcBef>
                <a:spcPct val="0"/>
              </a:spcBef>
              <a:buClrTx/>
              <a:buFontTx/>
              <a:buNone/>
            </a:pPr>
            <a:endParaRPr lang="en-US" altLang="en-US" sz="3500" b="1" dirty="0">
              <a:solidFill>
                <a:srgbClr val="003A5D"/>
              </a:solidFill>
              <a:latin typeface="Century Gothic" panose="020B0502020202020204" pitchFamily="34" charset="0"/>
            </a:endParaRPr>
          </a:p>
        </p:txBody>
      </p:sp>
      <p:cxnSp>
        <p:nvCxnSpPr>
          <p:cNvPr id="24" name="Straight Connector 23"/>
          <p:cNvCxnSpPr/>
          <p:nvPr/>
        </p:nvCxnSpPr>
        <p:spPr>
          <a:xfrm flipH="1" flipV="1">
            <a:off x="3603791" y="2498822"/>
            <a:ext cx="1811172" cy="4685"/>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3048000" y="3197499"/>
            <a:ext cx="2373587" cy="2901"/>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25" name="TextBox 31"/>
          <p:cNvSpPr txBox="1">
            <a:spLocks noChangeArrowheads="1"/>
          </p:cNvSpPr>
          <p:nvPr/>
        </p:nvSpPr>
        <p:spPr bwMode="auto">
          <a:xfrm>
            <a:off x="5421587" y="1987314"/>
            <a:ext cx="211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AGYW</a:t>
            </a:r>
          </a:p>
        </p:txBody>
      </p:sp>
      <p:sp>
        <p:nvSpPr>
          <p:cNvPr id="30" name="TextBox 31"/>
          <p:cNvSpPr txBox="1">
            <a:spLocks noChangeArrowheads="1"/>
          </p:cNvSpPr>
          <p:nvPr/>
        </p:nvSpPr>
        <p:spPr bwMode="auto">
          <a:xfrm>
            <a:off x="5410272" y="6000505"/>
            <a:ext cx="2114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Male Partner</a:t>
            </a:r>
          </a:p>
          <a:p>
            <a:r>
              <a:rPr lang="en-US" altLang="en-US" sz="1200" b="0" dirty="0">
                <a:latin typeface="Franklin Gothic Book" panose="020B0503020102020204" pitchFamily="34" charset="0"/>
              </a:rPr>
              <a:t>AGYW (TA)</a:t>
            </a:r>
          </a:p>
        </p:txBody>
      </p:sp>
      <p:sp>
        <p:nvSpPr>
          <p:cNvPr id="31" name="TextBox 31"/>
          <p:cNvSpPr txBox="1">
            <a:spLocks noChangeArrowheads="1"/>
          </p:cNvSpPr>
          <p:nvPr/>
        </p:nvSpPr>
        <p:spPr bwMode="auto">
          <a:xfrm>
            <a:off x="5397013" y="3464341"/>
            <a:ext cx="211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Male Partner </a:t>
            </a:r>
          </a:p>
        </p:txBody>
      </p:sp>
      <p:sp>
        <p:nvSpPr>
          <p:cNvPr id="32" name="TextBox 31"/>
          <p:cNvSpPr txBox="1">
            <a:spLocks noChangeArrowheads="1"/>
          </p:cNvSpPr>
          <p:nvPr/>
        </p:nvSpPr>
        <p:spPr bwMode="auto">
          <a:xfrm>
            <a:off x="5421587" y="1259424"/>
            <a:ext cx="2114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Male Partner </a:t>
            </a:r>
          </a:p>
          <a:p>
            <a:r>
              <a:rPr lang="en-US" altLang="en-US" sz="1200" b="0" dirty="0" err="1">
                <a:latin typeface="Franklin Gothic Book" panose="020B0503020102020204" pitchFamily="34" charset="0"/>
              </a:rPr>
              <a:t>PrEP</a:t>
            </a:r>
            <a:r>
              <a:rPr lang="en-US" altLang="en-US" sz="1200" b="0" dirty="0">
                <a:latin typeface="Franklin Gothic Book" panose="020B0503020102020204" pitchFamily="34" charset="0"/>
              </a:rPr>
              <a:t> (TA)</a:t>
            </a:r>
          </a:p>
        </p:txBody>
      </p:sp>
      <p:sp>
        <p:nvSpPr>
          <p:cNvPr id="33" name="TextBox 31"/>
          <p:cNvSpPr txBox="1">
            <a:spLocks noChangeArrowheads="1"/>
          </p:cNvSpPr>
          <p:nvPr/>
        </p:nvSpPr>
        <p:spPr bwMode="auto">
          <a:xfrm>
            <a:off x="5404826" y="2578544"/>
            <a:ext cx="211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err="1">
                <a:latin typeface="Franklin Gothic Book" panose="020B0503020102020204" pitchFamily="34" charset="0"/>
              </a:rPr>
              <a:t>PrEP</a:t>
            </a:r>
            <a:endParaRPr lang="en-US" altLang="en-US" sz="1200" b="0" dirty="0">
              <a:latin typeface="Franklin Gothic Book" panose="020B0503020102020204" pitchFamily="34" charset="0"/>
            </a:endParaRPr>
          </a:p>
        </p:txBody>
      </p:sp>
      <p:cxnSp>
        <p:nvCxnSpPr>
          <p:cNvPr id="34" name="Straight Connector 33"/>
          <p:cNvCxnSpPr/>
          <p:nvPr/>
        </p:nvCxnSpPr>
        <p:spPr>
          <a:xfrm flipH="1">
            <a:off x="1894364" y="3880173"/>
            <a:ext cx="3510462" cy="3711"/>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5" name="TextBox 8"/>
          <p:cNvSpPr txBox="1">
            <a:spLocks noChangeArrowheads="1"/>
          </p:cNvSpPr>
          <p:nvPr/>
        </p:nvSpPr>
        <p:spPr bwMode="auto">
          <a:xfrm>
            <a:off x="5414963" y="3720445"/>
            <a:ext cx="12465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Zambia</a:t>
            </a:r>
          </a:p>
        </p:txBody>
      </p:sp>
      <p:sp>
        <p:nvSpPr>
          <p:cNvPr id="36" name="TextBox 31"/>
          <p:cNvSpPr txBox="1">
            <a:spLocks noChangeArrowheads="1"/>
          </p:cNvSpPr>
          <p:nvPr/>
        </p:nvSpPr>
        <p:spPr bwMode="auto">
          <a:xfrm>
            <a:off x="5397013" y="3947597"/>
            <a:ext cx="211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AGYW</a:t>
            </a:r>
          </a:p>
        </p:txBody>
      </p:sp>
      <p:cxnSp>
        <p:nvCxnSpPr>
          <p:cNvPr id="37" name="Straight Connector 36"/>
          <p:cNvCxnSpPr/>
          <p:nvPr/>
        </p:nvCxnSpPr>
        <p:spPr>
          <a:xfrm flipH="1">
            <a:off x="2744009" y="5327904"/>
            <a:ext cx="2685391" cy="5559"/>
          </a:xfrm>
          <a:prstGeom prst="line">
            <a:avLst/>
          </a:prstGeom>
          <a:ln w="571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9" name="TextBox 17"/>
          <p:cNvSpPr txBox="1">
            <a:spLocks noChangeArrowheads="1"/>
          </p:cNvSpPr>
          <p:nvPr/>
        </p:nvSpPr>
        <p:spPr bwMode="auto">
          <a:xfrm>
            <a:off x="5391118" y="5105400"/>
            <a:ext cx="17297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500" dirty="0">
                <a:latin typeface="Franklin Gothic Book" panose="020B0503020102020204" pitchFamily="34" charset="0"/>
              </a:rPr>
              <a:t>Swaziland</a:t>
            </a:r>
          </a:p>
        </p:txBody>
      </p:sp>
      <p:sp>
        <p:nvSpPr>
          <p:cNvPr id="40" name="TextBox 31"/>
          <p:cNvSpPr txBox="1">
            <a:spLocks noChangeArrowheads="1"/>
          </p:cNvSpPr>
          <p:nvPr/>
        </p:nvSpPr>
        <p:spPr bwMode="auto">
          <a:xfrm>
            <a:off x="5404826" y="5308038"/>
            <a:ext cx="211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1pPr>
            <a:lvl2pPr marL="742950" indent="-28575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2pPr>
            <a:lvl3pPr marL="11430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3pPr>
            <a:lvl4pPr marL="16002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4pPr>
            <a:lvl5pPr marL="2057400" indent="-228600">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5pPr>
            <a:lvl6pPr marL="25146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6pPr>
            <a:lvl7pPr marL="29718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7pPr>
            <a:lvl8pPr marL="34290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8pPr>
            <a:lvl9pPr marL="3886200" indent="-228600" eaLnBrk="0" fontAlgn="base" hangingPunct="0">
              <a:spcBef>
                <a:spcPct val="0"/>
              </a:spcBef>
              <a:spcAft>
                <a:spcPct val="0"/>
              </a:spcAft>
              <a:defRPr b="1">
                <a:solidFill>
                  <a:srgbClr val="333333"/>
                </a:solidFill>
                <a:latin typeface="Franklin Gothic Medium" panose="020B0603020102020204" pitchFamily="34" charset="0"/>
                <a:ea typeface="Franklin Gothic Medium" panose="020B0603020102020204" pitchFamily="34" charset="0"/>
                <a:cs typeface="Franklin Gothic Medium" panose="020B0603020102020204" pitchFamily="34" charset="0"/>
                <a:sym typeface="Franklin Gothic Medium" panose="020B0603020102020204" pitchFamily="34" charset="0"/>
              </a:defRPr>
            </a:lvl9pPr>
          </a:lstStyle>
          <a:p>
            <a:r>
              <a:rPr lang="en-US" altLang="en-US" sz="1200" b="0" dirty="0">
                <a:latin typeface="Franklin Gothic Book" panose="020B0503020102020204" pitchFamily="34" charset="0"/>
              </a:rPr>
              <a:t>Male Partner</a:t>
            </a:r>
          </a:p>
        </p:txBody>
      </p:sp>
      <p:sp>
        <p:nvSpPr>
          <p:cNvPr id="8" name="Title 7"/>
          <p:cNvSpPr>
            <a:spLocks noGrp="1"/>
          </p:cNvSpPr>
          <p:nvPr>
            <p:ph type="title"/>
          </p:nvPr>
        </p:nvSpPr>
        <p:spPr>
          <a:xfrm>
            <a:off x="417042" y="33417"/>
            <a:ext cx="8229600" cy="1143000"/>
          </a:xfrm>
        </p:spPr>
        <p:txBody>
          <a:bodyPr/>
          <a:lstStyle/>
          <a:p>
            <a:r>
              <a:rPr lang="en-US" altLang="en-US" dirty="0"/>
              <a:t>Implementation science research sites</a:t>
            </a:r>
            <a:endParaRPr lang="en-US" dirty="0"/>
          </a:p>
        </p:txBody>
      </p:sp>
      <p:sp>
        <p:nvSpPr>
          <p:cNvPr id="28" name="Content Placeholder 2"/>
          <p:cNvSpPr txBox="1">
            <a:spLocks/>
          </p:cNvSpPr>
          <p:nvPr/>
        </p:nvSpPr>
        <p:spPr>
          <a:xfrm>
            <a:off x="6553200" y="1143000"/>
            <a:ext cx="2280137" cy="2371188"/>
          </a:xfrm>
          <a:prstGeom prst="rect">
            <a:avLst/>
          </a:prstGeom>
          <a:ln>
            <a:solidFill>
              <a:schemeClr val="accent1"/>
            </a:solidFill>
          </a:ln>
        </p:spPr>
        <p:txBody>
          <a:bodyPr vert="horz" lIns="91440" tIns="45720" rIns="91440" bIns="45720" rtlCol="0">
            <a:noAutofit/>
          </a:bodyPr>
          <a:lstStyle>
            <a:lvl1pPr marL="342900" indent="-342900" algn="l" defTabSz="914400" rtl="0" eaLnBrk="1" latinLnBrk="0" hangingPunct="1">
              <a:spcBef>
                <a:spcPct val="20000"/>
              </a:spcBef>
              <a:buClr>
                <a:srgbClr val="6CC04A"/>
              </a:buClr>
              <a:buFont typeface="Arial" panose="020B0604020202020204" pitchFamily="34" charset="0"/>
              <a:buChar char="•"/>
              <a:defRPr sz="3200" kern="1200">
                <a:solidFill>
                  <a:schemeClr val="bg2">
                    <a:lumMod val="10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2">
                    <a:lumMod val="10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2">
                    <a:lumMod val="10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2">
                    <a:lumMod val="10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3000" b="1" dirty="0">
                <a:solidFill>
                  <a:schemeClr val="tx1"/>
                </a:solidFill>
              </a:rPr>
              <a:t>10</a:t>
            </a:r>
            <a:r>
              <a:rPr lang="en-US" sz="3000" dirty="0">
                <a:solidFill>
                  <a:schemeClr val="tx1"/>
                </a:solidFill>
              </a:rPr>
              <a:t> research activities across </a:t>
            </a:r>
            <a:r>
              <a:rPr lang="en-US" sz="3000" b="1" dirty="0">
                <a:solidFill>
                  <a:schemeClr val="tx1"/>
                </a:solidFill>
              </a:rPr>
              <a:t>7</a:t>
            </a:r>
            <a:r>
              <a:rPr lang="en-US" sz="3000" dirty="0">
                <a:solidFill>
                  <a:schemeClr val="tx1"/>
                </a:solidFill>
              </a:rPr>
              <a:t> DREAMS countries</a:t>
            </a:r>
          </a:p>
        </p:txBody>
      </p:sp>
      <p:sp>
        <p:nvSpPr>
          <p:cNvPr id="4" name="Rectangle 3"/>
          <p:cNvSpPr/>
          <p:nvPr/>
        </p:nvSpPr>
        <p:spPr>
          <a:xfrm>
            <a:off x="4038600" y="6468361"/>
            <a:ext cx="3120390" cy="2790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2387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Research approach</a:t>
            </a:r>
            <a:endParaRPr lang="en-US" dirty="0"/>
          </a:p>
        </p:txBody>
      </p:sp>
      <p:sp>
        <p:nvSpPr>
          <p:cNvPr id="2" name="Rectangle 1">
            <a:extLst>
              <a:ext uri="{FF2B5EF4-FFF2-40B4-BE49-F238E27FC236}">
                <a16:creationId xmlns:a16="http://schemas.microsoft.com/office/drawing/2014/main" id="{F6B74723-2054-43F8-95B2-0F50131FFC6B}"/>
              </a:ext>
            </a:extLst>
          </p:cNvPr>
          <p:cNvSpPr/>
          <p:nvPr/>
        </p:nvSpPr>
        <p:spPr>
          <a:xfrm>
            <a:off x="4482036" y="4011287"/>
            <a:ext cx="3200400" cy="2286000"/>
          </a:xfrm>
          <a:prstGeom prst="rect">
            <a:avLst/>
          </a:prstGeom>
          <a:solidFill>
            <a:srgbClr val="6CC04A"/>
          </a:solidFill>
        </p:spPr>
        <p:txBody>
          <a:bodyPr wrap="none" lIns="137160" tIns="137160" rIns="137160" bIns="1371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ranklin Gothic Medium"/>
                <a:ea typeface="+mn-ea"/>
                <a:cs typeface="+mn-cs"/>
              </a:rPr>
              <a:t>Engaging stakeholders</a:t>
            </a:r>
          </a:p>
        </p:txBody>
      </p:sp>
      <p:sp>
        <p:nvSpPr>
          <p:cNvPr id="3" name="Rectangle 2">
            <a:extLst>
              <a:ext uri="{FF2B5EF4-FFF2-40B4-BE49-F238E27FC236}">
                <a16:creationId xmlns:a16="http://schemas.microsoft.com/office/drawing/2014/main" id="{B0D67A7C-A152-4BA3-8BBE-3B1F8A940F63}"/>
              </a:ext>
            </a:extLst>
          </p:cNvPr>
          <p:cNvSpPr/>
          <p:nvPr/>
        </p:nvSpPr>
        <p:spPr>
          <a:xfrm>
            <a:off x="1012244" y="4011287"/>
            <a:ext cx="3200400" cy="2286000"/>
          </a:xfrm>
          <a:prstGeom prst="rect">
            <a:avLst/>
          </a:prstGeom>
          <a:solidFill>
            <a:srgbClr val="6CC04A"/>
          </a:solidFill>
        </p:spPr>
        <p:txBody>
          <a:bodyPr wrap="none" lIns="137160" tIns="137160" rIns="137160" bIns="1371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ranklin Gothic Medium"/>
                <a:ea typeface="+mn-ea"/>
                <a:cs typeface="+mn-cs"/>
              </a:rPr>
              <a:t>Multiple perspectives</a:t>
            </a:r>
          </a:p>
        </p:txBody>
      </p:sp>
      <p:sp>
        <p:nvSpPr>
          <p:cNvPr id="6" name="Rectangle 5">
            <a:extLst>
              <a:ext uri="{FF2B5EF4-FFF2-40B4-BE49-F238E27FC236}">
                <a16:creationId xmlns:a16="http://schemas.microsoft.com/office/drawing/2014/main" id="{87EFA04B-4682-4AC7-94AB-FA395ED8263B}"/>
              </a:ext>
            </a:extLst>
          </p:cNvPr>
          <p:cNvSpPr/>
          <p:nvPr/>
        </p:nvSpPr>
        <p:spPr>
          <a:xfrm>
            <a:off x="4482036" y="1576224"/>
            <a:ext cx="3200400" cy="2286000"/>
          </a:xfrm>
          <a:prstGeom prst="rect">
            <a:avLst/>
          </a:prstGeom>
          <a:solidFill>
            <a:srgbClr val="6CC04A"/>
          </a:solidFill>
        </p:spPr>
        <p:txBody>
          <a:bodyPr wrap="square" lIns="137160" tIns="137160" rIns="137160" bIns="1371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ranklin Gothic Medium"/>
                <a:ea typeface="+mn-ea"/>
                <a:cs typeface="+mn-cs"/>
              </a:rPr>
              <a:t>Mixed methods</a:t>
            </a:r>
          </a:p>
        </p:txBody>
      </p:sp>
      <p:sp>
        <p:nvSpPr>
          <p:cNvPr id="7" name="Rectangle 6">
            <a:extLst>
              <a:ext uri="{FF2B5EF4-FFF2-40B4-BE49-F238E27FC236}">
                <a16:creationId xmlns:a16="http://schemas.microsoft.com/office/drawing/2014/main" id="{E25156D6-6BE8-4843-AEFB-9B777C1CFFDF}"/>
              </a:ext>
            </a:extLst>
          </p:cNvPr>
          <p:cNvSpPr/>
          <p:nvPr/>
        </p:nvSpPr>
        <p:spPr>
          <a:xfrm>
            <a:off x="1012244" y="1576224"/>
            <a:ext cx="3200400" cy="2286000"/>
          </a:xfrm>
          <a:prstGeom prst="rect">
            <a:avLst/>
          </a:prstGeom>
          <a:solidFill>
            <a:srgbClr val="6CC04A"/>
          </a:solidFill>
        </p:spPr>
        <p:txBody>
          <a:bodyPr wrap="none" lIns="137160" tIns="137160" rIns="137160" bIns="1371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ranklin Gothic Medium"/>
                <a:ea typeface="+mn-ea"/>
                <a:cs typeface="+mn-cs"/>
              </a:rPr>
              <a:t>2-phased study design</a:t>
            </a:r>
          </a:p>
        </p:txBody>
      </p:sp>
      <p:pic>
        <p:nvPicPr>
          <p:cNvPr id="9" name="Graphic 8">
            <a:extLst>
              <a:ext uri="{FF2B5EF4-FFF2-40B4-BE49-F238E27FC236}">
                <a16:creationId xmlns:a16="http://schemas.microsoft.com/office/drawing/2014/main" id="{CCD9A398-C4D1-4246-B5CB-AADE4F21275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19800" y="2275405"/>
            <a:ext cx="1341120" cy="1341120"/>
          </a:xfrm>
          <a:prstGeom prst="rect">
            <a:avLst/>
          </a:prstGeom>
        </p:spPr>
      </p:pic>
      <p:pic>
        <p:nvPicPr>
          <p:cNvPr id="16" name="Graphic 15">
            <a:extLst>
              <a:ext uri="{FF2B5EF4-FFF2-40B4-BE49-F238E27FC236}">
                <a16:creationId xmlns:a16="http://schemas.microsoft.com/office/drawing/2014/main" id="{AEAE2C10-09CC-4844-A4FF-DB7FCDAA32E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47470" y="2209800"/>
            <a:ext cx="1472330" cy="1472330"/>
          </a:xfrm>
          <a:prstGeom prst="rect">
            <a:avLst/>
          </a:prstGeom>
        </p:spPr>
      </p:pic>
      <p:pic>
        <p:nvPicPr>
          <p:cNvPr id="17" name="Graphic 16">
            <a:extLst>
              <a:ext uri="{FF2B5EF4-FFF2-40B4-BE49-F238E27FC236}">
                <a16:creationId xmlns:a16="http://schemas.microsoft.com/office/drawing/2014/main" id="{383BF305-0F2F-4674-B509-5B48434ACBA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85185" y="4460664"/>
            <a:ext cx="1854517" cy="1854517"/>
          </a:xfrm>
          <a:prstGeom prst="rect">
            <a:avLst/>
          </a:prstGeom>
        </p:spPr>
      </p:pic>
      <p:pic>
        <p:nvPicPr>
          <p:cNvPr id="19" name="Graphic 18">
            <a:extLst>
              <a:ext uri="{FF2B5EF4-FFF2-40B4-BE49-F238E27FC236}">
                <a16:creationId xmlns:a16="http://schemas.microsoft.com/office/drawing/2014/main" id="{B67FCB93-C2C3-4FD1-A0FF-F961018BE4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257800" y="4143050"/>
            <a:ext cx="1574365" cy="1961051"/>
          </a:xfrm>
          <a:prstGeom prst="rect">
            <a:avLst/>
          </a:prstGeom>
        </p:spPr>
      </p:pic>
      <p:cxnSp>
        <p:nvCxnSpPr>
          <p:cNvPr id="21" name="Straight Connector 20">
            <a:extLst>
              <a:ext uri="{FF2B5EF4-FFF2-40B4-BE49-F238E27FC236}">
                <a16:creationId xmlns:a16="http://schemas.microsoft.com/office/drawing/2014/main" id="{778A7958-3607-4A83-A438-E7E19ADB8C99}"/>
              </a:ext>
            </a:extLst>
          </p:cNvPr>
          <p:cNvCxnSpPr>
            <a:cxnSpLocks/>
          </p:cNvCxnSpPr>
          <p:nvPr/>
        </p:nvCxnSpPr>
        <p:spPr>
          <a:xfrm>
            <a:off x="1371600" y="3048000"/>
            <a:ext cx="1066800" cy="0"/>
          </a:xfrm>
          <a:prstGeom prst="line">
            <a:avLst/>
          </a:prstGeom>
          <a:ln w="571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86DFD18-1940-4EAD-9EB2-8122912B199C}"/>
              </a:ext>
            </a:extLst>
          </p:cNvPr>
          <p:cNvCxnSpPr>
            <a:cxnSpLocks/>
          </p:cNvCxnSpPr>
          <p:nvPr/>
        </p:nvCxnSpPr>
        <p:spPr>
          <a:xfrm>
            <a:off x="2450938" y="3276600"/>
            <a:ext cx="914400" cy="0"/>
          </a:xfrm>
          <a:prstGeom prst="line">
            <a:avLst/>
          </a:prstGeom>
          <a:ln w="571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5" name="Graphic 24">
            <a:extLst>
              <a:ext uri="{FF2B5EF4-FFF2-40B4-BE49-F238E27FC236}">
                <a16:creationId xmlns:a16="http://schemas.microsoft.com/office/drawing/2014/main" id="{AB04A402-C1A4-42E7-823D-B90E208410C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292614" y="2294364"/>
            <a:ext cx="691750" cy="691750"/>
          </a:xfrm>
          <a:prstGeom prst="rect">
            <a:avLst/>
          </a:prstGeom>
        </p:spPr>
      </p:pic>
      <p:pic>
        <p:nvPicPr>
          <p:cNvPr id="27" name="Graphic 26">
            <a:extLst>
              <a:ext uri="{FF2B5EF4-FFF2-40B4-BE49-F238E27FC236}">
                <a16:creationId xmlns:a16="http://schemas.microsoft.com/office/drawing/2014/main" id="{803D0F99-DA56-4C84-ACA7-05144E57C97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43881" y="2438405"/>
            <a:ext cx="763274" cy="763274"/>
          </a:xfrm>
          <a:prstGeom prst="rect">
            <a:avLst/>
          </a:prstGeom>
        </p:spPr>
      </p:pic>
    </p:spTree>
    <p:extLst>
      <p:ext uri="{BB962C8B-B14F-4D97-AF65-F5344CB8AC3E}">
        <p14:creationId xmlns:p14="http://schemas.microsoft.com/office/powerpoint/2010/main" val="3720948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3730186857"/>
              </p:ext>
            </p:extLst>
          </p:nvPr>
        </p:nvGraphicFramePr>
        <p:xfrm>
          <a:off x="690348" y="1892811"/>
          <a:ext cx="7920252" cy="2233084"/>
        </p:xfrm>
        <a:graphic>
          <a:graphicData uri="http://schemas.openxmlformats.org/drawingml/2006/table">
            <a:tbl>
              <a:tblPr firstRow="1" firstCol="1" bandRow="1">
                <a:tableStyleId>{0660B408-B3CF-4A94-85FC-2B1E0A45F4A2}</a:tableStyleId>
              </a:tblPr>
              <a:tblGrid>
                <a:gridCol w="5024652">
                  <a:extLst>
                    <a:ext uri="{9D8B030D-6E8A-4147-A177-3AD203B41FA5}">
                      <a16:colId xmlns:a16="http://schemas.microsoft.com/office/drawing/2014/main" val="20000"/>
                    </a:ext>
                  </a:extLst>
                </a:gridCol>
                <a:gridCol w="1390753">
                  <a:extLst>
                    <a:ext uri="{9D8B030D-6E8A-4147-A177-3AD203B41FA5}">
                      <a16:colId xmlns:a16="http://schemas.microsoft.com/office/drawing/2014/main" val="20001"/>
                    </a:ext>
                  </a:extLst>
                </a:gridCol>
                <a:gridCol w="1504847">
                  <a:extLst>
                    <a:ext uri="{9D8B030D-6E8A-4147-A177-3AD203B41FA5}">
                      <a16:colId xmlns:a16="http://schemas.microsoft.com/office/drawing/2014/main" val="20002"/>
                    </a:ext>
                  </a:extLst>
                </a:gridCol>
              </a:tblGrid>
              <a:tr h="735118">
                <a:tc>
                  <a:txBody>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lang="en-US" sz="2000" baseline="0" dirty="0"/>
                        <a:t>Violence experience in the last 12 months</a:t>
                      </a:r>
                      <a:endParaRPr lang="en-US" sz="2000" b="0" baseline="0" dirty="0">
                        <a:latin typeface="+mn-l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aseline="0" dirty="0"/>
                        <a:t>Kenya</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aseline="0" dirty="0"/>
                        <a:t>(n=1,778) </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a:t>
                      </a:r>
                      <a:endParaRPr lang="en-US" sz="2000" b="0" u="none" strike="noStrike" dirty="0">
                        <a:effectLst/>
                        <a:latin typeface="+mn-lt"/>
                      </a:endParaRP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Zambia</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(n=1,915)</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a:t>
                      </a:r>
                      <a:endParaRPr lang="en-US" sz="2000" b="0" u="none" strike="noStrike" dirty="0">
                        <a:effectLst/>
                        <a:latin typeface="+mn-lt"/>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415502">
                <a:tc>
                  <a:txBody>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lang="en-US" sz="2000" baseline="0" dirty="0"/>
                        <a:t>Physical violence from partners</a:t>
                      </a:r>
                      <a:endParaRPr lang="en-US" sz="2000" b="0" baseline="0" dirty="0">
                        <a:latin typeface="+mn-lt"/>
                      </a:endParaRPr>
                    </a:p>
                  </a:txBody>
                  <a:tcPr>
                    <a:lnL w="12700" cap="flat" cmpd="sng" algn="ctr">
                      <a:solidFill>
                        <a:schemeClr val="tx1"/>
                      </a:solidFill>
                      <a:prstDash val="solid"/>
                      <a:round/>
                      <a:headEnd type="none" w="med" len="med"/>
                      <a:tailEnd type="none" w="med" len="med"/>
                    </a:lnL>
                  </a:tcPr>
                </a:tc>
                <a:tc>
                  <a:txBody>
                    <a:bodyPr/>
                    <a:lstStyle/>
                    <a:p>
                      <a:pPr algn="ctr"/>
                      <a:r>
                        <a:rPr lang="en-US" sz="2000" dirty="0"/>
                        <a:t>24</a:t>
                      </a:r>
                      <a:endParaRPr lang="en-US" sz="2000" b="0" dirty="0">
                        <a:latin typeface="+mn-lt"/>
                      </a:endParaRPr>
                    </a:p>
                  </a:txBody>
                  <a:tcPr anchor="ctr"/>
                </a:tc>
                <a:tc>
                  <a:txBody>
                    <a:bodyPr/>
                    <a:lstStyle/>
                    <a:p>
                      <a:pPr algn="ctr"/>
                      <a:r>
                        <a:rPr lang="en-US" sz="2000" dirty="0"/>
                        <a:t>23</a:t>
                      </a:r>
                      <a:endParaRPr lang="en-US" sz="2000" b="0" dirty="0">
                        <a:latin typeface="+mn-lt"/>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4155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aseline="0" dirty="0"/>
                        <a:t>Sexual coercion from partners</a:t>
                      </a:r>
                      <a:endParaRPr lang="en-US" sz="2000" b="0" i="0" baseline="30000" dirty="0">
                        <a:latin typeface="+mn-lt"/>
                      </a:endParaRPr>
                    </a:p>
                  </a:txBody>
                  <a:tcP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19</a:t>
                      </a:r>
                      <a:endParaRPr lang="en-US" sz="2000" b="0"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21</a:t>
                      </a:r>
                      <a:endParaRPr lang="en-US" sz="2000" b="0" dirty="0">
                        <a:latin typeface="+mn-lt"/>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11996">
                <a:tc>
                  <a:txBody>
                    <a:bodyPr/>
                    <a:lstStyle/>
                    <a:p>
                      <a:pPr algn="l">
                        <a:tabLst>
                          <a:tab pos="5200650" algn="l"/>
                        </a:tabLst>
                      </a:pPr>
                      <a:r>
                        <a:rPr lang="en-US" sz="2000" baseline="0" dirty="0"/>
                        <a:t>Sexual violence from non-intimate partners</a:t>
                      </a:r>
                      <a:endParaRPr lang="en-US" sz="2000" b="0" baseline="30000" dirty="0">
                        <a:latin typeface="+mn-lt"/>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2000" dirty="0"/>
                        <a:t>24</a:t>
                      </a:r>
                      <a:endParaRPr lang="en-US" sz="2000" b="0" dirty="0">
                        <a:latin typeface="+mn-lt"/>
                      </a:endParaRPr>
                    </a:p>
                  </a:txBody>
                  <a:tcPr>
                    <a:lnB w="12700" cap="flat" cmpd="sng" algn="ctr">
                      <a:solidFill>
                        <a:schemeClr val="tx1"/>
                      </a:solidFill>
                      <a:prstDash val="solid"/>
                      <a:round/>
                      <a:headEnd type="none" w="med" len="med"/>
                      <a:tailEnd type="none" w="med" len="med"/>
                    </a:lnB>
                  </a:tcPr>
                </a:tc>
                <a:tc>
                  <a:txBody>
                    <a:bodyPr/>
                    <a:lstStyle/>
                    <a:p>
                      <a:pPr algn="ctr"/>
                      <a:r>
                        <a:rPr lang="en-US" sz="2000" dirty="0"/>
                        <a:t>17</a:t>
                      </a:r>
                      <a:endParaRPr lang="en-US" sz="2000" b="0" dirty="0">
                        <a:latin typeface="+mn-lt"/>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Title 4"/>
          <p:cNvSpPr>
            <a:spLocks noGrp="1"/>
          </p:cNvSpPr>
          <p:nvPr>
            <p:ph type="title"/>
          </p:nvPr>
        </p:nvSpPr>
        <p:spPr/>
        <p:txBody>
          <a:bodyPr>
            <a:normAutofit fontScale="90000"/>
          </a:bodyPr>
          <a:lstStyle/>
          <a:p>
            <a:r>
              <a:rPr lang="en-US"/>
              <a:t>Very high concentrations of HIV risk among AGYW </a:t>
            </a:r>
            <a:endParaRPr lang="en-US" dirty="0"/>
          </a:p>
        </p:txBody>
      </p:sp>
      <p:sp>
        <p:nvSpPr>
          <p:cNvPr id="3" name="TextBox 2"/>
          <p:cNvSpPr txBox="1"/>
          <p:nvPr/>
        </p:nvSpPr>
        <p:spPr>
          <a:xfrm>
            <a:off x="609600" y="4419600"/>
            <a:ext cx="7619999" cy="830997"/>
          </a:xfrm>
          <a:prstGeom prst="rect">
            <a:avLst/>
          </a:prstGeom>
          <a:noFill/>
        </p:spPr>
        <p:txBody>
          <a:bodyPr wrap="square" rtlCol="0">
            <a:spAutoFit/>
          </a:bodyPr>
          <a:lstStyle/>
          <a:p>
            <a:r>
              <a:rPr lang="en-US" sz="2400" dirty="0"/>
              <a:t>AGYW who experienced sexual violence were 2x as likely to report an STI symptom and anxiety and depression</a:t>
            </a:r>
          </a:p>
        </p:txBody>
      </p:sp>
      <p:sp>
        <p:nvSpPr>
          <p:cNvPr id="6" name="TextBox 5"/>
          <p:cNvSpPr txBox="1"/>
          <p:nvPr/>
        </p:nvSpPr>
        <p:spPr>
          <a:xfrm>
            <a:off x="228600" y="6096000"/>
            <a:ext cx="7010400" cy="646331"/>
          </a:xfrm>
          <a:prstGeom prst="rect">
            <a:avLst/>
          </a:prstGeom>
          <a:noFill/>
        </p:spPr>
        <p:txBody>
          <a:bodyPr wrap="square" rtlCol="0">
            <a:spAutoFit/>
          </a:bodyPr>
          <a:lstStyle/>
          <a:p>
            <a:r>
              <a:rPr lang="en-US" sz="1200" dirty="0"/>
              <a:t>Mathur, Okal, Musheke, et al. Under review </a:t>
            </a:r>
            <a:r>
              <a:rPr lang="en-US" sz="1200" i="1" dirty="0"/>
              <a:t>(</a:t>
            </a:r>
            <a:r>
              <a:rPr lang="en-US" sz="1200" i="1" dirty="0" err="1"/>
              <a:t>Plos</a:t>
            </a:r>
            <a:r>
              <a:rPr lang="en-US" sz="1200" i="1" dirty="0"/>
              <a:t> One)</a:t>
            </a:r>
            <a:r>
              <a:rPr lang="en-US" sz="1200" dirty="0"/>
              <a:t>. High rates of sexual violence by both intimate and non-intimate partners experienced by adolescent girls and young women in Kenya and Zambia: Findings around violence and other negative health outcomes. </a:t>
            </a:r>
          </a:p>
        </p:txBody>
      </p:sp>
    </p:spTree>
    <p:extLst>
      <p:ext uri="{BB962C8B-B14F-4D97-AF65-F5344CB8AC3E}">
        <p14:creationId xmlns:p14="http://schemas.microsoft.com/office/powerpoint/2010/main" val="600812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DREAMS is reaching many at-risk AGYW</a:t>
            </a:r>
          </a:p>
        </p:txBody>
      </p:sp>
      <p:sp>
        <p:nvSpPr>
          <p:cNvPr id="3" name="Content Placeholder 2"/>
          <p:cNvSpPr>
            <a:spLocks noGrp="1"/>
          </p:cNvSpPr>
          <p:nvPr>
            <p:ph idx="1"/>
          </p:nvPr>
        </p:nvSpPr>
        <p:spPr>
          <a:xfrm>
            <a:off x="457200" y="1143000"/>
            <a:ext cx="8229600" cy="5486400"/>
          </a:xfrm>
        </p:spPr>
        <p:txBody>
          <a:bodyPr>
            <a:normAutofit fontScale="92500"/>
          </a:bodyPr>
          <a:lstStyle/>
          <a:p>
            <a:r>
              <a:rPr lang="en-US" sz="2800" b="1" dirty="0">
                <a:solidFill>
                  <a:schemeClr val="accent2"/>
                </a:solidFill>
              </a:rPr>
              <a:t>Vulnerable households</a:t>
            </a:r>
          </a:p>
          <a:p>
            <a:pPr lvl="1">
              <a:spcBef>
                <a:spcPts val="600"/>
              </a:spcBef>
              <a:buClr>
                <a:schemeClr val="accent1"/>
              </a:buClr>
              <a:buFont typeface="Wingdings" panose="05000000000000000000" pitchFamily="2" charset="2"/>
              <a:buChar char="ü"/>
            </a:pPr>
            <a:r>
              <a:rPr lang="en-US" dirty="0"/>
              <a:t>Experienced parental loss </a:t>
            </a:r>
          </a:p>
          <a:p>
            <a:r>
              <a:rPr lang="en-US" b="1" dirty="0">
                <a:solidFill>
                  <a:schemeClr val="accent2"/>
                </a:solidFill>
              </a:rPr>
              <a:t>Increased biological vulnerability</a:t>
            </a:r>
            <a:endParaRPr lang="en-US" sz="700" dirty="0"/>
          </a:p>
          <a:p>
            <a:pPr lvl="1">
              <a:buFont typeface="Courier New" panose="02070309020205020404" pitchFamily="49" charset="0"/>
              <a:buChar char="o"/>
            </a:pPr>
            <a:endParaRPr lang="en-US" sz="100" dirty="0"/>
          </a:p>
          <a:p>
            <a:pPr lvl="1">
              <a:spcBef>
                <a:spcPts val="600"/>
              </a:spcBef>
              <a:buClr>
                <a:schemeClr val="accent1"/>
              </a:buClr>
              <a:buFont typeface="Wingdings" panose="05000000000000000000" pitchFamily="2" charset="2"/>
              <a:buChar char="ü"/>
            </a:pPr>
            <a:r>
              <a:rPr lang="en-US" dirty="0"/>
              <a:t>High STI experience</a:t>
            </a:r>
          </a:p>
          <a:p>
            <a:r>
              <a:rPr lang="en-US" b="1" dirty="0">
                <a:solidFill>
                  <a:schemeClr val="accent2"/>
                </a:solidFill>
              </a:rPr>
              <a:t>High-risk sexual behaviors</a:t>
            </a:r>
          </a:p>
          <a:p>
            <a:pPr lvl="1">
              <a:spcBef>
                <a:spcPts val="600"/>
              </a:spcBef>
              <a:buClr>
                <a:schemeClr val="accent1"/>
              </a:buClr>
              <a:buFont typeface="Wingdings" panose="05000000000000000000" pitchFamily="2" charset="2"/>
              <a:buChar char="ü"/>
            </a:pPr>
            <a:r>
              <a:rPr lang="en-US" dirty="0"/>
              <a:t>Multiple partnerships</a:t>
            </a:r>
          </a:p>
          <a:p>
            <a:pPr lvl="1">
              <a:spcBef>
                <a:spcPts val="600"/>
              </a:spcBef>
              <a:buClr>
                <a:schemeClr val="accent1"/>
              </a:buClr>
              <a:buFont typeface="Wingdings" panose="05000000000000000000" pitchFamily="2" charset="2"/>
              <a:buChar char="ü"/>
            </a:pPr>
            <a:r>
              <a:rPr lang="en-US" dirty="0"/>
              <a:t>Don’t use condoms consistently</a:t>
            </a:r>
          </a:p>
          <a:p>
            <a:pPr lvl="1">
              <a:spcBef>
                <a:spcPts val="600"/>
              </a:spcBef>
              <a:buClr>
                <a:schemeClr val="accent1"/>
              </a:buClr>
              <a:buFont typeface="Wingdings" panose="05000000000000000000" pitchFamily="2" charset="2"/>
              <a:buChar char="ü"/>
            </a:pPr>
            <a:r>
              <a:rPr lang="en-US" dirty="0"/>
              <a:t>Use alcohol before sex</a:t>
            </a:r>
          </a:p>
          <a:p>
            <a:r>
              <a:rPr lang="en-US" b="1" dirty="0">
                <a:solidFill>
                  <a:schemeClr val="accent2"/>
                </a:solidFill>
              </a:rPr>
              <a:t>High-risk sexual relationships</a:t>
            </a:r>
          </a:p>
          <a:p>
            <a:pPr lvl="1">
              <a:spcBef>
                <a:spcPts val="600"/>
              </a:spcBef>
              <a:buClr>
                <a:schemeClr val="accent1"/>
              </a:buClr>
              <a:buFont typeface="Wingdings" panose="05000000000000000000" pitchFamily="2" charset="2"/>
              <a:buChar char="ü"/>
            </a:pPr>
            <a:r>
              <a:rPr lang="en-US" dirty="0"/>
              <a:t>Experienced sexual violence in the last 12 months</a:t>
            </a:r>
          </a:p>
          <a:p>
            <a:pPr lvl="1">
              <a:spcBef>
                <a:spcPts val="600"/>
              </a:spcBef>
              <a:buClr>
                <a:schemeClr val="accent1"/>
              </a:buClr>
              <a:buFont typeface="Wingdings" panose="05000000000000000000" pitchFamily="2" charset="2"/>
              <a:buChar char="ü"/>
            </a:pPr>
            <a:r>
              <a:rPr lang="en-US" dirty="0"/>
              <a:t>Partners have other partners (partner sexual concurrency)</a:t>
            </a:r>
          </a:p>
          <a:p>
            <a:pPr>
              <a:buFont typeface="Wingdings" panose="05000000000000000000" pitchFamily="2" charset="2"/>
              <a:buChar char="ü"/>
            </a:pPr>
            <a:endParaRPr lang="en-US" dirty="0"/>
          </a:p>
          <a:p>
            <a:pPr lvl="1">
              <a:buFont typeface="Courier New" panose="02070309020205020404" pitchFamily="49" charset="0"/>
              <a:buChar char="o"/>
            </a:pPr>
            <a:endParaRPr lang="en-US" sz="1500" dirty="0"/>
          </a:p>
          <a:p>
            <a:pPr lvl="1">
              <a:buFont typeface="Courier New" panose="02070309020205020404" pitchFamily="49" charset="0"/>
              <a:buChar char="o"/>
            </a:pPr>
            <a:endParaRPr lang="en-US" sz="100" dirty="0"/>
          </a:p>
          <a:p>
            <a:pPr lvl="1">
              <a:buFont typeface="Courier New" panose="02070309020205020404" pitchFamily="49" charset="0"/>
              <a:buChar char="o"/>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310452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Some sub-populations of AGYW not as well represented</a:t>
            </a:r>
            <a:endParaRPr lang="en-US" dirty="0"/>
          </a:p>
        </p:txBody>
      </p:sp>
      <p:sp>
        <p:nvSpPr>
          <p:cNvPr id="3" name="Content Placeholder 2"/>
          <p:cNvSpPr>
            <a:spLocks noGrp="1"/>
          </p:cNvSpPr>
          <p:nvPr>
            <p:ph idx="1"/>
          </p:nvPr>
        </p:nvSpPr>
        <p:spPr>
          <a:xfrm>
            <a:off x="457200" y="1752600"/>
            <a:ext cx="8229600" cy="4495800"/>
          </a:xfrm>
        </p:spPr>
        <p:txBody>
          <a:bodyPr/>
          <a:lstStyle/>
          <a:p>
            <a:r>
              <a:rPr lang="en-US" dirty="0"/>
              <a:t>Out of school</a:t>
            </a:r>
          </a:p>
          <a:p>
            <a:r>
              <a:rPr lang="en-US" dirty="0"/>
              <a:t>Sexually active</a:t>
            </a:r>
          </a:p>
          <a:p>
            <a:endParaRPr lang="en-US" dirty="0"/>
          </a:p>
          <a:p>
            <a:endParaRPr lang="en-US" dirty="0"/>
          </a:p>
          <a:p>
            <a:endParaRPr lang="en-US" dirty="0"/>
          </a:p>
          <a:p>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02241406"/>
              </p:ext>
            </p:extLst>
          </p:nvPr>
        </p:nvGraphicFramePr>
        <p:xfrm>
          <a:off x="457200" y="3429000"/>
          <a:ext cx="8229600" cy="1547892"/>
        </p:xfrm>
        <a:graphic>
          <a:graphicData uri="http://schemas.openxmlformats.org/drawingml/2006/table">
            <a:tbl>
              <a:tblPr firstRow="1" bandCol="1">
                <a:tableStyleId>{3B4B98B0-60AC-42C2-AFA5-B58CD77FA1E5}</a:tableStyleId>
              </a:tblPr>
              <a:tblGrid>
                <a:gridCol w="22860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gridCol w="1485900">
                  <a:extLst>
                    <a:ext uri="{9D8B030D-6E8A-4147-A177-3AD203B41FA5}">
                      <a16:colId xmlns:a16="http://schemas.microsoft.com/office/drawing/2014/main" val="20002"/>
                    </a:ext>
                  </a:extLst>
                </a:gridCol>
                <a:gridCol w="1485900">
                  <a:extLst>
                    <a:ext uri="{9D8B030D-6E8A-4147-A177-3AD203B41FA5}">
                      <a16:colId xmlns:a16="http://schemas.microsoft.com/office/drawing/2014/main" val="20003"/>
                    </a:ext>
                  </a:extLst>
                </a:gridCol>
                <a:gridCol w="1485900">
                  <a:extLst>
                    <a:ext uri="{9D8B030D-6E8A-4147-A177-3AD203B41FA5}">
                      <a16:colId xmlns:a16="http://schemas.microsoft.com/office/drawing/2014/main" val="20004"/>
                    </a:ext>
                  </a:extLst>
                </a:gridCol>
              </a:tblGrid>
              <a:tr h="66040">
                <a:tc>
                  <a:txBody>
                    <a:bodyPr/>
                    <a:lstStyle/>
                    <a:p>
                      <a:pPr algn="l" fontAlgn="ctr"/>
                      <a:endParaRPr lang="en-US" sz="2000" b="1" i="0" u="none" strike="noStrike" dirty="0">
                        <a:solidFill>
                          <a:schemeClr val="bg1"/>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gridSpan="2">
                  <a:txBody>
                    <a:bodyPr/>
                    <a:lstStyle/>
                    <a:p>
                      <a:pPr algn="ctr" fontAlgn="ctr"/>
                      <a:r>
                        <a:rPr lang="en-US" sz="2000" u="none" strike="noStrike" dirty="0">
                          <a:solidFill>
                            <a:schemeClr val="bg1"/>
                          </a:solidFill>
                          <a:effectLst/>
                          <a:latin typeface="+mn-lt"/>
                        </a:rPr>
                        <a:t>Zambia</a:t>
                      </a:r>
                      <a:endParaRPr lang="en-US" sz="2000" b="1" i="0" u="none" strike="noStrike" dirty="0">
                        <a:solidFill>
                          <a:schemeClr val="bg1"/>
                        </a:solidFill>
                        <a:effectLst/>
                        <a:latin typeface="+mn-lt"/>
                      </a:endParaRPr>
                    </a:p>
                  </a:txBody>
                  <a:tcPr marL="5973" marR="5973" marT="5973"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hMerge="1">
                  <a:txBody>
                    <a:bodyPr/>
                    <a:lstStyle/>
                    <a:p>
                      <a:pPr algn="l" fontAlgn="ctr"/>
                      <a:endParaRPr lang="en-US" sz="1600" b="1" i="0" u="none" strike="noStrike" dirty="0">
                        <a:solidFill>
                          <a:srgbClr val="000000"/>
                        </a:solidFill>
                        <a:effectLst/>
                        <a:latin typeface="Calibri" panose="020F0502020204030204" pitchFamily="34" charset="0"/>
                      </a:endParaRPr>
                    </a:p>
                  </a:txBody>
                  <a:tcPr marL="5973" marR="5973" marT="5973" marB="0" anchor="ctr"/>
                </a:tc>
                <a:tc gridSpan="2">
                  <a:txBody>
                    <a:bodyPr/>
                    <a:lstStyle/>
                    <a:p>
                      <a:pPr algn="ctr" fontAlgn="ctr"/>
                      <a:r>
                        <a:rPr lang="en-US" sz="2000" u="none" strike="noStrike" dirty="0">
                          <a:solidFill>
                            <a:schemeClr val="bg1"/>
                          </a:solidFill>
                          <a:effectLst/>
                          <a:latin typeface="+mn-lt"/>
                        </a:rPr>
                        <a:t>Kenya</a:t>
                      </a:r>
                      <a:endParaRPr lang="en-US" sz="2000" b="1" i="0" u="none" strike="noStrike" dirty="0">
                        <a:solidFill>
                          <a:schemeClr val="bg1"/>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hMerge="1">
                  <a:txBody>
                    <a:bodyPr/>
                    <a:lstStyle/>
                    <a:p>
                      <a:pPr algn="l" fontAlgn="ctr"/>
                      <a:endParaRPr lang="en-US" sz="1600" b="1" i="0" u="none" strike="noStrike" dirty="0">
                        <a:solidFill>
                          <a:srgbClr val="000000"/>
                        </a:solidFill>
                        <a:effectLst/>
                        <a:latin typeface="Calibri" panose="020F0502020204030204" pitchFamily="34" charset="0"/>
                      </a:endParaRPr>
                    </a:p>
                  </a:txBody>
                  <a:tcPr marL="5973" marR="5973" marT="5973" marB="0" anchor="ctr"/>
                </a:tc>
                <a:extLst>
                  <a:ext uri="{0D108BD9-81ED-4DB2-BD59-A6C34878D82A}">
                    <a16:rowId xmlns:a16="http://schemas.microsoft.com/office/drawing/2014/main" val="10000"/>
                  </a:ext>
                </a:extLst>
              </a:tr>
              <a:tr h="370840">
                <a:tc>
                  <a:txBody>
                    <a:bodyPr/>
                    <a:lstStyle/>
                    <a:p>
                      <a:pPr algn="l" fontAlgn="ctr"/>
                      <a:endParaRPr lang="en-US" sz="2000" b="1" i="0" u="none" strike="noStrike" dirty="0">
                        <a:solidFill>
                          <a:schemeClr val="bg1"/>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accent2"/>
                    </a:solidFill>
                  </a:tcPr>
                </a:tc>
                <a:tc>
                  <a:txBody>
                    <a:bodyPr/>
                    <a:lstStyle/>
                    <a:p>
                      <a:pPr algn="ctr" fontAlgn="ctr"/>
                      <a:r>
                        <a:rPr lang="en-US" sz="2000" u="none" strike="noStrike" dirty="0">
                          <a:solidFill>
                            <a:schemeClr val="bg1"/>
                          </a:solidFill>
                          <a:effectLst/>
                          <a:latin typeface="+mn-lt"/>
                        </a:rPr>
                        <a:t>DREAMS</a:t>
                      </a:r>
                    </a:p>
                    <a:p>
                      <a:pPr algn="ctr" fontAlgn="ctr"/>
                      <a:r>
                        <a:rPr lang="en-US" sz="2000" b="1" i="0" u="none" strike="noStrike" dirty="0">
                          <a:solidFill>
                            <a:schemeClr val="bg1"/>
                          </a:solidFill>
                          <a:effectLst/>
                          <a:latin typeface="+mn-lt"/>
                        </a:rPr>
                        <a:t>%</a:t>
                      </a:r>
                    </a:p>
                  </a:txBody>
                  <a:tcPr marL="5973" marR="5973" marT="5973" marB="0" anchor="ctr">
                    <a:lnL>
                      <a:noFill/>
                    </a:lnL>
                    <a:lnR>
                      <a:noFill/>
                    </a:lnR>
                    <a:lnT w="12700" cmpd="sng">
                      <a:noFill/>
                    </a:lnT>
                    <a:lnB>
                      <a:noFill/>
                    </a:lnB>
                    <a:lnTlToBr w="12700" cmpd="sng">
                      <a:noFill/>
                      <a:prstDash val="solid"/>
                    </a:lnTlToBr>
                    <a:lnBlToTr w="12700" cmpd="sng">
                      <a:noFill/>
                      <a:prstDash val="solid"/>
                    </a:lnBlToTr>
                    <a:solidFill>
                      <a:schemeClr val="accent2"/>
                    </a:solidFill>
                  </a:tcPr>
                </a:tc>
                <a:tc>
                  <a:txBody>
                    <a:bodyPr/>
                    <a:lstStyle/>
                    <a:p>
                      <a:pPr algn="ctr" fontAlgn="ctr"/>
                      <a:r>
                        <a:rPr lang="en-US" sz="2000" u="none" strike="noStrike" dirty="0">
                          <a:solidFill>
                            <a:schemeClr val="bg1"/>
                          </a:solidFill>
                          <a:effectLst/>
                          <a:latin typeface="+mn-lt"/>
                        </a:rPr>
                        <a:t>Non-DREAMS</a:t>
                      </a:r>
                    </a:p>
                    <a:p>
                      <a:pPr algn="ctr" fontAlgn="ctr"/>
                      <a:r>
                        <a:rPr lang="en-US" sz="2000" b="1" i="0" u="none" strike="noStrike" dirty="0">
                          <a:solidFill>
                            <a:schemeClr val="bg1"/>
                          </a:solidFill>
                          <a:effectLst/>
                          <a:latin typeface="+mn-lt"/>
                        </a:rPr>
                        <a:t>%</a:t>
                      </a:r>
                    </a:p>
                  </a:txBody>
                  <a:tcPr marL="5973" marR="5973" marT="5973" marB="0"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2"/>
                    </a:solidFill>
                  </a:tcPr>
                </a:tc>
                <a:tc>
                  <a:txBody>
                    <a:bodyPr/>
                    <a:lstStyle/>
                    <a:p>
                      <a:pPr algn="ctr" fontAlgn="ctr"/>
                      <a:r>
                        <a:rPr lang="en-US" sz="2000" u="none" strike="noStrike" dirty="0">
                          <a:solidFill>
                            <a:schemeClr val="bg1"/>
                          </a:solidFill>
                          <a:effectLst/>
                          <a:latin typeface="+mn-lt"/>
                        </a:rPr>
                        <a:t>DREAMS</a:t>
                      </a:r>
                    </a:p>
                    <a:p>
                      <a:pPr algn="ctr" fontAlgn="ctr"/>
                      <a:r>
                        <a:rPr lang="en-US" sz="2000" b="1" i="0" u="none" strike="noStrike" dirty="0">
                          <a:solidFill>
                            <a:schemeClr val="bg1"/>
                          </a:solidFill>
                          <a:effectLst/>
                          <a:latin typeface="+mn-lt"/>
                        </a:rPr>
                        <a:t>%</a:t>
                      </a:r>
                    </a:p>
                  </a:txBody>
                  <a:tcPr marL="5973" marR="5973" marT="5973" marB="0"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accent2"/>
                    </a:solidFill>
                  </a:tcPr>
                </a:tc>
                <a:tc>
                  <a:txBody>
                    <a:bodyPr/>
                    <a:lstStyle/>
                    <a:p>
                      <a:pPr algn="ctr" fontAlgn="ctr"/>
                      <a:r>
                        <a:rPr lang="en-US" sz="2000" u="none" strike="noStrike" dirty="0">
                          <a:solidFill>
                            <a:schemeClr val="bg1"/>
                          </a:solidFill>
                          <a:effectLst/>
                          <a:latin typeface="+mn-lt"/>
                        </a:rPr>
                        <a:t>Non-DREAMS</a:t>
                      </a:r>
                    </a:p>
                    <a:p>
                      <a:pPr algn="ctr" fontAlgn="ctr"/>
                      <a:r>
                        <a:rPr lang="en-US" sz="2000" b="1" i="0" u="none" strike="noStrike" dirty="0">
                          <a:solidFill>
                            <a:schemeClr val="bg1"/>
                          </a:solidFill>
                          <a:effectLst/>
                          <a:latin typeface="+mn-lt"/>
                        </a:rPr>
                        <a:t>%</a:t>
                      </a:r>
                    </a:p>
                  </a:txBody>
                  <a:tcPr marL="5973" marR="5973" marT="5973" marB="0"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172720">
                <a:tc>
                  <a:txBody>
                    <a:bodyPr/>
                    <a:lstStyle/>
                    <a:p>
                      <a:pPr marL="91440" algn="l" fontAlgn="ctr"/>
                      <a:r>
                        <a:rPr lang="en-US" sz="2000" u="none" strike="noStrike" dirty="0">
                          <a:effectLst/>
                          <a:latin typeface="+mn-lt"/>
                        </a:rPr>
                        <a:t>Currently in school</a:t>
                      </a:r>
                      <a:endParaRPr lang="en-US" sz="2000" b="0" i="0" u="none" strike="noStrike" dirty="0">
                        <a:solidFill>
                          <a:srgbClr val="333333"/>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71%</a:t>
                      </a:r>
                      <a:endParaRPr lang="en-US" sz="2000" b="0" i="0" u="none" strike="noStrike" dirty="0">
                        <a:solidFill>
                          <a:srgbClr val="000000"/>
                        </a:solidFill>
                        <a:effectLst/>
                        <a:latin typeface="+mn-lt"/>
                      </a:endParaRPr>
                    </a:p>
                  </a:txBody>
                  <a:tcPr marL="5973" marR="5973" marT="5973"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37%</a:t>
                      </a:r>
                      <a:endParaRPr lang="en-US" sz="2000" b="0" i="0" u="none" strike="noStrike" dirty="0">
                        <a:solidFill>
                          <a:srgbClr val="000000"/>
                        </a:solidFill>
                        <a:effectLst/>
                        <a:latin typeface="+mn-lt"/>
                      </a:endParaRPr>
                    </a:p>
                  </a:txBody>
                  <a:tcPr marL="5973" marR="5973" marT="5973"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58%</a:t>
                      </a:r>
                      <a:endParaRPr lang="en-US" sz="2000" b="0" i="0" u="none" strike="noStrike" dirty="0">
                        <a:solidFill>
                          <a:srgbClr val="000000"/>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27%</a:t>
                      </a:r>
                      <a:endParaRPr lang="en-US" sz="2000" b="0" i="0" u="none" strike="noStrike" dirty="0">
                        <a:solidFill>
                          <a:srgbClr val="000000"/>
                        </a:solidFill>
                        <a:effectLst/>
                        <a:latin typeface="+mn-lt"/>
                      </a:endParaRPr>
                    </a:p>
                  </a:txBody>
                  <a:tcPr marL="5973" marR="5973" marT="5973"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81094">
                <a:tc>
                  <a:txBody>
                    <a:bodyPr/>
                    <a:lstStyle/>
                    <a:p>
                      <a:pPr marL="91440" algn="l" fontAlgn="ctr"/>
                      <a:r>
                        <a:rPr lang="en-US" sz="2000" b="0" u="none" strike="noStrike" dirty="0">
                          <a:effectLst/>
                          <a:latin typeface="+mn-lt"/>
                        </a:rPr>
                        <a:t>Sexually active</a:t>
                      </a:r>
                      <a:endParaRPr lang="en-US" sz="2000" b="0" i="0" u="none" strike="noStrike" dirty="0">
                        <a:solidFill>
                          <a:srgbClr val="333333"/>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41%</a:t>
                      </a:r>
                      <a:endParaRPr lang="en-US" sz="2000" b="0" i="0" u="none" strike="noStrike" dirty="0">
                        <a:solidFill>
                          <a:srgbClr val="000000"/>
                        </a:solidFill>
                        <a:effectLst/>
                        <a:latin typeface="+mn-lt"/>
                      </a:endParaRPr>
                    </a:p>
                  </a:txBody>
                  <a:tcPr marL="5973" marR="5973" marT="5973"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66%</a:t>
                      </a:r>
                      <a:endParaRPr lang="en-US" sz="2000" b="0" i="0" u="none" strike="noStrike" dirty="0">
                        <a:solidFill>
                          <a:srgbClr val="000000"/>
                        </a:solidFill>
                        <a:effectLst/>
                        <a:latin typeface="+mn-lt"/>
                      </a:endParaRPr>
                    </a:p>
                  </a:txBody>
                  <a:tcPr marL="5973" marR="5973" marT="5973"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62%</a:t>
                      </a:r>
                      <a:endParaRPr lang="en-US" sz="2000" b="0" i="0" u="none" strike="noStrike" dirty="0">
                        <a:solidFill>
                          <a:srgbClr val="000000"/>
                        </a:solidFill>
                        <a:effectLst/>
                        <a:latin typeface="+mn-lt"/>
                      </a:endParaRPr>
                    </a:p>
                  </a:txBody>
                  <a:tcPr marL="5973" marR="5973" marT="5973"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2000" b="0" u="none" strike="noStrike" dirty="0">
                          <a:effectLst/>
                          <a:latin typeface="+mn-lt"/>
                        </a:rPr>
                        <a:t>78%</a:t>
                      </a:r>
                      <a:endParaRPr lang="en-US" sz="2000" b="0" i="0" u="none" strike="noStrike" dirty="0">
                        <a:solidFill>
                          <a:srgbClr val="000000"/>
                        </a:solidFill>
                        <a:effectLst/>
                        <a:latin typeface="+mn-lt"/>
                      </a:endParaRPr>
                    </a:p>
                  </a:txBody>
                  <a:tcPr marL="5973" marR="5973" marT="5973"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77852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better identify whom to reach?</a:t>
            </a:r>
          </a:p>
        </p:txBody>
      </p:sp>
      <p:sp>
        <p:nvSpPr>
          <p:cNvPr id="3" name="Content Placeholder 2"/>
          <p:cNvSpPr>
            <a:spLocks noGrp="1"/>
          </p:cNvSpPr>
          <p:nvPr>
            <p:ph idx="1"/>
          </p:nvPr>
        </p:nvSpPr>
        <p:spPr>
          <a:xfrm>
            <a:off x="457200" y="1066800"/>
            <a:ext cx="8229600" cy="5181600"/>
          </a:xfrm>
        </p:spPr>
        <p:txBody>
          <a:bodyPr/>
          <a:lstStyle/>
          <a:p>
            <a:r>
              <a:rPr lang="en-US" dirty="0"/>
              <a:t>Innovative analysis for better identification of vulnerable sub-groups within high-risk geographic contexts</a:t>
            </a:r>
          </a:p>
          <a:p>
            <a:r>
              <a:rPr lang="en-US" dirty="0"/>
              <a:t>Segmentation based on multiple characteristics</a:t>
            </a:r>
          </a:p>
        </p:txBody>
      </p:sp>
      <p:grpSp>
        <p:nvGrpSpPr>
          <p:cNvPr id="6" name="Group 5"/>
          <p:cNvGrpSpPr/>
          <p:nvPr/>
        </p:nvGrpSpPr>
        <p:grpSpPr>
          <a:xfrm>
            <a:off x="990600" y="3218169"/>
            <a:ext cx="7391399" cy="3182631"/>
            <a:chOff x="609601" y="1589893"/>
            <a:chExt cx="8041487" cy="4714314"/>
          </a:xfrm>
        </p:grpSpPr>
        <p:grpSp>
          <p:nvGrpSpPr>
            <p:cNvPr id="7" name="Group 6">
              <a:extLst>
                <a:ext uri="{FF2B5EF4-FFF2-40B4-BE49-F238E27FC236}">
                  <a16:creationId xmlns:a16="http://schemas.microsoft.com/office/drawing/2014/main" id="{F82696AA-71FF-446D-8B87-DB056B79BB16}"/>
                </a:ext>
              </a:extLst>
            </p:cNvPr>
            <p:cNvGrpSpPr/>
            <p:nvPr/>
          </p:nvGrpSpPr>
          <p:grpSpPr>
            <a:xfrm>
              <a:off x="612152" y="1589893"/>
              <a:ext cx="8036385" cy="604564"/>
              <a:chOff x="613217" y="1589893"/>
              <a:chExt cx="8036385" cy="604564"/>
            </a:xfrm>
          </p:grpSpPr>
          <p:sp>
            <p:nvSpPr>
              <p:cNvPr id="22" name="Rectangle 21"/>
              <p:cNvSpPr/>
              <p:nvPr/>
            </p:nvSpPr>
            <p:spPr>
              <a:xfrm>
                <a:off x="613217" y="1589893"/>
                <a:ext cx="4023360" cy="6045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Rectangle 22"/>
              <p:cNvSpPr/>
              <p:nvPr/>
            </p:nvSpPr>
            <p:spPr>
              <a:xfrm>
                <a:off x="662720" y="1664226"/>
                <a:ext cx="4141497" cy="455899"/>
              </a:xfrm>
              <a:prstGeom prst="rect">
                <a:avLst/>
              </a:prstGeom>
            </p:spPr>
            <p:txBody>
              <a:bodyPr wrap="square" anchor="ctr">
                <a:spAutoFit/>
              </a:bodyPr>
              <a:lstStyle/>
              <a:p>
                <a:r>
                  <a:rPr lang="en-US" sz="1400" dirty="0">
                    <a:solidFill>
                      <a:srgbClr val="003A5D"/>
                    </a:solidFill>
                  </a:rPr>
                  <a:t>SOCIODEMOGRAPHICS</a:t>
                </a:r>
              </a:p>
            </p:txBody>
          </p:sp>
          <p:sp>
            <p:nvSpPr>
              <p:cNvPr id="24" name="Rectangle 23"/>
              <p:cNvSpPr/>
              <p:nvPr/>
            </p:nvSpPr>
            <p:spPr>
              <a:xfrm>
                <a:off x="4627728" y="1589894"/>
                <a:ext cx="4021874" cy="6045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 name="Rectangle 24"/>
              <p:cNvSpPr/>
              <p:nvPr/>
            </p:nvSpPr>
            <p:spPr>
              <a:xfrm>
                <a:off x="4699255" y="1664226"/>
                <a:ext cx="3941303" cy="455899"/>
              </a:xfrm>
              <a:prstGeom prst="rect">
                <a:avLst/>
              </a:prstGeom>
            </p:spPr>
            <p:txBody>
              <a:bodyPr wrap="square" anchor="ctr">
                <a:spAutoFit/>
              </a:bodyPr>
              <a:lstStyle/>
              <a:p>
                <a:r>
                  <a:rPr lang="en-US" sz="1400" dirty="0">
                    <a:solidFill>
                      <a:srgbClr val="003A5D"/>
                    </a:solidFill>
                  </a:rPr>
                  <a:t>Schooling status, age, income, geography</a:t>
                </a:r>
                <a:endParaRPr lang="en-US" sz="1400" dirty="0"/>
              </a:p>
            </p:txBody>
          </p:sp>
        </p:grpSp>
        <p:grpSp>
          <p:nvGrpSpPr>
            <p:cNvPr id="8" name="Group 7">
              <a:extLst>
                <a:ext uri="{FF2B5EF4-FFF2-40B4-BE49-F238E27FC236}">
                  <a16:creationId xmlns:a16="http://schemas.microsoft.com/office/drawing/2014/main" id="{48F5F376-FAD1-4B86-B16D-94C12D265E52}"/>
                </a:ext>
              </a:extLst>
            </p:cNvPr>
            <p:cNvGrpSpPr/>
            <p:nvPr/>
          </p:nvGrpSpPr>
          <p:grpSpPr>
            <a:xfrm>
              <a:off x="609601" y="2871691"/>
              <a:ext cx="8041487" cy="604564"/>
              <a:chOff x="609601" y="2932293"/>
              <a:chExt cx="8041487" cy="604564"/>
            </a:xfrm>
          </p:grpSpPr>
          <p:sp>
            <p:nvSpPr>
              <p:cNvPr id="18" name="Rectangle 17"/>
              <p:cNvSpPr/>
              <p:nvPr/>
            </p:nvSpPr>
            <p:spPr>
              <a:xfrm>
                <a:off x="609601" y="2932294"/>
                <a:ext cx="4023359" cy="604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ectangle 18"/>
              <p:cNvSpPr/>
              <p:nvPr/>
            </p:nvSpPr>
            <p:spPr>
              <a:xfrm>
                <a:off x="659104" y="3006626"/>
                <a:ext cx="1104155" cy="455899"/>
              </a:xfrm>
              <a:prstGeom prst="rect">
                <a:avLst/>
              </a:prstGeom>
            </p:spPr>
            <p:txBody>
              <a:bodyPr wrap="none" anchor="ctr">
                <a:spAutoFit/>
              </a:bodyPr>
              <a:lstStyle/>
              <a:p>
                <a:r>
                  <a:rPr lang="en-US" sz="1400" dirty="0">
                    <a:solidFill>
                      <a:srgbClr val="003A5D"/>
                    </a:solidFill>
                  </a:rPr>
                  <a:t>ATTITUDES</a:t>
                </a:r>
                <a:endParaRPr lang="en-US" sz="1400" dirty="0"/>
              </a:p>
            </p:txBody>
          </p:sp>
          <p:sp>
            <p:nvSpPr>
              <p:cNvPr id="20" name="Rectangle 19"/>
              <p:cNvSpPr/>
              <p:nvPr/>
            </p:nvSpPr>
            <p:spPr>
              <a:xfrm>
                <a:off x="4627729" y="2932293"/>
                <a:ext cx="4023359" cy="6045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Rectangle 20"/>
              <p:cNvSpPr/>
              <p:nvPr/>
            </p:nvSpPr>
            <p:spPr>
              <a:xfrm>
                <a:off x="4699255" y="3006626"/>
                <a:ext cx="3950596" cy="455899"/>
              </a:xfrm>
              <a:prstGeom prst="rect">
                <a:avLst/>
              </a:prstGeom>
            </p:spPr>
            <p:txBody>
              <a:bodyPr wrap="square" anchor="ctr">
                <a:spAutoFit/>
              </a:bodyPr>
              <a:lstStyle/>
              <a:p>
                <a:r>
                  <a:rPr lang="en-US" sz="1400" dirty="0">
                    <a:solidFill>
                      <a:srgbClr val="003A5D"/>
                    </a:solidFill>
                  </a:rPr>
                  <a:t>Beliefs, perspectives</a:t>
                </a:r>
                <a:endParaRPr lang="en-US" sz="1400" dirty="0"/>
              </a:p>
            </p:txBody>
          </p:sp>
        </p:grpSp>
        <p:grpSp>
          <p:nvGrpSpPr>
            <p:cNvPr id="9" name="Group 8">
              <a:extLst>
                <a:ext uri="{FF2B5EF4-FFF2-40B4-BE49-F238E27FC236}">
                  <a16:creationId xmlns:a16="http://schemas.microsoft.com/office/drawing/2014/main" id="{756F48A7-16AD-486B-AD0D-2E63A4869C38}"/>
                </a:ext>
              </a:extLst>
            </p:cNvPr>
            <p:cNvGrpSpPr/>
            <p:nvPr/>
          </p:nvGrpSpPr>
          <p:grpSpPr>
            <a:xfrm>
              <a:off x="611409" y="4179617"/>
              <a:ext cx="8037871" cy="604562"/>
              <a:chOff x="613217" y="4301752"/>
              <a:chExt cx="8037871" cy="604562"/>
            </a:xfrm>
          </p:grpSpPr>
          <p:sp>
            <p:nvSpPr>
              <p:cNvPr id="14" name="Rectangle 13"/>
              <p:cNvSpPr/>
              <p:nvPr/>
            </p:nvSpPr>
            <p:spPr>
              <a:xfrm>
                <a:off x="613217" y="4301752"/>
                <a:ext cx="4023360" cy="604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Rectangle 14"/>
              <p:cNvSpPr/>
              <p:nvPr/>
            </p:nvSpPr>
            <p:spPr>
              <a:xfrm>
                <a:off x="662720" y="4376083"/>
                <a:ext cx="1182286" cy="455898"/>
              </a:xfrm>
              <a:prstGeom prst="rect">
                <a:avLst/>
              </a:prstGeom>
            </p:spPr>
            <p:txBody>
              <a:bodyPr wrap="none" anchor="ctr">
                <a:spAutoFit/>
              </a:bodyPr>
              <a:lstStyle/>
              <a:p>
                <a:r>
                  <a:rPr lang="en-US" sz="1400" dirty="0">
                    <a:solidFill>
                      <a:srgbClr val="003A5D"/>
                    </a:solidFill>
                  </a:rPr>
                  <a:t>BEHAVIORS</a:t>
                </a:r>
                <a:endParaRPr lang="en-US" sz="1400" dirty="0"/>
              </a:p>
            </p:txBody>
          </p:sp>
          <p:sp>
            <p:nvSpPr>
              <p:cNvPr id="16" name="Rectangle 15"/>
              <p:cNvSpPr/>
              <p:nvPr/>
            </p:nvSpPr>
            <p:spPr>
              <a:xfrm>
                <a:off x="4627728" y="4301752"/>
                <a:ext cx="4023360" cy="6045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ectangle 16"/>
              <p:cNvSpPr/>
              <p:nvPr/>
            </p:nvSpPr>
            <p:spPr>
              <a:xfrm>
                <a:off x="4699255" y="4376083"/>
                <a:ext cx="3950596" cy="455898"/>
              </a:xfrm>
              <a:prstGeom prst="rect">
                <a:avLst/>
              </a:prstGeom>
            </p:spPr>
            <p:txBody>
              <a:bodyPr wrap="square" anchor="ctr">
                <a:spAutoFit/>
              </a:bodyPr>
              <a:lstStyle/>
              <a:p>
                <a:r>
                  <a:rPr lang="en-US" sz="1400" dirty="0">
                    <a:solidFill>
                      <a:srgbClr val="003A5D"/>
                    </a:solidFill>
                  </a:rPr>
                  <a:t>Risk behaviors, service use/non-use</a:t>
                </a:r>
                <a:endParaRPr lang="en-US" sz="1400" dirty="0"/>
              </a:p>
            </p:txBody>
          </p:sp>
        </p:grpSp>
        <p:sp>
          <p:nvSpPr>
            <p:cNvPr id="10" name="Cross 9"/>
            <p:cNvSpPr/>
            <p:nvPr/>
          </p:nvSpPr>
          <p:spPr>
            <a:xfrm>
              <a:off x="4438812" y="2323949"/>
              <a:ext cx="383065" cy="410088"/>
            </a:xfrm>
            <a:prstGeom prst="plus">
              <a:avLst>
                <a:gd name="adj" fmla="val 334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TextBox 10">
              <a:extLst>
                <a:ext uri="{FF2B5EF4-FFF2-40B4-BE49-F238E27FC236}">
                  <a16:creationId xmlns:a16="http://schemas.microsoft.com/office/drawing/2014/main" id="{2CB02293-61EF-4A47-A989-C8BCFDC632BF}"/>
                </a:ext>
              </a:extLst>
            </p:cNvPr>
            <p:cNvSpPr txBox="1"/>
            <p:nvPr/>
          </p:nvSpPr>
          <p:spPr>
            <a:xfrm>
              <a:off x="1010844" y="5529181"/>
              <a:ext cx="7238999" cy="775026"/>
            </a:xfrm>
            <a:prstGeom prst="rect">
              <a:avLst/>
            </a:prstGeom>
            <a:noFill/>
            <a:ln w="19050">
              <a:solidFill>
                <a:schemeClr val="accent1"/>
              </a:solidFill>
            </a:ln>
          </p:spPr>
          <p:txBody>
            <a:bodyPr wrap="square" rtlCol="0" anchor="ctr">
              <a:spAutoFit/>
            </a:bodyPr>
            <a:lstStyle/>
            <a:p>
              <a:pPr algn="ctr"/>
              <a:r>
                <a:rPr lang="en-US" sz="1400" dirty="0">
                  <a:solidFill>
                    <a:srgbClr val="003A5D"/>
                  </a:solidFill>
                </a:rPr>
                <a:t>Sophisticated context-specific profiles to </a:t>
              </a:r>
              <a:br>
                <a:rPr lang="en-US" sz="1400" dirty="0">
                  <a:solidFill>
                    <a:srgbClr val="003A5D"/>
                  </a:solidFill>
                </a:rPr>
              </a:br>
              <a:r>
                <a:rPr lang="en-US" sz="1400" dirty="0">
                  <a:solidFill>
                    <a:srgbClr val="003A5D"/>
                  </a:solidFill>
                </a:rPr>
                <a:t>inform differentiated programming and evaluation</a:t>
              </a:r>
            </a:p>
          </p:txBody>
        </p:sp>
        <p:sp>
          <p:nvSpPr>
            <p:cNvPr id="12" name="Cross 11">
              <a:extLst>
                <a:ext uri="{FF2B5EF4-FFF2-40B4-BE49-F238E27FC236}">
                  <a16:creationId xmlns:a16="http://schemas.microsoft.com/office/drawing/2014/main" id="{AAD19264-5471-4454-984A-4B32D5B349C4}"/>
                </a:ext>
              </a:extLst>
            </p:cNvPr>
            <p:cNvSpPr/>
            <p:nvPr/>
          </p:nvSpPr>
          <p:spPr>
            <a:xfrm>
              <a:off x="4438812" y="3632575"/>
              <a:ext cx="383065" cy="410087"/>
            </a:xfrm>
            <a:prstGeom prst="plus">
              <a:avLst>
                <a:gd name="adj" fmla="val 334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Equals 24">
              <a:extLst>
                <a:ext uri="{FF2B5EF4-FFF2-40B4-BE49-F238E27FC236}">
                  <a16:creationId xmlns:a16="http://schemas.microsoft.com/office/drawing/2014/main" id="{F7B9D96D-A2EA-4D2F-8E92-35A60CEB5D71}"/>
                </a:ext>
              </a:extLst>
            </p:cNvPr>
            <p:cNvSpPr/>
            <p:nvPr/>
          </p:nvSpPr>
          <p:spPr>
            <a:xfrm>
              <a:off x="4325544" y="4901113"/>
              <a:ext cx="609600" cy="533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grpSp>
    </p:spTree>
    <p:extLst>
      <p:ext uri="{BB962C8B-B14F-4D97-AF65-F5344CB8AC3E}">
        <p14:creationId xmlns:p14="http://schemas.microsoft.com/office/powerpoint/2010/main" val="3112455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 18">
            <a:extLst>
              <a:ext uri="{FF2B5EF4-FFF2-40B4-BE49-F238E27FC236}">
                <a16:creationId xmlns:a16="http://schemas.microsoft.com/office/drawing/2014/main" id="{ADAA2684-D12F-45D3-888C-AFAE21DB80E2}"/>
              </a:ext>
            </a:extLst>
          </p:cNvPr>
          <p:cNvGraphicFramePr>
            <a:graphicFrameLocks noGrp="1"/>
          </p:cNvGraphicFramePr>
          <p:nvPr>
            <p:extLst/>
          </p:nvPr>
        </p:nvGraphicFramePr>
        <p:xfrm>
          <a:off x="457200" y="2179320"/>
          <a:ext cx="2045236" cy="1889761"/>
        </p:xfrm>
        <a:graphic>
          <a:graphicData uri="http://schemas.openxmlformats.org/drawingml/2006/table">
            <a:tbl>
              <a:tblPr>
                <a:tableStyleId>{BDBED569-4797-4DF1-A0F4-6AAB3CD982D8}</a:tableStyleId>
              </a:tblPr>
              <a:tblGrid>
                <a:gridCol w="2045236">
                  <a:extLst>
                    <a:ext uri="{9D8B030D-6E8A-4147-A177-3AD203B41FA5}">
                      <a16:colId xmlns:a16="http://schemas.microsoft.com/office/drawing/2014/main" val="20000"/>
                    </a:ext>
                  </a:extLst>
                </a:gridCol>
              </a:tblGrid>
              <a:tr h="4199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Non-orphan</a:t>
                      </a:r>
                      <a:endParaRPr lang="en-US" sz="1800" b="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0260612"/>
                  </a:ext>
                </a:extLst>
              </a:tr>
              <a:tr h="7349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Connected to </a:t>
                      </a:r>
                      <a:br>
                        <a:rPr lang="en-US" sz="1800" dirty="0"/>
                      </a:br>
                      <a:r>
                        <a:rPr lang="en-US" sz="1800" dirty="0"/>
                        <a:t>adult in HH</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5243207"/>
                  </a:ext>
                </a:extLst>
              </a:tr>
              <a:tr h="734907">
                <a:tc>
                  <a:txBody>
                    <a:bodyPr/>
                    <a:lstStyle/>
                    <a:p>
                      <a:pPr algn="ctr"/>
                      <a:r>
                        <a:rPr lang="en-US" sz="1800" dirty="0"/>
                        <a:t>Comprehensive</a:t>
                      </a:r>
                      <a:r>
                        <a:rPr lang="en-US" sz="1800" baseline="0" dirty="0"/>
                        <a:t> knowledge of HIV</a:t>
                      </a:r>
                      <a:endParaRPr lang="en-US" sz="1800" dirty="0">
                        <a:solidFill>
                          <a:schemeClr val="tx1"/>
                        </a:solidFill>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4851406"/>
                  </a:ext>
                </a:extLst>
              </a:tr>
            </a:tbl>
          </a:graphicData>
        </a:graphic>
      </p:graphicFrame>
      <p:graphicFrame>
        <p:nvGraphicFramePr>
          <p:cNvPr id="12" name="Table 11">
            <a:extLst>
              <a:ext uri="{FF2B5EF4-FFF2-40B4-BE49-F238E27FC236}">
                <a16:creationId xmlns:a16="http://schemas.microsoft.com/office/drawing/2014/main" id="{425FC1D1-7F39-409D-A2C7-6289274BE16D}"/>
              </a:ext>
            </a:extLst>
          </p:cNvPr>
          <p:cNvGraphicFramePr>
            <a:graphicFrameLocks noGrp="1"/>
          </p:cNvGraphicFramePr>
          <p:nvPr>
            <p:extLst/>
          </p:nvPr>
        </p:nvGraphicFramePr>
        <p:xfrm>
          <a:off x="6701970" y="1142999"/>
          <a:ext cx="2045236" cy="5181600"/>
        </p:xfrm>
        <a:graphic>
          <a:graphicData uri="http://schemas.openxmlformats.org/drawingml/2006/table">
            <a:tbl>
              <a:tblPr>
                <a:tableStyleId>{BDBED569-4797-4DF1-A0F4-6AAB3CD982D8}</a:tableStyleId>
              </a:tblPr>
              <a:tblGrid>
                <a:gridCol w="2045236">
                  <a:extLst>
                    <a:ext uri="{9D8B030D-6E8A-4147-A177-3AD203B41FA5}">
                      <a16:colId xmlns:a16="http://schemas.microsoft.com/office/drawing/2014/main" val="20001"/>
                    </a:ext>
                  </a:extLst>
                </a:gridCol>
              </a:tblGrid>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Double orphan</a:t>
                      </a:r>
                      <a:endParaRPr lang="en-US" sz="1800" b="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2640260612"/>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Sometimes hungry</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2454475620"/>
                  </a:ext>
                </a:extLst>
              </a:tr>
              <a:tr h="9067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Not connected to adult in HH</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2875243207"/>
                  </a:ext>
                </a:extLst>
              </a:tr>
              <a:tr h="5181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0" dirty="0"/>
                        <a:t>Sexual debut ≤14</a:t>
                      </a:r>
                      <a:endParaRPr lang="en-US" sz="1800" dirty="0">
                        <a:solidFill>
                          <a:schemeClr val="tx1"/>
                        </a:solidFill>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2608102053"/>
                  </a:ext>
                </a:extLst>
              </a:tr>
              <a:tr h="906780">
                <a:tc>
                  <a:txBody>
                    <a:bodyPr/>
                    <a:lstStyle/>
                    <a:p>
                      <a:pPr algn="ctr"/>
                      <a:r>
                        <a:rPr lang="en-US" sz="1800" dirty="0"/>
                        <a:t>Moderate HIV </a:t>
                      </a:r>
                      <a:br>
                        <a:rPr lang="en-US" sz="1800" dirty="0"/>
                      </a:br>
                      <a:r>
                        <a:rPr lang="en-US" sz="1800" dirty="0"/>
                        <a:t>risk perception</a:t>
                      </a:r>
                      <a:endParaRPr lang="en-US" sz="1800" dirty="0">
                        <a:solidFill>
                          <a:schemeClr val="tx1"/>
                        </a:solidFill>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3965624496"/>
                  </a:ext>
                </a:extLst>
              </a:tr>
              <a:tr h="906780">
                <a:tc>
                  <a:txBody>
                    <a:bodyPr/>
                    <a:lstStyle/>
                    <a:p>
                      <a:pPr algn="ctr"/>
                      <a:r>
                        <a:rPr lang="en-US" sz="1800" dirty="0"/>
                        <a:t>High gender</a:t>
                      </a:r>
                      <a:r>
                        <a:rPr lang="en-US" sz="1800" baseline="0" dirty="0"/>
                        <a:t> inequity</a:t>
                      </a:r>
                      <a:endParaRPr lang="en-US" sz="1800" dirty="0">
                        <a:solidFill>
                          <a:schemeClr val="tx1"/>
                        </a:solidFill>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2024414267"/>
                  </a:ext>
                </a:extLst>
              </a:tr>
              <a:tr h="906780">
                <a:tc>
                  <a:txBody>
                    <a:bodyPr/>
                    <a:lstStyle/>
                    <a:p>
                      <a:pPr algn="ctr"/>
                      <a:r>
                        <a:rPr lang="en-US" sz="1800" dirty="0"/>
                        <a:t>No comprehensive knowledge of HIV</a:t>
                      </a:r>
                      <a:endParaRPr lang="en-US" sz="1800" dirty="0">
                        <a:solidFill>
                          <a:schemeClr val="tx1"/>
                        </a:solidFill>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3304851406"/>
                  </a:ext>
                </a:extLst>
              </a:tr>
            </a:tbl>
          </a:graphicData>
        </a:graphic>
      </p:graphicFrame>
      <p:sp>
        <p:nvSpPr>
          <p:cNvPr id="6" name="Rectangle 5">
            <a:extLst>
              <a:ext uri="{FF2B5EF4-FFF2-40B4-BE49-F238E27FC236}">
                <a16:creationId xmlns:a16="http://schemas.microsoft.com/office/drawing/2014/main" id="{1FDA8CCA-901D-4B9A-85FC-B9BE9544B671}"/>
              </a:ext>
            </a:extLst>
          </p:cNvPr>
          <p:cNvSpPr/>
          <p:nvPr/>
        </p:nvSpPr>
        <p:spPr>
          <a:xfrm>
            <a:off x="4658786" y="1143000"/>
            <a:ext cx="2103120" cy="5181600"/>
          </a:xfrm>
          <a:prstGeom prst="rect">
            <a:avLst/>
          </a:prstGeom>
          <a:solidFill>
            <a:srgbClr val="FF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2" name="Title 1"/>
          <p:cNvSpPr>
            <a:spLocks noGrp="1"/>
          </p:cNvSpPr>
          <p:nvPr>
            <p:ph type="title"/>
          </p:nvPr>
        </p:nvSpPr>
        <p:spPr/>
        <p:txBody>
          <a:bodyPr>
            <a:normAutofit fontScale="90000"/>
          </a:bodyPr>
          <a:lstStyle/>
          <a:p>
            <a:r>
              <a:rPr lang="en-US" dirty="0"/>
              <a:t>Vulnerability profiles of AGYW, Kisumu, Kenya</a:t>
            </a:r>
            <a:br>
              <a:rPr lang="en-US" dirty="0"/>
            </a:br>
            <a:r>
              <a:rPr lang="en-US" sz="1600" dirty="0"/>
              <a:t>Preliminary findings from latent class analysis using survey data (n=1.014) </a:t>
            </a:r>
            <a:br>
              <a:rPr lang="en-US" sz="1600" dirty="0"/>
            </a:br>
            <a:endParaRPr lang="en-US" sz="1600" dirty="0"/>
          </a:p>
        </p:txBody>
      </p:sp>
      <p:pic>
        <p:nvPicPr>
          <p:cNvPr id="15" name="Graphic 14">
            <a:extLst>
              <a:ext uri="{FF2B5EF4-FFF2-40B4-BE49-F238E27FC236}">
                <a16:creationId xmlns:a16="http://schemas.microsoft.com/office/drawing/2014/main" id="{3DFC864B-AAC8-4283-8F6D-579A1DA1BB2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87690" y="2070578"/>
            <a:ext cx="1463040" cy="1463040"/>
          </a:xfrm>
          <a:prstGeom prst="rect">
            <a:avLst/>
          </a:prstGeom>
        </p:spPr>
      </p:pic>
      <p:pic>
        <p:nvPicPr>
          <p:cNvPr id="13" name="Graphic 12">
            <a:extLst>
              <a:ext uri="{FF2B5EF4-FFF2-40B4-BE49-F238E27FC236}">
                <a16:creationId xmlns:a16="http://schemas.microsoft.com/office/drawing/2014/main" id="{69B189CC-E857-482A-A70C-0C6C1A25FCAC}"/>
              </a:ext>
            </a:extLst>
          </p:cNvPr>
          <p:cNvPicPr>
            <a:picLocks noChangeAspect="1"/>
          </p:cNvPicPr>
          <p:nvPr/>
        </p:nvPicPr>
        <p:blipFill rotWithShape="1">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32099" r="30864"/>
          <a:stretch/>
        </p:blipFill>
        <p:spPr>
          <a:xfrm>
            <a:off x="4712236" y="2100107"/>
            <a:ext cx="1197033" cy="2633472"/>
          </a:xfrm>
          <a:prstGeom prst="rect">
            <a:avLst/>
          </a:prstGeom>
        </p:spPr>
      </p:pic>
      <p:pic>
        <p:nvPicPr>
          <p:cNvPr id="16" name="Graphic 15">
            <a:extLst>
              <a:ext uri="{FF2B5EF4-FFF2-40B4-BE49-F238E27FC236}">
                <a16:creationId xmlns:a16="http://schemas.microsoft.com/office/drawing/2014/main" id="{CAF1AD3B-3BD0-4FAE-B167-EF8A37C42C6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17317" y="2070578"/>
            <a:ext cx="1463040" cy="1463040"/>
          </a:xfrm>
          <a:prstGeom prst="rect">
            <a:avLst/>
          </a:prstGeom>
        </p:spPr>
      </p:pic>
      <p:pic>
        <p:nvPicPr>
          <p:cNvPr id="17" name="Graphic 16">
            <a:extLst>
              <a:ext uri="{FF2B5EF4-FFF2-40B4-BE49-F238E27FC236}">
                <a16:creationId xmlns:a16="http://schemas.microsoft.com/office/drawing/2014/main" id="{B9A685AA-A54C-48B2-9CDF-11BCA67EAD90}"/>
              </a:ext>
            </a:extLst>
          </p:cNvPr>
          <p:cNvPicPr>
            <a:picLocks noChangeAspect="1"/>
          </p:cNvPicPr>
          <p:nvPr/>
        </p:nvPicPr>
        <p:blipFill rotWithShape="1">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l="32099" r="30864"/>
          <a:stretch/>
        </p:blipFill>
        <p:spPr>
          <a:xfrm>
            <a:off x="2654836" y="2100107"/>
            <a:ext cx="1196211" cy="2631664"/>
          </a:xfrm>
          <a:prstGeom prst="rect">
            <a:avLst/>
          </a:prstGeom>
        </p:spPr>
      </p:pic>
      <p:graphicFrame>
        <p:nvGraphicFramePr>
          <p:cNvPr id="14" name="Table 13">
            <a:extLst>
              <a:ext uri="{FF2B5EF4-FFF2-40B4-BE49-F238E27FC236}">
                <a16:creationId xmlns:a16="http://schemas.microsoft.com/office/drawing/2014/main" id="{7B22DE9C-27F4-448A-A0A9-729CD6A5F1CF}"/>
              </a:ext>
            </a:extLst>
          </p:cNvPr>
          <p:cNvGraphicFramePr>
            <a:graphicFrameLocks noGrp="1"/>
          </p:cNvGraphicFramePr>
          <p:nvPr>
            <p:extLst/>
          </p:nvPr>
        </p:nvGraphicFramePr>
        <p:xfrm>
          <a:off x="2728807" y="5013960"/>
          <a:ext cx="1828800" cy="1188720"/>
        </p:xfrm>
        <a:graphic>
          <a:graphicData uri="http://schemas.openxmlformats.org/drawingml/2006/table">
            <a:tbl>
              <a:tblPr>
                <a:tableStyleId>{BDBED569-4797-4DF1-A0F4-6AAB3CD982D8}</a:tableStyleId>
              </a:tblPr>
              <a:tblGrid>
                <a:gridCol w="1828800">
                  <a:extLst>
                    <a:ext uri="{9D8B030D-6E8A-4147-A177-3AD203B41FA5}">
                      <a16:colId xmlns:a16="http://schemas.microsoft.com/office/drawing/2014/main" val="20000"/>
                    </a:ext>
                  </a:extLst>
                </a:gridCol>
              </a:tblGrid>
              <a:tr h="0">
                <a:tc>
                  <a:txBody>
                    <a:bodyPr/>
                    <a:lstStyle/>
                    <a:p>
                      <a:pPr algn="ctr" defTabSz="463550"/>
                      <a:r>
                        <a:rPr lang="en-US" sz="1800" dirty="0"/>
                        <a:t>OUT-OF-SCHOOL</a:t>
                      </a:r>
                    </a:p>
                    <a:p>
                      <a:pPr algn="ctr"/>
                      <a:r>
                        <a:rPr lang="en-US" sz="1800" dirty="0"/>
                        <a:t>LOWER </a:t>
                      </a:r>
                      <a:br>
                        <a:rPr lang="en-US" sz="1800" dirty="0"/>
                      </a:br>
                      <a:r>
                        <a:rPr lang="en-US" sz="1800" dirty="0"/>
                        <a:t>VULNERABILITY</a:t>
                      </a:r>
                    </a:p>
                    <a:p>
                      <a:pPr algn="ctr"/>
                      <a:r>
                        <a:rPr lang="en-US" sz="1800" dirty="0"/>
                        <a:t>71% of sample</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8" name="Table 17">
            <a:extLst>
              <a:ext uri="{FF2B5EF4-FFF2-40B4-BE49-F238E27FC236}">
                <a16:creationId xmlns:a16="http://schemas.microsoft.com/office/drawing/2014/main" id="{65B20DDC-024C-46F0-B6C6-8ABF699E559D}"/>
              </a:ext>
            </a:extLst>
          </p:cNvPr>
          <p:cNvGraphicFramePr>
            <a:graphicFrameLocks noGrp="1"/>
          </p:cNvGraphicFramePr>
          <p:nvPr>
            <p:extLst/>
          </p:nvPr>
        </p:nvGraphicFramePr>
        <p:xfrm>
          <a:off x="4754603" y="5013960"/>
          <a:ext cx="1828800" cy="1188720"/>
        </p:xfrm>
        <a:graphic>
          <a:graphicData uri="http://schemas.openxmlformats.org/drawingml/2006/table">
            <a:tbl>
              <a:tblPr>
                <a:tableStyleId>{BDBED569-4797-4DF1-A0F4-6AAB3CD982D8}</a:tableStyleId>
              </a:tblPr>
              <a:tblGrid>
                <a:gridCol w="1828800">
                  <a:extLst>
                    <a:ext uri="{9D8B030D-6E8A-4147-A177-3AD203B41FA5}">
                      <a16:colId xmlns:a16="http://schemas.microsoft.com/office/drawing/2014/main" val="20001"/>
                    </a:ext>
                  </a:extLst>
                </a:gridCol>
              </a:tblGrid>
              <a:tr h="0">
                <a:tc>
                  <a:txBody>
                    <a:bodyPr/>
                    <a:lstStyle/>
                    <a:p>
                      <a:pPr algn="ctr"/>
                      <a:r>
                        <a:rPr lang="en-US" sz="1800" dirty="0"/>
                        <a:t>OUT-OF-SCHOOL </a:t>
                      </a:r>
                    </a:p>
                    <a:p>
                      <a:pPr algn="ctr"/>
                      <a:r>
                        <a:rPr lang="en-US" sz="1800" dirty="0"/>
                        <a:t>HIGHER </a:t>
                      </a:r>
                      <a:br>
                        <a:rPr lang="en-US" sz="1800" dirty="0"/>
                      </a:br>
                      <a:r>
                        <a:rPr lang="en-US" sz="1800" dirty="0"/>
                        <a:t>VULNERABILTY</a:t>
                      </a:r>
                    </a:p>
                    <a:p>
                      <a:pPr algn="ctr"/>
                      <a:r>
                        <a:rPr lang="en-US" sz="1800" dirty="0"/>
                        <a:t>29% of sample</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9D9"/>
                    </a:solidFill>
                  </a:tcPr>
                </a:tc>
                <a:extLst>
                  <a:ext uri="{0D108BD9-81ED-4DB2-BD59-A6C34878D82A}">
                    <a16:rowId xmlns:a16="http://schemas.microsoft.com/office/drawing/2014/main" val="10000"/>
                  </a:ext>
                </a:extLst>
              </a:tr>
            </a:tbl>
          </a:graphicData>
        </a:graphic>
      </p:graphicFrame>
      <p:sp>
        <p:nvSpPr>
          <p:cNvPr id="20" name="TextBox 19"/>
          <p:cNvSpPr txBox="1"/>
          <p:nvPr/>
        </p:nvSpPr>
        <p:spPr>
          <a:xfrm>
            <a:off x="162007" y="4387751"/>
            <a:ext cx="2566800" cy="1938992"/>
          </a:xfrm>
          <a:prstGeom prst="rect">
            <a:avLst/>
          </a:prstGeom>
          <a:solidFill>
            <a:srgbClr val="FFD9D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solidFill>
                <a:effectLst/>
                <a:uLnTx/>
                <a:uFillTx/>
                <a:latin typeface="Franklin Gothic Medium"/>
                <a:ea typeface="+mn-ea"/>
                <a:cs typeface="+mn-cs"/>
              </a:rPr>
              <a:t>AGYW with higher vulnerability were more likely to report sexual risk behaviors</a:t>
            </a:r>
          </a:p>
        </p:txBody>
      </p:sp>
    </p:spTree>
    <p:extLst>
      <p:ext uri="{BB962C8B-B14F-4D97-AF65-F5344CB8AC3E}">
        <p14:creationId xmlns:p14="http://schemas.microsoft.com/office/powerpoint/2010/main" val="253641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AGYW’s relationship power &amp; HIV risk</a:t>
            </a:r>
          </a:p>
        </p:txBody>
      </p:sp>
      <p:sp>
        <p:nvSpPr>
          <p:cNvPr id="3" name="Content Placeholder 2"/>
          <p:cNvSpPr>
            <a:spLocks noGrp="1"/>
          </p:cNvSpPr>
          <p:nvPr>
            <p:ph idx="1"/>
          </p:nvPr>
        </p:nvSpPr>
        <p:spPr>
          <a:xfrm>
            <a:off x="457200" y="1143000"/>
            <a:ext cx="8229600" cy="4800600"/>
          </a:xfrm>
        </p:spPr>
        <p:txBody>
          <a:bodyPr>
            <a:normAutofit/>
          </a:bodyPr>
          <a:lstStyle/>
          <a:p>
            <a:r>
              <a:rPr lang="en-US" dirty="0"/>
              <a:t>AGYW reported limited power in their sexual relationships, </a:t>
            </a:r>
          </a:p>
          <a:p>
            <a:pPr lvl="1"/>
            <a:r>
              <a:rPr lang="en-US" dirty="0"/>
              <a:t>however older respondents consistently reported lower levels of power compared to younger respondents. </a:t>
            </a:r>
          </a:p>
          <a:p>
            <a:r>
              <a:rPr lang="en-US" dirty="0"/>
              <a:t>Relationship power was strongly associated with </a:t>
            </a:r>
          </a:p>
          <a:p>
            <a:pPr lvl="1"/>
            <a:r>
              <a:rPr lang="en-US" dirty="0"/>
              <a:t>Less likely to experience sexual violence </a:t>
            </a:r>
          </a:p>
          <a:p>
            <a:pPr lvl="1"/>
            <a:r>
              <a:rPr lang="en-US" dirty="0"/>
              <a:t>Less likely to experience physical partner violence </a:t>
            </a:r>
          </a:p>
          <a:p>
            <a:pPr lvl="1"/>
            <a:r>
              <a:rPr lang="en-US" dirty="0"/>
              <a:t>More likely to report condom use at last sex </a:t>
            </a:r>
          </a:p>
          <a:p>
            <a:pPr lvl="1"/>
            <a:r>
              <a:rPr lang="en-US" dirty="0"/>
              <a:t>More likely to have increased knowledge of partner’s HIV status</a:t>
            </a:r>
          </a:p>
        </p:txBody>
      </p:sp>
      <p:sp>
        <p:nvSpPr>
          <p:cNvPr id="4" name="TextBox 3"/>
          <p:cNvSpPr txBox="1"/>
          <p:nvPr/>
        </p:nvSpPr>
        <p:spPr>
          <a:xfrm>
            <a:off x="381000" y="6167735"/>
            <a:ext cx="7848600" cy="461665"/>
          </a:xfrm>
          <a:prstGeom prst="rect">
            <a:avLst/>
          </a:prstGeom>
          <a:noFill/>
        </p:spPr>
        <p:txBody>
          <a:bodyPr wrap="square" rtlCol="0">
            <a:spAutoFit/>
          </a:bodyPr>
          <a:lstStyle/>
          <a:p>
            <a:r>
              <a:rPr lang="en-US" sz="1200" dirty="0"/>
              <a:t>Pulerwitz, Mathur, and Woznica. </a:t>
            </a:r>
            <a:r>
              <a:rPr lang="en-US" sz="1200" i="1" dirty="0"/>
              <a:t>Under Review at </a:t>
            </a:r>
            <a:r>
              <a:rPr lang="en-US" sz="1200" i="1" dirty="0" err="1"/>
              <a:t>Plos</a:t>
            </a:r>
            <a:r>
              <a:rPr lang="en-US" sz="1200" i="1" dirty="0"/>
              <a:t> One</a:t>
            </a:r>
            <a:r>
              <a:rPr lang="en-US" sz="1200" dirty="0"/>
              <a:t>. How empowered are girls/young women in their sexual relationships?: relationship power, HIV risk, and partner violence in Kenya.</a:t>
            </a:r>
          </a:p>
        </p:txBody>
      </p:sp>
    </p:spTree>
    <p:extLst>
      <p:ext uri="{BB962C8B-B14F-4D97-AF65-F5344CB8AC3E}">
        <p14:creationId xmlns:p14="http://schemas.microsoft.com/office/powerpoint/2010/main" val="624860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59" y="152400"/>
            <a:ext cx="8609741" cy="1143000"/>
          </a:xfrm>
        </p:spPr>
        <p:txBody>
          <a:bodyPr>
            <a:normAutofit/>
          </a:bodyPr>
          <a:lstStyle/>
          <a:p>
            <a:r>
              <a:rPr lang="en-US" sz="3200" dirty="0"/>
              <a:t>Men’s sexual relationships with AGYW</a:t>
            </a:r>
            <a:endParaRPr lang="en-US" sz="1800" dirty="0"/>
          </a:p>
        </p:txBody>
      </p:sp>
      <p:sp>
        <p:nvSpPr>
          <p:cNvPr id="10" name="TextBox 9"/>
          <p:cNvSpPr txBox="1"/>
          <p:nvPr/>
        </p:nvSpPr>
        <p:spPr>
          <a:xfrm>
            <a:off x="228600" y="6331352"/>
            <a:ext cx="4572000" cy="369332"/>
          </a:xfrm>
          <a:prstGeom prst="rect">
            <a:avLst/>
          </a:prstGeom>
          <a:noFill/>
        </p:spPr>
        <p:txBody>
          <a:bodyPr wrap="square" rtlCol="0">
            <a:spAutoFit/>
          </a:bodyPr>
          <a:lstStyle/>
          <a:p>
            <a:r>
              <a:rPr lang="en-US" dirty="0"/>
              <a:t>Study site: Durban, South Africa (n=941)</a:t>
            </a:r>
          </a:p>
        </p:txBody>
      </p:sp>
      <p:graphicFrame>
        <p:nvGraphicFramePr>
          <p:cNvPr id="14" name="Chart 13"/>
          <p:cNvGraphicFramePr/>
          <p:nvPr>
            <p:extLst>
              <p:ext uri="{D42A27DB-BD31-4B8C-83A1-F6EECF244321}">
                <p14:modId xmlns:p14="http://schemas.microsoft.com/office/powerpoint/2010/main" val="1332864200"/>
              </p:ext>
            </p:extLst>
          </p:nvPr>
        </p:nvGraphicFramePr>
        <p:xfrm>
          <a:off x="77059" y="1625278"/>
          <a:ext cx="5328318" cy="38611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834909343"/>
              </p:ext>
            </p:extLst>
          </p:nvPr>
        </p:nvGraphicFramePr>
        <p:xfrm>
          <a:off x="5688266" y="3458108"/>
          <a:ext cx="3241042" cy="1433006"/>
        </p:xfrm>
        <a:graphic>
          <a:graphicData uri="http://schemas.openxmlformats.org/drawingml/2006/table">
            <a:tbl>
              <a:tblPr firstRow="1" bandRow="1">
                <a:tableStyleId>{5C22544A-7EE6-4342-B048-85BDC9FD1C3A}</a:tableStyleId>
              </a:tblPr>
              <a:tblGrid>
                <a:gridCol w="3241042">
                  <a:extLst>
                    <a:ext uri="{9D8B030D-6E8A-4147-A177-3AD203B41FA5}">
                      <a16:colId xmlns:a16="http://schemas.microsoft.com/office/drawing/2014/main" val="20000"/>
                    </a:ext>
                  </a:extLst>
                </a:gridCol>
              </a:tblGrid>
              <a:tr h="1433006">
                <a:tc>
                  <a:txBody>
                    <a:bodyPr/>
                    <a:lstStyle/>
                    <a:p>
                      <a:r>
                        <a:rPr lang="en-US" sz="2200" b="0" u="none" dirty="0"/>
                        <a:t>54% had </a:t>
                      </a:r>
                      <a:r>
                        <a:rPr lang="en-US" sz="2200" b="1" u="none" dirty="0"/>
                        <a:t>both</a:t>
                      </a:r>
                      <a:r>
                        <a:rPr lang="en-US" sz="2200" b="0" u="none" dirty="0"/>
                        <a:t> </a:t>
                      </a:r>
                      <a:r>
                        <a:rPr lang="en-US" sz="2200" b="1" u="none" dirty="0"/>
                        <a:t>AGYW</a:t>
                      </a:r>
                      <a:r>
                        <a:rPr lang="en-US" sz="2200" b="1" u="none" baseline="0" dirty="0"/>
                        <a:t> partners &amp; partners age 25+ </a:t>
                      </a:r>
                      <a:r>
                        <a:rPr lang="en-US" sz="2200" b="0" u="none" baseline="0" dirty="0"/>
                        <a:t>in last year (cycle of transmission)</a:t>
                      </a:r>
                      <a:endParaRPr lang="en-US" sz="2200" b="0"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452605949"/>
              </p:ext>
            </p:extLst>
          </p:nvPr>
        </p:nvGraphicFramePr>
        <p:xfrm>
          <a:off x="5688266" y="1460339"/>
          <a:ext cx="3241042" cy="1432560"/>
        </p:xfrm>
        <a:graphic>
          <a:graphicData uri="http://schemas.openxmlformats.org/drawingml/2006/table">
            <a:tbl>
              <a:tblPr firstRow="1" bandRow="1">
                <a:tableStyleId>{5C22544A-7EE6-4342-B048-85BDC9FD1C3A}</a:tableStyleId>
              </a:tblPr>
              <a:tblGrid>
                <a:gridCol w="3241042">
                  <a:extLst>
                    <a:ext uri="{9D8B030D-6E8A-4147-A177-3AD203B41FA5}">
                      <a16:colId xmlns:a16="http://schemas.microsoft.com/office/drawing/2014/main" val="20000"/>
                    </a:ext>
                  </a:extLst>
                </a:gridCol>
              </a:tblGrid>
              <a:tr h="141119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200" b="0" u="none" dirty="0"/>
                        <a:t>13% of</a:t>
                      </a:r>
                      <a:r>
                        <a:rPr lang="en-US" sz="2200" b="0" u="none" baseline="0" dirty="0"/>
                        <a:t> men were in relationships with multiple AGYW who were </a:t>
                      </a:r>
                      <a:r>
                        <a:rPr lang="en-US" sz="2200" b="1" u="none" baseline="0" dirty="0"/>
                        <a:t>all 10+ years younger.</a:t>
                      </a:r>
                      <a:r>
                        <a:rPr lang="en-US" sz="2200" b="0" u="none" baseline="0" dirty="0"/>
                        <a:t> </a:t>
                      </a:r>
                      <a:endParaRPr lang="en-US" sz="2200" b="1"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bl>
          </a:graphicData>
        </a:graphic>
      </p:graphicFrame>
      <p:sp>
        <p:nvSpPr>
          <p:cNvPr id="5" name="Rectangle 4">
            <a:extLst>
              <a:ext uri="{FF2B5EF4-FFF2-40B4-BE49-F238E27FC236}">
                <a16:creationId xmlns:a16="http://schemas.microsoft.com/office/drawing/2014/main" id="{A8AEA8C8-D784-491E-A1E2-DF5535A4F14D}"/>
              </a:ext>
            </a:extLst>
          </p:cNvPr>
          <p:cNvSpPr/>
          <p:nvPr/>
        </p:nvSpPr>
        <p:spPr>
          <a:xfrm>
            <a:off x="1332659" y="5486399"/>
            <a:ext cx="2817118" cy="369332"/>
          </a:xfrm>
          <a:prstGeom prst="rect">
            <a:avLst/>
          </a:prstGeom>
        </p:spPr>
        <p:txBody>
          <a:bodyPr wrap="none">
            <a:spAutoFit/>
          </a:bodyPr>
          <a:lstStyle/>
          <a:p>
            <a:r>
              <a:rPr lang="en-US" dirty="0">
                <a:solidFill>
                  <a:schemeClr val="tx1">
                    <a:lumMod val="60000"/>
                    <a:lumOff val="40000"/>
                  </a:schemeClr>
                </a:solidFill>
              </a:rPr>
              <a:t>AGYW partners in last year</a:t>
            </a:r>
          </a:p>
        </p:txBody>
      </p:sp>
    </p:spTree>
    <p:extLst>
      <p:ext uri="{BB962C8B-B14F-4D97-AF65-F5344CB8AC3E}">
        <p14:creationId xmlns:p14="http://schemas.microsoft.com/office/powerpoint/2010/main" val="2941532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38200" y="914400"/>
            <a:ext cx="8001000" cy="6000750"/>
          </a:xfrm>
          <a:prstGeom prst="rect">
            <a:avLst/>
          </a:prstGeom>
        </p:spPr>
      </p:pic>
      <p:sp>
        <p:nvSpPr>
          <p:cNvPr id="2" name="Title 1"/>
          <p:cNvSpPr>
            <a:spLocks noGrp="1"/>
          </p:cNvSpPr>
          <p:nvPr>
            <p:ph type="title"/>
          </p:nvPr>
        </p:nvSpPr>
        <p:spPr>
          <a:xfrm>
            <a:off x="457200" y="152400"/>
            <a:ext cx="8534400" cy="1143000"/>
          </a:xfrm>
        </p:spPr>
        <p:txBody>
          <a:bodyPr>
            <a:normAutofit fontScale="90000"/>
          </a:bodyPr>
          <a:lstStyle/>
          <a:p>
            <a:r>
              <a:rPr lang="en-US" dirty="0"/>
              <a:t>Men’s multiple concurrent partnerships: Characterized by conflict &amp; miscommunication</a:t>
            </a:r>
          </a:p>
        </p:txBody>
      </p:sp>
      <p:sp>
        <p:nvSpPr>
          <p:cNvPr id="12" name="TextBox 11">
            <a:extLst>
              <a:ext uri="{FF2B5EF4-FFF2-40B4-BE49-F238E27FC236}">
                <a16:creationId xmlns:a16="http://schemas.microsoft.com/office/drawing/2014/main" id="{A9D5F625-BAF6-40E2-B3BD-ACA6C019A721}"/>
              </a:ext>
            </a:extLst>
          </p:cNvPr>
          <p:cNvSpPr txBox="1"/>
          <p:nvPr/>
        </p:nvSpPr>
        <p:spPr>
          <a:xfrm>
            <a:off x="228600" y="6458188"/>
            <a:ext cx="3732941" cy="369332"/>
          </a:xfrm>
          <a:prstGeom prst="rect">
            <a:avLst/>
          </a:prstGeom>
          <a:noFill/>
        </p:spPr>
        <p:txBody>
          <a:bodyPr wrap="square" rtlCol="0">
            <a:spAutoFit/>
          </a:bodyPr>
          <a:lstStyle/>
          <a:p>
            <a:r>
              <a:rPr lang="en-US" dirty="0"/>
              <a:t>Study site: Uganda (n=94 IDIs)</a:t>
            </a:r>
          </a:p>
        </p:txBody>
      </p:sp>
    </p:spTree>
    <p:extLst>
      <p:ext uri="{BB962C8B-B14F-4D97-AF65-F5344CB8AC3E}">
        <p14:creationId xmlns:p14="http://schemas.microsoft.com/office/powerpoint/2010/main" val="2353174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23512" y="361104"/>
            <a:ext cx="8229600" cy="779605"/>
          </a:xfrm>
          <a:prstGeom prst="rect">
            <a:avLst/>
          </a:prstGeom>
        </p:spPr>
        <p:txBody>
          <a:bodyPr vert="horz" lIns="91440" tIns="0" rIns="91440" bIns="0" rtlCol="0" anchor="ctr">
            <a:normAutofit/>
          </a:bodyPr>
          <a:lstStyle>
            <a:lvl1pPr algn="l" defTabSz="914400" rtl="0" eaLnBrk="1" latinLnBrk="0" hangingPunct="1">
              <a:spcBef>
                <a:spcPct val="0"/>
              </a:spcBef>
              <a:buNone/>
              <a:defRPr sz="3600" kern="1200">
                <a:solidFill>
                  <a:srgbClr val="003A5D"/>
                </a:solidFill>
                <a:latin typeface="Franklin Gothic Medium" panose="020B0603020102020204" pitchFamily="34" charset="0"/>
                <a:ea typeface="+mj-ea"/>
                <a:cs typeface="+mj-cs"/>
              </a:defRPr>
            </a:lvl1pPr>
          </a:lstStyle>
          <a:p>
            <a:endParaRPr lang="en-US" sz="3200" dirty="0"/>
          </a:p>
        </p:txBody>
      </p:sp>
      <p:graphicFrame>
        <p:nvGraphicFramePr>
          <p:cNvPr id="8" name="Chart 7"/>
          <p:cNvGraphicFramePr/>
          <p:nvPr>
            <p:extLst/>
          </p:nvPr>
        </p:nvGraphicFramePr>
        <p:xfrm>
          <a:off x="903514" y="1084616"/>
          <a:ext cx="8240486" cy="391003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US" dirty="0"/>
              <a:t>Men’s history of trauma &amp; HIV risk for AGYW</a:t>
            </a:r>
          </a:p>
        </p:txBody>
      </p:sp>
      <p:sp>
        <p:nvSpPr>
          <p:cNvPr id="6" name="TextBox 5"/>
          <p:cNvSpPr txBox="1"/>
          <p:nvPr/>
        </p:nvSpPr>
        <p:spPr>
          <a:xfrm>
            <a:off x="457200" y="1371600"/>
            <a:ext cx="1752600" cy="369332"/>
          </a:xfrm>
          <a:prstGeom prst="rect">
            <a:avLst/>
          </a:prstGeom>
          <a:noFill/>
        </p:spPr>
        <p:txBody>
          <a:bodyPr wrap="square" rtlCol="0">
            <a:spAutoFit/>
          </a:bodyPr>
          <a:lstStyle/>
          <a:p>
            <a:r>
              <a:rPr lang="en-US" b="1" dirty="0"/>
              <a:t>Ever</a:t>
            </a:r>
          </a:p>
        </p:txBody>
      </p:sp>
      <p:sp>
        <p:nvSpPr>
          <p:cNvPr id="9" name="Rectangle 8"/>
          <p:cNvSpPr/>
          <p:nvPr/>
        </p:nvSpPr>
        <p:spPr>
          <a:xfrm>
            <a:off x="457200" y="3200400"/>
            <a:ext cx="1591077" cy="369332"/>
          </a:xfrm>
          <a:prstGeom prst="rect">
            <a:avLst/>
          </a:prstGeom>
        </p:spPr>
        <p:txBody>
          <a:bodyPr wrap="none">
            <a:spAutoFit/>
          </a:bodyPr>
          <a:lstStyle/>
          <a:p>
            <a:r>
              <a:rPr lang="en-US" b="1" dirty="0"/>
              <a:t>Before age 18</a:t>
            </a:r>
          </a:p>
        </p:txBody>
      </p:sp>
      <p:cxnSp>
        <p:nvCxnSpPr>
          <p:cNvPr id="11" name="Straight Connector 10"/>
          <p:cNvCxnSpPr/>
          <p:nvPr/>
        </p:nvCxnSpPr>
        <p:spPr>
          <a:xfrm>
            <a:off x="553844" y="3048000"/>
            <a:ext cx="79248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52400" y="5126504"/>
            <a:ext cx="9067800" cy="969496"/>
          </a:xfrm>
          <a:prstGeom prst="rect">
            <a:avLst/>
          </a:prstGeom>
        </p:spPr>
        <p:txBody>
          <a:bodyPr wrap="square">
            <a:spAutoFit/>
          </a:bodyPr>
          <a:lstStyle/>
          <a:p>
            <a:pPr marL="342900" indent="-342900">
              <a:buClr>
                <a:schemeClr val="accent1"/>
              </a:buClr>
              <a:buFont typeface="Arial" panose="020B0604020202020204" pitchFamily="34" charset="0"/>
              <a:buChar char="•"/>
            </a:pPr>
            <a:r>
              <a:rPr lang="en-US" sz="1900" dirty="0">
                <a:solidFill>
                  <a:schemeClr val="accent2"/>
                </a:solidFill>
                <a:latin typeface="Franklin Gothic Book" panose="020B0503020102020204" pitchFamily="34" charset="0"/>
                <a:ea typeface="Calibri" panose="020F0502020204030204" pitchFamily="34" charset="0"/>
                <a:cs typeface="Calibri" panose="020F0502020204030204" pitchFamily="34" charset="0"/>
              </a:rPr>
              <a:t>Adult experiences of violence associated with multiple sexual partners (p=0.001) </a:t>
            </a:r>
          </a:p>
          <a:p>
            <a:pPr marL="342900" indent="-342900">
              <a:buClr>
                <a:schemeClr val="accent1"/>
              </a:buClr>
              <a:buFont typeface="Arial" panose="020B0604020202020204" pitchFamily="34" charset="0"/>
              <a:buChar char="•"/>
            </a:pPr>
            <a:r>
              <a:rPr lang="en-US" sz="1900" dirty="0">
                <a:solidFill>
                  <a:schemeClr val="accent2"/>
                </a:solidFill>
                <a:latin typeface="Franklin Gothic Book" panose="020B0503020102020204" pitchFamily="34" charset="0"/>
                <a:ea typeface="Calibri" panose="020F0502020204030204" pitchFamily="34" charset="0"/>
                <a:cs typeface="Calibri" panose="020F0502020204030204" pitchFamily="34" charset="0"/>
              </a:rPr>
              <a:t>Childhood experiences of violence associated with multiple sexual partners in the last year and inconsistent condom use (both p&lt;0.05)</a:t>
            </a:r>
          </a:p>
        </p:txBody>
      </p:sp>
      <p:sp>
        <p:nvSpPr>
          <p:cNvPr id="13" name="TextBox 12"/>
          <p:cNvSpPr txBox="1"/>
          <p:nvPr/>
        </p:nvSpPr>
        <p:spPr>
          <a:xfrm>
            <a:off x="77059" y="6421761"/>
            <a:ext cx="4952141" cy="369332"/>
          </a:xfrm>
          <a:prstGeom prst="rect">
            <a:avLst/>
          </a:prstGeom>
          <a:noFill/>
        </p:spPr>
        <p:txBody>
          <a:bodyPr wrap="square" rtlCol="0">
            <a:spAutoFit/>
          </a:bodyPr>
          <a:lstStyle/>
          <a:p>
            <a:r>
              <a:rPr lang="en-US" dirty="0"/>
              <a:t>Study site: Durban, South Africa (n=941)</a:t>
            </a:r>
          </a:p>
        </p:txBody>
      </p:sp>
    </p:spTree>
    <p:extLst>
      <p:ext uri="{BB962C8B-B14F-4D97-AF65-F5344CB8AC3E}">
        <p14:creationId xmlns:p14="http://schemas.microsoft.com/office/powerpoint/2010/main" val="343878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l="552"/>
          <a:stretch/>
        </p:blipFill>
        <p:spPr>
          <a:xfrm>
            <a:off x="94913" y="1028487"/>
            <a:ext cx="6477000" cy="5219913"/>
          </a:xfrm>
          <a:prstGeom prst="rect">
            <a:avLst/>
          </a:prstGeom>
        </p:spPr>
      </p:pic>
      <p:sp>
        <p:nvSpPr>
          <p:cNvPr id="2" name="Title 1"/>
          <p:cNvSpPr>
            <a:spLocks noGrp="1"/>
          </p:cNvSpPr>
          <p:nvPr>
            <p:ph type="title"/>
          </p:nvPr>
        </p:nvSpPr>
        <p:spPr/>
        <p:txBody>
          <a:bodyPr>
            <a:normAutofit fontScale="90000"/>
          </a:bodyPr>
          <a:lstStyle/>
          <a:p>
            <a:r>
              <a:rPr lang="en-US" dirty="0"/>
              <a:t>Expanding the HIV prevention package for AGYW</a:t>
            </a:r>
          </a:p>
        </p:txBody>
      </p:sp>
      <p:sp>
        <p:nvSpPr>
          <p:cNvPr id="4" name="TextBox 3"/>
          <p:cNvSpPr txBox="1"/>
          <p:nvPr/>
        </p:nvSpPr>
        <p:spPr>
          <a:xfrm>
            <a:off x="228600" y="6243935"/>
            <a:ext cx="5749604" cy="461665"/>
          </a:xfrm>
          <a:prstGeom prst="rect">
            <a:avLst/>
          </a:prstGeom>
          <a:noFill/>
        </p:spPr>
        <p:txBody>
          <a:bodyPr wrap="square" rtlCol="0">
            <a:spAutoFit/>
          </a:bodyPr>
          <a:lstStyle/>
          <a:p>
            <a:r>
              <a:rPr lang="en-US" sz="1200" dirty="0"/>
              <a:t>Mathur, Pilgrim, and Pulerwitz. 2016. “</a:t>
            </a:r>
            <a:r>
              <a:rPr lang="en-US" sz="1200" dirty="0" err="1"/>
              <a:t>PrEP</a:t>
            </a:r>
            <a:r>
              <a:rPr lang="en-US" sz="1200" dirty="0"/>
              <a:t> introduction for adolescent girls &amp; young women,” </a:t>
            </a:r>
            <a:r>
              <a:rPr lang="en-US" sz="1200" i="1" dirty="0"/>
              <a:t>The Lancet HIV</a:t>
            </a:r>
            <a:r>
              <a:rPr lang="en-US" sz="1200" dirty="0"/>
              <a:t> 3(9): e406-e408. </a:t>
            </a:r>
          </a:p>
        </p:txBody>
      </p:sp>
      <p:sp>
        <p:nvSpPr>
          <p:cNvPr id="16" name="Title 1"/>
          <p:cNvSpPr txBox="1">
            <a:spLocks/>
          </p:cNvSpPr>
          <p:nvPr/>
        </p:nvSpPr>
        <p:spPr>
          <a:xfrm>
            <a:off x="6666825" y="1774407"/>
            <a:ext cx="2382261" cy="3940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7500"/>
          </a:bodyPr>
          <a:lstStyle>
            <a:lvl1pPr algn="l" defTabSz="914400" rtl="0" eaLnBrk="1" latinLnBrk="0" hangingPunct="1">
              <a:spcBef>
                <a:spcPct val="0"/>
              </a:spcBef>
              <a:buNone/>
              <a:defRPr sz="3600" b="0" kern="1200">
                <a:solidFill>
                  <a:srgbClr val="003A5D"/>
                </a:solidFill>
                <a:latin typeface="+mj-lt"/>
                <a:ea typeface="+mj-ea"/>
                <a:cs typeface="+mj-cs"/>
              </a:defRPr>
            </a:lvl1pPr>
          </a:lstStyle>
          <a:p>
            <a:pPr algn="ctr"/>
            <a:r>
              <a:rPr lang="en-US" sz="2500" dirty="0">
                <a:solidFill>
                  <a:schemeClr val="bg1"/>
                </a:solidFill>
              </a:rPr>
              <a:t>High congruence among respondents: AGYW need </a:t>
            </a:r>
            <a:r>
              <a:rPr lang="en-US" sz="2500" dirty="0" err="1">
                <a:solidFill>
                  <a:schemeClr val="bg1"/>
                </a:solidFill>
              </a:rPr>
              <a:t>PrEP</a:t>
            </a:r>
            <a:r>
              <a:rPr lang="en-US" sz="2500" dirty="0">
                <a:solidFill>
                  <a:schemeClr val="bg1"/>
                </a:solidFill>
              </a:rPr>
              <a:t> due to </a:t>
            </a:r>
            <a:br>
              <a:rPr lang="en-US" sz="2500" dirty="0">
                <a:solidFill>
                  <a:schemeClr val="bg1"/>
                </a:solidFill>
              </a:rPr>
            </a:br>
            <a:r>
              <a:rPr lang="en-US" sz="2500" dirty="0">
                <a:solidFill>
                  <a:schemeClr val="bg1"/>
                </a:solidFill>
              </a:rPr>
              <a:t>sociocultural circumstances that increase their HIV risk</a:t>
            </a:r>
          </a:p>
          <a:p>
            <a:pPr algn="ctr"/>
            <a:br>
              <a:rPr lang="en-US" sz="900" dirty="0"/>
            </a:br>
            <a:r>
              <a:rPr lang="en-US" sz="1400" dirty="0"/>
              <a:t>Study site: Tanzania</a:t>
            </a:r>
          </a:p>
        </p:txBody>
      </p:sp>
    </p:spTree>
    <p:extLst>
      <p:ext uri="{BB962C8B-B14F-4D97-AF65-F5344CB8AC3E}">
        <p14:creationId xmlns:p14="http://schemas.microsoft.com/office/powerpoint/2010/main" val="3392379458"/>
      </p:ext>
    </p:extLst>
  </p:cSld>
  <p:clrMapOvr>
    <a:masterClrMapping/>
  </p:clrMapOvr>
  <mc:AlternateContent xmlns:mc="http://schemas.openxmlformats.org/markup-compatibility/2006" xmlns:p14="http://schemas.microsoft.com/office/powerpoint/2010/main">
    <mc:Choice Requires="p14">
      <p:transition spd="slow" p14:dur="175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143000"/>
          </a:xfrm>
        </p:spPr>
        <p:txBody>
          <a:bodyPr>
            <a:normAutofit/>
          </a:bodyPr>
          <a:lstStyle/>
          <a:p>
            <a:r>
              <a:rPr lang="en-US" dirty="0"/>
              <a:t>Key considerations for </a:t>
            </a:r>
            <a:r>
              <a:rPr lang="en-US" dirty="0" err="1"/>
              <a:t>PrEP</a:t>
            </a:r>
            <a:r>
              <a:rPr lang="en-US" dirty="0"/>
              <a:t> introduction</a:t>
            </a:r>
          </a:p>
        </p:txBody>
      </p:sp>
      <p:grpSp>
        <p:nvGrpSpPr>
          <p:cNvPr id="8" name="Group 7">
            <a:extLst>
              <a:ext uri="{FF2B5EF4-FFF2-40B4-BE49-F238E27FC236}">
                <a16:creationId xmlns:a16="http://schemas.microsoft.com/office/drawing/2014/main" id="{A45EF7E3-BFA9-408B-B928-7A9C946143C3}"/>
              </a:ext>
            </a:extLst>
          </p:cNvPr>
          <p:cNvGrpSpPr/>
          <p:nvPr/>
        </p:nvGrpSpPr>
        <p:grpSpPr>
          <a:xfrm>
            <a:off x="76200" y="1143000"/>
            <a:ext cx="4446916" cy="1812163"/>
            <a:chOff x="155564" y="1143000"/>
            <a:chExt cx="4446916" cy="1812163"/>
          </a:xfrm>
        </p:grpSpPr>
        <p:sp>
          <p:nvSpPr>
            <p:cNvPr id="22" name="TextBox 21"/>
            <p:cNvSpPr txBox="1"/>
            <p:nvPr/>
          </p:nvSpPr>
          <p:spPr>
            <a:xfrm>
              <a:off x="762000" y="1754834"/>
              <a:ext cx="3840480" cy="120032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457200" indent="-285750">
                <a:buFont typeface="Franklin Gothic Medium" panose="020B0603020102020204" pitchFamily="34" charset="0"/>
                <a:buChar char="●"/>
              </a:pPr>
              <a:r>
                <a:rPr lang="en-US" dirty="0">
                  <a:solidFill>
                    <a:schemeClr val="tx1"/>
                  </a:solidFill>
                </a:rPr>
                <a:t>Challenges: side effects, cost &amp; frequent HIV testing, stigma</a:t>
              </a:r>
            </a:p>
            <a:p>
              <a:pPr marL="457200" indent="-285750">
                <a:buFont typeface="Franklin Gothic Medium" panose="020B0603020102020204" pitchFamily="34" charset="0"/>
                <a:buChar char="●"/>
              </a:pPr>
              <a:r>
                <a:rPr lang="en-US" dirty="0">
                  <a:solidFill>
                    <a:schemeClr val="tx1"/>
                  </a:solidFill>
                </a:rPr>
                <a:t>Facilitators: Technology (e.g., social media) &amp; support groups)</a:t>
              </a:r>
            </a:p>
          </p:txBody>
        </p:sp>
        <p:grpSp>
          <p:nvGrpSpPr>
            <p:cNvPr id="14" name="Group 13"/>
            <p:cNvGrpSpPr/>
            <p:nvPr/>
          </p:nvGrpSpPr>
          <p:grpSpPr>
            <a:xfrm>
              <a:off x="155564" y="1143000"/>
              <a:ext cx="914400" cy="914400"/>
              <a:chOff x="533400" y="1371600"/>
              <a:chExt cx="1216152" cy="1216152"/>
            </a:xfrm>
          </p:grpSpPr>
          <p:sp>
            <p:nvSpPr>
              <p:cNvPr id="15" name="Oval 14"/>
              <p:cNvSpPr/>
              <p:nvPr/>
            </p:nvSpPr>
            <p:spPr>
              <a:xfrm>
                <a:off x="533400" y="1371600"/>
                <a:ext cx="1216152" cy="1216152"/>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874118" y="1447800"/>
                <a:ext cx="534717" cy="1088243"/>
              </a:xfrm>
              <a:prstGeom prst="rect">
                <a:avLst/>
              </a:prstGeom>
            </p:spPr>
          </p:pic>
        </p:grpSp>
      </p:grpSp>
      <p:grpSp>
        <p:nvGrpSpPr>
          <p:cNvPr id="6" name="Group 5">
            <a:extLst>
              <a:ext uri="{FF2B5EF4-FFF2-40B4-BE49-F238E27FC236}">
                <a16:creationId xmlns:a16="http://schemas.microsoft.com/office/drawing/2014/main" id="{47E0C9C3-F1AB-42A8-9DE3-F710FDA696AB}"/>
              </a:ext>
            </a:extLst>
          </p:cNvPr>
          <p:cNvGrpSpPr/>
          <p:nvPr/>
        </p:nvGrpSpPr>
        <p:grpSpPr>
          <a:xfrm>
            <a:off x="76200" y="3099087"/>
            <a:ext cx="4399057" cy="2345342"/>
            <a:chOff x="4623023" y="1143000"/>
            <a:chExt cx="4399057" cy="2345342"/>
          </a:xfrm>
        </p:grpSpPr>
        <p:sp>
          <p:nvSpPr>
            <p:cNvPr id="17" name="TextBox 16"/>
            <p:cNvSpPr txBox="1"/>
            <p:nvPr/>
          </p:nvSpPr>
          <p:spPr>
            <a:xfrm>
              <a:off x="5181600" y="1734016"/>
              <a:ext cx="3840480" cy="175432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457200" indent="-228600">
                <a:buFont typeface="Franklin Gothic Medium" panose="020B0603020102020204" pitchFamily="34" charset="0"/>
                <a:buChar char="●"/>
              </a:pPr>
              <a:r>
                <a:rPr lang="en-US" dirty="0">
                  <a:solidFill>
                    <a:schemeClr val="tx1"/>
                  </a:solidFill>
                </a:rPr>
                <a:t>Challenges: concerns of relationship trust</a:t>
              </a:r>
            </a:p>
            <a:p>
              <a:pPr marL="457200" indent="-228600">
                <a:buFont typeface="Franklin Gothic Medium" panose="020B0603020102020204" pitchFamily="34" charset="0"/>
                <a:buChar char="●"/>
              </a:pPr>
              <a:r>
                <a:rPr lang="en-US" dirty="0">
                  <a:solidFill>
                    <a:schemeClr val="tx1"/>
                  </a:solidFill>
                </a:rPr>
                <a:t>Facilitators: Inclusion in partner’s decision-making process, education &amp; availability of </a:t>
              </a:r>
              <a:r>
                <a:rPr lang="en-US" dirty="0" err="1">
                  <a:solidFill>
                    <a:schemeClr val="tx1"/>
                  </a:solidFill>
                </a:rPr>
                <a:t>PrEP</a:t>
              </a:r>
              <a:r>
                <a:rPr lang="en-US" dirty="0">
                  <a:solidFill>
                    <a:schemeClr val="tx1"/>
                  </a:solidFill>
                </a:rPr>
                <a:t> for selves</a:t>
              </a:r>
              <a:endParaRPr lang="en-US" sz="1600" b="1" dirty="0">
                <a:solidFill>
                  <a:schemeClr val="tx1"/>
                </a:solidFill>
              </a:endParaRPr>
            </a:p>
          </p:txBody>
        </p:sp>
        <p:grpSp>
          <p:nvGrpSpPr>
            <p:cNvPr id="19" name="Group 18"/>
            <p:cNvGrpSpPr/>
            <p:nvPr/>
          </p:nvGrpSpPr>
          <p:grpSpPr>
            <a:xfrm>
              <a:off x="4623023" y="1143000"/>
              <a:ext cx="914400" cy="914400"/>
              <a:chOff x="533400" y="2743200"/>
              <a:chExt cx="1216152" cy="1216152"/>
            </a:xfrm>
          </p:grpSpPr>
          <p:sp>
            <p:nvSpPr>
              <p:cNvPr id="24" name="Oval 23"/>
              <p:cNvSpPr/>
              <p:nvPr/>
            </p:nvSpPr>
            <p:spPr>
              <a:xfrm>
                <a:off x="533400" y="2743200"/>
                <a:ext cx="1216152" cy="1216152"/>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4"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958945" y="2819400"/>
                <a:ext cx="347606" cy="1005840"/>
              </a:xfrm>
              <a:prstGeom prst="rect">
                <a:avLst/>
              </a:prstGeom>
            </p:spPr>
          </p:pic>
        </p:grpSp>
      </p:grpSp>
      <p:sp>
        <p:nvSpPr>
          <p:cNvPr id="7" name="TextBox 6"/>
          <p:cNvSpPr txBox="1"/>
          <p:nvPr/>
        </p:nvSpPr>
        <p:spPr>
          <a:xfrm>
            <a:off x="5165513" y="1754834"/>
            <a:ext cx="384048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228600">
              <a:buFont typeface="Franklin Gothic Medium" panose="020B0603020102020204" pitchFamily="34" charset="0"/>
              <a:buChar char="●"/>
            </a:pPr>
            <a:r>
              <a:rPr lang="en-US" dirty="0">
                <a:solidFill>
                  <a:schemeClr val="tx1"/>
                </a:solidFill>
              </a:rPr>
              <a:t>Challenges: Stigma &amp; concerns about condoning sexual activity</a:t>
            </a:r>
          </a:p>
          <a:p>
            <a:pPr marL="457200" indent="-228600">
              <a:buFont typeface="Franklin Gothic Medium" panose="020B0603020102020204" pitchFamily="34" charset="0"/>
              <a:buChar char="●"/>
            </a:pPr>
            <a:r>
              <a:rPr lang="en-US" dirty="0">
                <a:solidFill>
                  <a:schemeClr val="tx1"/>
                </a:solidFill>
              </a:rPr>
              <a:t>Facilitators: Need strategies to support daughters’ </a:t>
            </a:r>
            <a:r>
              <a:rPr lang="en-US" dirty="0" err="1">
                <a:solidFill>
                  <a:schemeClr val="tx1"/>
                </a:solidFill>
              </a:rPr>
              <a:t>PrEP</a:t>
            </a:r>
            <a:r>
              <a:rPr lang="en-US" dirty="0">
                <a:solidFill>
                  <a:schemeClr val="tx1"/>
                </a:solidFill>
              </a:rPr>
              <a:t> use</a:t>
            </a:r>
          </a:p>
        </p:txBody>
      </p:sp>
      <p:grpSp>
        <p:nvGrpSpPr>
          <p:cNvPr id="27" name="Group 26"/>
          <p:cNvGrpSpPr/>
          <p:nvPr/>
        </p:nvGrpSpPr>
        <p:grpSpPr>
          <a:xfrm>
            <a:off x="4606936" y="1143000"/>
            <a:ext cx="914400" cy="914400"/>
            <a:chOff x="533400" y="4114800"/>
            <a:chExt cx="1216152" cy="1216152"/>
          </a:xfrm>
        </p:grpSpPr>
        <p:sp>
          <p:nvSpPr>
            <p:cNvPr id="28" name="Oval 27"/>
            <p:cNvSpPr/>
            <p:nvPr/>
          </p:nvSpPr>
          <p:spPr>
            <a:xfrm>
              <a:off x="533400" y="4114800"/>
              <a:ext cx="1216152" cy="1216152"/>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5"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641196" y="4332249"/>
              <a:ext cx="990600" cy="756586"/>
            </a:xfrm>
            <a:prstGeom prst="rect">
              <a:avLst/>
            </a:prstGeom>
          </p:spPr>
        </p:pic>
      </p:grpSp>
      <p:grpSp>
        <p:nvGrpSpPr>
          <p:cNvPr id="4" name="Group 3">
            <a:extLst>
              <a:ext uri="{FF2B5EF4-FFF2-40B4-BE49-F238E27FC236}">
                <a16:creationId xmlns:a16="http://schemas.microsoft.com/office/drawing/2014/main" id="{8EFB2D86-D907-42BF-A53A-5A928708B8E2}"/>
              </a:ext>
            </a:extLst>
          </p:cNvPr>
          <p:cNvGrpSpPr/>
          <p:nvPr/>
        </p:nvGrpSpPr>
        <p:grpSpPr>
          <a:xfrm>
            <a:off x="4523116" y="3099087"/>
            <a:ext cx="4446916" cy="3149313"/>
            <a:chOff x="155564" y="3556287"/>
            <a:chExt cx="4446916" cy="3149313"/>
          </a:xfrm>
        </p:grpSpPr>
        <p:sp>
          <p:nvSpPr>
            <p:cNvPr id="12" name="TextBox 11"/>
            <p:cNvSpPr txBox="1"/>
            <p:nvPr/>
          </p:nvSpPr>
          <p:spPr>
            <a:xfrm>
              <a:off x="762000" y="4053840"/>
              <a:ext cx="3840480" cy="26517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285750">
                <a:buFont typeface="Franklin Gothic Medium" panose="020B0603020102020204" pitchFamily="34" charset="0"/>
                <a:buChar char="●"/>
              </a:pPr>
              <a:r>
                <a:rPr lang="en-US" dirty="0">
                  <a:solidFill>
                    <a:schemeClr val="tx1"/>
                  </a:solidFill>
                </a:rPr>
                <a:t>Challenges: negative attitudes toward adolescent girls’ sexuality, short staff, inadequate training on counseling strategies, stigma</a:t>
              </a:r>
            </a:p>
            <a:p>
              <a:pPr marL="457200" indent="-285750">
                <a:buFont typeface="Franklin Gothic Medium" panose="020B0603020102020204" pitchFamily="34" charset="0"/>
                <a:buChar char="●"/>
              </a:pPr>
              <a:r>
                <a:rPr lang="en-US" dirty="0">
                  <a:solidFill>
                    <a:schemeClr val="tx1"/>
                  </a:solidFill>
                </a:rPr>
                <a:t>Facilitators: use of para-medical professionals, integrate </a:t>
              </a:r>
              <a:r>
                <a:rPr lang="en-US" dirty="0" err="1">
                  <a:solidFill>
                    <a:schemeClr val="tx1"/>
                  </a:solidFill>
                </a:rPr>
                <a:t>PrEP</a:t>
              </a:r>
              <a:r>
                <a:rPr lang="en-US" dirty="0">
                  <a:solidFill>
                    <a:schemeClr val="tx1"/>
                  </a:solidFill>
                </a:rPr>
                <a:t> into existing SRH services, counseling tools and training</a:t>
              </a:r>
              <a:endParaRPr lang="en-US" b="1" dirty="0">
                <a:solidFill>
                  <a:schemeClr val="tx1"/>
                </a:solidFill>
              </a:endParaRPr>
            </a:p>
          </p:txBody>
        </p:sp>
        <p:grpSp>
          <p:nvGrpSpPr>
            <p:cNvPr id="20" name="Group 19">
              <a:extLst>
                <a:ext uri="{FF2B5EF4-FFF2-40B4-BE49-F238E27FC236}">
                  <a16:creationId xmlns:a16="http://schemas.microsoft.com/office/drawing/2014/main" id="{996135DA-4A83-4CFD-98E5-F449C4507A27}"/>
                </a:ext>
              </a:extLst>
            </p:cNvPr>
            <p:cNvGrpSpPr/>
            <p:nvPr/>
          </p:nvGrpSpPr>
          <p:grpSpPr>
            <a:xfrm>
              <a:off x="155564" y="3556287"/>
              <a:ext cx="914400" cy="914400"/>
              <a:chOff x="4724400" y="4651248"/>
              <a:chExt cx="1216152" cy="1216152"/>
            </a:xfrm>
          </p:grpSpPr>
          <p:sp>
            <p:nvSpPr>
              <p:cNvPr id="21" name="Oval 20">
                <a:extLst>
                  <a:ext uri="{FF2B5EF4-FFF2-40B4-BE49-F238E27FC236}">
                    <a16:creationId xmlns:a16="http://schemas.microsoft.com/office/drawing/2014/main" id="{310CEDF0-8537-4814-8FC4-CC2AE9621E1F}"/>
                  </a:ext>
                </a:extLst>
              </p:cNvPr>
              <p:cNvSpPr/>
              <p:nvPr/>
            </p:nvSpPr>
            <p:spPr>
              <a:xfrm>
                <a:off x="4724400" y="4651248"/>
                <a:ext cx="1216152" cy="121615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8ACC9B7-4B96-43DC-AEAA-E0EFA10F6017}"/>
                  </a:ext>
                </a:extLst>
              </p:cNvPr>
              <p:cNvPicPr>
                <a:picLocks noChangeAspect="1"/>
              </p:cNvPicPr>
              <p:nvPr/>
            </p:nvPicPr>
            <p:blipFill>
              <a:blip r:embed="rId6"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4945708" y="4828091"/>
                <a:ext cx="825790" cy="914721"/>
              </a:xfrm>
              <a:prstGeom prst="rect">
                <a:avLst/>
              </a:prstGeom>
            </p:spPr>
          </p:pic>
        </p:grpSp>
      </p:grpSp>
    </p:spTree>
    <p:extLst>
      <p:ext uri="{BB962C8B-B14F-4D97-AF65-F5344CB8AC3E}">
        <p14:creationId xmlns:p14="http://schemas.microsoft.com/office/powerpoint/2010/main" val="16897969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Early engagement of stakeholders</a:t>
            </a:r>
          </a:p>
        </p:txBody>
      </p:sp>
      <p:sp>
        <p:nvSpPr>
          <p:cNvPr id="3" name="Content Placeholder 2"/>
          <p:cNvSpPr>
            <a:spLocks noGrp="1"/>
          </p:cNvSpPr>
          <p:nvPr>
            <p:ph idx="1"/>
          </p:nvPr>
        </p:nvSpPr>
        <p:spPr>
          <a:xfrm>
            <a:off x="457200" y="1257299"/>
            <a:ext cx="8534400" cy="3390901"/>
          </a:xfrm>
        </p:spPr>
        <p:txBody>
          <a:bodyPr>
            <a:noAutofit/>
          </a:bodyPr>
          <a:lstStyle/>
          <a:p>
            <a:r>
              <a:rPr lang="en-US" sz="2400" dirty="0"/>
              <a:t>1</a:t>
            </a:r>
            <a:r>
              <a:rPr lang="en-US" sz="2400" baseline="30000" dirty="0"/>
              <a:t>st</a:t>
            </a:r>
            <a:r>
              <a:rPr lang="en-US" sz="2400" dirty="0"/>
              <a:t> study in Tanzania to assess feasibility &amp; acceptability of oral </a:t>
            </a:r>
            <a:r>
              <a:rPr lang="en-US" sz="2400" dirty="0" err="1"/>
              <a:t>PrEP</a:t>
            </a:r>
            <a:r>
              <a:rPr lang="en-US" sz="2400" dirty="0"/>
              <a:t> for young women outside of a clinical setting </a:t>
            </a:r>
          </a:p>
          <a:p>
            <a:r>
              <a:rPr lang="en-US" sz="2400" dirty="0"/>
              <a:t>Involved and robust RU process (e.g., gain insights into study before data collection, frequent communication and data sharing)</a:t>
            </a:r>
          </a:p>
          <a:p>
            <a:r>
              <a:rPr lang="en-US" sz="2400" dirty="0"/>
              <a:t>Contributed to Tanzania’s decision to implement </a:t>
            </a:r>
            <a:r>
              <a:rPr lang="en-US" sz="2400" dirty="0" err="1"/>
              <a:t>PrEP</a:t>
            </a:r>
            <a:r>
              <a:rPr lang="en-US" sz="2400" dirty="0"/>
              <a:t> in 2018</a:t>
            </a:r>
          </a:p>
          <a:p>
            <a:endParaRPr lang="en-US" sz="24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4068" t="24125" r="3381" b="33923"/>
          <a:stretch/>
        </p:blipFill>
        <p:spPr>
          <a:xfrm>
            <a:off x="685800" y="4267200"/>
            <a:ext cx="7438507" cy="2247899"/>
          </a:xfrm>
          <a:prstGeom prst="rect">
            <a:avLst/>
          </a:prstGeom>
          <a:ln>
            <a:solidFill>
              <a:schemeClr val="bg1">
                <a:lumMod val="75000"/>
              </a:schemeClr>
            </a:solidFill>
          </a:ln>
        </p:spPr>
      </p:pic>
    </p:spTree>
    <p:extLst>
      <p:ext uri="{BB962C8B-B14F-4D97-AF65-F5344CB8AC3E}">
        <p14:creationId xmlns:p14="http://schemas.microsoft.com/office/powerpoint/2010/main" val="15028667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Identifying major facilitators &amp; barriers to program implementation</a:t>
            </a:r>
          </a:p>
        </p:txBody>
      </p:sp>
      <p:graphicFrame>
        <p:nvGraphicFramePr>
          <p:cNvPr id="2" name="Diagram 1"/>
          <p:cNvGraphicFramePr/>
          <p:nvPr>
            <p:extLst>
              <p:ext uri="{D42A27DB-BD31-4B8C-83A1-F6EECF244321}">
                <p14:modId xmlns:p14="http://schemas.microsoft.com/office/powerpoint/2010/main" val="2353586293"/>
              </p:ext>
            </p:extLst>
          </p:nvPr>
        </p:nvGraphicFramePr>
        <p:xfrm>
          <a:off x="457200" y="1397000"/>
          <a:ext cx="85344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1438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a:t>Emerging insights on programming</a:t>
            </a:r>
          </a:p>
        </p:txBody>
      </p:sp>
      <p:sp>
        <p:nvSpPr>
          <p:cNvPr id="3" name="Content Placeholder 2"/>
          <p:cNvSpPr>
            <a:spLocks noGrp="1"/>
          </p:cNvSpPr>
          <p:nvPr>
            <p:ph idx="1"/>
          </p:nvPr>
        </p:nvSpPr>
        <p:spPr>
          <a:xfrm>
            <a:off x="457200" y="990600"/>
            <a:ext cx="8382000" cy="1295400"/>
          </a:xfrm>
          <a:ln>
            <a:solidFill>
              <a:srgbClr val="6CC04A"/>
            </a:solidFill>
          </a:ln>
        </p:spPr>
        <p:style>
          <a:lnRef idx="2">
            <a:schemeClr val="accent4"/>
          </a:lnRef>
          <a:fillRef idx="1">
            <a:schemeClr val="lt1"/>
          </a:fillRef>
          <a:effectRef idx="0">
            <a:schemeClr val="accent4"/>
          </a:effectRef>
          <a:fontRef idx="minor">
            <a:schemeClr val="dk1"/>
          </a:fontRef>
        </p:style>
        <p:txBody>
          <a:bodyPr>
            <a:normAutofit/>
          </a:bodyPr>
          <a:lstStyle/>
          <a:p>
            <a:pPr>
              <a:spcBef>
                <a:spcPts val="0"/>
              </a:spcBef>
              <a:buClrTx/>
              <a:defRPr/>
            </a:pPr>
            <a:r>
              <a:rPr lang="en-US" sz="2400" dirty="0">
                <a:solidFill>
                  <a:schemeClr val="tx1"/>
                </a:solidFill>
              </a:rPr>
              <a:t>Importance of developing coordination and cooperation among IPs for different types of implementation models </a:t>
            </a:r>
            <a:br>
              <a:rPr lang="en-US" sz="2400" dirty="0">
                <a:solidFill>
                  <a:schemeClr val="tx1"/>
                </a:solidFill>
              </a:rPr>
            </a:br>
            <a:r>
              <a:rPr lang="en-US" sz="2400" dirty="0">
                <a:solidFill>
                  <a:schemeClr val="tx1"/>
                </a:solidFill>
              </a:rPr>
              <a:t>in-country</a:t>
            </a:r>
          </a:p>
          <a:p>
            <a:pPr lvl="1">
              <a:spcBef>
                <a:spcPts val="0"/>
              </a:spcBef>
              <a:defRPr/>
            </a:pPr>
            <a:endParaRPr lang="en-US" sz="2000" dirty="0">
              <a:solidFill>
                <a:srgbClr val="003A5D"/>
              </a:solidFill>
            </a:endParaRPr>
          </a:p>
        </p:txBody>
      </p:sp>
      <p:sp>
        <p:nvSpPr>
          <p:cNvPr id="4" name="TextBox 3"/>
          <p:cNvSpPr txBox="1"/>
          <p:nvPr/>
        </p:nvSpPr>
        <p:spPr>
          <a:xfrm>
            <a:off x="457200" y="2612410"/>
            <a:ext cx="8382000" cy="2492990"/>
          </a:xfrm>
          <a:prstGeom prst="rect">
            <a:avLst/>
          </a:prstGeom>
          <a:ln>
            <a:solidFill>
              <a:srgbClr val="003A5D"/>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en-US" sz="2400" dirty="0"/>
              <a:t>Programs need refined approaches and tools to identify and reach at-risk AGYW (e.g., Girl Roster)</a:t>
            </a:r>
          </a:p>
          <a:p>
            <a:pPr marL="285750" indent="-285750">
              <a:buFont typeface="Arial" panose="020B0604020202020204" pitchFamily="34" charset="0"/>
              <a:buChar char="•"/>
            </a:pPr>
            <a:r>
              <a:rPr lang="en-US" sz="2400" dirty="0"/>
              <a:t>Critical to gain buy-in from parents/guardians and male partners of AGYW</a:t>
            </a:r>
          </a:p>
          <a:p>
            <a:pPr lvl="1"/>
            <a:r>
              <a:rPr lang="en-US" sz="2000" i="1" dirty="0"/>
              <a:t>“…some were ready to be assisted but their husbands were not ready…. You know generally men fear when women make such steps....”</a:t>
            </a:r>
          </a:p>
          <a:p>
            <a:pPr lvl="1" algn="r"/>
            <a:r>
              <a:rPr lang="en-US" sz="2000" dirty="0"/>
              <a:t>—DREAMS Implementing Partner</a:t>
            </a:r>
          </a:p>
        </p:txBody>
      </p:sp>
      <p:sp>
        <p:nvSpPr>
          <p:cNvPr id="5" name="Rectangle 4"/>
          <p:cNvSpPr/>
          <p:nvPr/>
        </p:nvSpPr>
        <p:spPr>
          <a:xfrm>
            <a:off x="457200" y="5410200"/>
            <a:ext cx="8382000" cy="830997"/>
          </a:xfrm>
          <a:prstGeom prst="rect">
            <a:avLst/>
          </a:prstGeom>
          <a:ln>
            <a:solidFill>
              <a:schemeClr val="accent5"/>
            </a:solidFill>
          </a:ln>
        </p:spPr>
        <p:style>
          <a:lnRef idx="2">
            <a:schemeClr val="accent5"/>
          </a:lnRef>
          <a:fillRef idx="1">
            <a:schemeClr val="lt1"/>
          </a:fillRef>
          <a:effectRef idx="0">
            <a:schemeClr val="accent5"/>
          </a:effectRef>
          <a:fontRef idx="minor">
            <a:schemeClr val="dk1"/>
          </a:fontRef>
        </p:style>
        <p:txBody>
          <a:bodyPr wrap="square">
            <a:spAutoFit/>
          </a:bodyPr>
          <a:lstStyle/>
          <a:p>
            <a:pPr marL="285750" lvl="0" indent="-285750">
              <a:spcBef>
                <a:spcPct val="0"/>
              </a:spcBef>
              <a:buFont typeface="Arial" panose="020B0604020202020204" pitchFamily="34" charset="0"/>
              <a:buChar char="•"/>
              <a:defRPr/>
            </a:pPr>
            <a:r>
              <a:rPr lang="en-US" sz="2400" dirty="0"/>
              <a:t>Community-based mentors key for effectively connecting AGYW to DREAMS activities</a:t>
            </a:r>
          </a:p>
        </p:txBody>
      </p:sp>
    </p:spTree>
    <p:extLst>
      <p:ext uri="{BB962C8B-B14F-4D97-AF65-F5344CB8AC3E}">
        <p14:creationId xmlns:p14="http://schemas.microsoft.com/office/powerpoint/2010/main" val="29971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IS takeaways to-date </a:t>
            </a:r>
          </a:p>
        </p:txBody>
      </p:sp>
      <p:grpSp>
        <p:nvGrpSpPr>
          <p:cNvPr id="39" name="Group 38">
            <a:extLst>
              <a:ext uri="{FF2B5EF4-FFF2-40B4-BE49-F238E27FC236}">
                <a16:creationId xmlns:a16="http://schemas.microsoft.com/office/drawing/2014/main" id="{578D22E4-0BAC-4E41-9050-96716B25BA75}"/>
              </a:ext>
            </a:extLst>
          </p:cNvPr>
          <p:cNvGrpSpPr/>
          <p:nvPr/>
        </p:nvGrpSpPr>
        <p:grpSpPr>
          <a:xfrm>
            <a:off x="387178" y="3625437"/>
            <a:ext cx="8223422" cy="832104"/>
            <a:chOff x="457200" y="5345895"/>
            <a:chExt cx="8223422" cy="832104"/>
          </a:xfrm>
        </p:grpSpPr>
        <p:sp>
          <p:nvSpPr>
            <p:cNvPr id="26" name="TextBox 25">
              <a:extLst>
                <a:ext uri="{FF2B5EF4-FFF2-40B4-BE49-F238E27FC236}">
                  <a16:creationId xmlns:a16="http://schemas.microsoft.com/office/drawing/2014/main" id="{4359FFA5-2ED4-4EEB-BDE5-0D920E4C8B21}"/>
                </a:ext>
              </a:extLst>
            </p:cNvPr>
            <p:cNvSpPr txBox="1"/>
            <p:nvPr/>
          </p:nvSpPr>
          <p:spPr>
            <a:xfrm>
              <a:off x="832022" y="5377227"/>
              <a:ext cx="7848600" cy="769441"/>
            </a:xfrm>
            <a:prstGeom prst="rect">
              <a:avLst/>
            </a:prstGeom>
            <a:solidFill>
              <a:schemeClr val="accent5"/>
            </a:solidFill>
          </p:spPr>
          <p:txBody>
            <a:bodyPr wrap="square" rtlCol="0">
              <a:spAutoFit/>
            </a:bodyPr>
            <a:lstStyle/>
            <a:p>
              <a:pPr lvl="1">
                <a:spcBef>
                  <a:spcPts val="2400"/>
                </a:spcBef>
                <a:defRPr/>
              </a:pPr>
              <a:r>
                <a:rPr lang="en-US" sz="2200" dirty="0">
                  <a:solidFill>
                    <a:srgbClr val="FFFFFF"/>
                  </a:solidFill>
                </a:rPr>
                <a:t>Engage AGYW and key actors to support HIV prevention &amp; introduction of oral </a:t>
              </a:r>
              <a:r>
                <a:rPr lang="en-US" sz="2200" dirty="0" err="1">
                  <a:solidFill>
                    <a:srgbClr val="FFFFFF"/>
                  </a:solidFill>
                </a:rPr>
                <a:t>PrEP</a:t>
              </a:r>
              <a:r>
                <a:rPr lang="en-US" sz="2200" dirty="0">
                  <a:solidFill>
                    <a:srgbClr val="FFFFFF"/>
                  </a:solidFill>
                </a:rPr>
                <a:t> for AGYW.</a:t>
              </a:r>
            </a:p>
          </p:txBody>
        </p:sp>
        <p:sp>
          <p:nvSpPr>
            <p:cNvPr id="28" name="Oval 27">
              <a:extLst>
                <a:ext uri="{FF2B5EF4-FFF2-40B4-BE49-F238E27FC236}">
                  <a16:creationId xmlns:a16="http://schemas.microsoft.com/office/drawing/2014/main" id="{2B76A8A5-A301-4D70-BEE1-456B8E0D408C}"/>
                </a:ext>
              </a:extLst>
            </p:cNvPr>
            <p:cNvSpPr/>
            <p:nvPr/>
          </p:nvSpPr>
          <p:spPr>
            <a:xfrm>
              <a:off x="457200" y="5345895"/>
              <a:ext cx="832104" cy="832104"/>
            </a:xfrm>
            <a:prstGeom prst="ellipse">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 descr="C:\Users\PCUser\AppData\Local\Microsoft\Windows\Temporary Internet Files\Content.IE5\YWUKLA94\Blue_pill_container_spilled_icon.svg[1].png">
              <a:extLst>
                <a:ext uri="{FF2B5EF4-FFF2-40B4-BE49-F238E27FC236}">
                  <a16:creationId xmlns:a16="http://schemas.microsoft.com/office/drawing/2014/main" id="{4E89A626-97F1-4284-9E79-8B8AD39B5D1B}"/>
                </a:ext>
              </a:extLst>
            </p:cNvPr>
            <p:cNvPicPr>
              <a:picLocks noChangeAspect="1" noChangeArrowheads="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595535" y="5552658"/>
              <a:ext cx="555434" cy="404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4692A6F2-A6A3-4CF7-B02E-E2D535D72B06}"/>
              </a:ext>
            </a:extLst>
          </p:cNvPr>
          <p:cNvGrpSpPr/>
          <p:nvPr/>
        </p:nvGrpSpPr>
        <p:grpSpPr>
          <a:xfrm>
            <a:off x="384048" y="2567670"/>
            <a:ext cx="8226552" cy="832104"/>
            <a:chOff x="457200" y="4508193"/>
            <a:chExt cx="8226552" cy="832104"/>
          </a:xfrm>
        </p:grpSpPr>
        <p:grpSp>
          <p:nvGrpSpPr>
            <p:cNvPr id="20" name="Group 19">
              <a:extLst>
                <a:ext uri="{FF2B5EF4-FFF2-40B4-BE49-F238E27FC236}">
                  <a16:creationId xmlns:a16="http://schemas.microsoft.com/office/drawing/2014/main" id="{7D2B28A4-2079-40BC-B895-CA560F8623AC}"/>
                </a:ext>
              </a:extLst>
            </p:cNvPr>
            <p:cNvGrpSpPr/>
            <p:nvPr/>
          </p:nvGrpSpPr>
          <p:grpSpPr>
            <a:xfrm>
              <a:off x="457200" y="4508193"/>
              <a:ext cx="8226552" cy="832104"/>
              <a:chOff x="457200" y="4495800"/>
              <a:chExt cx="8226552" cy="832104"/>
            </a:xfrm>
          </p:grpSpPr>
          <p:sp>
            <p:nvSpPr>
              <p:cNvPr id="21" name="TextBox 20">
                <a:extLst>
                  <a:ext uri="{FF2B5EF4-FFF2-40B4-BE49-F238E27FC236}">
                    <a16:creationId xmlns:a16="http://schemas.microsoft.com/office/drawing/2014/main" id="{CC84BAD8-B5A8-4130-BEA5-A35EEEA75D43}"/>
                  </a:ext>
                </a:extLst>
              </p:cNvPr>
              <p:cNvSpPr txBox="1"/>
              <p:nvPr/>
            </p:nvSpPr>
            <p:spPr>
              <a:xfrm>
                <a:off x="838200" y="4527131"/>
                <a:ext cx="7845552" cy="769441"/>
              </a:xfrm>
              <a:prstGeom prst="rect">
                <a:avLst/>
              </a:prstGeom>
              <a:solidFill>
                <a:srgbClr val="6CC04A"/>
              </a:solidFill>
            </p:spPr>
            <p:txBody>
              <a:bodyPr wrap="square" rtlCol="0" anchor="ctr">
                <a:spAutoFit/>
              </a:bodyPr>
              <a:lstStyle/>
              <a:p>
                <a:pPr lvl="1">
                  <a:spcBef>
                    <a:spcPts val="2400"/>
                  </a:spcBef>
                  <a:defRPr/>
                </a:pPr>
                <a:r>
                  <a:rPr lang="en-US" sz="2200" dirty="0">
                    <a:solidFill>
                      <a:srgbClr val="FFFFFF"/>
                    </a:solidFill>
                  </a:rPr>
                  <a:t>Target programs toward men to address their high-risk behaviors and vulnerabilities to reduce risk for AGYW.</a:t>
                </a:r>
                <a:endParaRPr lang="en-US" sz="2200" dirty="0">
                  <a:solidFill>
                    <a:schemeClr val="bg1"/>
                  </a:solidFill>
                </a:endParaRPr>
              </a:p>
            </p:txBody>
          </p:sp>
          <p:sp>
            <p:nvSpPr>
              <p:cNvPr id="23" name="Oval 22">
                <a:extLst>
                  <a:ext uri="{FF2B5EF4-FFF2-40B4-BE49-F238E27FC236}">
                    <a16:creationId xmlns:a16="http://schemas.microsoft.com/office/drawing/2014/main" id="{581816DB-94E1-447C-AF80-B6B2789F3368}"/>
                  </a:ext>
                </a:extLst>
              </p:cNvPr>
              <p:cNvSpPr/>
              <p:nvPr/>
            </p:nvSpPr>
            <p:spPr>
              <a:xfrm>
                <a:off x="457200" y="4495800"/>
                <a:ext cx="832104" cy="832104"/>
              </a:xfrm>
              <a:prstGeom prst="ellipse">
                <a:avLst/>
              </a:prstGeom>
              <a:solidFill>
                <a:srgbClr val="6CC0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Graphic 30" descr="Man">
              <a:extLst>
                <a:ext uri="{FF2B5EF4-FFF2-40B4-BE49-F238E27FC236}">
                  <a16:creationId xmlns:a16="http://schemas.microsoft.com/office/drawing/2014/main" id="{BA6132D3-7C8C-4BE9-ACD9-F66E2E2B319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816" y="4582008"/>
              <a:ext cx="668469" cy="668469"/>
            </a:xfrm>
            <a:prstGeom prst="rect">
              <a:avLst/>
            </a:prstGeom>
          </p:spPr>
        </p:pic>
      </p:grpSp>
      <p:grpSp>
        <p:nvGrpSpPr>
          <p:cNvPr id="29" name="Group 28">
            <a:extLst>
              <a:ext uri="{FF2B5EF4-FFF2-40B4-BE49-F238E27FC236}">
                <a16:creationId xmlns:a16="http://schemas.microsoft.com/office/drawing/2014/main" id="{1B3A7350-AA20-4FA2-8D0A-62101E063AFD}"/>
              </a:ext>
            </a:extLst>
          </p:cNvPr>
          <p:cNvGrpSpPr/>
          <p:nvPr/>
        </p:nvGrpSpPr>
        <p:grpSpPr>
          <a:xfrm>
            <a:off x="381000" y="4812829"/>
            <a:ext cx="8229600" cy="839871"/>
            <a:chOff x="457076" y="2762944"/>
            <a:chExt cx="8229600" cy="839871"/>
          </a:xfrm>
        </p:grpSpPr>
        <p:sp>
          <p:nvSpPr>
            <p:cNvPr id="33" name="TextBox 32">
              <a:extLst>
                <a:ext uri="{FF2B5EF4-FFF2-40B4-BE49-F238E27FC236}">
                  <a16:creationId xmlns:a16="http://schemas.microsoft.com/office/drawing/2014/main" id="{AFD68B97-7AA0-405B-9CED-9553607DE962}"/>
                </a:ext>
              </a:extLst>
            </p:cNvPr>
            <p:cNvSpPr txBox="1"/>
            <p:nvPr/>
          </p:nvSpPr>
          <p:spPr>
            <a:xfrm>
              <a:off x="838076" y="2771818"/>
              <a:ext cx="7848600" cy="830997"/>
            </a:xfrm>
            <a:prstGeom prst="rect">
              <a:avLst/>
            </a:prstGeom>
            <a:solidFill>
              <a:schemeClr val="accent4"/>
            </a:solidFill>
          </p:spPr>
          <p:txBody>
            <a:bodyPr wrap="square" rtlCol="0" anchor="ctr">
              <a:spAutoFit/>
            </a:bodyPr>
            <a:lstStyle/>
            <a:p>
              <a:pPr lvl="1">
                <a:spcBef>
                  <a:spcPts val="2400"/>
                </a:spcBef>
                <a:defRPr/>
              </a:pPr>
              <a:r>
                <a:rPr lang="en-US" sz="2400" dirty="0">
                  <a:solidFill>
                    <a:schemeClr val="bg1"/>
                  </a:solidFill>
                </a:rPr>
                <a:t>Robust RU processes can lead to rapid program and policy changes.</a:t>
              </a:r>
            </a:p>
          </p:txBody>
        </p:sp>
        <p:sp>
          <p:nvSpPr>
            <p:cNvPr id="34" name="Oval 33">
              <a:extLst>
                <a:ext uri="{FF2B5EF4-FFF2-40B4-BE49-F238E27FC236}">
                  <a16:creationId xmlns:a16="http://schemas.microsoft.com/office/drawing/2014/main" id="{085700DF-5DB2-4BA4-BAF2-165F5A9DE66A}"/>
                </a:ext>
              </a:extLst>
            </p:cNvPr>
            <p:cNvSpPr/>
            <p:nvPr/>
          </p:nvSpPr>
          <p:spPr>
            <a:xfrm>
              <a:off x="457076" y="2762944"/>
              <a:ext cx="832104" cy="832104"/>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Content Placeholder 9" descr="Gears">
            <a:extLst>
              <a:ext uri="{FF2B5EF4-FFF2-40B4-BE49-F238E27FC236}">
                <a16:creationId xmlns:a16="http://schemas.microsoft.com/office/drawing/2014/main" id="{ECB5DA03-A47D-4015-8D3E-C7ABF157B922}"/>
              </a:ext>
            </a:extLst>
          </p:cNvPr>
          <p:cNvPicPr>
            <a:picLocks noGrp="1" noChangeAspect="1"/>
          </p:cNvPicPr>
          <p:nvPr>
            <p:ph idx="1"/>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1416" y="4821566"/>
            <a:ext cx="831273" cy="831273"/>
          </a:xfrm>
        </p:spPr>
      </p:pic>
      <p:grpSp>
        <p:nvGrpSpPr>
          <p:cNvPr id="4" name="Group 3">
            <a:extLst>
              <a:ext uri="{FF2B5EF4-FFF2-40B4-BE49-F238E27FC236}">
                <a16:creationId xmlns:a16="http://schemas.microsoft.com/office/drawing/2014/main" id="{B5C31F7D-9C11-4290-A893-3FDA1350DC3B}"/>
              </a:ext>
            </a:extLst>
          </p:cNvPr>
          <p:cNvGrpSpPr/>
          <p:nvPr/>
        </p:nvGrpSpPr>
        <p:grpSpPr>
          <a:xfrm>
            <a:off x="381000" y="1509903"/>
            <a:ext cx="8229600" cy="832104"/>
            <a:chOff x="269748" y="1885932"/>
            <a:chExt cx="8229600" cy="832104"/>
          </a:xfrm>
        </p:grpSpPr>
        <p:grpSp>
          <p:nvGrpSpPr>
            <p:cNvPr id="15" name="Group 14">
              <a:extLst>
                <a:ext uri="{FF2B5EF4-FFF2-40B4-BE49-F238E27FC236}">
                  <a16:creationId xmlns:a16="http://schemas.microsoft.com/office/drawing/2014/main" id="{A86F16F8-E5DC-40F9-88E9-BFA7163416B9}"/>
                </a:ext>
              </a:extLst>
            </p:cNvPr>
            <p:cNvGrpSpPr/>
            <p:nvPr/>
          </p:nvGrpSpPr>
          <p:grpSpPr>
            <a:xfrm>
              <a:off x="269748" y="1885932"/>
              <a:ext cx="8229600" cy="832104"/>
              <a:chOff x="457076" y="2762944"/>
              <a:chExt cx="8229600" cy="832104"/>
            </a:xfrm>
          </p:grpSpPr>
          <p:sp>
            <p:nvSpPr>
              <p:cNvPr id="16" name="TextBox 15">
                <a:extLst>
                  <a:ext uri="{FF2B5EF4-FFF2-40B4-BE49-F238E27FC236}">
                    <a16:creationId xmlns:a16="http://schemas.microsoft.com/office/drawing/2014/main" id="{DFCB6019-BCA8-4FBF-8ACA-DB2A66D76A92}"/>
                  </a:ext>
                </a:extLst>
              </p:cNvPr>
              <p:cNvSpPr txBox="1"/>
              <p:nvPr/>
            </p:nvSpPr>
            <p:spPr>
              <a:xfrm>
                <a:off x="838076" y="2793767"/>
                <a:ext cx="7848600" cy="769441"/>
              </a:xfrm>
              <a:prstGeom prst="rect">
                <a:avLst/>
              </a:prstGeom>
              <a:solidFill>
                <a:srgbClr val="003A5D"/>
              </a:solidFill>
            </p:spPr>
            <p:txBody>
              <a:bodyPr wrap="square" rtlCol="0" anchor="ctr">
                <a:spAutoFit/>
              </a:bodyPr>
              <a:lstStyle/>
              <a:p>
                <a:pPr lvl="1">
                  <a:spcBef>
                    <a:spcPts val="2400"/>
                  </a:spcBef>
                  <a:defRPr/>
                </a:pPr>
                <a:r>
                  <a:rPr lang="en-US" sz="2200" dirty="0">
                    <a:solidFill>
                      <a:srgbClr val="FFFFFF"/>
                    </a:solidFill>
                  </a:rPr>
                  <a:t>Identify context-specific vulnerability profiles to inform more targeted outreach and programming.</a:t>
                </a:r>
              </a:p>
            </p:txBody>
          </p:sp>
          <p:sp>
            <p:nvSpPr>
              <p:cNvPr id="18" name="Oval 17">
                <a:extLst>
                  <a:ext uri="{FF2B5EF4-FFF2-40B4-BE49-F238E27FC236}">
                    <a16:creationId xmlns:a16="http://schemas.microsoft.com/office/drawing/2014/main" id="{3CA1E021-02F6-4865-9B4D-46515094F6DE}"/>
                  </a:ext>
                </a:extLst>
              </p:cNvPr>
              <p:cNvSpPr/>
              <p:nvPr/>
            </p:nvSpPr>
            <p:spPr>
              <a:xfrm>
                <a:off x="457076" y="2762944"/>
                <a:ext cx="832104" cy="832104"/>
              </a:xfrm>
              <a:prstGeom prst="ellipse">
                <a:avLst/>
              </a:prstGeom>
              <a:solidFill>
                <a:srgbClr val="003A5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Picture 34">
              <a:extLst>
                <a:ext uri="{FF2B5EF4-FFF2-40B4-BE49-F238E27FC236}">
                  <a16:creationId xmlns:a16="http://schemas.microsoft.com/office/drawing/2014/main" id="{C0EC2218-3256-41CD-ABBD-A5E87381241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7142" y="2049119"/>
              <a:ext cx="247342" cy="509782"/>
            </a:xfrm>
            <a:prstGeom prst="rect">
              <a:avLst/>
            </a:prstGeom>
          </p:spPr>
        </p:pic>
        <p:pic>
          <p:nvPicPr>
            <p:cNvPr id="43" name="Picture 42">
              <a:extLst>
                <a:ext uri="{FF2B5EF4-FFF2-40B4-BE49-F238E27FC236}">
                  <a16:creationId xmlns:a16="http://schemas.microsoft.com/office/drawing/2014/main" id="{0AA3DB46-C46E-4758-8F64-D3A0BF737F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3318" y="2016856"/>
              <a:ext cx="256662" cy="528992"/>
            </a:xfrm>
            <a:prstGeom prst="rect">
              <a:avLst/>
            </a:prstGeom>
          </p:spPr>
        </p:pic>
        <p:pic>
          <p:nvPicPr>
            <p:cNvPr id="44" name="Graphic 43" descr="Man">
              <a:extLst>
                <a:ext uri="{FF2B5EF4-FFF2-40B4-BE49-F238E27FC236}">
                  <a16:creationId xmlns:a16="http://schemas.microsoft.com/office/drawing/2014/main" id="{F80C64BB-3A89-43D7-9AE6-4A109B5C6FA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9357" y="2017478"/>
              <a:ext cx="541423" cy="541423"/>
            </a:xfrm>
            <a:prstGeom prst="rect">
              <a:avLst/>
            </a:prstGeom>
          </p:spPr>
        </p:pic>
      </p:grpSp>
      <p:sp>
        <p:nvSpPr>
          <p:cNvPr id="3" name="Rectangle 2">
            <a:extLst>
              <a:ext uri="{FF2B5EF4-FFF2-40B4-BE49-F238E27FC236}">
                <a16:creationId xmlns:a16="http://schemas.microsoft.com/office/drawing/2014/main" id="{B026A714-C743-4D0A-94F0-ACE236B83C93}"/>
              </a:ext>
            </a:extLst>
          </p:cNvPr>
          <p:cNvSpPr/>
          <p:nvPr/>
        </p:nvSpPr>
        <p:spPr>
          <a:xfrm>
            <a:off x="582901" y="6048193"/>
            <a:ext cx="4542654" cy="400110"/>
          </a:xfrm>
          <a:prstGeom prst="rect">
            <a:avLst/>
          </a:prstGeom>
        </p:spPr>
        <p:txBody>
          <a:bodyPr wrap="none">
            <a:spAutoFit/>
          </a:bodyPr>
          <a:lstStyle/>
          <a:p>
            <a:pPr lvl="0">
              <a:spcBef>
                <a:spcPts val="1200"/>
              </a:spcBef>
              <a:defRPr/>
            </a:pPr>
            <a:r>
              <a:rPr lang="en-US" sz="2000" dirty="0"/>
              <a:t>Stay tuned! popcouncil.org/DREAMS_IS</a:t>
            </a:r>
          </a:p>
        </p:txBody>
      </p:sp>
    </p:spTree>
    <p:extLst>
      <p:ext uri="{BB962C8B-B14F-4D97-AF65-F5344CB8AC3E}">
        <p14:creationId xmlns:p14="http://schemas.microsoft.com/office/powerpoint/2010/main" val="3706585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Overview of dreams capacity strengthening efforts</a:t>
            </a:r>
          </a:p>
        </p:txBody>
      </p:sp>
      <p:sp>
        <p:nvSpPr>
          <p:cNvPr id="3" name="Subtitle 2"/>
          <p:cNvSpPr>
            <a:spLocks noGrp="1"/>
          </p:cNvSpPr>
          <p:nvPr>
            <p:ph type="subTitle" idx="1"/>
          </p:nvPr>
        </p:nvSpPr>
        <p:spPr>
          <a:xfrm>
            <a:off x="1066800" y="3581400"/>
            <a:ext cx="7391400" cy="2743200"/>
          </a:xfrm>
        </p:spPr>
        <p:txBody>
          <a:bodyPr>
            <a:normAutofit/>
          </a:bodyPr>
          <a:lstStyle/>
          <a:p>
            <a:r>
              <a:rPr lang="en-US" dirty="0"/>
              <a:t>Miriam Temin</a:t>
            </a:r>
          </a:p>
          <a:p>
            <a:endParaRPr lang="en-US" dirty="0"/>
          </a:p>
          <a:p>
            <a:r>
              <a:rPr lang="en-US" sz="2400" dirty="0"/>
              <a:t>UNICEF (NY)—HIV Prevention with Adolescent Girls and Young Women  </a:t>
            </a:r>
          </a:p>
          <a:p>
            <a:r>
              <a:rPr lang="en-US" sz="2400" dirty="0"/>
              <a:t>11 July 2018</a:t>
            </a:r>
          </a:p>
        </p:txBody>
      </p:sp>
    </p:spTree>
    <p:extLst>
      <p:ext uri="{BB962C8B-B14F-4D97-AF65-F5344CB8AC3E}">
        <p14:creationId xmlns:p14="http://schemas.microsoft.com/office/powerpoint/2010/main" val="3167236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Shape 468"/>
          <p:cNvSpPr/>
          <p:nvPr/>
        </p:nvSpPr>
        <p:spPr>
          <a:xfrm>
            <a:off x="-228600" y="1"/>
            <a:ext cx="9605757" cy="6858000"/>
          </a:xfrm>
          <a:prstGeom prst="rect">
            <a:avLst/>
          </a:prstGeom>
          <a:solidFill>
            <a:schemeClr val="accent1"/>
          </a:solidFill>
          <a:ln w="12700">
            <a:miter lim="400000"/>
          </a:ln>
        </p:spPr>
        <p:txBody>
          <a:bodyPr lIns="45719" rIns="45719"/>
          <a:lstStyle/>
          <a:p>
            <a:pPr marL="0" marR="0" lvl="0" indent="0" algn="ctr" defTabSz="914400" rtl="0" eaLnBrk="1" fontAlgn="auto" latinLnBrk="0" hangingPunct="1">
              <a:lnSpc>
                <a:spcPct val="100000"/>
              </a:lnSpc>
              <a:spcBef>
                <a:spcPts val="0"/>
              </a:spcBef>
              <a:spcAft>
                <a:spcPts val="0"/>
              </a:spcAft>
              <a:buClrTx/>
              <a:buSzTx/>
              <a:buFontTx/>
              <a:buNone/>
              <a:tabLst/>
              <a:defRPr sz="4200" b="0">
                <a:solidFill>
                  <a:srgbClr val="000000"/>
                </a:solidFill>
                <a:latin typeface="Gill Sans"/>
                <a:ea typeface="Gill Sans"/>
                <a:cs typeface="Gill Sans"/>
                <a:sym typeface="Gill Sans"/>
              </a:defRPr>
            </a:pPr>
            <a:endParaRPr kumimoji="0" sz="4200" b="0" i="0" u="none" strike="noStrike" kern="1200" cap="none" spc="0" normalizeH="0" baseline="0" noProof="0">
              <a:ln>
                <a:noFill/>
              </a:ln>
              <a:solidFill>
                <a:srgbClr val="000000"/>
              </a:solidFill>
              <a:effectLst/>
              <a:uLnTx/>
              <a:uFillTx/>
              <a:latin typeface="Gill Sans"/>
              <a:sym typeface="Gill Sans"/>
            </a:endParaRPr>
          </a:p>
        </p:txBody>
      </p:sp>
      <p:sp>
        <p:nvSpPr>
          <p:cNvPr id="469" name="Shape 469"/>
          <p:cNvSpPr/>
          <p:nvPr/>
        </p:nvSpPr>
        <p:spPr>
          <a:xfrm>
            <a:off x="931852" y="2626953"/>
            <a:ext cx="8440737" cy="333758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0" indent="0" algn="l" defTabSz="914400" rtl="0" eaLnBrk="1" fontAlgn="auto" latinLnBrk="0" hangingPunct="1">
              <a:lnSpc>
                <a:spcPct val="70000"/>
              </a:lnSpc>
              <a:spcBef>
                <a:spcPts val="0"/>
              </a:spcBef>
              <a:spcAft>
                <a:spcPts val="0"/>
              </a:spcAft>
              <a:buClrTx/>
              <a:buSzTx/>
              <a:buFontTx/>
              <a:buNone/>
              <a:tabLst/>
              <a:defRPr sz="6000" b="0">
                <a:solidFill>
                  <a:srgbClr val="FFFFFF"/>
                </a:solidFill>
                <a:latin typeface="Tw Cen MT Std Extra Bold"/>
                <a:ea typeface="Tw Cen MT Std Extra Bold"/>
                <a:cs typeface="Tw Cen MT Std Extra Bold"/>
                <a:sym typeface="Tw Cen MT Std Extra Bold"/>
              </a:defRPr>
            </a:pPr>
            <a:r>
              <a:rPr kumimoji="0" sz="6000" b="0" i="0" u="none" strike="noStrike" kern="1200" cap="none" spc="0" normalizeH="0" baseline="0" noProof="0" dirty="0">
                <a:ln>
                  <a:noFill/>
                </a:ln>
                <a:solidFill>
                  <a:srgbClr val="FFFFFF"/>
                </a:solidFill>
                <a:effectLst/>
                <a:uLnTx/>
                <a:uFillTx/>
                <a:latin typeface="Tw Cen MT Std Extra Bold"/>
                <a:sym typeface="Tw Cen MT Std Extra Bold"/>
              </a:rPr>
              <a:t>WE </a:t>
            </a:r>
          </a:p>
          <a:p>
            <a:pPr marL="0" marR="0" lvl="0" indent="0" algn="l" defTabSz="914400" rtl="0" eaLnBrk="1" fontAlgn="auto" latinLnBrk="0" hangingPunct="1">
              <a:lnSpc>
                <a:spcPct val="70000"/>
              </a:lnSpc>
              <a:spcBef>
                <a:spcPts val="0"/>
              </a:spcBef>
              <a:spcAft>
                <a:spcPts val="0"/>
              </a:spcAft>
              <a:buClrTx/>
              <a:buSzTx/>
              <a:buFontTx/>
              <a:buNone/>
              <a:tabLst/>
              <a:defRPr sz="6000" b="0">
                <a:solidFill>
                  <a:srgbClr val="FFFFFF"/>
                </a:solidFill>
                <a:latin typeface="Tw Cen MT Std Extra Bold"/>
                <a:ea typeface="Tw Cen MT Std Extra Bold"/>
                <a:cs typeface="Tw Cen MT Std Extra Bold"/>
                <a:sym typeface="Tw Cen MT Std Extra Bold"/>
              </a:defRPr>
            </a:pPr>
            <a:r>
              <a:rPr kumimoji="0" sz="6000" b="0" i="0" u="none" strike="noStrike" kern="1200" cap="none" spc="0" normalizeH="0" baseline="0" noProof="0" dirty="0">
                <a:ln>
                  <a:noFill/>
                </a:ln>
                <a:solidFill>
                  <a:srgbClr val="FFFFFF"/>
                </a:solidFill>
                <a:effectLst/>
                <a:uLnTx/>
                <a:uFillTx/>
                <a:latin typeface="Tw Cen MT Std Extra Bold"/>
                <a:sym typeface="Tw Cen MT Std Extra Bold"/>
              </a:rPr>
              <a:t>DON’T </a:t>
            </a:r>
          </a:p>
          <a:p>
            <a:pPr marL="0" marR="0" lvl="0" indent="0" algn="l" defTabSz="914400" rtl="0" eaLnBrk="1" fontAlgn="auto" latinLnBrk="0" hangingPunct="1">
              <a:lnSpc>
                <a:spcPct val="70000"/>
              </a:lnSpc>
              <a:spcBef>
                <a:spcPts val="0"/>
              </a:spcBef>
              <a:spcAft>
                <a:spcPts val="0"/>
              </a:spcAft>
              <a:buClrTx/>
              <a:buSzTx/>
              <a:buFontTx/>
              <a:buNone/>
              <a:tabLst/>
              <a:defRPr sz="6000" b="0">
                <a:solidFill>
                  <a:srgbClr val="FFFFFF"/>
                </a:solidFill>
                <a:latin typeface="Tw Cen MT Std Extra Bold"/>
                <a:ea typeface="Tw Cen MT Std Extra Bold"/>
                <a:cs typeface="Tw Cen MT Std Extra Bold"/>
                <a:sym typeface="Tw Cen MT Std Extra Bold"/>
              </a:defRPr>
            </a:pPr>
            <a:r>
              <a:rPr kumimoji="0" sz="6000" b="0" i="0" u="none" strike="noStrike" kern="1200" cap="none" spc="0" normalizeH="0" baseline="0" noProof="0" dirty="0">
                <a:ln>
                  <a:noFill/>
                </a:ln>
                <a:solidFill>
                  <a:srgbClr val="FFFFFF"/>
                </a:solidFill>
                <a:effectLst/>
                <a:uLnTx/>
                <a:uFillTx/>
                <a:latin typeface="Tw Cen MT Std Extra Bold"/>
                <a:sym typeface="Tw Cen MT Std Extra Bold"/>
              </a:rPr>
              <a:t>REACH </a:t>
            </a:r>
            <a:r>
              <a:rPr kumimoji="0" lang="en-US" sz="6000" b="0" i="0" u="none" strike="noStrike" kern="1200" cap="none" spc="0" normalizeH="0" baseline="0" noProof="0" dirty="0">
                <a:ln>
                  <a:noFill/>
                </a:ln>
                <a:solidFill>
                  <a:srgbClr val="FFFFFF"/>
                </a:solidFill>
                <a:effectLst/>
                <a:uLnTx/>
                <a:uFillTx/>
                <a:latin typeface="Tw Cen MT Std Extra Bold"/>
                <a:sym typeface="Tw Cen MT Std Extra Bold"/>
              </a:rPr>
              <a:t>GIRLS</a:t>
            </a:r>
            <a:endParaRPr kumimoji="0" sz="6000" b="0" i="0" u="none" strike="noStrike" kern="1200" cap="none" spc="0" normalizeH="0" baseline="0" noProof="0" dirty="0">
              <a:ln>
                <a:noFill/>
              </a:ln>
              <a:solidFill>
                <a:srgbClr val="FFFFFF"/>
              </a:solidFill>
              <a:effectLst/>
              <a:uLnTx/>
              <a:uFillTx/>
              <a:latin typeface="Tw Cen MT Std Extra Bold"/>
              <a:sym typeface="Tw Cen MT Std Extra Bold"/>
            </a:endParaRPr>
          </a:p>
          <a:p>
            <a:pPr marL="0" marR="0" lvl="0" indent="0" algn="l" defTabSz="914400" rtl="0" eaLnBrk="1" fontAlgn="auto" latinLnBrk="0" hangingPunct="1">
              <a:lnSpc>
                <a:spcPct val="70000"/>
              </a:lnSpc>
              <a:spcBef>
                <a:spcPts val="0"/>
              </a:spcBef>
              <a:spcAft>
                <a:spcPts val="0"/>
              </a:spcAft>
              <a:buClrTx/>
              <a:buSzTx/>
              <a:buFontTx/>
              <a:buNone/>
              <a:tabLst/>
              <a:defRPr sz="6000" b="0">
                <a:solidFill>
                  <a:srgbClr val="005581"/>
                </a:solidFill>
                <a:latin typeface="Tw Cen MT Std Extra Bold"/>
                <a:ea typeface="Tw Cen MT Std Extra Bold"/>
                <a:cs typeface="Tw Cen MT Std Extra Bold"/>
                <a:sym typeface="Tw Cen MT Std Extra Bold"/>
              </a:defRPr>
            </a:pPr>
            <a:r>
              <a:rPr kumimoji="0" sz="6000" b="0" i="0" u="none" strike="noStrike" kern="1200" cap="none" spc="0" normalizeH="0" baseline="0" noProof="0" dirty="0">
                <a:ln>
                  <a:noFill/>
                </a:ln>
                <a:solidFill>
                  <a:srgbClr val="005581"/>
                </a:solidFill>
                <a:effectLst/>
                <a:uLnTx/>
                <a:uFillTx/>
                <a:latin typeface="Tw Cen MT Std Extra Bold"/>
                <a:sym typeface="Tw Cen MT Std Extra Bold"/>
              </a:rPr>
              <a:t>BECAUSE WE </a:t>
            </a:r>
          </a:p>
          <a:p>
            <a:pPr marL="0" marR="0" lvl="0" indent="0" algn="l" defTabSz="914400" rtl="0" eaLnBrk="1" fontAlgn="auto" latinLnBrk="0" hangingPunct="1">
              <a:lnSpc>
                <a:spcPct val="70000"/>
              </a:lnSpc>
              <a:spcBef>
                <a:spcPts val="0"/>
              </a:spcBef>
              <a:spcAft>
                <a:spcPts val="0"/>
              </a:spcAft>
              <a:buClrTx/>
              <a:buSzTx/>
              <a:buFontTx/>
              <a:buNone/>
              <a:tabLst/>
              <a:defRPr sz="6000" b="0">
                <a:solidFill>
                  <a:srgbClr val="005581"/>
                </a:solidFill>
                <a:latin typeface="Tw Cen MT Std Extra Bold"/>
                <a:ea typeface="Tw Cen MT Std Extra Bold"/>
                <a:cs typeface="Tw Cen MT Std Extra Bold"/>
                <a:sym typeface="Tw Cen MT Std Extra Bold"/>
              </a:defRPr>
            </a:pPr>
            <a:r>
              <a:rPr kumimoji="0" sz="6000" b="0" i="0" u="none" strike="noStrike" kern="1200" cap="none" spc="0" normalizeH="0" baseline="0" noProof="0" dirty="0">
                <a:ln>
                  <a:noFill/>
                </a:ln>
                <a:solidFill>
                  <a:srgbClr val="005581"/>
                </a:solidFill>
                <a:effectLst/>
                <a:uLnTx/>
                <a:uFillTx/>
                <a:latin typeface="Tw Cen MT Std Extra Bold"/>
                <a:sym typeface="Tw Cen MT Std Extra Bold"/>
              </a:rPr>
              <a:t>ASSUME WE HAVE</a:t>
            </a:r>
          </a:p>
        </p:txBody>
      </p:sp>
      <p:pic>
        <p:nvPicPr>
          <p:cNvPr id="470" name="image28.png"/>
          <p:cNvPicPr>
            <a:picLocks noChangeAspect="1"/>
          </p:cNvPicPr>
          <p:nvPr/>
        </p:nvPicPr>
        <p:blipFill>
          <a:blip r:embed="rId3">
            <a:extLst/>
          </a:blip>
          <a:stretch>
            <a:fillRect/>
          </a:stretch>
        </p:blipFill>
        <p:spPr>
          <a:xfrm>
            <a:off x="831846" y="865080"/>
            <a:ext cx="1420284" cy="1715007"/>
          </a:xfrm>
          <a:prstGeom prst="rect">
            <a:avLst/>
          </a:prstGeom>
          <a:ln w="12700">
            <a:miter lim="400000"/>
          </a:ln>
        </p:spPr>
      </p:pic>
      <p:pic>
        <p:nvPicPr>
          <p:cNvPr id="471" name="image29.png"/>
          <p:cNvPicPr>
            <a:picLocks noChangeAspect="1"/>
          </p:cNvPicPr>
          <p:nvPr/>
        </p:nvPicPr>
        <p:blipFill>
          <a:blip r:embed="rId4">
            <a:extLst/>
          </a:blip>
          <a:stretch>
            <a:fillRect/>
          </a:stretch>
        </p:blipFill>
        <p:spPr>
          <a:xfrm flipH="1">
            <a:off x="6553199" y="914400"/>
            <a:ext cx="2170496" cy="4090735"/>
          </a:xfrm>
          <a:prstGeom prst="rect">
            <a:avLst/>
          </a:prstGeom>
          <a:ln w="12700">
            <a:miter lim="400000"/>
          </a:ln>
        </p:spPr>
      </p:pic>
      <p:pic>
        <p:nvPicPr>
          <p:cNvPr id="472" name="image30.png"/>
          <p:cNvPicPr>
            <a:picLocks noChangeAspect="1"/>
          </p:cNvPicPr>
          <p:nvPr/>
        </p:nvPicPr>
        <p:blipFill>
          <a:blip r:embed="rId5">
            <a:extLst/>
          </a:blip>
          <a:stretch>
            <a:fillRect/>
          </a:stretch>
        </p:blipFill>
        <p:spPr>
          <a:xfrm>
            <a:off x="3698945" y="865081"/>
            <a:ext cx="1444078" cy="2812151"/>
          </a:xfrm>
          <a:prstGeom prst="rect">
            <a:avLst/>
          </a:prstGeom>
          <a:ln w="12700">
            <a:miter lim="400000"/>
          </a:ln>
        </p:spPr>
      </p:pic>
      <p:pic>
        <p:nvPicPr>
          <p:cNvPr id="7" name="Picture 6">
            <a:extLst>
              <a:ext uri="{FF2B5EF4-FFF2-40B4-BE49-F238E27FC236}">
                <a16:creationId xmlns:a16="http://schemas.microsoft.com/office/drawing/2014/main" id="{3BB3744D-83F9-44FD-A95C-854D379C08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9600" y="6442162"/>
            <a:ext cx="838200" cy="340161"/>
          </a:xfrm>
          <a:prstGeom prst="rect">
            <a:avLst/>
          </a:prstGeom>
        </p:spPr>
      </p:pic>
    </p:spTree>
    <p:extLst>
      <p:ext uri="{BB962C8B-B14F-4D97-AF65-F5344CB8AC3E}">
        <p14:creationId xmlns:p14="http://schemas.microsoft.com/office/powerpoint/2010/main" val="3378365517"/>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4120" y="247427"/>
            <a:ext cx="8025912" cy="563231"/>
          </a:xfrm>
          <a:prstGeom prst="rect">
            <a:avLst/>
          </a:prstGeom>
        </p:spPr>
        <p:txBody>
          <a:bodyPr vert="horz" lIns="91440" tIns="45720" rIns="91440" bIns="45720" rtlCol="0" anchor="ctr">
            <a:noAutofit/>
          </a:bodyPr>
          <a:lstStyle>
            <a:lvl1pPr algn="r">
              <a:lnSpc>
                <a:spcPct val="85000"/>
              </a:lnSpc>
              <a:spcBef>
                <a:spcPct val="0"/>
              </a:spcBef>
              <a:buNone/>
              <a:defRPr sz="3600" b="0">
                <a:solidFill>
                  <a:srgbClr val="003A5D"/>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003A5D"/>
              </a:solidFill>
              <a:effectLst/>
              <a:uLnTx/>
              <a:uFillTx/>
              <a:latin typeface="Franklin Gothic Medium"/>
              <a:ea typeface="+mj-ea"/>
              <a:cs typeface="+mj-cs"/>
            </a:endParaRPr>
          </a:p>
        </p:txBody>
      </p:sp>
      <p:grpSp>
        <p:nvGrpSpPr>
          <p:cNvPr id="27" name="Group 26"/>
          <p:cNvGrpSpPr/>
          <p:nvPr/>
        </p:nvGrpSpPr>
        <p:grpSpPr>
          <a:xfrm>
            <a:off x="257476" y="767500"/>
            <a:ext cx="8534400" cy="5780200"/>
            <a:chOff x="533400" y="914400"/>
            <a:chExt cx="8534400" cy="5780200"/>
          </a:xfrm>
        </p:grpSpPr>
        <p:sp>
          <p:nvSpPr>
            <p:cNvPr id="28" name="Content Placeholder 2"/>
            <p:cNvSpPr txBox="1">
              <a:spLocks/>
            </p:cNvSpPr>
            <p:nvPr/>
          </p:nvSpPr>
          <p:spPr>
            <a:xfrm>
              <a:off x="533400" y="1981200"/>
              <a:ext cx="7696200" cy="3886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120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endParaRPr>
            </a:p>
          </p:txBody>
        </p:sp>
        <p:graphicFrame>
          <p:nvGraphicFramePr>
            <p:cNvPr id="29" name="Diagram 28"/>
            <p:cNvGraphicFramePr/>
            <p:nvPr>
              <p:extLst/>
            </p:nvPr>
          </p:nvGraphicFramePr>
          <p:xfrm>
            <a:off x="1600200" y="914400"/>
            <a:ext cx="6324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Text Box 2"/>
            <p:cNvSpPr txBox="1">
              <a:spLocks noChangeArrowheads="1"/>
            </p:cNvSpPr>
            <p:nvPr/>
          </p:nvSpPr>
          <p:spPr bwMode="auto">
            <a:xfrm>
              <a:off x="1611817" y="1667476"/>
              <a:ext cx="1847273" cy="457200"/>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Franklin Gothic Medium" panose="020B0603020102020204" pitchFamily="34" charset="0"/>
                  <a:ea typeface="+mn-ea"/>
                  <a:cs typeface="+mn-cs"/>
                </a:rPr>
                <a:t>Community Mobilization &amp; Norms Change</a:t>
              </a:r>
            </a:p>
          </p:txBody>
        </p:sp>
        <p:sp>
          <p:nvSpPr>
            <p:cNvPr id="31" name="Text Box 2"/>
            <p:cNvSpPr txBox="1">
              <a:spLocks noChangeArrowheads="1"/>
            </p:cNvSpPr>
            <p:nvPr/>
          </p:nvSpPr>
          <p:spPr bwMode="auto">
            <a:xfrm>
              <a:off x="6003925" y="1667476"/>
              <a:ext cx="1219200" cy="457200"/>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Franklin Gothic Medium" panose="020B0603020102020204" pitchFamily="34" charset="0"/>
                  <a:ea typeface="+mn-ea"/>
                  <a:cs typeface="+mn-cs"/>
                </a:rPr>
                <a:t>School-Based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Franklin Gothic Medium" panose="020B0603020102020204" pitchFamily="34" charset="0"/>
                  <a:ea typeface="+mn-ea"/>
                  <a:cs typeface="+mn-cs"/>
                </a:rPr>
                <a:t>Interventions</a:t>
              </a:r>
            </a:p>
          </p:txBody>
        </p:sp>
        <p:cxnSp>
          <p:nvCxnSpPr>
            <p:cNvPr id="32" name="Straight Connector 31"/>
            <p:cNvCxnSpPr/>
            <p:nvPr/>
          </p:nvCxnSpPr>
          <p:spPr>
            <a:xfrm>
              <a:off x="3459090" y="1828800"/>
              <a:ext cx="35091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638800" y="1828800"/>
              <a:ext cx="36512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 Box 2"/>
            <p:cNvSpPr txBox="1">
              <a:spLocks noChangeArrowheads="1"/>
            </p:cNvSpPr>
            <p:nvPr/>
          </p:nvSpPr>
          <p:spPr bwMode="auto">
            <a:xfrm>
              <a:off x="762000" y="5014481"/>
              <a:ext cx="2438399" cy="624319"/>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ysClr val="windowText" lastClr="000000"/>
                  </a:solidFill>
                  <a:effectLst/>
                  <a:uLnTx/>
                  <a:uFillTx/>
                  <a:latin typeface="Franklin Gothic Medium"/>
                  <a:ea typeface="+mn-ea"/>
                  <a:cs typeface="+mn-cs"/>
                </a:rPr>
                <a:t>Characterization of male partners to target highly effective interventions </a:t>
              </a:r>
              <a:r>
                <a:rPr kumimoji="0" lang="en-US" sz="1100" b="0" i="0" u="none" strike="noStrike" kern="1200" cap="none" spc="0" normalizeH="0" baseline="0" noProof="0" dirty="0">
                  <a:ln>
                    <a:noFill/>
                  </a:ln>
                  <a:solidFill>
                    <a:srgbClr val="16181A"/>
                  </a:solidFill>
                  <a:effectLst/>
                  <a:uLnTx/>
                  <a:uFillTx/>
                  <a:latin typeface="Franklin Gothic Medium"/>
                  <a:ea typeface="+mn-ea"/>
                  <a:cs typeface="+mn-cs"/>
                </a:rPr>
                <a:t>(HTS</a:t>
              </a:r>
              <a:r>
                <a:rPr kumimoji="0" lang="en-US" sz="1100" b="0" i="0" u="none" strike="noStrike" kern="1200" cap="none" spc="0" normalizeH="0" baseline="0" noProof="0" dirty="0">
                  <a:ln>
                    <a:noFill/>
                  </a:ln>
                  <a:solidFill>
                    <a:srgbClr val="16181A"/>
                  </a:solidFill>
                  <a:effectLst/>
                  <a:uLnTx/>
                  <a:uFillTx/>
                  <a:latin typeface="Franklin Gothic Medium"/>
                  <a:ea typeface="+mn-ea"/>
                  <a:cs typeface="+mn-cs"/>
                  <a:sym typeface="Wingdings" panose="05000000000000000000" pitchFamily="2" charset="2"/>
                </a:rPr>
                <a:t></a:t>
              </a:r>
              <a:r>
                <a:rPr kumimoji="0" lang="en-US" sz="1100" b="0" i="0" u="none" strike="noStrike" kern="1200" cap="none" spc="0" normalizeH="0" baseline="0" noProof="0" dirty="0">
                  <a:ln>
                    <a:noFill/>
                  </a:ln>
                  <a:solidFill>
                    <a:srgbClr val="16181A"/>
                  </a:solidFill>
                  <a:effectLst/>
                  <a:uLnTx/>
                  <a:uFillTx/>
                  <a:latin typeface="Franklin Gothic Medium"/>
                  <a:ea typeface="+mn-ea"/>
                  <a:cs typeface="+mn-cs"/>
                </a:rPr>
                <a:t>ART, VMMC)</a:t>
              </a:r>
            </a:p>
          </p:txBody>
        </p:sp>
        <p:sp>
          <p:nvSpPr>
            <p:cNvPr id="35" name="Text Box 2"/>
            <p:cNvSpPr txBox="1">
              <a:spLocks noChangeArrowheads="1"/>
            </p:cNvSpPr>
            <p:nvPr/>
          </p:nvSpPr>
          <p:spPr bwMode="auto">
            <a:xfrm>
              <a:off x="1365250" y="5867400"/>
              <a:ext cx="2749550" cy="827200"/>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12121"/>
                  </a:solidFill>
                  <a:effectLst/>
                  <a:uLnTx/>
                  <a:uFillTx/>
                  <a:latin typeface="Franklin Gothic Medium" panose="020B0603020102020204" pitchFamily="34" charset="0"/>
                  <a:ea typeface="+mn-ea"/>
                  <a:cs typeface="+mn-cs"/>
                </a:rPr>
                <a:t>Youth-friendly sexual and reproductive health care (Condoms, </a:t>
              </a:r>
              <a:r>
                <a:rPr kumimoji="0" lang="en-US" sz="1100" b="0" i="0" u="none" strike="noStrike" kern="1200" cap="none" spc="0" normalizeH="0" baseline="0" noProof="0" dirty="0">
                  <a:ln>
                    <a:noFill/>
                  </a:ln>
                  <a:solidFill>
                    <a:srgbClr val="16181A"/>
                  </a:solidFill>
                  <a:effectLst/>
                  <a:uLnTx/>
                  <a:uFillTx/>
                  <a:latin typeface="Franklin Gothic Medium" panose="020B0603020102020204" pitchFamily="34" charset="0"/>
                  <a:ea typeface="+mn-ea"/>
                  <a:cs typeface="+mn-cs"/>
                </a:rPr>
                <a:t>HTC, </a:t>
              </a:r>
              <a:r>
                <a:rPr kumimoji="0" lang="en-US" sz="1100" b="0" i="0" u="none" strike="noStrike" kern="1200" cap="none" spc="0" normalizeH="0" baseline="0" noProof="0" dirty="0">
                  <a:ln>
                    <a:noFill/>
                  </a:ln>
                  <a:solidFill>
                    <a:srgbClr val="212121"/>
                  </a:solidFill>
                  <a:effectLst/>
                  <a:uLnTx/>
                  <a:uFillTx/>
                  <a:latin typeface="Franklin Gothic Medium" panose="020B0603020102020204" pitchFamily="34" charset="0"/>
                  <a:ea typeface="+mn-ea"/>
                  <a:cs typeface="+mn-cs"/>
                </a:rPr>
                <a:t>PrEP, Contraceptive Mix, Post-violence care) </a:t>
              </a:r>
            </a:p>
          </p:txBody>
        </p:sp>
        <p:sp>
          <p:nvSpPr>
            <p:cNvPr id="36" name="Text Box 2"/>
            <p:cNvSpPr txBox="1">
              <a:spLocks noChangeArrowheads="1"/>
            </p:cNvSpPr>
            <p:nvPr/>
          </p:nvSpPr>
          <p:spPr bwMode="auto">
            <a:xfrm>
              <a:off x="5715000" y="5494482"/>
              <a:ext cx="1600200" cy="1200118"/>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12121"/>
                  </a:solidFill>
                  <a:effectLst/>
                  <a:uLnTx/>
                  <a:uFillTx/>
                  <a:latin typeface="Franklin Gothic Medium" panose="020B0603020102020204" pitchFamily="34" charset="0"/>
                  <a:ea typeface="+mn-ea"/>
                  <a:cs typeface="+mn-cs"/>
                </a:rPr>
                <a:t>Social Protection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12121"/>
                  </a:solidFill>
                  <a:effectLst/>
                  <a:uLnTx/>
                  <a:uFillTx/>
                  <a:latin typeface="Franklin Gothic Medium" panose="020B0603020102020204" pitchFamily="34" charset="0"/>
                  <a:ea typeface="+mn-ea"/>
                  <a:cs typeface="+mn-cs"/>
                </a:rPr>
                <a:t>(Cash Transfers, Education Subsidies, Combination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12121"/>
                  </a:solidFill>
                  <a:effectLst/>
                  <a:uLnTx/>
                  <a:uFillTx/>
                  <a:latin typeface="Franklin Gothic Medium" panose="020B0603020102020204" pitchFamily="34" charset="0"/>
                  <a:ea typeface="+mn-ea"/>
                  <a:cs typeface="+mn-cs"/>
                </a:rPr>
                <a:t>Socio-Economic Approaches)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Franklin Gothic Medium" panose="020B0603020102020204" pitchFamily="34" charset="0"/>
                <a:ea typeface="+mn-ea"/>
                <a:cs typeface="+mn-cs"/>
              </a:endParaRPr>
            </a:p>
          </p:txBody>
        </p:sp>
        <p:sp>
          <p:nvSpPr>
            <p:cNvPr id="37" name="Text Box 2"/>
            <p:cNvSpPr txBox="1">
              <a:spLocks noChangeArrowheads="1"/>
            </p:cNvSpPr>
            <p:nvPr/>
          </p:nvSpPr>
          <p:spPr bwMode="auto">
            <a:xfrm>
              <a:off x="7962900" y="2277918"/>
              <a:ext cx="1104900" cy="693882"/>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12121"/>
                  </a:solidFill>
                  <a:effectLst/>
                  <a:uLnTx/>
                  <a:uFillTx/>
                  <a:latin typeface="Franklin Gothic Medium" panose="020B0603020102020204" pitchFamily="34" charset="0"/>
                  <a:ea typeface="+mn-ea"/>
                  <a:cs typeface="+mn-cs"/>
                </a:rPr>
                <a:t>Parenting/ caregiver Programs</a:t>
              </a:r>
            </a:p>
          </p:txBody>
        </p:sp>
        <p:cxnSp>
          <p:nvCxnSpPr>
            <p:cNvPr id="38" name="Straight Connector 37"/>
            <p:cNvCxnSpPr/>
            <p:nvPr/>
          </p:nvCxnSpPr>
          <p:spPr>
            <a:xfrm flipV="1">
              <a:off x="2535454" y="4572001"/>
              <a:ext cx="0" cy="4424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3276600" y="5494482"/>
              <a:ext cx="637888" cy="37291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36" idx="0"/>
            </p:cNvCxnSpPr>
            <p:nvPr/>
          </p:nvCxnSpPr>
          <p:spPr>
            <a:xfrm flipH="1">
              <a:off x="6515100" y="4522067"/>
              <a:ext cx="114300" cy="97241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7593590" y="2438400"/>
              <a:ext cx="369310" cy="390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422525" y="2124676"/>
              <a:ext cx="0" cy="7709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5638800" y="2124676"/>
              <a:ext cx="457200" cy="122812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821362" y="4876511"/>
              <a:ext cx="182563" cy="61797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 Box 2"/>
            <p:cNvSpPr txBox="1">
              <a:spLocks noChangeArrowheads="1"/>
            </p:cNvSpPr>
            <p:nvPr/>
          </p:nvSpPr>
          <p:spPr bwMode="auto">
            <a:xfrm>
              <a:off x="4343400" y="5867400"/>
              <a:ext cx="1219200" cy="457200"/>
            </a:xfrm>
            <a:prstGeom prst="rect">
              <a:avLst/>
            </a:prstGeom>
            <a:solidFill>
              <a:srgbClr val="FFFFFF"/>
            </a:solidFill>
            <a:ln w="9525">
              <a:solidFill>
                <a:schemeClr val="tx1"/>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212121"/>
                  </a:solidFill>
                  <a:effectLst/>
                  <a:uLnTx/>
                  <a:uFillTx/>
                  <a:latin typeface="Franklin Gothic Medium"/>
                  <a:ea typeface="+mn-ea"/>
                  <a:cs typeface="+mn-cs"/>
                </a:rPr>
                <a:t>Social Asset Building</a:t>
              </a:r>
            </a:p>
          </p:txBody>
        </p:sp>
        <p:cxnSp>
          <p:nvCxnSpPr>
            <p:cNvPr id="46" name="Straight Connector 45"/>
            <p:cNvCxnSpPr/>
            <p:nvPr/>
          </p:nvCxnSpPr>
          <p:spPr>
            <a:xfrm>
              <a:off x="4953000" y="5486400"/>
              <a:ext cx="0" cy="37291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3" name="Picture 3"/>
          <p:cNvPicPr>
            <a:picLocks noChangeAspect="1" noChangeArrowheads="1"/>
          </p:cNvPicPr>
          <p:nvPr/>
        </p:nvPicPr>
        <p:blipFill>
          <a:blip r:embed="rId8" cstate="email">
            <a:extLst>
              <a:ext uri="{28A0092B-C50C-407E-A947-70E740481C1C}">
                <a14:useLocalDpi xmlns:a14="http://schemas.microsoft.com/office/drawing/2010/main"/>
              </a:ext>
            </a:extLst>
          </a:blip>
          <a:stretch>
            <a:fillRect/>
          </a:stretch>
        </p:blipFill>
        <p:spPr bwMode="auto">
          <a:xfrm>
            <a:off x="7201188" y="4950305"/>
            <a:ext cx="908825" cy="1605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desireeadaway.com/wp-content/uploads/2010/11/girleffect_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69923" y="3365005"/>
            <a:ext cx="1200150" cy="1306146"/>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p:cNvGrpSpPr/>
          <p:nvPr/>
        </p:nvGrpSpPr>
        <p:grpSpPr>
          <a:xfrm>
            <a:off x="71120" y="2143760"/>
            <a:ext cx="1230386" cy="807724"/>
            <a:chOff x="557061" y="2286000"/>
            <a:chExt cx="1735259" cy="807724"/>
          </a:xfrm>
        </p:grpSpPr>
        <p:sp>
          <p:nvSpPr>
            <p:cNvPr id="26" name="TextBox 25"/>
            <p:cNvSpPr txBox="1"/>
            <p:nvPr/>
          </p:nvSpPr>
          <p:spPr>
            <a:xfrm>
              <a:off x="557061" y="2286000"/>
              <a:ext cx="1387622" cy="646331"/>
            </a:xfrm>
            <a:prstGeom prst="rect">
              <a:avLst/>
            </a:prstGeom>
            <a:noFill/>
            <a:ln>
              <a:solidFill>
                <a:schemeClr val="tx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C1668"/>
                  </a:solidFill>
                  <a:effectLst/>
                  <a:uLnTx/>
                  <a:uFillTx/>
                  <a:latin typeface="Franklin Gothic Medium"/>
                  <a:ea typeface="+mn-ea"/>
                  <a:cs typeface="+mn-cs"/>
                </a:rPr>
                <a:t>Additive Funding VMMC </a:t>
              </a:r>
            </a:p>
          </p:txBody>
        </p:sp>
        <p:cxnSp>
          <p:nvCxnSpPr>
            <p:cNvPr id="47" name="Straight Connector 46"/>
            <p:cNvCxnSpPr/>
            <p:nvPr/>
          </p:nvCxnSpPr>
          <p:spPr>
            <a:xfrm flipH="1" flipV="1">
              <a:off x="1952350" y="2731086"/>
              <a:ext cx="339970" cy="362638"/>
            </a:xfrm>
            <a:prstGeom prst="line">
              <a:avLst/>
            </a:prstGeom>
            <a:ln w="19050">
              <a:prstDash val="dash"/>
            </a:ln>
          </p:spPr>
          <p:style>
            <a:lnRef idx="2">
              <a:schemeClr val="dk1"/>
            </a:lnRef>
            <a:fillRef idx="0">
              <a:schemeClr val="dk1"/>
            </a:fillRef>
            <a:effectRef idx="1">
              <a:schemeClr val="dk1"/>
            </a:effectRef>
            <a:fontRef idx="minor">
              <a:schemeClr val="tx1"/>
            </a:fontRef>
          </p:style>
        </p:cxnSp>
      </p:grpSp>
      <p:sp>
        <p:nvSpPr>
          <p:cNvPr id="49" name="TextBox 48"/>
          <p:cNvSpPr txBox="1"/>
          <p:nvPr/>
        </p:nvSpPr>
        <p:spPr>
          <a:xfrm>
            <a:off x="49559" y="3378199"/>
            <a:ext cx="947676" cy="830997"/>
          </a:xfrm>
          <a:prstGeom prst="rect">
            <a:avLst/>
          </a:prstGeom>
          <a:noFill/>
          <a:ln>
            <a:solidFill>
              <a:schemeClr val="tx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C1668"/>
                </a:solidFill>
                <a:effectLst/>
                <a:uLnTx/>
                <a:uFillTx/>
                <a:latin typeface="Franklin Gothic Medium"/>
                <a:ea typeface="+mn-ea"/>
                <a:cs typeface="+mn-cs"/>
              </a:rPr>
              <a:t>Additive Funding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C1668"/>
                </a:solidFill>
                <a:effectLst/>
                <a:uLnTx/>
                <a:uFillTx/>
                <a:latin typeface="Franklin Gothic Medium"/>
                <a:ea typeface="+mn-ea"/>
                <a:cs typeface="+mn-cs"/>
              </a:rPr>
              <a:t>TX for Men</a:t>
            </a:r>
          </a:p>
        </p:txBody>
      </p:sp>
      <p:cxnSp>
        <p:nvCxnSpPr>
          <p:cNvPr id="51" name="Straight Connector 50"/>
          <p:cNvCxnSpPr/>
          <p:nvPr/>
        </p:nvCxnSpPr>
        <p:spPr>
          <a:xfrm flipH="1">
            <a:off x="1006786" y="3657600"/>
            <a:ext cx="288614" cy="178352"/>
          </a:xfrm>
          <a:prstGeom prst="line">
            <a:avLst/>
          </a:prstGeom>
          <a:ln w="19050">
            <a:prstDash val="dash"/>
          </a:ln>
        </p:spPr>
        <p:style>
          <a:lnRef idx="2">
            <a:schemeClr val="dk1"/>
          </a:lnRef>
          <a:fillRef idx="0">
            <a:schemeClr val="dk1"/>
          </a:fillRef>
          <a:effectRef idx="1">
            <a:schemeClr val="dk1"/>
          </a:effectRef>
          <a:fontRef idx="minor">
            <a:schemeClr val="tx1"/>
          </a:fontRef>
        </p:style>
      </p:cxnSp>
      <p:sp>
        <p:nvSpPr>
          <p:cNvPr id="48" name="Up Arrow 3">
            <a:extLst>
              <a:ext uri="{FF2B5EF4-FFF2-40B4-BE49-F238E27FC236}">
                <a16:creationId xmlns:a16="http://schemas.microsoft.com/office/drawing/2014/main" id="{0CCF403D-9A1E-4BD4-8101-67500EEA85A4}"/>
              </a:ext>
            </a:extLst>
          </p:cNvPr>
          <p:cNvSpPr/>
          <p:nvPr/>
        </p:nvSpPr>
        <p:spPr>
          <a:xfrm rot="20222476">
            <a:off x="4779484" y="6155402"/>
            <a:ext cx="440978" cy="671697"/>
          </a:xfrm>
          <a:prstGeom prst="upArrow">
            <a:avLst>
              <a:gd name="adj1" fmla="val 50000"/>
              <a:gd name="adj2" fmla="val 51546"/>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5" name="Title 4">
            <a:extLst>
              <a:ext uri="{FF2B5EF4-FFF2-40B4-BE49-F238E27FC236}">
                <a16:creationId xmlns:a16="http://schemas.microsoft.com/office/drawing/2014/main" id="{CE59CB54-6E4D-44A4-952E-04CF77A08A11}"/>
              </a:ext>
            </a:extLst>
          </p:cNvPr>
          <p:cNvSpPr>
            <a:spLocks noGrp="1"/>
          </p:cNvSpPr>
          <p:nvPr>
            <p:ph type="title"/>
          </p:nvPr>
        </p:nvSpPr>
        <p:spPr/>
        <p:txBody>
          <a:bodyPr/>
          <a:lstStyle/>
          <a:p>
            <a:r>
              <a:rPr lang="en-US" dirty="0"/>
              <a:t>DREAMS Core Package</a:t>
            </a:r>
          </a:p>
        </p:txBody>
      </p:sp>
    </p:spTree>
    <p:extLst>
      <p:ext uri="{BB962C8B-B14F-4D97-AF65-F5344CB8AC3E}">
        <p14:creationId xmlns:p14="http://schemas.microsoft.com/office/powerpoint/2010/main" val="2471184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p:txBody>
          <a:bodyPr/>
          <a:lstStyle/>
          <a:p>
            <a:pPr lvl="0"/>
            <a:r>
              <a:rPr lang="en-US"/>
              <a:t>Friends are social assets</a:t>
            </a:r>
            <a:endParaRPr lang="en-US" dirty="0"/>
          </a:p>
        </p:txBody>
      </p:sp>
      <p:sp>
        <p:nvSpPr>
          <p:cNvPr id="7" name="TextBox 6"/>
          <p:cNvSpPr txBox="1"/>
          <p:nvPr/>
        </p:nvSpPr>
        <p:spPr>
          <a:xfrm>
            <a:off x="0" y="6400800"/>
            <a:ext cx="70866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6CC04A"/>
              </a:buClr>
              <a:buSzTx/>
              <a:buFontTx/>
              <a:buNone/>
              <a:tabLst/>
              <a:defRPr/>
            </a:pPr>
            <a:r>
              <a:rPr kumimoji="0" lang="en-US" sz="1000" b="0" i="0" u="none" strike="noStrike" kern="1200" cap="none" spc="0" normalizeH="0" baseline="0" noProof="0" dirty="0">
                <a:ln>
                  <a:noFill/>
                </a:ln>
                <a:solidFill>
                  <a:srgbClr val="333333"/>
                </a:solidFill>
                <a:effectLst/>
                <a:uLnTx/>
                <a:uFillTx/>
                <a:latin typeface="Franklin Gothic Medium"/>
                <a:ea typeface="+mn-ea"/>
                <a:cs typeface="Calibri" panose="020F0502020204030204" pitchFamily="34" charset="0"/>
              </a:rPr>
              <a:t>Hallman, Kelly. Population Council, Poverty, Gender and Youth Program.  “</a:t>
            </a:r>
            <a:r>
              <a:rPr kumimoji="0" lang="en-US" sz="1000" b="0" i="0" u="none" strike="noStrike" kern="1200" cap="none" spc="0" normalizeH="0" baseline="0" noProof="0" dirty="0" err="1">
                <a:ln>
                  <a:noFill/>
                </a:ln>
                <a:solidFill>
                  <a:srgbClr val="333333"/>
                </a:solidFill>
                <a:effectLst/>
                <a:uLnTx/>
                <a:uFillTx/>
                <a:latin typeface="Franklin Gothic Medium"/>
                <a:ea typeface="+mn-ea"/>
                <a:cs typeface="Calibri" panose="020F0502020204030204" pitchFamily="34" charset="0"/>
              </a:rPr>
              <a:t>Siyakha</a:t>
            </a:r>
            <a:r>
              <a:rPr kumimoji="0" lang="en-US" sz="1000" b="0" i="0" u="none" strike="noStrike" kern="1200" cap="none" spc="0" normalizeH="0" baseline="0" noProof="0" dirty="0">
                <a:ln>
                  <a:noFill/>
                </a:ln>
                <a:solidFill>
                  <a:srgbClr val="333333"/>
                </a:solidFill>
                <a:effectLst/>
                <a:uLnTx/>
                <a:uFillTx/>
                <a:latin typeface="Franklin Gothic Medium"/>
                <a:ea typeface="+mn-ea"/>
                <a:cs typeface="Calibri" panose="020F0502020204030204" pitchFamily="34" charset="0"/>
              </a:rPr>
              <a:t> </a:t>
            </a:r>
            <a:r>
              <a:rPr kumimoji="0" lang="en-US" sz="1000" b="0" i="0" u="none" strike="noStrike" kern="1200" cap="none" spc="0" normalizeH="0" baseline="0" noProof="0" dirty="0" err="1">
                <a:ln>
                  <a:noFill/>
                </a:ln>
                <a:solidFill>
                  <a:srgbClr val="333333"/>
                </a:solidFill>
                <a:effectLst/>
                <a:uLnTx/>
                <a:uFillTx/>
                <a:latin typeface="Franklin Gothic Medium"/>
                <a:ea typeface="+mn-ea"/>
                <a:cs typeface="Calibri" panose="020F0502020204030204" pitchFamily="34" charset="0"/>
              </a:rPr>
              <a:t>Nentsha</a:t>
            </a:r>
            <a:r>
              <a:rPr kumimoji="0" lang="en-US" sz="1000" b="0" i="0" u="none" strike="noStrike" kern="1200" cap="none" spc="0" normalizeH="0" baseline="0" noProof="0" dirty="0">
                <a:ln>
                  <a:noFill/>
                </a:ln>
                <a:solidFill>
                  <a:srgbClr val="333333"/>
                </a:solidFill>
                <a:effectLst/>
                <a:uLnTx/>
                <a:uFillTx/>
                <a:latin typeface="Franklin Gothic Medium"/>
                <a:ea typeface="+mn-ea"/>
                <a:cs typeface="Calibri" panose="020F0502020204030204" pitchFamily="34" charset="0"/>
              </a:rPr>
              <a:t>”: Enhancing Economic, Health, and Social Capabilities of Highly vulnerable Adolescents in South Africa.” December 2008.</a:t>
            </a:r>
          </a:p>
        </p:txBody>
      </p:sp>
      <p:graphicFrame>
        <p:nvGraphicFramePr>
          <p:cNvPr id="1026" name="Object 3"/>
          <p:cNvGraphicFramePr>
            <a:graphicFrameLocks noChangeAspect="1"/>
          </p:cNvGraphicFramePr>
          <p:nvPr>
            <p:extLst>
              <p:ext uri="{D42A27DB-BD31-4B8C-83A1-F6EECF244321}">
                <p14:modId xmlns:p14="http://schemas.microsoft.com/office/powerpoint/2010/main" val="1464093781"/>
              </p:ext>
            </p:extLst>
          </p:nvPr>
        </p:nvGraphicFramePr>
        <p:xfrm>
          <a:off x="762000" y="2209800"/>
          <a:ext cx="7718425" cy="4114800"/>
        </p:xfrm>
        <a:graphic>
          <a:graphicData uri="http://schemas.openxmlformats.org/presentationml/2006/ole">
            <mc:AlternateContent xmlns:mc="http://schemas.openxmlformats.org/markup-compatibility/2006">
              <mc:Choice xmlns:v="urn:schemas-microsoft-com:vml" Requires="v">
                <p:oleObj spid="_x0000_s1033" name="Worksheet" r:id="rId4" imgW="7719892" imgH="4114932" progId="Excel.Sheet.8">
                  <p:embed/>
                </p:oleObj>
              </mc:Choice>
              <mc:Fallback>
                <p:oleObj name="Worksheet" r:id="rId4" imgW="7719892" imgH="4114932" progId="Excel.Sheet.8">
                  <p:embed/>
                  <p:pic>
                    <p:nvPicPr>
                      <p:cNvPr id="1026" name="Object 3"/>
                      <p:cNvPicPr>
                        <a:picLocks noChangeAspect="1" noChangeArrowheads="1"/>
                      </p:cNvPicPr>
                      <p:nvPr/>
                    </p:nvPicPr>
                    <p:blipFill>
                      <a:blip r:embed="rId5"/>
                      <a:srcRect/>
                      <a:stretch>
                        <a:fillRect/>
                      </a:stretch>
                    </p:blipFill>
                    <p:spPr bwMode="auto">
                      <a:xfrm>
                        <a:off x="762000" y="2209800"/>
                        <a:ext cx="7718425"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1397304" y="2140803"/>
            <a:ext cx="696786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3A5D"/>
                </a:solidFill>
                <a:effectLst/>
                <a:uLnTx/>
                <a:uFillTx/>
                <a:latin typeface="Franklin Gothic Medium"/>
                <a:ea typeface="+mn-ea"/>
                <a:cs typeface="+mn-cs"/>
              </a:rPr>
              <a:t>Ever tested for HIV: 16-24-year-olds in </a:t>
            </a:r>
            <a:r>
              <a:rPr kumimoji="0" lang="en-US" sz="2400" b="1" i="1" u="none" strike="noStrike" kern="1200" cap="none" spc="0" normalizeH="0" baseline="0" noProof="0" dirty="0" err="1">
                <a:ln>
                  <a:noFill/>
                </a:ln>
                <a:solidFill>
                  <a:srgbClr val="003A5D"/>
                </a:solidFill>
                <a:effectLst/>
                <a:uLnTx/>
                <a:uFillTx/>
                <a:latin typeface="Franklin Gothic Medium"/>
                <a:ea typeface="+mn-ea"/>
                <a:cs typeface="Calibri" panose="020F0502020204030204" pitchFamily="34" charset="0"/>
              </a:rPr>
              <a:t>Siyakha</a:t>
            </a:r>
            <a:r>
              <a:rPr kumimoji="0" lang="en-US" sz="2400" b="1" i="1" u="none" strike="noStrike" kern="1200" cap="none" spc="0" normalizeH="0" baseline="0" noProof="0" dirty="0">
                <a:ln>
                  <a:noFill/>
                </a:ln>
                <a:solidFill>
                  <a:srgbClr val="003A5D"/>
                </a:solidFill>
                <a:effectLst/>
                <a:uLnTx/>
                <a:uFillTx/>
                <a:latin typeface="Franklin Gothic Medium"/>
                <a:ea typeface="+mn-ea"/>
                <a:cs typeface="Calibri" panose="020F0502020204030204" pitchFamily="34" charset="0"/>
              </a:rPr>
              <a:t> </a:t>
            </a:r>
            <a:r>
              <a:rPr kumimoji="0" lang="en-US" sz="2400" b="1" i="1" u="none" strike="noStrike" kern="1200" cap="none" spc="0" normalizeH="0" baseline="0" noProof="0" dirty="0" err="1">
                <a:ln>
                  <a:noFill/>
                </a:ln>
                <a:solidFill>
                  <a:srgbClr val="003A5D"/>
                </a:solidFill>
                <a:effectLst/>
                <a:uLnTx/>
                <a:uFillTx/>
                <a:latin typeface="Franklin Gothic Medium"/>
                <a:ea typeface="+mn-ea"/>
                <a:cs typeface="Calibri" panose="020F0502020204030204" pitchFamily="34" charset="0"/>
              </a:rPr>
              <a:t>Nentsha</a:t>
            </a:r>
            <a:r>
              <a:rPr kumimoji="0" lang="en-US" sz="2400" b="1" i="0" u="none" strike="noStrike" kern="1200" cap="none" spc="0" normalizeH="0" baseline="0" noProof="0" dirty="0">
                <a:ln>
                  <a:noFill/>
                </a:ln>
                <a:solidFill>
                  <a:srgbClr val="003A5D"/>
                </a:solidFill>
                <a:effectLst/>
                <a:uLnTx/>
                <a:uFillTx/>
                <a:latin typeface="Franklin Gothic Medium"/>
                <a:ea typeface="+mn-ea"/>
                <a:cs typeface="Calibri" panose="020F0502020204030204" pitchFamily="34" charset="0"/>
              </a:rPr>
              <a:t> project, South Africa</a:t>
            </a:r>
            <a:r>
              <a:rPr kumimoji="0" lang="en-US" sz="2400" b="1" i="0" u="none" strike="noStrike" kern="0" cap="none" spc="0" normalizeH="0" baseline="0" noProof="0" dirty="0">
                <a:ln>
                  <a:noFill/>
                </a:ln>
                <a:solidFill>
                  <a:srgbClr val="003A5D"/>
                </a:solidFill>
                <a:effectLst/>
                <a:uLnTx/>
                <a:uFillTx/>
                <a:latin typeface="Franklin Gothic Medium"/>
                <a:ea typeface="+mn-ea"/>
                <a:cs typeface="+mn-cs"/>
              </a:rPr>
              <a:t> </a:t>
            </a:r>
          </a:p>
        </p:txBody>
      </p:sp>
      <p:sp>
        <p:nvSpPr>
          <p:cNvPr id="3" name="Rectangle 2">
            <a:extLst>
              <a:ext uri="{FF2B5EF4-FFF2-40B4-BE49-F238E27FC236}">
                <a16:creationId xmlns:a16="http://schemas.microsoft.com/office/drawing/2014/main" id="{5B234962-8E56-460F-9D09-271CA14C63B1}"/>
              </a:ext>
            </a:extLst>
          </p:cNvPr>
          <p:cNvSpPr/>
          <p:nvPr/>
        </p:nvSpPr>
        <p:spPr>
          <a:xfrm>
            <a:off x="1905000" y="1268105"/>
            <a:ext cx="4572000" cy="830997"/>
          </a:xfrm>
          <a:prstGeom prst="rect">
            <a:avLst/>
          </a:prstGeom>
        </p:spPr>
        <p:txBody>
          <a:bodyPr>
            <a:spAutoFit/>
          </a:bodyPr>
          <a:lstStyle/>
          <a:p>
            <a:pPr lvl="0" algn="ctr">
              <a:defRPr/>
            </a:pPr>
            <a:r>
              <a:rPr lang="en-US" sz="2400" kern="0" dirty="0">
                <a:solidFill>
                  <a:srgbClr val="6CC04A"/>
                </a:solidFill>
              </a:rPr>
              <a:t>For AGYW:</a:t>
            </a:r>
          </a:p>
          <a:p>
            <a:pPr lvl="0" algn="ctr">
              <a:defRPr/>
            </a:pPr>
            <a:r>
              <a:rPr lang="en-US" sz="2400" kern="0" dirty="0">
                <a:solidFill>
                  <a:srgbClr val="6CC04A"/>
                </a:solidFill>
              </a:rPr>
              <a:t>More friends, more HIV testing</a:t>
            </a:r>
            <a:endParaRPr lang="en-US" sz="2400" dirty="0"/>
          </a:p>
        </p:txBody>
      </p:sp>
    </p:spTree>
    <p:extLst>
      <p:ext uri="{BB962C8B-B14F-4D97-AF65-F5344CB8AC3E}">
        <p14:creationId xmlns:p14="http://schemas.microsoft.com/office/powerpoint/2010/main" val="3099140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Social assets also good for condom use</a:t>
            </a:r>
            <a:br>
              <a:rPr lang="en-US"/>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75488165"/>
              </p:ext>
            </p:extLst>
          </p:nvPr>
        </p:nvGraphicFramePr>
        <p:xfrm>
          <a:off x="457200" y="1447800"/>
          <a:ext cx="8229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256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3333"/>
              </a:solidFill>
              <a:effectLst/>
              <a:uLnTx/>
              <a:uFillTx/>
              <a:latin typeface="Franklin Gothic Medium"/>
              <a:ea typeface="+mn-ea"/>
              <a:cs typeface="+mn-cs"/>
            </a:endParaRPr>
          </a:p>
        </p:txBody>
      </p:sp>
      <p:sp>
        <p:nvSpPr>
          <p:cNvPr id="348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3333"/>
              </a:solidFill>
              <a:effectLst/>
              <a:uLnTx/>
              <a:uFillTx/>
              <a:latin typeface="Franklin Gothic Medium"/>
              <a:ea typeface="+mn-ea"/>
              <a:cs typeface="+mn-cs"/>
            </a:endParaRPr>
          </a:p>
        </p:txBody>
      </p:sp>
      <p:sp>
        <p:nvSpPr>
          <p:cNvPr id="13" name="Rectangle 12"/>
          <p:cNvSpPr/>
          <p:nvPr/>
        </p:nvSpPr>
        <p:spPr>
          <a:xfrm>
            <a:off x="1219200" y="5997036"/>
            <a:ext cx="109613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uLnTx/>
                <a:uFillTx/>
                <a:latin typeface="Franklin Gothic Medium"/>
                <a:ea typeface="+mn-ea"/>
                <a:cs typeface="+mn-cs"/>
              </a:rPr>
              <a:t>*** p&lt;0.001</a:t>
            </a:r>
          </a:p>
        </p:txBody>
      </p:sp>
      <p:sp>
        <p:nvSpPr>
          <p:cNvPr id="8" name="Rectangle 7"/>
          <p:cNvSpPr/>
          <p:nvPr/>
        </p:nvSpPr>
        <p:spPr>
          <a:xfrm>
            <a:off x="-12469" y="6339086"/>
            <a:ext cx="7556269"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6CC04A"/>
              </a:buClr>
              <a:buSzTx/>
              <a:buFontTx/>
              <a:buNone/>
              <a:tabLst/>
              <a:defRPr/>
            </a:pPr>
            <a:r>
              <a:rPr kumimoji="0" lang="en-US" sz="900" b="0" i="0" u="none" strike="noStrike" kern="1200" cap="none" spc="0" normalizeH="0" baseline="0" noProof="0" dirty="0">
                <a:ln>
                  <a:noFill/>
                </a:ln>
                <a:solidFill>
                  <a:srgbClr val="333333"/>
                </a:solidFill>
                <a:effectLst/>
                <a:uLnTx/>
                <a:uFillTx/>
                <a:latin typeface="Franklin Gothic Medium"/>
                <a:ea typeface="+mn-ea"/>
                <a:cs typeface="Calibri" panose="020F0502020204030204" pitchFamily="34" charset="0"/>
              </a:rPr>
              <a:t>Kelly Hallman. 2011. “Social exclusion: The gendering of adolescent HIV risks in KwaZulu-Natal, South Africa,” pp. 53-80 in J. </a:t>
            </a:r>
            <a:r>
              <a:rPr kumimoji="0" lang="en-US" sz="900" b="0" i="0" u="none" strike="noStrike" kern="1200" cap="none" spc="0" normalizeH="0" baseline="0" noProof="0" dirty="0" err="1">
                <a:ln>
                  <a:noFill/>
                </a:ln>
                <a:solidFill>
                  <a:srgbClr val="333333"/>
                </a:solidFill>
                <a:effectLst/>
                <a:uLnTx/>
                <a:uFillTx/>
                <a:latin typeface="Franklin Gothic Medium"/>
                <a:ea typeface="+mn-ea"/>
                <a:cs typeface="Calibri" panose="020F0502020204030204" pitchFamily="34" charset="0"/>
              </a:rPr>
              <a:t>Klot</a:t>
            </a:r>
            <a:r>
              <a:rPr kumimoji="0" lang="en-US" sz="900" b="0" i="0" u="none" strike="noStrike" kern="1200" cap="none" spc="0" normalizeH="0" baseline="0" noProof="0" dirty="0">
                <a:ln>
                  <a:noFill/>
                </a:ln>
                <a:solidFill>
                  <a:srgbClr val="333333"/>
                </a:solidFill>
                <a:effectLst/>
                <a:uLnTx/>
                <a:uFillTx/>
                <a:latin typeface="Franklin Gothic Medium"/>
                <a:ea typeface="+mn-ea"/>
                <a:cs typeface="Calibri" panose="020F0502020204030204" pitchFamily="34" charset="0"/>
              </a:rPr>
              <a:t> and V. Nguyen eds., The Fourth Wave: An Assault on Women - Gender, Culture and HIV in the 21st Century. Social Science Research Council and UNESCO. http://www.ssrc.org/publications/view/the-fourth-wave-violence-gender-culture-hiv-in-the-21st-century/</a:t>
            </a:r>
          </a:p>
        </p:txBody>
      </p:sp>
      <p:sp>
        <p:nvSpPr>
          <p:cNvPr id="3" name="TextBox 2"/>
          <p:cNvSpPr txBox="1"/>
          <p:nvPr/>
        </p:nvSpPr>
        <p:spPr>
          <a:xfrm>
            <a:off x="568404" y="2049264"/>
            <a:ext cx="1107996" cy="350520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Adjusted odds ratio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333333"/>
              </a:solidFill>
              <a:effectLst/>
              <a:uLnTx/>
              <a:uFillTx/>
              <a:latin typeface="Franklin Gothic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Franklin Gothic Medium"/>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333333"/>
              </a:solidFill>
              <a:effectLst/>
              <a:uLnTx/>
              <a:uFillTx/>
              <a:latin typeface="Franklin Gothic Medium"/>
              <a:ea typeface="+mn-ea"/>
              <a:cs typeface="+mn-cs"/>
            </a:endParaRPr>
          </a:p>
        </p:txBody>
      </p:sp>
      <p:sp>
        <p:nvSpPr>
          <p:cNvPr id="5" name="TextBox 4"/>
          <p:cNvSpPr txBox="1"/>
          <p:nvPr/>
        </p:nvSpPr>
        <p:spPr>
          <a:xfrm>
            <a:off x="685800" y="838200"/>
            <a:ext cx="740228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A5D"/>
                </a:solidFill>
                <a:effectLst/>
                <a:uLnTx/>
                <a:uFillTx/>
                <a:latin typeface="Franklin Gothic Medium"/>
                <a:ea typeface="+mn-ea"/>
                <a:cs typeface="+mn-cs"/>
              </a:rPr>
              <a:t>Trust in community, group participation, condom use at last sex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A5D"/>
                </a:solidFill>
                <a:effectLst/>
                <a:uLnTx/>
                <a:uFillTx/>
                <a:latin typeface="Franklin Gothic Medium"/>
                <a:ea typeface="+mn-ea"/>
                <a:cs typeface="+mn-cs"/>
              </a:rPr>
              <a:t>14–18 year old girls </a:t>
            </a:r>
            <a:r>
              <a:rPr kumimoji="0" lang="en-US" sz="1400" b="0" i="0" u="none" strike="noStrike" kern="1200" cap="none" spc="0" normalizeH="0" baseline="0" noProof="0" dirty="0">
                <a:ln>
                  <a:noFill/>
                </a:ln>
                <a:solidFill>
                  <a:srgbClr val="003A5D"/>
                </a:solidFill>
                <a:effectLst/>
                <a:uLnTx/>
                <a:uFillTx/>
                <a:latin typeface="Franklin Gothic Medium"/>
                <a:ea typeface="+mn-ea"/>
                <a:cs typeface="+mn-cs"/>
              </a:rPr>
              <a:t>KwaZulu-Natal. Longitudinal analysis: FE logit</a:t>
            </a:r>
            <a:endParaRPr kumimoji="0" lang="en-US" sz="1400" b="1" i="0" u="none" strike="noStrike" kern="1200" cap="none" spc="0" normalizeH="0" baseline="0" noProof="0" dirty="0">
              <a:ln>
                <a:noFill/>
              </a:ln>
              <a:solidFill>
                <a:srgbClr val="003A5D"/>
              </a:solidFill>
              <a:effectLst/>
              <a:uLnTx/>
              <a:uFillTx/>
              <a:latin typeface="Franklin Gothic Medium"/>
              <a:ea typeface="+mn-ea"/>
              <a:cs typeface="+mn-cs"/>
            </a:endParaRPr>
          </a:p>
        </p:txBody>
      </p:sp>
    </p:spTree>
    <p:extLst>
      <p:ext uri="{BB962C8B-B14F-4D97-AF65-F5344CB8AC3E}">
        <p14:creationId xmlns:p14="http://schemas.microsoft.com/office/powerpoint/2010/main" val="2920632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425"/>
          <p:cNvSpPr>
            <a:spLocks noChangeArrowheads="1"/>
          </p:cNvSpPr>
          <p:nvPr/>
        </p:nvSpPr>
        <p:spPr bwMode="auto">
          <a:xfrm>
            <a:off x="31865" y="6646393"/>
            <a:ext cx="23231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34289" rIns="34289">
            <a:spAutoFit/>
          </a:bodyPr>
          <a:lstStyle>
            <a:lvl1pPr>
              <a:spcBef>
                <a:spcPct val="20000"/>
              </a:spcBef>
              <a:buClr>
                <a:srgbClr val="6CC04A"/>
              </a:buClr>
              <a:buFont typeface="Arial" panose="020B0604020202020204" pitchFamily="34" charset="0"/>
              <a:buChar char="•"/>
              <a:defRPr sz="3200">
                <a:solidFill>
                  <a:srgbClr val="191919"/>
                </a:solidFill>
                <a:latin typeface="Franklin Gothic Book" panose="020B05030201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191919"/>
                </a:solidFill>
                <a:latin typeface="Franklin Gothic Book" panose="020B05030201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191919"/>
                </a:solidFill>
                <a:latin typeface="Franklin Gothic Book" panose="020B05030201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800" b="0" i="0" u="none" strike="noStrike" kern="1200" cap="none" spc="0" normalizeH="0" baseline="0" noProof="0" dirty="0">
                <a:ln>
                  <a:noFill/>
                </a:ln>
                <a:solidFill>
                  <a:srgbClr val="000000"/>
                </a:solidFill>
                <a:effectLst/>
                <a:uLnTx/>
                <a:uFillTx/>
                <a:latin typeface="Century Gothic" panose="020B0502020202020204" pitchFamily="34" charset="0"/>
                <a:ea typeface="Times New Roman" panose="02020603050405020304" pitchFamily="18" charset="0"/>
                <a:cs typeface="+mn-cs"/>
                <a:sym typeface="Times New Roman" panose="02020603050405020304" pitchFamily="18" charset="0"/>
              </a:rPr>
              <a:t>Hallman, K. (2004) Population Council. </a:t>
            </a:r>
          </a:p>
        </p:txBody>
      </p:sp>
      <p:sp>
        <p:nvSpPr>
          <p:cNvPr id="12" name="Title 1"/>
          <p:cNvSpPr txBox="1">
            <a:spLocks/>
          </p:cNvSpPr>
          <p:nvPr/>
        </p:nvSpPr>
        <p:spPr bwMode="auto">
          <a:xfrm>
            <a:off x="2274566" y="457200"/>
            <a:ext cx="6488434" cy="85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6CC04A"/>
              </a:buClr>
              <a:buFont typeface="Arial" panose="020B0604020202020204" pitchFamily="34" charset="0"/>
              <a:buChar char="•"/>
              <a:defRPr sz="3200">
                <a:solidFill>
                  <a:srgbClr val="191919"/>
                </a:solidFill>
                <a:latin typeface="Franklin Gothic Book" panose="020B05030201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rgbClr val="191919"/>
                </a:solidFill>
                <a:latin typeface="Franklin Gothic Book" panose="020B05030201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rgbClr val="191919"/>
                </a:solidFill>
                <a:latin typeface="Franklin Gothic Book" panose="020B05030201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191919"/>
                </a:solidFill>
                <a:latin typeface="Franklin Gothic Book" panose="020B0503020102020204" pitchFamily="34" charset="0"/>
                <a:ea typeface="MS PGothic" panose="020B0600070205080204" pitchFamily="34" charset="-128"/>
              </a:defRPr>
            </a:lvl9pPr>
          </a:lstStyle>
          <a:p>
            <a:pPr marL="0" marR="0" lvl="0" indent="0" algn="r" defTabSz="914400" rtl="0" eaLnBrk="1" fontAlgn="auto" latinLnBrk="0" hangingPunct="1">
              <a:lnSpc>
                <a:spcPct val="85000"/>
              </a:lnSpc>
              <a:spcBef>
                <a:spcPct val="0"/>
              </a:spcBef>
              <a:spcAft>
                <a:spcPts val="0"/>
              </a:spcAft>
              <a:buClrTx/>
              <a:buSzTx/>
              <a:buFont typeface="Arial" panose="020B0604020202020204" pitchFamily="34" charset="0"/>
              <a:buNone/>
              <a:tabLst/>
              <a:defRPr/>
            </a:pPr>
            <a:endParaRPr kumimoji="0" lang="en-US" altLang="en-US" sz="3600" b="1" i="0" u="none" strike="noStrike" kern="1200" cap="none" spc="0" normalizeH="0" baseline="0" noProof="0" dirty="0">
              <a:ln>
                <a:noFill/>
              </a:ln>
              <a:solidFill>
                <a:srgbClr val="003A5D"/>
              </a:solidFill>
              <a:effectLst/>
              <a:uLnTx/>
              <a:uFillTx/>
              <a:latin typeface="Franklin Gothic Medium"/>
              <a:ea typeface="MS PGothic" panose="020B0600070205080204" pitchFamily="34" charset="-128"/>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4321" y="2819400"/>
            <a:ext cx="1150279" cy="1150279"/>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1047" y="4267200"/>
            <a:ext cx="914400" cy="914400"/>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1075" y="5715000"/>
            <a:ext cx="711147" cy="711147"/>
          </a:xfrm>
          <a:prstGeom prst="rect">
            <a:avLst/>
          </a:prstGeom>
        </p:spPr>
      </p:pic>
      <p:sp>
        <p:nvSpPr>
          <p:cNvPr id="21" name="TextBox 20"/>
          <p:cNvSpPr txBox="1"/>
          <p:nvPr/>
        </p:nvSpPr>
        <p:spPr>
          <a:xfrm>
            <a:off x="4533142" y="3758571"/>
            <a:ext cx="24470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Book" panose="020B0503020102020204" pitchFamily="34" charset="0"/>
                <a:ea typeface="+mn-ea"/>
                <a:cs typeface="+mn-cs"/>
              </a:rPr>
              <a:t>COGNITIVE ASSETS</a:t>
            </a:r>
          </a:p>
        </p:txBody>
      </p:sp>
      <p:sp>
        <p:nvSpPr>
          <p:cNvPr id="22" name="TextBox 21"/>
          <p:cNvSpPr txBox="1"/>
          <p:nvPr/>
        </p:nvSpPr>
        <p:spPr>
          <a:xfrm>
            <a:off x="4422847" y="5181600"/>
            <a:ext cx="289235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Book" panose="020B0503020102020204" pitchFamily="34" charset="0"/>
                <a:ea typeface="+mn-ea"/>
                <a:cs typeface="+mn-cs"/>
              </a:rPr>
              <a:t>HUMAN/HEALTH ASSETS</a:t>
            </a:r>
          </a:p>
        </p:txBody>
      </p:sp>
      <p:sp>
        <p:nvSpPr>
          <p:cNvPr id="23" name="TextBox 22"/>
          <p:cNvSpPr txBox="1"/>
          <p:nvPr/>
        </p:nvSpPr>
        <p:spPr>
          <a:xfrm>
            <a:off x="4465723" y="6399867"/>
            <a:ext cx="25988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Book" panose="020B0503020102020204" pitchFamily="34" charset="0"/>
                <a:ea typeface="+mn-ea"/>
                <a:cs typeface="+mn-cs"/>
              </a:rPr>
              <a:t>ECONOMIC ASSETS</a:t>
            </a:r>
          </a:p>
        </p:txBody>
      </p:sp>
      <p:sp>
        <p:nvSpPr>
          <p:cNvPr id="27" name="TextBox 26"/>
          <p:cNvSpPr txBox="1"/>
          <p:nvPr/>
        </p:nvSpPr>
        <p:spPr>
          <a:xfrm>
            <a:off x="1901901" y="1585998"/>
            <a:ext cx="2670097" cy="1200329"/>
          </a:xfrm>
          <a:prstGeom prst="rect">
            <a:avLst/>
          </a:prstGeom>
          <a:noFill/>
          <a:ln>
            <a:solidFill>
              <a:srgbClr val="6CC04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Girls-only safe spaces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Mentorship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Trust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Negotiating Power</a:t>
            </a:r>
          </a:p>
        </p:txBody>
      </p:sp>
      <p:sp>
        <p:nvSpPr>
          <p:cNvPr id="28" name="TextBox 27"/>
          <p:cNvSpPr txBox="1"/>
          <p:nvPr/>
        </p:nvSpPr>
        <p:spPr>
          <a:xfrm>
            <a:off x="1916598" y="3022672"/>
            <a:ext cx="2670099" cy="923330"/>
          </a:xfrm>
          <a:prstGeom prst="rect">
            <a:avLst/>
          </a:prstGeom>
          <a:noFill/>
          <a:ln>
            <a:solidFill>
              <a:srgbClr val="6CC04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Confidence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Communication Skills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Literacy</a:t>
            </a:r>
          </a:p>
        </p:txBody>
      </p:sp>
      <p:sp>
        <p:nvSpPr>
          <p:cNvPr id="29" name="TextBox 28"/>
          <p:cNvSpPr txBox="1"/>
          <p:nvPr/>
        </p:nvSpPr>
        <p:spPr>
          <a:xfrm>
            <a:off x="1916598" y="4173866"/>
            <a:ext cx="2670099" cy="1200329"/>
          </a:xfrm>
          <a:prstGeom prst="rect">
            <a:avLst/>
          </a:prstGeom>
          <a:noFill/>
          <a:ln>
            <a:solidFill>
              <a:srgbClr val="6CC04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Access to health clinic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Sexual health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Autonomy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Self-esteem</a:t>
            </a:r>
          </a:p>
        </p:txBody>
      </p:sp>
      <p:sp>
        <p:nvSpPr>
          <p:cNvPr id="30" name="TextBox 29"/>
          <p:cNvSpPr txBox="1"/>
          <p:nvPr/>
        </p:nvSpPr>
        <p:spPr>
          <a:xfrm>
            <a:off x="1901901" y="5700896"/>
            <a:ext cx="2670099" cy="923330"/>
          </a:xfrm>
          <a:prstGeom prst="rect">
            <a:avLst/>
          </a:prstGeom>
          <a:noFill/>
          <a:ln>
            <a:solidFill>
              <a:srgbClr val="6CC04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Knowledge of budgets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Savings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rPr>
              <a:t>Vocational training</a:t>
            </a:r>
            <a:endParaRPr kumimoji="0" lang="en-US" sz="1600" b="0" i="0" u="none" strike="noStrike" kern="1200" cap="none" spc="0" normalizeH="0" baseline="0" noProof="0" dirty="0">
              <a:ln>
                <a:noFill/>
              </a:ln>
              <a:solidFill>
                <a:srgbClr val="333333"/>
              </a:solidFill>
              <a:effectLst/>
              <a:uLnTx/>
              <a:uFillTx/>
              <a:latin typeface="Franklin Gothic Medium"/>
              <a:ea typeface="+mn-ea"/>
              <a:cs typeface="+mn-cs"/>
            </a:endParaRPr>
          </a:p>
        </p:txBody>
      </p:sp>
      <p:pic>
        <p:nvPicPr>
          <p:cNvPr id="2" name="Picture 1"/>
          <p:cNvPicPr>
            <a:picLocks noChangeAspect="1"/>
          </p:cNvPicPr>
          <p:nvPr/>
        </p:nvPicPr>
        <p:blipFill rotWithShape="1">
          <a:blip r:embed="rId6">
            <a:duotone>
              <a:prstClr val="black"/>
              <a:schemeClr val="accent6">
                <a:tint val="45000"/>
                <a:satMod val="400000"/>
              </a:schemeClr>
            </a:duotone>
            <a:extLst>
              <a:ext uri="{28A0092B-C50C-407E-A947-70E740481C1C}">
                <a14:useLocalDpi xmlns:a14="http://schemas.microsoft.com/office/drawing/2010/main" val="0"/>
              </a:ext>
            </a:extLst>
          </a:blip>
          <a:srcRect l="52258"/>
          <a:stretch/>
        </p:blipFill>
        <p:spPr>
          <a:xfrm flipH="1">
            <a:off x="5133487" y="1585998"/>
            <a:ext cx="524103" cy="1033749"/>
          </a:xfrm>
          <a:prstGeom prst="rect">
            <a:avLst/>
          </a:prstGeom>
        </p:spPr>
      </p:pic>
      <p:pic>
        <p:nvPicPr>
          <p:cNvPr id="24" name="Picture 23"/>
          <p:cNvPicPr>
            <a:picLocks noChangeAspect="1"/>
          </p:cNvPicPr>
          <p:nvPr/>
        </p:nvPicPr>
        <p:blipFill rotWithShape="1">
          <a:blip r:embed="rId6">
            <a:duotone>
              <a:prstClr val="black"/>
              <a:schemeClr val="accent6">
                <a:tint val="45000"/>
                <a:satMod val="400000"/>
              </a:schemeClr>
            </a:duotone>
            <a:extLst>
              <a:ext uri="{28A0092B-C50C-407E-A947-70E740481C1C}">
                <a14:useLocalDpi xmlns:a14="http://schemas.microsoft.com/office/drawing/2010/main" val="0"/>
              </a:ext>
            </a:extLst>
          </a:blip>
          <a:srcRect l="52258"/>
          <a:stretch/>
        </p:blipFill>
        <p:spPr>
          <a:xfrm>
            <a:off x="5759663" y="1581881"/>
            <a:ext cx="524103" cy="1033749"/>
          </a:xfrm>
          <a:prstGeom prst="rect">
            <a:avLst/>
          </a:prstGeom>
        </p:spPr>
      </p:pic>
      <p:sp>
        <p:nvSpPr>
          <p:cNvPr id="25" name="TextBox 24"/>
          <p:cNvSpPr txBox="1"/>
          <p:nvPr/>
        </p:nvSpPr>
        <p:spPr>
          <a:xfrm>
            <a:off x="4468349" y="2569064"/>
            <a:ext cx="24470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Book" panose="020B0503020102020204" pitchFamily="34" charset="0"/>
                <a:ea typeface="+mn-ea"/>
                <a:cs typeface="+mn-cs"/>
              </a:rPr>
              <a:t>SOCIAL ASSETS</a:t>
            </a:r>
          </a:p>
        </p:txBody>
      </p:sp>
      <p:sp>
        <p:nvSpPr>
          <p:cNvPr id="5" name="Title 4">
            <a:extLst>
              <a:ext uri="{FF2B5EF4-FFF2-40B4-BE49-F238E27FC236}">
                <a16:creationId xmlns:a16="http://schemas.microsoft.com/office/drawing/2014/main" id="{0BAEA9CC-2E3A-4FCC-8E1A-0256160E29A3}"/>
              </a:ext>
            </a:extLst>
          </p:cNvPr>
          <p:cNvSpPr>
            <a:spLocks noGrp="1"/>
          </p:cNvSpPr>
          <p:nvPr>
            <p:ph type="title"/>
          </p:nvPr>
        </p:nvSpPr>
        <p:spPr/>
        <p:txBody>
          <a:bodyPr>
            <a:normAutofit fontScale="90000"/>
          </a:bodyPr>
          <a:lstStyle/>
          <a:p>
            <a:r>
              <a:rPr lang="en-US" altLang="en-US" dirty="0"/>
              <a:t>The whole girl: Protective assets reinforce each other</a:t>
            </a:r>
            <a:endParaRPr lang="en-US" dirty="0"/>
          </a:p>
        </p:txBody>
      </p:sp>
    </p:spTree>
    <p:extLst>
      <p:ext uri="{BB962C8B-B14F-4D97-AF65-F5344CB8AC3E}">
        <p14:creationId xmlns:p14="http://schemas.microsoft.com/office/powerpoint/2010/main" val="1025846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293687-2473-41C8-AA85-F67466F0EBC2}"/>
              </a:ext>
            </a:extLst>
          </p:cNvPr>
          <p:cNvSpPr>
            <a:spLocks noGrp="1"/>
          </p:cNvSpPr>
          <p:nvPr>
            <p:ph type="title"/>
          </p:nvPr>
        </p:nvSpPr>
        <p:spPr/>
        <p:txBody>
          <a:bodyPr>
            <a:normAutofit/>
          </a:bodyPr>
          <a:lstStyle/>
          <a:p>
            <a:r>
              <a:rPr lang="en-US" dirty="0"/>
              <a:t>DREAMS Capacity Strengthening Project</a:t>
            </a:r>
          </a:p>
        </p:txBody>
      </p:sp>
      <p:sp>
        <p:nvSpPr>
          <p:cNvPr id="3" name="Content Placeholder 2">
            <a:extLst>
              <a:ext uri="{FF2B5EF4-FFF2-40B4-BE49-F238E27FC236}">
                <a16:creationId xmlns:a16="http://schemas.microsoft.com/office/drawing/2014/main" id="{D4886ED1-DDA1-4BDD-838F-CC197B6E3A4B}"/>
              </a:ext>
            </a:extLst>
          </p:cNvPr>
          <p:cNvSpPr>
            <a:spLocks noGrp="1"/>
          </p:cNvSpPr>
          <p:nvPr>
            <p:ph idx="1"/>
          </p:nvPr>
        </p:nvSpPr>
        <p:spPr>
          <a:xfrm>
            <a:off x="457200" y="1447800"/>
            <a:ext cx="8229600" cy="2590800"/>
          </a:xfrm>
        </p:spPr>
        <p:txBody>
          <a:bodyPr/>
          <a:lstStyle/>
          <a:p>
            <a:r>
              <a:rPr lang="en-US" dirty="0"/>
              <a:t>Workshops</a:t>
            </a:r>
          </a:p>
          <a:p>
            <a:r>
              <a:rPr lang="en-US" dirty="0"/>
              <a:t>Webinars</a:t>
            </a:r>
          </a:p>
          <a:p>
            <a:r>
              <a:rPr lang="en-US" dirty="0"/>
              <a:t>Remote coaching</a:t>
            </a:r>
          </a:p>
          <a:p>
            <a:r>
              <a:rPr lang="en-US" dirty="0"/>
              <a:t>Practical tools &amp; resources</a:t>
            </a:r>
          </a:p>
          <a:p>
            <a:endParaRPr lang="en-US" dirty="0"/>
          </a:p>
        </p:txBody>
      </p:sp>
      <p:pic>
        <p:nvPicPr>
          <p:cNvPr id="7" name="Picture 6" descr="A group of people standing in a room&#10;&#10;Description generated with very high confidence">
            <a:extLst>
              <a:ext uri="{FF2B5EF4-FFF2-40B4-BE49-F238E27FC236}">
                <a16:creationId xmlns:a16="http://schemas.microsoft.com/office/drawing/2014/main" id="{110F1F2C-237C-422D-A934-59DEDC6665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717" y="1706508"/>
            <a:ext cx="3063519" cy="4084692"/>
          </a:xfrm>
          <a:prstGeom prst="rect">
            <a:avLst/>
          </a:prstGeom>
        </p:spPr>
      </p:pic>
      <p:pic>
        <p:nvPicPr>
          <p:cNvPr id="9" name="Picture 8" descr="A person standing next to a building&#10;&#10;Description generated with very high confidence">
            <a:extLst>
              <a:ext uri="{FF2B5EF4-FFF2-40B4-BE49-F238E27FC236}">
                <a16:creationId xmlns:a16="http://schemas.microsoft.com/office/drawing/2014/main" id="{2655D565-9082-48A7-B7D3-39A55B0A0FF5}"/>
              </a:ext>
            </a:extLst>
          </p:cNvPr>
          <p:cNvPicPr>
            <a:picLocks noChangeAspect="1"/>
          </p:cNvPicPr>
          <p:nvPr/>
        </p:nvPicPr>
        <p:blipFill rotWithShape="1">
          <a:blip r:embed="rId3">
            <a:extLst>
              <a:ext uri="{28A0092B-C50C-407E-A947-70E740481C1C}">
                <a14:useLocalDpi xmlns:a14="http://schemas.microsoft.com/office/drawing/2010/main" val="0"/>
              </a:ext>
            </a:extLst>
          </a:blip>
          <a:srcRect t="16516"/>
          <a:stretch/>
        </p:blipFill>
        <p:spPr>
          <a:xfrm>
            <a:off x="493295" y="4038600"/>
            <a:ext cx="4305968" cy="2696076"/>
          </a:xfrm>
          <a:prstGeom prst="rect">
            <a:avLst/>
          </a:prstGeom>
        </p:spPr>
      </p:pic>
    </p:spTree>
    <p:extLst>
      <p:ext uri="{BB962C8B-B14F-4D97-AF65-F5344CB8AC3E}">
        <p14:creationId xmlns:p14="http://schemas.microsoft.com/office/powerpoint/2010/main" val="1712018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 up of a map&#10;&#10;Description generated with high confidence">
            <a:extLst>
              <a:ext uri="{FF2B5EF4-FFF2-40B4-BE49-F238E27FC236}">
                <a16:creationId xmlns:a16="http://schemas.microsoft.com/office/drawing/2014/main" id="{E23D7247-8DE6-4BA7-9BD8-2D6CA136A502}"/>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0835" t="6886" r="22499" b="9802"/>
          <a:stretch/>
        </p:blipFill>
        <p:spPr>
          <a:xfrm>
            <a:off x="3962400" y="1219200"/>
            <a:ext cx="5181600" cy="5386090"/>
          </a:xfrm>
          <a:prstGeom prst="rect">
            <a:avLst/>
          </a:prstGeom>
        </p:spPr>
      </p:pic>
      <p:sp>
        <p:nvSpPr>
          <p:cNvPr id="5" name="Title 4">
            <a:extLst>
              <a:ext uri="{FF2B5EF4-FFF2-40B4-BE49-F238E27FC236}">
                <a16:creationId xmlns:a16="http://schemas.microsoft.com/office/drawing/2014/main" id="{EF874A46-B314-4396-A522-A2BF2C2F6885}"/>
              </a:ext>
            </a:extLst>
          </p:cNvPr>
          <p:cNvSpPr>
            <a:spLocks noGrp="1"/>
          </p:cNvSpPr>
          <p:nvPr>
            <p:ph type="title"/>
          </p:nvPr>
        </p:nvSpPr>
        <p:spPr/>
        <p:txBody>
          <a:bodyPr>
            <a:normAutofit fontScale="90000"/>
          </a:bodyPr>
          <a:lstStyle/>
          <a:p>
            <a:r>
              <a:rPr lang="en-US"/>
              <a:t>Overview of DREAMS capacity strengthening efforts</a:t>
            </a:r>
            <a:endParaRPr lang="en-US" dirty="0"/>
          </a:p>
        </p:txBody>
      </p:sp>
      <p:pic>
        <p:nvPicPr>
          <p:cNvPr id="4" name="Picture 3">
            <a:extLst>
              <a:ext uri="{FF2B5EF4-FFF2-40B4-BE49-F238E27FC236}">
                <a16:creationId xmlns:a16="http://schemas.microsoft.com/office/drawing/2014/main" id="{2CFDEB27-CCA6-4E44-B625-9218AF276E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1682" y="3886200"/>
            <a:ext cx="2098118" cy="1483699"/>
          </a:xfrm>
          <a:prstGeom prst="rect">
            <a:avLst/>
          </a:prstGeom>
        </p:spPr>
      </p:pic>
      <p:sp>
        <p:nvSpPr>
          <p:cNvPr id="8" name="TextBox 7">
            <a:extLst>
              <a:ext uri="{FF2B5EF4-FFF2-40B4-BE49-F238E27FC236}">
                <a16:creationId xmlns:a16="http://schemas.microsoft.com/office/drawing/2014/main" id="{A14F7C69-C014-41A3-84B9-0046DEC7E6DC}"/>
              </a:ext>
            </a:extLst>
          </p:cNvPr>
          <p:cNvSpPr txBox="1"/>
          <p:nvPr/>
        </p:nvSpPr>
        <p:spPr>
          <a:xfrm>
            <a:off x="457200" y="1395710"/>
            <a:ext cx="3200400"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6CC04A"/>
                </a:solidFill>
                <a:effectLst/>
                <a:uLnTx/>
                <a:uFillTx/>
                <a:latin typeface="Franklin Gothic Medium"/>
                <a:ea typeface="+mn-ea"/>
                <a:cs typeface="+mn-cs"/>
              </a:rPr>
              <a:t>Capacity strengthening sites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Haiti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Rwanda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Namibia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Botswana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Cote d’Ivoire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South Africa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Malawi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Mozambique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Tanzania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Kenya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6CC04A"/>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CC04A"/>
                </a:solidFill>
                <a:effectLst/>
                <a:uLnTx/>
                <a:uFillTx/>
                <a:latin typeface="Franklin Gothic Medium"/>
                <a:ea typeface="+mn-ea"/>
                <a:cs typeface="+mn-cs"/>
              </a:rPr>
              <a:t>Uganda</a:t>
            </a:r>
          </a:p>
        </p:txBody>
      </p:sp>
      <p:sp>
        <p:nvSpPr>
          <p:cNvPr id="6" name="TextBox 5">
            <a:extLst>
              <a:ext uri="{FF2B5EF4-FFF2-40B4-BE49-F238E27FC236}">
                <a16:creationId xmlns:a16="http://schemas.microsoft.com/office/drawing/2014/main" id="{C9B5F862-8F0F-4042-8257-F3C14DE6FB3A}"/>
              </a:ext>
            </a:extLst>
          </p:cNvPr>
          <p:cNvSpPr txBox="1"/>
          <p:nvPr/>
        </p:nvSpPr>
        <p:spPr>
          <a:xfrm>
            <a:off x="2181290" y="3962400"/>
            <a:ext cx="1725152" cy="233910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3A5D"/>
                </a:solidFill>
                <a:effectLst/>
                <a:uLnTx/>
                <a:uFillTx/>
                <a:latin typeface="Franklin Gothic Medium"/>
                <a:ea typeface="+mn-ea"/>
                <a:cs typeface="+mn-cs"/>
              </a:rPr>
              <a:t>Other DREAMS </a:t>
            </a:r>
            <a:br>
              <a:rPr kumimoji="0" lang="en-US" sz="1800" b="1" i="0" u="sng" strike="noStrike" kern="1200" cap="none" spc="0" normalizeH="0" baseline="0" noProof="0" dirty="0">
                <a:ln>
                  <a:noFill/>
                </a:ln>
                <a:solidFill>
                  <a:srgbClr val="003A5D"/>
                </a:solidFill>
                <a:effectLst/>
                <a:uLnTx/>
                <a:uFillTx/>
                <a:latin typeface="Franklin Gothic Medium"/>
                <a:ea typeface="+mn-ea"/>
                <a:cs typeface="+mn-cs"/>
              </a:rPr>
            </a:br>
            <a:r>
              <a:rPr kumimoji="0" lang="en-US" sz="1800" b="1" i="0" u="sng" strike="noStrike" kern="1200" cap="none" spc="0" normalizeH="0" baseline="0" noProof="0" dirty="0">
                <a:ln>
                  <a:noFill/>
                </a:ln>
                <a:solidFill>
                  <a:srgbClr val="003A5D"/>
                </a:solidFill>
                <a:effectLst/>
                <a:uLnTx/>
                <a:uFillTx/>
                <a:latin typeface="Franklin Gothic Medium"/>
                <a:ea typeface="+mn-ea"/>
                <a:cs typeface="+mn-cs"/>
              </a:rPr>
              <a:t>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003A5D"/>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A5D"/>
                </a:solidFill>
                <a:effectLst/>
                <a:uLnTx/>
                <a:uFillTx/>
                <a:latin typeface="Franklin Gothic Medium"/>
                <a:ea typeface="+mn-ea"/>
                <a:cs typeface="+mn-cs"/>
              </a:rPr>
              <a:t>Lesotho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3A5D"/>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A5D"/>
                </a:solidFill>
                <a:effectLst/>
                <a:uLnTx/>
                <a:uFillTx/>
                <a:latin typeface="Franklin Gothic Medium"/>
                <a:ea typeface="+mn-ea"/>
                <a:cs typeface="+mn-cs"/>
              </a:rPr>
              <a:t>Zambia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3A5D"/>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A5D"/>
                </a:solidFill>
                <a:effectLst/>
                <a:uLnTx/>
                <a:uFillTx/>
                <a:latin typeface="Franklin Gothic Medium"/>
                <a:ea typeface="+mn-ea"/>
                <a:cs typeface="+mn-cs"/>
              </a:rPr>
              <a:t>Zimbabwe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3A5D"/>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A5D"/>
                </a:solidFill>
                <a:effectLst/>
                <a:uLnTx/>
                <a:uFillTx/>
                <a:latin typeface="Franklin Gothic Medium"/>
                <a:ea typeface="+mn-ea"/>
                <a:cs typeface="+mn-cs"/>
              </a:rPr>
              <a:t>Swaziland</a:t>
            </a:r>
          </a:p>
        </p:txBody>
      </p:sp>
    </p:spTree>
    <p:extLst>
      <p:ext uri="{BB962C8B-B14F-4D97-AF65-F5344CB8AC3E}">
        <p14:creationId xmlns:p14="http://schemas.microsoft.com/office/powerpoint/2010/main" val="605010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5B20EE-0C2C-4397-8CE4-08D901A67CE3}"/>
              </a:ext>
            </a:extLst>
          </p:cNvPr>
          <p:cNvSpPr/>
          <p:nvPr/>
        </p:nvSpPr>
        <p:spPr>
          <a:xfrm>
            <a:off x="2074479" y="6030677"/>
            <a:ext cx="5129883" cy="598723"/>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074482" y="3733803"/>
            <a:ext cx="827883" cy="2296874"/>
          </a:xfrm>
          <a:prstGeom prst="rect">
            <a:avLst/>
          </a:prstGeom>
          <a:solidFill>
            <a:srgbClr val="9AD3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6" name="Rectangle 5"/>
          <p:cNvSpPr/>
          <p:nvPr/>
        </p:nvSpPr>
        <p:spPr>
          <a:xfrm>
            <a:off x="3179713" y="3733808"/>
            <a:ext cx="804259" cy="2296874"/>
          </a:xfrm>
          <a:prstGeom prst="rect">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7" name="Rectangle 6"/>
          <p:cNvSpPr/>
          <p:nvPr/>
        </p:nvSpPr>
        <p:spPr>
          <a:xfrm>
            <a:off x="4274948" y="3733807"/>
            <a:ext cx="768108" cy="2296874"/>
          </a:xfrm>
          <a:prstGeom prst="rect">
            <a:avLst/>
          </a:prstGeom>
          <a:solidFill>
            <a:srgbClr val="00A8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8" name="Rectangle 7"/>
          <p:cNvSpPr/>
          <p:nvPr/>
        </p:nvSpPr>
        <p:spPr>
          <a:xfrm>
            <a:off x="5370061" y="3733806"/>
            <a:ext cx="753649" cy="2296874"/>
          </a:xfrm>
          <a:prstGeom prst="rect">
            <a:avLst/>
          </a:prstGeom>
          <a:solidFill>
            <a:srgbClr val="47C39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9" name="Rectangle 8"/>
          <p:cNvSpPr/>
          <p:nvPr/>
        </p:nvSpPr>
        <p:spPr>
          <a:xfrm>
            <a:off x="6465175" y="3733806"/>
            <a:ext cx="739189" cy="2296874"/>
          </a:xfrm>
          <a:prstGeom prst="rect">
            <a:avLst/>
          </a:prstGeom>
          <a:solidFill>
            <a:srgbClr val="CA96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11" name="TextBox 10"/>
          <p:cNvSpPr txBox="1"/>
          <p:nvPr/>
        </p:nvSpPr>
        <p:spPr>
          <a:xfrm rot="16200000">
            <a:off x="1322174" y="4614792"/>
            <a:ext cx="2277774"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Start with the girls             </a:t>
            </a:r>
            <a:r>
              <a:rPr kumimoji="0" lang="en-US" sz="1200" b="1" i="0" u="none" strike="noStrike" kern="1200" cap="none" spc="0" normalizeH="0" baseline="0" noProof="0" dirty="0">
                <a:ln>
                  <a:noFill/>
                </a:ln>
                <a:solidFill>
                  <a:srgbClr val="333333"/>
                </a:solidFill>
                <a:effectLst/>
                <a:uLnTx/>
                <a:uFillTx/>
                <a:latin typeface="Franklin Gothic Medium"/>
                <a:ea typeface="+mn-ea"/>
                <a:cs typeface="+mn-cs"/>
              </a:rPr>
              <a:t>to see the girls</a:t>
            </a:r>
          </a:p>
        </p:txBody>
      </p:sp>
      <p:sp>
        <p:nvSpPr>
          <p:cNvPr id="12" name="TextBox 11"/>
          <p:cNvSpPr txBox="1"/>
          <p:nvPr/>
        </p:nvSpPr>
        <p:spPr>
          <a:xfrm rot="16200000">
            <a:off x="2464985" y="4605238"/>
            <a:ext cx="229687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Segment to find                </a:t>
            </a:r>
            <a:r>
              <a:rPr kumimoji="0" lang="en-US" sz="1200" b="1" i="0" u="none" strike="noStrike" kern="1200" cap="none" spc="0" normalizeH="0" baseline="0" noProof="0" dirty="0">
                <a:ln>
                  <a:noFill/>
                </a:ln>
                <a:solidFill>
                  <a:srgbClr val="333333"/>
                </a:solidFill>
                <a:effectLst/>
                <a:uLnTx/>
                <a:uFillTx/>
                <a:latin typeface="Franklin Gothic Medium"/>
                <a:ea typeface="+mn-ea"/>
                <a:cs typeface="+mn-cs"/>
              </a:rPr>
              <a:t>the right girls</a:t>
            </a:r>
            <a:endParaRPr kumimoji="0" lang="en-US" sz="1800" b="1" i="0" u="none" strike="noStrike" kern="1200" cap="none" spc="0" normalizeH="0" baseline="0" noProof="0" dirty="0">
              <a:ln>
                <a:noFill/>
              </a:ln>
              <a:solidFill>
                <a:srgbClr val="333333"/>
              </a:solidFill>
              <a:effectLst/>
              <a:uLnTx/>
              <a:uFillTx/>
              <a:latin typeface="Franklin Gothic Medium"/>
              <a:ea typeface="+mn-ea"/>
              <a:cs typeface="+mn-cs"/>
            </a:endParaRPr>
          </a:p>
        </p:txBody>
      </p:sp>
      <p:sp>
        <p:nvSpPr>
          <p:cNvPr id="14" name="TextBox 13"/>
          <p:cNvSpPr txBox="1"/>
          <p:nvPr/>
        </p:nvSpPr>
        <p:spPr>
          <a:xfrm rot="16200000">
            <a:off x="3510563" y="4605239"/>
            <a:ext cx="229687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Franklin Gothic Medium"/>
                <a:ea typeface="+mn-ea"/>
                <a:cs typeface="+mn-cs"/>
              </a:rPr>
              <a:t>Concentrate on the              </a:t>
            </a: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walkable community</a:t>
            </a:r>
          </a:p>
        </p:txBody>
      </p:sp>
      <p:sp>
        <p:nvSpPr>
          <p:cNvPr id="15" name="TextBox 14"/>
          <p:cNvSpPr txBox="1"/>
          <p:nvPr/>
        </p:nvSpPr>
        <p:spPr>
          <a:xfrm rot="16200000">
            <a:off x="4598449" y="4559075"/>
            <a:ext cx="229687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33333"/>
                </a:solidFill>
                <a:effectLst/>
                <a:uLnTx/>
                <a:uFillTx/>
                <a:latin typeface="Franklin Gothic Medium"/>
                <a:ea typeface="+mn-ea"/>
                <a:cs typeface="+mn-cs"/>
              </a:rPr>
              <a:t>Establish </a:t>
            </a:r>
            <a:r>
              <a:rPr kumimoji="0" lang="en-US" sz="1800" b="1" i="0" u="none" strike="noStrike" kern="1200" cap="none" spc="0" normalizeH="0" baseline="0" noProof="0">
                <a:ln>
                  <a:noFill/>
                </a:ln>
                <a:solidFill>
                  <a:srgbClr val="333333"/>
                </a:solidFill>
                <a:effectLst/>
                <a:uLnTx/>
                <a:uFillTx/>
                <a:latin typeface="Franklin Gothic Medium"/>
                <a:ea typeface="+mn-ea"/>
                <a:cs typeface="+mn-cs"/>
              </a:rPr>
              <a:t>community       based </a:t>
            </a: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platforms</a:t>
            </a:r>
          </a:p>
        </p:txBody>
      </p:sp>
      <p:sp>
        <p:nvSpPr>
          <p:cNvPr id="16" name="TextBox 15"/>
          <p:cNvSpPr txBox="1"/>
          <p:nvPr/>
        </p:nvSpPr>
        <p:spPr>
          <a:xfrm rot="16200000">
            <a:off x="5679104" y="4559072"/>
            <a:ext cx="229687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Build </a:t>
            </a:r>
            <a:r>
              <a:rPr kumimoji="0" lang="en-US" sz="1200" b="1" i="0" u="none" strike="noStrike" kern="1200" cap="none" spc="0" normalizeH="0" baseline="0" noProof="0" dirty="0">
                <a:ln>
                  <a:noFill/>
                </a:ln>
                <a:solidFill>
                  <a:srgbClr val="333333"/>
                </a:solidFill>
                <a:effectLst/>
                <a:uLnTx/>
                <a:uFillTx/>
                <a:latin typeface="Franklin Gothic Medium"/>
                <a:ea typeface="+mn-ea"/>
                <a:cs typeface="+mn-cs"/>
              </a:rPr>
              <a:t>social and other </a:t>
            </a: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protective assets</a:t>
            </a:r>
          </a:p>
        </p:txBody>
      </p:sp>
      <p:sp>
        <p:nvSpPr>
          <p:cNvPr id="18" name="Isosceles Triangle 17"/>
          <p:cNvSpPr/>
          <p:nvPr/>
        </p:nvSpPr>
        <p:spPr>
          <a:xfrm>
            <a:off x="2074480" y="976994"/>
            <a:ext cx="5129883" cy="2756806"/>
          </a:xfrm>
          <a:prstGeom prst="triangle">
            <a:avLst/>
          </a:prstGeom>
          <a:solidFill>
            <a:srgbClr val="0055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19" name="TextBox 18"/>
          <p:cNvSpPr txBox="1"/>
          <p:nvPr/>
        </p:nvSpPr>
        <p:spPr>
          <a:xfrm>
            <a:off x="2286001" y="732971"/>
            <a:ext cx="4724400" cy="29392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Franklin Gothic Medium"/>
                <a:ea typeface="+mn-ea"/>
                <a:cs typeface="+mn-cs"/>
              </a:rPr>
              <a:t>VISION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Franklin Gothic Medium"/>
                <a:ea typeface="+mn-ea"/>
                <a:cs typeface="+mn-cs"/>
              </a:rPr>
              <a:t>40% reduction in HIV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Franklin Gothic Medium"/>
                <a:ea typeface="+mn-ea"/>
                <a:cs typeface="+mn-cs"/>
              </a:rPr>
              <a:t>among 10-24 year old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Franklin Gothic Medium"/>
                <a:ea typeface="+mn-ea"/>
                <a:cs typeface="+mn-cs"/>
              </a:rPr>
              <a:t>girls and young women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Franklin Gothic Medium"/>
                <a:ea typeface="+mn-ea"/>
                <a:cs typeface="+mn-cs"/>
              </a:rPr>
              <a:t>MISSION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Help girls develop into </a:t>
            </a:r>
            <a:r>
              <a:rPr kumimoji="0" lang="en-US" sz="1600" b="1" i="0" u="none" strike="noStrike" kern="1200" cap="none" spc="0" normalizeH="0" baseline="0" noProof="0" dirty="0">
                <a:ln>
                  <a:noFill/>
                </a:ln>
                <a:solidFill>
                  <a:srgbClr val="FFFFFF"/>
                </a:solidFill>
                <a:effectLst/>
                <a:uLnTx/>
                <a:uFillTx/>
                <a:latin typeface="Franklin Gothic Medium"/>
                <a:ea typeface="+mn-ea"/>
                <a:cs typeface="+mn-cs"/>
              </a:rPr>
              <a:t>D</a:t>
            </a: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etermined, </a:t>
            </a:r>
            <a:r>
              <a:rPr kumimoji="0" lang="en-US" sz="1600" b="1" i="0" u="none" strike="noStrike" kern="1200" cap="none" spc="0" normalizeH="0" baseline="0" noProof="0" dirty="0">
                <a:ln>
                  <a:noFill/>
                </a:ln>
                <a:solidFill>
                  <a:srgbClr val="FFFFFF"/>
                </a:solidFill>
                <a:effectLst/>
                <a:uLnTx/>
                <a:uFillTx/>
                <a:latin typeface="Franklin Gothic Medium"/>
                <a:ea typeface="+mn-ea"/>
                <a:cs typeface="+mn-cs"/>
              </a:rPr>
              <a:t>R</a:t>
            </a: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esilient, </a:t>
            </a:r>
            <a:r>
              <a:rPr kumimoji="0" lang="en-US" sz="1600" b="1" i="0" u="none" strike="noStrike" kern="1200" cap="none" spc="0" normalizeH="0" baseline="0" noProof="0" dirty="0">
                <a:ln>
                  <a:noFill/>
                </a:ln>
                <a:solidFill>
                  <a:srgbClr val="FFFFFF"/>
                </a:solidFill>
                <a:effectLst/>
                <a:uLnTx/>
                <a:uFillTx/>
                <a:latin typeface="Franklin Gothic Medium"/>
                <a:ea typeface="+mn-ea"/>
                <a:cs typeface="+mn-cs"/>
              </a:rPr>
              <a:t>E</a:t>
            </a: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mpowered, </a:t>
            </a:r>
            <a:r>
              <a:rPr kumimoji="0" lang="en-US" sz="1600" b="1" i="0" u="none" strike="noStrike" kern="1200" cap="none" spc="0" normalizeH="0" baseline="0" noProof="0" dirty="0">
                <a:ln>
                  <a:noFill/>
                </a:ln>
                <a:solidFill>
                  <a:srgbClr val="FFFFFF"/>
                </a:solidFill>
                <a:effectLst/>
                <a:uLnTx/>
                <a:uFillTx/>
                <a:latin typeface="Franklin Gothic Medium"/>
                <a:ea typeface="+mn-ea"/>
                <a:cs typeface="+mn-cs"/>
              </a:rPr>
              <a:t>A</a:t>
            </a: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IDS-free, </a:t>
            </a:r>
            <a:r>
              <a:rPr kumimoji="0" lang="en-US" sz="1600" b="1" i="0" u="none" strike="noStrike" kern="1200" cap="none" spc="0" normalizeH="0" baseline="0" noProof="0" dirty="0">
                <a:ln>
                  <a:noFill/>
                </a:ln>
                <a:solidFill>
                  <a:srgbClr val="FFFFFF"/>
                </a:solidFill>
                <a:effectLst/>
                <a:uLnTx/>
                <a:uFillTx/>
                <a:latin typeface="Franklin Gothic Medium"/>
                <a:ea typeface="+mn-ea"/>
                <a:cs typeface="+mn-cs"/>
              </a:rPr>
              <a:t>M</a:t>
            </a: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entored, and </a:t>
            </a:r>
            <a:r>
              <a:rPr kumimoji="0" lang="en-US" sz="1600" b="1" i="0" u="none" strike="noStrike" kern="1200" cap="none" spc="0" normalizeH="0" baseline="0" noProof="0" dirty="0">
                <a:ln>
                  <a:noFill/>
                </a:ln>
                <a:solidFill>
                  <a:srgbClr val="FFFFFF"/>
                </a:solidFill>
                <a:effectLst/>
                <a:uLnTx/>
                <a:uFillTx/>
                <a:latin typeface="Franklin Gothic Medium"/>
                <a:ea typeface="+mn-ea"/>
                <a:cs typeface="+mn-cs"/>
              </a:rPr>
              <a:t>S</a:t>
            </a:r>
            <a:r>
              <a:rPr kumimoji="0" lang="en-US" sz="1600" b="0" i="0" u="none" strike="noStrike" kern="1200" cap="none" spc="0" normalizeH="0" baseline="0" noProof="0" dirty="0">
                <a:ln>
                  <a:noFill/>
                </a:ln>
                <a:solidFill>
                  <a:srgbClr val="FFFFFF"/>
                </a:solidFill>
                <a:effectLst/>
                <a:uLnTx/>
                <a:uFillTx/>
                <a:latin typeface="Franklin Gothic Medium"/>
                <a:ea typeface="+mn-ea"/>
                <a:cs typeface="+mn-cs"/>
              </a:rPr>
              <a:t>afe women </a:t>
            </a:r>
          </a:p>
        </p:txBody>
      </p:sp>
      <p:sp>
        <p:nvSpPr>
          <p:cNvPr id="21" name="TextBox 20"/>
          <p:cNvSpPr txBox="1"/>
          <p:nvPr/>
        </p:nvSpPr>
        <p:spPr>
          <a:xfrm>
            <a:off x="2074479" y="6145372"/>
            <a:ext cx="51298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3333"/>
                </a:solidFill>
                <a:effectLst/>
                <a:uLnTx/>
                <a:uFillTx/>
                <a:latin typeface="Franklin Gothic Medium"/>
                <a:ea typeface="+mn-ea"/>
                <a:cs typeface="+mn-cs"/>
              </a:rPr>
              <a:t>Overcome Exclusion</a:t>
            </a:r>
          </a:p>
        </p:txBody>
      </p:sp>
      <p:sp>
        <p:nvSpPr>
          <p:cNvPr id="3" name="Title 2">
            <a:extLst>
              <a:ext uri="{FF2B5EF4-FFF2-40B4-BE49-F238E27FC236}">
                <a16:creationId xmlns:a16="http://schemas.microsoft.com/office/drawing/2014/main" id="{BD86A3FE-8106-4F8B-AF6B-2384FE65F3B7}"/>
              </a:ext>
            </a:extLst>
          </p:cNvPr>
          <p:cNvSpPr>
            <a:spLocks noGrp="1"/>
          </p:cNvSpPr>
          <p:nvPr>
            <p:ph type="title"/>
          </p:nvPr>
        </p:nvSpPr>
        <p:spPr/>
        <p:txBody>
          <a:bodyPr>
            <a:normAutofit/>
          </a:bodyPr>
          <a:lstStyle/>
          <a:p>
            <a:r>
              <a:rPr lang="en-US" dirty="0"/>
              <a:t>Protective Asset-Building Strategy House</a:t>
            </a:r>
          </a:p>
        </p:txBody>
      </p:sp>
    </p:spTree>
    <p:extLst>
      <p:ext uri="{BB962C8B-B14F-4D97-AF65-F5344CB8AC3E}">
        <p14:creationId xmlns:p14="http://schemas.microsoft.com/office/powerpoint/2010/main" val="2801031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432" y="626194"/>
            <a:ext cx="7496735" cy="5698406"/>
          </a:xfrm>
          <a:prstGeom prst="rect">
            <a:avLst/>
          </a:prstGeom>
        </p:spPr>
      </p:pic>
      <p:sp>
        <p:nvSpPr>
          <p:cNvPr id="3" name="TextBox 2"/>
          <p:cNvSpPr txBox="1"/>
          <p:nvPr/>
        </p:nvSpPr>
        <p:spPr>
          <a:xfrm>
            <a:off x="76200" y="6324600"/>
            <a:ext cx="8991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Franklin Gothic Medium"/>
                <a:ea typeface="+mn-ea"/>
                <a:cs typeface="+mn-cs"/>
                <a:hlinkClick r:id="rId3"/>
              </a:rPr>
              <a:t>popcouncil.org/uploads/pdfs/2016PGY_GirlsProtectiveAssetsTools.pdf</a:t>
            </a:r>
            <a:endParaRPr kumimoji="0" lang="en-US" sz="1800" b="0" i="0" u="none" strike="noStrike" kern="1200" cap="none" spc="0" normalizeH="0" baseline="0" noProof="0" dirty="0">
              <a:ln>
                <a:noFill/>
              </a:ln>
              <a:solidFill>
                <a:srgbClr val="333333"/>
              </a:solidFill>
              <a:effectLst/>
              <a:uLnTx/>
              <a:uFillTx/>
              <a:latin typeface="Franklin Gothic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Franklin Gothic Medium"/>
              <a:ea typeface="+mn-ea"/>
              <a:cs typeface="+mn-cs"/>
            </a:endParaRPr>
          </a:p>
        </p:txBody>
      </p:sp>
    </p:spTree>
    <p:extLst>
      <p:ext uri="{BB962C8B-B14F-4D97-AF65-F5344CB8AC3E}">
        <p14:creationId xmlns:p14="http://schemas.microsoft.com/office/powerpoint/2010/main" val="3601246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F23D51E-412D-42EC-BD78-67BD7A5BEBA6}"/>
              </a:ext>
            </a:extLst>
          </p:cNvPr>
          <p:cNvSpPr txBox="1">
            <a:spLocks noGrp="1"/>
          </p:cNvSpPr>
          <p:nvPr>
            <p:ph type="title"/>
          </p:nvPr>
        </p:nvSpPr>
        <p:spPr/>
        <p:txBody>
          <a:bodyPr>
            <a:normAutofit/>
          </a:bodyPr>
          <a:lstStyle>
            <a:lvl1pPr algn="l" defTabSz="914400" rtl="0" eaLnBrk="1" latinLnBrk="0" hangingPunct="1">
              <a:spcBef>
                <a:spcPct val="0"/>
              </a:spcBef>
              <a:buNone/>
              <a:defRPr sz="4400" b="0" kern="1200">
                <a:solidFill>
                  <a:srgbClr val="003A5D"/>
                </a:solidFill>
                <a:latin typeface="+mj-lt"/>
                <a:ea typeface="+mj-ea"/>
                <a:cs typeface="+mj-cs"/>
              </a:defRPr>
            </a:lvl1pPr>
          </a:lstStyle>
          <a:p>
            <a:r>
              <a:rPr lang="en-US" sz="3600" dirty="0"/>
              <a:t>Girl Roster</a:t>
            </a:r>
            <a:r>
              <a:rPr lang="en-US" sz="3600" baseline="30000" dirty="0"/>
              <a:t>™</a:t>
            </a:r>
            <a:r>
              <a:rPr lang="en-US" sz="3600" dirty="0"/>
              <a:t> Tool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7625979"/>
              </p:ext>
            </p:extLst>
          </p:nvPr>
        </p:nvGraphicFramePr>
        <p:xfrm>
          <a:off x="457200" y="2809119"/>
          <a:ext cx="8229600" cy="3057328"/>
        </p:xfrm>
        <a:graphic>
          <a:graphicData uri="http://schemas.openxmlformats.org/drawingml/2006/table">
            <a:tbl>
              <a:tblPr/>
              <a:tblGrid>
                <a:gridCol w="1027142">
                  <a:extLst>
                    <a:ext uri="{9D8B030D-6E8A-4147-A177-3AD203B41FA5}">
                      <a16:colId xmlns:a16="http://schemas.microsoft.com/office/drawing/2014/main" val="20000"/>
                    </a:ext>
                  </a:extLst>
                </a:gridCol>
                <a:gridCol w="1030258">
                  <a:extLst>
                    <a:ext uri="{9D8B030D-6E8A-4147-A177-3AD203B41FA5}">
                      <a16:colId xmlns:a16="http://schemas.microsoft.com/office/drawing/2014/main" val="20001"/>
                    </a:ext>
                  </a:extLst>
                </a:gridCol>
                <a:gridCol w="1027142">
                  <a:extLst>
                    <a:ext uri="{9D8B030D-6E8A-4147-A177-3AD203B41FA5}">
                      <a16:colId xmlns:a16="http://schemas.microsoft.com/office/drawing/2014/main" val="20002"/>
                    </a:ext>
                  </a:extLst>
                </a:gridCol>
                <a:gridCol w="1030258">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279400">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 </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gridSpan="4">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Unmarried</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Married</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endParaRPr lang="en-US"/>
                    </a:p>
                  </a:txBody>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0"/>
                  </a:ext>
                </a:extLst>
              </a:tr>
              <a:tr h="334963">
                <a:tc row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Age </a:t>
                      </a:r>
                      <a:b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b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Group</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grid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In School</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endParaRPr lang="en-US"/>
                    </a:p>
                  </a:txBody>
                  <a:tcPr/>
                </a:tc>
                <a:tc grid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Out Of School</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endParaRPr lang="en-US"/>
                    </a:p>
                  </a:txBody>
                  <a:tcPr/>
                </a:tc>
                <a:tc row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Has A Child</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row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Does Not Have A Child</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rowSpan="2">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rPr>
                        <a:t>Total</a:t>
                      </a: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1103313">
                <a:tc vMerge="1">
                  <a:txBody>
                    <a:bodyPr/>
                    <a:lstStyle/>
                    <a:p>
                      <a:endParaRPr lang="en-US"/>
                    </a:p>
                  </a:txBody>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Living </a:t>
                      </a:r>
                      <a:b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b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with both parents</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Living with just one </a:t>
                      </a:r>
                      <a:b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b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or neither parent</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Living with both parents</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Living with just one or neither parent </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60000"/>
                        <a:lumOff val="4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282575">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06-09</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62</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7</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55</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15</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rPr>
                        <a:t>139</a:t>
                      </a: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extLst>
                  <a:ext uri="{0D108BD9-81ED-4DB2-BD59-A6C34878D82A}">
                    <a16:rowId xmlns:a16="http://schemas.microsoft.com/office/drawing/2014/main" val="10003"/>
                  </a:ext>
                </a:extLst>
              </a:tr>
              <a:tr h="282575">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10-14</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60</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10</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22</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11</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9</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rPr>
                        <a:t>113</a:t>
                      </a: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extLst>
                  <a:ext uri="{0D108BD9-81ED-4DB2-BD59-A6C34878D82A}">
                    <a16:rowId xmlns:a16="http://schemas.microsoft.com/office/drawing/2014/main" val="10004"/>
                  </a:ext>
                </a:extLst>
              </a:tr>
              <a:tr h="282575">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15-17</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19</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1</a:t>
                      </a: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3</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2</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9</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333333"/>
                          </a:solidFill>
                          <a:effectLst/>
                          <a:latin typeface="Arial" panose="020B0604020202020204" pitchFamily="34" charset="0"/>
                          <a:ea typeface="ヒラギノ角ゴ Pro W3" pitchFamily="28" charset="-128"/>
                          <a:cs typeface="Arial" panose="020B0604020202020204" pitchFamily="34" charset="0"/>
                        </a:rPr>
                        <a:t>5</a:t>
                      </a: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rPr>
                        <a:t>  39</a:t>
                      </a: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BF4E9"/>
                    </a:solidFill>
                  </a:tcPr>
                </a:tc>
                <a:extLst>
                  <a:ext uri="{0D108BD9-81ED-4DB2-BD59-A6C34878D82A}">
                    <a16:rowId xmlns:a16="http://schemas.microsoft.com/office/drawing/2014/main" val="10005"/>
                  </a:ext>
                </a:extLst>
              </a:tr>
              <a:tr h="282575">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endParaRP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tc>
                  <a:txBody>
                    <a:bodyPr/>
                    <a:lstStyle>
                      <a:lvl1pPr eaLnBrk="0" hangingPunct="0">
                        <a:spcBef>
                          <a:spcPct val="20000"/>
                        </a:spcBef>
                        <a:buClr>
                          <a:srgbClr val="6CC04A"/>
                        </a:buClr>
                        <a:buFont typeface="Arial" pitchFamily="34" charset="0"/>
                        <a:defRPr sz="2800">
                          <a:solidFill>
                            <a:srgbClr val="191919"/>
                          </a:solidFill>
                          <a:latin typeface="Franklin Gothic Book" pitchFamily="34" charset="0"/>
                          <a:ea typeface="ヒラギノ角ゴ Pro W3" pitchFamily="28" charset="-128"/>
                        </a:defRPr>
                      </a:lvl1pPr>
                      <a:lvl2pPr marL="37931725" indent="-37474525" eaLnBrk="0" hangingPunct="0">
                        <a:spcBef>
                          <a:spcPct val="20000"/>
                        </a:spcBef>
                        <a:buFont typeface="Arial" pitchFamily="34" charset="0"/>
                        <a:defRPr sz="2400">
                          <a:solidFill>
                            <a:srgbClr val="191919"/>
                          </a:solidFill>
                          <a:latin typeface="Franklin Gothic Book" pitchFamily="34" charset="0"/>
                          <a:ea typeface="ヒラギノ角ゴ Pro W3" pitchFamily="28" charset="-128"/>
                        </a:defRPr>
                      </a:lvl2pPr>
                      <a:lvl3pPr eaLnBrk="0" hangingPunct="0">
                        <a:spcBef>
                          <a:spcPct val="20000"/>
                        </a:spcBef>
                        <a:defRPr sz="2000">
                          <a:solidFill>
                            <a:srgbClr val="191919"/>
                          </a:solidFill>
                          <a:latin typeface="Franklin Gothic Book" pitchFamily="34" charset="0"/>
                          <a:ea typeface="ヒラギノ角ゴ Pro W3" pitchFamily="28" charset="-128"/>
                        </a:defRPr>
                      </a:lvl3pPr>
                      <a:lvl4pPr eaLnBrk="0" hangingPunct="0">
                        <a:spcBef>
                          <a:spcPct val="20000"/>
                        </a:spcBef>
                        <a:defRPr>
                          <a:solidFill>
                            <a:srgbClr val="191919"/>
                          </a:solidFill>
                          <a:latin typeface="Franklin Gothic Book" pitchFamily="34" charset="0"/>
                          <a:ea typeface="ヒラギノ角ゴ Pro W3" pitchFamily="28" charset="-128"/>
                        </a:defRPr>
                      </a:lvl4pPr>
                      <a:lvl5pPr eaLnBrk="0" hangingPunct="0">
                        <a:spcBef>
                          <a:spcPct val="20000"/>
                        </a:spcBef>
                        <a:defRPr>
                          <a:solidFill>
                            <a:srgbClr val="191919"/>
                          </a:solidFill>
                          <a:latin typeface="Franklin Gothic Book" pitchFamily="34" charset="0"/>
                          <a:ea typeface="ヒラギノ角ゴ Pro W3" pitchFamily="28" charset="-128"/>
                        </a:defRPr>
                      </a:lvl5pPr>
                      <a:lvl6pPr marL="4572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6pPr>
                      <a:lvl7pPr marL="9144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7pPr>
                      <a:lvl8pPr marL="13716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8pPr>
                      <a:lvl9pPr marL="1828800" eaLnBrk="0" fontAlgn="base" hangingPunct="0">
                        <a:spcBef>
                          <a:spcPct val="20000"/>
                        </a:spcBef>
                        <a:spcAft>
                          <a:spcPct val="0"/>
                        </a:spcAft>
                        <a:defRPr>
                          <a:solidFill>
                            <a:srgbClr val="191919"/>
                          </a:solidFill>
                          <a:latin typeface="Franklin Gothic Book" pitchFamily="34" charset="0"/>
                          <a:ea typeface="ヒラギノ角ゴ Pro W3" pitchFamily="2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Arial" panose="020B0604020202020204" pitchFamily="34" charset="0"/>
                          <a:ea typeface="ヒラギノ角ゴ Pro W3" pitchFamily="28" charset="-128"/>
                          <a:cs typeface="Arial" panose="020B0604020202020204" pitchFamily="34" charset="0"/>
                        </a:rPr>
                        <a:t>291</a:t>
                      </a:r>
                    </a:p>
                  </a:txBody>
                  <a:tcPr marL="5046" marR="5046" marT="5140"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BF4E9"/>
                    </a:solidFill>
                  </a:tcPr>
                </a:tc>
                <a:extLst>
                  <a:ext uri="{0D108BD9-81ED-4DB2-BD59-A6C34878D82A}">
                    <a16:rowId xmlns:a16="http://schemas.microsoft.com/office/drawing/2014/main" val="10006"/>
                  </a:ext>
                </a:extLst>
              </a:tr>
            </a:tbl>
          </a:graphicData>
        </a:graphic>
      </p:graphicFrame>
      <p:sp>
        <p:nvSpPr>
          <p:cNvPr id="108611" name="TextBox 2"/>
          <p:cNvSpPr txBox="1">
            <a:spLocks noChangeArrowheads="1"/>
          </p:cNvSpPr>
          <p:nvPr/>
        </p:nvSpPr>
        <p:spPr bwMode="auto">
          <a:xfrm>
            <a:off x="171449" y="6130365"/>
            <a:ext cx="861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ヒラギノ角ゴ Pro W3" pitchFamily="28" charset="-128"/>
              </a:defRPr>
            </a:lvl1pPr>
            <a:lvl2pPr marL="37931725" indent="-37474525" eaLnBrk="0" hangingPunct="0">
              <a:defRPr sz="2400">
                <a:solidFill>
                  <a:schemeClr val="tx1"/>
                </a:solidFill>
                <a:latin typeface="Arial" pitchFamily="34" charset="0"/>
                <a:ea typeface="ヒラギノ角ゴ Pro W3" pitchFamily="28" charset="-128"/>
              </a:defRPr>
            </a:lvl2pPr>
            <a:lvl3pPr eaLnBrk="0" hangingPunct="0">
              <a:defRPr sz="2400">
                <a:solidFill>
                  <a:schemeClr val="tx1"/>
                </a:solidFill>
                <a:latin typeface="Arial" pitchFamily="34" charset="0"/>
                <a:ea typeface="ヒラギノ角ゴ Pro W3" pitchFamily="28" charset="-128"/>
              </a:defRPr>
            </a:lvl3pPr>
            <a:lvl4pPr eaLnBrk="0" hangingPunct="0">
              <a:defRPr sz="2400">
                <a:solidFill>
                  <a:schemeClr val="tx1"/>
                </a:solidFill>
                <a:latin typeface="Arial" pitchFamily="34" charset="0"/>
                <a:ea typeface="ヒラギノ角ゴ Pro W3" pitchFamily="28" charset="-128"/>
              </a:defRPr>
            </a:lvl4pPr>
            <a:lvl5pPr eaLnBrk="0" hangingPunct="0">
              <a:defRPr sz="2400">
                <a:solidFill>
                  <a:schemeClr val="tx1"/>
                </a:solidFill>
                <a:latin typeface="Arial" pitchFamily="34" charset="0"/>
                <a:ea typeface="ヒラギノ角ゴ Pro W3" pitchFamily="28" charset="-128"/>
              </a:defRPr>
            </a:lvl5pPr>
            <a:lvl6pPr marL="457200" eaLnBrk="0" fontAlgn="base" hangingPunct="0">
              <a:spcBef>
                <a:spcPct val="0"/>
              </a:spcBef>
              <a:spcAft>
                <a:spcPct val="0"/>
              </a:spcAft>
              <a:defRPr sz="2400">
                <a:solidFill>
                  <a:schemeClr val="tx1"/>
                </a:solidFill>
                <a:latin typeface="Arial" pitchFamily="34" charset="0"/>
                <a:ea typeface="ヒラギノ角ゴ Pro W3" pitchFamily="28" charset="-128"/>
              </a:defRPr>
            </a:lvl6pPr>
            <a:lvl7pPr marL="914400" eaLnBrk="0" fontAlgn="base" hangingPunct="0">
              <a:spcBef>
                <a:spcPct val="0"/>
              </a:spcBef>
              <a:spcAft>
                <a:spcPct val="0"/>
              </a:spcAft>
              <a:defRPr sz="2400">
                <a:solidFill>
                  <a:schemeClr val="tx1"/>
                </a:solidFill>
                <a:latin typeface="Arial" pitchFamily="34" charset="0"/>
                <a:ea typeface="ヒラギノ角ゴ Pro W3" pitchFamily="28" charset="-128"/>
              </a:defRPr>
            </a:lvl7pPr>
            <a:lvl8pPr marL="1371600" eaLnBrk="0" fontAlgn="base" hangingPunct="0">
              <a:spcBef>
                <a:spcPct val="0"/>
              </a:spcBef>
              <a:spcAft>
                <a:spcPct val="0"/>
              </a:spcAft>
              <a:defRPr sz="2400">
                <a:solidFill>
                  <a:schemeClr val="tx1"/>
                </a:solidFill>
                <a:latin typeface="Arial" pitchFamily="34" charset="0"/>
                <a:ea typeface="ヒラギノ角ゴ Pro W3" pitchFamily="28" charset="-128"/>
              </a:defRPr>
            </a:lvl8pPr>
            <a:lvl9pPr marL="1828800" eaLnBrk="0" fontAlgn="base" hangingPunct="0">
              <a:spcBef>
                <a:spcPct val="0"/>
              </a:spcBef>
              <a:spcAft>
                <a:spcPct val="0"/>
              </a:spcAft>
              <a:defRPr sz="2400">
                <a:solidFill>
                  <a:schemeClr val="tx1"/>
                </a:solidFill>
                <a:latin typeface="Arial" pitchFamily="34" charset="0"/>
                <a:ea typeface="ヒラギノ角ゴ Pro W3" pitchFamily="28"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333333"/>
                </a:solidFill>
                <a:effectLst/>
                <a:uLnTx/>
                <a:uFillTx/>
                <a:latin typeface="Franklin Gothic Medium" panose="020B0603020102020204" pitchFamily="34" charset="0"/>
                <a:ea typeface="ヒラギノ角ゴ Pro W3" pitchFamily="28" charset="-128"/>
                <a:cs typeface="+mn-cs"/>
              </a:rPr>
              <a:t>291 girls 6–17 were identified in 278 households. Nearly half “off-track.”</a:t>
            </a:r>
          </a:p>
        </p:txBody>
      </p:sp>
      <p:sp>
        <p:nvSpPr>
          <p:cNvPr id="6" name="TextBox 5"/>
          <p:cNvSpPr txBox="1"/>
          <p:nvPr/>
        </p:nvSpPr>
        <p:spPr>
          <a:xfrm>
            <a:off x="0" y="6557085"/>
            <a:ext cx="4038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333333"/>
                </a:solidFill>
                <a:effectLst/>
                <a:uLnTx/>
                <a:uFillTx/>
                <a:latin typeface="Franklin Gothic Medium"/>
                <a:ea typeface="+mn-ea"/>
                <a:cs typeface="+mn-cs"/>
              </a:rPr>
              <a:t>Prepared by Omar Robles, Women’s Refugee Commission</a:t>
            </a:r>
          </a:p>
        </p:txBody>
      </p:sp>
      <p:sp>
        <p:nvSpPr>
          <p:cNvPr id="3" name="TextBox 2"/>
          <p:cNvSpPr txBox="1"/>
          <p:nvPr/>
        </p:nvSpPr>
        <p:spPr>
          <a:xfrm>
            <a:off x="3553690" y="3099145"/>
            <a:ext cx="4114800" cy="2438400"/>
          </a:xfrm>
          <a:prstGeom prst="rect">
            <a:avLst/>
          </a:prstGeom>
          <a:noFill/>
          <a:ln w="38100">
            <a:solidFill>
              <a:srgbClr val="6CC04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Franklin Gothic Medium"/>
              <a:ea typeface="+mn-ea"/>
              <a:cs typeface="+mn-cs"/>
            </a:endParaRPr>
          </a:p>
        </p:txBody>
      </p:sp>
      <p:sp>
        <p:nvSpPr>
          <p:cNvPr id="5" name="Right Arrow 4"/>
          <p:cNvSpPr/>
          <p:nvPr/>
        </p:nvSpPr>
        <p:spPr>
          <a:xfrm rot="13538680">
            <a:off x="6574207" y="5627408"/>
            <a:ext cx="760864" cy="1658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8" name="Rectangle 7">
            <a:extLst>
              <a:ext uri="{FF2B5EF4-FFF2-40B4-BE49-F238E27FC236}">
                <a16:creationId xmlns:a16="http://schemas.microsoft.com/office/drawing/2014/main" id="{63881B93-52AE-49C2-B425-BBA3EB908EB0}"/>
              </a:ext>
            </a:extLst>
          </p:cNvPr>
          <p:cNvSpPr/>
          <p:nvPr/>
        </p:nvSpPr>
        <p:spPr>
          <a:xfrm>
            <a:off x="361604" y="1171311"/>
            <a:ext cx="8763000" cy="1508105"/>
          </a:xfrm>
          <a:prstGeom prst="rect">
            <a:avLst/>
          </a:prstGeom>
        </p:spPr>
        <p:txBody>
          <a:bodyPr wrap="square">
            <a:spAutoFit/>
          </a:bodyPr>
          <a:lstStyle/>
          <a:p>
            <a:pPr marL="227013" lvl="0" indent="-227013">
              <a:spcBef>
                <a:spcPts val="600"/>
              </a:spcBef>
              <a:spcAft>
                <a:spcPts val="600"/>
              </a:spcAft>
              <a:buClr>
                <a:srgbClr val="6CC04A"/>
              </a:buClr>
              <a:buFont typeface="Arial" panose="020B0604020202020204" pitchFamily="34" charset="0"/>
              <a:buChar char="•"/>
              <a:defRPr/>
            </a:pPr>
            <a:r>
              <a:rPr lang="en-US" dirty="0">
                <a:solidFill>
                  <a:srgbClr val="333333"/>
                </a:solidFill>
                <a:latin typeface="Franklin Gothic Medium" panose="020B0603020102020204" pitchFamily="34" charset="0"/>
              </a:rPr>
              <a:t>Brief questionnaire administered via </a:t>
            </a:r>
            <a:r>
              <a:rPr lang="en-US" b="1" dirty="0">
                <a:solidFill>
                  <a:srgbClr val="003A5D"/>
                </a:solidFill>
                <a:latin typeface="Franklin Gothic Medium" panose="020B0603020102020204" pitchFamily="34" charset="0"/>
              </a:rPr>
              <a:t>Android phones by program staff</a:t>
            </a:r>
            <a:r>
              <a:rPr lang="en-US" dirty="0">
                <a:solidFill>
                  <a:srgbClr val="003A5D"/>
                </a:solidFill>
                <a:latin typeface="Franklin Gothic Medium" panose="020B0603020102020204" pitchFamily="34" charset="0"/>
              </a:rPr>
              <a:t> </a:t>
            </a:r>
            <a:r>
              <a:rPr lang="en-US" dirty="0">
                <a:solidFill>
                  <a:srgbClr val="333333"/>
                </a:solidFill>
                <a:latin typeface="Franklin Gothic Medium" panose="020B0603020102020204" pitchFamily="34" charset="0"/>
              </a:rPr>
              <a:t>using non-sensitive questions in 7–10 minutes</a:t>
            </a:r>
          </a:p>
          <a:p>
            <a:pPr marL="227013" lvl="0" indent="-227013">
              <a:spcBef>
                <a:spcPts val="600"/>
              </a:spcBef>
              <a:spcAft>
                <a:spcPts val="600"/>
              </a:spcAft>
              <a:buClr>
                <a:srgbClr val="6CC04A"/>
              </a:buClr>
              <a:buFont typeface="Arial" panose="020B0604020202020204" pitchFamily="34" charset="0"/>
              <a:buChar char="•"/>
              <a:defRPr/>
            </a:pPr>
            <a:r>
              <a:rPr lang="en-US" dirty="0">
                <a:solidFill>
                  <a:srgbClr val="333333"/>
                </a:solidFill>
                <a:latin typeface="Franklin Gothic Medium" panose="020B0603020102020204" pitchFamily="34" charset="0"/>
              </a:rPr>
              <a:t>User-friendly, easy to implement </a:t>
            </a:r>
            <a:r>
              <a:rPr lang="en-US" b="1" dirty="0">
                <a:solidFill>
                  <a:srgbClr val="003A5D"/>
                </a:solidFill>
                <a:latin typeface="Franklin Gothic Medium" panose="020B0603020102020204" pitchFamily="34" charset="0"/>
              </a:rPr>
              <a:t>program design</a:t>
            </a:r>
            <a:r>
              <a:rPr lang="en-US" dirty="0">
                <a:solidFill>
                  <a:srgbClr val="333333"/>
                </a:solidFill>
                <a:latin typeface="Franklin Gothic Medium" panose="020B0603020102020204" pitchFamily="34" charset="0"/>
              </a:rPr>
              <a:t> not research </a:t>
            </a:r>
            <a:r>
              <a:rPr lang="en-US" b="1" dirty="0">
                <a:solidFill>
                  <a:srgbClr val="003A5D"/>
                </a:solidFill>
                <a:latin typeface="Franklin Gothic Medium" panose="020B0603020102020204" pitchFamily="34" charset="0"/>
              </a:rPr>
              <a:t>tool</a:t>
            </a:r>
            <a:endParaRPr lang="en-US" b="1" baseline="30000" dirty="0">
              <a:solidFill>
                <a:srgbClr val="003A5D"/>
              </a:solidFill>
              <a:latin typeface="Franklin Gothic Medium" panose="020B0603020102020204" pitchFamily="34" charset="0"/>
            </a:endParaRPr>
          </a:p>
          <a:p>
            <a:pPr marL="227013" lvl="0" indent="-227013">
              <a:spcBef>
                <a:spcPts val="600"/>
              </a:spcBef>
              <a:spcAft>
                <a:spcPts val="600"/>
              </a:spcAft>
              <a:buClr>
                <a:srgbClr val="6CC04A"/>
              </a:buClr>
              <a:buFont typeface="Arial" panose="020B0604020202020204" pitchFamily="34" charset="0"/>
              <a:buChar char="•"/>
              <a:defRPr/>
            </a:pPr>
            <a:r>
              <a:rPr lang="en-US" dirty="0">
                <a:solidFill>
                  <a:srgbClr val="333333"/>
                </a:solidFill>
                <a:latin typeface="Franklin Gothic Medium" panose="020B0603020102020204" pitchFamily="34" charset="0"/>
              </a:rPr>
              <a:t>Lays foundation for </a:t>
            </a:r>
            <a:r>
              <a:rPr lang="en-US" b="1" dirty="0">
                <a:solidFill>
                  <a:srgbClr val="003A5D"/>
                </a:solidFill>
                <a:latin typeface="Franklin Gothic Medium" panose="020B0603020102020204" pitchFamily="34" charset="0"/>
              </a:rPr>
              <a:t>targeted,</a:t>
            </a:r>
            <a:r>
              <a:rPr lang="en-US" dirty="0">
                <a:solidFill>
                  <a:srgbClr val="003A5D"/>
                </a:solidFill>
                <a:latin typeface="Franklin Gothic Medium" panose="020B0603020102020204" pitchFamily="34" charset="0"/>
              </a:rPr>
              <a:t> </a:t>
            </a:r>
            <a:r>
              <a:rPr lang="en-US" b="1" dirty="0">
                <a:solidFill>
                  <a:srgbClr val="003A5D"/>
                </a:solidFill>
                <a:latin typeface="Franklin Gothic Medium" panose="020B0603020102020204" pitchFamily="34" charset="0"/>
              </a:rPr>
              <a:t>evidence-based </a:t>
            </a:r>
            <a:r>
              <a:rPr lang="en-US" dirty="0">
                <a:solidFill>
                  <a:srgbClr val="333333"/>
                </a:solidFill>
                <a:latin typeface="Franklin Gothic Medium" panose="020B0603020102020204" pitchFamily="34" charset="0"/>
              </a:rPr>
              <a:t>girl-centered program design decisions</a:t>
            </a:r>
          </a:p>
        </p:txBody>
      </p:sp>
    </p:spTree>
    <p:extLst>
      <p:ext uri="{BB962C8B-B14F-4D97-AF65-F5344CB8AC3E}">
        <p14:creationId xmlns:p14="http://schemas.microsoft.com/office/powerpoint/2010/main" val="1472518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9EA1F45-0A58-4B9E-8A73-881CBE2D12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620"/>
          <a:stretch/>
        </p:blipFill>
        <p:spPr bwMode="auto">
          <a:xfrm>
            <a:off x="762000" y="840867"/>
            <a:ext cx="7696200" cy="5563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790CC48C-3E4E-4B8A-8C11-E737C0F5073E}"/>
              </a:ext>
            </a:extLst>
          </p:cNvPr>
          <p:cNvSpPr>
            <a:spLocks noGrp="1"/>
          </p:cNvSpPr>
          <p:nvPr>
            <p:ph type="title"/>
          </p:nvPr>
        </p:nvSpPr>
        <p:spPr/>
        <p:txBody>
          <a:bodyPr>
            <a:normAutofit fontScale="90000"/>
          </a:bodyPr>
          <a:lstStyle/>
          <a:p>
            <a:r>
              <a:rPr lang="en-US" b="1" dirty="0">
                <a:latin typeface="Franklin Gothic Book" panose="020B0503020102020204" pitchFamily="34" charset="0"/>
              </a:rPr>
              <a:t>Community resource scan</a:t>
            </a:r>
            <a:br>
              <a:rPr lang="en-US" b="1" dirty="0">
                <a:latin typeface="Franklin Gothic Book" panose="020B0503020102020204" pitchFamily="34" charset="0"/>
              </a:rPr>
            </a:br>
            <a:endParaRPr lang="en-US" dirty="0"/>
          </a:p>
        </p:txBody>
      </p:sp>
      <p:pic>
        <p:nvPicPr>
          <p:cNvPr id="7" name="Picture 6">
            <a:extLst>
              <a:ext uri="{FF2B5EF4-FFF2-40B4-BE49-F238E27FC236}">
                <a16:creationId xmlns:a16="http://schemas.microsoft.com/office/drawing/2014/main" id="{68B51A6D-845F-4E46-8C80-66FB0E073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9600" y="6442162"/>
            <a:ext cx="838200" cy="326898"/>
          </a:xfrm>
          <a:prstGeom prst="rect">
            <a:avLst/>
          </a:prstGeom>
        </p:spPr>
      </p:pic>
    </p:spTree>
    <p:extLst>
      <p:ext uri="{BB962C8B-B14F-4D97-AF65-F5344CB8AC3E}">
        <p14:creationId xmlns:p14="http://schemas.microsoft.com/office/powerpoint/2010/main" val="2674838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F6E54C-5AFB-49D5-99A6-E3AD2E53B144}"/>
              </a:ext>
            </a:extLst>
          </p:cNvPr>
          <p:cNvPicPr>
            <a:picLocks noChangeAspect="1"/>
          </p:cNvPicPr>
          <p:nvPr/>
        </p:nvPicPr>
        <p:blipFill>
          <a:blip r:embed="rId3">
            <a:duotone>
              <a:schemeClr val="bg2">
                <a:shade val="45000"/>
                <a:satMod val="135000"/>
              </a:schemeClr>
              <a:prstClr val="white"/>
            </a:duotone>
          </a:blip>
          <a:stretch>
            <a:fillRect/>
          </a:stretch>
        </p:blipFill>
        <p:spPr>
          <a:xfrm>
            <a:off x="-275346" y="1722451"/>
            <a:ext cx="8382000" cy="5780690"/>
          </a:xfrm>
          <a:prstGeom prst="rect">
            <a:avLst/>
          </a:prstGeom>
        </p:spPr>
      </p:pic>
      <p:pic>
        <p:nvPicPr>
          <p:cNvPr id="6" name="image69.tif">
            <a:extLst>
              <a:ext uri="{FF2B5EF4-FFF2-40B4-BE49-F238E27FC236}">
                <a16:creationId xmlns:a16="http://schemas.microsoft.com/office/drawing/2014/main" id="{09F19BFD-4BC6-4169-9D6C-624253F5F9E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145257"/>
            <a:ext cx="1412740" cy="278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6">
            <a:extLst>
              <a:ext uri="{FF2B5EF4-FFF2-40B4-BE49-F238E27FC236}">
                <a16:creationId xmlns:a16="http://schemas.microsoft.com/office/drawing/2014/main" id="{97B3A693-3223-4127-9B1A-B1D4F419A730}"/>
              </a:ext>
            </a:extLst>
          </p:cNvPr>
          <p:cNvPicPr>
            <a:picLocks noChangeAspect="1"/>
          </p:cNvPicPr>
          <p:nvPr/>
        </p:nvPicPr>
        <p:blipFill rotWithShape="1">
          <a:blip r:embed="rId5"/>
          <a:srcRect l="31841" t="3213" r="50249" b="64659"/>
          <a:stretch/>
        </p:blipFill>
        <p:spPr>
          <a:xfrm>
            <a:off x="6019800" y="1291024"/>
            <a:ext cx="685800" cy="1524000"/>
          </a:xfrm>
          <a:prstGeom prst="rect">
            <a:avLst/>
          </a:prstGeom>
        </p:spPr>
      </p:pic>
      <p:pic>
        <p:nvPicPr>
          <p:cNvPr id="8" name="Picture 7">
            <a:extLst>
              <a:ext uri="{FF2B5EF4-FFF2-40B4-BE49-F238E27FC236}">
                <a16:creationId xmlns:a16="http://schemas.microsoft.com/office/drawing/2014/main" id="{707A2CE5-5E6E-44E6-99CA-CA5AA4D1B842}"/>
              </a:ext>
            </a:extLst>
          </p:cNvPr>
          <p:cNvPicPr>
            <a:picLocks noChangeAspect="1"/>
          </p:cNvPicPr>
          <p:nvPr/>
        </p:nvPicPr>
        <p:blipFill>
          <a:blip r:embed="rId6">
            <a:duotone>
              <a:prstClr val="black"/>
              <a:srgbClr val="D86FF5">
                <a:tint val="45000"/>
                <a:satMod val="400000"/>
              </a:srgbClr>
            </a:duotone>
          </a:blip>
          <a:stretch>
            <a:fillRect/>
          </a:stretch>
        </p:blipFill>
        <p:spPr>
          <a:xfrm>
            <a:off x="5410200" y="1443424"/>
            <a:ext cx="3080680" cy="1279202"/>
          </a:xfrm>
          <a:prstGeom prst="rect">
            <a:avLst/>
          </a:prstGeom>
        </p:spPr>
      </p:pic>
      <p:pic>
        <p:nvPicPr>
          <p:cNvPr id="9" name="Picture 8">
            <a:extLst>
              <a:ext uri="{FF2B5EF4-FFF2-40B4-BE49-F238E27FC236}">
                <a16:creationId xmlns:a16="http://schemas.microsoft.com/office/drawing/2014/main" id="{A927C4C5-AF71-4794-8EEA-887A6D156C3E}"/>
              </a:ext>
            </a:extLst>
          </p:cNvPr>
          <p:cNvPicPr>
            <a:picLocks noChangeAspect="1"/>
          </p:cNvPicPr>
          <p:nvPr/>
        </p:nvPicPr>
        <p:blipFill rotWithShape="1">
          <a:blip r:embed="rId5"/>
          <a:srcRect l="32337" r="51742" b="66053"/>
          <a:stretch/>
        </p:blipFill>
        <p:spPr>
          <a:xfrm>
            <a:off x="6324600" y="1407329"/>
            <a:ext cx="609600" cy="1331496"/>
          </a:xfrm>
          <a:prstGeom prst="rect">
            <a:avLst/>
          </a:prstGeom>
        </p:spPr>
      </p:pic>
      <p:pic>
        <p:nvPicPr>
          <p:cNvPr id="10" name="Picture 9">
            <a:extLst>
              <a:ext uri="{FF2B5EF4-FFF2-40B4-BE49-F238E27FC236}">
                <a16:creationId xmlns:a16="http://schemas.microsoft.com/office/drawing/2014/main" id="{68BEB682-1E36-4DE6-B2C2-F3CF2ED6D6BB}"/>
              </a:ext>
            </a:extLst>
          </p:cNvPr>
          <p:cNvPicPr>
            <a:picLocks noChangeAspect="1"/>
          </p:cNvPicPr>
          <p:nvPr/>
        </p:nvPicPr>
        <p:blipFill rotWithShape="1">
          <a:blip r:embed="rId7">
            <a:duotone>
              <a:schemeClr val="accent2">
                <a:shade val="45000"/>
                <a:satMod val="135000"/>
              </a:schemeClr>
              <a:prstClr val="white"/>
            </a:duotone>
            <a:extLst>
              <a:ext uri="{BEBA8EAE-BF5A-486C-A8C5-ECC9F3942E4B}">
                <a14:imgProps xmlns:a14="http://schemas.microsoft.com/office/drawing/2010/main">
                  <a14:imgLayer r:embed="rId8">
                    <a14:imgEffect>
                      <a14:backgroundRemoval t="25946" b="51622" l="593" r="16024">
                        <a14:foregroundMark x1="6825" y1="31081" x2="6825" y2="31081"/>
                      </a14:backgroundRemoval>
                    </a14:imgEffect>
                  </a14:imgLayer>
                </a14:imgProps>
              </a:ext>
            </a:extLst>
          </a:blip>
          <a:srcRect t="25344" r="82028" b="45353"/>
          <a:stretch/>
        </p:blipFill>
        <p:spPr>
          <a:xfrm>
            <a:off x="7006926" y="3636014"/>
            <a:ext cx="409992" cy="733967"/>
          </a:xfrm>
          <a:prstGeom prst="rect">
            <a:avLst/>
          </a:prstGeom>
        </p:spPr>
      </p:pic>
      <p:pic>
        <p:nvPicPr>
          <p:cNvPr id="11" name="Picture 10">
            <a:extLst>
              <a:ext uri="{FF2B5EF4-FFF2-40B4-BE49-F238E27FC236}">
                <a16:creationId xmlns:a16="http://schemas.microsoft.com/office/drawing/2014/main" id="{E991AA0A-0A1D-4E08-A8A8-5ED517F8F773}"/>
              </a:ext>
            </a:extLst>
          </p:cNvPr>
          <p:cNvPicPr>
            <a:picLocks noChangeAspect="1"/>
          </p:cNvPicPr>
          <p:nvPr/>
        </p:nvPicPr>
        <p:blipFill>
          <a:blip r:embed="rId9">
            <a:duotone>
              <a:prstClr val="black"/>
              <a:srgbClr val="FF0000">
                <a:tint val="45000"/>
                <a:satMod val="400000"/>
              </a:srgbClr>
            </a:duotone>
          </a:blip>
          <a:stretch>
            <a:fillRect/>
          </a:stretch>
        </p:blipFill>
        <p:spPr>
          <a:xfrm>
            <a:off x="7243246" y="3391573"/>
            <a:ext cx="914400" cy="914400"/>
          </a:xfrm>
          <a:prstGeom prst="rect">
            <a:avLst/>
          </a:prstGeom>
        </p:spPr>
      </p:pic>
      <p:pic>
        <p:nvPicPr>
          <p:cNvPr id="12" name="Picture 11">
            <a:extLst>
              <a:ext uri="{FF2B5EF4-FFF2-40B4-BE49-F238E27FC236}">
                <a16:creationId xmlns:a16="http://schemas.microsoft.com/office/drawing/2014/main" id="{7859A457-B122-4053-A4EB-406D7BA4703D}"/>
              </a:ext>
            </a:extLst>
          </p:cNvPr>
          <p:cNvPicPr>
            <a:picLocks noChangeAspect="1"/>
          </p:cNvPicPr>
          <p:nvPr/>
        </p:nvPicPr>
        <p:blipFill>
          <a:blip r:embed="rId10"/>
          <a:stretch>
            <a:fillRect/>
          </a:stretch>
        </p:blipFill>
        <p:spPr>
          <a:xfrm>
            <a:off x="6751127" y="2475523"/>
            <a:ext cx="571124" cy="540460"/>
          </a:xfrm>
          <a:prstGeom prst="rect">
            <a:avLst/>
          </a:prstGeom>
        </p:spPr>
      </p:pic>
      <p:pic>
        <p:nvPicPr>
          <p:cNvPr id="13" name="Picture 12">
            <a:extLst>
              <a:ext uri="{FF2B5EF4-FFF2-40B4-BE49-F238E27FC236}">
                <a16:creationId xmlns:a16="http://schemas.microsoft.com/office/drawing/2014/main" id="{D0D19D78-25BC-493B-AC44-0C5CBAF1CE81}"/>
              </a:ext>
            </a:extLst>
          </p:cNvPr>
          <p:cNvPicPr>
            <a:picLocks noChangeAspect="1"/>
          </p:cNvPicPr>
          <p:nvPr/>
        </p:nvPicPr>
        <p:blipFill rotWithShape="1">
          <a:blip r:embed="rId11">
            <a:duotone>
              <a:schemeClr val="accent2">
                <a:shade val="45000"/>
                <a:satMod val="135000"/>
              </a:schemeClr>
              <a:prstClr val="white"/>
            </a:duotone>
          </a:blip>
          <a:srcRect t="69460" r="83234"/>
          <a:stretch/>
        </p:blipFill>
        <p:spPr>
          <a:xfrm>
            <a:off x="7291433" y="3654808"/>
            <a:ext cx="390110" cy="780219"/>
          </a:xfrm>
          <a:prstGeom prst="rect">
            <a:avLst/>
          </a:prstGeom>
        </p:spPr>
      </p:pic>
      <p:pic>
        <p:nvPicPr>
          <p:cNvPr id="14" name="Picture 13">
            <a:extLst>
              <a:ext uri="{FF2B5EF4-FFF2-40B4-BE49-F238E27FC236}">
                <a16:creationId xmlns:a16="http://schemas.microsoft.com/office/drawing/2014/main" id="{FA5CCBF6-C336-49E8-93E5-D49BC5D7B25F}"/>
              </a:ext>
            </a:extLst>
          </p:cNvPr>
          <p:cNvPicPr>
            <a:picLocks noChangeAspect="1"/>
          </p:cNvPicPr>
          <p:nvPr/>
        </p:nvPicPr>
        <p:blipFill rotWithShape="1">
          <a:blip r:embed="rId5"/>
          <a:srcRect l="32581" t="2420" r="50981" b="65485"/>
          <a:stretch/>
        </p:blipFill>
        <p:spPr>
          <a:xfrm>
            <a:off x="6718093" y="1741467"/>
            <a:ext cx="1143000" cy="2750976"/>
          </a:xfrm>
          <a:prstGeom prst="rect">
            <a:avLst/>
          </a:prstGeom>
        </p:spPr>
      </p:pic>
      <p:pic>
        <p:nvPicPr>
          <p:cNvPr id="15" name="Picture 14">
            <a:extLst>
              <a:ext uri="{FF2B5EF4-FFF2-40B4-BE49-F238E27FC236}">
                <a16:creationId xmlns:a16="http://schemas.microsoft.com/office/drawing/2014/main" id="{615B11B9-BAC6-457E-920C-5B897ACEDC7D}"/>
              </a:ext>
            </a:extLst>
          </p:cNvPr>
          <p:cNvPicPr>
            <a:picLocks noChangeAspect="1"/>
          </p:cNvPicPr>
          <p:nvPr/>
        </p:nvPicPr>
        <p:blipFill rotWithShape="1">
          <a:blip r:embed="rId12">
            <a:duotone>
              <a:schemeClr val="accent2">
                <a:shade val="45000"/>
                <a:satMod val="135000"/>
              </a:schemeClr>
              <a:prstClr val="white"/>
            </a:duotone>
            <a:extLst>
              <a:ext uri="{BEBA8EAE-BF5A-486C-A8C5-ECC9F3942E4B}">
                <a14:imgProps xmlns:a14="http://schemas.microsoft.com/office/drawing/2010/main">
                  <a14:imgLayer r:embed="rId8">
                    <a14:imgEffect>
                      <a14:backgroundRemoval t="51892" b="71081" l="56677" r="100000">
                        <a14:foregroundMark x1="68843" y1="66486" x2="68843" y2="66486"/>
                        <a14:foregroundMark x1="67359" y1="55946" x2="67359" y2="55946"/>
                      </a14:backgroundRemoval>
                    </a14:imgEffect>
                  </a14:imgLayer>
                </a14:imgProps>
              </a:ext>
            </a:extLst>
          </a:blip>
          <a:srcRect l="76234" t="51831" r="-968" b="28458"/>
          <a:stretch/>
        </p:blipFill>
        <p:spPr>
          <a:xfrm>
            <a:off x="7986740" y="3843769"/>
            <a:ext cx="609600" cy="533400"/>
          </a:xfrm>
          <a:prstGeom prst="rect">
            <a:avLst/>
          </a:prstGeom>
        </p:spPr>
      </p:pic>
      <p:pic>
        <p:nvPicPr>
          <p:cNvPr id="16" name="Picture 15">
            <a:extLst>
              <a:ext uri="{FF2B5EF4-FFF2-40B4-BE49-F238E27FC236}">
                <a16:creationId xmlns:a16="http://schemas.microsoft.com/office/drawing/2014/main" id="{25794267-AA1E-4A81-B381-6646E6318D92}"/>
              </a:ext>
            </a:extLst>
          </p:cNvPr>
          <p:cNvPicPr>
            <a:picLocks noChangeAspect="1"/>
          </p:cNvPicPr>
          <p:nvPr/>
        </p:nvPicPr>
        <p:blipFill>
          <a:blip r:embed="rId13"/>
          <a:stretch>
            <a:fillRect/>
          </a:stretch>
        </p:blipFill>
        <p:spPr>
          <a:xfrm>
            <a:off x="2863772" y="1512360"/>
            <a:ext cx="993879" cy="993879"/>
          </a:xfrm>
          <a:prstGeom prst="rect">
            <a:avLst/>
          </a:prstGeom>
        </p:spPr>
      </p:pic>
      <p:pic>
        <p:nvPicPr>
          <p:cNvPr id="17" name="Picture 16">
            <a:extLst>
              <a:ext uri="{FF2B5EF4-FFF2-40B4-BE49-F238E27FC236}">
                <a16:creationId xmlns:a16="http://schemas.microsoft.com/office/drawing/2014/main" id="{8311FE68-E7FC-4CA4-8C83-DEF9FDB33B88}"/>
              </a:ext>
            </a:extLst>
          </p:cNvPr>
          <p:cNvPicPr>
            <a:picLocks noChangeAspect="1"/>
          </p:cNvPicPr>
          <p:nvPr/>
        </p:nvPicPr>
        <p:blipFill>
          <a:blip r:embed="rId14">
            <a:duotone>
              <a:prstClr val="black"/>
              <a:schemeClr val="accent4">
                <a:tint val="45000"/>
                <a:satMod val="400000"/>
              </a:schemeClr>
            </a:duotone>
          </a:blip>
          <a:stretch>
            <a:fillRect/>
          </a:stretch>
        </p:blipFill>
        <p:spPr>
          <a:xfrm>
            <a:off x="1741639" y="1040612"/>
            <a:ext cx="1024059" cy="1024059"/>
          </a:xfrm>
          <a:prstGeom prst="rect">
            <a:avLst/>
          </a:prstGeom>
        </p:spPr>
      </p:pic>
      <p:pic>
        <p:nvPicPr>
          <p:cNvPr id="18" name="Picture 17">
            <a:extLst>
              <a:ext uri="{FF2B5EF4-FFF2-40B4-BE49-F238E27FC236}">
                <a16:creationId xmlns:a16="http://schemas.microsoft.com/office/drawing/2014/main" id="{3EED65F1-A726-4705-9467-45A6D87DADB9}"/>
              </a:ext>
            </a:extLst>
          </p:cNvPr>
          <p:cNvPicPr>
            <a:picLocks noChangeAspect="1"/>
          </p:cNvPicPr>
          <p:nvPr/>
        </p:nvPicPr>
        <p:blipFill>
          <a:blip r:embed="rId10"/>
          <a:stretch>
            <a:fillRect/>
          </a:stretch>
        </p:blipFill>
        <p:spPr>
          <a:xfrm>
            <a:off x="-1219200" y="3883125"/>
            <a:ext cx="2059563" cy="1948984"/>
          </a:xfrm>
          <a:prstGeom prst="rect">
            <a:avLst/>
          </a:prstGeom>
        </p:spPr>
      </p:pic>
      <p:pic>
        <p:nvPicPr>
          <p:cNvPr id="19" name="Picture 18">
            <a:extLst>
              <a:ext uri="{FF2B5EF4-FFF2-40B4-BE49-F238E27FC236}">
                <a16:creationId xmlns:a16="http://schemas.microsoft.com/office/drawing/2014/main" id="{6F9376A2-332A-4B34-98BE-093CBE51FEC2}"/>
              </a:ext>
            </a:extLst>
          </p:cNvPr>
          <p:cNvPicPr>
            <a:picLocks noChangeAspect="1"/>
          </p:cNvPicPr>
          <p:nvPr/>
        </p:nvPicPr>
        <p:blipFill rotWithShape="1">
          <a:blip r:embed="rId15">
            <a:duotone>
              <a:schemeClr val="accent4">
                <a:shade val="45000"/>
                <a:satMod val="135000"/>
              </a:schemeClr>
              <a:prstClr val="white"/>
            </a:duotone>
          </a:blip>
          <a:srcRect l="60188" t="57756" r="1714" b="9872"/>
          <a:stretch/>
        </p:blipFill>
        <p:spPr>
          <a:xfrm>
            <a:off x="476860" y="2879827"/>
            <a:ext cx="1452619" cy="1316544"/>
          </a:xfrm>
          <a:prstGeom prst="rect">
            <a:avLst/>
          </a:prstGeom>
        </p:spPr>
      </p:pic>
      <p:pic>
        <p:nvPicPr>
          <p:cNvPr id="20" name="Picture 19">
            <a:extLst>
              <a:ext uri="{FF2B5EF4-FFF2-40B4-BE49-F238E27FC236}">
                <a16:creationId xmlns:a16="http://schemas.microsoft.com/office/drawing/2014/main" id="{6ED12238-2052-41D7-845D-CCDD82DDCA9B}"/>
              </a:ext>
            </a:extLst>
          </p:cNvPr>
          <p:cNvPicPr>
            <a:picLocks noChangeAspect="1"/>
          </p:cNvPicPr>
          <p:nvPr/>
        </p:nvPicPr>
        <p:blipFill rotWithShape="1">
          <a:blip r:embed="rId5"/>
          <a:srcRect l="32581" t="2420" r="50981" b="65485"/>
          <a:stretch/>
        </p:blipFill>
        <p:spPr>
          <a:xfrm>
            <a:off x="7242355" y="1741467"/>
            <a:ext cx="1143000" cy="2750976"/>
          </a:xfrm>
          <a:prstGeom prst="rect">
            <a:avLst/>
          </a:prstGeom>
        </p:spPr>
      </p:pic>
      <p:pic>
        <p:nvPicPr>
          <p:cNvPr id="21" name="Picture 20">
            <a:extLst>
              <a:ext uri="{FF2B5EF4-FFF2-40B4-BE49-F238E27FC236}">
                <a16:creationId xmlns:a16="http://schemas.microsoft.com/office/drawing/2014/main" id="{F1C4D9AA-E914-4EFE-866C-643E9AD7B68A}"/>
              </a:ext>
            </a:extLst>
          </p:cNvPr>
          <p:cNvPicPr>
            <a:picLocks noChangeAspect="1"/>
          </p:cNvPicPr>
          <p:nvPr/>
        </p:nvPicPr>
        <p:blipFill>
          <a:blip r:embed="rId10"/>
          <a:stretch>
            <a:fillRect/>
          </a:stretch>
        </p:blipFill>
        <p:spPr>
          <a:xfrm>
            <a:off x="2578210" y="2073077"/>
            <a:ext cx="571124" cy="540460"/>
          </a:xfrm>
          <a:prstGeom prst="rect">
            <a:avLst/>
          </a:prstGeom>
        </p:spPr>
      </p:pic>
      <p:pic>
        <p:nvPicPr>
          <p:cNvPr id="22" name="Picture 21">
            <a:extLst>
              <a:ext uri="{FF2B5EF4-FFF2-40B4-BE49-F238E27FC236}">
                <a16:creationId xmlns:a16="http://schemas.microsoft.com/office/drawing/2014/main" id="{486F6769-AEBC-402F-9731-730EF7F4259B}"/>
              </a:ext>
            </a:extLst>
          </p:cNvPr>
          <p:cNvPicPr>
            <a:picLocks noChangeAspect="1"/>
          </p:cNvPicPr>
          <p:nvPr/>
        </p:nvPicPr>
        <p:blipFill>
          <a:blip r:embed="rId10"/>
          <a:stretch>
            <a:fillRect/>
          </a:stretch>
        </p:blipFill>
        <p:spPr>
          <a:xfrm>
            <a:off x="3600638" y="2053024"/>
            <a:ext cx="571124" cy="540460"/>
          </a:xfrm>
          <a:prstGeom prst="rect">
            <a:avLst/>
          </a:prstGeom>
        </p:spPr>
      </p:pic>
      <p:pic>
        <p:nvPicPr>
          <p:cNvPr id="23" name="Picture 22">
            <a:extLst>
              <a:ext uri="{FF2B5EF4-FFF2-40B4-BE49-F238E27FC236}">
                <a16:creationId xmlns:a16="http://schemas.microsoft.com/office/drawing/2014/main" id="{1F0CD443-22A6-4432-BF22-D231F42EB0FE}"/>
              </a:ext>
            </a:extLst>
          </p:cNvPr>
          <p:cNvPicPr>
            <a:picLocks noChangeAspect="1"/>
          </p:cNvPicPr>
          <p:nvPr/>
        </p:nvPicPr>
        <p:blipFill>
          <a:blip r:embed="rId10"/>
          <a:stretch>
            <a:fillRect/>
          </a:stretch>
        </p:blipFill>
        <p:spPr>
          <a:xfrm>
            <a:off x="7157128" y="4354164"/>
            <a:ext cx="3427776" cy="3243737"/>
          </a:xfrm>
          <a:prstGeom prst="rect">
            <a:avLst/>
          </a:prstGeom>
        </p:spPr>
      </p:pic>
      <p:pic>
        <p:nvPicPr>
          <p:cNvPr id="24" name="Picture 23">
            <a:extLst>
              <a:ext uri="{FF2B5EF4-FFF2-40B4-BE49-F238E27FC236}">
                <a16:creationId xmlns:a16="http://schemas.microsoft.com/office/drawing/2014/main" id="{02EB0E90-6E7F-4A80-9725-6D0567C6076F}"/>
              </a:ext>
            </a:extLst>
          </p:cNvPr>
          <p:cNvPicPr>
            <a:picLocks noChangeAspect="1"/>
          </p:cNvPicPr>
          <p:nvPr/>
        </p:nvPicPr>
        <p:blipFill>
          <a:blip r:embed="rId10"/>
          <a:stretch>
            <a:fillRect/>
          </a:stretch>
        </p:blipFill>
        <p:spPr>
          <a:xfrm>
            <a:off x="8134538" y="2113743"/>
            <a:ext cx="571124" cy="540460"/>
          </a:xfrm>
          <a:prstGeom prst="rect">
            <a:avLst/>
          </a:prstGeom>
        </p:spPr>
      </p:pic>
      <p:pic>
        <p:nvPicPr>
          <p:cNvPr id="25" name="Picture 24">
            <a:extLst>
              <a:ext uri="{FF2B5EF4-FFF2-40B4-BE49-F238E27FC236}">
                <a16:creationId xmlns:a16="http://schemas.microsoft.com/office/drawing/2014/main" id="{0C0252F5-4E59-4F2C-9819-4D6B87C20F83}"/>
              </a:ext>
            </a:extLst>
          </p:cNvPr>
          <p:cNvPicPr>
            <a:picLocks noChangeAspect="1"/>
          </p:cNvPicPr>
          <p:nvPr/>
        </p:nvPicPr>
        <p:blipFill>
          <a:blip r:embed="rId10"/>
          <a:stretch>
            <a:fillRect/>
          </a:stretch>
        </p:blipFill>
        <p:spPr>
          <a:xfrm>
            <a:off x="3197904" y="2198364"/>
            <a:ext cx="611657" cy="578817"/>
          </a:xfrm>
          <a:prstGeom prst="rect">
            <a:avLst/>
          </a:prstGeom>
        </p:spPr>
      </p:pic>
      <p:pic>
        <p:nvPicPr>
          <p:cNvPr id="26" name="Picture 25">
            <a:extLst>
              <a:ext uri="{FF2B5EF4-FFF2-40B4-BE49-F238E27FC236}">
                <a16:creationId xmlns:a16="http://schemas.microsoft.com/office/drawing/2014/main" id="{ED24C5B3-781F-421E-850A-25D609064E9F}"/>
              </a:ext>
            </a:extLst>
          </p:cNvPr>
          <p:cNvPicPr>
            <a:picLocks noChangeAspect="1"/>
          </p:cNvPicPr>
          <p:nvPr/>
        </p:nvPicPr>
        <p:blipFill>
          <a:blip r:embed="rId10"/>
          <a:stretch>
            <a:fillRect/>
          </a:stretch>
        </p:blipFill>
        <p:spPr>
          <a:xfrm>
            <a:off x="900951" y="1667180"/>
            <a:ext cx="428926" cy="405897"/>
          </a:xfrm>
          <a:prstGeom prst="rect">
            <a:avLst/>
          </a:prstGeom>
        </p:spPr>
      </p:pic>
      <p:pic>
        <p:nvPicPr>
          <p:cNvPr id="27" name="Picture 26">
            <a:extLst>
              <a:ext uri="{FF2B5EF4-FFF2-40B4-BE49-F238E27FC236}">
                <a16:creationId xmlns:a16="http://schemas.microsoft.com/office/drawing/2014/main" id="{B0EE1613-8E26-4253-A60F-AE901547D414}"/>
              </a:ext>
            </a:extLst>
          </p:cNvPr>
          <p:cNvPicPr>
            <a:picLocks noChangeAspect="1"/>
          </p:cNvPicPr>
          <p:nvPr/>
        </p:nvPicPr>
        <p:blipFill>
          <a:blip r:embed="rId10"/>
          <a:stretch>
            <a:fillRect/>
          </a:stretch>
        </p:blipFill>
        <p:spPr>
          <a:xfrm>
            <a:off x="1212298" y="1806350"/>
            <a:ext cx="497946" cy="471211"/>
          </a:xfrm>
          <a:prstGeom prst="rect">
            <a:avLst/>
          </a:prstGeom>
        </p:spPr>
      </p:pic>
      <p:pic>
        <p:nvPicPr>
          <p:cNvPr id="28" name="Picture 27">
            <a:extLst>
              <a:ext uri="{FF2B5EF4-FFF2-40B4-BE49-F238E27FC236}">
                <a16:creationId xmlns:a16="http://schemas.microsoft.com/office/drawing/2014/main" id="{4B54FB96-0D01-40E8-BB5B-801EA1D2825E}"/>
              </a:ext>
            </a:extLst>
          </p:cNvPr>
          <p:cNvPicPr>
            <a:picLocks noChangeAspect="1"/>
          </p:cNvPicPr>
          <p:nvPr/>
        </p:nvPicPr>
        <p:blipFill>
          <a:blip r:embed="rId10"/>
          <a:stretch>
            <a:fillRect/>
          </a:stretch>
        </p:blipFill>
        <p:spPr>
          <a:xfrm>
            <a:off x="1465777" y="1649696"/>
            <a:ext cx="428926" cy="405897"/>
          </a:xfrm>
          <a:prstGeom prst="rect">
            <a:avLst/>
          </a:prstGeom>
        </p:spPr>
      </p:pic>
      <p:pic>
        <p:nvPicPr>
          <p:cNvPr id="29" name="Picture 28">
            <a:extLst>
              <a:ext uri="{FF2B5EF4-FFF2-40B4-BE49-F238E27FC236}">
                <a16:creationId xmlns:a16="http://schemas.microsoft.com/office/drawing/2014/main" id="{08B4F4D5-419B-44E9-A5C6-738DE7E924C6}"/>
              </a:ext>
            </a:extLst>
          </p:cNvPr>
          <p:cNvPicPr>
            <a:picLocks noChangeAspect="1"/>
          </p:cNvPicPr>
          <p:nvPr/>
        </p:nvPicPr>
        <p:blipFill>
          <a:blip r:embed="rId10"/>
          <a:stretch>
            <a:fillRect/>
          </a:stretch>
        </p:blipFill>
        <p:spPr>
          <a:xfrm>
            <a:off x="1787082" y="2026859"/>
            <a:ext cx="513711" cy="486130"/>
          </a:xfrm>
          <a:prstGeom prst="rect">
            <a:avLst/>
          </a:prstGeom>
        </p:spPr>
      </p:pic>
      <p:pic>
        <p:nvPicPr>
          <p:cNvPr id="30" name="Picture 29">
            <a:extLst>
              <a:ext uri="{FF2B5EF4-FFF2-40B4-BE49-F238E27FC236}">
                <a16:creationId xmlns:a16="http://schemas.microsoft.com/office/drawing/2014/main" id="{C5FD5670-6483-4EF1-AB1E-C96A3094366A}"/>
              </a:ext>
            </a:extLst>
          </p:cNvPr>
          <p:cNvPicPr>
            <a:picLocks noChangeAspect="1"/>
          </p:cNvPicPr>
          <p:nvPr/>
        </p:nvPicPr>
        <p:blipFill>
          <a:blip r:embed="rId10"/>
          <a:stretch>
            <a:fillRect/>
          </a:stretch>
        </p:blipFill>
        <p:spPr>
          <a:xfrm>
            <a:off x="8429238" y="2400376"/>
            <a:ext cx="681067" cy="644500"/>
          </a:xfrm>
          <a:prstGeom prst="rect">
            <a:avLst/>
          </a:prstGeom>
        </p:spPr>
      </p:pic>
      <p:pic>
        <p:nvPicPr>
          <p:cNvPr id="31" name="Picture 30">
            <a:extLst>
              <a:ext uri="{FF2B5EF4-FFF2-40B4-BE49-F238E27FC236}">
                <a16:creationId xmlns:a16="http://schemas.microsoft.com/office/drawing/2014/main" id="{3ACFD53C-0880-4A02-878E-C2D582D23AF8}"/>
              </a:ext>
            </a:extLst>
          </p:cNvPr>
          <p:cNvPicPr>
            <a:picLocks noChangeAspect="1"/>
          </p:cNvPicPr>
          <p:nvPr/>
        </p:nvPicPr>
        <p:blipFill>
          <a:blip r:embed="rId16"/>
          <a:stretch>
            <a:fillRect/>
          </a:stretch>
        </p:blipFill>
        <p:spPr>
          <a:xfrm>
            <a:off x="3088973" y="2487772"/>
            <a:ext cx="290540" cy="290540"/>
          </a:xfrm>
          <a:prstGeom prst="rect">
            <a:avLst/>
          </a:prstGeom>
        </p:spPr>
      </p:pic>
      <p:pic>
        <p:nvPicPr>
          <p:cNvPr id="32" name="Picture 31">
            <a:extLst>
              <a:ext uri="{FF2B5EF4-FFF2-40B4-BE49-F238E27FC236}">
                <a16:creationId xmlns:a16="http://schemas.microsoft.com/office/drawing/2014/main" id="{A3D6E5B8-F3DC-4C82-AAAA-A38B57EC52F2}"/>
              </a:ext>
            </a:extLst>
          </p:cNvPr>
          <p:cNvPicPr>
            <a:picLocks noChangeAspect="1"/>
          </p:cNvPicPr>
          <p:nvPr/>
        </p:nvPicPr>
        <p:blipFill>
          <a:blip r:embed="rId16"/>
          <a:stretch>
            <a:fillRect/>
          </a:stretch>
        </p:blipFill>
        <p:spPr>
          <a:xfrm>
            <a:off x="1563964" y="2073077"/>
            <a:ext cx="210548" cy="210548"/>
          </a:xfrm>
          <a:prstGeom prst="rect">
            <a:avLst/>
          </a:prstGeom>
        </p:spPr>
      </p:pic>
      <p:pic>
        <p:nvPicPr>
          <p:cNvPr id="33" name="Picture 32">
            <a:extLst>
              <a:ext uri="{FF2B5EF4-FFF2-40B4-BE49-F238E27FC236}">
                <a16:creationId xmlns:a16="http://schemas.microsoft.com/office/drawing/2014/main" id="{408B5F67-857A-4F77-843F-4546F62D0DF6}"/>
              </a:ext>
            </a:extLst>
          </p:cNvPr>
          <p:cNvPicPr>
            <a:picLocks noChangeAspect="1"/>
          </p:cNvPicPr>
          <p:nvPr/>
        </p:nvPicPr>
        <p:blipFill>
          <a:blip r:embed="rId17"/>
          <a:stretch>
            <a:fillRect/>
          </a:stretch>
        </p:blipFill>
        <p:spPr>
          <a:xfrm>
            <a:off x="5641542" y="2434745"/>
            <a:ext cx="307477" cy="307477"/>
          </a:xfrm>
          <a:prstGeom prst="rect">
            <a:avLst/>
          </a:prstGeom>
        </p:spPr>
      </p:pic>
      <p:pic>
        <p:nvPicPr>
          <p:cNvPr id="34" name="Picture 33">
            <a:extLst>
              <a:ext uri="{FF2B5EF4-FFF2-40B4-BE49-F238E27FC236}">
                <a16:creationId xmlns:a16="http://schemas.microsoft.com/office/drawing/2014/main" id="{8CB08BD9-C62F-4C84-B940-6F5F3D63DA89}"/>
              </a:ext>
            </a:extLst>
          </p:cNvPr>
          <p:cNvPicPr>
            <a:picLocks noChangeAspect="1"/>
          </p:cNvPicPr>
          <p:nvPr/>
        </p:nvPicPr>
        <p:blipFill>
          <a:blip r:embed="rId17"/>
          <a:stretch>
            <a:fillRect/>
          </a:stretch>
        </p:blipFill>
        <p:spPr>
          <a:xfrm>
            <a:off x="6098741" y="2553746"/>
            <a:ext cx="307477" cy="307477"/>
          </a:xfrm>
          <a:prstGeom prst="rect">
            <a:avLst/>
          </a:prstGeom>
        </p:spPr>
      </p:pic>
      <p:pic>
        <p:nvPicPr>
          <p:cNvPr id="35" name="Picture 34">
            <a:extLst>
              <a:ext uri="{FF2B5EF4-FFF2-40B4-BE49-F238E27FC236}">
                <a16:creationId xmlns:a16="http://schemas.microsoft.com/office/drawing/2014/main" id="{2D1FA434-9E7B-4B5B-88AB-E0CA54E9B949}"/>
              </a:ext>
            </a:extLst>
          </p:cNvPr>
          <p:cNvPicPr>
            <a:picLocks noChangeAspect="1"/>
          </p:cNvPicPr>
          <p:nvPr/>
        </p:nvPicPr>
        <p:blipFill>
          <a:blip r:embed="rId17"/>
          <a:stretch>
            <a:fillRect/>
          </a:stretch>
        </p:blipFill>
        <p:spPr>
          <a:xfrm>
            <a:off x="869937" y="1867069"/>
            <a:ext cx="246674" cy="246674"/>
          </a:xfrm>
          <a:prstGeom prst="rect">
            <a:avLst/>
          </a:prstGeom>
        </p:spPr>
      </p:pic>
      <p:pic>
        <p:nvPicPr>
          <p:cNvPr id="36" name="Picture 35">
            <a:extLst>
              <a:ext uri="{FF2B5EF4-FFF2-40B4-BE49-F238E27FC236}">
                <a16:creationId xmlns:a16="http://schemas.microsoft.com/office/drawing/2014/main" id="{46890C2B-FAA7-4321-880D-09ADF802703C}"/>
              </a:ext>
            </a:extLst>
          </p:cNvPr>
          <p:cNvPicPr>
            <a:picLocks noChangeAspect="1"/>
          </p:cNvPicPr>
          <p:nvPr/>
        </p:nvPicPr>
        <p:blipFill rotWithShape="1">
          <a:blip r:embed="rId18"/>
          <a:srcRect t="87073" r="86364"/>
          <a:stretch/>
        </p:blipFill>
        <p:spPr>
          <a:xfrm>
            <a:off x="5230275" y="2495335"/>
            <a:ext cx="289870" cy="269528"/>
          </a:xfrm>
          <a:prstGeom prst="rect">
            <a:avLst/>
          </a:prstGeom>
        </p:spPr>
      </p:pic>
      <p:pic>
        <p:nvPicPr>
          <p:cNvPr id="37" name="Picture 36">
            <a:extLst>
              <a:ext uri="{FF2B5EF4-FFF2-40B4-BE49-F238E27FC236}">
                <a16:creationId xmlns:a16="http://schemas.microsoft.com/office/drawing/2014/main" id="{F656FFF8-5DF7-4D12-968E-6BADBAE843F2}"/>
              </a:ext>
            </a:extLst>
          </p:cNvPr>
          <p:cNvPicPr>
            <a:picLocks noChangeAspect="1"/>
          </p:cNvPicPr>
          <p:nvPr/>
        </p:nvPicPr>
        <p:blipFill rotWithShape="1">
          <a:blip r:embed="rId5"/>
          <a:srcRect l="32337" r="51742" b="66053"/>
          <a:stretch/>
        </p:blipFill>
        <p:spPr>
          <a:xfrm>
            <a:off x="2465352" y="1039987"/>
            <a:ext cx="451820" cy="986872"/>
          </a:xfrm>
          <a:prstGeom prst="rect">
            <a:avLst/>
          </a:prstGeom>
        </p:spPr>
      </p:pic>
      <p:pic>
        <p:nvPicPr>
          <p:cNvPr id="38" name="Picture 37">
            <a:extLst>
              <a:ext uri="{FF2B5EF4-FFF2-40B4-BE49-F238E27FC236}">
                <a16:creationId xmlns:a16="http://schemas.microsoft.com/office/drawing/2014/main" id="{422A6BF5-D5E4-45A1-9476-C1F2D0C681FF}"/>
              </a:ext>
            </a:extLst>
          </p:cNvPr>
          <p:cNvPicPr>
            <a:picLocks noChangeAspect="1"/>
          </p:cNvPicPr>
          <p:nvPr/>
        </p:nvPicPr>
        <p:blipFill rotWithShape="1">
          <a:blip r:embed="rId5"/>
          <a:srcRect l="32337" r="51742" b="66053"/>
          <a:stretch/>
        </p:blipFill>
        <p:spPr>
          <a:xfrm>
            <a:off x="606038" y="1096153"/>
            <a:ext cx="451820" cy="986872"/>
          </a:xfrm>
          <a:prstGeom prst="rect">
            <a:avLst/>
          </a:prstGeom>
        </p:spPr>
      </p:pic>
      <p:pic>
        <p:nvPicPr>
          <p:cNvPr id="39" name="Picture 38">
            <a:extLst>
              <a:ext uri="{FF2B5EF4-FFF2-40B4-BE49-F238E27FC236}">
                <a16:creationId xmlns:a16="http://schemas.microsoft.com/office/drawing/2014/main" id="{A4589EB8-07E5-4073-85D6-E2CD461B581E}"/>
              </a:ext>
            </a:extLst>
          </p:cNvPr>
          <p:cNvPicPr>
            <a:picLocks noChangeAspect="1"/>
          </p:cNvPicPr>
          <p:nvPr/>
        </p:nvPicPr>
        <p:blipFill rotWithShape="1">
          <a:blip r:embed="rId18"/>
          <a:srcRect t="87073" r="86364"/>
          <a:stretch/>
        </p:blipFill>
        <p:spPr>
          <a:xfrm>
            <a:off x="5407624" y="2551320"/>
            <a:ext cx="289870" cy="269528"/>
          </a:xfrm>
          <a:prstGeom prst="rect">
            <a:avLst/>
          </a:prstGeom>
        </p:spPr>
      </p:pic>
      <p:pic>
        <p:nvPicPr>
          <p:cNvPr id="40" name="Picture 39">
            <a:extLst>
              <a:ext uri="{FF2B5EF4-FFF2-40B4-BE49-F238E27FC236}">
                <a16:creationId xmlns:a16="http://schemas.microsoft.com/office/drawing/2014/main" id="{1FEAE2D0-3A81-4FC1-9B23-66C07975F734}"/>
              </a:ext>
            </a:extLst>
          </p:cNvPr>
          <p:cNvPicPr>
            <a:picLocks noChangeAspect="1"/>
          </p:cNvPicPr>
          <p:nvPr/>
        </p:nvPicPr>
        <p:blipFill>
          <a:blip r:embed="rId19"/>
          <a:stretch>
            <a:fillRect/>
          </a:stretch>
        </p:blipFill>
        <p:spPr>
          <a:xfrm>
            <a:off x="1738489" y="3416029"/>
            <a:ext cx="791128" cy="791128"/>
          </a:xfrm>
          <a:prstGeom prst="rect">
            <a:avLst/>
          </a:prstGeom>
        </p:spPr>
      </p:pic>
      <p:pic>
        <p:nvPicPr>
          <p:cNvPr id="41" name="Picture 40">
            <a:extLst>
              <a:ext uri="{FF2B5EF4-FFF2-40B4-BE49-F238E27FC236}">
                <a16:creationId xmlns:a16="http://schemas.microsoft.com/office/drawing/2014/main" id="{BE4F37D7-0C22-4845-B9B0-1091BD647A55}"/>
              </a:ext>
            </a:extLst>
          </p:cNvPr>
          <p:cNvPicPr>
            <a:picLocks noChangeAspect="1"/>
          </p:cNvPicPr>
          <p:nvPr/>
        </p:nvPicPr>
        <p:blipFill>
          <a:blip r:embed="rId19"/>
          <a:stretch>
            <a:fillRect/>
          </a:stretch>
        </p:blipFill>
        <p:spPr>
          <a:xfrm>
            <a:off x="2531666" y="2372844"/>
            <a:ext cx="257255" cy="257255"/>
          </a:xfrm>
          <a:prstGeom prst="rect">
            <a:avLst/>
          </a:prstGeom>
        </p:spPr>
      </p:pic>
      <p:pic>
        <p:nvPicPr>
          <p:cNvPr id="42" name="Picture 41">
            <a:extLst>
              <a:ext uri="{FF2B5EF4-FFF2-40B4-BE49-F238E27FC236}">
                <a16:creationId xmlns:a16="http://schemas.microsoft.com/office/drawing/2014/main" id="{BAAFDFE9-3C56-4C45-95E3-EC8C68599165}"/>
              </a:ext>
            </a:extLst>
          </p:cNvPr>
          <p:cNvPicPr>
            <a:picLocks noChangeAspect="1"/>
          </p:cNvPicPr>
          <p:nvPr/>
        </p:nvPicPr>
        <p:blipFill rotWithShape="1">
          <a:blip r:embed="rId20"/>
          <a:srcRect l="40974" t="70949" b="5267"/>
          <a:stretch/>
        </p:blipFill>
        <p:spPr>
          <a:xfrm>
            <a:off x="2083825" y="2481429"/>
            <a:ext cx="483971" cy="214107"/>
          </a:xfrm>
          <a:prstGeom prst="rect">
            <a:avLst/>
          </a:prstGeom>
        </p:spPr>
      </p:pic>
      <p:pic>
        <p:nvPicPr>
          <p:cNvPr id="43" name="Picture 42">
            <a:extLst>
              <a:ext uri="{FF2B5EF4-FFF2-40B4-BE49-F238E27FC236}">
                <a16:creationId xmlns:a16="http://schemas.microsoft.com/office/drawing/2014/main" id="{3AE6AE89-79D0-4FC5-A7AE-8939B8296851}"/>
              </a:ext>
            </a:extLst>
          </p:cNvPr>
          <p:cNvPicPr>
            <a:picLocks noChangeAspect="1"/>
          </p:cNvPicPr>
          <p:nvPr/>
        </p:nvPicPr>
        <p:blipFill rotWithShape="1">
          <a:blip r:embed="rId21"/>
          <a:srcRect r="46363"/>
          <a:stretch/>
        </p:blipFill>
        <p:spPr>
          <a:xfrm>
            <a:off x="2368243" y="3391572"/>
            <a:ext cx="412728" cy="800973"/>
          </a:xfrm>
          <a:prstGeom prst="rect">
            <a:avLst/>
          </a:prstGeom>
        </p:spPr>
      </p:pic>
      <p:pic>
        <p:nvPicPr>
          <p:cNvPr id="44" name="Picture 43">
            <a:extLst>
              <a:ext uri="{FF2B5EF4-FFF2-40B4-BE49-F238E27FC236}">
                <a16:creationId xmlns:a16="http://schemas.microsoft.com/office/drawing/2014/main" id="{2B581BD2-9E82-4276-9A70-09CF213AC82C}"/>
              </a:ext>
            </a:extLst>
          </p:cNvPr>
          <p:cNvPicPr>
            <a:picLocks noChangeAspect="1"/>
          </p:cNvPicPr>
          <p:nvPr/>
        </p:nvPicPr>
        <p:blipFill rotWithShape="1">
          <a:blip r:embed="rId21"/>
          <a:srcRect r="46363"/>
          <a:stretch/>
        </p:blipFill>
        <p:spPr>
          <a:xfrm>
            <a:off x="3635567" y="2489561"/>
            <a:ext cx="145194" cy="281775"/>
          </a:xfrm>
          <a:prstGeom prst="rect">
            <a:avLst/>
          </a:prstGeom>
        </p:spPr>
      </p:pic>
      <p:pic>
        <p:nvPicPr>
          <p:cNvPr id="45" name="Picture 44">
            <a:extLst>
              <a:ext uri="{FF2B5EF4-FFF2-40B4-BE49-F238E27FC236}">
                <a16:creationId xmlns:a16="http://schemas.microsoft.com/office/drawing/2014/main" id="{38AB9832-A700-453B-A5BD-3DD1DF52EACE}"/>
              </a:ext>
            </a:extLst>
          </p:cNvPr>
          <p:cNvPicPr>
            <a:picLocks noChangeAspect="1"/>
          </p:cNvPicPr>
          <p:nvPr/>
        </p:nvPicPr>
        <p:blipFill rotWithShape="1">
          <a:blip r:embed="rId21"/>
          <a:srcRect r="46363"/>
          <a:stretch/>
        </p:blipFill>
        <p:spPr>
          <a:xfrm>
            <a:off x="6399882" y="2586767"/>
            <a:ext cx="145194" cy="281775"/>
          </a:xfrm>
          <a:prstGeom prst="rect">
            <a:avLst/>
          </a:prstGeom>
        </p:spPr>
      </p:pic>
      <p:pic>
        <p:nvPicPr>
          <p:cNvPr id="46" name="Picture 45">
            <a:extLst>
              <a:ext uri="{FF2B5EF4-FFF2-40B4-BE49-F238E27FC236}">
                <a16:creationId xmlns:a16="http://schemas.microsoft.com/office/drawing/2014/main" id="{E746ABFE-7921-47DC-AEB8-F95E170B198D}"/>
              </a:ext>
            </a:extLst>
          </p:cNvPr>
          <p:cNvPicPr>
            <a:picLocks noChangeAspect="1"/>
          </p:cNvPicPr>
          <p:nvPr/>
        </p:nvPicPr>
        <p:blipFill rotWithShape="1">
          <a:blip r:embed="rId21"/>
          <a:srcRect r="46363"/>
          <a:stretch/>
        </p:blipFill>
        <p:spPr>
          <a:xfrm>
            <a:off x="5326358" y="3792828"/>
            <a:ext cx="677432" cy="1314678"/>
          </a:xfrm>
          <a:prstGeom prst="rect">
            <a:avLst/>
          </a:prstGeom>
        </p:spPr>
      </p:pic>
      <p:pic>
        <p:nvPicPr>
          <p:cNvPr id="47" name="Picture 46">
            <a:extLst>
              <a:ext uri="{FF2B5EF4-FFF2-40B4-BE49-F238E27FC236}">
                <a16:creationId xmlns:a16="http://schemas.microsoft.com/office/drawing/2014/main" id="{7DDFFE6C-C88B-40DC-8291-97ACFD6957D8}"/>
              </a:ext>
            </a:extLst>
          </p:cNvPr>
          <p:cNvPicPr>
            <a:picLocks noChangeAspect="1"/>
          </p:cNvPicPr>
          <p:nvPr/>
        </p:nvPicPr>
        <p:blipFill>
          <a:blip r:embed="rId22"/>
          <a:stretch>
            <a:fillRect/>
          </a:stretch>
        </p:blipFill>
        <p:spPr>
          <a:xfrm>
            <a:off x="855712" y="1975891"/>
            <a:ext cx="615468" cy="615468"/>
          </a:xfrm>
          <a:prstGeom prst="rect">
            <a:avLst/>
          </a:prstGeom>
        </p:spPr>
      </p:pic>
      <p:pic>
        <p:nvPicPr>
          <p:cNvPr id="48" name="Picture 47">
            <a:extLst>
              <a:ext uri="{FF2B5EF4-FFF2-40B4-BE49-F238E27FC236}">
                <a16:creationId xmlns:a16="http://schemas.microsoft.com/office/drawing/2014/main" id="{D93418B7-8A23-48D9-BBF1-44D0BE02307F}"/>
              </a:ext>
            </a:extLst>
          </p:cNvPr>
          <p:cNvPicPr>
            <a:picLocks noChangeAspect="1"/>
          </p:cNvPicPr>
          <p:nvPr/>
        </p:nvPicPr>
        <p:blipFill>
          <a:blip r:embed="rId23"/>
          <a:stretch>
            <a:fillRect/>
          </a:stretch>
        </p:blipFill>
        <p:spPr>
          <a:xfrm>
            <a:off x="6513679" y="5798837"/>
            <a:ext cx="456451" cy="456451"/>
          </a:xfrm>
          <a:prstGeom prst="rect">
            <a:avLst/>
          </a:prstGeom>
        </p:spPr>
      </p:pic>
      <p:pic>
        <p:nvPicPr>
          <p:cNvPr id="49" name="Picture 48">
            <a:extLst>
              <a:ext uri="{FF2B5EF4-FFF2-40B4-BE49-F238E27FC236}">
                <a16:creationId xmlns:a16="http://schemas.microsoft.com/office/drawing/2014/main" id="{CDA9BD8B-37F7-43B4-BB8A-BFD0E64A4057}"/>
              </a:ext>
            </a:extLst>
          </p:cNvPr>
          <p:cNvPicPr>
            <a:picLocks noChangeAspect="1"/>
          </p:cNvPicPr>
          <p:nvPr/>
        </p:nvPicPr>
        <p:blipFill>
          <a:blip r:embed="rId23"/>
          <a:stretch>
            <a:fillRect/>
          </a:stretch>
        </p:blipFill>
        <p:spPr>
          <a:xfrm>
            <a:off x="6722793" y="5939224"/>
            <a:ext cx="456451" cy="456451"/>
          </a:xfrm>
          <a:prstGeom prst="rect">
            <a:avLst/>
          </a:prstGeom>
        </p:spPr>
      </p:pic>
      <p:pic>
        <p:nvPicPr>
          <p:cNvPr id="50" name="Picture 49">
            <a:extLst>
              <a:ext uri="{FF2B5EF4-FFF2-40B4-BE49-F238E27FC236}">
                <a16:creationId xmlns:a16="http://schemas.microsoft.com/office/drawing/2014/main" id="{773BE4B0-1512-4DFE-9E97-B7A92A69E3AF}"/>
              </a:ext>
            </a:extLst>
          </p:cNvPr>
          <p:cNvPicPr>
            <a:picLocks noChangeAspect="1"/>
          </p:cNvPicPr>
          <p:nvPr/>
        </p:nvPicPr>
        <p:blipFill>
          <a:blip r:embed="rId23"/>
          <a:stretch>
            <a:fillRect/>
          </a:stretch>
        </p:blipFill>
        <p:spPr>
          <a:xfrm>
            <a:off x="6960467" y="5814558"/>
            <a:ext cx="456451" cy="456451"/>
          </a:xfrm>
          <a:prstGeom prst="rect">
            <a:avLst/>
          </a:prstGeom>
        </p:spPr>
      </p:pic>
      <p:pic>
        <p:nvPicPr>
          <p:cNvPr id="51" name="Picture 50">
            <a:extLst>
              <a:ext uri="{FF2B5EF4-FFF2-40B4-BE49-F238E27FC236}">
                <a16:creationId xmlns:a16="http://schemas.microsoft.com/office/drawing/2014/main" id="{50E5DA75-602A-484E-B945-6B78B823B611}"/>
              </a:ext>
            </a:extLst>
          </p:cNvPr>
          <p:cNvPicPr>
            <a:picLocks noChangeAspect="1"/>
          </p:cNvPicPr>
          <p:nvPr/>
        </p:nvPicPr>
        <p:blipFill>
          <a:blip r:embed="rId23"/>
          <a:stretch>
            <a:fillRect/>
          </a:stretch>
        </p:blipFill>
        <p:spPr>
          <a:xfrm>
            <a:off x="6864554" y="4080481"/>
            <a:ext cx="214682" cy="214682"/>
          </a:xfrm>
          <a:prstGeom prst="rect">
            <a:avLst/>
          </a:prstGeom>
        </p:spPr>
      </p:pic>
      <p:pic>
        <p:nvPicPr>
          <p:cNvPr id="52" name="Picture 51">
            <a:extLst>
              <a:ext uri="{FF2B5EF4-FFF2-40B4-BE49-F238E27FC236}">
                <a16:creationId xmlns:a16="http://schemas.microsoft.com/office/drawing/2014/main" id="{27908369-F67A-47B2-AF96-DE42274F00AF}"/>
              </a:ext>
            </a:extLst>
          </p:cNvPr>
          <p:cNvPicPr>
            <a:picLocks noChangeAspect="1"/>
          </p:cNvPicPr>
          <p:nvPr/>
        </p:nvPicPr>
        <p:blipFill>
          <a:blip r:embed="rId23"/>
          <a:stretch>
            <a:fillRect/>
          </a:stretch>
        </p:blipFill>
        <p:spPr>
          <a:xfrm>
            <a:off x="6970016" y="4110469"/>
            <a:ext cx="187112" cy="187112"/>
          </a:xfrm>
          <a:prstGeom prst="rect">
            <a:avLst/>
          </a:prstGeom>
        </p:spPr>
      </p:pic>
      <p:pic>
        <p:nvPicPr>
          <p:cNvPr id="53" name="Picture 52">
            <a:extLst>
              <a:ext uri="{FF2B5EF4-FFF2-40B4-BE49-F238E27FC236}">
                <a16:creationId xmlns:a16="http://schemas.microsoft.com/office/drawing/2014/main" id="{CBB5F000-898E-460E-A13E-A1EAF801FA62}"/>
              </a:ext>
            </a:extLst>
          </p:cNvPr>
          <p:cNvPicPr>
            <a:picLocks noChangeAspect="1"/>
          </p:cNvPicPr>
          <p:nvPr/>
        </p:nvPicPr>
        <p:blipFill>
          <a:blip r:embed="rId23"/>
          <a:stretch>
            <a:fillRect/>
          </a:stretch>
        </p:blipFill>
        <p:spPr>
          <a:xfrm>
            <a:off x="298156" y="5392164"/>
            <a:ext cx="412403" cy="412403"/>
          </a:xfrm>
          <a:prstGeom prst="rect">
            <a:avLst/>
          </a:prstGeom>
        </p:spPr>
      </p:pic>
      <p:pic>
        <p:nvPicPr>
          <p:cNvPr id="54" name="Picture 53">
            <a:extLst>
              <a:ext uri="{FF2B5EF4-FFF2-40B4-BE49-F238E27FC236}">
                <a16:creationId xmlns:a16="http://schemas.microsoft.com/office/drawing/2014/main" id="{29295809-0A8F-4459-98BA-4C6E0C8CBEA9}"/>
              </a:ext>
            </a:extLst>
          </p:cNvPr>
          <p:cNvPicPr>
            <a:picLocks noChangeAspect="1"/>
          </p:cNvPicPr>
          <p:nvPr/>
        </p:nvPicPr>
        <p:blipFill>
          <a:blip r:embed="rId23"/>
          <a:stretch>
            <a:fillRect/>
          </a:stretch>
        </p:blipFill>
        <p:spPr>
          <a:xfrm>
            <a:off x="8503743" y="4096684"/>
            <a:ext cx="214682" cy="214682"/>
          </a:xfrm>
          <a:prstGeom prst="rect">
            <a:avLst/>
          </a:prstGeom>
        </p:spPr>
      </p:pic>
      <p:pic>
        <p:nvPicPr>
          <p:cNvPr id="55" name="Picture 54">
            <a:extLst>
              <a:ext uri="{FF2B5EF4-FFF2-40B4-BE49-F238E27FC236}">
                <a16:creationId xmlns:a16="http://schemas.microsoft.com/office/drawing/2014/main" id="{9D4B3CA8-2EEF-4927-A3DC-07E4CDDFE512}"/>
              </a:ext>
            </a:extLst>
          </p:cNvPr>
          <p:cNvPicPr>
            <a:picLocks noChangeAspect="1"/>
          </p:cNvPicPr>
          <p:nvPr/>
        </p:nvPicPr>
        <p:blipFill>
          <a:blip r:embed="rId23"/>
          <a:stretch>
            <a:fillRect/>
          </a:stretch>
        </p:blipFill>
        <p:spPr>
          <a:xfrm>
            <a:off x="7258860" y="4080481"/>
            <a:ext cx="214682" cy="214682"/>
          </a:xfrm>
          <a:prstGeom prst="rect">
            <a:avLst/>
          </a:prstGeom>
        </p:spPr>
      </p:pic>
      <p:pic>
        <p:nvPicPr>
          <p:cNvPr id="56" name="Picture 55">
            <a:extLst>
              <a:ext uri="{FF2B5EF4-FFF2-40B4-BE49-F238E27FC236}">
                <a16:creationId xmlns:a16="http://schemas.microsoft.com/office/drawing/2014/main" id="{02BF8709-649F-45B2-884C-67D72DC57AA3}"/>
              </a:ext>
            </a:extLst>
          </p:cNvPr>
          <p:cNvPicPr>
            <a:picLocks noChangeAspect="1"/>
          </p:cNvPicPr>
          <p:nvPr/>
        </p:nvPicPr>
        <p:blipFill>
          <a:blip r:embed="rId23"/>
          <a:stretch>
            <a:fillRect/>
          </a:stretch>
        </p:blipFill>
        <p:spPr>
          <a:xfrm>
            <a:off x="1685070" y="3970128"/>
            <a:ext cx="214682" cy="214682"/>
          </a:xfrm>
          <a:prstGeom prst="rect">
            <a:avLst/>
          </a:prstGeom>
        </p:spPr>
      </p:pic>
      <p:pic>
        <p:nvPicPr>
          <p:cNvPr id="57" name="Picture 56">
            <a:extLst>
              <a:ext uri="{FF2B5EF4-FFF2-40B4-BE49-F238E27FC236}">
                <a16:creationId xmlns:a16="http://schemas.microsoft.com/office/drawing/2014/main" id="{BE9EB4E0-732A-43FE-B5A7-667598363EC3}"/>
              </a:ext>
            </a:extLst>
          </p:cNvPr>
          <p:cNvPicPr>
            <a:picLocks noChangeAspect="1"/>
          </p:cNvPicPr>
          <p:nvPr/>
        </p:nvPicPr>
        <p:blipFill>
          <a:blip r:embed="rId23"/>
          <a:stretch>
            <a:fillRect/>
          </a:stretch>
        </p:blipFill>
        <p:spPr>
          <a:xfrm>
            <a:off x="481417" y="3979543"/>
            <a:ext cx="214682" cy="214682"/>
          </a:xfrm>
          <a:prstGeom prst="rect">
            <a:avLst/>
          </a:prstGeom>
        </p:spPr>
      </p:pic>
      <p:pic>
        <p:nvPicPr>
          <p:cNvPr id="58" name="Picture 57">
            <a:extLst>
              <a:ext uri="{FF2B5EF4-FFF2-40B4-BE49-F238E27FC236}">
                <a16:creationId xmlns:a16="http://schemas.microsoft.com/office/drawing/2014/main" id="{BFFDE660-8A37-46C6-B0FB-AB7441E33AFA}"/>
              </a:ext>
            </a:extLst>
          </p:cNvPr>
          <p:cNvPicPr>
            <a:picLocks noChangeAspect="1"/>
          </p:cNvPicPr>
          <p:nvPr/>
        </p:nvPicPr>
        <p:blipFill>
          <a:blip r:embed="rId23"/>
          <a:stretch>
            <a:fillRect/>
          </a:stretch>
        </p:blipFill>
        <p:spPr>
          <a:xfrm>
            <a:off x="571192" y="4044917"/>
            <a:ext cx="214682" cy="214682"/>
          </a:xfrm>
          <a:prstGeom prst="rect">
            <a:avLst/>
          </a:prstGeom>
        </p:spPr>
      </p:pic>
      <p:pic>
        <p:nvPicPr>
          <p:cNvPr id="59" name="Picture 58">
            <a:extLst>
              <a:ext uri="{FF2B5EF4-FFF2-40B4-BE49-F238E27FC236}">
                <a16:creationId xmlns:a16="http://schemas.microsoft.com/office/drawing/2014/main" id="{969C300C-56DD-4B18-AA7B-2E20DE08DA84}"/>
              </a:ext>
            </a:extLst>
          </p:cNvPr>
          <p:cNvPicPr>
            <a:picLocks noChangeAspect="1"/>
          </p:cNvPicPr>
          <p:nvPr/>
        </p:nvPicPr>
        <p:blipFill>
          <a:blip r:embed="rId23"/>
          <a:stretch>
            <a:fillRect/>
          </a:stretch>
        </p:blipFill>
        <p:spPr>
          <a:xfrm>
            <a:off x="385959" y="4025200"/>
            <a:ext cx="214682" cy="214682"/>
          </a:xfrm>
          <a:prstGeom prst="rect">
            <a:avLst/>
          </a:prstGeom>
        </p:spPr>
      </p:pic>
      <p:pic>
        <p:nvPicPr>
          <p:cNvPr id="60" name="Picture 59">
            <a:extLst>
              <a:ext uri="{FF2B5EF4-FFF2-40B4-BE49-F238E27FC236}">
                <a16:creationId xmlns:a16="http://schemas.microsoft.com/office/drawing/2014/main" id="{54A778E0-A8AA-49F3-AA4E-100B6801700D}"/>
              </a:ext>
            </a:extLst>
          </p:cNvPr>
          <p:cNvPicPr>
            <a:picLocks noChangeAspect="1"/>
          </p:cNvPicPr>
          <p:nvPr/>
        </p:nvPicPr>
        <p:blipFill>
          <a:blip r:embed="rId23"/>
          <a:stretch>
            <a:fillRect/>
          </a:stretch>
        </p:blipFill>
        <p:spPr>
          <a:xfrm>
            <a:off x="274951" y="4013303"/>
            <a:ext cx="214682" cy="214682"/>
          </a:xfrm>
          <a:prstGeom prst="rect">
            <a:avLst/>
          </a:prstGeom>
        </p:spPr>
      </p:pic>
      <p:pic>
        <p:nvPicPr>
          <p:cNvPr id="61" name="Picture 60">
            <a:extLst>
              <a:ext uri="{FF2B5EF4-FFF2-40B4-BE49-F238E27FC236}">
                <a16:creationId xmlns:a16="http://schemas.microsoft.com/office/drawing/2014/main" id="{0DD552A4-F5BC-4D84-9DF0-0028E597A79C}"/>
              </a:ext>
            </a:extLst>
          </p:cNvPr>
          <p:cNvPicPr>
            <a:picLocks noChangeAspect="1"/>
          </p:cNvPicPr>
          <p:nvPr/>
        </p:nvPicPr>
        <p:blipFill>
          <a:blip r:embed="rId23"/>
          <a:stretch>
            <a:fillRect/>
          </a:stretch>
        </p:blipFill>
        <p:spPr>
          <a:xfrm>
            <a:off x="-1122269" y="5402155"/>
            <a:ext cx="412403" cy="412403"/>
          </a:xfrm>
          <a:prstGeom prst="rect">
            <a:avLst/>
          </a:prstGeom>
        </p:spPr>
      </p:pic>
      <p:pic>
        <p:nvPicPr>
          <p:cNvPr id="62" name="Picture 61">
            <a:extLst>
              <a:ext uri="{FF2B5EF4-FFF2-40B4-BE49-F238E27FC236}">
                <a16:creationId xmlns:a16="http://schemas.microsoft.com/office/drawing/2014/main" id="{E4DF1558-8531-466A-8150-DC228B0D9324}"/>
              </a:ext>
            </a:extLst>
          </p:cNvPr>
          <p:cNvPicPr>
            <a:picLocks noChangeAspect="1"/>
          </p:cNvPicPr>
          <p:nvPr/>
        </p:nvPicPr>
        <p:blipFill>
          <a:blip r:embed="rId23"/>
          <a:stretch>
            <a:fillRect/>
          </a:stretch>
        </p:blipFill>
        <p:spPr>
          <a:xfrm>
            <a:off x="2788921" y="3191921"/>
            <a:ext cx="139716" cy="139716"/>
          </a:xfrm>
          <a:prstGeom prst="rect">
            <a:avLst/>
          </a:prstGeom>
        </p:spPr>
      </p:pic>
      <p:pic>
        <p:nvPicPr>
          <p:cNvPr id="63" name="Picture 62">
            <a:extLst>
              <a:ext uri="{FF2B5EF4-FFF2-40B4-BE49-F238E27FC236}">
                <a16:creationId xmlns:a16="http://schemas.microsoft.com/office/drawing/2014/main" id="{8A7837B0-4F9C-4BF9-A7AB-5EAF5DEA5457}"/>
              </a:ext>
            </a:extLst>
          </p:cNvPr>
          <p:cNvPicPr>
            <a:picLocks noChangeAspect="1"/>
          </p:cNvPicPr>
          <p:nvPr/>
        </p:nvPicPr>
        <p:blipFill>
          <a:blip r:embed="rId23"/>
          <a:stretch>
            <a:fillRect/>
          </a:stretch>
        </p:blipFill>
        <p:spPr>
          <a:xfrm>
            <a:off x="2653363" y="3246220"/>
            <a:ext cx="139716" cy="139716"/>
          </a:xfrm>
          <a:prstGeom prst="rect">
            <a:avLst/>
          </a:prstGeom>
        </p:spPr>
      </p:pic>
      <p:pic>
        <p:nvPicPr>
          <p:cNvPr id="64" name="Picture 63">
            <a:extLst>
              <a:ext uri="{FF2B5EF4-FFF2-40B4-BE49-F238E27FC236}">
                <a16:creationId xmlns:a16="http://schemas.microsoft.com/office/drawing/2014/main" id="{BF949E06-20B4-49FC-83D0-57A5B6FB5A77}"/>
              </a:ext>
            </a:extLst>
          </p:cNvPr>
          <p:cNvPicPr>
            <a:picLocks noChangeAspect="1"/>
          </p:cNvPicPr>
          <p:nvPr/>
        </p:nvPicPr>
        <p:blipFill>
          <a:blip r:embed="rId23"/>
          <a:stretch>
            <a:fillRect/>
          </a:stretch>
        </p:blipFill>
        <p:spPr>
          <a:xfrm>
            <a:off x="2517805" y="3179017"/>
            <a:ext cx="139716" cy="139716"/>
          </a:xfrm>
          <a:prstGeom prst="rect">
            <a:avLst/>
          </a:prstGeom>
        </p:spPr>
      </p:pic>
      <p:pic>
        <p:nvPicPr>
          <p:cNvPr id="65" name="Picture 64">
            <a:extLst>
              <a:ext uri="{FF2B5EF4-FFF2-40B4-BE49-F238E27FC236}">
                <a16:creationId xmlns:a16="http://schemas.microsoft.com/office/drawing/2014/main" id="{4225EFF6-1032-44D1-8D8B-44720E0D26CA}"/>
              </a:ext>
            </a:extLst>
          </p:cNvPr>
          <p:cNvPicPr>
            <a:picLocks noChangeAspect="1"/>
          </p:cNvPicPr>
          <p:nvPr/>
        </p:nvPicPr>
        <p:blipFill>
          <a:blip r:embed="rId23"/>
          <a:stretch>
            <a:fillRect/>
          </a:stretch>
        </p:blipFill>
        <p:spPr>
          <a:xfrm>
            <a:off x="8508582" y="2954111"/>
            <a:ext cx="87758" cy="87758"/>
          </a:xfrm>
          <a:prstGeom prst="rect">
            <a:avLst/>
          </a:prstGeom>
        </p:spPr>
      </p:pic>
      <p:pic>
        <p:nvPicPr>
          <p:cNvPr id="66" name="Picture 65">
            <a:extLst>
              <a:ext uri="{FF2B5EF4-FFF2-40B4-BE49-F238E27FC236}">
                <a16:creationId xmlns:a16="http://schemas.microsoft.com/office/drawing/2014/main" id="{CAD17CB2-ABD6-4915-806A-71673B7C268B}"/>
              </a:ext>
            </a:extLst>
          </p:cNvPr>
          <p:cNvPicPr>
            <a:picLocks noChangeAspect="1"/>
          </p:cNvPicPr>
          <p:nvPr/>
        </p:nvPicPr>
        <p:blipFill>
          <a:blip r:embed="rId23"/>
          <a:stretch>
            <a:fillRect/>
          </a:stretch>
        </p:blipFill>
        <p:spPr>
          <a:xfrm>
            <a:off x="8985821" y="2954111"/>
            <a:ext cx="87758" cy="87758"/>
          </a:xfrm>
          <a:prstGeom prst="rect">
            <a:avLst/>
          </a:prstGeom>
        </p:spPr>
      </p:pic>
      <p:pic>
        <p:nvPicPr>
          <p:cNvPr id="67" name="Picture 66">
            <a:extLst>
              <a:ext uri="{FF2B5EF4-FFF2-40B4-BE49-F238E27FC236}">
                <a16:creationId xmlns:a16="http://schemas.microsoft.com/office/drawing/2014/main" id="{6B82D84E-78F7-4000-8EA8-1F680B9D60AD}"/>
              </a:ext>
            </a:extLst>
          </p:cNvPr>
          <p:cNvPicPr>
            <a:picLocks noChangeAspect="1"/>
          </p:cNvPicPr>
          <p:nvPr/>
        </p:nvPicPr>
        <p:blipFill>
          <a:blip r:embed="rId23"/>
          <a:stretch>
            <a:fillRect/>
          </a:stretch>
        </p:blipFill>
        <p:spPr>
          <a:xfrm>
            <a:off x="8910674" y="2949164"/>
            <a:ext cx="87758" cy="87758"/>
          </a:xfrm>
          <a:prstGeom prst="rect">
            <a:avLst/>
          </a:prstGeom>
        </p:spPr>
      </p:pic>
      <p:pic>
        <p:nvPicPr>
          <p:cNvPr id="68" name="Picture 67">
            <a:extLst>
              <a:ext uri="{FF2B5EF4-FFF2-40B4-BE49-F238E27FC236}">
                <a16:creationId xmlns:a16="http://schemas.microsoft.com/office/drawing/2014/main" id="{386FFC86-B460-4136-9394-6FC091319446}"/>
              </a:ext>
            </a:extLst>
          </p:cNvPr>
          <p:cNvPicPr>
            <a:picLocks noChangeAspect="1"/>
          </p:cNvPicPr>
          <p:nvPr/>
        </p:nvPicPr>
        <p:blipFill>
          <a:blip r:embed="rId23"/>
          <a:stretch>
            <a:fillRect/>
          </a:stretch>
        </p:blipFill>
        <p:spPr>
          <a:xfrm>
            <a:off x="1307213" y="2402635"/>
            <a:ext cx="87758" cy="87758"/>
          </a:xfrm>
          <a:prstGeom prst="rect">
            <a:avLst/>
          </a:prstGeom>
        </p:spPr>
      </p:pic>
      <p:pic>
        <p:nvPicPr>
          <p:cNvPr id="69" name="Picture 68">
            <a:extLst>
              <a:ext uri="{FF2B5EF4-FFF2-40B4-BE49-F238E27FC236}">
                <a16:creationId xmlns:a16="http://schemas.microsoft.com/office/drawing/2014/main" id="{949D2688-AE16-4890-BFC8-8FBF9CE8994B}"/>
              </a:ext>
            </a:extLst>
          </p:cNvPr>
          <p:cNvPicPr>
            <a:picLocks noChangeAspect="1"/>
          </p:cNvPicPr>
          <p:nvPr/>
        </p:nvPicPr>
        <p:blipFill>
          <a:blip r:embed="rId23"/>
          <a:stretch>
            <a:fillRect/>
          </a:stretch>
        </p:blipFill>
        <p:spPr>
          <a:xfrm>
            <a:off x="903240" y="2405689"/>
            <a:ext cx="87758" cy="87758"/>
          </a:xfrm>
          <a:prstGeom prst="rect">
            <a:avLst/>
          </a:prstGeom>
        </p:spPr>
      </p:pic>
      <p:pic>
        <p:nvPicPr>
          <p:cNvPr id="70" name="Picture 69">
            <a:extLst>
              <a:ext uri="{FF2B5EF4-FFF2-40B4-BE49-F238E27FC236}">
                <a16:creationId xmlns:a16="http://schemas.microsoft.com/office/drawing/2014/main" id="{68203B04-FEB2-465F-B65C-51276DFED918}"/>
              </a:ext>
            </a:extLst>
          </p:cNvPr>
          <p:cNvPicPr>
            <a:picLocks noChangeAspect="1"/>
          </p:cNvPicPr>
          <p:nvPr/>
        </p:nvPicPr>
        <p:blipFill>
          <a:blip r:embed="rId23"/>
          <a:stretch>
            <a:fillRect/>
          </a:stretch>
        </p:blipFill>
        <p:spPr>
          <a:xfrm>
            <a:off x="823975" y="2385199"/>
            <a:ext cx="87758" cy="87758"/>
          </a:xfrm>
          <a:prstGeom prst="rect">
            <a:avLst/>
          </a:prstGeom>
        </p:spPr>
      </p:pic>
      <p:pic>
        <p:nvPicPr>
          <p:cNvPr id="71" name="Picture 70">
            <a:extLst>
              <a:ext uri="{FF2B5EF4-FFF2-40B4-BE49-F238E27FC236}">
                <a16:creationId xmlns:a16="http://schemas.microsoft.com/office/drawing/2014/main" id="{947CD794-C61E-4838-95CE-D3C022E6B53A}"/>
              </a:ext>
            </a:extLst>
          </p:cNvPr>
          <p:cNvPicPr>
            <a:picLocks noChangeAspect="1"/>
          </p:cNvPicPr>
          <p:nvPr/>
        </p:nvPicPr>
        <p:blipFill>
          <a:blip r:embed="rId23"/>
          <a:stretch>
            <a:fillRect/>
          </a:stretch>
        </p:blipFill>
        <p:spPr>
          <a:xfrm>
            <a:off x="1845802" y="2436068"/>
            <a:ext cx="87758" cy="87758"/>
          </a:xfrm>
          <a:prstGeom prst="rect">
            <a:avLst/>
          </a:prstGeom>
        </p:spPr>
      </p:pic>
      <p:pic>
        <p:nvPicPr>
          <p:cNvPr id="72" name="Picture 71">
            <a:extLst>
              <a:ext uri="{FF2B5EF4-FFF2-40B4-BE49-F238E27FC236}">
                <a16:creationId xmlns:a16="http://schemas.microsoft.com/office/drawing/2014/main" id="{2F397A3F-10B0-4FF5-9F57-6C6EF0FFDB3C}"/>
              </a:ext>
            </a:extLst>
          </p:cNvPr>
          <p:cNvPicPr>
            <a:picLocks noChangeAspect="1"/>
          </p:cNvPicPr>
          <p:nvPr/>
        </p:nvPicPr>
        <p:blipFill>
          <a:blip r:embed="rId23"/>
          <a:stretch>
            <a:fillRect/>
          </a:stretch>
        </p:blipFill>
        <p:spPr>
          <a:xfrm>
            <a:off x="2074322" y="2609822"/>
            <a:ext cx="87758" cy="87758"/>
          </a:xfrm>
          <a:prstGeom prst="rect">
            <a:avLst/>
          </a:prstGeom>
        </p:spPr>
      </p:pic>
      <p:pic>
        <p:nvPicPr>
          <p:cNvPr id="73" name="Picture 72">
            <a:extLst>
              <a:ext uri="{FF2B5EF4-FFF2-40B4-BE49-F238E27FC236}">
                <a16:creationId xmlns:a16="http://schemas.microsoft.com/office/drawing/2014/main" id="{5AD134A0-A85B-4863-974F-AE22E558D9BC}"/>
              </a:ext>
            </a:extLst>
          </p:cNvPr>
          <p:cNvPicPr>
            <a:picLocks noChangeAspect="1"/>
          </p:cNvPicPr>
          <p:nvPr/>
        </p:nvPicPr>
        <p:blipFill>
          <a:blip r:embed="rId23"/>
          <a:stretch>
            <a:fillRect/>
          </a:stretch>
        </p:blipFill>
        <p:spPr>
          <a:xfrm>
            <a:off x="3017184" y="2511677"/>
            <a:ext cx="87758" cy="87758"/>
          </a:xfrm>
          <a:prstGeom prst="rect">
            <a:avLst/>
          </a:prstGeom>
        </p:spPr>
      </p:pic>
      <p:sp>
        <p:nvSpPr>
          <p:cNvPr id="74" name="TextBox 73">
            <a:extLst>
              <a:ext uri="{FF2B5EF4-FFF2-40B4-BE49-F238E27FC236}">
                <a16:creationId xmlns:a16="http://schemas.microsoft.com/office/drawing/2014/main" id="{6A57442F-A6AD-4CA4-9A62-E921C6408635}"/>
              </a:ext>
            </a:extLst>
          </p:cNvPr>
          <p:cNvSpPr txBox="1"/>
          <p:nvPr/>
        </p:nvSpPr>
        <p:spPr>
          <a:xfrm>
            <a:off x="365035" y="4222755"/>
            <a:ext cx="1679478"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BAR/STORE</a:t>
            </a:r>
          </a:p>
        </p:txBody>
      </p:sp>
      <p:sp>
        <p:nvSpPr>
          <p:cNvPr id="75" name="TextBox 74">
            <a:extLst>
              <a:ext uri="{FF2B5EF4-FFF2-40B4-BE49-F238E27FC236}">
                <a16:creationId xmlns:a16="http://schemas.microsoft.com/office/drawing/2014/main" id="{7886ECF2-F659-4217-AE57-02D93B321661}"/>
              </a:ext>
            </a:extLst>
          </p:cNvPr>
          <p:cNvSpPr txBox="1"/>
          <p:nvPr/>
        </p:nvSpPr>
        <p:spPr>
          <a:xfrm>
            <a:off x="6865478" y="4274676"/>
            <a:ext cx="1679478"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MALE HANGOUT</a:t>
            </a:r>
          </a:p>
        </p:txBody>
      </p:sp>
      <p:sp>
        <p:nvSpPr>
          <p:cNvPr id="76" name="TextBox 75">
            <a:extLst>
              <a:ext uri="{FF2B5EF4-FFF2-40B4-BE49-F238E27FC236}">
                <a16:creationId xmlns:a16="http://schemas.microsoft.com/office/drawing/2014/main" id="{1B1E03A5-9B17-4157-9826-3DFFF47F9124}"/>
              </a:ext>
            </a:extLst>
          </p:cNvPr>
          <p:cNvSpPr txBox="1"/>
          <p:nvPr/>
        </p:nvSpPr>
        <p:spPr>
          <a:xfrm>
            <a:off x="5157331" y="2785405"/>
            <a:ext cx="1679478"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SCHOOL</a:t>
            </a:r>
          </a:p>
        </p:txBody>
      </p:sp>
      <p:sp>
        <p:nvSpPr>
          <p:cNvPr id="77" name="TextBox 76">
            <a:extLst>
              <a:ext uri="{FF2B5EF4-FFF2-40B4-BE49-F238E27FC236}">
                <a16:creationId xmlns:a16="http://schemas.microsoft.com/office/drawing/2014/main" id="{CF1E20EA-75E4-4C4E-9D4E-013C25F84F1F}"/>
              </a:ext>
            </a:extLst>
          </p:cNvPr>
          <p:cNvSpPr txBox="1"/>
          <p:nvPr/>
        </p:nvSpPr>
        <p:spPr>
          <a:xfrm>
            <a:off x="349999" y="2466120"/>
            <a:ext cx="1584706"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HEALTH CENTER</a:t>
            </a:r>
          </a:p>
        </p:txBody>
      </p:sp>
      <p:sp>
        <p:nvSpPr>
          <p:cNvPr id="78" name="TextBox 77">
            <a:extLst>
              <a:ext uri="{FF2B5EF4-FFF2-40B4-BE49-F238E27FC236}">
                <a16:creationId xmlns:a16="http://schemas.microsoft.com/office/drawing/2014/main" id="{131B5398-F600-4144-ADC5-871596C00BE6}"/>
              </a:ext>
            </a:extLst>
          </p:cNvPr>
          <p:cNvSpPr txBox="1"/>
          <p:nvPr/>
        </p:nvSpPr>
        <p:spPr>
          <a:xfrm>
            <a:off x="2871223" y="1570511"/>
            <a:ext cx="286615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CHURCH/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RELIGIOUS CENTER</a:t>
            </a:r>
          </a:p>
        </p:txBody>
      </p:sp>
      <p:sp>
        <p:nvSpPr>
          <p:cNvPr id="79" name="TextBox 78">
            <a:extLst>
              <a:ext uri="{FF2B5EF4-FFF2-40B4-BE49-F238E27FC236}">
                <a16:creationId xmlns:a16="http://schemas.microsoft.com/office/drawing/2014/main" id="{5F2AAAE5-E97F-426B-98B0-09E6946CFD19}"/>
              </a:ext>
            </a:extLst>
          </p:cNvPr>
          <p:cNvSpPr txBox="1"/>
          <p:nvPr/>
        </p:nvSpPr>
        <p:spPr>
          <a:xfrm>
            <a:off x="837146" y="1239905"/>
            <a:ext cx="158470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COMMUNITY CENTER</a:t>
            </a:r>
          </a:p>
        </p:txBody>
      </p:sp>
      <p:sp>
        <p:nvSpPr>
          <p:cNvPr id="80" name="TextBox 79">
            <a:extLst>
              <a:ext uri="{FF2B5EF4-FFF2-40B4-BE49-F238E27FC236}">
                <a16:creationId xmlns:a16="http://schemas.microsoft.com/office/drawing/2014/main" id="{AAB20967-7A6F-4CC5-BDFC-27EE98363F76}"/>
              </a:ext>
            </a:extLst>
          </p:cNvPr>
          <p:cNvSpPr txBox="1"/>
          <p:nvPr/>
        </p:nvSpPr>
        <p:spPr>
          <a:xfrm>
            <a:off x="4865598" y="5092681"/>
            <a:ext cx="1679478"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FEMALE MENTOR</a:t>
            </a:r>
          </a:p>
        </p:txBody>
      </p:sp>
      <p:pic>
        <p:nvPicPr>
          <p:cNvPr id="81" name="Picture 80">
            <a:extLst>
              <a:ext uri="{FF2B5EF4-FFF2-40B4-BE49-F238E27FC236}">
                <a16:creationId xmlns:a16="http://schemas.microsoft.com/office/drawing/2014/main" id="{35E15E2A-7496-4589-9149-66E50EC23E1D}"/>
              </a:ext>
            </a:extLst>
          </p:cNvPr>
          <p:cNvPicPr>
            <a:picLocks noChangeAspect="1"/>
          </p:cNvPicPr>
          <p:nvPr/>
        </p:nvPicPr>
        <p:blipFill>
          <a:blip r:embed="rId23"/>
          <a:stretch>
            <a:fillRect/>
          </a:stretch>
        </p:blipFill>
        <p:spPr>
          <a:xfrm>
            <a:off x="736392" y="1969150"/>
            <a:ext cx="73237" cy="73237"/>
          </a:xfrm>
          <a:prstGeom prst="rect">
            <a:avLst/>
          </a:prstGeom>
        </p:spPr>
      </p:pic>
      <p:pic>
        <p:nvPicPr>
          <p:cNvPr id="82" name="Picture 81">
            <a:extLst>
              <a:ext uri="{FF2B5EF4-FFF2-40B4-BE49-F238E27FC236}">
                <a16:creationId xmlns:a16="http://schemas.microsoft.com/office/drawing/2014/main" id="{A3AF0F7F-8D38-4417-8229-A37ED35564EE}"/>
              </a:ext>
            </a:extLst>
          </p:cNvPr>
          <p:cNvPicPr>
            <a:picLocks noChangeAspect="1"/>
          </p:cNvPicPr>
          <p:nvPr/>
        </p:nvPicPr>
        <p:blipFill>
          <a:blip r:embed="rId23"/>
          <a:stretch>
            <a:fillRect/>
          </a:stretch>
        </p:blipFill>
        <p:spPr>
          <a:xfrm>
            <a:off x="2748075" y="1900072"/>
            <a:ext cx="71814" cy="71814"/>
          </a:xfrm>
          <a:prstGeom prst="rect">
            <a:avLst/>
          </a:prstGeom>
        </p:spPr>
      </p:pic>
      <p:pic>
        <p:nvPicPr>
          <p:cNvPr id="83" name="Picture 82">
            <a:extLst>
              <a:ext uri="{FF2B5EF4-FFF2-40B4-BE49-F238E27FC236}">
                <a16:creationId xmlns:a16="http://schemas.microsoft.com/office/drawing/2014/main" id="{0EC6EE7A-5EC8-4479-92A1-9CB368493959}"/>
              </a:ext>
            </a:extLst>
          </p:cNvPr>
          <p:cNvPicPr>
            <a:picLocks noChangeAspect="1"/>
          </p:cNvPicPr>
          <p:nvPr/>
        </p:nvPicPr>
        <p:blipFill>
          <a:blip r:embed="rId23"/>
          <a:stretch>
            <a:fillRect/>
          </a:stretch>
        </p:blipFill>
        <p:spPr>
          <a:xfrm>
            <a:off x="5194905" y="3701331"/>
            <a:ext cx="267691" cy="267691"/>
          </a:xfrm>
          <a:prstGeom prst="rect">
            <a:avLst/>
          </a:prstGeom>
        </p:spPr>
      </p:pic>
      <p:pic>
        <p:nvPicPr>
          <p:cNvPr id="84" name="Picture 83">
            <a:extLst>
              <a:ext uri="{FF2B5EF4-FFF2-40B4-BE49-F238E27FC236}">
                <a16:creationId xmlns:a16="http://schemas.microsoft.com/office/drawing/2014/main" id="{24CA10A5-CC0C-4B21-A6E6-185EF75AE894}"/>
              </a:ext>
            </a:extLst>
          </p:cNvPr>
          <p:cNvPicPr>
            <a:picLocks noChangeAspect="1"/>
          </p:cNvPicPr>
          <p:nvPr/>
        </p:nvPicPr>
        <p:blipFill>
          <a:blip r:embed="rId23"/>
          <a:stretch>
            <a:fillRect/>
          </a:stretch>
        </p:blipFill>
        <p:spPr>
          <a:xfrm>
            <a:off x="5184579" y="3576994"/>
            <a:ext cx="223045" cy="223045"/>
          </a:xfrm>
          <a:prstGeom prst="rect">
            <a:avLst/>
          </a:prstGeom>
        </p:spPr>
      </p:pic>
      <p:pic>
        <p:nvPicPr>
          <p:cNvPr id="85" name="Picture 84">
            <a:extLst>
              <a:ext uri="{FF2B5EF4-FFF2-40B4-BE49-F238E27FC236}">
                <a16:creationId xmlns:a16="http://schemas.microsoft.com/office/drawing/2014/main" id="{64988C29-950A-4285-9C1E-1E5B44100A82}"/>
              </a:ext>
            </a:extLst>
          </p:cNvPr>
          <p:cNvPicPr>
            <a:picLocks noChangeAspect="1"/>
          </p:cNvPicPr>
          <p:nvPr/>
        </p:nvPicPr>
        <p:blipFill>
          <a:blip r:embed="rId23"/>
          <a:stretch>
            <a:fillRect/>
          </a:stretch>
        </p:blipFill>
        <p:spPr>
          <a:xfrm>
            <a:off x="5194351" y="3442721"/>
            <a:ext cx="213273" cy="213273"/>
          </a:xfrm>
          <a:prstGeom prst="rect">
            <a:avLst/>
          </a:prstGeom>
        </p:spPr>
      </p:pic>
      <p:pic>
        <p:nvPicPr>
          <p:cNvPr id="86" name="Picture 85">
            <a:extLst>
              <a:ext uri="{FF2B5EF4-FFF2-40B4-BE49-F238E27FC236}">
                <a16:creationId xmlns:a16="http://schemas.microsoft.com/office/drawing/2014/main" id="{648340FC-B3BC-4EDB-AEC6-F33B78305FDC}"/>
              </a:ext>
            </a:extLst>
          </p:cNvPr>
          <p:cNvPicPr>
            <a:picLocks noChangeAspect="1"/>
          </p:cNvPicPr>
          <p:nvPr/>
        </p:nvPicPr>
        <p:blipFill>
          <a:blip r:embed="rId23"/>
          <a:stretch>
            <a:fillRect/>
          </a:stretch>
        </p:blipFill>
        <p:spPr>
          <a:xfrm>
            <a:off x="5203919" y="3350644"/>
            <a:ext cx="203706" cy="203706"/>
          </a:xfrm>
          <a:prstGeom prst="rect">
            <a:avLst/>
          </a:prstGeom>
        </p:spPr>
      </p:pic>
      <p:pic>
        <p:nvPicPr>
          <p:cNvPr id="87" name="Picture 86">
            <a:extLst>
              <a:ext uri="{FF2B5EF4-FFF2-40B4-BE49-F238E27FC236}">
                <a16:creationId xmlns:a16="http://schemas.microsoft.com/office/drawing/2014/main" id="{E0C6C294-CE98-4915-A734-E10934D268E3}"/>
              </a:ext>
            </a:extLst>
          </p:cNvPr>
          <p:cNvPicPr>
            <a:picLocks noChangeAspect="1"/>
          </p:cNvPicPr>
          <p:nvPr/>
        </p:nvPicPr>
        <p:blipFill rotWithShape="1">
          <a:blip r:embed="rId24"/>
          <a:srcRect l="8973" r="31198"/>
          <a:stretch/>
        </p:blipFill>
        <p:spPr>
          <a:xfrm>
            <a:off x="8352268" y="2972437"/>
            <a:ext cx="728547" cy="960120"/>
          </a:xfrm>
          <a:prstGeom prst="rect">
            <a:avLst/>
          </a:prstGeom>
        </p:spPr>
      </p:pic>
      <p:sp>
        <p:nvSpPr>
          <p:cNvPr id="88" name="Rectangle 87">
            <a:extLst>
              <a:ext uri="{FF2B5EF4-FFF2-40B4-BE49-F238E27FC236}">
                <a16:creationId xmlns:a16="http://schemas.microsoft.com/office/drawing/2014/main" id="{7B4BA826-8CD2-47F5-B9E8-F987A3667415}"/>
              </a:ext>
            </a:extLst>
          </p:cNvPr>
          <p:cNvSpPr/>
          <p:nvPr/>
        </p:nvSpPr>
        <p:spPr>
          <a:xfrm>
            <a:off x="8769771" y="3570085"/>
            <a:ext cx="259929" cy="1115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Medium"/>
              <a:ea typeface="+mn-ea"/>
              <a:cs typeface="+mn-cs"/>
            </a:endParaRPr>
          </a:p>
        </p:txBody>
      </p:sp>
      <p:sp>
        <p:nvSpPr>
          <p:cNvPr id="89" name="TextBox 88">
            <a:extLst>
              <a:ext uri="{FF2B5EF4-FFF2-40B4-BE49-F238E27FC236}">
                <a16:creationId xmlns:a16="http://schemas.microsoft.com/office/drawing/2014/main" id="{FA498C03-2FCD-4017-992C-2E2B20DE126C}"/>
              </a:ext>
            </a:extLst>
          </p:cNvPr>
          <p:cNvSpPr txBox="1"/>
          <p:nvPr/>
        </p:nvSpPr>
        <p:spPr>
          <a:xfrm>
            <a:off x="7938965" y="3676281"/>
            <a:ext cx="150412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333333"/>
                </a:solidFill>
                <a:effectLst/>
                <a:uLnTx/>
                <a:uFillTx/>
                <a:latin typeface="Century Gothic" panose="020B0502020202020204" pitchFamily="34" charset="0"/>
                <a:ea typeface="+mn-ea"/>
                <a:cs typeface="+mn-cs"/>
              </a:rPr>
              <a:t>WELL</a:t>
            </a:r>
          </a:p>
        </p:txBody>
      </p:sp>
      <p:sp>
        <p:nvSpPr>
          <p:cNvPr id="3" name="Title 2">
            <a:extLst>
              <a:ext uri="{FF2B5EF4-FFF2-40B4-BE49-F238E27FC236}">
                <a16:creationId xmlns:a16="http://schemas.microsoft.com/office/drawing/2014/main" id="{E2D6A070-5CBF-4862-93D0-563528FC430B}"/>
              </a:ext>
            </a:extLst>
          </p:cNvPr>
          <p:cNvSpPr>
            <a:spLocks noGrp="1"/>
          </p:cNvSpPr>
          <p:nvPr>
            <p:ph type="title"/>
          </p:nvPr>
        </p:nvSpPr>
        <p:spPr/>
        <p:txBody>
          <a:bodyPr>
            <a:normAutofit fontScale="90000"/>
          </a:bodyPr>
          <a:lstStyle/>
          <a:p>
            <a:r>
              <a:rPr lang="en-US" dirty="0"/>
              <a:t>Community mapping: Programming guided by girl’s perspective</a:t>
            </a:r>
          </a:p>
        </p:txBody>
      </p:sp>
      <p:pic>
        <p:nvPicPr>
          <p:cNvPr id="94" name="Picture 93">
            <a:extLst>
              <a:ext uri="{FF2B5EF4-FFF2-40B4-BE49-F238E27FC236}">
                <a16:creationId xmlns:a16="http://schemas.microsoft.com/office/drawing/2014/main" id="{83446669-A7E7-4389-99FF-2A2DE6764DB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229600" y="6442162"/>
            <a:ext cx="838200" cy="340161"/>
          </a:xfrm>
          <a:prstGeom prst="rect">
            <a:avLst/>
          </a:prstGeom>
        </p:spPr>
      </p:pic>
    </p:spTree>
    <p:extLst>
      <p:ext uri="{BB962C8B-B14F-4D97-AF65-F5344CB8AC3E}">
        <p14:creationId xmlns:p14="http://schemas.microsoft.com/office/powerpoint/2010/main" val="2482905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E3C606-FC31-440E-BF4F-FA7EE62A617B}"/>
              </a:ext>
            </a:extLst>
          </p:cNvPr>
          <p:cNvSpPr>
            <a:spLocks noGrp="1"/>
          </p:cNvSpPr>
          <p:nvPr>
            <p:ph type="title"/>
          </p:nvPr>
        </p:nvSpPr>
        <p:spPr/>
        <p:txBody>
          <a:bodyPr>
            <a:normAutofit fontScale="90000"/>
          </a:bodyPr>
          <a:lstStyle/>
          <a:p>
            <a:r>
              <a:rPr lang="en-US" altLang="en-US" dirty="0"/>
              <a:t>Define content for girl segments with </a:t>
            </a:r>
            <a:br>
              <a:rPr lang="en-US" altLang="en-US" dirty="0"/>
            </a:br>
            <a:r>
              <a:rPr lang="en-US" altLang="en-US" dirty="0"/>
              <a:t>Building Assets Toolkit</a:t>
            </a:r>
            <a:r>
              <a:rPr lang="en-US" altLang="en-US" baseline="30000" dirty="0"/>
              <a:t>©</a:t>
            </a:r>
            <a:endParaRPr lang="en-US" baseline="30000" dirty="0"/>
          </a:p>
        </p:txBody>
      </p:sp>
      <p:pic>
        <p:nvPicPr>
          <p:cNvPr id="4" name="Picture 3"/>
          <p:cNvPicPr>
            <a:picLocks noChangeAspect="1"/>
          </p:cNvPicPr>
          <p:nvPr/>
        </p:nvPicPr>
        <p:blipFill>
          <a:blip r:embed="rId3"/>
          <a:stretch>
            <a:fillRect/>
          </a:stretch>
        </p:blipFill>
        <p:spPr>
          <a:xfrm>
            <a:off x="865094" y="1524000"/>
            <a:ext cx="7516906" cy="4729655"/>
          </a:xfrm>
          <a:prstGeom prst="rect">
            <a:avLst/>
          </a:prstGeom>
          <a:ln>
            <a:solidFill>
              <a:schemeClr val="tx1"/>
            </a:solidFill>
          </a:ln>
        </p:spPr>
      </p:pic>
    </p:spTree>
    <p:extLst>
      <p:ext uri="{BB962C8B-B14F-4D97-AF65-F5344CB8AC3E}">
        <p14:creationId xmlns:p14="http://schemas.microsoft.com/office/powerpoint/2010/main" val="2966999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a:t>Practical resources for evidence informed AGYW centered programs</a:t>
            </a:r>
            <a:endParaRPr lang="en-US" dirty="0"/>
          </a:p>
        </p:txBody>
      </p:sp>
      <p:sp>
        <p:nvSpPr>
          <p:cNvPr id="3" name="Content Placeholder 2"/>
          <p:cNvSpPr>
            <a:spLocks noGrp="1"/>
          </p:cNvSpPr>
          <p:nvPr>
            <p:ph idx="1"/>
          </p:nvPr>
        </p:nvSpPr>
        <p:spPr>
          <a:xfrm>
            <a:off x="457199" y="1447800"/>
            <a:ext cx="3686243" cy="5257800"/>
          </a:xfrm>
        </p:spPr>
        <p:txBody>
          <a:bodyPr>
            <a:normAutofit/>
          </a:bodyPr>
          <a:lstStyle/>
          <a:p>
            <a:pPr>
              <a:spcAft>
                <a:spcPts val="1200"/>
              </a:spcAft>
            </a:pPr>
            <a:r>
              <a:rPr lang="en-US" b="1" dirty="0">
                <a:solidFill>
                  <a:srgbClr val="003A5D"/>
                </a:solidFill>
                <a:latin typeface="Franklin Gothic Medium" panose="020B0603020102020204" pitchFamily="34" charset="0"/>
              </a:rPr>
              <a:t>Coverage</a:t>
            </a:r>
            <a:r>
              <a:rPr lang="en-US" dirty="0">
                <a:latin typeface="Franklin Gothic Medium" panose="020B0603020102020204" pitchFamily="34" charset="0"/>
              </a:rPr>
              <a:t>: use </a:t>
            </a:r>
            <a:r>
              <a:rPr lang="en-US" dirty="0">
                <a:solidFill>
                  <a:srgbClr val="6CC04A"/>
                </a:solidFill>
                <a:latin typeface="Franklin Gothic Medium" panose="020B0603020102020204" pitchFamily="34" charset="0"/>
              </a:rPr>
              <a:t>girl &amp; young women information</a:t>
            </a:r>
            <a:r>
              <a:rPr lang="en-US" b="1" dirty="0">
                <a:solidFill>
                  <a:srgbClr val="003A5D"/>
                </a:solidFill>
                <a:latin typeface="Franklin Gothic Medium" panose="020B0603020102020204" pitchFamily="34" charset="0"/>
              </a:rPr>
              <a:t> </a:t>
            </a:r>
            <a:r>
              <a:rPr lang="en-US" dirty="0">
                <a:latin typeface="Franklin Gothic Medium" panose="020B0603020102020204" pitchFamily="34" charset="0"/>
              </a:rPr>
              <a:t>to overcome exclusion</a:t>
            </a:r>
          </a:p>
          <a:p>
            <a:pPr>
              <a:spcAft>
                <a:spcPts val="1200"/>
              </a:spcAft>
            </a:pPr>
            <a:r>
              <a:rPr lang="en-US" b="1" dirty="0">
                <a:solidFill>
                  <a:srgbClr val="003A5D"/>
                </a:solidFill>
                <a:latin typeface="Franklin Gothic Medium" panose="020B0603020102020204" pitchFamily="34" charset="0"/>
              </a:rPr>
              <a:t>Content</a:t>
            </a:r>
            <a:r>
              <a:rPr lang="en-US" dirty="0">
                <a:latin typeface="Franklin Gothic Medium" panose="020B0603020102020204" pitchFamily="34" charset="0"/>
              </a:rPr>
              <a:t>: build </a:t>
            </a:r>
            <a:r>
              <a:rPr lang="en-US" dirty="0">
                <a:solidFill>
                  <a:srgbClr val="6CC04A"/>
                </a:solidFill>
                <a:latin typeface="Franklin Gothic Medium" panose="020B0603020102020204" pitchFamily="34" charset="0"/>
              </a:rPr>
              <a:t>social &amp; other protective assets</a:t>
            </a:r>
          </a:p>
          <a:p>
            <a:pPr>
              <a:spcAft>
                <a:spcPts val="1200"/>
              </a:spcAft>
            </a:pPr>
            <a:r>
              <a:rPr lang="en-US" b="1" dirty="0">
                <a:solidFill>
                  <a:srgbClr val="003A5D"/>
                </a:solidFill>
                <a:latin typeface="Franklin Gothic Medium" panose="020B0603020102020204" pitchFamily="34" charset="0"/>
              </a:rPr>
              <a:t>Monitoring</a:t>
            </a:r>
            <a:r>
              <a:rPr lang="en-US" dirty="0">
                <a:latin typeface="Franklin Gothic Medium" panose="020B0603020102020204" pitchFamily="34" charset="0"/>
              </a:rPr>
              <a:t>: track </a:t>
            </a:r>
            <a:r>
              <a:rPr lang="en-US" dirty="0">
                <a:solidFill>
                  <a:srgbClr val="6CC04A"/>
                </a:solidFill>
                <a:latin typeface="Franklin Gothic Medium" panose="020B0603020102020204" pitchFamily="34" charset="0"/>
              </a:rPr>
              <a:t>progress</a:t>
            </a:r>
            <a:r>
              <a:rPr lang="en-US" dirty="0">
                <a:solidFill>
                  <a:srgbClr val="005581"/>
                </a:solidFill>
                <a:latin typeface="Franklin Gothic Medium" panose="020B0603020102020204" pitchFamily="34" charset="0"/>
              </a:rPr>
              <a:t> </a:t>
            </a:r>
            <a:r>
              <a:rPr lang="en-US" dirty="0">
                <a:latin typeface="Franklin Gothic Medium" panose="020B0603020102020204" pitchFamily="34" charset="0"/>
              </a:rPr>
              <a:t>at beneficiary level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9643" y="2209800"/>
            <a:ext cx="4771957" cy="3578968"/>
          </a:xfrm>
          <a:prstGeom prst="rect">
            <a:avLst/>
          </a:prstGeom>
        </p:spPr>
      </p:pic>
    </p:spTree>
    <p:extLst>
      <p:ext uri="{BB962C8B-B14F-4D97-AF65-F5344CB8AC3E}">
        <p14:creationId xmlns:p14="http://schemas.microsoft.com/office/powerpoint/2010/main" val="3803324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849CCBE-EDB7-4421-A929-8ACCE61A82F1}"/>
              </a:ext>
            </a:extLst>
          </p:cNvPr>
          <p:cNvSpPr>
            <a:spLocks noGrp="1"/>
          </p:cNvSpPr>
          <p:nvPr>
            <p:ph idx="1"/>
          </p:nvPr>
        </p:nvSpPr>
        <p:spPr/>
        <p:txBody>
          <a:bodyPr>
            <a:normAutofit/>
          </a:bodyPr>
          <a:lstStyle/>
          <a:p>
            <a:pPr marL="0" indent="0">
              <a:buNone/>
            </a:pPr>
            <a:r>
              <a:rPr lang="en-US" dirty="0"/>
              <a:t>DREAMS Implementation Science project is funded by the Bill &amp; Melinda Gates Foundation.</a:t>
            </a:r>
          </a:p>
          <a:p>
            <a:pPr marL="0" indent="0">
              <a:buNone/>
            </a:pPr>
            <a:r>
              <a:rPr lang="en-US" dirty="0"/>
              <a:t>DREAMS Capacity Strengthening project is funded by Girl Effect, and PEPFAR and USAID through Project SOAR.*</a:t>
            </a:r>
          </a:p>
          <a:p>
            <a:pPr marL="0" indent="0">
              <a:buNone/>
            </a:pPr>
            <a:r>
              <a:rPr lang="en-US" sz="2600" dirty="0"/>
              <a:t>The Malawi DREAMS study is funded by PEPFAR and USAID through Project SOAR.*  </a:t>
            </a:r>
          </a:p>
        </p:txBody>
      </p:sp>
      <p:sp>
        <p:nvSpPr>
          <p:cNvPr id="2" name="Rectangle 1">
            <a:extLst>
              <a:ext uri="{FF2B5EF4-FFF2-40B4-BE49-F238E27FC236}">
                <a16:creationId xmlns:a16="http://schemas.microsoft.com/office/drawing/2014/main" id="{46B9A438-A07F-43C6-82C8-D915F7DE90F5}"/>
              </a:ext>
            </a:extLst>
          </p:cNvPr>
          <p:cNvSpPr/>
          <p:nvPr/>
        </p:nvSpPr>
        <p:spPr>
          <a:xfrm>
            <a:off x="533400" y="5943600"/>
            <a:ext cx="7988834" cy="338554"/>
          </a:xfrm>
          <a:prstGeom prst="rect">
            <a:avLst/>
          </a:prstGeom>
        </p:spPr>
        <p:txBody>
          <a:bodyPr wrap="square">
            <a:spAutoFit/>
          </a:bodyPr>
          <a:lstStyle/>
          <a:p>
            <a:pPr lvl="0" fontAlgn="base">
              <a:spcBef>
                <a:spcPct val="0"/>
              </a:spcBef>
              <a:spcAft>
                <a:spcPct val="0"/>
              </a:spcAft>
            </a:pPr>
            <a:r>
              <a:rPr lang="en-US" altLang="en-US" sz="800" dirty="0">
                <a:latin typeface="Franklin Gothic Book" panose="020B0503020102020204" pitchFamily="34" charset="0"/>
                <a:ea typeface="Calibri" pitchFamily="34" charset="0"/>
                <a:cs typeface="Times New Roman" pitchFamily="18" charset="0"/>
              </a:rPr>
              <a:t>*</a:t>
            </a:r>
            <a:r>
              <a:rPr lang="en-US" sz="800" dirty="0"/>
              <a:t>Cooperative Agreement </a:t>
            </a:r>
            <a:r>
              <a:rPr lang="en-US" altLang="en-US" sz="800" dirty="0">
                <a:ea typeface="Calibri" pitchFamily="34" charset="0"/>
                <a:cs typeface="Times New Roman" pitchFamily="18" charset="0"/>
              </a:rPr>
              <a:t>AID-OAA-A-14-00060</a:t>
            </a:r>
          </a:p>
          <a:p>
            <a:pPr lvl="0" fontAlgn="base">
              <a:spcBef>
                <a:spcPct val="0"/>
              </a:spcBef>
              <a:spcAft>
                <a:spcPct val="0"/>
              </a:spcAft>
            </a:pPr>
            <a:r>
              <a:rPr lang="en-US" altLang="en-US" sz="800" dirty="0">
                <a:latin typeface="Franklin Gothic Book" panose="020B0503020102020204" pitchFamily="34" charset="0"/>
                <a:ea typeface="Calibri" pitchFamily="34" charset="0"/>
                <a:cs typeface="Times New Roman" pitchFamily="18" charset="0"/>
              </a:rPr>
              <a:t>The contents of this presentation are the sole responsibility of the Population Council and do not necessarily reflect the views of USAID, PEPFAR, or the United States Government.</a:t>
            </a:r>
          </a:p>
        </p:txBody>
      </p:sp>
      <p:sp>
        <p:nvSpPr>
          <p:cNvPr id="7" name="Title 6">
            <a:extLst>
              <a:ext uri="{FF2B5EF4-FFF2-40B4-BE49-F238E27FC236}">
                <a16:creationId xmlns:a16="http://schemas.microsoft.com/office/drawing/2014/main" id="{A6A20F87-3FC7-4266-AE65-DC12B0065366}"/>
              </a:ext>
            </a:extLst>
          </p:cNvPr>
          <p:cNvSpPr>
            <a:spLocks noGrp="1"/>
          </p:cNvSpPr>
          <p:nvPr>
            <p:ph type="title"/>
          </p:nvPr>
        </p:nvSpPr>
        <p:spPr/>
        <p:txBody>
          <a:bodyPr/>
          <a:lstStyle/>
          <a:p>
            <a:r>
              <a:rPr lang="en-US" dirty="0"/>
              <a:t>Funding </a:t>
            </a:r>
          </a:p>
        </p:txBody>
      </p:sp>
    </p:spTree>
    <p:extLst>
      <p:ext uri="{BB962C8B-B14F-4D97-AF65-F5344CB8AC3E}">
        <p14:creationId xmlns:p14="http://schemas.microsoft.com/office/powerpoint/2010/main" val="2963130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5050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80458E-4E0A-48D3-A1D1-4B5016CF0688}"/>
              </a:ext>
            </a:extLst>
          </p:cNvPr>
          <p:cNvSpPr>
            <a:spLocks noGrp="1"/>
          </p:cNvSpPr>
          <p:nvPr>
            <p:ph sz="quarter" idx="10"/>
          </p:nvPr>
        </p:nvSpPr>
        <p:spPr/>
        <p:txBody>
          <a:bodyPr/>
          <a:lstStyle/>
          <a:p>
            <a:r>
              <a:rPr lang="en-US" dirty="0"/>
              <a:t>Pulerwitz, Julie, Sanyukta Mathur, and Miriam Temin. 2018. “Addressing adolescent girl and young women’s risk and empowerment: Emerging lessons from the DREAMS Partnership.” Presented at HIV Prevention with Adolescent Girls and Young Women, UNICEF, New York, NY, 11 July.</a:t>
            </a:r>
          </a:p>
        </p:txBody>
      </p:sp>
    </p:spTree>
    <p:extLst>
      <p:ext uri="{BB962C8B-B14F-4D97-AF65-F5344CB8AC3E}">
        <p14:creationId xmlns:p14="http://schemas.microsoft.com/office/powerpoint/2010/main" val="2640591943"/>
      </p:ext>
    </p:extLst>
  </p:cSld>
  <p:clrMapOvr>
    <a:masterClrMapping/>
  </p:clrMapOvr>
</p:sld>
</file>

<file path=ppt/theme/theme1.xml><?xml version="1.0" encoding="utf-8"?>
<a:theme xmlns:a="http://schemas.openxmlformats.org/drawingml/2006/main" name="PopCouncil PPT">
  <a:themeElements>
    <a:clrScheme name="NEW POPCOUNCIL">
      <a:dk1>
        <a:srgbClr val="333333"/>
      </a:dk1>
      <a:lt1>
        <a:srgbClr val="FFFFFF"/>
      </a:lt1>
      <a:dk2>
        <a:srgbClr val="333333"/>
      </a:dk2>
      <a:lt2>
        <a:srgbClr val="FFFFFF"/>
      </a:lt2>
      <a:accent1>
        <a:srgbClr val="6CC04A"/>
      </a:accent1>
      <a:accent2>
        <a:srgbClr val="033C5A"/>
      </a:accent2>
      <a:accent3>
        <a:srgbClr val="818284"/>
      </a:accent3>
      <a:accent4>
        <a:srgbClr val="00A7E0"/>
      </a:accent4>
      <a:accent5>
        <a:srgbClr val="F47B1F"/>
      </a:accent5>
      <a:accent6>
        <a:srgbClr val="A8D597"/>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ark background (Presentatio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verview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opyright and permissio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PopCouncil PPT">
  <a:themeElements>
    <a:clrScheme name="NEW POPCOUNCIL">
      <a:dk1>
        <a:srgbClr val="333333"/>
      </a:dk1>
      <a:lt1>
        <a:srgbClr val="FFFFFF"/>
      </a:lt1>
      <a:dk2>
        <a:srgbClr val="333333"/>
      </a:dk2>
      <a:lt2>
        <a:srgbClr val="FFFFFF"/>
      </a:lt2>
      <a:accent1>
        <a:srgbClr val="6CC04A"/>
      </a:accent1>
      <a:accent2>
        <a:srgbClr val="033C5A"/>
      </a:accent2>
      <a:accent3>
        <a:srgbClr val="818284"/>
      </a:accent3>
      <a:accent4>
        <a:srgbClr val="00A7E0"/>
      </a:accent4>
      <a:accent5>
        <a:srgbClr val="F47B1F"/>
      </a:accent5>
      <a:accent6>
        <a:srgbClr val="A8D597"/>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White background (Presentations, Handout)">
  <a:themeElements>
    <a:clrScheme name="NEW POPCOUNCIL">
      <a:dk1>
        <a:srgbClr val="333333"/>
      </a:dk1>
      <a:lt1>
        <a:srgbClr val="FFFFFF"/>
      </a:lt1>
      <a:dk2>
        <a:srgbClr val="333333"/>
      </a:dk2>
      <a:lt2>
        <a:srgbClr val="FFFFFF"/>
      </a:lt2>
      <a:accent1>
        <a:srgbClr val="6CC04A"/>
      </a:accent1>
      <a:accent2>
        <a:srgbClr val="033C5A"/>
      </a:accent2>
      <a:accent3>
        <a:srgbClr val="818284"/>
      </a:accent3>
      <a:accent4>
        <a:srgbClr val="00A7E0"/>
      </a:accent4>
      <a:accent5>
        <a:srgbClr val="F47B1F"/>
      </a:accent5>
      <a:accent6>
        <a:srgbClr val="A8D597"/>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6EC68BC7E4FF47911CB7369E8C33CE" ma:contentTypeVersion="13" ma:contentTypeDescription="Create a new document." ma:contentTypeScope="" ma:versionID="8b27e614c4a8fb2ed102c11d99cd074d">
  <xsd:schema xmlns:xsd="http://www.w3.org/2001/XMLSchema" xmlns:xs="http://www.w3.org/2001/XMLSchema" xmlns:p="http://schemas.microsoft.com/office/2006/metadata/properties" xmlns:ns2="4039ba59-a8d7-4a12-88d7-441171218d9f" xmlns:ns3="ca283e0b-db31-4043-a2ef-b80661bf084a" xmlns:ns4="381e2a04-56ee-460e-ab9a-a8bddbb041a6" targetNamespace="http://schemas.microsoft.com/office/2006/metadata/properties" ma:root="true" ma:fieldsID="b7fb9bcce500949aa7e9d4a5f890dc24" ns2:_="" ns3:_="" ns4:_="">
    <xsd:import namespace="4039ba59-a8d7-4a12-88d7-441171218d9f"/>
    <xsd:import namespace="ca283e0b-db31-4043-a2ef-b80661bf084a"/>
    <xsd:import namespace="381e2a04-56ee-460e-ab9a-a8bddbb041a6"/>
    <xsd:element name="properties">
      <xsd:complexType>
        <xsd:sequence>
          <xsd:element name="documentManagement">
            <xsd:complexType>
              <xsd:all>
                <xsd:element ref="ns2:Document_x0020_type" minOccurs="0"/>
                <xsd:element ref="ns2:Topic"/>
                <xsd:element ref="ns2:Description0"/>
                <xsd:element ref="ns2:l2fbcf9b54b6433894218b91acd24e3b" minOccurs="0"/>
                <xsd:element ref="ns3:TaxCatchAll" minOccurs="0"/>
                <xsd:element ref="ns4:SharedWithUsers" minOccurs="0"/>
                <xsd:element ref="ns4:SharingHintHash" minOccurs="0"/>
                <xsd:element ref="ns4:SharedWithDetails" minOccurs="0"/>
                <xsd:element ref="ns4:LastSharedByUser" minOccurs="0"/>
                <xsd:element ref="ns4:LastSharedByTime" minOccurs="0"/>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39ba59-a8d7-4a12-88d7-441171218d9f" elementFormDefault="qualified">
    <xsd:import namespace="http://schemas.microsoft.com/office/2006/documentManagement/types"/>
    <xsd:import namespace="http://schemas.microsoft.com/office/infopath/2007/PartnerControls"/>
    <xsd:element name="Document_x0020_type" ma:index="8" nillable="true" ma:displayName="Document type" ma:default="Publication" ma:description="" ma:format="Dropdown" ma:internalName="Document_x0020_type">
      <xsd:simpleType>
        <xsd:restriction base="dms:Choice">
          <xsd:enumeration value="Publication"/>
          <xsd:enumeration value="Graphic"/>
          <xsd:enumeration value="Guidance Note"/>
          <xsd:enumeration value="Report"/>
          <xsd:enumeration value="Paper"/>
          <xsd:enumeration value="Presentation"/>
          <xsd:enumeration value="Meeting Agenda"/>
          <xsd:enumeration value="Multimedia"/>
        </xsd:restriction>
      </xsd:simpleType>
    </xsd:element>
    <xsd:element name="Topic" ma:index="9" ma:displayName="Topic" ma:default="GAP" ma:format="Dropdown" ma:internalName="Topic">
      <xsd:simpleType>
        <xsd:union memberTypes="dms:Text">
          <xsd:simpleType>
            <xsd:restriction base="dms:Choice">
              <xsd:enumeration value="GAP"/>
              <xsd:enumeration value="Child Marriage"/>
              <xsd:enumeration value="Gender-responsive Adolescent Health"/>
              <xsd:enumeration value="Girls' Secondary Education"/>
              <xsd:enumeration value="GBV in Emergencies"/>
              <xsd:enumeration value="Gender Mainstreaming"/>
              <xsd:enumeration value="SPAP"/>
              <xsd:enumeration value="IDGC"/>
              <xsd:enumeration value="CSW"/>
              <xsd:enumeration value="Global Gender Network Meeting"/>
              <xsd:enumeration value="Innovation Gender Challenge"/>
            </xsd:restriction>
          </xsd:simpleType>
        </xsd:union>
      </xsd:simpleType>
    </xsd:element>
    <xsd:element name="Description0" ma:index="10" ma:displayName="Description" ma:description="Lessons learned from the Implementation of Minimum Commitments for Gender Programming in Emergency WASH Response. A case study from the DRC" ma:internalName="Description0">
      <xsd:simpleType>
        <xsd:restriction base="dms:Note">
          <xsd:maxLength value="255"/>
        </xsd:restriction>
      </xsd:simpleType>
    </xsd:element>
    <xsd:element name="l2fbcf9b54b6433894218b91acd24e3b" ma:index="12" ma:taxonomy="true" ma:internalName="l2fbcf9b54b6433894218b91acd24e3b" ma:taxonomyFieldName="Metadata" ma:displayName="Metadata" ma:default="15;#The GAP|330a8fa2-aa12-47dc-add0-80bb7649cdc4" ma:fieldId="{52fbcf9b-54b6-4338-9421-8b91acd24e3b}" ma:taxonomyMulti="true" ma:sspId="73f51738-d318-4883-9d64-4f0bd0ccc55e" ma:termSetId="984befaf-6789-43f3-9bee-1925401bdb94" ma:anchorId="00000000-0000-0000-0000-000000000000" ma:open="true" ma:isKeyword="false">
      <xsd:complexType>
        <xsd:sequence>
          <xsd:element ref="pc:Terms" minOccurs="0" maxOccurs="1"/>
        </xsd:sequence>
      </xsd:complexType>
    </xsd:element>
    <xsd:element name="MediaServiceMetadata" ma:index="19" nillable="true" ma:displayName="MediaServiceMetadata" ma:description="" ma:hidden="true" ma:internalName="MediaServiceMetadata" ma:readOnly="true">
      <xsd:simpleType>
        <xsd:restriction base="dms:Note"/>
      </xsd:simpleType>
    </xsd:element>
    <xsd:element name="MediaServiceFastMetadata" ma:index="20"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283e0b-db31-4043-a2ef-b80661bf084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6ea8736-5878-4a17-b164-f11a1f2d044f}" ma:internalName="TaxCatchAll" ma:showField="CatchAllData" ma:web="a8a9630b-75d6-4764-bb6e-6771892ef15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81e2a04-56ee-460e-ab9a-a8bddbb041a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5" nillable="true" ma:displayName="Sharing Hint Hash" ma:internalName="SharingHintHash" ma:readOnly="true">
      <xsd:simpleType>
        <xsd:restriction base="dms:Text"/>
      </xsd:simpleType>
    </xsd:element>
    <xsd:element name="SharedWithDetails" ma:index="16" nillable="true" ma:displayName="Shared With Details" ma:internalName="SharedWithDetails" ma:readOnly="true">
      <xsd:simpleType>
        <xsd:restriction base="dms:Note">
          <xsd:maxLength value="255"/>
        </xsd:restriction>
      </xsd:simpleType>
    </xsd:element>
    <xsd:element name="LastSharedByUser" ma:index="17" nillable="true" ma:displayName="Last Shared By User" ma:description="" ma:internalName="LastSharedByUser" ma:readOnly="true">
      <xsd:simpleType>
        <xsd:restriction base="dms:Note">
          <xsd:maxLength value="255"/>
        </xsd:restriction>
      </xsd:simpleType>
    </xsd:element>
    <xsd:element name="LastSharedByTime" ma:index="18"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283e0b-db31-4043-a2ef-b80661bf084a">
      <Value>246</Value>
      <Value>15</Value>
    </TaxCatchAll>
    <l2fbcf9b54b6433894218b91acd24e3b xmlns="4039ba59-a8d7-4a12-88d7-441171218d9f">
      <Terms xmlns="http://schemas.microsoft.com/office/infopath/2007/PartnerControls">
        <TermInfo xmlns="http://schemas.microsoft.com/office/infopath/2007/PartnerControls">
          <TermName xmlns="http://schemas.microsoft.com/office/infopath/2007/PartnerControls">The GAP</TermName>
          <TermId xmlns="http://schemas.microsoft.com/office/infopath/2007/PartnerControls">330a8fa2-aa12-47dc-add0-80bb7649cdc4</TermId>
        </TermInfo>
        <TermInfo xmlns="http://schemas.microsoft.com/office/infopath/2007/PartnerControls">
          <TermName xmlns="http://schemas.microsoft.com/office/infopath/2007/PartnerControls">Gender responsive adolescent health</TermName>
          <TermId xmlns="http://schemas.microsoft.com/office/infopath/2007/PartnerControls">e9ab82fa-af7b-4454-9a90-cbc1fd48c3d4</TermId>
        </TermInfo>
      </Terms>
    </l2fbcf9b54b6433894218b91acd24e3b>
    <Document_x0020_type xmlns="4039ba59-a8d7-4a12-88d7-441171218d9f">Presentation</Document_x0020_type>
    <Description0 xmlns="4039ba59-a8d7-4a12-88d7-441171218d9f">Slide deck Population Council-UNICEF presentation on July 11 2018.</Description0>
    <Topic xmlns="4039ba59-a8d7-4a12-88d7-441171218d9f">GAP</Topic>
  </documentManagement>
</p:properties>
</file>

<file path=customXml/itemProps1.xml><?xml version="1.0" encoding="utf-8"?>
<ds:datastoreItem xmlns:ds="http://schemas.openxmlformats.org/officeDocument/2006/customXml" ds:itemID="{D99B120A-7281-45D3-BA8E-F6E55C966C3B}"/>
</file>

<file path=customXml/itemProps2.xml><?xml version="1.0" encoding="utf-8"?>
<ds:datastoreItem xmlns:ds="http://schemas.openxmlformats.org/officeDocument/2006/customXml" ds:itemID="{0190B4D5-A6CE-43EF-AC3D-372EA05E949D}"/>
</file>

<file path=customXml/itemProps3.xml><?xml version="1.0" encoding="utf-8"?>
<ds:datastoreItem xmlns:ds="http://schemas.openxmlformats.org/officeDocument/2006/customXml" ds:itemID="{5327BA37-9086-4374-8D6E-7D1467BCD949}"/>
</file>

<file path=docProps/app.xml><?xml version="1.0" encoding="utf-8"?>
<Properties xmlns="http://schemas.openxmlformats.org/officeDocument/2006/extended-properties" xmlns:vt="http://schemas.openxmlformats.org/officeDocument/2006/docPropsVTypes">
  <Template>PopCouncil PPT</Template>
  <TotalTime>7368</TotalTime>
  <Words>3027</Words>
  <Application>Microsoft Office PowerPoint</Application>
  <PresentationFormat>On-screen Show (4:3)</PresentationFormat>
  <Paragraphs>540</Paragraphs>
  <Slides>48</Slides>
  <Notes>30</Notes>
  <HiddenSlides>0</HiddenSlides>
  <MMClips>0</MMClips>
  <ScaleCrop>false</ScaleCrop>
  <HeadingPairs>
    <vt:vector size="8" baseType="variant">
      <vt:variant>
        <vt:lpstr>Fonts Used</vt:lpstr>
      </vt:variant>
      <vt:variant>
        <vt:i4>16</vt:i4>
      </vt:variant>
      <vt:variant>
        <vt:lpstr>Theme</vt:lpstr>
      </vt:variant>
      <vt:variant>
        <vt:i4>6</vt:i4>
      </vt:variant>
      <vt:variant>
        <vt:lpstr>Embedded OLE Servers</vt:lpstr>
      </vt:variant>
      <vt:variant>
        <vt:i4>1</vt:i4>
      </vt:variant>
      <vt:variant>
        <vt:lpstr>Slide Titles</vt:lpstr>
      </vt:variant>
      <vt:variant>
        <vt:i4>48</vt:i4>
      </vt:variant>
    </vt:vector>
  </HeadingPairs>
  <TitlesOfParts>
    <vt:vector size="71" baseType="lpstr">
      <vt:lpstr>MS PGothic</vt:lpstr>
      <vt:lpstr>Abadi MT Condensed Extra Bold</vt:lpstr>
      <vt:lpstr>Adobe Garamond Pro</vt:lpstr>
      <vt:lpstr>Arial</vt:lpstr>
      <vt:lpstr>Calibri</vt:lpstr>
      <vt:lpstr>Cambria</vt:lpstr>
      <vt:lpstr>Century Gothic</vt:lpstr>
      <vt:lpstr>Courier New</vt:lpstr>
      <vt:lpstr>Franklin Gothic Book</vt:lpstr>
      <vt:lpstr>Franklin Gothic Demi</vt:lpstr>
      <vt:lpstr>Franklin Gothic Medium</vt:lpstr>
      <vt:lpstr>Gill Sans</vt:lpstr>
      <vt:lpstr>Times New Roman</vt:lpstr>
      <vt:lpstr>Tw Cen MT Std Extra Bold</vt:lpstr>
      <vt:lpstr>Wingdings</vt:lpstr>
      <vt:lpstr>ヒラギノ角ゴ Pro W3</vt:lpstr>
      <vt:lpstr>PopCouncil PPT</vt:lpstr>
      <vt:lpstr>Dark background (Presentations)</vt:lpstr>
      <vt:lpstr>Overview slides</vt:lpstr>
      <vt:lpstr>Copyright and permissions</vt:lpstr>
      <vt:lpstr>1_PopCouncil PPT</vt:lpstr>
      <vt:lpstr>White background (Presentations, Handout)</vt:lpstr>
      <vt:lpstr>Worksheet</vt:lpstr>
      <vt:lpstr>Addressing adolescent girl and young women’s risk and empowerment:  Emerging lessons from the DREAMS Partnership </vt:lpstr>
      <vt:lpstr>Today’s presenters</vt:lpstr>
      <vt:lpstr>PowerPoint Presentation</vt:lpstr>
      <vt:lpstr>Focus on adolescent girls’ empowerment</vt:lpstr>
      <vt:lpstr>Focus on identifying effective solutions to improve HIV response</vt:lpstr>
      <vt:lpstr>Fostering research impact / use</vt:lpstr>
      <vt:lpstr>Why are we talking about AGYW and HIV? </vt:lpstr>
      <vt:lpstr>DREAMS Initiative</vt:lpstr>
      <vt:lpstr>What is different about DREAMS?</vt:lpstr>
      <vt:lpstr>DREAMS package: Combination of “evidence-based” interventions layered in same location</vt:lpstr>
      <vt:lpstr>Population Council's role in DREAMS</vt:lpstr>
      <vt:lpstr>Using Implementation Science to Strengthen HIV Prevention for Adolescent Girls and Young Women  Sanyukta Mathur, DrPH MHS  Project Director, DREAMS Implementation Science Research 11 July 2018 UNICEF</vt:lpstr>
      <vt:lpstr>Generating evidence around DREAMS</vt:lpstr>
      <vt:lpstr>Implementation science research sites</vt:lpstr>
      <vt:lpstr>Research approach</vt:lpstr>
      <vt:lpstr>Very high concentrations of HIV risk among AGYW </vt:lpstr>
      <vt:lpstr>DREAMS is reaching many at-risk AGYW</vt:lpstr>
      <vt:lpstr>Some sub-populations of AGYW not as well represented</vt:lpstr>
      <vt:lpstr>Can we better identify whom to reach?</vt:lpstr>
      <vt:lpstr>Vulnerability profiles of AGYW, Kisumu, Kenya Preliminary findings from latent class analysis using survey data (n=1.014)  </vt:lpstr>
      <vt:lpstr>AGYW’s relationship power &amp; HIV risk</vt:lpstr>
      <vt:lpstr>Men’s sexual relationships with AGYW</vt:lpstr>
      <vt:lpstr>Men’s multiple concurrent partnerships: Characterized by conflict &amp; miscommunication</vt:lpstr>
      <vt:lpstr>Men’s history of trauma &amp; HIV risk for AGYW</vt:lpstr>
      <vt:lpstr>Expanding the HIV prevention package for AGYW</vt:lpstr>
      <vt:lpstr>Key considerations for PrEP introduction</vt:lpstr>
      <vt:lpstr>Early engagement of stakeholders</vt:lpstr>
      <vt:lpstr>Identifying major facilitators &amp; barriers to program implementation</vt:lpstr>
      <vt:lpstr>Emerging insights on programming</vt:lpstr>
      <vt:lpstr>Key IS takeaways to-date </vt:lpstr>
      <vt:lpstr>Overview of dreams capacity strengthening efforts</vt:lpstr>
      <vt:lpstr>PowerPoint Presentation</vt:lpstr>
      <vt:lpstr>DREAMS Core Package</vt:lpstr>
      <vt:lpstr>Friends are social assets</vt:lpstr>
      <vt:lpstr>Social assets also good for condom use </vt:lpstr>
      <vt:lpstr>The whole girl: Protective assets reinforce each other</vt:lpstr>
      <vt:lpstr>DREAMS Capacity Strengthening Project</vt:lpstr>
      <vt:lpstr>Overview of DREAMS capacity strengthening efforts</vt:lpstr>
      <vt:lpstr>Protective Asset-Building Strategy House</vt:lpstr>
      <vt:lpstr>PowerPoint Presentation</vt:lpstr>
      <vt:lpstr>Girl Roster™ Tool</vt:lpstr>
      <vt:lpstr>Community resource scan </vt:lpstr>
      <vt:lpstr>Community mapping: Programming guided by girl’s perspective</vt:lpstr>
      <vt:lpstr>Define content for girl segments with  Building Assets Toolkit©</vt:lpstr>
      <vt:lpstr>Practical resources for evidence informed AGYW centered programs</vt:lpstr>
      <vt:lpstr>Funding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implementation science to strengthen HIV prevention for adolescent girls and young women</dc:title>
  <dc:creator>Sanyukta Mathur</dc:creator>
  <cp:lastModifiedBy>Hutchinson, Sherry</cp:lastModifiedBy>
  <cp:revision>365</cp:revision>
  <cp:lastPrinted>2018-05-04T16:09:56Z</cp:lastPrinted>
  <dcterms:created xsi:type="dcterms:W3CDTF">2015-05-27T13:23:29Z</dcterms:created>
  <dcterms:modified xsi:type="dcterms:W3CDTF">2018-07-11T01:07:44Z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a">
    <vt:lpwstr>15;#The GAP|330a8fa2-aa12-47dc-add0-80bb7649cdc4;#246;#Gender responsive adolescent health|e9ab82fa-af7b-4454-9a90-cbc1fd48c3d4</vt:lpwstr>
  </property>
  <property fmtid="{D5CDD505-2E9C-101B-9397-08002B2CF9AE}" pid="3" name="ContentTypeId">
    <vt:lpwstr>0x010100636EC68BC7E4FF47911CB7369E8C33CE</vt:lpwstr>
  </property>
</Properties>
</file>