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28" r:id="rId2"/>
  </p:sldMasterIdLst>
  <p:notesMasterIdLst>
    <p:notesMasterId r:id="rId30"/>
  </p:notesMasterIdLst>
  <p:handoutMasterIdLst>
    <p:handoutMasterId r:id="rId31"/>
  </p:handoutMasterIdLst>
  <p:sldIdLst>
    <p:sldId id="256" r:id="rId3"/>
    <p:sldId id="293" r:id="rId4"/>
    <p:sldId id="294" r:id="rId5"/>
    <p:sldId id="257" r:id="rId6"/>
    <p:sldId id="262" r:id="rId7"/>
    <p:sldId id="259" r:id="rId8"/>
    <p:sldId id="286" r:id="rId9"/>
    <p:sldId id="260" r:id="rId10"/>
    <p:sldId id="261" r:id="rId11"/>
    <p:sldId id="263" r:id="rId12"/>
    <p:sldId id="264" r:id="rId13"/>
    <p:sldId id="267" r:id="rId14"/>
    <p:sldId id="285" r:id="rId15"/>
    <p:sldId id="288" r:id="rId16"/>
    <p:sldId id="295" r:id="rId17"/>
    <p:sldId id="296" r:id="rId18"/>
    <p:sldId id="290" r:id="rId19"/>
    <p:sldId id="297" r:id="rId20"/>
    <p:sldId id="291" r:id="rId21"/>
    <p:sldId id="270" r:id="rId22"/>
    <p:sldId id="272" r:id="rId23"/>
    <p:sldId id="273" r:id="rId24"/>
    <p:sldId id="292" r:id="rId25"/>
    <p:sldId id="299" r:id="rId26"/>
    <p:sldId id="298" r:id="rId27"/>
    <p:sldId id="300" r:id="rId28"/>
    <p:sldId id="265" r:id="rId29"/>
  </p:sldIdLst>
  <p:sldSz cx="9144000" cy="6858000" type="screen4x3"/>
  <p:notesSz cx="6883400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imar Tun" initials="WT" lastIdx="34" clrIdx="0"/>
  <p:cmAuthor id="1" name="GWoelk" initials="GW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  <a:srgbClr val="002A6C"/>
    <a:srgbClr val="CBCBCB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1" autoAdjust="0"/>
    <p:restoredTop sz="84333" autoAdjust="0"/>
  </p:normalViewPr>
  <p:slideViewPr>
    <p:cSldViewPr>
      <p:cViewPr>
        <p:scale>
          <a:sx n="100" d="100"/>
          <a:sy n="100" d="100"/>
        </p:scale>
        <p:origin x="-211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3150" y="-102"/>
      </p:cViewPr>
      <p:guideLst>
        <p:guide orient="horz" pos="2910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21596244131457E-2"/>
          <c:y val="7.0512820512820512E-2"/>
          <c:w val="0.960093896713615"/>
          <c:h val="0.858974358974358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12</c:v>
                </c:pt>
              </c:strCache>
            </c:strRef>
          </c:tx>
          <c:spPr>
            <a:solidFill>
              <a:srgbClr val="002A6C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32268672"/>
        <c:axId val="32270208"/>
      </c:barChart>
      <c:catAx>
        <c:axId val="32268672"/>
        <c:scaling>
          <c:orientation val="minMax"/>
        </c:scaling>
        <c:delete val="1"/>
        <c:axPos val="l"/>
        <c:majorTickMark val="none"/>
        <c:minorTickMark val="none"/>
        <c:tickLblPos val="nextTo"/>
        <c:crossAx val="32270208"/>
        <c:crosses val="autoZero"/>
        <c:auto val="1"/>
        <c:lblAlgn val="ctr"/>
        <c:lblOffset val="100"/>
        <c:noMultiLvlLbl val="0"/>
      </c:catAx>
      <c:valAx>
        <c:axId val="32270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268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900" y="8777288"/>
            <a:ext cx="2982913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7ED17B4-6B14-488D-AEC7-60346D49FF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"/>
          </p:nvPr>
        </p:nvSpPr>
        <p:spPr>
          <a:xfrm>
            <a:off x="12700" y="8766334"/>
            <a:ext cx="2982913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endParaRPr lang="en-US" dirty="0" smtClean="0"/>
          </a:p>
          <a:p>
            <a:pPr algn="l"/>
            <a:fld id="{1E4A4ED5-ECD3-464F-8077-0BCD873EA623}" type="datetimeFigureOut">
              <a:rPr lang="en-US" smtClean="0"/>
              <a:pPr algn="l"/>
              <a:t>9/16/2015</a:t>
            </a:fld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" y="151416"/>
            <a:ext cx="6675120" cy="58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706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1963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900" y="0"/>
            <a:ext cx="2982913" cy="461963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r">
              <a:defRPr sz="1200"/>
            </a:lvl1pPr>
          </a:lstStyle>
          <a:p>
            <a:pPr>
              <a:defRPr/>
            </a:pPr>
            <a:fld id="{FF84AA28-5F05-4ED1-B212-6C3E28B2386C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5" tIns="46067" rIns="92135" bIns="4606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389438"/>
            <a:ext cx="5505450" cy="4157662"/>
          </a:xfrm>
          <a:prstGeom prst="rect">
            <a:avLst/>
          </a:prstGeom>
        </p:spPr>
        <p:txBody>
          <a:bodyPr vert="horz" lIns="92135" tIns="46067" rIns="92135" bIns="4606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288"/>
            <a:ext cx="2982913" cy="461962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900" y="8777288"/>
            <a:ext cx="2982913" cy="461962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r">
              <a:defRPr sz="1200"/>
            </a:lvl1pPr>
          </a:lstStyle>
          <a:p>
            <a:pPr>
              <a:defRPr/>
            </a:pPr>
            <a:fld id="{B2B7E0AC-1C39-46DB-9572-558F12A77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96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CDA5-B313-4E7E-ABC0-1A6B21449DB9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DDECED-50A2-4510-A3AF-C0F9B2EA390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38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global consensus that transmission of HIV from mother to child can be eliminated. The Global Task Team, co-chaired by UNAIDS and the US Office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Global AIDS Coordinator (OGAC), has developed a global framework with the goal of eliminating new HIV infections among children (defined as a transmission rate of less than5 percent) by 2015.  Countries most affected by mother-to-child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transmission of HIV have adopted this goal.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7E0AC-1C39-46DB-9572-558F12A7727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93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7E0AC-1C39-46DB-9572-558F12A7727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98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7E0AC-1C39-46DB-9572-558F12A7727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53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7E0AC-1C39-46DB-9572-558F12A7727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36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7E0AC-1C39-46DB-9572-558F12A7727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7E0AC-1C39-46DB-9572-558F12A7727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490653"/>
            <a:ext cx="1920240" cy="697687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752600"/>
            <a:ext cx="8991600" cy="5105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7526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905000"/>
            <a:ext cx="152400" cy="49530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895600"/>
            <a:ext cx="77724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447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A01A2-EC47-4FC2-B31B-011B8B916D3B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F9C3A-B788-4075-8CCE-B3050D52A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6" name="Picture 2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7" y="599294"/>
            <a:ext cx="3598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HIVCore_FINAL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18565"/>
            <a:ext cx="2209800" cy="60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565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50EC5-F395-44FE-A0BC-D5D241DC7F35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AC117-B0AB-4873-B248-7C44A4DF2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47800"/>
            <a:ext cx="19431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47800"/>
            <a:ext cx="56769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A4798-6690-41AE-8118-524DFD87C85A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3914B-3BB5-4262-9F02-166898EE9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82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752600"/>
            <a:ext cx="8991600" cy="5105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7526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905000"/>
            <a:ext cx="152400" cy="49530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505200"/>
            <a:ext cx="77724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1447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6BB1A-1C02-43B4-BBC0-DEA09F5C7A9A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9A7F4-CAD1-495D-B679-C22FBEFA5F7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85800"/>
            <a:ext cx="3339306" cy="42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HIVCore_FIN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85800"/>
            <a:ext cx="2209800" cy="60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PEPFAR_USAudien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605990"/>
            <a:ext cx="1905000" cy="68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394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	1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95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B2CB6-DFF3-449C-976D-1F738BB2CDC4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E249C-AE60-4FCB-A57B-05ED4F671A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043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27B2F-7F26-4266-9C2B-EDCBDFFABEC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1EBC3-3242-40A3-8DFB-4CC0C450BE7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1802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6F5A1-80C6-4FAC-B164-07CFBDE4FBAD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E6490-2F77-49C7-B824-717A03F0A67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4730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0E5FA-674B-4449-BE6E-6D1796D336F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1924F-A14D-48AC-A730-39270B899D5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628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B93A6-5879-419B-8986-7A6BF0361B76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C141-FED5-47EF-B569-B1D8D069B1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0556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DEBA6-D923-4B93-9507-6E2D12D2727F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877C0-BD39-4A88-9C00-6BB2F8DE90C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3337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5CE2E-711F-4F40-99FC-586D791F79B3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CC209-4A09-4DA8-A6DA-4760E1B18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52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40F73-C1B3-4F88-8E48-C349A9971F92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2FE22-4739-4CB9-9E61-7EE1A6C6967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2049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F430B-D875-4CE5-8C2F-C254D47EC52D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C7703-6B86-41B2-AC59-F4047789822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5456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47800"/>
            <a:ext cx="19431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47800"/>
            <a:ext cx="56769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AC01F-0AB4-4D28-B5C6-4FE32BC94DB4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9/16/2015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D488E-67A5-4E4F-9419-D10922498A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0773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79A4E-0E19-4811-B4F7-6C09D4EB65CF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DF634-E4EF-42C6-9F94-D7155467B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35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9A762-6639-45A0-85CF-6EEC004076A8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0C635-D110-457F-87F3-D5A23EEBF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9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340E9-4088-45BA-B4BE-C61DDDF6738F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AC7CC-C447-44F0-B4FB-F954AD878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2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621C7-7110-4CD1-9518-9D3A3C97C919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87824-5725-4669-B952-5C29DE873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8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75D61-4FB6-4E33-80C8-21533A610941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5173B-B4AA-45EF-86F6-D3D9813EA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3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B7E9A-D745-4223-A621-1A5B562CF9A0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0EC81-3A0E-4A08-B553-322C69CCB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C0E5-7242-4361-B0CF-10740BECBAE1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FD230-6D31-4F44-87FF-BDA6ED03D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7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AA3708F9-E2EE-47E2-A998-9C0A215051D3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1C4D50-96F0-4EC2-AA2E-21D68ACA0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0668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219200"/>
            <a:ext cx="152400" cy="56388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2A6C"/>
              </a:solidFill>
              <a:latin typeface="Time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2A223206-4ED0-46E2-B599-415488A1C309}" type="datetimeFigureOut">
              <a:rPr lang="en-US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>
                <a:defRPr/>
              </a:pPr>
              <a:t>9/16/2015</a:t>
            </a:fld>
            <a:endParaRPr lang="en-US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614CA9-DD34-4928-AFAC-C974DA19C99A}" type="slidenum">
              <a:rPr lang="en-US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0668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219200"/>
            <a:ext cx="152400" cy="56388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002A6C"/>
              </a:solidFill>
              <a:latin typeface="Times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1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2286000"/>
            <a:ext cx="7772400" cy="1143000"/>
          </a:xfrm>
        </p:spPr>
        <p:txBody>
          <a:bodyPr/>
          <a:lstStyle/>
          <a:p>
            <a:r>
              <a:rPr lang="en-US" sz="3600" dirty="0" smtClean="0"/>
              <a:t>A secondary analysis of retention across the PMTCT cascade: </a:t>
            </a:r>
            <a:br>
              <a:rPr lang="en-US" sz="3600" dirty="0" smtClean="0"/>
            </a:br>
            <a:r>
              <a:rPr lang="en-US" sz="3600" dirty="0" smtClean="0"/>
              <a:t>Rwanda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Sam Kalibala, </a:t>
            </a:r>
            <a:r>
              <a:rPr lang="en-US" dirty="0" err="1" smtClean="0"/>
              <a:t>HIVCore</a:t>
            </a:r>
            <a:r>
              <a:rPr lang="en-US" dirty="0" smtClean="0"/>
              <a:t>/Population Council</a:t>
            </a:r>
          </a:p>
          <a:p>
            <a:r>
              <a:rPr lang="en-US" dirty="0" smtClean="0"/>
              <a:t>Godfrey Woelk, </a:t>
            </a:r>
            <a:r>
              <a:rPr lang="en-US" dirty="0" err="1" smtClean="0"/>
              <a:t>HIVCore</a:t>
            </a:r>
            <a:r>
              <a:rPr lang="en-US" dirty="0" smtClean="0"/>
              <a:t>/Elizabeth Glaser Pediatric AIDS Foundation</a:t>
            </a:r>
          </a:p>
          <a:p>
            <a:r>
              <a:rPr lang="en-US" dirty="0" smtClean="0"/>
              <a:t>17 September 2015</a:t>
            </a:r>
          </a:p>
          <a:p>
            <a:r>
              <a:rPr lang="en-US" dirty="0" smtClean="0"/>
              <a:t>IATT Webinar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Endpoint derivation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91000"/>
          </a:xfrm>
        </p:spPr>
        <p:txBody>
          <a:bodyPr/>
          <a:lstStyle/>
          <a:p>
            <a:r>
              <a:rPr lang="en-US" b="1" dirty="0" smtClean="0"/>
              <a:t>Retention </a:t>
            </a:r>
            <a:r>
              <a:rPr lang="en-US" b="1" dirty="0"/>
              <a:t>after </a:t>
            </a:r>
            <a:r>
              <a:rPr lang="en-US" b="1" dirty="0" smtClean="0"/>
              <a:t>delivery:</a:t>
            </a:r>
            <a:r>
              <a:rPr lang="en-US" dirty="0" smtClean="0"/>
              <a:t> At </a:t>
            </a:r>
            <a:r>
              <a:rPr lang="en-US" dirty="0"/>
              <a:t>2-4 months, 5-7 months, and </a:t>
            </a:r>
            <a:r>
              <a:rPr lang="en-US" dirty="0" smtClean="0"/>
              <a:t>11-13 months, any </a:t>
            </a:r>
            <a:r>
              <a:rPr lang="en-US" dirty="0"/>
              <a:t>indication of ART </a:t>
            </a:r>
            <a:r>
              <a:rPr lang="en-US" dirty="0" smtClean="0"/>
              <a:t>receipt.</a:t>
            </a:r>
            <a:endParaRPr lang="en-US" dirty="0"/>
          </a:p>
          <a:p>
            <a:r>
              <a:rPr lang="en-US" b="1" dirty="0" smtClean="0"/>
              <a:t>Retention of mother:</a:t>
            </a:r>
            <a:r>
              <a:rPr lang="en-US" dirty="0" smtClean="0"/>
              <a:t> count </a:t>
            </a:r>
            <a:r>
              <a:rPr lang="en-US" dirty="0"/>
              <a:t>outcome indicating how many visits were accomplished out of a maximum of 6 visits that they were expected to attend. </a:t>
            </a:r>
            <a:r>
              <a:rPr lang="en-US" dirty="0" smtClean="0"/>
              <a:t>If </a:t>
            </a:r>
            <a:r>
              <a:rPr lang="en-US" dirty="0"/>
              <a:t>a mother made </a:t>
            </a:r>
            <a:r>
              <a:rPr lang="en-US" dirty="0" smtClean="0"/>
              <a:t>&gt; 1 </a:t>
            </a:r>
            <a:r>
              <a:rPr lang="en-US" dirty="0"/>
              <a:t>visit during a given time period, </a:t>
            </a:r>
            <a:r>
              <a:rPr lang="en-US" dirty="0" smtClean="0"/>
              <a:t>only </a:t>
            </a:r>
            <a:r>
              <a:rPr lang="en-US" dirty="0"/>
              <a:t>indicated that she was retained </a:t>
            </a:r>
            <a:r>
              <a:rPr lang="en-US" dirty="0" smtClean="0"/>
              <a:t>(did not count multiple </a:t>
            </a:r>
            <a:r>
              <a:rPr lang="en-US" dirty="0"/>
              <a:t>visits during </a:t>
            </a:r>
            <a:r>
              <a:rPr lang="en-US" dirty="0" smtClean="0"/>
              <a:t>the same period).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51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Conducted bivariate and multivariate analyses using Generalized Estimating Equations (GEE) to determine factors associated with retention.</a:t>
            </a:r>
          </a:p>
          <a:p>
            <a:r>
              <a:rPr lang="en-US" dirty="0" smtClean="0"/>
              <a:t>For </a:t>
            </a:r>
            <a:r>
              <a:rPr lang="en-US" dirty="0"/>
              <a:t>mothers’ </a:t>
            </a:r>
            <a:r>
              <a:rPr lang="en-US" dirty="0" smtClean="0"/>
              <a:t>retention: </a:t>
            </a:r>
            <a:r>
              <a:rPr lang="en-US" dirty="0"/>
              <a:t>visits </a:t>
            </a:r>
            <a:r>
              <a:rPr lang="en-US" dirty="0" smtClean="0"/>
              <a:t>1 </a:t>
            </a:r>
            <a:r>
              <a:rPr lang="en-US" dirty="0"/>
              <a:t>and </a:t>
            </a:r>
            <a:r>
              <a:rPr lang="en-US" dirty="0" smtClean="0"/>
              <a:t>2 </a:t>
            </a:r>
            <a:r>
              <a:rPr lang="en-US" dirty="0"/>
              <a:t>have the total number of those who registered as denominator.  The remaining visits have the number of those who made it to visit </a:t>
            </a:r>
            <a:r>
              <a:rPr lang="en-US" dirty="0" smtClean="0"/>
              <a:t>2 (those delivered) as </a:t>
            </a:r>
            <a:r>
              <a:rPr lang="en-US" dirty="0"/>
              <a:t>the </a:t>
            </a:r>
            <a:r>
              <a:rPr lang="en-US" dirty="0" smtClean="0"/>
              <a:t>denominator.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7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n-US" sz="5400" dirty="0" smtClean="0">
                <a:solidFill>
                  <a:srgbClr val="000000"/>
                </a:solidFill>
              </a:rPr>
              <a:t>Findings</a:t>
            </a:r>
            <a:endParaRPr lang="en-US" sz="5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6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versus actual sample size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275354"/>
              </p:ext>
            </p:extLst>
          </p:nvPr>
        </p:nvGraphicFramePr>
        <p:xfrm>
          <a:off x="914399" y="1676400"/>
          <a:ext cx="7620002" cy="196469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773116"/>
                <a:gridCol w="1948962"/>
                <a:gridCol w="1948962"/>
                <a:gridCol w="1948962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Type of site</a:t>
                      </a:r>
                      <a:r>
                        <a:rPr lang="en-US" sz="1400" baseline="30000" dirty="0">
                          <a:effectLst/>
                        </a:rPr>
                        <a:t>*</a:t>
                      </a:r>
                      <a:endParaRPr lang="en-US" sz="1400" b="1" dirty="0">
                        <a:solidFill>
                          <a:srgbClr val="FFFFFF"/>
                        </a:solidFill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Proposed (women)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 (%)</a:t>
                      </a:r>
                      <a:endParaRPr lang="en-US" sz="1400" b="1" dirty="0">
                        <a:solidFill>
                          <a:srgbClr val="FFFFFF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Actual (women)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 (%)</a:t>
                      </a:r>
                      <a:endParaRPr lang="en-US" sz="1400" b="1" dirty="0">
                        <a:solidFill>
                          <a:srgbClr val="FFFFFF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Actual (infants)</a:t>
                      </a:r>
                      <a:r>
                        <a:rPr lang="en-US" sz="1400" baseline="30000" dirty="0">
                          <a:effectLst/>
                        </a:rPr>
                        <a:t>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 (%)</a:t>
                      </a:r>
                      <a:endParaRPr lang="en-US" sz="1400" b="1" dirty="0">
                        <a:solidFill>
                          <a:srgbClr val="FFFFFF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A6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Site #1: Urban</a:t>
                      </a:r>
                      <a:endParaRPr lang="en-US" sz="14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65 (13.7)</a:t>
                      </a:r>
                      <a:endParaRPr lang="en-US" sz="14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60 (13.1)</a:t>
                      </a:r>
                      <a:endParaRPr lang="en-US" sz="14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61 (13.2</a:t>
                      </a:r>
                      <a:endParaRPr lang="en-US" sz="14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Site #2: Urban</a:t>
                      </a:r>
                      <a:endParaRPr lang="en-US" sz="14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211 (44.5)</a:t>
                      </a:r>
                      <a:endParaRPr lang="en-US" sz="14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207 (45.3)</a:t>
                      </a:r>
                      <a:endParaRPr lang="en-US" sz="14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210 (45.5)</a:t>
                      </a:r>
                      <a:endParaRPr lang="en-US" sz="14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Site #3: Rural</a:t>
                      </a:r>
                      <a:endParaRPr lang="en-US" sz="14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44 (9.3)</a:t>
                      </a:r>
                      <a:endParaRPr lang="en-US" sz="14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43 (9.4)</a:t>
                      </a:r>
                      <a:endParaRPr lang="en-US" sz="14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44 (9.5)</a:t>
                      </a:r>
                      <a:endParaRPr lang="en-US" sz="14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Site #4: Rural</a:t>
                      </a:r>
                      <a:endParaRPr lang="en-US" sz="14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111 (23.4)</a:t>
                      </a:r>
                      <a:endParaRPr lang="en-US" sz="14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109 (23.9)</a:t>
                      </a:r>
                      <a:endParaRPr lang="en-US" sz="14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109 (23.6)</a:t>
                      </a:r>
                      <a:endParaRPr lang="en-US" sz="14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Site #5: Rural</a:t>
                      </a:r>
                      <a:endParaRPr lang="en-US" sz="14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 (9.1)</a:t>
                      </a:r>
                      <a:endParaRPr lang="en-US" sz="14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38 (8.3)</a:t>
                      </a:r>
                      <a:endParaRPr lang="en-US" sz="14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38 (8.2)</a:t>
                      </a:r>
                      <a:endParaRPr lang="en-US" sz="14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Total</a:t>
                      </a:r>
                      <a:endParaRPr lang="en-US" sz="14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73025" marR="73025" marT="18415" marB="18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474 </a:t>
                      </a:r>
                      <a:r>
                        <a:rPr lang="en-US" sz="1400" dirty="0">
                          <a:effectLst/>
                        </a:rPr>
                        <a:t>(100.0)</a:t>
                      </a:r>
                      <a:endParaRPr lang="en-US" sz="14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457 (96.4)</a:t>
                      </a:r>
                      <a:endParaRPr lang="en-US" sz="14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462 (97.5)</a:t>
                      </a:r>
                      <a:endParaRPr lang="en-US" sz="14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36576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/>
              <a:t>*</a:t>
            </a:r>
            <a:r>
              <a:rPr lang="en-US" sz="1100" dirty="0"/>
              <a:t>All the sites are health centers</a:t>
            </a:r>
            <a:br>
              <a:rPr lang="en-US" sz="1100" dirty="0"/>
            </a:br>
            <a:r>
              <a:rPr lang="en-US" sz="1100" baseline="30000" dirty="0"/>
              <a:t>†</a:t>
            </a:r>
            <a:r>
              <a:rPr lang="en-US" sz="1100" dirty="0"/>
              <a:t>There are more infants than mothers due to multiple births.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96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dirty="0"/>
              <a:t>Description of HIV+ women attending ANC 2010-2012 (N=457)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833890"/>
              </p:ext>
            </p:extLst>
          </p:nvPr>
        </p:nvGraphicFramePr>
        <p:xfrm>
          <a:off x="914400" y="1371600"/>
          <a:ext cx="7543801" cy="5180838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4221761"/>
                <a:gridCol w="2768367"/>
                <a:gridCol w="553673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Variable</a:t>
                      </a:r>
                      <a:endParaRPr lang="en-US" sz="1300" b="1" dirty="0">
                        <a:solidFill>
                          <a:srgbClr val="FFFFFF"/>
                        </a:solidFill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335" marR="68335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1" dirty="0">
                        <a:solidFill>
                          <a:srgbClr val="FFFFFF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335" marR="68335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%</a:t>
                      </a:r>
                      <a:endParaRPr lang="en-US" sz="1300" b="1" dirty="0">
                        <a:solidFill>
                          <a:srgbClr val="FFFFFF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335" marR="68335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Age: </a:t>
                      </a:r>
                      <a:r>
                        <a:rPr lang="en-US" sz="1300" dirty="0">
                          <a:effectLst/>
                        </a:rPr>
                        <a:t>median, (Q1, Q3)</a:t>
                      </a:r>
                      <a:endParaRPr lang="en-US" sz="1300" b="1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            28.5 </a:t>
                      </a:r>
                      <a:r>
                        <a:rPr lang="en-US" sz="1300" dirty="0">
                          <a:effectLst/>
                        </a:rPr>
                        <a:t>(23.5, 32.9) </a:t>
                      </a:r>
                      <a:endParaRPr lang="en-US" sz="13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Parity: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median</a:t>
                      </a:r>
                      <a:r>
                        <a:rPr lang="en-US" sz="1300" dirty="0">
                          <a:effectLst/>
                        </a:rPr>
                        <a:t>, (Q1, Q3)</a:t>
                      </a:r>
                      <a:endParaRPr lang="en-US" sz="1300" b="1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2.0 </a:t>
                      </a:r>
                      <a:r>
                        <a:rPr lang="en-US" sz="1300" dirty="0">
                          <a:effectLst/>
                        </a:rPr>
                        <a:t>(1.0, 4.0)</a:t>
                      </a:r>
                      <a:endParaRPr lang="en-US" sz="13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Marital status (N=455)</a:t>
                      </a:r>
                      <a:endParaRPr lang="en-US" sz="1300" b="1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</a:rPr>
                        <a:t>Married</a:t>
                      </a:r>
                      <a:endParaRPr lang="en-US" sz="13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203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44.6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</a:rPr>
                        <a:t>Living as married</a:t>
                      </a:r>
                      <a:endParaRPr lang="en-US" sz="13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smtClean="0">
                          <a:effectLst/>
                        </a:rPr>
                        <a:t>192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42.2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</a:rPr>
                        <a:t>Single</a:t>
                      </a:r>
                      <a:endParaRPr lang="en-US" sz="13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  36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  7.9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smtClean="0">
                          <a:effectLst/>
                        </a:rPr>
                        <a:t>Divorced/separated</a:t>
                      </a:r>
                      <a:endParaRPr lang="en-US" sz="13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  22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smtClean="0">
                          <a:effectLst/>
                        </a:rPr>
                        <a:t>  4.8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smtClean="0">
                          <a:effectLst/>
                        </a:rPr>
                        <a:t>Widowed</a:t>
                      </a:r>
                      <a:endParaRPr lang="en-US" sz="13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    2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  0.4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Education—highest </a:t>
                      </a:r>
                      <a:r>
                        <a:rPr lang="en-US" sz="1300" dirty="0">
                          <a:effectLst/>
                        </a:rPr>
                        <a:t>level completed (N=421)</a:t>
                      </a:r>
                      <a:endParaRPr lang="en-US" sz="1300" b="1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None</a:t>
                      </a:r>
                      <a:endParaRPr lang="en-US" sz="13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  </a:t>
                      </a:r>
                      <a:r>
                        <a:rPr lang="en-US" sz="1300" dirty="0">
                          <a:effectLst/>
                        </a:rPr>
                        <a:t>60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14.3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Primary</a:t>
                      </a:r>
                      <a:endParaRPr lang="en-US" sz="13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310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73.6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Secondary</a:t>
                      </a:r>
                      <a:endParaRPr lang="en-US" sz="13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  </a:t>
                      </a:r>
                      <a:r>
                        <a:rPr lang="en-US" sz="1300" dirty="0">
                          <a:effectLst/>
                        </a:rPr>
                        <a:t>51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12.1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Employment status (N=420)</a:t>
                      </a:r>
                      <a:endParaRPr lang="en-US" sz="1300" b="1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Farmer</a:t>
                      </a:r>
                      <a:endParaRPr lang="en-US" sz="13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222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52.8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Housewife</a:t>
                      </a:r>
                      <a:endParaRPr lang="en-US" sz="13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123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29.3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Trader</a:t>
                      </a:r>
                      <a:endParaRPr lang="en-US" sz="13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  </a:t>
                      </a:r>
                      <a:r>
                        <a:rPr lang="en-US" sz="1300" dirty="0">
                          <a:effectLst/>
                        </a:rPr>
                        <a:t>53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12.6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Other</a:t>
                      </a:r>
                      <a:endParaRPr lang="en-US" sz="13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  </a:t>
                      </a:r>
                      <a:r>
                        <a:rPr lang="en-US" sz="1300" dirty="0">
                          <a:effectLst/>
                        </a:rPr>
                        <a:t>22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5.21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Referred </a:t>
                      </a:r>
                      <a:r>
                        <a:rPr lang="en-US" sz="1300" dirty="0">
                          <a:effectLst/>
                        </a:rPr>
                        <a:t>to ART initiating site (N=206)</a:t>
                      </a:r>
                      <a:endParaRPr lang="en-US" sz="1300" b="1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Yes</a:t>
                      </a:r>
                      <a:endParaRPr lang="en-US" sz="13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100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48.5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No</a:t>
                      </a:r>
                      <a:endParaRPr lang="en-US" sz="13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106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51.5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Number of ANC visits for this pregnancy (N=369)</a:t>
                      </a:r>
                      <a:endParaRPr lang="en-US" sz="1300" b="1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1</a:t>
                      </a:r>
                      <a:endParaRPr lang="en-US" sz="13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 75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20.3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2</a:t>
                      </a:r>
                      <a:endParaRPr lang="en-US" sz="13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101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27.4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3</a:t>
                      </a:r>
                      <a:endParaRPr lang="en-US" sz="13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125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33.9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4 or more</a:t>
                      </a:r>
                      <a:endParaRPr lang="en-US" sz="13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  68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18.4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335" marR="6833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49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of the women (N=457)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194185"/>
              </p:ext>
            </p:extLst>
          </p:nvPr>
        </p:nvGraphicFramePr>
        <p:xfrm>
          <a:off x="838200" y="1371602"/>
          <a:ext cx="7620000" cy="3595878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4343400"/>
                <a:gridCol w="2514600"/>
                <a:gridCol w="762000"/>
              </a:tblGrid>
              <a:tr h="1773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Variable</a:t>
                      </a:r>
                      <a:endParaRPr lang="en-US" sz="1300" b="1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N</a:t>
                      </a:r>
                      <a:endParaRPr lang="en-US" sz="1300" b="1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%</a:t>
                      </a:r>
                      <a:endParaRPr lang="en-US" sz="1300" b="1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</a:tr>
              <a:tr h="1685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Known HIV positive at first ANC (N=457)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73025" marR="7302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73025" marR="7302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82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  272</a:t>
                      </a:r>
                      <a:endParaRPr lang="en-US" sz="13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73025" marR="7302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Calibri"/>
                          <a:cs typeface="Arial"/>
                        </a:rPr>
                        <a:t>59.5</a:t>
                      </a:r>
                      <a:endParaRPr lang="en-US" sz="13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73025" marR="7302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82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  185</a:t>
                      </a:r>
                      <a:endParaRPr lang="en-US" sz="13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73025" marR="7302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Calibri"/>
                          <a:cs typeface="Arial"/>
                        </a:rPr>
                        <a:t>40.5</a:t>
                      </a:r>
                      <a:endParaRPr lang="en-US" sz="13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73025" marR="7302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CD4 tested this pregnancy (N=456)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Calibri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73025" marR="7302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Calibri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73025" marR="7302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82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  339</a:t>
                      </a:r>
                      <a:endParaRPr lang="en-US" sz="13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73025" marR="7302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Calibri"/>
                          <a:cs typeface="Arial"/>
                        </a:rPr>
                        <a:t>74.3</a:t>
                      </a:r>
                      <a:endParaRPr lang="en-US" sz="13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73025" marR="7302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82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  117</a:t>
                      </a:r>
                      <a:endParaRPr lang="en-US" sz="13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73025" marR="7302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Calibri"/>
                          <a:cs typeface="Arial"/>
                        </a:rPr>
                        <a:t>25.6</a:t>
                      </a:r>
                      <a:endParaRPr lang="en-US" sz="13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73025" marR="7302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WHO staging at baseline (N=324)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Calibri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73025" marR="7302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Calibri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73025" marR="7302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82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Stage 1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  291</a:t>
                      </a:r>
                      <a:endParaRPr lang="en-US" sz="13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73025" marR="7302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Calibri"/>
                          <a:cs typeface="Arial"/>
                        </a:rPr>
                        <a:t>89.8</a:t>
                      </a:r>
                      <a:endParaRPr lang="en-US" sz="13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73025" marR="7302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82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Stage 2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   </a:t>
                      </a:r>
                      <a:r>
                        <a:rPr lang="en-US" sz="1300" dirty="0">
                          <a:effectLst/>
                          <a:latin typeface="+mn-lt"/>
                          <a:ea typeface="Calibri"/>
                          <a:cs typeface="Arial"/>
                        </a:rPr>
                        <a:t>20</a:t>
                      </a:r>
                      <a:endParaRPr lang="en-US" sz="13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73025" marR="7302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Calibri"/>
                          <a:cs typeface="Arial"/>
                        </a:rPr>
                        <a:t>  6.2</a:t>
                      </a:r>
                      <a:endParaRPr lang="en-US" sz="13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73025" marR="7302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82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Stage 3 or 4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   </a:t>
                      </a:r>
                      <a:r>
                        <a:rPr lang="en-US" sz="1300" dirty="0">
                          <a:effectLst/>
                          <a:latin typeface="+mn-lt"/>
                          <a:ea typeface="Calibri"/>
                          <a:cs typeface="Arial"/>
                        </a:rPr>
                        <a:t>13</a:t>
                      </a:r>
                      <a:endParaRPr lang="en-US" sz="13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73025" marR="7302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Calibri"/>
                          <a:cs typeface="Arial"/>
                        </a:rPr>
                        <a:t>  4.0</a:t>
                      </a:r>
                      <a:endParaRPr lang="en-US" sz="13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73025" marR="7302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Type of regimen (N=364)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Calibri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73025" marR="7302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Calibri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73025" marR="7302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82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TDF/3TC/EFV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  196</a:t>
                      </a:r>
                      <a:endParaRPr lang="en-US" sz="13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73025" marR="7302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Calibri"/>
                          <a:cs typeface="Arial"/>
                        </a:rPr>
                        <a:t>53.8</a:t>
                      </a:r>
                      <a:endParaRPr lang="en-US" sz="13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73025" marR="7302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82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TDF/3TC/NVP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   </a:t>
                      </a:r>
                      <a:r>
                        <a:rPr lang="en-US" sz="1300" dirty="0">
                          <a:effectLst/>
                          <a:latin typeface="+mn-lt"/>
                          <a:ea typeface="Calibri"/>
                          <a:cs typeface="Arial"/>
                        </a:rPr>
                        <a:t>84</a:t>
                      </a:r>
                      <a:endParaRPr lang="en-US" sz="13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73025" marR="7302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Calibri"/>
                          <a:cs typeface="Arial"/>
                        </a:rPr>
                        <a:t>23.0</a:t>
                      </a:r>
                      <a:endParaRPr lang="en-US" sz="13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73025" marR="7302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82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AZT/3TC/EFV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   </a:t>
                      </a:r>
                      <a:r>
                        <a:rPr lang="en-US" sz="1300" dirty="0">
                          <a:effectLst/>
                          <a:latin typeface="+mn-lt"/>
                          <a:ea typeface="Calibri"/>
                          <a:cs typeface="Arial"/>
                        </a:rPr>
                        <a:t>55</a:t>
                      </a:r>
                      <a:endParaRPr lang="en-US" sz="13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73025" marR="7302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Calibri"/>
                          <a:cs typeface="Arial"/>
                        </a:rPr>
                        <a:t>15.1</a:t>
                      </a:r>
                      <a:endParaRPr lang="en-US" sz="13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73025" marR="7302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82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Other </a:t>
                      </a:r>
                      <a:endParaRPr lang="en-US" sz="13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300" baseline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 28</a:t>
                      </a:r>
                      <a:endParaRPr lang="en-US" sz="13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73025" marR="7302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Calibri"/>
                          <a:cs typeface="Arial"/>
                        </a:rPr>
                        <a:t>  </a:t>
                      </a: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7.7</a:t>
                      </a:r>
                      <a:endParaRPr lang="en-US" sz="13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73025" marR="7302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Toxicities/side effects (N=247)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    </a:t>
                      </a:r>
                      <a:endParaRPr lang="en-US" sz="13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73025" marR="7302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Calibri"/>
                          <a:cs typeface="Arial"/>
                        </a:rPr>
                        <a:t>  </a:t>
                      </a:r>
                      <a:endParaRPr lang="en-US" sz="13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73025" marR="7302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82"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Arial"/>
                        </a:rPr>
                        <a:t>243</a:t>
                      </a: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    </a:t>
                      </a:r>
                      <a:endParaRPr lang="en-US" sz="13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73025" marR="73025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Arial"/>
                        </a:rPr>
                        <a:t>98.4</a:t>
                      </a:r>
                      <a:r>
                        <a:rPr lang="en-US" sz="13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  </a:t>
                      </a:r>
                      <a:endParaRPr lang="en-US" sz="13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73025" marR="7302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4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254329"/>
              </p:ext>
            </p:extLst>
          </p:nvPr>
        </p:nvGraphicFramePr>
        <p:xfrm>
          <a:off x="914400" y="1524000"/>
          <a:ext cx="6629400" cy="4299204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4065208"/>
                <a:gridCol w="910112"/>
                <a:gridCol w="1654080"/>
              </a:tblGrid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Variable</a:t>
                      </a:r>
                      <a:endParaRPr lang="en-US" sz="1400" b="1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</a:t>
                      </a:r>
                      <a:endParaRPr lang="en-US" sz="1400" b="1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</a:t>
                      </a:r>
                      <a:endParaRPr lang="en-US" sz="1400" b="1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</a:tr>
              <a:tr h="2095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Place of delivery (N=290)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606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Health center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288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99.3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6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Gender (N=289)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606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Male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155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53.6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606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Female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134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46.4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Mode of delivery (N=284)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606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Normal vaginal delivery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244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85.9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606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C-section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34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12.0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606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Other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6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2.1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Infant DNA PCR (N=292)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606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Yes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286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97.9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6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Co-</a:t>
                      </a:r>
                      <a:r>
                        <a:rPr kumimoji="0" lang="en-US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trimoxazole</a:t>
                      </a: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(N=294)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606"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Yes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283</a:t>
                      </a:r>
                      <a:endParaRPr lang="en-US" sz="1400" dirty="0"/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96.3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6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Mode of feeding (N=285)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606"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Exclusive breast feeding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279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97.8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6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HIV antibody testing at 18 months (N=254)</a:t>
                      </a:r>
                      <a:endParaRPr lang="en-US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606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Yes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111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43.7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606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No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6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</a:t>
                      </a:r>
                      <a:r>
                        <a:rPr lang="en-US" sz="1400" dirty="0">
                          <a:effectLst/>
                        </a:rPr>
                        <a:t>2.4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606"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Not applicable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137</a:t>
                      </a:r>
                      <a:endParaRPr lang="en-US" sz="14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53.9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Description of the infants (n=462)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84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of the health facilities (N=5)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952555"/>
              </p:ext>
            </p:extLst>
          </p:nvPr>
        </p:nvGraphicFramePr>
        <p:xfrm>
          <a:off x="533401" y="1447801"/>
          <a:ext cx="8229600" cy="3212914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2642531"/>
                <a:gridCol w="830510"/>
                <a:gridCol w="830510"/>
                <a:gridCol w="955711"/>
                <a:gridCol w="851728"/>
                <a:gridCol w="835094"/>
                <a:gridCol w="1283516"/>
              </a:tblGrid>
              <a:tr h="1742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Variable</a:t>
                      </a:r>
                      <a:r>
                        <a:rPr lang="en-US" sz="1400" b="1" baseline="30000" dirty="0" smtClean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Site 1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Site 2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Site 3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Site 4 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Site 5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Mean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</a:rPr>
                        <a:t>sd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</a:tr>
              <a:tr h="1742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Urban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Urban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Urban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Rural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Rural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</a:tr>
              <a:tr h="3484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No. of ANC clients </a:t>
                      </a:r>
                      <a:endParaRPr lang="en-US" sz="1400" b="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880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1,124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2,254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1,885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1,350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1,498.6 (562.4)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4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No. of HIV+ pregnant </a:t>
                      </a:r>
                      <a:endParaRPr lang="en-US" sz="1400" b="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women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31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   </a:t>
                      </a:r>
                      <a:r>
                        <a:rPr lang="en-US" sz="1400" dirty="0">
                          <a:effectLst/>
                        </a:rPr>
                        <a:t>34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 </a:t>
                      </a:r>
                      <a:r>
                        <a:rPr lang="en-US" sz="1400" dirty="0">
                          <a:effectLst/>
                        </a:rPr>
                        <a:t>156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   81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   50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70.4 (51.8)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4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No. of deliveries</a:t>
                      </a:r>
                      <a:endParaRPr lang="en-US" sz="1400" b="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393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 403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1,086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 713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  640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647.0 </a:t>
                      </a:r>
                      <a:r>
                        <a:rPr lang="en-US" sz="1400" dirty="0">
                          <a:effectLst/>
                        </a:rPr>
                        <a:t>(283.4)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4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Ratio </a:t>
                      </a:r>
                      <a:r>
                        <a:rPr lang="en-US" sz="1400" b="0" dirty="0">
                          <a:effectLst/>
                        </a:rPr>
                        <a:t>of health </a:t>
                      </a:r>
                      <a:r>
                        <a:rPr lang="en-US" sz="1400" b="0" dirty="0" smtClean="0">
                          <a:effectLst/>
                        </a:rPr>
                        <a:t>staff: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ANC clients</a:t>
                      </a:r>
                      <a:endParaRPr lang="en-US" sz="1400" b="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1:49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   1:47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</a:t>
                      </a:r>
                      <a:r>
                        <a:rPr lang="en-US" sz="1400" dirty="0" smtClean="0">
                          <a:effectLst/>
                        </a:rPr>
                        <a:t>  1:59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   1:54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    1:43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1:51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4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Ratio </a:t>
                      </a:r>
                      <a:r>
                        <a:rPr lang="en-US" sz="1400" b="0" dirty="0">
                          <a:effectLst/>
                        </a:rPr>
                        <a:t>of HIV trained </a:t>
                      </a:r>
                      <a:r>
                        <a:rPr lang="en-US" sz="1400" b="0" dirty="0" smtClean="0">
                          <a:effectLst/>
                        </a:rPr>
                        <a:t>nurses: HIV+ pregnant women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1:3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   1:3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</a:t>
                      </a:r>
                      <a:r>
                        <a:rPr lang="en-US" sz="1400" dirty="0" smtClean="0">
                          <a:effectLst/>
                        </a:rPr>
                        <a:t>   1:16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     1:10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    1:4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1:7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No. of doctor visits</a:t>
                      </a:r>
                      <a:r>
                        <a:rPr lang="en-US" sz="1400" b="0" baseline="30000" dirty="0">
                          <a:effectLst/>
                        </a:rPr>
                        <a:t>†</a:t>
                      </a:r>
                      <a:r>
                        <a:rPr lang="en-US" sz="1400" b="0" dirty="0">
                          <a:effectLst/>
                        </a:rPr>
                        <a:t> last quarter</a:t>
                      </a:r>
                      <a:endParaRPr lang="en-US" sz="1400" b="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0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</a:t>
                      </a:r>
                      <a:r>
                        <a:rPr lang="en-US" sz="1400" dirty="0" smtClean="0">
                          <a:effectLst/>
                        </a:rPr>
                        <a:t>     </a:t>
                      </a:r>
                      <a:r>
                        <a:rPr lang="en-US" sz="1400" dirty="0">
                          <a:effectLst/>
                        </a:rPr>
                        <a:t>8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—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   12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      </a:t>
                      </a:r>
                      <a:r>
                        <a:rPr lang="en-US" sz="1400" dirty="0">
                          <a:effectLst/>
                        </a:rPr>
                        <a:t>9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 </a:t>
                      </a:r>
                      <a:r>
                        <a:rPr lang="en-US" sz="1400" dirty="0">
                          <a:effectLst/>
                        </a:rPr>
                        <a:t>7.3 (5.1)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CD4 test TAT</a:t>
                      </a:r>
                      <a:r>
                        <a:rPr lang="en-US" sz="1400" b="0" baseline="30000" dirty="0">
                          <a:effectLst/>
                        </a:rPr>
                        <a:t>‡</a:t>
                      </a:r>
                      <a:endParaRPr lang="en-US" sz="1400" b="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7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</a:t>
                      </a:r>
                      <a:r>
                        <a:rPr lang="en-US" sz="1400" dirty="0" smtClean="0">
                          <a:effectLst/>
                        </a:rPr>
                        <a:t>     </a:t>
                      </a: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14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</a:t>
                      </a:r>
                      <a:r>
                        <a:rPr lang="en-US" sz="1400" dirty="0" smtClean="0">
                          <a:effectLst/>
                        </a:rPr>
                        <a:t>     </a:t>
                      </a: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      </a:t>
                      </a:r>
                      <a:r>
                        <a:rPr lang="en-US" sz="1400" dirty="0">
                          <a:effectLst/>
                        </a:rPr>
                        <a:t>7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Follow up starts &lt;week</a:t>
                      </a:r>
                      <a:endParaRPr lang="en-US" sz="1400" b="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NA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4724400"/>
            <a:ext cx="7467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/>
              <a:t>*</a:t>
            </a:r>
            <a:r>
              <a:rPr lang="en-US" sz="1100" dirty="0"/>
              <a:t>Data for 2011. 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baseline="30000" dirty="0" smtClean="0"/>
              <a:t>†</a:t>
            </a:r>
            <a:r>
              <a:rPr lang="en-US" sz="1100" dirty="0"/>
              <a:t>Doctors normally visit health facilities for consultation, supervision, and support purposes. 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baseline="30000" dirty="0" smtClean="0"/>
              <a:t>‡</a:t>
            </a:r>
            <a:r>
              <a:rPr lang="en-US" sz="1100" dirty="0"/>
              <a:t>Turn-around-time (days): This is the amount of time taken from receipt of samples at the health facility to the availability of the test results at the same health facility.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and infant’s retention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679448"/>
              </p:ext>
            </p:extLst>
          </p:nvPr>
        </p:nvGraphicFramePr>
        <p:xfrm>
          <a:off x="1371600" y="1828800"/>
          <a:ext cx="5791200" cy="1493520"/>
        </p:xfrm>
        <a:graphic>
          <a:graphicData uri="http://schemas.openxmlformats.org/drawingml/2006/table">
            <a:tbl>
              <a:tblPr firstRow="1" firstCol="1" bandRow="1"/>
              <a:tblGrid>
                <a:gridCol w="1242171"/>
                <a:gridCol w="1242171"/>
                <a:gridCol w="1242171"/>
                <a:gridCol w="1091095"/>
                <a:gridCol w="973592"/>
              </a:tblGrid>
              <a:tr h="2068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Time period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 expected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 observed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Prop.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95% CIs</a:t>
                      </a:r>
                      <a:endParaRPr lang="en-US" sz="14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7365D"/>
                    </a:solidFill>
                  </a:tcPr>
                </a:tc>
              </a:tr>
              <a:tr h="2068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 days 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348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175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0.51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0.46, 0.56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</a:tr>
              <a:tr h="2068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Delivery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348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204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0.59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0.54, 0.64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8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en-US" sz="1400" b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wks</a:t>
                      </a: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151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0.75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0.69, 0.81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</a:tr>
              <a:tr h="2068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2–4 m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Calibri"/>
                          <a:cs typeface="Times New Roman"/>
                        </a:rPr>
                        <a:t>169</a:t>
                      </a:r>
                      <a:endParaRPr lang="en-US" sz="14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Calibri"/>
                          <a:cs typeface="Times New Roman"/>
                        </a:rPr>
                        <a:t>0.84</a:t>
                      </a:r>
                      <a:endParaRPr lang="en-US" sz="14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0.79, 0.89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8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5–7 m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158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0.78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0.73, 0.84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</a:tr>
              <a:tr h="2068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11–13 m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136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Calibri"/>
                          <a:cs typeface="Times New Roman"/>
                        </a:rPr>
                        <a:t>0.67</a:t>
                      </a:r>
                      <a:endParaRPr lang="en-US" sz="14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0.61, 0.74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944038"/>
              </p:ext>
            </p:extLst>
          </p:nvPr>
        </p:nvGraphicFramePr>
        <p:xfrm>
          <a:off x="1371600" y="4842821"/>
          <a:ext cx="5905500" cy="1295401"/>
        </p:xfrm>
        <a:graphic>
          <a:graphicData uri="http://schemas.openxmlformats.org/drawingml/2006/table">
            <a:tbl>
              <a:tblPr firstRow="1" firstCol="1" bandRow="1"/>
              <a:tblGrid>
                <a:gridCol w="1266687"/>
                <a:gridCol w="1266687"/>
                <a:gridCol w="1266687"/>
                <a:gridCol w="1027044"/>
                <a:gridCol w="1078395"/>
              </a:tblGrid>
              <a:tr h="2816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Time period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 expected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 observed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Prop.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95% CIs</a:t>
                      </a:r>
                      <a:endParaRPr lang="en-US" sz="1400" b="1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A6C"/>
                    </a:solidFill>
                  </a:tcPr>
                </a:tc>
              </a:tr>
              <a:tr h="2534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en-US" sz="1400" b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wks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348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140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0.40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0.34, 0.46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</a:tr>
              <a:tr h="2534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2–4 m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348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Calibri"/>
                          <a:cs typeface="Times New Roman"/>
                        </a:rPr>
                        <a:t>310</a:t>
                      </a:r>
                      <a:endParaRPr lang="en-US" sz="14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0.89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0.85, 0.93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34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5–7 m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348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303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0.87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0.83, 0.91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</a:tr>
              <a:tr h="2534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11–13 m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348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+mn-lt"/>
                          <a:ea typeface="Calibri"/>
                          <a:cs typeface="Times New Roman"/>
                        </a:rPr>
                        <a:t>265</a:t>
                      </a:r>
                      <a:endParaRPr lang="en-US" sz="14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0.76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0.71, 0.81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259150" y="1276903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Women’s retention by specified time </a:t>
            </a:r>
            <a:r>
              <a:rPr lang="en-US" sz="2400" dirty="0" smtClean="0"/>
              <a:t>intervals*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259150" y="4343400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Infants</a:t>
            </a:r>
            <a:r>
              <a:rPr lang="en-US" sz="2400" dirty="0"/>
              <a:t>’ retention at specified time intervals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71600" y="3401368"/>
            <a:ext cx="61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*</a:t>
            </a:r>
            <a:r>
              <a:rPr lang="en-US" sz="1200" dirty="0"/>
              <a:t>The retention analysis for the women is from 4 instead of the 5 selected health facilities as it was discovered that one of the facilities (Site #4) was not an ART site during the records review period (2011). This facility referred HIV-positive women to a nearby hospital for follow up. However, the facility retained the infants </a:t>
            </a:r>
            <a:r>
              <a:rPr lang="en-US" sz="1200" dirty="0" smtClean="0"/>
              <a:t>for follow-up.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352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305800" cy="609600"/>
          </a:xfrm>
        </p:spPr>
        <p:txBody>
          <a:bodyPr/>
          <a:lstStyle/>
          <a:p>
            <a:r>
              <a:rPr lang="en-US" dirty="0" smtClean="0"/>
              <a:t>Retention, demographic, and clinical characteristics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1" y="1259888"/>
            <a:ext cx="36231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Marital status by levels of retention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1" y="3200400"/>
            <a:ext cx="33554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Retention by employment status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1" y="5029200"/>
            <a:ext cx="54205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Referral to ART initiating site by retention levels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298883"/>
              </p:ext>
            </p:extLst>
          </p:nvPr>
        </p:nvGraphicFramePr>
        <p:xfrm>
          <a:off x="762000" y="1598442"/>
          <a:ext cx="7848599" cy="138684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044373"/>
                <a:gridCol w="695010"/>
                <a:gridCol w="1032296"/>
                <a:gridCol w="723814"/>
                <a:gridCol w="948670"/>
                <a:gridCol w="723814"/>
                <a:gridCol w="1032163"/>
                <a:gridCol w="556698"/>
                <a:gridCol w="1091761"/>
              </a:tblGrid>
              <a:tr h="1928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 D/S</a:t>
                      </a:r>
                      <a:endParaRPr lang="en-US" sz="1300" b="1" dirty="0">
                        <a:solidFill>
                          <a:srgbClr val="FFFFFF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95% CIs</a:t>
                      </a:r>
                      <a:endParaRPr lang="en-US" sz="1300" b="1" dirty="0">
                        <a:solidFill>
                          <a:srgbClr val="FFFFFF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LM</a:t>
                      </a:r>
                      <a:endParaRPr lang="en-US" sz="1300" b="1" dirty="0">
                        <a:solidFill>
                          <a:srgbClr val="FFFFFF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95% CIs</a:t>
                      </a:r>
                      <a:endParaRPr lang="en-US" sz="1300" b="1" dirty="0">
                        <a:solidFill>
                          <a:srgbClr val="FFFFFF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M</a:t>
                      </a:r>
                      <a:endParaRPr lang="en-US" sz="1300" b="1" dirty="0">
                        <a:solidFill>
                          <a:srgbClr val="FFFFFF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95% CIs</a:t>
                      </a:r>
                      <a:endParaRPr lang="en-US" sz="1300" b="1" dirty="0">
                        <a:solidFill>
                          <a:srgbClr val="FFFFFF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</a:t>
                      </a:r>
                      <a:endParaRPr lang="en-US" sz="1300" b="1" dirty="0">
                        <a:solidFill>
                          <a:srgbClr val="FFFFFF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95% CIs</a:t>
                      </a:r>
                      <a:endParaRPr lang="en-US" sz="1300" b="1" dirty="0">
                        <a:solidFill>
                          <a:srgbClr val="FFFFFF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</a:tr>
              <a:tr h="1928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30 days </a:t>
                      </a:r>
                      <a:endParaRPr lang="en-US" sz="13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0.27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0.14, 0.54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0.52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0.47, 0.60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0.29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0.23, 0.36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0.42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0.28, 0.61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Delivery</a:t>
                      </a:r>
                      <a:endParaRPr lang="en-US" sz="13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0.73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0.56, 0.94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0.57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0.51, 0.65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0.72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0.66, 0.79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0.44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0.31, 0.64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6 </a:t>
                      </a:r>
                      <a:r>
                        <a:rPr lang="en-US" sz="1300" b="0" dirty="0" err="1">
                          <a:effectLst/>
                        </a:rPr>
                        <a:t>wks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endParaRPr lang="en-US" sz="13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0.40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0.22, 0.74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0.70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0.62, 0.79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0.44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0.36, 0.53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0.53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0.33, 0.86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2–4 m</a:t>
                      </a:r>
                      <a:endParaRPr lang="en-US" sz="13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0.33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0.16, 0.68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0.82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0.75, 0.90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0.48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0.40, 0.57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0.60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0.40, 0.91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5–7 m</a:t>
                      </a:r>
                      <a:endParaRPr lang="en-US" sz="13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0.33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0.16, 0.68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0.78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0.70, 0.86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0.46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0.38, 0.55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0.05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0.27, 0.80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11–13 m</a:t>
                      </a:r>
                      <a:endParaRPr lang="en-US" sz="13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0.47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0,27, 0.80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0.64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0.56, 0.74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0.39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0.32, 0.48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0.40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0.22, 0.74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85800" y="2962503"/>
            <a:ext cx="8001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D/S: Divorced/separated; LM: Living as married; M: Married; S: Single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722729"/>
              </p:ext>
            </p:extLst>
          </p:nvPr>
        </p:nvGraphicFramePr>
        <p:xfrm>
          <a:off x="762001" y="3538954"/>
          <a:ext cx="7848599" cy="138684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118233"/>
                <a:gridCol w="958486"/>
                <a:gridCol w="1352280"/>
                <a:gridCol w="1066800"/>
                <a:gridCol w="1295400"/>
                <a:gridCol w="665573"/>
                <a:gridCol w="1391827"/>
              </a:tblGrid>
              <a:tr h="192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 Farmer</a:t>
                      </a:r>
                      <a:endParaRPr lang="en-US" sz="1300" b="1" dirty="0">
                        <a:solidFill>
                          <a:srgbClr val="FFFFFF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95% CIs</a:t>
                      </a:r>
                      <a:endParaRPr lang="en-US" sz="1300" b="1" dirty="0">
                        <a:solidFill>
                          <a:srgbClr val="FFFFFF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Housewife</a:t>
                      </a:r>
                      <a:endParaRPr lang="en-US" sz="1300" b="1" dirty="0">
                        <a:solidFill>
                          <a:srgbClr val="FFFFFF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95% CIs</a:t>
                      </a:r>
                      <a:endParaRPr lang="en-US" sz="1300" b="1" dirty="0">
                        <a:solidFill>
                          <a:srgbClr val="FFFFFF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Other</a:t>
                      </a:r>
                      <a:endParaRPr lang="en-US" sz="1300" b="1" dirty="0">
                        <a:solidFill>
                          <a:srgbClr val="FFFFFF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95% CIs</a:t>
                      </a:r>
                      <a:endParaRPr lang="en-US" sz="1300" b="1" dirty="0">
                        <a:solidFill>
                          <a:srgbClr val="FFFFFF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</a:tr>
              <a:tr h="192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30 days </a:t>
                      </a:r>
                      <a:endParaRPr lang="en-US" sz="13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0.29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0.23, 0.36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0.49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0.41, 0.59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0.51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0.41, 0.63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Delivery</a:t>
                      </a:r>
                      <a:endParaRPr lang="en-US" sz="13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0.73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0.68, 0.79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0.47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0.39, 0.57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0.52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0.42, 0.65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6 </a:t>
                      </a:r>
                      <a:r>
                        <a:rPr lang="en-US" sz="1300" b="0" dirty="0" err="1">
                          <a:effectLst/>
                        </a:rPr>
                        <a:t>wks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endParaRPr lang="en-US" sz="13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0.43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0.36, 0.51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0.69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0.58, 0.82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0.71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0.58, 0.87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2–4 m</a:t>
                      </a:r>
                      <a:endParaRPr lang="en-US" sz="13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0.45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0.38, 0.53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0.86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0.78, 0.96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0.76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0.64, 0.91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5–7 m</a:t>
                      </a:r>
                      <a:endParaRPr lang="en-US" sz="13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0.44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0.37, 0.52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0.76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0.66, 0.88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0.74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0.61, 0.89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11–13 m</a:t>
                      </a:r>
                      <a:endParaRPr lang="en-US" sz="13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0.35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0.29, 0.43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0.73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0.62, 0.85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0.63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0.50, 0.81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923921"/>
              </p:ext>
            </p:extLst>
          </p:nvPr>
        </p:nvGraphicFramePr>
        <p:xfrm>
          <a:off x="762000" y="5367754"/>
          <a:ext cx="7620000" cy="138684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508166"/>
                <a:gridCol w="1245177"/>
                <a:gridCol w="1811411"/>
                <a:gridCol w="1131126"/>
                <a:gridCol w="1924120"/>
              </a:tblGrid>
              <a:tr h="1959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Yes</a:t>
                      </a:r>
                      <a:endParaRPr lang="en-US" sz="1300" b="1">
                        <a:solidFill>
                          <a:srgbClr val="FFFFFF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95% CIs</a:t>
                      </a:r>
                      <a:endParaRPr lang="en-US" sz="1300" b="1">
                        <a:solidFill>
                          <a:srgbClr val="FFFFFF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No</a:t>
                      </a:r>
                      <a:endParaRPr lang="en-US" sz="1300" b="1" dirty="0">
                        <a:solidFill>
                          <a:srgbClr val="FFFFFF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95% CIs</a:t>
                      </a:r>
                      <a:endParaRPr lang="en-US" sz="1300" b="1" dirty="0">
                        <a:solidFill>
                          <a:srgbClr val="FFFFFF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30 days </a:t>
                      </a:r>
                      <a:endParaRPr lang="en-US" sz="13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0.05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0.02, 0.12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0.51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0.43, 0.62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Delivery</a:t>
                      </a:r>
                      <a:endParaRPr lang="en-US" sz="13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0.80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0.72, 0.88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0.71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  0.626, 0.80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6 </a:t>
                      </a:r>
                      <a:r>
                        <a:rPr lang="en-US" sz="1300" b="0" dirty="0" err="1">
                          <a:effectLst/>
                        </a:rPr>
                        <a:t>wks</a:t>
                      </a:r>
                      <a:r>
                        <a:rPr lang="en-US" sz="1300" b="0" dirty="0">
                          <a:effectLst/>
                        </a:rPr>
                        <a:t> </a:t>
                      </a:r>
                      <a:endParaRPr lang="en-US" sz="13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0.05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0.02, 0.12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0.81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  0.731, 0.91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2–4 m</a:t>
                      </a:r>
                      <a:endParaRPr lang="en-US" sz="13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0.07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0.03, 0.16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0.90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  0.827, 0.97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5–7 m</a:t>
                      </a:r>
                      <a:endParaRPr lang="en-US" sz="13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0.09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0.04, 0.18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0.84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  0.762, 0.93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11–13 m</a:t>
                      </a:r>
                      <a:endParaRPr lang="en-US" sz="1300" b="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0.07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0.03, 0.16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0.65</a:t>
                      </a:r>
                      <a:endParaRPr lang="en-US" sz="130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  0.555, 0.77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17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HIVCore</a:t>
            </a:r>
            <a:r>
              <a:rPr lang="en-US" dirty="0" smtClean="0"/>
              <a:t>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77200" cy="3886200"/>
          </a:xfrm>
        </p:spPr>
        <p:txBody>
          <a:bodyPr/>
          <a:lstStyle/>
          <a:p>
            <a:r>
              <a:rPr lang="en-US" sz="2200" dirty="0" smtClean="0"/>
              <a:t>Improve </a:t>
            </a:r>
            <a:r>
              <a:rPr lang="en-US" sz="2200" dirty="0"/>
              <a:t>the efficiency, effectiveness, scale, and quality of HIV treatment, care, and support, and </a:t>
            </a:r>
            <a:r>
              <a:rPr lang="en-US" sz="2200" dirty="0" smtClean="0"/>
              <a:t>PMTCT programs by: </a:t>
            </a:r>
          </a:p>
          <a:p>
            <a:pPr lvl="1"/>
            <a:r>
              <a:rPr lang="en-US" sz="1800" dirty="0" smtClean="0"/>
              <a:t>Conducting operations research and program evaluations</a:t>
            </a:r>
          </a:p>
          <a:p>
            <a:pPr lvl="1"/>
            <a:r>
              <a:rPr lang="en-US" sz="1800" dirty="0" smtClean="0"/>
              <a:t>Promoting use of research and program results to enhance decision-making</a:t>
            </a:r>
          </a:p>
          <a:p>
            <a:pPr lvl="1"/>
            <a:r>
              <a:rPr lang="en-US" sz="1800" dirty="0" smtClean="0"/>
              <a:t>Building local capacity to conduct operations research.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5-year </a:t>
            </a:r>
            <a:r>
              <a:rPr lang="en-US" sz="2200" dirty="0" smtClean="0"/>
              <a:t>project (Oct 2011–Sep 2016), </a:t>
            </a:r>
            <a:r>
              <a:rPr lang="en-US" sz="2200" dirty="0"/>
              <a:t>19 studies in </a:t>
            </a:r>
            <a:r>
              <a:rPr lang="en-US" sz="2200" dirty="0" smtClean="0"/>
              <a:t>portfolio</a:t>
            </a:r>
            <a:endParaRPr lang="en-US" sz="2200" dirty="0"/>
          </a:p>
          <a:p>
            <a:pPr>
              <a:spcBef>
                <a:spcPts val="1200"/>
              </a:spcBef>
            </a:pPr>
            <a:r>
              <a:rPr lang="en-US" sz="2200" dirty="0"/>
              <a:t>Funded by </a:t>
            </a:r>
            <a:r>
              <a:rPr lang="en-US" sz="2200" dirty="0" smtClean="0"/>
              <a:t>USAID</a:t>
            </a:r>
            <a:endParaRPr lang="en-US" sz="2200" dirty="0"/>
          </a:p>
          <a:p>
            <a:pPr>
              <a:spcBef>
                <a:spcPts val="1200"/>
              </a:spcBef>
            </a:pPr>
            <a:r>
              <a:rPr lang="en-US" sz="2200" dirty="0"/>
              <a:t>Led by Population Council in partnership with </a:t>
            </a:r>
            <a:r>
              <a:rPr lang="en-US" sz="2200" dirty="0" smtClean="0"/>
              <a:t>the </a:t>
            </a:r>
            <a:r>
              <a:rPr lang="en-US" sz="2200" dirty="0"/>
              <a:t>Elizabeth Glaser Pediatric AIDS Foundation</a:t>
            </a:r>
            <a:r>
              <a:rPr lang="en-US" sz="2200" dirty="0" smtClean="0"/>
              <a:t>, Palladium, and University of Washington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5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Factors associated with retention among women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827768"/>
              </p:ext>
            </p:extLst>
          </p:nvPr>
        </p:nvGraphicFramePr>
        <p:xfrm>
          <a:off x="685800" y="1524000"/>
          <a:ext cx="6629400" cy="137160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915160"/>
                <a:gridCol w="1178560"/>
                <a:gridCol w="1988820"/>
                <a:gridCol w="1546860"/>
              </a:tblGrid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Variable</a:t>
                      </a:r>
                      <a:endParaRPr lang="en-US" sz="1300" b="1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Odds ratio</a:t>
                      </a:r>
                      <a:endParaRPr lang="en-US" sz="1300" b="1" dirty="0">
                        <a:solidFill>
                          <a:srgbClr val="FFFFFF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95% CIs </a:t>
                      </a:r>
                      <a:r>
                        <a:rPr lang="en-US" sz="1300" dirty="0" smtClean="0">
                          <a:effectLst/>
                        </a:rPr>
                        <a:t>for odds</a:t>
                      </a:r>
                      <a:r>
                        <a:rPr lang="en-US" sz="1300" baseline="0" dirty="0" smtClean="0">
                          <a:effectLst/>
                        </a:rPr>
                        <a:t> ratio</a:t>
                      </a:r>
                      <a:endParaRPr lang="en-US" sz="1300" b="1" dirty="0">
                        <a:solidFill>
                          <a:srgbClr val="FFFFFF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p-value</a:t>
                      </a:r>
                      <a:endParaRPr lang="en-US" sz="1300" b="1" dirty="0">
                        <a:solidFill>
                          <a:srgbClr val="FFFFFF"/>
                        </a:solidFill>
                        <a:effectLst/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6C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Facility location (rural)</a:t>
                      </a:r>
                      <a:endParaRPr lang="en-US" sz="13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29.37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2.079, 4.682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&lt;0.001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ANC clients 2011</a:t>
                      </a:r>
                      <a:endParaRPr lang="en-US" sz="13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0.996</a:t>
                      </a:r>
                      <a:endParaRPr lang="en-US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0.995, 0.998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&lt;0.001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Deliveries 2011</a:t>
                      </a:r>
                      <a:endParaRPr lang="en-US" sz="130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1.001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1.0004, 1.0025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 0.007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Doctor visits</a:t>
                      </a:r>
                      <a:endParaRPr lang="en-US" sz="130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0.999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0.9998,</a:t>
                      </a:r>
                      <a:r>
                        <a:rPr lang="en-US" sz="1300" baseline="0" dirty="0" smtClean="0">
                          <a:effectLst/>
                        </a:rPr>
                        <a:t> 0</a:t>
                      </a:r>
                      <a:r>
                        <a:rPr lang="en-US" sz="1300" dirty="0" smtClean="0">
                          <a:effectLst/>
                        </a:rPr>
                        <a:t>.9999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&lt;0.001</a:t>
                      </a:r>
                      <a:endParaRPr lang="en-US" sz="1300" dirty="0">
                        <a:effectLst/>
                        <a:latin typeface="Gill Sans M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85800" y="3429493"/>
            <a:ext cx="701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Rural location </a:t>
            </a:r>
            <a:r>
              <a:rPr lang="en-US" dirty="0" smtClean="0"/>
              <a:t>positively </a:t>
            </a:r>
            <a:r>
              <a:rPr lang="en-US" dirty="0"/>
              <a:t>associated with retention with an odds ratio of </a:t>
            </a:r>
            <a:r>
              <a:rPr lang="en-US" dirty="0" smtClean="0"/>
              <a:t>29.37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Deliveries </a:t>
            </a:r>
            <a:r>
              <a:rPr lang="en-US" dirty="0"/>
              <a:t>in </a:t>
            </a:r>
            <a:r>
              <a:rPr lang="en-US" dirty="0" smtClean="0"/>
              <a:t>2011 (per each delivery) also positively associated with retention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ANC </a:t>
            </a:r>
            <a:r>
              <a:rPr lang="en-US" dirty="0"/>
              <a:t>clients </a:t>
            </a:r>
            <a:r>
              <a:rPr lang="en-US" dirty="0" smtClean="0"/>
              <a:t>(per client) and </a:t>
            </a:r>
            <a:r>
              <a:rPr lang="en-US" dirty="0"/>
              <a:t>doctor visits </a:t>
            </a:r>
            <a:r>
              <a:rPr lang="en-US" dirty="0" smtClean="0"/>
              <a:t>(per visit) in </a:t>
            </a:r>
            <a:r>
              <a:rPr lang="en-US" dirty="0"/>
              <a:t>2011 </a:t>
            </a:r>
            <a:r>
              <a:rPr lang="en-US" dirty="0" smtClean="0"/>
              <a:t>inversely </a:t>
            </a:r>
            <a:r>
              <a:rPr lang="en-US" dirty="0"/>
              <a:t>related to retention. </a:t>
            </a:r>
          </a:p>
        </p:txBody>
      </p:sp>
    </p:spTree>
    <p:extLst>
      <p:ext uri="{BB962C8B-B14F-4D97-AF65-F5344CB8AC3E}">
        <p14:creationId xmlns:p14="http://schemas.microsoft.com/office/powerpoint/2010/main" val="82153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Women: 67% retained at </a:t>
            </a:r>
            <a:r>
              <a:rPr lang="en-US" dirty="0"/>
              <a:t>12 months </a:t>
            </a:r>
            <a:r>
              <a:rPr lang="en-US" dirty="0" smtClean="0"/>
              <a:t>postpartum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Infants: 76% </a:t>
            </a:r>
            <a:r>
              <a:rPr lang="en-US" dirty="0"/>
              <a:t>at 12 months of age. </a:t>
            </a:r>
          </a:p>
          <a:p>
            <a:r>
              <a:rPr lang="en-US" dirty="0"/>
              <a:t>Characteristics associated with </a:t>
            </a:r>
            <a:r>
              <a:rPr lang="en-US" dirty="0" smtClean="0"/>
              <a:t>retention: </a:t>
            </a:r>
          </a:p>
          <a:p>
            <a:pPr lvl="1"/>
            <a:r>
              <a:rPr lang="en-US" dirty="0" smtClean="0"/>
              <a:t>Facility </a:t>
            </a:r>
            <a:r>
              <a:rPr lang="en-US" dirty="0"/>
              <a:t>location (rural) and number of deliveries (positively associated</a:t>
            </a:r>
            <a:r>
              <a:rPr lang="en-US" dirty="0" smtClean="0"/>
              <a:t>). </a:t>
            </a:r>
            <a:endParaRPr lang="en-US" dirty="0"/>
          </a:p>
          <a:p>
            <a:pPr lvl="1"/>
            <a:r>
              <a:rPr lang="en-US" dirty="0" smtClean="0"/>
              <a:t>ANC </a:t>
            </a:r>
            <a:r>
              <a:rPr lang="en-US" dirty="0"/>
              <a:t>clients and doctor visits </a:t>
            </a:r>
            <a:r>
              <a:rPr lang="en-US" dirty="0" smtClean="0"/>
              <a:t>(inversely associated).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9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67% retention similar to 70% reported by MOH.</a:t>
            </a:r>
          </a:p>
          <a:p>
            <a:r>
              <a:rPr lang="en-US" dirty="0" smtClean="0"/>
              <a:t>Retention improvement after delivery; women may deliver elsewhere; implications for tracking and tracing.</a:t>
            </a:r>
          </a:p>
          <a:p>
            <a:r>
              <a:rPr lang="en-US" dirty="0" smtClean="0"/>
              <a:t>Better retention in rural areas; greater mobility in urban.</a:t>
            </a:r>
          </a:p>
          <a:p>
            <a:r>
              <a:rPr lang="en-US" dirty="0" smtClean="0"/>
              <a:t>Inverse association with ANC clients and doctor visits; association </a:t>
            </a:r>
            <a:r>
              <a:rPr lang="en-US" dirty="0"/>
              <a:t>with </a:t>
            </a:r>
            <a:r>
              <a:rPr lang="en-US" dirty="0" smtClean="0"/>
              <a:t>larger facilities where women come to deliver </a:t>
            </a:r>
            <a:r>
              <a:rPr lang="en-US" dirty="0"/>
              <a:t>from other </a:t>
            </a:r>
            <a:r>
              <a:rPr lang="en-US" dirty="0" smtClean="0"/>
              <a:t>areas, more doctor visits where fewer doctors.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files helped in assessing retention.</a:t>
            </a:r>
          </a:p>
          <a:p>
            <a:pPr lvl="1"/>
            <a:r>
              <a:rPr lang="en-US" dirty="0" smtClean="0"/>
              <a:t>Yet much missing data.</a:t>
            </a:r>
          </a:p>
          <a:p>
            <a:r>
              <a:rPr lang="en-US" dirty="0" smtClean="0"/>
              <a:t>Facility characteristics important.</a:t>
            </a:r>
          </a:p>
          <a:p>
            <a:pPr lvl="1"/>
            <a:r>
              <a:rPr lang="en-US" dirty="0" smtClean="0"/>
              <a:t>Inverse </a:t>
            </a:r>
            <a:r>
              <a:rPr lang="en-US" dirty="0"/>
              <a:t>association of ANC clients, but positive association with number of deliveries, </a:t>
            </a:r>
            <a:r>
              <a:rPr lang="en-US" dirty="0" smtClean="0"/>
              <a:t>suggests association </a:t>
            </a:r>
            <a:r>
              <a:rPr lang="en-US" dirty="0"/>
              <a:t>with </a:t>
            </a:r>
            <a:r>
              <a:rPr lang="en-US" dirty="0" smtClean="0"/>
              <a:t>larger and more comprehensive facilities, where </a:t>
            </a:r>
            <a:r>
              <a:rPr lang="en-US" dirty="0"/>
              <a:t>women come to deliver from other areas. </a:t>
            </a:r>
            <a:endParaRPr lang="en-US" dirty="0" smtClean="0"/>
          </a:p>
          <a:p>
            <a:pPr lvl="1"/>
            <a:r>
              <a:rPr lang="en-US" dirty="0" smtClean="0"/>
              <a:t>Retention associated </a:t>
            </a:r>
            <a:r>
              <a:rPr lang="en-US" dirty="0"/>
              <a:t>with fewer doctor </a:t>
            </a:r>
            <a:r>
              <a:rPr lang="en-US" dirty="0" smtClean="0"/>
              <a:t>visits. Sites </a:t>
            </a:r>
            <a:r>
              <a:rPr lang="en-US" dirty="0"/>
              <a:t>may have more doctor visits where there is insufficient staff and doctors, and these sites may tend to be smaller. </a:t>
            </a:r>
          </a:p>
        </p:txBody>
      </p:sp>
    </p:spTree>
    <p:extLst>
      <p:ext uri="{BB962C8B-B14F-4D97-AF65-F5344CB8AC3E}">
        <p14:creationId xmlns:p14="http://schemas.microsoft.com/office/powerpoint/2010/main" val="33313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Factors associated with retention overall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Rural location </a:t>
            </a:r>
          </a:p>
          <a:p>
            <a:r>
              <a:rPr lang="en-US" smtClean="0"/>
              <a:t>Lower workload </a:t>
            </a:r>
          </a:p>
          <a:p>
            <a:r>
              <a:rPr lang="en-US" smtClean="0"/>
              <a:t>Faith-based facilities</a:t>
            </a:r>
          </a:p>
          <a:p>
            <a:r>
              <a:rPr lang="en-US" smtClean="0"/>
              <a:t>Provision of comprehensive services may be also  associated positively with retention</a:t>
            </a:r>
          </a:p>
          <a:p>
            <a:r>
              <a:rPr lang="en-US" smtClean="0"/>
              <a:t>Active follow-up</a:t>
            </a:r>
          </a:p>
          <a:p>
            <a:r>
              <a:rPr lang="en-US" smtClean="0"/>
              <a:t>Availability of doctors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40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Martha Mukaminega</a:t>
            </a:r>
            <a:endParaRPr lang="en-US" dirty="0" smtClean="0"/>
          </a:p>
          <a:p>
            <a:r>
              <a:rPr lang="en-US" dirty="0" smtClean="0"/>
              <a:t>Dieudonne </a:t>
            </a:r>
            <a:r>
              <a:rPr lang="en-US" dirty="0"/>
              <a:t>Ndatimana</a:t>
            </a:r>
            <a:endParaRPr lang="en-US" dirty="0" smtClean="0"/>
          </a:p>
          <a:p>
            <a:r>
              <a:rPr lang="en-US" dirty="0" smtClean="0"/>
              <a:t>Epiphanie Nyirabahizi</a:t>
            </a:r>
          </a:p>
          <a:p>
            <a:r>
              <a:rPr lang="en-US" dirty="0"/>
              <a:t>Heather </a:t>
            </a:r>
            <a:r>
              <a:rPr lang="en-US" dirty="0" smtClean="0"/>
              <a:t>Hoffman</a:t>
            </a:r>
          </a:p>
          <a:p>
            <a:r>
              <a:rPr lang="en-US" dirty="0" smtClean="0"/>
              <a:t>Placidie </a:t>
            </a:r>
            <a:r>
              <a:rPr lang="en-US" dirty="0" err="1" smtClean="0"/>
              <a:t>Mugwaneza</a:t>
            </a:r>
            <a:endParaRPr lang="en-US" dirty="0" smtClean="0"/>
          </a:p>
          <a:p>
            <a:r>
              <a:rPr lang="en-US" dirty="0" err="1" smtClean="0"/>
              <a:t>Muhayimpundu</a:t>
            </a:r>
            <a:r>
              <a:rPr lang="en-US" dirty="0" smtClean="0"/>
              <a:t> </a:t>
            </a:r>
            <a:r>
              <a:rPr lang="en-US" dirty="0" err="1" smtClean="0"/>
              <a:t>Ribakare</a:t>
            </a:r>
            <a:endParaRPr lang="en-US" dirty="0" smtClean="0"/>
          </a:p>
          <a:p>
            <a:r>
              <a:rPr lang="en-US" dirty="0" smtClean="0"/>
              <a:t>Ministry of </a:t>
            </a:r>
            <a:r>
              <a:rPr lang="en-US" smtClean="0"/>
              <a:t>Health Rwanda </a:t>
            </a:r>
          </a:p>
          <a:p>
            <a:r>
              <a:rPr lang="en-US" smtClean="0"/>
              <a:t>Elizabeth </a:t>
            </a:r>
            <a:r>
              <a:rPr lang="en-US" dirty="0" smtClean="0"/>
              <a:t>Glaser Pediatric AIDS Foundation Rwanda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5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819400"/>
            <a:ext cx="7696200" cy="2590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Full report is </a:t>
            </a:r>
            <a:br>
              <a:rPr lang="en-US" sz="3200" dirty="0" smtClean="0"/>
            </a:br>
            <a:r>
              <a:rPr lang="en-US" sz="3200" dirty="0" smtClean="0"/>
              <a:t>available </a:t>
            </a:r>
            <a:br>
              <a:rPr lang="en-US" sz="3200" dirty="0" smtClean="0"/>
            </a:br>
            <a:r>
              <a:rPr lang="en-US" sz="3200" dirty="0" smtClean="0"/>
              <a:t>at </a:t>
            </a:r>
            <a:r>
              <a:rPr lang="en-US" sz="3200" b="1" dirty="0" smtClean="0">
                <a:solidFill>
                  <a:srgbClr val="C00000"/>
                </a:solidFill>
              </a:rPr>
              <a:t>hivcore.org</a:t>
            </a:r>
            <a:endParaRPr lang="en-GB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" t="675" r="970" b="1038"/>
          <a:stretch/>
        </p:blipFill>
        <p:spPr bwMode="auto">
          <a:xfrm>
            <a:off x="4381500" y="1471613"/>
            <a:ext cx="3852863" cy="497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133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Analysis(2)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724400"/>
          </a:xfrm>
        </p:spPr>
        <p:txBody>
          <a:bodyPr/>
          <a:lstStyle/>
          <a:p>
            <a:r>
              <a:rPr lang="en-US" dirty="0" smtClean="0"/>
              <a:t>Computed </a:t>
            </a:r>
            <a:r>
              <a:rPr lang="en-US" dirty="0"/>
              <a:t>pairwise correlation between variables. For any </a:t>
            </a:r>
            <a:r>
              <a:rPr lang="en-US" dirty="0" smtClean="0"/>
              <a:t>2 </a:t>
            </a:r>
            <a:r>
              <a:rPr lang="en-US" dirty="0"/>
              <a:t>pairwise correlation of above </a:t>
            </a:r>
            <a:r>
              <a:rPr lang="en-US" dirty="0" smtClean="0"/>
              <a:t>0.8</a:t>
            </a:r>
            <a:r>
              <a:rPr lang="en-US" dirty="0"/>
              <a:t>, </a:t>
            </a:r>
            <a:r>
              <a:rPr lang="en-US" dirty="0" smtClean="0"/>
              <a:t>one variable </a:t>
            </a:r>
            <a:r>
              <a:rPr lang="en-US" dirty="0"/>
              <a:t>was dropped based on what </a:t>
            </a:r>
            <a:r>
              <a:rPr lang="en-US" dirty="0" smtClean="0"/>
              <a:t>was </a:t>
            </a:r>
            <a:r>
              <a:rPr lang="en-US" dirty="0"/>
              <a:t>judged as </a:t>
            </a:r>
            <a:r>
              <a:rPr lang="en-US" dirty="0" smtClean="0"/>
              <a:t>clinically important. </a:t>
            </a:r>
          </a:p>
          <a:p>
            <a:r>
              <a:rPr lang="en-US" dirty="0" smtClean="0"/>
              <a:t>Variable </a:t>
            </a:r>
            <a:r>
              <a:rPr lang="en-US" dirty="0"/>
              <a:t>selection was based on fitting a sequence of models beginning with a simple model with only an intercept term, and then includes </a:t>
            </a:r>
            <a:r>
              <a:rPr lang="en-US" dirty="0" smtClean="0"/>
              <a:t>1 </a:t>
            </a:r>
            <a:r>
              <a:rPr lang="en-US" dirty="0"/>
              <a:t>additional explanatory variable in each successive model.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importance of the additional explanatory variable was assessed by the difference in deviances between successive models.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HIVCore’s contribution in PMTCT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Enhancing </a:t>
            </a:r>
            <a:r>
              <a:rPr lang="en-US" dirty="0"/>
              <a:t>PMTCT program effectiveness </a:t>
            </a:r>
            <a:endParaRPr lang="en-US" dirty="0" smtClean="0"/>
          </a:p>
          <a:p>
            <a:pPr lvl="1"/>
            <a:r>
              <a:rPr lang="en-US" dirty="0" smtClean="0"/>
              <a:t>Identifying gaps and successes in </a:t>
            </a:r>
            <a:r>
              <a:rPr lang="en-US" dirty="0"/>
              <a:t>retention and adherence of PMTCT mothers and </a:t>
            </a:r>
            <a:r>
              <a:rPr lang="en-US" dirty="0" smtClean="0"/>
              <a:t>HIV-exposed infants (HEI)</a:t>
            </a:r>
          </a:p>
          <a:p>
            <a:pPr lvl="2"/>
            <a:r>
              <a:rPr lang="en-US" dirty="0" smtClean="0"/>
              <a:t>Example</a:t>
            </a:r>
            <a:r>
              <a:rPr lang="en-US" dirty="0"/>
              <a:t>: </a:t>
            </a:r>
            <a:r>
              <a:rPr lang="en-US" dirty="0" smtClean="0"/>
              <a:t>Identifying </a:t>
            </a:r>
            <a:r>
              <a:rPr lang="en-US" dirty="0"/>
              <a:t>reasons for delays and loss to follow-up among each step of the PMTCT </a:t>
            </a:r>
            <a:r>
              <a:rPr lang="en-US" dirty="0" smtClean="0"/>
              <a:t>cascade in Cote d’Ivoire  </a:t>
            </a:r>
          </a:p>
          <a:p>
            <a:pPr lvl="1"/>
            <a:r>
              <a:rPr lang="en-US" dirty="0" smtClean="0"/>
              <a:t>Measuring </a:t>
            </a:r>
            <a:r>
              <a:rPr lang="en-US" dirty="0"/>
              <a:t>MTCT </a:t>
            </a:r>
            <a:r>
              <a:rPr lang="en-US" dirty="0" smtClean="0"/>
              <a:t>rates</a:t>
            </a:r>
            <a:endParaRPr lang="en-US" dirty="0"/>
          </a:p>
          <a:p>
            <a:pPr lvl="2"/>
            <a:r>
              <a:rPr lang="en-US" dirty="0"/>
              <a:t>Example: National PMTCT Evaluation in Zambia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Testing </a:t>
            </a:r>
            <a:r>
              <a:rPr lang="en-US" dirty="0"/>
              <a:t>new approaches for improving </a:t>
            </a:r>
            <a:r>
              <a:rPr lang="en-US" dirty="0" smtClean="0"/>
              <a:t>HEI testing and treatment </a:t>
            </a:r>
            <a:endParaRPr lang="en-US" dirty="0"/>
          </a:p>
          <a:p>
            <a:pPr lvl="1"/>
            <a:r>
              <a:rPr lang="en-US" dirty="0"/>
              <a:t>Example: Testing </a:t>
            </a:r>
            <a:r>
              <a:rPr lang="en-US" dirty="0" smtClean="0"/>
              <a:t>combined m-health and transport reimbursement approaches in Tanzania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572000"/>
          </a:xfrm>
        </p:spPr>
        <p:txBody>
          <a:bodyPr/>
          <a:lstStyle/>
          <a:p>
            <a:r>
              <a:rPr lang="en-US" dirty="0" smtClean="0"/>
              <a:t>Global consensus that pediatric AIDS can be eliminated. </a:t>
            </a:r>
          </a:p>
          <a:p>
            <a:r>
              <a:rPr lang="en-US" dirty="0" smtClean="0"/>
              <a:t>Goal of elimination (transmission rate &lt;5%) by 2015.</a:t>
            </a:r>
          </a:p>
          <a:p>
            <a:r>
              <a:rPr lang="en-US" dirty="0" smtClean="0"/>
              <a:t>Retention in care is critical in achieving this goal.</a:t>
            </a:r>
          </a:p>
          <a:p>
            <a:r>
              <a:rPr lang="en-US" dirty="0" smtClean="0"/>
              <a:t>In 2012, 62% of HIV+ pregnant women received the most efficacious regimes.</a:t>
            </a:r>
          </a:p>
          <a:p>
            <a:r>
              <a:rPr lang="en-US" dirty="0"/>
              <a:t>Paucity of knowledge on </a:t>
            </a:r>
            <a:r>
              <a:rPr lang="en-US" dirty="0" smtClean="0"/>
              <a:t>retention.</a:t>
            </a:r>
            <a:endParaRPr lang="en-US" dirty="0"/>
          </a:p>
          <a:p>
            <a:r>
              <a:rPr lang="en-US" dirty="0" smtClean="0"/>
              <a:t>Monitoring challenges.</a:t>
            </a:r>
          </a:p>
          <a:p>
            <a:r>
              <a:rPr lang="en-US" dirty="0" smtClean="0"/>
              <a:t>4 country case studies: Kenya (Option A), Malawi (Option B+), Rwanda (Option B), Swaziland (Option A).</a:t>
            </a:r>
          </a:p>
          <a:p>
            <a:pPr lvl="1"/>
            <a:r>
              <a:rPr lang="en-US" dirty="0"/>
              <a:t>Rwanda (Option B) findings presented here.</a:t>
            </a:r>
          </a:p>
        </p:txBody>
      </p:sp>
    </p:spTree>
    <p:extLst>
      <p:ext uri="{BB962C8B-B14F-4D97-AF65-F5344CB8AC3E}">
        <p14:creationId xmlns:p14="http://schemas.microsoft.com/office/powerpoint/2010/main" val="183558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levels of and factors related to retention among women and infants in PMTCT care? (retention = rates of program [clinic] attendance)</a:t>
            </a:r>
          </a:p>
          <a:p>
            <a:pPr marL="684213" lvl="1" indent="-227013"/>
            <a:r>
              <a:rPr lang="en-US" dirty="0" smtClean="0"/>
              <a:t>What are the levels of program attendance 30 days after entry into the PMTCT program at: delivery; 6 weeks; and 2, 3, 6, and 12 months post-delivery?  	</a:t>
            </a:r>
          </a:p>
          <a:p>
            <a:pPr marL="684213" lvl="1" indent="-227013"/>
            <a:r>
              <a:rPr lang="en-US" dirty="0" smtClean="0"/>
              <a:t>How do the levels of program attendance vary by demographic, clinical and facility characteristics? </a:t>
            </a:r>
          </a:p>
          <a:p>
            <a:pPr marL="684213" lvl="1" indent="-227013"/>
            <a:r>
              <a:rPr lang="en-US" dirty="0" smtClean="0"/>
              <a:t>What program characteristics are associated with retention?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1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r>
              <a:rPr lang="en-US" dirty="0"/>
              <a:t>Retrospective chart (registers) </a:t>
            </a:r>
            <a:r>
              <a:rPr lang="en-US" dirty="0" smtClean="0"/>
              <a:t>review and patient records: </a:t>
            </a:r>
            <a:r>
              <a:rPr lang="en-US" sz="1600" dirty="0"/>
              <a:t>(</a:t>
            </a:r>
            <a:r>
              <a:rPr lang="en-US" sz="1600" dirty="0" smtClean="0"/>
              <a:t>ANC</a:t>
            </a:r>
            <a:r>
              <a:rPr lang="en-US" sz="1600" dirty="0"/>
              <a:t>, PMTCT, Labor and delivery, Child welfare, </a:t>
            </a:r>
            <a:r>
              <a:rPr lang="en-US" sz="1600" dirty="0" smtClean="0"/>
              <a:t>post natal care [PNC], early infant diagnosis, pharmacy and laboratory).</a:t>
            </a:r>
          </a:p>
          <a:p>
            <a:r>
              <a:rPr lang="en-US" dirty="0" smtClean="0"/>
              <a:t>Retrospective cohort constructed of HIV+ women attended ANC from 2010–2011.</a:t>
            </a:r>
            <a:endParaRPr lang="en-US" dirty="0"/>
          </a:p>
          <a:p>
            <a:r>
              <a:rPr lang="en-US" dirty="0" smtClean="0">
                <a:solidFill>
                  <a:srgbClr val="000000"/>
                </a:solidFill>
              </a:rPr>
              <a:t>In-charge i</a:t>
            </a:r>
            <a:r>
              <a:rPr lang="en-US" dirty="0" smtClean="0"/>
              <a:t>nterviews to </a:t>
            </a:r>
            <a:r>
              <a:rPr lang="en-US" dirty="0"/>
              <a:t>obtain health facility </a:t>
            </a:r>
            <a:r>
              <a:rPr lang="en-US" dirty="0" smtClean="0"/>
              <a:t>data.</a:t>
            </a:r>
          </a:p>
          <a:p>
            <a:r>
              <a:rPr lang="en-US" dirty="0" smtClean="0"/>
              <a:t>Sampled from EGPAF-supported sites.</a:t>
            </a:r>
          </a:p>
          <a:p>
            <a:r>
              <a:rPr lang="en-US" dirty="0"/>
              <a:t>S</a:t>
            </a:r>
            <a:r>
              <a:rPr lang="en-US" dirty="0" smtClean="0"/>
              <a:t>tratified by type and location (urban/rural) of facility.</a:t>
            </a:r>
          </a:p>
          <a:p>
            <a:r>
              <a:rPr lang="en-US" dirty="0" smtClean="0"/>
              <a:t>Logistics such as number of HIV+ pregnant women, distance, quality of records considered.</a:t>
            </a:r>
          </a:p>
        </p:txBody>
      </p:sp>
    </p:spTree>
    <p:extLst>
      <p:ext uri="{BB962C8B-B14F-4D97-AF65-F5344CB8AC3E}">
        <p14:creationId xmlns:p14="http://schemas.microsoft.com/office/powerpoint/2010/main" val="36989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and sample size (Rwanda)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267200"/>
          </a:xfrm>
        </p:spPr>
        <p:txBody>
          <a:bodyPr/>
          <a:lstStyle/>
          <a:p>
            <a:r>
              <a:rPr lang="en-US" dirty="0" smtClean="0"/>
              <a:t>5 sites (2 </a:t>
            </a:r>
            <a:r>
              <a:rPr lang="en-US" dirty="0"/>
              <a:t>urban and </a:t>
            </a:r>
            <a:r>
              <a:rPr lang="en-US" dirty="0" smtClean="0"/>
              <a:t>3 rural) selected—minimum of 40 </a:t>
            </a:r>
            <a:r>
              <a:rPr lang="en-US" dirty="0"/>
              <a:t>HIV+ </a:t>
            </a:r>
            <a:r>
              <a:rPr lang="en-US" dirty="0" smtClean="0"/>
              <a:t>pregnant women per site/year.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Sampled </a:t>
            </a:r>
            <a:r>
              <a:rPr lang="en-US" dirty="0" smtClean="0">
                <a:solidFill>
                  <a:srgbClr val="000000"/>
                </a:solidFill>
              </a:rPr>
              <a:t>proportional to </a:t>
            </a:r>
            <a:r>
              <a:rPr lang="en-US" dirty="0">
                <a:solidFill>
                  <a:srgbClr val="000000"/>
                </a:solidFill>
              </a:rPr>
              <a:t>expected number of women </a:t>
            </a:r>
            <a:r>
              <a:rPr lang="en-US" dirty="0" smtClean="0">
                <a:solidFill>
                  <a:srgbClr val="000000"/>
                </a:solidFill>
              </a:rPr>
              <a:t>HIV </a:t>
            </a:r>
            <a:r>
              <a:rPr lang="en-US" dirty="0">
                <a:solidFill>
                  <a:srgbClr val="000000"/>
                </a:solidFill>
              </a:rPr>
              <a:t>positive at ANC. 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Expected 50% to attend 12 month </a:t>
            </a:r>
            <a:r>
              <a:rPr lang="en-US" dirty="0" smtClean="0">
                <a:solidFill>
                  <a:srgbClr val="000000"/>
                </a:solidFill>
              </a:rPr>
              <a:t>visit; proposed sample 474.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Sampled all HIV+ women attending ANC (Option B).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Interviewed </a:t>
            </a:r>
            <a:r>
              <a:rPr lang="en-US" dirty="0">
                <a:solidFill>
                  <a:srgbClr val="000000"/>
                </a:solidFill>
              </a:rPr>
              <a:t>approximately 5–10 in-charges, speaking to at least one at each facility.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557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 of endpoint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etention estimated: from </a:t>
            </a:r>
            <a:r>
              <a:rPr lang="en-US" dirty="0"/>
              <a:t>the registration date to the end of the </a:t>
            </a:r>
            <a:r>
              <a:rPr lang="en-US" dirty="0" smtClean="0"/>
              <a:t>study, </a:t>
            </a:r>
            <a:r>
              <a:rPr lang="en-US" dirty="0"/>
              <a:t>this </a:t>
            </a:r>
            <a:r>
              <a:rPr lang="en-US" dirty="0" smtClean="0"/>
              <a:t>period </a:t>
            </a:r>
            <a:r>
              <a:rPr lang="en-US" dirty="0"/>
              <a:t>was divided into 6 non-overlapping time </a:t>
            </a:r>
            <a:r>
              <a:rPr lang="en-US" dirty="0" smtClean="0"/>
              <a:t>segments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For </a:t>
            </a:r>
            <a:r>
              <a:rPr lang="en-US" dirty="0"/>
              <a:t>each time interval, if there is an indication </a:t>
            </a:r>
            <a:r>
              <a:rPr lang="en-US" dirty="0" smtClean="0"/>
              <a:t>that </a:t>
            </a:r>
            <a:r>
              <a:rPr lang="en-US" dirty="0"/>
              <a:t>the mother/child made </a:t>
            </a:r>
            <a:r>
              <a:rPr lang="en-US" dirty="0" smtClean="0"/>
              <a:t>a visit </a:t>
            </a:r>
            <a:r>
              <a:rPr lang="en-US" dirty="0"/>
              <a:t>to health </a:t>
            </a:r>
            <a:r>
              <a:rPr lang="en-US" dirty="0" smtClean="0"/>
              <a:t>center or </a:t>
            </a:r>
            <a:r>
              <a:rPr lang="en-US" dirty="0"/>
              <a:t>clinic/hospital or pharmacy to pick up drugs, they </a:t>
            </a:r>
            <a:r>
              <a:rPr lang="en-US" dirty="0" smtClean="0"/>
              <a:t>got </a:t>
            </a:r>
            <a:r>
              <a:rPr lang="en-US" dirty="0"/>
              <a:t>1 for the visit and 0 </a:t>
            </a:r>
            <a:r>
              <a:rPr lang="en-US" dirty="0" smtClean="0"/>
              <a:t>otherwise.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01343389"/>
              </p:ext>
            </p:extLst>
          </p:nvPr>
        </p:nvGraphicFramePr>
        <p:xfrm>
          <a:off x="1600200" y="2760077"/>
          <a:ext cx="70866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08356" y="429202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30 days after registration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5814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Registration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577268" y="28194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Delivery</a:t>
            </a:r>
            <a:endParaRPr lang="en-GB" sz="16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339268" y="3124200"/>
            <a:ext cx="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030244" y="4114800"/>
            <a:ext cx="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227556" y="4114800"/>
            <a:ext cx="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420644" y="4292025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6 weeks</a:t>
            </a:r>
            <a:endParaRPr lang="en-GB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936288" y="2826058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 months</a:t>
            </a:r>
            <a:endParaRPr lang="en-GB" sz="1600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3698288" y="3130858"/>
            <a:ext cx="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064712" y="4166175"/>
            <a:ext cx="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455112" y="43434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6 months</a:t>
            </a:r>
            <a:endParaRPr lang="en-GB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7019278" y="2826058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12 months</a:t>
            </a:r>
            <a:endParaRPr lang="en-GB" sz="1600" dirty="0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7781278" y="3130858"/>
            <a:ext cx="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7053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 of endpoint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Retention 30 days after registration:</a:t>
            </a:r>
            <a:r>
              <a:rPr lang="en-US" dirty="0"/>
              <a:t> </a:t>
            </a:r>
            <a:r>
              <a:rPr lang="en-US" dirty="0" smtClean="0"/>
              <a:t>From </a:t>
            </a:r>
            <a:r>
              <a:rPr lang="en-US" dirty="0"/>
              <a:t>the registration date, </a:t>
            </a:r>
            <a:r>
              <a:rPr lang="en-US" dirty="0" smtClean="0"/>
              <a:t>investigated </a:t>
            </a:r>
            <a:r>
              <a:rPr lang="en-US" dirty="0"/>
              <a:t>the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drug </a:t>
            </a:r>
            <a:r>
              <a:rPr lang="en-US" dirty="0"/>
              <a:t>receipt date. If </a:t>
            </a:r>
            <a:r>
              <a:rPr lang="en-US" dirty="0" smtClean="0"/>
              <a:t>date was at </a:t>
            </a:r>
            <a:r>
              <a:rPr lang="en-US" dirty="0"/>
              <a:t>30 days or </a:t>
            </a:r>
            <a:r>
              <a:rPr lang="en-US" dirty="0" smtClean="0"/>
              <a:t>within 2 </a:t>
            </a:r>
            <a:r>
              <a:rPr lang="en-US" dirty="0"/>
              <a:t>weeks after the </a:t>
            </a:r>
            <a:r>
              <a:rPr lang="en-US" dirty="0" smtClean="0"/>
              <a:t>30 days = retained. </a:t>
            </a:r>
            <a:endParaRPr lang="en-US" dirty="0"/>
          </a:p>
          <a:p>
            <a:r>
              <a:rPr lang="en-US" b="1" dirty="0"/>
              <a:t>Retention at delivery: </a:t>
            </a:r>
            <a:r>
              <a:rPr lang="en-US" dirty="0" smtClean="0"/>
              <a:t>Used </a:t>
            </a:r>
            <a:r>
              <a:rPr lang="en-US" dirty="0"/>
              <a:t>all possible </a:t>
            </a:r>
            <a:r>
              <a:rPr lang="en-US" dirty="0" smtClean="0"/>
              <a:t>record indications that </a:t>
            </a:r>
            <a:r>
              <a:rPr lang="en-US" dirty="0"/>
              <a:t>delivery </a:t>
            </a:r>
            <a:r>
              <a:rPr lang="en-US" dirty="0" smtClean="0"/>
              <a:t>had </a:t>
            </a:r>
            <a:r>
              <a:rPr lang="en-US" dirty="0"/>
              <a:t>occurred: place of delivery, delivery date (where available), child date of birth (if available). If any </a:t>
            </a:r>
            <a:r>
              <a:rPr lang="en-US" dirty="0" smtClean="0"/>
              <a:t>available</a:t>
            </a:r>
            <a:r>
              <a:rPr lang="en-US" dirty="0"/>
              <a:t>, </a:t>
            </a:r>
            <a:r>
              <a:rPr lang="en-US" dirty="0" smtClean="0"/>
              <a:t>concluded mother </a:t>
            </a:r>
            <a:r>
              <a:rPr lang="en-US" dirty="0"/>
              <a:t>was retained at delivery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39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HQ_template</Template>
  <TotalTime>9907</TotalTime>
  <Words>2505</Words>
  <Application>Microsoft Office PowerPoint</Application>
  <PresentationFormat>On-screen Show (4:3)</PresentationFormat>
  <Paragraphs>654</Paragraphs>
  <Slides>27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Blank</vt:lpstr>
      <vt:lpstr>1_Blank</vt:lpstr>
      <vt:lpstr>A secondary analysis of retention across the PMTCT cascade:  Rwanda </vt:lpstr>
      <vt:lpstr>HIVCore background</vt:lpstr>
      <vt:lpstr>HIVCore’s contribution in PMTCT </vt:lpstr>
      <vt:lpstr>Introduction</vt:lpstr>
      <vt:lpstr>Research questions</vt:lpstr>
      <vt:lpstr>Methodology</vt:lpstr>
      <vt:lpstr>Sampling and sample size (Rwanda)</vt:lpstr>
      <vt:lpstr>Derivation of endpoint</vt:lpstr>
      <vt:lpstr>Derivation of endpoint (cont.)</vt:lpstr>
      <vt:lpstr>Endpoint derivation (cont.)</vt:lpstr>
      <vt:lpstr>Analysis</vt:lpstr>
      <vt:lpstr>PowerPoint Presentation</vt:lpstr>
      <vt:lpstr>Proposed versus actual sample size</vt:lpstr>
      <vt:lpstr>Description of HIV+ women attending ANC 2010-2012 (N=457) </vt:lpstr>
      <vt:lpstr>Description of the women (N=457) (con’t)</vt:lpstr>
      <vt:lpstr>Description of the infants (n=462) </vt:lpstr>
      <vt:lpstr>Description of the health facilities (N=5)</vt:lpstr>
      <vt:lpstr>Women’s and infant’s retention</vt:lpstr>
      <vt:lpstr>Retention, demographic, and clinical characteristics </vt:lpstr>
      <vt:lpstr>Factors associated with retention among women</vt:lpstr>
      <vt:lpstr>Summary</vt:lpstr>
      <vt:lpstr>Discussion</vt:lpstr>
      <vt:lpstr>Conclusion</vt:lpstr>
      <vt:lpstr>Factors associated with retention overall</vt:lpstr>
      <vt:lpstr>Acknowledgements</vt:lpstr>
      <vt:lpstr>Thank you!</vt:lpstr>
      <vt:lpstr>Analysis(2)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SEARCH: HIV/AIDS Treatment, Care and Support and PMTCT Operations Research Task Order</dc:title>
  <dc:creator>Debbie Weiss</dc:creator>
  <cp:lastModifiedBy>shutchinson</cp:lastModifiedBy>
  <cp:revision>181</cp:revision>
  <dcterms:created xsi:type="dcterms:W3CDTF">2011-10-20T21:00:53Z</dcterms:created>
  <dcterms:modified xsi:type="dcterms:W3CDTF">2015-09-16T22:09:45Z</dcterms:modified>
</cp:coreProperties>
</file>