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2"/>
  </p:notesMasterIdLst>
  <p:sldIdLst>
    <p:sldId id="256" r:id="rId5"/>
    <p:sldId id="2089" r:id="rId6"/>
    <p:sldId id="2607" r:id="rId7"/>
    <p:sldId id="2512" r:id="rId8"/>
    <p:sldId id="2623" r:id="rId9"/>
    <p:sldId id="2562" r:id="rId10"/>
    <p:sldId id="2627" r:id="rId11"/>
    <p:sldId id="2518" r:id="rId12"/>
    <p:sldId id="2624" r:id="rId13"/>
    <p:sldId id="2634" r:id="rId14"/>
    <p:sldId id="2078" r:id="rId15"/>
    <p:sldId id="2314" r:id="rId16"/>
    <p:sldId id="2321" r:id="rId17"/>
    <p:sldId id="2298" r:id="rId18"/>
    <p:sldId id="2625" r:id="rId19"/>
    <p:sldId id="2293" r:id="rId20"/>
    <p:sldId id="2514" r:id="rId21"/>
    <p:sldId id="2497" r:id="rId22"/>
    <p:sldId id="2520" r:id="rId23"/>
    <p:sldId id="2519" r:id="rId24"/>
    <p:sldId id="2515" r:id="rId25"/>
    <p:sldId id="2138" r:id="rId26"/>
    <p:sldId id="2563" r:id="rId27"/>
    <p:sldId id="2274" r:id="rId28"/>
    <p:sldId id="2208" r:id="rId29"/>
    <p:sldId id="2275" r:id="rId30"/>
    <p:sldId id="2210" r:id="rId31"/>
    <p:sldId id="2211" r:id="rId32"/>
    <p:sldId id="2212" r:id="rId33"/>
    <p:sldId id="657" r:id="rId34"/>
    <p:sldId id="2523" r:id="rId35"/>
    <p:sldId id="2221" r:id="rId36"/>
    <p:sldId id="2522" r:id="rId37"/>
    <p:sldId id="2218" r:id="rId38"/>
    <p:sldId id="2301" r:id="rId39"/>
    <p:sldId id="2626" r:id="rId40"/>
    <p:sldId id="2370" r:id="rId41"/>
    <p:sldId id="2604" r:id="rId42"/>
    <p:sldId id="2098" r:id="rId43"/>
    <p:sldId id="2340" r:id="rId44"/>
    <p:sldId id="2533" r:id="rId45"/>
    <p:sldId id="2605" r:id="rId46"/>
    <p:sldId id="2536" r:id="rId47"/>
    <p:sldId id="2599" r:id="rId48"/>
    <p:sldId id="829" r:id="rId49"/>
    <p:sldId id="2307" r:id="rId50"/>
    <p:sldId id="2525" r:id="rId51"/>
    <p:sldId id="2499" r:id="rId52"/>
    <p:sldId id="2606" r:id="rId53"/>
    <p:sldId id="2220" r:id="rId54"/>
    <p:sldId id="2378" r:id="rId55"/>
    <p:sldId id="2334" r:id="rId56"/>
    <p:sldId id="2556" r:id="rId57"/>
    <p:sldId id="2528" r:id="rId58"/>
    <p:sldId id="2541" r:id="rId59"/>
    <p:sldId id="2545" r:id="rId60"/>
    <p:sldId id="2043" r:id="rId61"/>
    <p:sldId id="2548" r:id="rId62"/>
    <p:sldId id="2559" r:id="rId63"/>
    <p:sldId id="2349" r:id="rId64"/>
    <p:sldId id="2350" r:id="rId65"/>
    <p:sldId id="2595" r:id="rId66"/>
    <p:sldId id="2557" r:id="rId67"/>
    <p:sldId id="2553" r:id="rId68"/>
    <p:sldId id="2532" r:id="rId69"/>
    <p:sldId id="2538" r:id="rId70"/>
    <p:sldId id="2526" r:id="rId71"/>
    <p:sldId id="2628" r:id="rId72"/>
    <p:sldId id="2547" r:id="rId73"/>
    <p:sldId id="2535" r:id="rId74"/>
    <p:sldId id="2540" r:id="rId75"/>
    <p:sldId id="824" r:id="rId76"/>
    <p:sldId id="2554" r:id="rId77"/>
    <p:sldId id="2542" r:id="rId78"/>
    <p:sldId id="2608" r:id="rId79"/>
    <p:sldId id="2550" r:id="rId80"/>
    <p:sldId id="2543" r:id="rId81"/>
    <p:sldId id="2544" r:id="rId82"/>
    <p:sldId id="2558" r:id="rId83"/>
    <p:sldId id="2142" r:id="rId84"/>
    <p:sldId id="2234" r:id="rId85"/>
    <p:sldId id="2289" r:id="rId86"/>
    <p:sldId id="2232" r:id="rId87"/>
    <p:sldId id="2104" r:id="rId88"/>
    <p:sldId id="2601" r:id="rId89"/>
    <p:sldId id="2214" r:id="rId90"/>
    <p:sldId id="2552" r:id="rId91"/>
    <p:sldId id="2524" r:id="rId92"/>
    <p:sldId id="2346" r:id="rId93"/>
    <p:sldId id="2129" r:id="rId94"/>
    <p:sldId id="2353" r:id="rId95"/>
    <p:sldId id="2354" r:id="rId96"/>
    <p:sldId id="2630" r:id="rId97"/>
    <p:sldId id="2629" r:id="rId98"/>
    <p:sldId id="2345" r:id="rId99"/>
    <p:sldId id="2631" r:id="rId100"/>
    <p:sldId id="2632" r:id="rId101"/>
    <p:sldId id="2575" r:id="rId102"/>
    <p:sldId id="2581" r:id="rId103"/>
    <p:sldId id="2582" r:id="rId104"/>
    <p:sldId id="2587" r:id="rId105"/>
    <p:sldId id="2583" r:id="rId106"/>
    <p:sldId id="2564" r:id="rId107"/>
    <p:sldId id="2565" r:id="rId108"/>
    <p:sldId id="2580" r:id="rId109"/>
    <p:sldId id="2567" r:id="rId110"/>
    <p:sldId id="2572" r:id="rId111"/>
    <p:sldId id="2579" r:id="rId112"/>
    <p:sldId id="2609" r:id="rId113"/>
    <p:sldId id="2571" r:id="rId114"/>
    <p:sldId id="2619" r:id="rId115"/>
    <p:sldId id="2620" r:id="rId116"/>
    <p:sldId id="2614" r:id="rId117"/>
    <p:sldId id="2618" r:id="rId118"/>
    <p:sldId id="2613" r:id="rId119"/>
    <p:sldId id="2633" r:id="rId120"/>
    <p:sldId id="2621"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ne Mofenson" initials="LM" lastIdx="3" clrIdx="0">
    <p:extLst>
      <p:ext uri="{19B8F6BF-5375-455C-9EA6-DF929625EA0E}">
        <p15:presenceInfo xmlns:p15="http://schemas.microsoft.com/office/powerpoint/2012/main" userId="d486d4ede6b20f5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9FF"/>
    <a:srgbClr val="007DDA"/>
    <a:srgbClr val="00ADEA"/>
    <a:srgbClr val="003296"/>
    <a:srgbClr val="006666"/>
    <a:srgbClr val="0066CC"/>
    <a:srgbClr val="87CB3D"/>
    <a:srgbClr val="339933"/>
    <a:srgbClr val="008080"/>
    <a:srgbClr val="EB70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06" autoAdjust="0"/>
    <p:restoredTop sz="96357" autoAdjust="0"/>
  </p:normalViewPr>
  <p:slideViewPr>
    <p:cSldViewPr snapToGrid="0">
      <p:cViewPr varScale="1">
        <p:scale>
          <a:sx n="86" d="100"/>
          <a:sy n="86" d="100"/>
        </p:scale>
        <p:origin x="1478" y="58"/>
      </p:cViewPr>
      <p:guideLst/>
    </p:cSldViewPr>
  </p:slideViewPr>
  <p:outlineViewPr>
    <p:cViewPr>
      <p:scale>
        <a:sx n="33" d="100"/>
        <a:sy n="33" d="100"/>
      </p:scale>
      <p:origin x="0" y="-54204"/>
    </p:cViewPr>
  </p:outlineViewPr>
  <p:notesTextViewPr>
    <p:cViewPr>
      <p:scale>
        <a:sx n="1" d="1"/>
        <a:sy n="1" d="1"/>
      </p:scale>
      <p:origin x="0" y="0"/>
    </p:cViewPr>
  </p:notesTextViewPr>
  <p:sorterViewPr>
    <p:cViewPr>
      <p:scale>
        <a:sx n="100" d="100"/>
        <a:sy n="100" d="100"/>
      </p:scale>
      <p:origin x="0" y="-7596"/>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commentAuthors" Target="commen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VL &lt;40 enroll (N=359)</c:v>
                </c:pt>
              </c:strCache>
            </c:strRef>
          </c:tx>
          <c:spPr>
            <a:solidFill>
              <a:schemeClr val="accent1"/>
            </a:solidFill>
            <a:ln>
              <a:noFill/>
            </a:ln>
            <a:effectLst/>
            <a:scene3d>
              <a:camera prst="orthographicFront"/>
              <a:lightRig rig="threePt" dir="t"/>
            </a:scene3d>
            <a:sp3d>
              <a:bevelT/>
            </a:sp3d>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0-74E8-4886-B1BA-FA84AFFD9768}"/>
                </c:ext>
              </c:extLst>
            </c:dLbl>
            <c:dLbl>
              <c:idx val="2"/>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1-74E8-4886-B1BA-FA84AFFD9768}"/>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VL &lt;40 12mo</c:v>
                </c:pt>
                <c:pt idx="1">
                  <c:v>VL &gt;40 12mo</c:v>
                </c:pt>
                <c:pt idx="2">
                  <c:v>VL &lt;40 24mo</c:v>
                </c:pt>
                <c:pt idx="3">
                  <c:v>VL &gt;40 24mo</c:v>
                </c:pt>
              </c:strCache>
            </c:strRef>
          </c:cat>
          <c:val>
            <c:numRef>
              <c:f>Sheet1!$B$2:$B$5</c:f>
              <c:numCache>
                <c:formatCode>General</c:formatCode>
                <c:ptCount val="4"/>
                <c:pt idx="0">
                  <c:v>353</c:v>
                </c:pt>
                <c:pt idx="1">
                  <c:v>6</c:v>
                </c:pt>
                <c:pt idx="2">
                  <c:v>346</c:v>
                </c:pt>
                <c:pt idx="3">
                  <c:v>13</c:v>
                </c:pt>
              </c:numCache>
            </c:numRef>
          </c:val>
          <c:extLst>
            <c:ext xmlns:c16="http://schemas.microsoft.com/office/drawing/2014/chart" uri="{C3380CC4-5D6E-409C-BE32-E72D297353CC}">
              <c16:uniqueId val="{00000002-74E8-4886-B1BA-FA84AFFD9768}"/>
            </c:ext>
          </c:extLst>
        </c:ser>
        <c:dLbls>
          <c:dLblPos val="inBase"/>
          <c:showLegendKey val="0"/>
          <c:showVal val="1"/>
          <c:showCatName val="0"/>
          <c:showSerName val="0"/>
          <c:showPercent val="0"/>
          <c:showBubbleSize val="0"/>
        </c:dLbls>
        <c:gapWidth val="219"/>
        <c:overlap val="-27"/>
        <c:axId val="1956614463"/>
        <c:axId val="2003594719"/>
      </c:barChart>
      <c:catAx>
        <c:axId val="1956614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03594719"/>
        <c:crosses val="autoZero"/>
        <c:auto val="1"/>
        <c:lblAlgn val="ctr"/>
        <c:lblOffset val="100"/>
        <c:noMultiLvlLbl val="0"/>
      </c:catAx>
      <c:valAx>
        <c:axId val="20035947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000" dirty="0"/>
                  <a:t>Number</a:t>
                </a:r>
              </a:p>
            </c:rich>
          </c:tx>
          <c:layout>
            <c:manualLayout>
              <c:xMode val="edge"/>
              <c:yMode val="edge"/>
              <c:x val="2.1520049795474804E-2"/>
              <c:y val="0.2456030849357931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56614463"/>
        <c:crosses val="autoZero"/>
        <c:crossBetween val="between"/>
        <c:majorUnit val="100"/>
      </c:valAx>
      <c:spPr>
        <a:noFill/>
        <a:ln>
          <a:noFill/>
        </a:ln>
        <a:effectLst/>
      </c:spPr>
    </c:plotArea>
    <c:legend>
      <c:legendPos val="b"/>
      <c:layout>
        <c:manualLayout>
          <c:xMode val="edge"/>
          <c:yMode val="edge"/>
          <c:x val="0.20909503313326344"/>
          <c:y val="0.8085720427688019"/>
          <c:w val="0.74569271315034724"/>
          <c:h val="0.10169144412739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74438318419257"/>
          <c:y val="4.0273613904595648E-2"/>
          <c:w val="0.70556719839026572"/>
          <c:h val="0.61320111191226134"/>
        </c:manualLayout>
      </c:layout>
      <c:barChart>
        <c:barDir val="col"/>
        <c:grouping val="clustered"/>
        <c:varyColors val="0"/>
        <c:ser>
          <c:idx val="0"/>
          <c:order val="0"/>
          <c:tx>
            <c:strRef>
              <c:f>Sheet1!$B$1</c:f>
              <c:strCache>
                <c:ptCount val="1"/>
                <c:pt idx="0">
                  <c:v>VL &gt;40 enroll (N=66)</c:v>
                </c:pt>
              </c:strCache>
            </c:strRef>
          </c:tx>
          <c:spPr>
            <a:solidFill>
              <a:schemeClr val="accent2">
                <a:lumMod val="75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VL &lt;40 12mo</c:v>
                </c:pt>
                <c:pt idx="1">
                  <c:v>VL &gt;40 12mo</c:v>
                </c:pt>
                <c:pt idx="2">
                  <c:v>VL &lt;40 24mo</c:v>
                </c:pt>
                <c:pt idx="3">
                  <c:v>VL &gt;40 24mo</c:v>
                </c:pt>
              </c:strCache>
            </c:strRef>
          </c:cat>
          <c:val>
            <c:numRef>
              <c:f>Sheet1!$B$2:$B$5</c:f>
              <c:numCache>
                <c:formatCode>General</c:formatCode>
                <c:ptCount val="4"/>
                <c:pt idx="0">
                  <c:v>30</c:v>
                </c:pt>
                <c:pt idx="1">
                  <c:v>36</c:v>
                </c:pt>
                <c:pt idx="2">
                  <c:v>28</c:v>
                </c:pt>
                <c:pt idx="3">
                  <c:v>38</c:v>
                </c:pt>
              </c:numCache>
            </c:numRef>
          </c:val>
          <c:extLst>
            <c:ext xmlns:c16="http://schemas.microsoft.com/office/drawing/2014/chart" uri="{C3380CC4-5D6E-409C-BE32-E72D297353CC}">
              <c16:uniqueId val="{00000000-60AF-4568-BB4F-F60DC3913A94}"/>
            </c:ext>
          </c:extLst>
        </c:ser>
        <c:dLbls>
          <c:dLblPos val="inBase"/>
          <c:showLegendKey val="0"/>
          <c:showVal val="1"/>
          <c:showCatName val="0"/>
          <c:showSerName val="0"/>
          <c:showPercent val="0"/>
          <c:showBubbleSize val="0"/>
        </c:dLbls>
        <c:gapWidth val="219"/>
        <c:overlap val="-27"/>
        <c:axId val="1956614463"/>
        <c:axId val="2003594719"/>
      </c:barChart>
      <c:catAx>
        <c:axId val="1956614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03594719"/>
        <c:crosses val="autoZero"/>
        <c:auto val="1"/>
        <c:lblAlgn val="ctr"/>
        <c:lblOffset val="100"/>
        <c:noMultiLvlLbl val="0"/>
      </c:catAx>
      <c:valAx>
        <c:axId val="2003594719"/>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000" dirty="0"/>
                  <a:t>Number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56614463"/>
        <c:crosses val="autoZero"/>
        <c:crossBetween val="between"/>
        <c:majorUnit val="10"/>
      </c:valAx>
      <c:spPr>
        <a:noFill/>
        <a:ln>
          <a:noFill/>
        </a:ln>
        <a:effectLst/>
      </c:spPr>
    </c:plotArea>
    <c:legend>
      <c:legendPos val="b"/>
      <c:layout>
        <c:manualLayout>
          <c:xMode val="edge"/>
          <c:yMode val="edge"/>
          <c:x val="9.9999849473193805E-2"/>
          <c:y val="0.82541424546575093"/>
          <c:w val="0.9"/>
          <c:h val="8.569011369368016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09917906611894"/>
          <c:y val="0.12774443491154377"/>
          <c:w val="0.76290082093388112"/>
          <c:h val="0.73886593694011271"/>
        </c:manualLayout>
      </c:layout>
      <c:barChart>
        <c:barDir val="col"/>
        <c:grouping val="clustered"/>
        <c:varyColors val="0"/>
        <c:ser>
          <c:idx val="0"/>
          <c:order val="0"/>
          <c:tx>
            <c:strRef>
              <c:f>Sheet1!$B$1</c:f>
              <c:strCache>
                <c:ptCount val="1"/>
                <c:pt idx="0">
                  <c:v>Intervention</c:v>
                </c:pt>
              </c:strCache>
            </c:strRef>
          </c:tx>
          <c:spPr>
            <a:solidFill>
              <a:schemeClr val="accent1"/>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Death or HIV infection</c:v>
                </c:pt>
                <c:pt idx="1">
                  <c:v>MTCT</c:v>
                </c:pt>
              </c:strCache>
            </c:strRef>
          </c:cat>
          <c:val>
            <c:numRef>
              <c:f>Sheet1!$B$2:$B$3</c:f>
              <c:numCache>
                <c:formatCode>0.0%</c:formatCode>
                <c:ptCount val="2"/>
                <c:pt idx="0">
                  <c:v>3.3000000000000002E-2</c:v>
                </c:pt>
                <c:pt idx="1">
                  <c:v>5.0000000000000001E-3</c:v>
                </c:pt>
              </c:numCache>
            </c:numRef>
          </c:val>
          <c:extLst>
            <c:ext xmlns:c16="http://schemas.microsoft.com/office/drawing/2014/chart" uri="{C3380CC4-5D6E-409C-BE32-E72D297353CC}">
              <c16:uniqueId val="{00000000-69A3-46F8-8E76-4309FB617D9B}"/>
            </c:ext>
          </c:extLst>
        </c:ser>
        <c:ser>
          <c:idx val="1"/>
          <c:order val="1"/>
          <c:tx>
            <c:strRef>
              <c:f>Sheet1!$C$1</c:f>
              <c:strCache>
                <c:ptCount val="1"/>
                <c:pt idx="0">
                  <c:v>Control</c:v>
                </c:pt>
              </c:strCache>
            </c:strRef>
          </c:tx>
          <c:spPr>
            <a:solidFill>
              <a:schemeClr val="accent2"/>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Death or HIV infection</c:v>
                </c:pt>
                <c:pt idx="1">
                  <c:v>MTCT</c:v>
                </c:pt>
              </c:strCache>
            </c:strRef>
          </c:cat>
          <c:val>
            <c:numRef>
              <c:f>Sheet1!$C$2:$C$3</c:f>
              <c:numCache>
                <c:formatCode>0.0%</c:formatCode>
                <c:ptCount val="2"/>
                <c:pt idx="0">
                  <c:v>6.4000000000000001E-2</c:v>
                </c:pt>
                <c:pt idx="1">
                  <c:v>3.6999999999999998E-2</c:v>
                </c:pt>
              </c:numCache>
            </c:numRef>
          </c:val>
          <c:extLst>
            <c:ext xmlns:c16="http://schemas.microsoft.com/office/drawing/2014/chart" uri="{C3380CC4-5D6E-409C-BE32-E72D297353CC}">
              <c16:uniqueId val="{00000001-69A3-46F8-8E76-4309FB617D9B}"/>
            </c:ext>
          </c:extLst>
        </c:ser>
        <c:dLbls>
          <c:dLblPos val="outEnd"/>
          <c:showLegendKey val="0"/>
          <c:showVal val="1"/>
          <c:showCatName val="0"/>
          <c:showSerName val="0"/>
          <c:showPercent val="0"/>
          <c:showBubbleSize val="0"/>
        </c:dLbls>
        <c:gapWidth val="219"/>
        <c:overlap val="-27"/>
        <c:axId val="1279695744"/>
        <c:axId val="1549774320"/>
      </c:barChart>
      <c:catAx>
        <c:axId val="1279695744"/>
        <c:scaling>
          <c:orientation val="minMax"/>
        </c:scaling>
        <c:delete val="1"/>
        <c:axPos val="b"/>
        <c:numFmt formatCode="General" sourceLinked="1"/>
        <c:majorTickMark val="none"/>
        <c:minorTickMark val="none"/>
        <c:tickLblPos val="nextTo"/>
        <c:crossAx val="1549774320"/>
        <c:crosses val="autoZero"/>
        <c:auto val="1"/>
        <c:lblAlgn val="ctr"/>
        <c:lblOffset val="100"/>
        <c:noMultiLvlLbl val="0"/>
      </c:catAx>
      <c:valAx>
        <c:axId val="1549774320"/>
        <c:scaling>
          <c:orientation val="minMax"/>
          <c:max val="0.150000000000000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800" dirty="0"/>
                  <a:t>Percentage</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79695744"/>
        <c:crosses val="autoZero"/>
        <c:crossBetween val="between"/>
        <c:majorUnit val="5.000000000000001E-2"/>
      </c:valAx>
      <c:spPr>
        <a:noFill/>
        <a:ln>
          <a:noFill/>
        </a:ln>
        <a:effectLst/>
      </c:spPr>
    </c:plotArea>
    <c:legend>
      <c:legendPos val="b"/>
      <c:layout>
        <c:manualLayout>
          <c:xMode val="edge"/>
          <c:yMode val="edge"/>
          <c:x val="0.27372074105582134"/>
          <c:y val="7.3833620696442193E-3"/>
          <c:w val="0.48517402715964852"/>
          <c:h val="0.11077555194555436"/>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467686449847174E-2"/>
          <c:y val="8.8317732154103615E-2"/>
          <c:w val="0.89754396930354496"/>
          <c:h val="0.86117825923664948"/>
        </c:manualLayout>
      </c:layout>
      <c:barChart>
        <c:barDir val="col"/>
        <c:grouping val="clustered"/>
        <c:varyColors val="0"/>
        <c:ser>
          <c:idx val="0"/>
          <c:order val="0"/>
          <c:tx>
            <c:strRef>
              <c:f>Sheet1!$B$1</c:f>
              <c:strCache>
                <c:ptCount val="1"/>
                <c:pt idx="0">
                  <c:v>Series 1</c:v>
                </c:pt>
              </c:strCache>
            </c:strRef>
          </c:tx>
          <c:spPr>
            <a:solidFill>
              <a:srgbClr val="0070C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2632</c:v>
                </c:pt>
              </c:numCache>
            </c:numRef>
          </c:val>
          <c:extLst>
            <c:ext xmlns:c16="http://schemas.microsoft.com/office/drawing/2014/chart" uri="{C3380CC4-5D6E-409C-BE32-E72D297353CC}">
              <c16:uniqueId val="{00000000-20B3-4686-948E-248A8C70C22F}"/>
            </c:ext>
          </c:extLst>
        </c:ser>
        <c:ser>
          <c:idx val="1"/>
          <c:order val="1"/>
          <c:tx>
            <c:strRef>
              <c:f>Sheet1!$C$1</c:f>
              <c:strCache>
                <c:ptCount val="1"/>
                <c:pt idx="0">
                  <c:v>Series 2</c:v>
                </c:pt>
              </c:strCache>
            </c:strRef>
          </c:tx>
          <c:spPr>
            <a:solidFill>
              <a:schemeClr val="accent2"/>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2391</c:v>
                </c:pt>
              </c:numCache>
            </c:numRef>
          </c:val>
          <c:extLst>
            <c:ext xmlns:c16="http://schemas.microsoft.com/office/drawing/2014/chart" uri="{C3380CC4-5D6E-409C-BE32-E72D297353CC}">
              <c16:uniqueId val="{00000001-20B3-4686-948E-248A8C70C22F}"/>
            </c:ext>
          </c:extLst>
        </c:ser>
        <c:ser>
          <c:idx val="2"/>
          <c:order val="2"/>
          <c:tx>
            <c:strRef>
              <c:f>Sheet1!$D$1</c:f>
              <c:strCache>
                <c:ptCount val="1"/>
                <c:pt idx="0">
                  <c:v>Series 3</c:v>
                </c:pt>
              </c:strCache>
            </c:strRef>
          </c:tx>
          <c:spPr>
            <a:solidFill>
              <a:schemeClr val="accent3"/>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General</c:formatCode>
                <c:ptCount val="1"/>
                <c:pt idx="0">
                  <c:v>4116</c:v>
                </c:pt>
              </c:numCache>
            </c:numRef>
          </c:val>
          <c:extLst>
            <c:ext xmlns:c16="http://schemas.microsoft.com/office/drawing/2014/chart" uri="{C3380CC4-5D6E-409C-BE32-E72D297353CC}">
              <c16:uniqueId val="{00000002-20B3-4686-948E-248A8C70C22F}"/>
            </c:ext>
          </c:extLst>
        </c:ser>
        <c:ser>
          <c:idx val="3"/>
          <c:order val="3"/>
          <c:tx>
            <c:strRef>
              <c:f>Sheet1!$E$1</c:f>
              <c:strCache>
                <c:ptCount val="1"/>
                <c:pt idx="0">
                  <c:v>Series 4</c:v>
                </c:pt>
              </c:strCache>
            </c:strRef>
          </c:tx>
          <c:spPr>
            <a:solidFill>
              <a:schemeClr val="accent4"/>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General</c:formatCode>
                <c:ptCount val="1"/>
                <c:pt idx="0">
                  <c:v>2903</c:v>
                </c:pt>
              </c:numCache>
            </c:numRef>
          </c:val>
          <c:extLst>
            <c:ext xmlns:c16="http://schemas.microsoft.com/office/drawing/2014/chart" uri="{C3380CC4-5D6E-409C-BE32-E72D297353CC}">
              <c16:uniqueId val="{00000003-20B3-4686-948E-248A8C70C22F}"/>
            </c:ext>
          </c:extLst>
        </c:ser>
        <c:ser>
          <c:idx val="4"/>
          <c:order val="4"/>
          <c:tx>
            <c:strRef>
              <c:f>Sheet1!$F$1</c:f>
              <c:strCache>
                <c:ptCount val="1"/>
                <c:pt idx="0">
                  <c:v>Series 5</c:v>
                </c:pt>
              </c:strCache>
            </c:strRef>
          </c:tx>
          <c:spPr>
            <a:solidFill>
              <a:schemeClr val="accent5"/>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General</c:formatCode>
                <c:ptCount val="1"/>
                <c:pt idx="0">
                  <c:v>2459</c:v>
                </c:pt>
              </c:numCache>
            </c:numRef>
          </c:val>
          <c:extLst>
            <c:ext xmlns:c16="http://schemas.microsoft.com/office/drawing/2014/chart" uri="{C3380CC4-5D6E-409C-BE32-E72D297353CC}">
              <c16:uniqueId val="{00000004-20B3-4686-948E-248A8C70C22F}"/>
            </c:ext>
          </c:extLst>
        </c:ser>
        <c:ser>
          <c:idx val="5"/>
          <c:order val="5"/>
          <c:tx>
            <c:strRef>
              <c:f>Sheet1!$G$1</c:f>
              <c:strCache>
                <c:ptCount val="1"/>
                <c:pt idx="0">
                  <c:v>Series 6</c:v>
                </c:pt>
              </c:strCache>
            </c:strRef>
          </c:tx>
          <c:spPr>
            <a:solidFill>
              <a:schemeClr val="accent6"/>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Sheet1!$G$2</c:f>
              <c:numCache>
                <c:formatCode>General</c:formatCode>
                <c:ptCount val="1"/>
                <c:pt idx="0">
                  <c:v>221</c:v>
                </c:pt>
              </c:numCache>
            </c:numRef>
          </c:val>
          <c:extLst>
            <c:ext xmlns:c16="http://schemas.microsoft.com/office/drawing/2014/chart" uri="{C3380CC4-5D6E-409C-BE32-E72D297353CC}">
              <c16:uniqueId val="{00000005-20B3-4686-948E-248A8C70C22F}"/>
            </c:ext>
          </c:extLst>
        </c:ser>
        <c:ser>
          <c:idx val="6"/>
          <c:order val="6"/>
          <c:tx>
            <c:strRef>
              <c:f>Sheet1!$H$1</c:f>
              <c:strCache>
                <c:ptCount val="1"/>
                <c:pt idx="0">
                  <c:v>Series 7</c:v>
                </c:pt>
              </c:strCache>
            </c:strRef>
          </c:tx>
          <c:spPr>
            <a:solidFill>
              <a:schemeClr val="accent1">
                <a:lumMod val="60000"/>
              </a:schemeClr>
            </a:solidFill>
            <a:ln>
              <a:noFill/>
            </a:ln>
            <a:effectLst/>
            <a:scene3d>
              <a:camera prst="orthographicFront"/>
              <a:lightRig rig="threePt" dir="t"/>
            </a:scene3d>
            <a:sp3d>
              <a:bevelT/>
            </a:sp3d>
          </c:spPr>
          <c:invertIfNegative val="0"/>
          <c:dLbls>
            <c:dLbl>
              <c:idx val="0"/>
              <c:tx>
                <c:rich>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E6EBA6DF-1BF0-4DAE-9B2F-4D2E6414014E}" type="VALUE">
                      <a:rPr lang="en-US" sz="1200" b="0" i="0" u="none" strike="noStrike" kern="1200" baseline="0" smtClean="0">
                        <a:solidFill>
                          <a:prstClr val="black">
                            <a:lumMod val="75000"/>
                            <a:lumOff val="25000"/>
                          </a:prstClr>
                        </a:solidFill>
                        <a:latin typeface="Arial" panose="020B0604020202020204" pitchFamily="34" charset="0"/>
                        <a:cs typeface="Arial" panose="020B0604020202020204" pitchFamily="34" charset="0"/>
                      </a:rPr>
                      <a:pPr>
                        <a:defRPr sz="1200"/>
                      </a:pPr>
                      <a:t>[VALUE]</a:t>
                    </a:fld>
                    <a:endParaRPr lang="en-US"/>
                  </a:p>
                </c:rich>
              </c:tx>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20B3-4686-948E-248A8C70C22F}"/>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Sheet1!$H$2</c:f>
              <c:numCache>
                <c:formatCode>General</c:formatCode>
                <c:ptCount val="1"/>
                <c:pt idx="0">
                  <c:v>204</c:v>
                </c:pt>
              </c:numCache>
            </c:numRef>
          </c:val>
          <c:extLst>
            <c:ext xmlns:c16="http://schemas.microsoft.com/office/drawing/2014/chart" uri="{C3380CC4-5D6E-409C-BE32-E72D297353CC}">
              <c16:uniqueId val="{00000007-20B3-4686-948E-248A8C70C22F}"/>
            </c:ext>
          </c:extLst>
        </c:ser>
        <c:dLbls>
          <c:dLblPos val="outEnd"/>
          <c:showLegendKey val="0"/>
          <c:showVal val="1"/>
          <c:showCatName val="0"/>
          <c:showSerName val="0"/>
          <c:showPercent val="0"/>
          <c:showBubbleSize val="0"/>
        </c:dLbls>
        <c:gapWidth val="219"/>
        <c:overlap val="-27"/>
        <c:axId val="969578208"/>
        <c:axId val="1018030224"/>
      </c:barChart>
      <c:catAx>
        <c:axId val="969578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18030224"/>
        <c:crosses val="autoZero"/>
        <c:auto val="1"/>
        <c:lblAlgn val="ctr"/>
        <c:lblOffset val="100"/>
        <c:noMultiLvlLbl val="0"/>
      </c:catAx>
      <c:valAx>
        <c:axId val="1018030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69578208"/>
        <c:crosses val="autoZero"/>
        <c:crossBetween val="between"/>
        <c:majorUnit val="1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B9C901-0679-4AC0-B4DF-3F14C5FC8330}" type="datetimeFigureOut">
              <a:rPr lang="en-US" smtClean="0"/>
              <a:t>3/27/2020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2658-74F6-49D8-91A0-07621B30EF9D}" type="slidenum">
              <a:rPr lang="en-US" smtClean="0"/>
              <a:t>‹#›</a:t>
            </a:fld>
            <a:endParaRPr lang="en-US"/>
          </a:p>
        </p:txBody>
      </p:sp>
    </p:spTree>
    <p:extLst>
      <p:ext uri="{BB962C8B-B14F-4D97-AF65-F5344CB8AC3E}">
        <p14:creationId xmlns:p14="http://schemas.microsoft.com/office/powerpoint/2010/main" val="256075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52658-74F6-49D8-91A0-07621B30EF9D}" type="slidenum">
              <a:rPr lang="en-US" smtClean="0"/>
              <a:t>62</a:t>
            </a:fld>
            <a:endParaRPr lang="en-US"/>
          </a:p>
        </p:txBody>
      </p:sp>
    </p:spTree>
    <p:extLst>
      <p:ext uri="{BB962C8B-B14F-4D97-AF65-F5344CB8AC3E}">
        <p14:creationId xmlns:p14="http://schemas.microsoft.com/office/powerpoint/2010/main" val="3961252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52658-74F6-49D8-91A0-07621B30EF9D}" type="slidenum">
              <a:rPr lang="en-US" smtClean="0"/>
              <a:t>86</a:t>
            </a:fld>
            <a:endParaRPr lang="en-US"/>
          </a:p>
        </p:txBody>
      </p:sp>
    </p:spTree>
    <p:extLst>
      <p:ext uri="{BB962C8B-B14F-4D97-AF65-F5344CB8AC3E}">
        <p14:creationId xmlns:p14="http://schemas.microsoft.com/office/powerpoint/2010/main" val="2444019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000">
                <a:solidFill>
                  <a:srgbClr val="C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accent6">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77975531-B8F5-4F34-B626-2DB487361E5B}" type="datetimeFigureOut">
              <a:rPr lang="en-US" smtClean="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98932-7CF8-4834-B3DF-3C2F717A5170}" type="slidenum">
              <a:rPr lang="en-US" smtClean="0"/>
              <a:t>‹#›</a:t>
            </a:fld>
            <a:endParaRPr lang="en-US"/>
          </a:p>
        </p:txBody>
      </p:sp>
    </p:spTree>
    <p:extLst>
      <p:ext uri="{BB962C8B-B14F-4D97-AF65-F5344CB8AC3E}">
        <p14:creationId xmlns:p14="http://schemas.microsoft.com/office/powerpoint/2010/main" val="2294673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975531-B8F5-4F34-B626-2DB487361E5B}" type="datetimeFigureOut">
              <a:rPr lang="en-US" smtClean="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98932-7CF8-4834-B3DF-3C2F717A5170}" type="slidenum">
              <a:rPr lang="en-US" smtClean="0"/>
              <a:t>‹#›</a:t>
            </a:fld>
            <a:endParaRPr lang="en-US"/>
          </a:p>
        </p:txBody>
      </p:sp>
    </p:spTree>
    <p:extLst>
      <p:ext uri="{BB962C8B-B14F-4D97-AF65-F5344CB8AC3E}">
        <p14:creationId xmlns:p14="http://schemas.microsoft.com/office/powerpoint/2010/main" val="4008011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975531-B8F5-4F34-B626-2DB487361E5B}" type="datetimeFigureOut">
              <a:rPr lang="en-US" smtClean="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98932-7CF8-4834-B3DF-3C2F717A5170}" type="slidenum">
              <a:rPr lang="en-US" smtClean="0"/>
              <a:t>‹#›</a:t>
            </a:fld>
            <a:endParaRPr lang="en-US"/>
          </a:p>
        </p:txBody>
      </p:sp>
    </p:spTree>
    <p:extLst>
      <p:ext uri="{BB962C8B-B14F-4D97-AF65-F5344CB8AC3E}">
        <p14:creationId xmlns:p14="http://schemas.microsoft.com/office/powerpoint/2010/main" val="1937949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ctr">
              <a:defRPr sz="2800">
                <a:solidFill>
                  <a:srgbClr val="C00000"/>
                </a:solidFill>
                <a:latin typeface="Arial" panose="020B0604020202020204" pitchFamily="34" charset="0"/>
                <a:cs typeface="Arial" panose="020B0604020202020204" pitchFamily="34" charset="0"/>
              </a:defRPr>
            </a:lvl1pPr>
          </a:lstStyle>
          <a:p>
            <a:r>
              <a:rPr lang="en-US" dirty="0"/>
              <a:t>Click to edit Master title style</a:t>
            </a:r>
            <a:br>
              <a:rPr lang="en-US" dirty="0"/>
            </a:br>
            <a:r>
              <a:rPr lang="en-US" sz="2000" i="1" dirty="0">
                <a:solidFill>
                  <a:schemeClr val="tx1"/>
                </a:solidFill>
              </a:rPr>
              <a:t>Author</a:t>
            </a:r>
            <a:endParaRPr lang="en-US" dirty="0"/>
          </a:p>
        </p:txBody>
      </p:sp>
      <p:sp>
        <p:nvSpPr>
          <p:cNvPr id="3" name="Content Placeholder 2"/>
          <p:cNvSpPr>
            <a:spLocks noGrp="1"/>
          </p:cNvSpPr>
          <p:nvPr>
            <p:ph idx="1"/>
          </p:nvPr>
        </p:nvSpPr>
        <p:spPr/>
        <p:txBody>
          <a:bodyPr/>
          <a:lstStyle>
            <a:lvl1pPr marL="228600" indent="-228600">
              <a:buClr>
                <a:srgbClr val="C0000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685800" indent="-228600">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buClr>
                <a:srgbClr val="C00000"/>
              </a:buClr>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4pPr>
            <a:lvl5pPr marL="2057400" indent="-228600">
              <a:buClr>
                <a:srgbClr val="C0000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7975531-B8F5-4F34-B626-2DB487361E5B}" type="datetimeFigureOut">
              <a:rPr lang="en-US" smtClean="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98932-7CF8-4834-B3DF-3C2F717A5170}" type="slidenum">
              <a:rPr lang="en-US" smtClean="0"/>
              <a:t>‹#›</a:t>
            </a:fld>
            <a:endParaRPr lang="en-US"/>
          </a:p>
        </p:txBody>
      </p:sp>
    </p:spTree>
    <p:extLst>
      <p:ext uri="{BB962C8B-B14F-4D97-AF65-F5344CB8AC3E}">
        <p14:creationId xmlns:p14="http://schemas.microsoft.com/office/powerpoint/2010/main" val="1121110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975531-B8F5-4F34-B626-2DB487361E5B}" type="datetimeFigureOut">
              <a:rPr lang="en-US" smtClean="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98932-7CF8-4834-B3DF-3C2F717A5170}" type="slidenum">
              <a:rPr lang="en-US" smtClean="0"/>
              <a:t>‹#›</a:t>
            </a:fld>
            <a:endParaRPr lang="en-US"/>
          </a:p>
        </p:txBody>
      </p:sp>
    </p:spTree>
    <p:extLst>
      <p:ext uri="{BB962C8B-B14F-4D97-AF65-F5344CB8AC3E}">
        <p14:creationId xmlns:p14="http://schemas.microsoft.com/office/powerpoint/2010/main" val="2036018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rgbClr val="C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marL="228600" indent="-228600">
              <a:buClr>
                <a:srgbClr val="C0000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685800" indent="-228600">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buClr>
                <a:srgbClr val="C0000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00200" indent="-228600">
              <a:buClr>
                <a:srgbClr val="C0000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a:buClr>
                <a:srgbClr val="C0000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marL="457200" indent="-457200">
              <a:buClr>
                <a:srgbClr val="C0000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800100" indent="-342900">
              <a:buClr>
                <a:srgbClr val="C00000"/>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257300" indent="-342900">
              <a:buClr>
                <a:srgbClr val="C0000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3pPr>
            <a:lvl4pPr marL="1657350" indent="-285750">
              <a:buClr>
                <a:srgbClr val="C0000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114550" indent="-285750">
              <a:buClr>
                <a:srgbClr val="C00000"/>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7975531-B8F5-4F34-B626-2DB487361E5B}" type="datetimeFigureOut">
              <a:rPr lang="en-US" smtClean="0"/>
              <a:t>3/27/2020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98932-7CF8-4834-B3DF-3C2F717A5170}" type="slidenum">
              <a:rPr lang="en-US" smtClean="0"/>
              <a:t>‹#›</a:t>
            </a:fld>
            <a:endParaRPr lang="en-US"/>
          </a:p>
        </p:txBody>
      </p:sp>
    </p:spTree>
    <p:extLst>
      <p:ext uri="{BB962C8B-B14F-4D97-AF65-F5344CB8AC3E}">
        <p14:creationId xmlns:p14="http://schemas.microsoft.com/office/powerpoint/2010/main" val="228843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188912"/>
            <a:ext cx="7886700" cy="1325563"/>
          </a:xfrm>
        </p:spPr>
        <p:txBody>
          <a:bodyPr>
            <a:normAutofit/>
          </a:bodyPr>
          <a:lstStyle>
            <a:lvl1pPr algn="ctr">
              <a:defRPr sz="2800">
                <a:solidFill>
                  <a:srgbClr val="C0000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975531-B8F5-4F34-B626-2DB487361E5B}" type="datetimeFigureOut">
              <a:rPr lang="en-US" smtClean="0"/>
              <a:t>3/27/2020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A98932-7CF8-4834-B3DF-3C2F717A5170}" type="slidenum">
              <a:rPr lang="en-US" smtClean="0"/>
              <a:t>‹#›</a:t>
            </a:fld>
            <a:endParaRPr lang="en-US"/>
          </a:p>
        </p:txBody>
      </p:sp>
    </p:spTree>
    <p:extLst>
      <p:ext uri="{BB962C8B-B14F-4D97-AF65-F5344CB8AC3E}">
        <p14:creationId xmlns:p14="http://schemas.microsoft.com/office/powerpoint/2010/main" val="4044660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200">
                <a:solidFill>
                  <a:srgbClr val="C0000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975531-B8F5-4F34-B626-2DB487361E5B}" type="datetimeFigureOut">
              <a:rPr lang="en-US" smtClean="0"/>
              <a:t>3/27/2020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A98932-7CF8-4834-B3DF-3C2F717A5170}" type="slidenum">
              <a:rPr lang="en-US" smtClean="0"/>
              <a:t>‹#›</a:t>
            </a:fld>
            <a:endParaRPr lang="en-US"/>
          </a:p>
        </p:txBody>
      </p:sp>
    </p:spTree>
    <p:extLst>
      <p:ext uri="{BB962C8B-B14F-4D97-AF65-F5344CB8AC3E}">
        <p14:creationId xmlns:p14="http://schemas.microsoft.com/office/powerpoint/2010/main" val="48469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975531-B8F5-4F34-B626-2DB487361E5B}" type="datetimeFigureOut">
              <a:rPr lang="en-US" smtClean="0"/>
              <a:t>3/27/2020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A98932-7CF8-4834-B3DF-3C2F717A5170}" type="slidenum">
              <a:rPr lang="en-US" smtClean="0"/>
              <a:t>‹#›</a:t>
            </a:fld>
            <a:endParaRPr lang="en-US"/>
          </a:p>
        </p:txBody>
      </p:sp>
    </p:spTree>
    <p:extLst>
      <p:ext uri="{BB962C8B-B14F-4D97-AF65-F5344CB8AC3E}">
        <p14:creationId xmlns:p14="http://schemas.microsoft.com/office/powerpoint/2010/main" val="422337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975531-B8F5-4F34-B626-2DB487361E5B}" type="datetimeFigureOut">
              <a:rPr lang="en-US" smtClean="0"/>
              <a:t>3/27/2020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98932-7CF8-4834-B3DF-3C2F717A5170}" type="slidenum">
              <a:rPr lang="en-US" smtClean="0"/>
              <a:t>‹#›</a:t>
            </a:fld>
            <a:endParaRPr lang="en-US"/>
          </a:p>
        </p:txBody>
      </p:sp>
    </p:spTree>
    <p:extLst>
      <p:ext uri="{BB962C8B-B14F-4D97-AF65-F5344CB8AC3E}">
        <p14:creationId xmlns:p14="http://schemas.microsoft.com/office/powerpoint/2010/main" val="2696622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975531-B8F5-4F34-B626-2DB487361E5B}" type="datetimeFigureOut">
              <a:rPr lang="en-US" smtClean="0"/>
              <a:t>3/27/2020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98932-7CF8-4834-B3DF-3C2F717A5170}" type="slidenum">
              <a:rPr lang="en-US" smtClean="0"/>
              <a:t>‹#›</a:t>
            </a:fld>
            <a:endParaRPr lang="en-US"/>
          </a:p>
        </p:txBody>
      </p:sp>
    </p:spTree>
    <p:extLst>
      <p:ext uri="{BB962C8B-B14F-4D97-AF65-F5344CB8AC3E}">
        <p14:creationId xmlns:p14="http://schemas.microsoft.com/office/powerpoint/2010/main" val="39018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75531-B8F5-4F34-B626-2DB487361E5B}" type="datetimeFigureOut">
              <a:rPr lang="en-US" smtClean="0"/>
              <a:t>3/27/2020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98932-7CF8-4834-B3DF-3C2F717A5170}" type="slidenum">
              <a:rPr lang="en-US" smtClean="0"/>
              <a:t>‹#›</a:t>
            </a:fld>
            <a:endParaRPr lang="en-US"/>
          </a:p>
        </p:txBody>
      </p:sp>
    </p:spTree>
    <p:extLst>
      <p:ext uri="{BB962C8B-B14F-4D97-AF65-F5344CB8AC3E}">
        <p14:creationId xmlns:p14="http://schemas.microsoft.com/office/powerpoint/2010/main" val="1829362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wmf"/><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5.png"/></Relationships>
</file>

<file path=ppt/slides/_rels/slide100.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2.xml"/><Relationship Id="rId4" Type="http://schemas.openxmlformats.org/officeDocument/2006/relationships/image" Target="../media/image340.png"/></Relationships>
</file>

<file path=ppt/slides/_rels/slide102.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png"/><Relationship Id="rId1" Type="http://schemas.openxmlformats.org/officeDocument/2006/relationships/slideLayout" Target="../slideLayouts/slideLayout2.xml"/><Relationship Id="rId4" Type="http://schemas.openxmlformats.org/officeDocument/2006/relationships/image" Target="../media/image343.png"/></Relationships>
</file>

<file path=ppt/slides/_rels/slide103.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34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2.xml"/><Relationship Id="rId4" Type="http://schemas.openxmlformats.org/officeDocument/2006/relationships/image" Target="../media/image340.png"/></Relationships>
</file>

<file path=ppt/slides/_rels/slide10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50.png"/><Relationship Id="rId7" Type="http://schemas.openxmlformats.org/officeDocument/2006/relationships/image" Target="../media/image353.png"/><Relationship Id="rId2" Type="http://schemas.openxmlformats.org/officeDocument/2006/relationships/image" Target="../media/image349.png"/><Relationship Id="rId1" Type="http://schemas.openxmlformats.org/officeDocument/2006/relationships/slideLayout" Target="../slideLayouts/slideLayout2.xml"/><Relationship Id="rId6" Type="http://schemas.openxmlformats.org/officeDocument/2006/relationships/image" Target="../media/image352.png"/><Relationship Id="rId5" Type="http://schemas.openxmlformats.org/officeDocument/2006/relationships/hyperlink" Target="http://www.croiwebcasts.org/y/2020/10?link=nav&amp;linkc=date" TargetMode="External"/><Relationship Id="rId4" Type="http://schemas.openxmlformats.org/officeDocument/2006/relationships/image" Target="../media/image35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0.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png"/><Relationship Id="rId1" Type="http://schemas.openxmlformats.org/officeDocument/2006/relationships/slideLayout" Target="../slideLayouts/slideLayout2.xml"/><Relationship Id="rId5" Type="http://schemas.openxmlformats.org/officeDocument/2006/relationships/image" Target="../media/image357.png"/><Relationship Id="rId4" Type="http://schemas.openxmlformats.org/officeDocument/2006/relationships/image" Target="../media/image356.png"/></Relationships>
</file>

<file path=ppt/slides/_rels/slide111.xml.rels><?xml version="1.0" encoding="UTF-8" standalone="yes"?>
<Relationships xmlns="http://schemas.openxmlformats.org/package/2006/relationships"><Relationship Id="rId8" Type="http://schemas.openxmlformats.org/officeDocument/2006/relationships/image" Target="../media/image362.png"/><Relationship Id="rId3" Type="http://schemas.openxmlformats.org/officeDocument/2006/relationships/image" Target="../media/image10.jpeg"/><Relationship Id="rId7" Type="http://schemas.openxmlformats.org/officeDocument/2006/relationships/image" Target="../media/image361.png"/><Relationship Id="rId2" Type="http://schemas.openxmlformats.org/officeDocument/2006/relationships/image" Target="../media/image354.png"/><Relationship Id="rId1" Type="http://schemas.openxmlformats.org/officeDocument/2006/relationships/slideLayout" Target="../slideLayouts/slideLayout2.xml"/><Relationship Id="rId6" Type="http://schemas.openxmlformats.org/officeDocument/2006/relationships/image" Target="../media/image360.png"/><Relationship Id="rId11" Type="http://schemas.openxmlformats.org/officeDocument/2006/relationships/image" Target="../media/image365.png"/><Relationship Id="rId5" Type="http://schemas.openxmlformats.org/officeDocument/2006/relationships/image" Target="../media/image359.png"/><Relationship Id="rId10" Type="http://schemas.openxmlformats.org/officeDocument/2006/relationships/image" Target="../media/image364.png"/><Relationship Id="rId4" Type="http://schemas.openxmlformats.org/officeDocument/2006/relationships/image" Target="../media/image358.png"/><Relationship Id="rId9" Type="http://schemas.openxmlformats.org/officeDocument/2006/relationships/image" Target="../media/image363.png"/></Relationships>
</file>

<file path=ppt/slides/_rels/slide112.xml.rels><?xml version="1.0" encoding="UTF-8" standalone="yes"?>
<Relationships xmlns="http://schemas.openxmlformats.org/package/2006/relationships"><Relationship Id="rId3" Type="http://schemas.openxmlformats.org/officeDocument/2006/relationships/image" Target="../media/image367.png"/><Relationship Id="rId7" Type="http://schemas.openxmlformats.org/officeDocument/2006/relationships/image" Target="../media/image370.jpeg"/><Relationship Id="rId2" Type="http://schemas.openxmlformats.org/officeDocument/2006/relationships/image" Target="../media/image366.png"/><Relationship Id="rId1" Type="http://schemas.openxmlformats.org/officeDocument/2006/relationships/slideLayout" Target="../slideLayouts/slideLayout2.xml"/><Relationship Id="rId6" Type="http://schemas.openxmlformats.org/officeDocument/2006/relationships/image" Target="../media/image354.png"/><Relationship Id="rId5" Type="http://schemas.openxmlformats.org/officeDocument/2006/relationships/image" Target="../media/image369.png"/><Relationship Id="rId4" Type="http://schemas.openxmlformats.org/officeDocument/2006/relationships/image" Target="../media/image368.png"/></Relationships>
</file>

<file path=ppt/slides/_rels/slide113.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71.png"/><Relationship Id="rId1" Type="http://schemas.openxmlformats.org/officeDocument/2006/relationships/slideLayout" Target="../slideLayouts/slideLayout2.xml"/><Relationship Id="rId5" Type="http://schemas.openxmlformats.org/officeDocument/2006/relationships/image" Target="../media/image354.png"/><Relationship Id="rId4" Type="http://schemas.openxmlformats.org/officeDocument/2006/relationships/image" Target="../media/image373.png"/></Relationships>
</file>

<file path=ppt/slides/_rels/slide114.xml.rels><?xml version="1.0" encoding="UTF-8" standalone="yes"?>
<Relationships xmlns="http://schemas.openxmlformats.org/package/2006/relationships"><Relationship Id="rId3" Type="http://schemas.openxmlformats.org/officeDocument/2006/relationships/hyperlink" Target="https://doi.org/10.1093/ofid/ofaa105" TargetMode="External"/><Relationship Id="rId2" Type="http://schemas.openxmlformats.org/officeDocument/2006/relationships/image" Target="../media/image354.png"/><Relationship Id="rId1" Type="http://schemas.openxmlformats.org/officeDocument/2006/relationships/slideLayout" Target="../slideLayouts/slideLayout2.xml"/><Relationship Id="rId4" Type="http://schemas.openxmlformats.org/officeDocument/2006/relationships/image" Target="../media/image374.jpeg"/></Relationships>
</file>

<file path=ppt/slides/_rels/slide115.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375.png"/><Relationship Id="rId1" Type="http://schemas.openxmlformats.org/officeDocument/2006/relationships/slideLayout" Target="../slideLayouts/slideLayout2.xml"/><Relationship Id="rId5" Type="http://schemas.openxmlformats.org/officeDocument/2006/relationships/image" Target="../media/image378.png"/><Relationship Id="rId4" Type="http://schemas.openxmlformats.org/officeDocument/2006/relationships/image" Target="../media/image377.png"/></Relationships>
</file>

<file path=ppt/slides/_rels/slide116.xml.rels><?xml version="1.0" encoding="UTF-8" standalone="yes"?>
<Relationships xmlns="http://schemas.openxmlformats.org/package/2006/relationships"><Relationship Id="rId8" Type="http://schemas.openxmlformats.org/officeDocument/2006/relationships/hyperlink" Target="https://www.idsociety.org/public-health/COVID-19-Resource-Center/" TargetMode="External"/><Relationship Id="rId3" Type="http://schemas.openxmlformats.org/officeDocument/2006/relationships/image" Target="../media/image6.png"/><Relationship Id="rId7" Type="http://schemas.openxmlformats.org/officeDocument/2006/relationships/hyperlink" Target="https://www.cdc.gov/coronavirus/2019-ncov/specific-groups/hiv.html" TargetMode="External"/><Relationship Id="rId2" Type="http://schemas.openxmlformats.org/officeDocument/2006/relationships/image" Target="../media/image354.png"/><Relationship Id="rId1" Type="http://schemas.openxmlformats.org/officeDocument/2006/relationships/slideLayout" Target="../slideLayouts/slideLayout2.xml"/><Relationship Id="rId6" Type="http://schemas.openxmlformats.org/officeDocument/2006/relationships/hyperlink" Target="https://www.who.int/news-room/q-a-detail/q-a-on-covid-19-hiv-and-antiretrovirals" TargetMode="External"/><Relationship Id="rId5" Type="http://schemas.openxmlformats.org/officeDocument/2006/relationships/image" Target="../media/image379.png"/><Relationship Id="rId10" Type="http://schemas.openxmlformats.org/officeDocument/2006/relationships/hyperlink" Target="https://www.pids.org/resources/covid-19.html" TargetMode="External"/><Relationship Id="rId4" Type="http://schemas.openxmlformats.org/officeDocument/2006/relationships/hyperlink" Target="https://www.afro.who.int/health-topics/coronavirus-covid-19" TargetMode="External"/><Relationship Id="rId9" Type="http://schemas.openxmlformats.org/officeDocument/2006/relationships/hyperlink" Target="https://aidsinfo.nih.gov/guidelines/html/8/covid-19-and-persons-with-hiv--interim-guidance-/554/interim-guidance-for-covid-19-and-persons-with-hiv"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hyperlink" Target="https://aidsinfo.nih.gov/guidelines/html/8/covid-19-and-persons-with-hiv--interim-guidance-/0?utm_source=AIDSinfo&amp;utm_medium=email&amp;utm_campaign=3-20-20-COVID19_Guidance" TargetMode="External"/><Relationship Id="rId5" Type="http://schemas.openxmlformats.org/officeDocument/2006/relationships/image" Target="../media/image383.png"/><Relationship Id="rId4" Type="http://schemas.openxmlformats.org/officeDocument/2006/relationships/image" Target="../media/image382.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4.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4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xml"/><Relationship Id="rId5" Type="http://schemas.openxmlformats.org/officeDocument/2006/relationships/image" Target="../media/image142.png"/><Relationship Id="rId4" Type="http://schemas.openxmlformats.org/officeDocument/2006/relationships/image" Target="../media/image141.jpeg"/></Relationships>
</file>

<file path=ppt/slides/_rels/slide4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5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5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66.png"/></Relationships>
</file>

<file path=ppt/slides/_rels/slide5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54.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80.png"/></Relationships>
</file>

<file path=ppt/slides/_rels/slide5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pn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png"/></Relationships>
</file>

<file path=ppt/slides/_rels/slide5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2.jpeg"/></Relationships>
</file>

<file path=ppt/slides/_rels/slide5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png"/><Relationship Id="rId1" Type="http://schemas.openxmlformats.org/officeDocument/2006/relationships/slideLayout" Target="../slideLayouts/slideLayout1.xml"/><Relationship Id="rId5" Type="http://schemas.openxmlformats.org/officeDocument/2006/relationships/image" Target="../media/image191.png"/><Relationship Id="rId4" Type="http://schemas.openxmlformats.org/officeDocument/2006/relationships/image" Target="../media/image190.jpeg"/></Relationships>
</file>

<file path=ppt/slides/_rels/slide58.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10" Type="http://schemas.openxmlformats.org/officeDocument/2006/relationships/image" Target="../media/image200.png"/><Relationship Id="rId4" Type="http://schemas.openxmlformats.org/officeDocument/2006/relationships/image" Target="../media/image194.png"/><Relationship Id="rId9" Type="http://schemas.openxmlformats.org/officeDocument/2006/relationships/image" Target="../media/image19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_rels/slide61.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6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6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6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 Id="rId5" Type="http://schemas.openxmlformats.org/officeDocument/2006/relationships/image" Target="../media/image226.jpeg"/><Relationship Id="rId4" Type="http://schemas.openxmlformats.org/officeDocument/2006/relationships/hyperlink" Target="http://fantastrid.googlepages.com/Kidney05.png/Kidney05-full.jp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image" Target="../media/image229.png"/><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69.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71.xml.rels><?xml version="1.0" encoding="UTF-8" standalone="yes"?>
<Relationships xmlns="http://schemas.openxmlformats.org/package/2006/relationships"><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72.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7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 Id="rId4" Type="http://schemas.openxmlformats.org/officeDocument/2006/relationships/image" Target="../media/image251.png"/></Relationships>
</file>

<file path=ppt/slides/_rels/slide7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 Id="rId4" Type="http://schemas.openxmlformats.org/officeDocument/2006/relationships/image" Target="../media/image254.png"/></Relationships>
</file>

<file path=ppt/slides/_rels/slide75.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49.png"/><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7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xml"/><Relationship Id="rId4" Type="http://schemas.openxmlformats.org/officeDocument/2006/relationships/image" Target="../media/image261.png"/></Relationships>
</file>

<file path=ppt/slides/_rels/slide7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s>
</file>

<file path=ppt/slides/_rels/slide79.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0.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1.xml"/><Relationship Id="rId5" Type="http://schemas.openxmlformats.org/officeDocument/2006/relationships/image" Target="../media/image270.jpeg"/><Relationship Id="rId4" Type="http://schemas.openxmlformats.org/officeDocument/2006/relationships/image" Target="../media/image269.jpeg"/></Relationships>
</file>

<file path=ppt/slides/_rels/slide81.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2.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image" Target="../media/image273.png"/></Relationships>
</file>

<file path=ppt/slides/_rels/slide82.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xml"/><Relationship Id="rId5" Type="http://schemas.openxmlformats.org/officeDocument/2006/relationships/image" Target="../media/image279.png"/><Relationship Id="rId4" Type="http://schemas.openxmlformats.org/officeDocument/2006/relationships/image" Target="../media/image278.png"/></Relationships>
</file>

<file path=ppt/slides/_rels/slide8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282.png"/></Relationships>
</file>

<file path=ppt/slides/_rels/slide84.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jpeg"/><Relationship Id="rId1" Type="http://schemas.openxmlformats.org/officeDocument/2006/relationships/slideLayout" Target="../slideLayouts/slideLayout1.xml"/><Relationship Id="rId5" Type="http://schemas.openxmlformats.org/officeDocument/2006/relationships/image" Target="../media/image288.jpeg"/><Relationship Id="rId4" Type="http://schemas.openxmlformats.org/officeDocument/2006/relationships/image" Target="../media/image287.png"/></Relationships>
</file>

<file path=ppt/slides/_rels/slide85.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image" Target="../media/image229.png"/><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86.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298.png"/><Relationship Id="rId3" Type="http://schemas.openxmlformats.org/officeDocument/2006/relationships/image" Target="../media/image293.png"/><Relationship Id="rId7" Type="http://schemas.openxmlformats.org/officeDocument/2006/relationships/image" Target="../media/image297.png"/><Relationship Id="rId2" Type="http://schemas.openxmlformats.org/officeDocument/2006/relationships/image" Target="../media/image292.png"/><Relationship Id="rId1" Type="http://schemas.openxmlformats.org/officeDocument/2006/relationships/slideLayout" Target="../slideLayouts/slideLayout2.xml"/><Relationship Id="rId6" Type="http://schemas.openxmlformats.org/officeDocument/2006/relationships/image" Target="../media/image296.png"/><Relationship Id="rId5" Type="http://schemas.openxmlformats.org/officeDocument/2006/relationships/image" Target="../media/image295.png"/><Relationship Id="rId4" Type="http://schemas.openxmlformats.org/officeDocument/2006/relationships/image" Target="../media/image294.png"/><Relationship Id="rId9" Type="http://schemas.openxmlformats.org/officeDocument/2006/relationships/image" Target="../media/image299.png"/></Relationships>
</file>

<file path=ppt/slides/_rels/slide89.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2.xml"/><Relationship Id="rId5" Type="http://schemas.openxmlformats.org/officeDocument/2006/relationships/image" Target="../media/image303.png"/><Relationship Id="rId4" Type="http://schemas.openxmlformats.org/officeDocument/2006/relationships/image" Target="../media/image302.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0.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04.jpeg"/><Relationship Id="rId1" Type="http://schemas.openxmlformats.org/officeDocument/2006/relationships/slideLayout" Target="../slideLayouts/slideLayout1.xml"/><Relationship Id="rId5" Type="http://schemas.openxmlformats.org/officeDocument/2006/relationships/image" Target="../media/image307.png"/><Relationship Id="rId4" Type="http://schemas.openxmlformats.org/officeDocument/2006/relationships/image" Target="../media/image306.jpeg"/></Relationships>
</file>

<file path=ppt/slides/_rels/slide91.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png"/><Relationship Id="rId1" Type="http://schemas.openxmlformats.org/officeDocument/2006/relationships/slideLayout" Target="../slideLayouts/slideLayout2.xml"/><Relationship Id="rId4" Type="http://schemas.openxmlformats.org/officeDocument/2006/relationships/image" Target="../media/image312.png"/></Relationships>
</file>

<file path=ppt/slides/_rels/slide93.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94.xml.rels><?xml version="1.0" encoding="UTF-8" standalone="yes"?>
<Relationships xmlns="http://schemas.openxmlformats.org/package/2006/relationships"><Relationship Id="rId3" Type="http://schemas.openxmlformats.org/officeDocument/2006/relationships/image" Target="../media/image316.png"/><Relationship Id="rId7" Type="http://schemas.openxmlformats.org/officeDocument/2006/relationships/image" Target="../media/image124.png"/><Relationship Id="rId2" Type="http://schemas.openxmlformats.org/officeDocument/2006/relationships/image" Target="../media/image315.png"/><Relationship Id="rId1" Type="http://schemas.openxmlformats.org/officeDocument/2006/relationships/slideLayout" Target="../slideLayouts/slideLayout2.xml"/><Relationship Id="rId6" Type="http://schemas.openxmlformats.org/officeDocument/2006/relationships/image" Target="../media/image319.png"/><Relationship Id="rId5" Type="http://schemas.openxmlformats.org/officeDocument/2006/relationships/image" Target="../media/image318.png"/><Relationship Id="rId4" Type="http://schemas.openxmlformats.org/officeDocument/2006/relationships/image" Target="../media/image317.png"/></Relationships>
</file>

<file path=ppt/slides/_rels/slide95.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22.png"/><Relationship Id="rId1" Type="http://schemas.openxmlformats.org/officeDocument/2006/relationships/slideLayout" Target="../slideLayouts/slideLayout2.xml"/><Relationship Id="rId4" Type="http://schemas.openxmlformats.org/officeDocument/2006/relationships/image" Target="../media/image324.png"/></Relationships>
</file>

<file path=ppt/slides/_rels/slide97.xml.rels><?xml version="1.0" encoding="UTF-8" standalone="yes"?>
<Relationships xmlns="http://schemas.openxmlformats.org/package/2006/relationships"><Relationship Id="rId3" Type="http://schemas.openxmlformats.org/officeDocument/2006/relationships/image" Target="../media/image326.png"/><Relationship Id="rId7" Type="http://schemas.openxmlformats.org/officeDocument/2006/relationships/image" Target="../media/image329.png"/><Relationship Id="rId2" Type="http://schemas.openxmlformats.org/officeDocument/2006/relationships/image" Target="../media/image325.png"/><Relationship Id="rId1" Type="http://schemas.openxmlformats.org/officeDocument/2006/relationships/slideLayout" Target="../slideLayouts/slideLayout2.xml"/><Relationship Id="rId6" Type="http://schemas.openxmlformats.org/officeDocument/2006/relationships/image" Target="../media/image328.png"/><Relationship Id="rId5" Type="http://schemas.openxmlformats.org/officeDocument/2006/relationships/image" Target="../media/image327.png"/><Relationship Id="rId4" Type="http://schemas.openxmlformats.org/officeDocument/2006/relationships/image" Target="../media/image307.png"/></Relationships>
</file>

<file path=ppt/slides/_rels/slide98.xml.rels><?xml version="1.0" encoding="UTF-8" standalone="yes"?>
<Relationships xmlns="http://schemas.openxmlformats.org/package/2006/relationships"><Relationship Id="rId3" Type="http://schemas.openxmlformats.org/officeDocument/2006/relationships/image" Target="../media/image331.jpeg"/><Relationship Id="rId7" Type="http://schemas.openxmlformats.org/officeDocument/2006/relationships/image" Target="../media/image335.png"/><Relationship Id="rId2" Type="http://schemas.openxmlformats.org/officeDocument/2006/relationships/image" Target="../media/image330.png"/><Relationship Id="rId1" Type="http://schemas.openxmlformats.org/officeDocument/2006/relationships/slideLayout" Target="../slideLayouts/slideLayout1.xml"/><Relationship Id="rId6" Type="http://schemas.openxmlformats.org/officeDocument/2006/relationships/image" Target="../media/image334.png"/><Relationship Id="rId5" Type="http://schemas.openxmlformats.org/officeDocument/2006/relationships/image" Target="../media/image333.jpeg"/><Relationship Id="rId4" Type="http://schemas.openxmlformats.org/officeDocument/2006/relationships/image" Target="../media/image332.jpeg"/></Relationships>
</file>

<file path=ppt/slides/_rels/slide99.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9541" y="2222902"/>
            <a:ext cx="7772400" cy="2640989"/>
          </a:xfrm>
        </p:spPr>
        <p:txBody>
          <a:bodyPr>
            <a:noAutofit/>
          </a:bodyPr>
          <a:lstStyle/>
          <a:p>
            <a:r>
              <a:rPr lang="en-US" dirty="0"/>
              <a:t>CROI 2020</a:t>
            </a:r>
            <a:br>
              <a:rPr lang="en-US" dirty="0"/>
            </a:br>
            <a:br>
              <a:rPr lang="en-US" dirty="0"/>
            </a:br>
            <a:r>
              <a:rPr lang="en-US" sz="3800" dirty="0"/>
              <a:t>Selected</a:t>
            </a:r>
            <a:br>
              <a:rPr lang="en-US" sz="3800" dirty="0"/>
            </a:br>
            <a:r>
              <a:rPr lang="en-US" sz="3800" dirty="0"/>
              <a:t>Pediatric, Adolescent, </a:t>
            </a:r>
            <a:br>
              <a:rPr lang="en-US" sz="3800" dirty="0"/>
            </a:br>
            <a:r>
              <a:rPr lang="en-US" sz="3800" dirty="0"/>
              <a:t>and Maternal/Adult</a:t>
            </a:r>
            <a:br>
              <a:rPr lang="en-US" sz="3800" dirty="0"/>
            </a:br>
            <a:r>
              <a:rPr lang="en-US" sz="3800" dirty="0"/>
              <a:t>Abstracts</a:t>
            </a:r>
          </a:p>
        </p:txBody>
      </p:sp>
      <p:sp>
        <p:nvSpPr>
          <p:cNvPr id="3" name="Subtitle 2"/>
          <p:cNvSpPr>
            <a:spLocks noGrp="1"/>
          </p:cNvSpPr>
          <p:nvPr>
            <p:ph type="subTitle" idx="1"/>
          </p:nvPr>
        </p:nvSpPr>
        <p:spPr>
          <a:xfrm>
            <a:off x="-416286" y="4975006"/>
            <a:ext cx="3964459" cy="665162"/>
          </a:xfrm>
        </p:spPr>
        <p:txBody>
          <a:bodyPr>
            <a:normAutofit/>
          </a:bodyPr>
          <a:lstStyle/>
          <a:p>
            <a:r>
              <a:rPr lang="en-US" sz="2000" dirty="0"/>
              <a:t>Lynne M. Mofenson MD</a:t>
            </a:r>
          </a:p>
        </p:txBody>
      </p:sp>
      <p:pic>
        <p:nvPicPr>
          <p:cNvPr id="8" name="Picture 2" descr="https://tse3.mm.bing.net/th?id=OIP.Z_0wL0gA8hjR491yjMXnQQEsEG&amp;pid=15.1&amp;P=0&amp;w=199&amp;h=175">
            <a:extLst>
              <a:ext uri="{FF2B5EF4-FFF2-40B4-BE49-F238E27FC236}">
                <a16:creationId xmlns:a16="http://schemas.microsoft.com/office/drawing/2014/main" id="{CA7381A9-4178-48E2-BE14-7C618F1DD6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120" y="5398689"/>
            <a:ext cx="1042961" cy="9119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1" descr="kidsglobe_jpg"/>
          <p:cNvPicPr>
            <a:picLocks noChangeAspect="1" noChangeArrowheads="1"/>
          </p:cNvPicPr>
          <p:nvPr/>
        </p:nvPicPr>
        <p:blipFill>
          <a:blip r:embed="rId3" cstate="print"/>
          <a:srcRect/>
          <a:stretch>
            <a:fillRect/>
          </a:stretch>
        </p:blipFill>
        <p:spPr bwMode="auto">
          <a:xfrm>
            <a:off x="436067" y="2372425"/>
            <a:ext cx="1129877" cy="1803389"/>
          </a:xfrm>
          <a:prstGeom prst="rect">
            <a:avLst/>
          </a:prstGeom>
          <a:ln>
            <a:noFill/>
          </a:ln>
          <a:effectLst>
            <a:outerShdw blurRad="292100" dist="139700" dir="2700000" algn="tl" rotWithShape="0">
              <a:srgbClr val="333333">
                <a:alpha val="65000"/>
              </a:srgbClr>
            </a:outerShdw>
          </a:effectLst>
        </p:spPr>
      </p:pic>
      <p:pic>
        <p:nvPicPr>
          <p:cNvPr id="10" name="Picture 12" descr="http://hab.hrsa.gov/livinghistory/images/timeline/mother_and_child.jpg"/>
          <p:cNvPicPr>
            <a:picLocks noChangeAspect="1" noChangeArrowheads="1"/>
          </p:cNvPicPr>
          <p:nvPr/>
        </p:nvPicPr>
        <p:blipFill>
          <a:blip r:embed="rId4" cstate="print"/>
          <a:srcRect/>
          <a:stretch>
            <a:fillRect/>
          </a:stretch>
        </p:blipFill>
        <p:spPr bwMode="auto">
          <a:xfrm>
            <a:off x="7225538" y="2735429"/>
            <a:ext cx="1538321" cy="1542730"/>
          </a:xfrm>
          <a:prstGeom prst="rect">
            <a:avLst/>
          </a:prstGeom>
          <a:ln>
            <a:noFill/>
          </a:ln>
          <a:effectLst>
            <a:outerShdw blurRad="292100" dist="139700" dir="2700000" algn="tl" rotWithShape="0">
              <a:srgbClr val="333333">
                <a:alpha val="65000"/>
              </a:srgbClr>
            </a:outerShdw>
          </a:effectLst>
        </p:spPr>
      </p:pic>
      <p:pic>
        <p:nvPicPr>
          <p:cNvPr id="11" name="Picture 44"/>
          <p:cNvPicPr>
            <a:picLocks noChangeAspect="1" noChangeArrowheads="1"/>
          </p:cNvPicPr>
          <p:nvPr/>
        </p:nvPicPr>
        <p:blipFill>
          <a:blip r:embed="rId5" cstate="print"/>
          <a:srcRect/>
          <a:stretch>
            <a:fillRect/>
          </a:stretch>
        </p:blipFill>
        <p:spPr bwMode="auto">
          <a:xfrm>
            <a:off x="7225538" y="915149"/>
            <a:ext cx="1330806" cy="132619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61487" y="6385649"/>
            <a:ext cx="1034257" cy="246221"/>
          </a:xfrm>
          <a:prstGeom prst="rect">
            <a:avLst/>
          </a:prstGeom>
        </p:spPr>
        <p:txBody>
          <a:bodyPr wrap="none">
            <a:spAutoFit/>
          </a:bodyPr>
          <a:lstStyle/>
          <a:p>
            <a:r>
              <a:rPr lang="en-US" sz="1000" i="1" dirty="0">
                <a:latin typeface="Arial" panose="020B0604020202020204" pitchFamily="34" charset="0"/>
                <a:cs typeface="Arial" panose="020B0604020202020204" pitchFamily="34" charset="0"/>
              </a:rPr>
              <a:t>March 25 2020</a:t>
            </a:r>
          </a:p>
        </p:txBody>
      </p:sp>
      <p:pic>
        <p:nvPicPr>
          <p:cNvPr id="12" name="Picture 10">
            <a:extLst>
              <a:ext uri="{FF2B5EF4-FFF2-40B4-BE49-F238E27FC236}">
                <a16:creationId xmlns:a16="http://schemas.microsoft.com/office/drawing/2014/main" id="{53B88509-99E2-4FEC-ABB6-E1C23E2BB6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5538" y="4498942"/>
            <a:ext cx="1465205" cy="1917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Artist's impression">
            <a:extLst>
              <a:ext uri="{FF2B5EF4-FFF2-40B4-BE49-F238E27FC236}">
                <a16:creationId xmlns:a16="http://schemas.microsoft.com/office/drawing/2014/main" id="{CDADE28C-104A-4D6D-B5CA-774B8092FE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0096" y="370012"/>
            <a:ext cx="984077" cy="1025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8F590A41-7DDD-4508-8103-6FC86A2F7B2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4941" y="6156999"/>
            <a:ext cx="463039" cy="457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9"/>
          <a:stretch>
            <a:fillRect/>
          </a:stretch>
        </p:blipFill>
        <p:spPr>
          <a:xfrm>
            <a:off x="304016" y="370012"/>
            <a:ext cx="3834352" cy="779538"/>
          </a:xfrm>
          <a:prstGeom prst="rect">
            <a:avLst/>
          </a:prstGeom>
        </p:spPr>
      </p:pic>
      <p:pic>
        <p:nvPicPr>
          <p:cNvPr id="4" name="Picture 3">
            <a:extLst>
              <a:ext uri="{FF2B5EF4-FFF2-40B4-BE49-F238E27FC236}">
                <a16:creationId xmlns:a16="http://schemas.microsoft.com/office/drawing/2014/main" id="{CD9673DA-4EB2-42FA-8FCC-1A353A5D8C70}"/>
              </a:ext>
            </a:extLst>
          </p:cNvPr>
          <p:cNvPicPr>
            <a:picLocks noChangeAspect="1"/>
          </p:cNvPicPr>
          <p:nvPr/>
        </p:nvPicPr>
        <p:blipFill>
          <a:blip r:embed="rId10"/>
          <a:stretch>
            <a:fillRect/>
          </a:stretch>
        </p:blipFill>
        <p:spPr>
          <a:xfrm>
            <a:off x="3640748" y="5648340"/>
            <a:ext cx="1364703" cy="404705"/>
          </a:xfrm>
          <a:prstGeom prst="rect">
            <a:avLst/>
          </a:prstGeom>
        </p:spPr>
      </p:pic>
    </p:spTree>
    <p:extLst>
      <p:ext uri="{BB962C8B-B14F-4D97-AF65-F5344CB8AC3E}">
        <p14:creationId xmlns:p14="http://schemas.microsoft.com/office/powerpoint/2010/main" val="1534102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8417" y="17749"/>
            <a:ext cx="8961411" cy="1325563"/>
          </a:xfrm>
        </p:spPr>
        <p:txBody>
          <a:bodyPr/>
          <a:lstStyle/>
          <a:p>
            <a:r>
              <a:rPr lang="en-US" dirty="0"/>
              <a:t>Cabotegravir PK Tail in Pregnancy                                              and Neonatal Outcomes</a:t>
            </a:r>
            <a:br>
              <a:rPr lang="en-US" dirty="0"/>
            </a:br>
            <a:r>
              <a:rPr lang="en-US" sz="2000" i="1" dirty="0">
                <a:solidFill>
                  <a:schemeClr val="tx1"/>
                </a:solidFill>
              </a:rPr>
              <a:t>Patel P et al.  CROI, 2020 Boston Abs. 775</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74171" y="1260643"/>
            <a:ext cx="5956663" cy="54326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PK data: pre-pregnancy CAB levels (range           2.4-4.6 ug/mL) in expected range.</a:t>
            </a:r>
          </a:p>
          <a:p>
            <a:pPr>
              <a:lnSpc>
                <a:spcPct val="103000"/>
              </a:lnSpc>
              <a:spcBef>
                <a:spcPts val="600"/>
              </a:spcBef>
            </a:pPr>
            <a:r>
              <a:rPr lang="en-US" sz="2000" dirty="0"/>
              <a:t>After CAB d/c, residual CAB levels remained measurable throughout pregnancy in 2 of 3 pt.</a:t>
            </a:r>
          </a:p>
          <a:p>
            <a:pPr>
              <a:lnSpc>
                <a:spcPct val="103000"/>
              </a:lnSpc>
              <a:spcBef>
                <a:spcPts val="600"/>
              </a:spcBef>
            </a:pPr>
            <a:r>
              <a:rPr lang="en-US" sz="2000" dirty="0"/>
              <a:t>CAB levels remained measurable PP           (range 2-23 </a:t>
            </a:r>
            <a:r>
              <a:rPr lang="en-US" sz="2000" dirty="0" err="1"/>
              <a:t>wk</a:t>
            </a:r>
            <a:r>
              <a:rPr lang="en-US" sz="2000" dirty="0"/>
              <a:t>) in 2/3 women.</a:t>
            </a:r>
          </a:p>
          <a:p>
            <a:pPr>
              <a:lnSpc>
                <a:spcPct val="103000"/>
              </a:lnSpc>
              <a:spcBef>
                <a:spcPts val="600"/>
              </a:spcBef>
            </a:pPr>
            <a:endParaRPr lang="en-US" sz="2000" dirty="0"/>
          </a:p>
          <a:p>
            <a:pPr>
              <a:lnSpc>
                <a:spcPct val="103000"/>
              </a:lnSpc>
              <a:spcBef>
                <a:spcPts val="600"/>
              </a:spcBef>
            </a:pPr>
            <a:endParaRPr lang="en-US" sz="2000" dirty="0"/>
          </a:p>
        </p:txBody>
      </p:sp>
      <p:pic>
        <p:nvPicPr>
          <p:cNvPr id="3" name="Picture 2">
            <a:extLst>
              <a:ext uri="{FF2B5EF4-FFF2-40B4-BE49-F238E27FC236}">
                <a16:creationId xmlns:a16="http://schemas.microsoft.com/office/drawing/2014/main" id="{DD8F582C-069A-4A33-AF85-4D643E2212DF}"/>
              </a:ext>
            </a:extLst>
          </p:cNvPr>
          <p:cNvPicPr>
            <a:picLocks noChangeAspect="1"/>
          </p:cNvPicPr>
          <p:nvPr/>
        </p:nvPicPr>
        <p:blipFill>
          <a:blip r:embed="rId2"/>
          <a:stretch>
            <a:fillRect/>
          </a:stretch>
        </p:blipFill>
        <p:spPr>
          <a:xfrm>
            <a:off x="174172" y="541602"/>
            <a:ext cx="548633" cy="480054"/>
          </a:xfrm>
          <a:prstGeom prst="rect">
            <a:avLst/>
          </a:prstGeom>
        </p:spPr>
      </p:pic>
      <p:pic>
        <p:nvPicPr>
          <p:cNvPr id="5" name="Picture 4">
            <a:extLst>
              <a:ext uri="{FF2B5EF4-FFF2-40B4-BE49-F238E27FC236}">
                <a16:creationId xmlns:a16="http://schemas.microsoft.com/office/drawing/2014/main" id="{514116DD-8684-490A-9CB3-731D40241A35}"/>
              </a:ext>
            </a:extLst>
          </p:cNvPr>
          <p:cNvPicPr>
            <a:picLocks noChangeAspect="1"/>
          </p:cNvPicPr>
          <p:nvPr/>
        </p:nvPicPr>
        <p:blipFill>
          <a:blip r:embed="rId3"/>
          <a:stretch>
            <a:fillRect/>
          </a:stretch>
        </p:blipFill>
        <p:spPr>
          <a:xfrm>
            <a:off x="232894" y="3677346"/>
            <a:ext cx="2529571" cy="2068056"/>
          </a:xfrm>
          <a:prstGeom prst="rect">
            <a:avLst/>
          </a:prstGeom>
        </p:spPr>
      </p:pic>
      <p:sp>
        <p:nvSpPr>
          <p:cNvPr id="10" name="Content Placeholder 111">
            <a:extLst>
              <a:ext uri="{FF2B5EF4-FFF2-40B4-BE49-F238E27FC236}">
                <a16:creationId xmlns:a16="http://schemas.microsoft.com/office/drawing/2014/main" id="{8A83957C-A5AA-447C-AEFC-DB52254AA58E}"/>
              </a:ext>
            </a:extLst>
          </p:cNvPr>
          <p:cNvSpPr txBox="1">
            <a:spLocks/>
          </p:cNvSpPr>
          <p:nvPr/>
        </p:nvSpPr>
        <p:spPr>
          <a:xfrm>
            <a:off x="2787632" y="3314015"/>
            <a:ext cx="3277608" cy="335590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700" dirty="0"/>
              <a:t>Rate of decline of CAB levels during the PK tail in pregnancy was within the expected range for non-pregnant women.</a:t>
            </a:r>
          </a:p>
          <a:p>
            <a:pPr>
              <a:lnSpc>
                <a:spcPct val="103000"/>
              </a:lnSpc>
              <a:spcBef>
                <a:spcPts val="600"/>
              </a:spcBef>
              <a:buFont typeface="Arial" panose="020B0604020202020204" pitchFamily="34" charset="0"/>
              <a:buChar char="→"/>
            </a:pPr>
            <a:r>
              <a:rPr lang="en-US" sz="1700" dirty="0"/>
              <a:t>CAB levels declined           mono-exponentially during pregnancy (predicted CAB level 3× protein adjusted- IC90 at time of delivery </a:t>
            </a:r>
            <a:r>
              <a:rPr lang="en-US" sz="1700" b="1" dirty="0"/>
              <a:t>[8-9 </a:t>
            </a:r>
            <a:r>
              <a:rPr lang="en-US" sz="1700" b="1" dirty="0" err="1"/>
              <a:t>mos</a:t>
            </a:r>
            <a:r>
              <a:rPr lang="en-US" sz="1700" b="1" dirty="0"/>
              <a:t> after stopping]</a:t>
            </a:r>
            <a:r>
              <a:rPr lang="en-US" sz="1700" dirty="0"/>
              <a:t> in 2 of 3 women with live births). </a:t>
            </a:r>
          </a:p>
        </p:txBody>
      </p:sp>
      <p:sp>
        <p:nvSpPr>
          <p:cNvPr id="11" name="Rectangle 10">
            <a:extLst>
              <a:ext uri="{FF2B5EF4-FFF2-40B4-BE49-F238E27FC236}">
                <a16:creationId xmlns:a16="http://schemas.microsoft.com/office/drawing/2014/main" id="{AA2F8E33-FAC3-4B1B-9E3B-167F2F5E9CE1}"/>
              </a:ext>
            </a:extLst>
          </p:cNvPr>
          <p:cNvSpPr/>
          <p:nvPr/>
        </p:nvSpPr>
        <p:spPr>
          <a:xfrm>
            <a:off x="199338" y="5234729"/>
            <a:ext cx="2529572" cy="396089"/>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3D1C377-09D8-4087-B0A3-2C64057F1674}"/>
              </a:ext>
            </a:extLst>
          </p:cNvPr>
          <p:cNvSpPr/>
          <p:nvPr/>
        </p:nvSpPr>
        <p:spPr>
          <a:xfrm>
            <a:off x="199338" y="4651890"/>
            <a:ext cx="2529572" cy="24440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9FA324B-150F-43A7-B332-28EE6C449DCA}"/>
              </a:ext>
            </a:extLst>
          </p:cNvPr>
          <p:cNvSpPr/>
          <p:nvPr/>
        </p:nvSpPr>
        <p:spPr>
          <a:xfrm>
            <a:off x="207727" y="4224809"/>
            <a:ext cx="2529572" cy="2444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C46FC03B-285C-45E3-B5B5-4B1888108D5D}"/>
              </a:ext>
            </a:extLst>
          </p:cNvPr>
          <p:cNvGrpSpPr/>
          <p:nvPr/>
        </p:nvGrpSpPr>
        <p:grpSpPr>
          <a:xfrm>
            <a:off x="5916494" y="1221561"/>
            <a:ext cx="3158264" cy="5330066"/>
            <a:chOff x="5916494" y="1221561"/>
            <a:chExt cx="3158264" cy="5330066"/>
          </a:xfrm>
        </p:grpSpPr>
        <p:sp>
          <p:nvSpPr>
            <p:cNvPr id="9" name="Rectangle 8">
              <a:extLst>
                <a:ext uri="{FF2B5EF4-FFF2-40B4-BE49-F238E27FC236}">
                  <a16:creationId xmlns:a16="http://schemas.microsoft.com/office/drawing/2014/main" id="{B62BA0F4-7EC1-4EA2-A8A1-82A9AE2A2B87}"/>
                </a:ext>
              </a:extLst>
            </p:cNvPr>
            <p:cNvSpPr/>
            <p:nvPr/>
          </p:nvSpPr>
          <p:spPr>
            <a:xfrm>
              <a:off x="6130834" y="1221561"/>
              <a:ext cx="2896947" cy="246221"/>
            </a:xfrm>
            <a:prstGeom prst="rect">
              <a:avLst/>
            </a:prstGeom>
          </p:spPr>
          <p:txBody>
            <a:bodyPr wrap="none">
              <a:spAutoFit/>
            </a:bodyPr>
            <a:lstStyle/>
            <a:p>
              <a:r>
                <a:rPr lang="en-US" sz="1000" b="1" dirty="0">
                  <a:latin typeface="Arial" panose="020B0604020202020204" pitchFamily="34" charset="0"/>
                  <a:cs typeface="Arial" panose="020B0604020202020204" pitchFamily="34" charset="0"/>
                </a:rPr>
                <a:t>Maternal CAB PK Tail After CAB LA Stopped</a:t>
              </a:r>
            </a:p>
          </p:txBody>
        </p:sp>
        <p:grpSp>
          <p:nvGrpSpPr>
            <p:cNvPr id="19" name="Group 18">
              <a:extLst>
                <a:ext uri="{FF2B5EF4-FFF2-40B4-BE49-F238E27FC236}">
                  <a16:creationId xmlns:a16="http://schemas.microsoft.com/office/drawing/2014/main" id="{30AF94B1-6573-49AE-91FA-417A9E2124FF}"/>
                </a:ext>
              </a:extLst>
            </p:cNvPr>
            <p:cNvGrpSpPr/>
            <p:nvPr/>
          </p:nvGrpSpPr>
          <p:grpSpPr>
            <a:xfrm>
              <a:off x="5916494" y="1406897"/>
              <a:ext cx="3158264" cy="5144730"/>
              <a:chOff x="5916494" y="1406897"/>
              <a:chExt cx="3158264" cy="5144730"/>
            </a:xfrm>
          </p:grpSpPr>
          <p:pic>
            <p:nvPicPr>
              <p:cNvPr id="8" name="Picture 7">
                <a:extLst>
                  <a:ext uri="{FF2B5EF4-FFF2-40B4-BE49-F238E27FC236}">
                    <a16:creationId xmlns:a16="http://schemas.microsoft.com/office/drawing/2014/main" id="{EAF001A0-8AA8-4898-B96E-AC9A8452B3C9}"/>
                  </a:ext>
                </a:extLst>
              </p:cNvPr>
              <p:cNvPicPr>
                <a:picLocks noChangeAspect="1"/>
              </p:cNvPicPr>
              <p:nvPr/>
            </p:nvPicPr>
            <p:blipFill>
              <a:blip r:embed="rId4"/>
              <a:stretch>
                <a:fillRect/>
              </a:stretch>
            </p:blipFill>
            <p:spPr>
              <a:xfrm>
                <a:off x="5921983" y="1636727"/>
                <a:ext cx="3152775" cy="4914900"/>
              </a:xfrm>
              <a:prstGeom prst="rect">
                <a:avLst/>
              </a:prstGeom>
            </p:spPr>
          </p:pic>
          <p:sp>
            <p:nvSpPr>
              <p:cNvPr id="6" name="Rectangle 5">
                <a:extLst>
                  <a:ext uri="{FF2B5EF4-FFF2-40B4-BE49-F238E27FC236}">
                    <a16:creationId xmlns:a16="http://schemas.microsoft.com/office/drawing/2014/main" id="{59C59BF0-C46B-4470-8DF2-5E7BED56084B}"/>
                  </a:ext>
                </a:extLst>
              </p:cNvPr>
              <p:cNvSpPr/>
              <p:nvPr/>
            </p:nvSpPr>
            <p:spPr>
              <a:xfrm>
                <a:off x="8133124" y="1409102"/>
                <a:ext cx="583814" cy="338554"/>
              </a:xfrm>
              <a:prstGeom prst="rect">
                <a:avLst/>
              </a:prstGeom>
            </p:spPr>
            <p:txBody>
              <a:bodyPr wrap="none">
                <a:spAutoFit/>
              </a:bodyPr>
              <a:lstStyle/>
              <a:p>
                <a:pPr algn="ctr"/>
                <a:r>
                  <a:rPr lang="en-US" sz="800" dirty="0">
                    <a:solidFill>
                      <a:srgbClr val="C00000"/>
                    </a:solidFill>
                    <a:latin typeface="Arial" panose="020B0604020202020204" pitchFamily="34" charset="0"/>
                    <a:cs typeface="Arial" panose="020B0604020202020204" pitchFamily="34" charset="0"/>
                  </a:rPr>
                  <a:t>Delivery/</a:t>
                </a:r>
              </a:p>
              <a:p>
                <a:pPr algn="ctr"/>
                <a:r>
                  <a:rPr lang="en-US" sz="800" dirty="0">
                    <a:solidFill>
                      <a:srgbClr val="C00000"/>
                    </a:solidFill>
                    <a:latin typeface="Arial" panose="020B0604020202020204" pitchFamily="34" charset="0"/>
                    <a:cs typeface="Arial" panose="020B0604020202020204" pitchFamily="34" charset="0"/>
                  </a:rPr>
                  <a:t>PP1</a:t>
                </a:r>
              </a:p>
            </p:txBody>
          </p:sp>
          <p:sp>
            <p:nvSpPr>
              <p:cNvPr id="14" name="Rectangle 13">
                <a:extLst>
                  <a:ext uri="{FF2B5EF4-FFF2-40B4-BE49-F238E27FC236}">
                    <a16:creationId xmlns:a16="http://schemas.microsoft.com/office/drawing/2014/main" id="{6B91E60B-5B8E-4A5B-AB7F-ACAAEDF63787}"/>
                  </a:ext>
                </a:extLst>
              </p:cNvPr>
              <p:cNvSpPr/>
              <p:nvPr/>
            </p:nvSpPr>
            <p:spPr>
              <a:xfrm>
                <a:off x="8647304" y="1481542"/>
                <a:ext cx="380232" cy="215444"/>
              </a:xfrm>
              <a:prstGeom prst="rect">
                <a:avLst/>
              </a:prstGeom>
            </p:spPr>
            <p:txBody>
              <a:bodyPr wrap="none">
                <a:spAutoFit/>
              </a:bodyPr>
              <a:lstStyle/>
              <a:p>
                <a:r>
                  <a:rPr lang="en-US" sz="800" dirty="0">
                    <a:latin typeface="Arial" panose="020B0604020202020204" pitchFamily="34" charset="0"/>
                    <a:cs typeface="Arial" panose="020B0604020202020204" pitchFamily="34" charset="0"/>
                  </a:rPr>
                  <a:t>PP2</a:t>
                </a:r>
              </a:p>
            </p:txBody>
          </p:sp>
          <p:sp>
            <p:nvSpPr>
              <p:cNvPr id="15" name="Rectangle 14">
                <a:extLst>
                  <a:ext uri="{FF2B5EF4-FFF2-40B4-BE49-F238E27FC236}">
                    <a16:creationId xmlns:a16="http://schemas.microsoft.com/office/drawing/2014/main" id="{313EC32B-2414-4517-B23A-22F2FCC443EB}"/>
                  </a:ext>
                </a:extLst>
              </p:cNvPr>
              <p:cNvSpPr/>
              <p:nvPr/>
            </p:nvSpPr>
            <p:spPr>
              <a:xfrm>
                <a:off x="5916494" y="1406897"/>
                <a:ext cx="664655" cy="338554"/>
              </a:xfrm>
              <a:prstGeom prst="rect">
                <a:avLst/>
              </a:prstGeom>
            </p:spPr>
            <p:txBody>
              <a:bodyPr wrap="square">
                <a:spAutoFit/>
              </a:bodyPr>
              <a:lstStyle/>
              <a:p>
                <a:pPr algn="ctr"/>
                <a:r>
                  <a:rPr lang="en-US" sz="800" dirty="0">
                    <a:latin typeface="Arial" panose="020B0604020202020204" pitchFamily="34" charset="0"/>
                    <a:cs typeface="Arial" panose="020B0604020202020204" pitchFamily="34" charset="0"/>
                  </a:rPr>
                  <a:t>Pre-</a:t>
                </a:r>
              </a:p>
              <a:p>
                <a:pPr algn="ctr"/>
                <a:r>
                  <a:rPr lang="en-US" sz="800" dirty="0">
                    <a:latin typeface="Arial" panose="020B0604020202020204" pitchFamily="34" charset="0"/>
                    <a:cs typeface="Arial" panose="020B0604020202020204" pitchFamily="34" charset="0"/>
                  </a:rPr>
                  <a:t>pregnancy</a:t>
                </a:r>
              </a:p>
            </p:txBody>
          </p:sp>
          <p:sp>
            <p:nvSpPr>
              <p:cNvPr id="16" name="Rectangle 15">
                <a:extLst>
                  <a:ext uri="{FF2B5EF4-FFF2-40B4-BE49-F238E27FC236}">
                    <a16:creationId xmlns:a16="http://schemas.microsoft.com/office/drawing/2014/main" id="{1B843FF6-A65A-4893-AA94-9774A1FC4797}"/>
                  </a:ext>
                </a:extLst>
              </p:cNvPr>
              <p:cNvSpPr/>
              <p:nvPr/>
            </p:nvSpPr>
            <p:spPr>
              <a:xfrm>
                <a:off x="6424728" y="1472256"/>
                <a:ext cx="422994"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AP1</a:t>
                </a:r>
              </a:p>
            </p:txBody>
          </p:sp>
          <p:sp>
            <p:nvSpPr>
              <p:cNvPr id="17" name="Rectangle 16">
                <a:extLst>
                  <a:ext uri="{FF2B5EF4-FFF2-40B4-BE49-F238E27FC236}">
                    <a16:creationId xmlns:a16="http://schemas.microsoft.com/office/drawing/2014/main" id="{A3634C0C-EA61-458E-B9AF-4A0E361F5F47}"/>
                  </a:ext>
                </a:extLst>
              </p:cNvPr>
              <p:cNvSpPr/>
              <p:nvPr/>
            </p:nvSpPr>
            <p:spPr>
              <a:xfrm>
                <a:off x="6849460" y="1473153"/>
                <a:ext cx="422994"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AP2</a:t>
                </a:r>
              </a:p>
            </p:txBody>
          </p:sp>
          <p:sp>
            <p:nvSpPr>
              <p:cNvPr id="18" name="Rectangle 17">
                <a:extLst>
                  <a:ext uri="{FF2B5EF4-FFF2-40B4-BE49-F238E27FC236}">
                    <a16:creationId xmlns:a16="http://schemas.microsoft.com/office/drawing/2014/main" id="{DD6BC028-27E5-423E-B1CE-2C29B93EE7AB}"/>
                  </a:ext>
                </a:extLst>
              </p:cNvPr>
              <p:cNvSpPr/>
              <p:nvPr/>
            </p:nvSpPr>
            <p:spPr>
              <a:xfrm>
                <a:off x="7348459" y="1469881"/>
                <a:ext cx="422994"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AP3</a:t>
                </a:r>
              </a:p>
            </p:txBody>
          </p:sp>
        </p:grpSp>
      </p:grpSp>
      <p:sp>
        <p:nvSpPr>
          <p:cNvPr id="21" name="Oval 20">
            <a:extLst>
              <a:ext uri="{FF2B5EF4-FFF2-40B4-BE49-F238E27FC236}">
                <a16:creationId xmlns:a16="http://schemas.microsoft.com/office/drawing/2014/main" id="{F7C4FCC5-3456-41AE-AD2E-6B5E06E234C2}"/>
              </a:ext>
            </a:extLst>
          </p:cNvPr>
          <p:cNvSpPr/>
          <p:nvPr/>
        </p:nvSpPr>
        <p:spPr>
          <a:xfrm>
            <a:off x="8229600" y="2176030"/>
            <a:ext cx="251670" cy="33855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1F5924-22C2-4845-9BC2-293135ED9461}"/>
              </a:ext>
            </a:extLst>
          </p:cNvPr>
          <p:cNvSpPr/>
          <p:nvPr/>
        </p:nvSpPr>
        <p:spPr>
          <a:xfrm>
            <a:off x="8116346" y="3755623"/>
            <a:ext cx="251670" cy="33855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0A9EE15-27D5-4147-B6F4-8F2C61E58CB3}"/>
              </a:ext>
            </a:extLst>
          </p:cNvPr>
          <p:cNvSpPr/>
          <p:nvPr/>
        </p:nvSpPr>
        <p:spPr>
          <a:xfrm>
            <a:off x="8173361" y="5903690"/>
            <a:ext cx="251670" cy="33855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48BCD97-F378-4044-9577-9FC1EF65CF7A}"/>
              </a:ext>
            </a:extLst>
          </p:cNvPr>
          <p:cNvPicPr>
            <a:picLocks noChangeAspect="1"/>
          </p:cNvPicPr>
          <p:nvPr/>
        </p:nvPicPr>
        <p:blipFill>
          <a:blip r:embed="rId5"/>
          <a:stretch>
            <a:fillRect/>
          </a:stretch>
        </p:blipFill>
        <p:spPr>
          <a:xfrm>
            <a:off x="7843899" y="249349"/>
            <a:ext cx="984683" cy="862362"/>
          </a:xfrm>
          <a:prstGeom prst="rect">
            <a:avLst/>
          </a:prstGeom>
        </p:spPr>
      </p:pic>
    </p:spTree>
    <p:extLst>
      <p:ext uri="{BB962C8B-B14F-4D97-AF65-F5344CB8AC3E}">
        <p14:creationId xmlns:p14="http://schemas.microsoft.com/office/powerpoint/2010/main" val="235806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21" grpId="0" animBg="1"/>
      <p:bldP spid="22" grpId="0" animBg="1"/>
      <p:bldP spid="2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690AA18-7E1D-492B-8FDE-3C655EF80B8F}"/>
              </a:ext>
            </a:extLst>
          </p:cNvPr>
          <p:cNvCxnSpPr>
            <a:cxnSpLocks/>
          </p:cNvCxnSpPr>
          <p:nvPr/>
        </p:nvCxnSpPr>
        <p:spPr>
          <a:xfrm>
            <a:off x="0" y="1258686"/>
            <a:ext cx="9144000" cy="0"/>
          </a:xfrm>
          <a:prstGeom prst="line">
            <a:avLst/>
          </a:prstGeom>
        </p:spPr>
        <p:style>
          <a:lnRef idx="1">
            <a:schemeClr val="dk1"/>
          </a:lnRef>
          <a:fillRef idx="0">
            <a:schemeClr val="dk1"/>
          </a:fillRef>
          <a:effectRef idx="0">
            <a:schemeClr val="dk1"/>
          </a:effectRef>
          <a:fontRef idx="minor">
            <a:schemeClr val="tx1"/>
          </a:fontRef>
        </p:style>
      </p:cxnSp>
      <p:sp>
        <p:nvSpPr>
          <p:cNvPr id="10" name="Content Placeholder 111">
            <a:extLst>
              <a:ext uri="{FF2B5EF4-FFF2-40B4-BE49-F238E27FC236}">
                <a16:creationId xmlns:a16="http://schemas.microsoft.com/office/drawing/2014/main" id="{D4121E78-94E8-4344-AFB1-FB81AC40416D}"/>
              </a:ext>
            </a:extLst>
          </p:cNvPr>
          <p:cNvSpPr txBox="1">
            <a:spLocks/>
          </p:cNvSpPr>
          <p:nvPr/>
        </p:nvSpPr>
        <p:spPr>
          <a:xfrm>
            <a:off x="130303" y="1304911"/>
            <a:ext cx="8687097" cy="27348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Data from Q4 2019 show high rates of acceptance of contact tracing in both men and women (85%).</a:t>
            </a:r>
          </a:p>
          <a:p>
            <a:pPr>
              <a:lnSpc>
                <a:spcPct val="103000"/>
              </a:lnSpc>
              <a:spcBef>
                <a:spcPts val="600"/>
              </a:spcBef>
            </a:pPr>
            <a:r>
              <a:rPr lang="en-US" sz="2000" dirty="0"/>
              <a:t>19/24 (70%) countries achieved &gt;70% acceptance rate.</a:t>
            </a:r>
          </a:p>
          <a:p>
            <a:pPr>
              <a:lnSpc>
                <a:spcPct val="103000"/>
              </a:lnSpc>
              <a:spcBef>
                <a:spcPts val="600"/>
              </a:spcBef>
            </a:pPr>
            <a:r>
              <a:rPr lang="en-US" sz="2000" dirty="0"/>
              <a:t>Men elicited more contacts than women.</a:t>
            </a:r>
          </a:p>
          <a:p>
            <a:pPr>
              <a:lnSpc>
                <a:spcPct val="103000"/>
              </a:lnSpc>
              <a:spcBef>
                <a:spcPts val="600"/>
              </a:spcBef>
            </a:pPr>
            <a:r>
              <a:rPr lang="en-US" sz="2000" dirty="0"/>
              <a:t>Contribution to HIV case finding from contacts was greater among men than women.</a:t>
            </a:r>
          </a:p>
          <a:p>
            <a:pPr>
              <a:lnSpc>
                <a:spcPct val="103000"/>
              </a:lnSpc>
              <a:spcBef>
                <a:spcPts val="600"/>
              </a:spcBef>
            </a:pPr>
            <a:r>
              <a:rPr lang="en-US" sz="2000" dirty="0"/>
              <a:t>Male contacts of women index cases had highest HIV+ rate.</a:t>
            </a:r>
          </a:p>
        </p:txBody>
      </p:sp>
      <p:graphicFrame>
        <p:nvGraphicFramePr>
          <p:cNvPr id="12" name="Table 4">
            <a:extLst>
              <a:ext uri="{FF2B5EF4-FFF2-40B4-BE49-F238E27FC236}">
                <a16:creationId xmlns:a16="http://schemas.microsoft.com/office/drawing/2014/main" id="{3EDEDD41-D192-4FB1-AF81-F519C6EA6A0D}"/>
              </a:ext>
            </a:extLst>
          </p:cNvPr>
          <p:cNvGraphicFramePr>
            <a:graphicFrameLocks noGrp="1"/>
          </p:cNvGraphicFramePr>
          <p:nvPr>
            <p:extLst>
              <p:ext uri="{D42A27DB-BD31-4B8C-83A1-F6EECF244321}">
                <p14:modId xmlns:p14="http://schemas.microsoft.com/office/powerpoint/2010/main" val="275067128"/>
              </p:ext>
            </p:extLst>
          </p:nvPr>
        </p:nvGraphicFramePr>
        <p:xfrm>
          <a:off x="435942" y="4407128"/>
          <a:ext cx="7463641" cy="1505891"/>
        </p:xfrm>
        <a:graphic>
          <a:graphicData uri="http://schemas.openxmlformats.org/drawingml/2006/table">
            <a:tbl>
              <a:tblPr firstRow="1" bandRow="1">
                <a:tableStyleId>{5C22544A-7EE6-4342-B048-85BDC9FD1C3A}</a:tableStyleId>
              </a:tblPr>
              <a:tblGrid>
                <a:gridCol w="1037674">
                  <a:extLst>
                    <a:ext uri="{9D8B030D-6E8A-4147-A177-3AD203B41FA5}">
                      <a16:colId xmlns:a16="http://schemas.microsoft.com/office/drawing/2014/main" val="1198620174"/>
                    </a:ext>
                  </a:extLst>
                </a:gridCol>
                <a:gridCol w="1442907">
                  <a:extLst>
                    <a:ext uri="{9D8B030D-6E8A-4147-A177-3AD203B41FA5}">
                      <a16:colId xmlns:a16="http://schemas.microsoft.com/office/drawing/2014/main" val="2506881802"/>
                    </a:ext>
                  </a:extLst>
                </a:gridCol>
                <a:gridCol w="1484851">
                  <a:extLst>
                    <a:ext uri="{9D8B030D-6E8A-4147-A177-3AD203B41FA5}">
                      <a16:colId xmlns:a16="http://schemas.microsoft.com/office/drawing/2014/main" val="1524653543"/>
                    </a:ext>
                  </a:extLst>
                </a:gridCol>
                <a:gridCol w="1577130">
                  <a:extLst>
                    <a:ext uri="{9D8B030D-6E8A-4147-A177-3AD203B41FA5}">
                      <a16:colId xmlns:a16="http://schemas.microsoft.com/office/drawing/2014/main" val="3649057686"/>
                    </a:ext>
                  </a:extLst>
                </a:gridCol>
                <a:gridCol w="1921079">
                  <a:extLst>
                    <a:ext uri="{9D8B030D-6E8A-4147-A177-3AD203B41FA5}">
                      <a16:colId xmlns:a16="http://schemas.microsoft.com/office/drawing/2014/main" val="2245240602"/>
                    </a:ext>
                  </a:extLst>
                </a:gridCol>
              </a:tblGrid>
              <a:tr h="479147">
                <a:tc>
                  <a:txBody>
                    <a:bodyPr/>
                    <a:lstStyle/>
                    <a:p>
                      <a:r>
                        <a:rPr lang="en-US" sz="1100" dirty="0">
                          <a:latin typeface="Arial" panose="020B0604020202020204" pitchFamily="34" charset="0"/>
                          <a:cs typeface="Arial" panose="020B0604020202020204" pitchFamily="34" charset="0"/>
                        </a:rPr>
                        <a:t>Adult testing</a:t>
                      </a:r>
                    </a:p>
                  </a:txBody>
                  <a:tcPr/>
                </a:tc>
                <a:tc>
                  <a:txBody>
                    <a:bodyPr/>
                    <a:lstStyle/>
                    <a:p>
                      <a:pPr algn="ctr"/>
                      <a:r>
                        <a:rPr lang="en-US" sz="1100" dirty="0">
                          <a:latin typeface="Arial" panose="020B0604020202020204" pitchFamily="34" charset="0"/>
                          <a:cs typeface="Arial" panose="020B0604020202020204" pitchFamily="34" charset="0"/>
                        </a:rPr>
                        <a:t>% accept APN (range)</a:t>
                      </a:r>
                    </a:p>
                  </a:txBody>
                  <a:tcPr/>
                </a:tc>
                <a:tc>
                  <a:txBody>
                    <a:bodyPr/>
                    <a:lstStyle/>
                    <a:p>
                      <a:pPr algn="ctr"/>
                      <a:r>
                        <a:rPr lang="en-US" sz="1100" dirty="0">
                          <a:latin typeface="Arial" panose="020B0604020202020204" pitchFamily="34" charset="0"/>
                          <a:cs typeface="Arial" panose="020B0604020202020204" pitchFamily="34" charset="0"/>
                        </a:rPr>
                        <a:t>Average # contacts (range)</a:t>
                      </a:r>
                    </a:p>
                  </a:txBody>
                  <a:tcPr/>
                </a:tc>
                <a:tc>
                  <a:txBody>
                    <a:bodyPr/>
                    <a:lstStyle/>
                    <a:p>
                      <a:pPr algn="ctr"/>
                      <a:r>
                        <a:rPr lang="en-US" sz="1100" dirty="0">
                          <a:latin typeface="Arial" panose="020B0604020202020204" pitchFamily="34" charset="0"/>
                          <a:cs typeface="Arial" panose="020B0604020202020204" pitchFamily="34" charset="0"/>
                        </a:rPr>
                        <a:t>% HIV+ among contacts (range)</a:t>
                      </a:r>
                    </a:p>
                  </a:txBody>
                  <a:tcPr/>
                </a:tc>
                <a:tc>
                  <a:txBody>
                    <a:bodyPr/>
                    <a:lstStyle/>
                    <a:p>
                      <a:pPr algn="ctr"/>
                      <a:r>
                        <a:rPr lang="en-US" sz="1100" dirty="0">
                          <a:latin typeface="Arial" panose="020B0604020202020204" pitchFamily="34" charset="0"/>
                          <a:cs typeface="Arial" panose="020B0604020202020204" pitchFamily="34" charset="0"/>
                        </a:rPr>
                        <a:t>Contribution APN to HIV cases found (range)</a:t>
                      </a:r>
                    </a:p>
                  </a:txBody>
                  <a:tcPr/>
                </a:tc>
                <a:extLst>
                  <a:ext uri="{0D108BD9-81ED-4DB2-BD59-A6C34878D82A}">
                    <a16:rowId xmlns:a16="http://schemas.microsoft.com/office/drawing/2014/main" val="3154404370"/>
                  </a:ext>
                </a:extLst>
              </a:tr>
              <a:tr h="342248">
                <a:tc>
                  <a:txBody>
                    <a:bodyPr/>
                    <a:lstStyle/>
                    <a:p>
                      <a:r>
                        <a:rPr lang="en-US" sz="1400" dirty="0">
                          <a:latin typeface="Arial" panose="020B0604020202020204" pitchFamily="34" charset="0"/>
                          <a:cs typeface="Arial" panose="020B0604020202020204" pitchFamily="34" charset="0"/>
                        </a:rPr>
                        <a:t>Adults</a:t>
                      </a:r>
                    </a:p>
                  </a:txBody>
                  <a:tcPr/>
                </a:tc>
                <a:tc>
                  <a:txBody>
                    <a:bodyPr/>
                    <a:lstStyle/>
                    <a:p>
                      <a:pPr algn="ctr"/>
                      <a:r>
                        <a:rPr lang="en-US" sz="1400" dirty="0">
                          <a:latin typeface="Arial" panose="020B0604020202020204" pitchFamily="34" charset="0"/>
                          <a:cs typeface="Arial" panose="020B0604020202020204" pitchFamily="34" charset="0"/>
                        </a:rPr>
                        <a:t>85% (41-97%)</a:t>
                      </a:r>
                    </a:p>
                  </a:txBody>
                  <a:tcPr/>
                </a:tc>
                <a:tc>
                  <a:txBody>
                    <a:bodyPr/>
                    <a:lstStyle/>
                    <a:p>
                      <a:pPr algn="ctr"/>
                      <a:r>
                        <a:rPr lang="en-US" sz="1400" dirty="0">
                          <a:latin typeface="Arial" panose="020B0604020202020204" pitchFamily="34" charset="0"/>
                          <a:cs typeface="Arial" panose="020B0604020202020204" pitchFamily="34" charset="0"/>
                        </a:rPr>
                        <a:t>1.4 (0.7-3.5)</a:t>
                      </a:r>
                    </a:p>
                  </a:txBody>
                  <a:tcPr/>
                </a:tc>
                <a:tc>
                  <a:txBody>
                    <a:bodyPr/>
                    <a:lstStyle/>
                    <a:p>
                      <a:pPr algn="ctr"/>
                      <a:r>
                        <a:rPr lang="en-US" sz="1400" dirty="0">
                          <a:latin typeface="Arial" panose="020B0604020202020204" pitchFamily="34" charset="0"/>
                          <a:cs typeface="Arial" panose="020B0604020202020204" pitchFamily="34" charset="0"/>
                        </a:rPr>
                        <a:t>24.4% (5-38%)</a:t>
                      </a:r>
                    </a:p>
                  </a:txBody>
                  <a:tcPr/>
                </a:tc>
                <a:tc>
                  <a:txBody>
                    <a:bodyPr/>
                    <a:lstStyle/>
                    <a:p>
                      <a:pPr algn="ctr"/>
                      <a:r>
                        <a:rPr lang="en-US" sz="1400" dirty="0">
                          <a:latin typeface="Arial" panose="020B0604020202020204" pitchFamily="34" charset="0"/>
                          <a:cs typeface="Arial" panose="020B0604020202020204" pitchFamily="34" charset="0"/>
                        </a:rPr>
                        <a:t>16% (5-31%)</a:t>
                      </a:r>
                    </a:p>
                  </a:txBody>
                  <a:tcPr/>
                </a:tc>
                <a:extLst>
                  <a:ext uri="{0D108BD9-81ED-4DB2-BD59-A6C34878D82A}">
                    <a16:rowId xmlns:a16="http://schemas.microsoft.com/office/drawing/2014/main" val="207420489"/>
                  </a:ext>
                </a:extLst>
              </a:tr>
              <a:tr h="342248">
                <a:tc>
                  <a:txBody>
                    <a:bodyPr/>
                    <a:lstStyle/>
                    <a:p>
                      <a:r>
                        <a:rPr lang="en-US" sz="1400" dirty="0">
                          <a:latin typeface="Arial" panose="020B0604020202020204" pitchFamily="34" charset="0"/>
                          <a:cs typeface="Arial" panose="020B0604020202020204" pitchFamily="34" charset="0"/>
                        </a:rPr>
                        <a:t>Men</a:t>
                      </a:r>
                    </a:p>
                  </a:txBody>
                  <a:tcPr/>
                </a:tc>
                <a:tc>
                  <a:txBody>
                    <a:bodyPr/>
                    <a:lstStyle/>
                    <a:p>
                      <a:pPr algn="ctr"/>
                      <a:r>
                        <a:rPr lang="en-US" sz="1400" dirty="0">
                          <a:latin typeface="Arial" panose="020B0604020202020204" pitchFamily="34" charset="0"/>
                          <a:cs typeface="Arial" panose="020B0604020202020204" pitchFamily="34" charset="0"/>
                        </a:rPr>
                        <a:t>85% (42-98%)</a:t>
                      </a:r>
                    </a:p>
                  </a:txBody>
                  <a:tcPr/>
                </a:tc>
                <a:tc>
                  <a:txBody>
                    <a:bodyPr/>
                    <a:lstStyle/>
                    <a:p>
                      <a:pPr algn="ctr"/>
                      <a:r>
                        <a:rPr lang="en-US" sz="1400" dirty="0">
                          <a:latin typeface="Arial" panose="020B0604020202020204" pitchFamily="34" charset="0"/>
                          <a:cs typeface="Arial" panose="020B0604020202020204" pitchFamily="34" charset="0"/>
                        </a:rPr>
                        <a:t>1.9 (1.0-4.2)</a:t>
                      </a:r>
                    </a:p>
                  </a:txBody>
                  <a:tcPr/>
                </a:tc>
                <a:tc>
                  <a:txBody>
                    <a:bodyPr/>
                    <a:lstStyle/>
                    <a:p>
                      <a:pPr algn="ctr"/>
                      <a:r>
                        <a:rPr lang="en-US" sz="1400" dirty="0">
                          <a:latin typeface="Arial" panose="020B0604020202020204" pitchFamily="34" charset="0"/>
                          <a:cs typeface="Arial" panose="020B0604020202020204" pitchFamily="34" charset="0"/>
                        </a:rPr>
                        <a:t>22.8% (4-31%)</a:t>
                      </a:r>
                    </a:p>
                  </a:txBody>
                  <a:tcPr/>
                </a:tc>
                <a:tc>
                  <a:txBody>
                    <a:bodyPr/>
                    <a:lstStyle/>
                    <a:p>
                      <a:pPr algn="ctr"/>
                      <a:r>
                        <a:rPr lang="en-US" sz="1400" dirty="0">
                          <a:latin typeface="Arial" panose="020B0604020202020204" pitchFamily="34" charset="0"/>
                          <a:cs typeface="Arial" panose="020B0604020202020204" pitchFamily="34" charset="0"/>
                        </a:rPr>
                        <a:t>20% (7-36%)</a:t>
                      </a:r>
                    </a:p>
                  </a:txBody>
                  <a:tcPr/>
                </a:tc>
                <a:extLst>
                  <a:ext uri="{0D108BD9-81ED-4DB2-BD59-A6C34878D82A}">
                    <a16:rowId xmlns:a16="http://schemas.microsoft.com/office/drawing/2014/main" val="1165959076"/>
                  </a:ext>
                </a:extLst>
              </a:tr>
              <a:tr h="342248">
                <a:tc>
                  <a:txBody>
                    <a:bodyPr/>
                    <a:lstStyle/>
                    <a:p>
                      <a:r>
                        <a:rPr lang="en-US" sz="1400" dirty="0">
                          <a:latin typeface="Arial" panose="020B0604020202020204" pitchFamily="34" charset="0"/>
                          <a:cs typeface="Arial" panose="020B0604020202020204" pitchFamily="34" charset="0"/>
                        </a:rPr>
                        <a:t>Women</a:t>
                      </a:r>
                    </a:p>
                  </a:txBody>
                  <a:tcPr/>
                </a:tc>
                <a:tc>
                  <a:txBody>
                    <a:bodyPr/>
                    <a:lstStyle/>
                    <a:p>
                      <a:pPr algn="ctr"/>
                      <a:r>
                        <a:rPr lang="en-US" sz="1400" dirty="0">
                          <a:latin typeface="Arial" panose="020B0604020202020204" pitchFamily="34" charset="0"/>
                          <a:cs typeface="Arial" panose="020B0604020202020204" pitchFamily="34" charset="0"/>
                        </a:rPr>
                        <a:t>85% (40-97%)</a:t>
                      </a:r>
                    </a:p>
                  </a:txBody>
                  <a:tcPr/>
                </a:tc>
                <a:tc>
                  <a:txBody>
                    <a:bodyPr/>
                    <a:lstStyle/>
                    <a:p>
                      <a:pPr algn="ctr"/>
                      <a:r>
                        <a:rPr lang="en-US" sz="1400" dirty="0">
                          <a:latin typeface="Arial" panose="020B0604020202020204" pitchFamily="34" charset="0"/>
                          <a:cs typeface="Arial" panose="020B0604020202020204" pitchFamily="34" charset="0"/>
                        </a:rPr>
                        <a:t>1.1 (0.5-6.6)</a:t>
                      </a:r>
                    </a:p>
                  </a:txBody>
                  <a:tcPr/>
                </a:tc>
                <a:tc>
                  <a:txBody>
                    <a:bodyPr/>
                    <a:lstStyle/>
                    <a:p>
                      <a:pPr algn="ctr"/>
                      <a:r>
                        <a:rPr lang="en-US" sz="1400" dirty="0">
                          <a:latin typeface="Arial" panose="020B0604020202020204" pitchFamily="34" charset="0"/>
                          <a:cs typeface="Arial" panose="020B0604020202020204" pitchFamily="34" charset="0"/>
                        </a:rPr>
                        <a:t>26.7% (6-46%)</a:t>
                      </a:r>
                    </a:p>
                  </a:txBody>
                  <a:tcPr/>
                </a:tc>
                <a:tc>
                  <a:txBody>
                    <a:bodyPr/>
                    <a:lstStyle/>
                    <a:p>
                      <a:pPr algn="ctr"/>
                      <a:r>
                        <a:rPr lang="en-US" sz="1400" dirty="0">
                          <a:latin typeface="Arial" panose="020B0604020202020204" pitchFamily="34" charset="0"/>
                          <a:cs typeface="Arial" panose="020B0604020202020204" pitchFamily="34" charset="0"/>
                        </a:rPr>
                        <a:t>15% (4-35%)</a:t>
                      </a:r>
                    </a:p>
                  </a:txBody>
                  <a:tcPr/>
                </a:tc>
                <a:extLst>
                  <a:ext uri="{0D108BD9-81ED-4DB2-BD59-A6C34878D82A}">
                    <a16:rowId xmlns:a16="http://schemas.microsoft.com/office/drawing/2014/main" val="552135249"/>
                  </a:ext>
                </a:extLst>
              </a:tr>
            </a:tbl>
          </a:graphicData>
        </a:graphic>
      </p:graphicFrame>
      <p:sp>
        <p:nvSpPr>
          <p:cNvPr id="13" name="Rectangle 12">
            <a:extLst>
              <a:ext uri="{FF2B5EF4-FFF2-40B4-BE49-F238E27FC236}">
                <a16:creationId xmlns:a16="http://schemas.microsoft.com/office/drawing/2014/main" id="{D6E14634-A8B6-456B-B118-D7ECE9AB0BFD}"/>
              </a:ext>
            </a:extLst>
          </p:cNvPr>
          <p:cNvSpPr/>
          <p:nvPr/>
        </p:nvSpPr>
        <p:spPr>
          <a:xfrm>
            <a:off x="435942" y="4133484"/>
            <a:ext cx="3565053" cy="246221"/>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PEPFAR Data from Quarter 4, 2019, 24 Countries</a:t>
            </a:r>
          </a:p>
        </p:txBody>
      </p:sp>
      <p:sp>
        <p:nvSpPr>
          <p:cNvPr id="14" name="Rectangle 13">
            <a:extLst>
              <a:ext uri="{FF2B5EF4-FFF2-40B4-BE49-F238E27FC236}">
                <a16:creationId xmlns:a16="http://schemas.microsoft.com/office/drawing/2014/main" id="{53FDF14F-7BC6-4BE5-B7E5-5F60CCC1248F}"/>
              </a:ext>
            </a:extLst>
          </p:cNvPr>
          <p:cNvSpPr/>
          <p:nvPr/>
        </p:nvSpPr>
        <p:spPr>
          <a:xfrm>
            <a:off x="2910980" y="5234731"/>
            <a:ext cx="1493239" cy="33555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FA4672-CEF8-470A-92AB-0EA1CE23B38B}"/>
              </a:ext>
            </a:extLst>
          </p:cNvPr>
          <p:cNvSpPr/>
          <p:nvPr/>
        </p:nvSpPr>
        <p:spPr>
          <a:xfrm>
            <a:off x="4404219" y="5577460"/>
            <a:ext cx="1577131" cy="33555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574162E-C9D7-4B3E-B73A-5276B19A0BC0}"/>
              </a:ext>
            </a:extLst>
          </p:cNvPr>
          <p:cNvSpPr/>
          <p:nvPr/>
        </p:nvSpPr>
        <p:spPr>
          <a:xfrm>
            <a:off x="5981350" y="5234731"/>
            <a:ext cx="1918233" cy="3427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0E4D9141-F4C7-44DF-AA01-52A7A7BAE987}"/>
              </a:ext>
            </a:extLst>
          </p:cNvPr>
          <p:cNvSpPr>
            <a:spLocks noGrp="1"/>
          </p:cNvSpPr>
          <p:nvPr>
            <p:ph type="title"/>
          </p:nvPr>
        </p:nvSpPr>
        <p:spPr>
          <a:xfrm>
            <a:off x="397102" y="65878"/>
            <a:ext cx="8153500" cy="1325563"/>
          </a:xfrm>
        </p:spPr>
        <p:txBody>
          <a:bodyPr>
            <a:normAutofit fontScale="90000"/>
          </a:bodyPr>
          <a:lstStyle/>
          <a:p>
            <a:r>
              <a:rPr lang="en-US" dirty="0"/>
              <a:t>Optimizing Testing With Contact Testing Increased                    HIV Case Finding Yield in 24 Countries, 2018-2019</a:t>
            </a:r>
            <a:br>
              <a:rPr lang="en-US" dirty="0"/>
            </a:br>
            <a:r>
              <a:rPr lang="en-US" dirty="0"/>
              <a:t> </a:t>
            </a:r>
            <a:r>
              <a:rPr lang="en-US" sz="2000" i="1" dirty="0" err="1">
                <a:solidFill>
                  <a:schemeClr val="tx1"/>
                </a:solidFill>
              </a:rPr>
              <a:t>Remera</a:t>
            </a:r>
            <a:r>
              <a:rPr lang="en-US" sz="2000" i="1" dirty="0">
                <a:solidFill>
                  <a:schemeClr val="tx1"/>
                </a:solidFill>
              </a:rPr>
              <a:t> E et al.  CROI, 2020 Boston Abs. 942</a:t>
            </a:r>
            <a:endParaRPr lang="en-US" dirty="0"/>
          </a:p>
        </p:txBody>
      </p:sp>
      <p:sp>
        <p:nvSpPr>
          <p:cNvPr id="18" name="Rectangle 17">
            <a:extLst>
              <a:ext uri="{FF2B5EF4-FFF2-40B4-BE49-F238E27FC236}">
                <a16:creationId xmlns:a16="http://schemas.microsoft.com/office/drawing/2014/main" id="{2135A16B-5A74-4A1A-8D97-24FEF9B63FCC}"/>
              </a:ext>
            </a:extLst>
          </p:cNvPr>
          <p:cNvSpPr/>
          <p:nvPr/>
        </p:nvSpPr>
        <p:spPr>
          <a:xfrm>
            <a:off x="1471849" y="4407128"/>
            <a:ext cx="1439132" cy="15058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C45E772-7722-4C7C-98F8-CD0C29EC6CEF}"/>
              </a:ext>
            </a:extLst>
          </p:cNvPr>
          <p:cNvPicPr>
            <a:picLocks noChangeAspect="1"/>
          </p:cNvPicPr>
          <p:nvPr/>
        </p:nvPicPr>
        <p:blipFill>
          <a:blip r:embed="rId2"/>
          <a:stretch>
            <a:fillRect/>
          </a:stretch>
        </p:blipFill>
        <p:spPr>
          <a:xfrm>
            <a:off x="193278" y="283024"/>
            <a:ext cx="485328" cy="663892"/>
          </a:xfrm>
          <a:prstGeom prst="rect">
            <a:avLst/>
          </a:prstGeom>
        </p:spPr>
      </p:pic>
    </p:spTree>
    <p:extLst>
      <p:ext uri="{BB962C8B-B14F-4D97-AF65-F5344CB8AC3E}">
        <p14:creationId xmlns:p14="http://schemas.microsoft.com/office/powerpoint/2010/main" val="134223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fade">
                                      <p:cBhvr>
                                        <p:cTn id="25" dur="500"/>
                                        <p:tgtEl>
                                          <p:spTgt spid="10">
                                            <p:txEl>
                                              <p:pRg st="4" end="4"/>
                                            </p:txEl>
                                          </p:spTgt>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F04E89-5676-4F67-9957-90C6484660EB}"/>
              </a:ext>
            </a:extLst>
          </p:cNvPr>
          <p:cNvGrpSpPr/>
          <p:nvPr/>
        </p:nvGrpSpPr>
        <p:grpSpPr>
          <a:xfrm>
            <a:off x="1296049" y="4593235"/>
            <a:ext cx="5743917" cy="1726811"/>
            <a:chOff x="1000347" y="2781275"/>
            <a:chExt cx="7297524" cy="2159130"/>
          </a:xfrm>
        </p:grpSpPr>
        <p:pic>
          <p:nvPicPr>
            <p:cNvPr id="5" name="Picture 4">
              <a:extLst>
                <a:ext uri="{FF2B5EF4-FFF2-40B4-BE49-F238E27FC236}">
                  <a16:creationId xmlns:a16="http://schemas.microsoft.com/office/drawing/2014/main" id="{BC4A6F14-ED33-4464-974B-C09C9AF88C29}"/>
                </a:ext>
              </a:extLst>
            </p:cNvPr>
            <p:cNvPicPr>
              <a:picLocks noChangeAspect="1"/>
            </p:cNvPicPr>
            <p:nvPr/>
          </p:nvPicPr>
          <p:blipFill>
            <a:blip r:embed="rId2"/>
            <a:stretch>
              <a:fillRect/>
            </a:stretch>
          </p:blipFill>
          <p:spPr>
            <a:xfrm>
              <a:off x="6291010" y="2799247"/>
              <a:ext cx="2006861" cy="1746414"/>
            </a:xfrm>
            <a:prstGeom prst="rect">
              <a:avLst/>
            </a:prstGeom>
          </p:spPr>
        </p:pic>
        <p:pic>
          <p:nvPicPr>
            <p:cNvPr id="6" name="Picture 5">
              <a:extLst>
                <a:ext uri="{FF2B5EF4-FFF2-40B4-BE49-F238E27FC236}">
                  <a16:creationId xmlns:a16="http://schemas.microsoft.com/office/drawing/2014/main" id="{FDDB6180-70C4-45BD-9DE3-AF594115CD5D}"/>
                </a:ext>
              </a:extLst>
            </p:cNvPr>
            <p:cNvPicPr>
              <a:picLocks noChangeAspect="1"/>
            </p:cNvPicPr>
            <p:nvPr/>
          </p:nvPicPr>
          <p:blipFill>
            <a:blip r:embed="rId3"/>
            <a:stretch>
              <a:fillRect/>
            </a:stretch>
          </p:blipFill>
          <p:spPr>
            <a:xfrm>
              <a:off x="1000347" y="2781275"/>
              <a:ext cx="2006861" cy="1757045"/>
            </a:xfrm>
            <a:prstGeom prst="rect">
              <a:avLst/>
            </a:prstGeom>
          </p:spPr>
        </p:pic>
        <p:pic>
          <p:nvPicPr>
            <p:cNvPr id="7" name="Picture 6">
              <a:extLst>
                <a:ext uri="{FF2B5EF4-FFF2-40B4-BE49-F238E27FC236}">
                  <a16:creationId xmlns:a16="http://schemas.microsoft.com/office/drawing/2014/main" id="{11C05F89-B241-48CD-A795-951017AA57A3}"/>
                </a:ext>
              </a:extLst>
            </p:cNvPr>
            <p:cNvPicPr>
              <a:picLocks noChangeAspect="1"/>
            </p:cNvPicPr>
            <p:nvPr/>
          </p:nvPicPr>
          <p:blipFill>
            <a:blip r:embed="rId4"/>
            <a:stretch>
              <a:fillRect/>
            </a:stretch>
          </p:blipFill>
          <p:spPr>
            <a:xfrm>
              <a:off x="3550153" y="2861051"/>
              <a:ext cx="1928071" cy="1698113"/>
            </a:xfrm>
            <a:prstGeom prst="rect">
              <a:avLst/>
            </a:prstGeom>
          </p:spPr>
        </p:pic>
        <p:sp>
          <p:nvSpPr>
            <p:cNvPr id="8" name="Content Placeholder 111">
              <a:extLst>
                <a:ext uri="{FF2B5EF4-FFF2-40B4-BE49-F238E27FC236}">
                  <a16:creationId xmlns:a16="http://schemas.microsoft.com/office/drawing/2014/main" id="{DC9CC09B-39E3-4028-AEA8-66AB8D568200}"/>
                </a:ext>
              </a:extLst>
            </p:cNvPr>
            <p:cNvSpPr txBox="1">
              <a:spLocks/>
            </p:cNvSpPr>
            <p:nvPr/>
          </p:nvSpPr>
          <p:spPr>
            <a:xfrm>
              <a:off x="1383451" y="4471451"/>
              <a:ext cx="1010360" cy="4689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3000"/>
                </a:lnSpc>
                <a:spcBef>
                  <a:spcPts val="600"/>
                </a:spcBef>
                <a:buNone/>
              </a:pPr>
              <a:r>
                <a:rPr lang="en-US" sz="1600" dirty="0"/>
                <a:t>40.8%</a:t>
              </a:r>
            </a:p>
          </p:txBody>
        </p:sp>
        <p:sp>
          <p:nvSpPr>
            <p:cNvPr id="9" name="Content Placeholder 111">
              <a:extLst>
                <a:ext uri="{FF2B5EF4-FFF2-40B4-BE49-F238E27FC236}">
                  <a16:creationId xmlns:a16="http://schemas.microsoft.com/office/drawing/2014/main" id="{2E34FAB1-C06B-4570-8C09-0226F3DABDAC}"/>
                </a:ext>
              </a:extLst>
            </p:cNvPr>
            <p:cNvSpPr txBox="1">
              <a:spLocks/>
            </p:cNvSpPr>
            <p:nvPr/>
          </p:nvSpPr>
          <p:spPr>
            <a:xfrm>
              <a:off x="4009008" y="4469418"/>
              <a:ext cx="1010360" cy="4689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3000"/>
                </a:lnSpc>
                <a:spcBef>
                  <a:spcPts val="600"/>
                </a:spcBef>
                <a:buNone/>
              </a:pPr>
              <a:r>
                <a:rPr lang="en-US" sz="1600" dirty="0"/>
                <a:t>17.9%</a:t>
              </a:r>
            </a:p>
          </p:txBody>
        </p:sp>
        <p:sp>
          <p:nvSpPr>
            <p:cNvPr id="10" name="Content Placeholder 111">
              <a:extLst>
                <a:ext uri="{FF2B5EF4-FFF2-40B4-BE49-F238E27FC236}">
                  <a16:creationId xmlns:a16="http://schemas.microsoft.com/office/drawing/2014/main" id="{123C2A56-D8E9-4660-A8F2-B296AA06889F}"/>
                </a:ext>
              </a:extLst>
            </p:cNvPr>
            <p:cNvSpPr txBox="1">
              <a:spLocks/>
            </p:cNvSpPr>
            <p:nvPr/>
          </p:nvSpPr>
          <p:spPr>
            <a:xfrm>
              <a:off x="6789260" y="4448574"/>
              <a:ext cx="1010360" cy="4689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3000"/>
                </a:lnSpc>
                <a:spcBef>
                  <a:spcPts val="600"/>
                </a:spcBef>
                <a:buNone/>
              </a:pPr>
              <a:r>
                <a:rPr lang="en-US" sz="1600" dirty="0"/>
                <a:t>41.2%</a:t>
              </a:r>
            </a:p>
          </p:txBody>
        </p:sp>
      </p:grpSp>
      <p:sp>
        <p:nvSpPr>
          <p:cNvPr id="11" name="Content Placeholder 111">
            <a:extLst>
              <a:ext uri="{FF2B5EF4-FFF2-40B4-BE49-F238E27FC236}">
                <a16:creationId xmlns:a16="http://schemas.microsoft.com/office/drawing/2014/main" id="{7EBB2855-BDDC-419B-9A6E-4F2C7A7E3A6F}"/>
              </a:ext>
            </a:extLst>
          </p:cNvPr>
          <p:cNvSpPr txBox="1">
            <a:spLocks/>
          </p:cNvSpPr>
          <p:nvPr/>
        </p:nvSpPr>
        <p:spPr>
          <a:xfrm>
            <a:off x="88677" y="3751809"/>
            <a:ext cx="8158662" cy="140523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b="1" dirty="0"/>
              <a:t>Rwanda </a:t>
            </a:r>
            <a:r>
              <a:rPr lang="en-US" sz="1400" i="1" dirty="0"/>
              <a:t>(</a:t>
            </a:r>
            <a:r>
              <a:rPr lang="en-US" sz="1400" i="1" dirty="0" err="1"/>
              <a:t>Remera</a:t>
            </a:r>
            <a:r>
              <a:rPr lang="en-US" sz="1400" i="1" dirty="0"/>
              <a:t> E Abs. 942)</a:t>
            </a:r>
            <a:r>
              <a:rPr lang="en-US" sz="2200" b="1" dirty="0"/>
              <a:t>: Active case-finding </a:t>
            </a:r>
            <a:r>
              <a:rPr lang="en-US" sz="2200" dirty="0"/>
              <a:t>used 3 types of methods of referral for identified partners:</a:t>
            </a:r>
          </a:p>
        </p:txBody>
      </p:sp>
      <p:sp>
        <p:nvSpPr>
          <p:cNvPr id="12" name="Rectangle 11">
            <a:extLst>
              <a:ext uri="{FF2B5EF4-FFF2-40B4-BE49-F238E27FC236}">
                <a16:creationId xmlns:a16="http://schemas.microsoft.com/office/drawing/2014/main" id="{FBEA9400-ADAC-4631-B878-B2767D43F212}"/>
              </a:ext>
            </a:extLst>
          </p:cNvPr>
          <p:cNvSpPr/>
          <p:nvPr/>
        </p:nvSpPr>
        <p:spPr>
          <a:xfrm>
            <a:off x="87049" y="2282696"/>
            <a:ext cx="8900719" cy="1339534"/>
          </a:xfrm>
          <a:prstGeom prst="rect">
            <a:avLst/>
          </a:prstGeom>
        </p:spPr>
        <p:txBody>
          <a:bodyPr wrap="square">
            <a:spAutoFit/>
          </a:bodyPr>
          <a:lstStyle/>
          <a:p>
            <a:pPr marL="342900" indent="-342900">
              <a:lnSpc>
                <a:spcPct val="103000"/>
              </a:lnSpc>
              <a:spcBef>
                <a:spcPts val="300"/>
              </a:spcBef>
              <a:buClr>
                <a:srgbClr val="C00000"/>
              </a:buClr>
              <a:buFont typeface="Wingdings" panose="05000000000000000000" pitchFamily="2" charset="2"/>
              <a:buChar char="§"/>
            </a:pPr>
            <a:r>
              <a:rPr lang="en-US" sz="2000" b="1" dirty="0">
                <a:latin typeface="Arial" panose="020B0604020202020204" pitchFamily="34" charset="0"/>
                <a:cs typeface="Arial" panose="020B0604020202020204" pitchFamily="34" charset="0"/>
              </a:rPr>
              <a:t>Uganda </a:t>
            </a:r>
            <a:r>
              <a:rPr lang="en-US" sz="1400" dirty="0">
                <a:latin typeface="Arial" panose="020B0604020202020204" pitchFamily="34" charset="0"/>
                <a:cs typeface="Arial" panose="020B0604020202020204" pitchFamily="34" charset="0"/>
              </a:rPr>
              <a:t>(</a:t>
            </a:r>
            <a:r>
              <a:rPr lang="en-US" sz="1400" i="1" dirty="0" err="1">
                <a:latin typeface="Arial" panose="020B0604020202020204" pitchFamily="34" charset="0"/>
                <a:cs typeface="Arial" panose="020B0604020202020204" pitchFamily="34" charset="0"/>
              </a:rPr>
              <a:t>Namimbi</a:t>
            </a:r>
            <a:r>
              <a:rPr lang="en-US" sz="1400" i="1" dirty="0">
                <a:latin typeface="Arial" panose="020B0604020202020204" pitchFamily="34" charset="0"/>
                <a:cs typeface="Arial" panose="020B0604020202020204" pitchFamily="34" charset="0"/>
              </a:rPr>
              <a:t> F Abs 947) </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HCW trained to </a:t>
            </a:r>
            <a:r>
              <a:rPr lang="en-US" sz="2000" b="1" dirty="0">
                <a:latin typeface="Arial" panose="020B0604020202020204" pitchFamily="34" charset="0"/>
                <a:cs typeface="Arial" panose="020B0604020202020204" pitchFamily="34" charset="0"/>
              </a:rPr>
              <a:t>ID HIV+ clients &gt;15 </a:t>
            </a:r>
            <a:r>
              <a:rPr lang="en-US" sz="2000" b="1" dirty="0" err="1">
                <a:latin typeface="Arial" panose="020B0604020202020204" pitchFamily="34" charset="0"/>
                <a:cs typeface="Arial" panose="020B0604020202020204" pitchFamily="34" charset="0"/>
              </a:rPr>
              <a:t>yr</a:t>
            </a:r>
            <a:r>
              <a:rPr lang="en-US" sz="2000" b="1" dirty="0">
                <a:latin typeface="Arial" panose="020B0604020202020204" pitchFamily="34" charset="0"/>
                <a:cs typeface="Arial" panose="020B0604020202020204" pitchFamily="34" charset="0"/>
              </a:rPr>
              <a:t> with STD or non-suppressed VL and partners with unknown status</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HCW contacted partners by phone or home visit, </a:t>
            </a:r>
            <a:r>
              <a:rPr lang="en-US" sz="2000" dirty="0">
                <a:latin typeface="Arial" panose="020B0604020202020204" pitchFamily="34" charset="0"/>
                <a:cs typeface="Arial" panose="020B0604020202020204" pitchFamily="34" charset="0"/>
              </a:rPr>
              <a:t>notified of exposure, offered HIV testing.</a:t>
            </a:r>
          </a:p>
        </p:txBody>
      </p:sp>
      <p:sp>
        <p:nvSpPr>
          <p:cNvPr id="13" name="Content Placeholder 111">
            <a:extLst>
              <a:ext uri="{FF2B5EF4-FFF2-40B4-BE49-F238E27FC236}">
                <a16:creationId xmlns:a16="http://schemas.microsoft.com/office/drawing/2014/main" id="{013E5F7D-7A09-4260-BE80-34F00FB97E89}"/>
              </a:ext>
            </a:extLst>
          </p:cNvPr>
          <p:cNvSpPr txBox="1">
            <a:spLocks/>
          </p:cNvSpPr>
          <p:nvPr/>
        </p:nvSpPr>
        <p:spPr>
          <a:xfrm>
            <a:off x="87049" y="840079"/>
            <a:ext cx="8912764" cy="17217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300"/>
              </a:spcBef>
            </a:pPr>
            <a:r>
              <a:rPr lang="en-US" sz="2000" b="1" dirty="0"/>
              <a:t>Botswana </a:t>
            </a:r>
            <a:r>
              <a:rPr lang="en-US" sz="1400" dirty="0"/>
              <a:t>(</a:t>
            </a:r>
            <a:r>
              <a:rPr lang="en-US" sz="1400" i="1" dirty="0"/>
              <a:t>Golden M Abs. 939)</a:t>
            </a:r>
            <a:r>
              <a:rPr lang="en-US" sz="2000" b="1" dirty="0"/>
              <a:t>:  </a:t>
            </a:r>
            <a:r>
              <a:rPr lang="en-US" sz="2000" dirty="0"/>
              <a:t>Consisted of </a:t>
            </a:r>
            <a:r>
              <a:rPr lang="en-US" sz="2000" b="1" dirty="0"/>
              <a:t>counseling to encourage index cases to notify partners themselves and counselors offering to notify partners jointly with index cases </a:t>
            </a:r>
            <a:r>
              <a:rPr lang="en-US" sz="2000" dirty="0"/>
              <a:t>(</a:t>
            </a:r>
            <a:r>
              <a:rPr lang="en-US" sz="2000" i="1" dirty="0"/>
              <a:t>counselors did </a:t>
            </a:r>
            <a:r>
              <a:rPr lang="en-US" sz="2000" i="1" u="sng" dirty="0"/>
              <a:t>not</a:t>
            </a:r>
            <a:r>
              <a:rPr lang="en-US" sz="2000" i="1" dirty="0"/>
              <a:t> directly notify</a:t>
            </a:r>
            <a:r>
              <a:rPr lang="en-US" sz="2000" dirty="0"/>
              <a:t>); 28% elected joint notification.</a:t>
            </a:r>
          </a:p>
        </p:txBody>
      </p:sp>
      <p:sp>
        <p:nvSpPr>
          <p:cNvPr id="14" name="Title 1">
            <a:extLst>
              <a:ext uri="{FF2B5EF4-FFF2-40B4-BE49-F238E27FC236}">
                <a16:creationId xmlns:a16="http://schemas.microsoft.com/office/drawing/2014/main" id="{3E7CD900-6F22-4E73-AB7A-E9B5D8DE594C}"/>
              </a:ext>
            </a:extLst>
          </p:cNvPr>
          <p:cNvSpPr>
            <a:spLocks noGrp="1"/>
          </p:cNvSpPr>
          <p:nvPr>
            <p:ph type="title"/>
          </p:nvPr>
        </p:nvSpPr>
        <p:spPr>
          <a:xfrm>
            <a:off x="30154" y="290002"/>
            <a:ext cx="9026554" cy="331160"/>
          </a:xfrm>
        </p:spPr>
        <p:txBody>
          <a:bodyPr>
            <a:noAutofit/>
          </a:bodyPr>
          <a:lstStyle/>
          <a:p>
            <a:r>
              <a:rPr lang="en-US" sz="2400" dirty="0"/>
              <a:t>Assisted Partner Notification (APN) Botswana, Uganda, Rwanda</a:t>
            </a:r>
          </a:p>
        </p:txBody>
      </p:sp>
      <p:cxnSp>
        <p:nvCxnSpPr>
          <p:cNvPr id="17" name="Straight Connector 16">
            <a:extLst>
              <a:ext uri="{FF2B5EF4-FFF2-40B4-BE49-F238E27FC236}">
                <a16:creationId xmlns:a16="http://schemas.microsoft.com/office/drawing/2014/main" id="{07E02CD9-762F-4B70-B991-5EA8ED1ED4FA}"/>
              </a:ext>
            </a:extLst>
          </p:cNvPr>
          <p:cNvCxnSpPr>
            <a:cxnSpLocks/>
          </p:cNvCxnSpPr>
          <p:nvPr/>
        </p:nvCxnSpPr>
        <p:spPr>
          <a:xfrm>
            <a:off x="0" y="705012"/>
            <a:ext cx="9144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5555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4680-701F-4C00-9246-C7FD79F67EE9}"/>
              </a:ext>
            </a:extLst>
          </p:cNvPr>
          <p:cNvSpPr>
            <a:spLocks noGrp="1"/>
          </p:cNvSpPr>
          <p:nvPr>
            <p:ph type="title"/>
          </p:nvPr>
        </p:nvSpPr>
        <p:spPr>
          <a:xfrm>
            <a:off x="272" y="114099"/>
            <a:ext cx="9026554" cy="331160"/>
          </a:xfrm>
        </p:spPr>
        <p:txBody>
          <a:bodyPr>
            <a:noAutofit/>
          </a:bodyPr>
          <a:lstStyle/>
          <a:p>
            <a:r>
              <a:rPr lang="en-US" sz="2400" dirty="0"/>
              <a:t>Assisted Partner Notification (APN) Botswana, Uganda, Rwanda</a:t>
            </a:r>
          </a:p>
        </p:txBody>
      </p:sp>
      <p:graphicFrame>
        <p:nvGraphicFramePr>
          <p:cNvPr id="12" name="Table 8">
            <a:extLst>
              <a:ext uri="{FF2B5EF4-FFF2-40B4-BE49-F238E27FC236}">
                <a16:creationId xmlns:a16="http://schemas.microsoft.com/office/drawing/2014/main" id="{B77437FA-E6BB-4D97-961C-8D150BCF8211}"/>
              </a:ext>
            </a:extLst>
          </p:cNvPr>
          <p:cNvGraphicFramePr>
            <a:graphicFrameLocks noGrp="1"/>
          </p:cNvGraphicFramePr>
          <p:nvPr>
            <p:extLst>
              <p:ext uri="{D42A27DB-BD31-4B8C-83A1-F6EECF244321}">
                <p14:modId xmlns:p14="http://schemas.microsoft.com/office/powerpoint/2010/main" val="1819036138"/>
              </p:ext>
            </p:extLst>
          </p:nvPr>
        </p:nvGraphicFramePr>
        <p:xfrm>
          <a:off x="271518" y="5293246"/>
          <a:ext cx="8484062" cy="1165860"/>
        </p:xfrm>
        <a:graphic>
          <a:graphicData uri="http://schemas.openxmlformats.org/drawingml/2006/table">
            <a:tbl>
              <a:tblPr firstRow="1" bandRow="1">
                <a:tableStyleId>{5C22544A-7EE6-4342-B048-85BDC9FD1C3A}</a:tableStyleId>
              </a:tblPr>
              <a:tblGrid>
                <a:gridCol w="858777">
                  <a:extLst>
                    <a:ext uri="{9D8B030D-6E8A-4147-A177-3AD203B41FA5}">
                      <a16:colId xmlns:a16="http://schemas.microsoft.com/office/drawing/2014/main" val="1948894517"/>
                    </a:ext>
                  </a:extLst>
                </a:gridCol>
                <a:gridCol w="1020163">
                  <a:extLst>
                    <a:ext uri="{9D8B030D-6E8A-4147-A177-3AD203B41FA5}">
                      <a16:colId xmlns:a16="http://schemas.microsoft.com/office/drawing/2014/main" val="3002456575"/>
                    </a:ext>
                  </a:extLst>
                </a:gridCol>
                <a:gridCol w="1755026">
                  <a:extLst>
                    <a:ext uri="{9D8B030D-6E8A-4147-A177-3AD203B41FA5}">
                      <a16:colId xmlns:a16="http://schemas.microsoft.com/office/drawing/2014/main" val="233451629"/>
                    </a:ext>
                  </a:extLst>
                </a:gridCol>
                <a:gridCol w="1400562">
                  <a:extLst>
                    <a:ext uri="{9D8B030D-6E8A-4147-A177-3AD203B41FA5}">
                      <a16:colId xmlns:a16="http://schemas.microsoft.com/office/drawing/2014/main" val="3067149272"/>
                    </a:ext>
                  </a:extLst>
                </a:gridCol>
                <a:gridCol w="1478372">
                  <a:extLst>
                    <a:ext uri="{9D8B030D-6E8A-4147-A177-3AD203B41FA5}">
                      <a16:colId xmlns:a16="http://schemas.microsoft.com/office/drawing/2014/main" val="3564813292"/>
                    </a:ext>
                  </a:extLst>
                </a:gridCol>
                <a:gridCol w="1065151">
                  <a:extLst>
                    <a:ext uri="{9D8B030D-6E8A-4147-A177-3AD203B41FA5}">
                      <a16:colId xmlns:a16="http://schemas.microsoft.com/office/drawing/2014/main" val="1215083314"/>
                    </a:ext>
                  </a:extLst>
                </a:gridCol>
                <a:gridCol w="906011">
                  <a:extLst>
                    <a:ext uri="{9D8B030D-6E8A-4147-A177-3AD203B41FA5}">
                      <a16:colId xmlns:a16="http://schemas.microsoft.com/office/drawing/2014/main" val="3521280224"/>
                    </a:ext>
                  </a:extLst>
                </a:gridCol>
              </a:tblGrid>
              <a:tr h="0">
                <a:tc>
                  <a:txBody>
                    <a:bodyPr/>
                    <a:lstStyle/>
                    <a:p>
                      <a:r>
                        <a:rPr lang="en-US" sz="1050" dirty="0">
                          <a:latin typeface="Arial" panose="020B0604020202020204" pitchFamily="34" charset="0"/>
                          <a:cs typeface="Arial" panose="020B0604020202020204" pitchFamily="34" charset="0"/>
                        </a:rPr>
                        <a:t>Country</a:t>
                      </a:r>
                    </a:p>
                  </a:txBody>
                  <a:tcPr/>
                </a:tc>
                <a:tc>
                  <a:txBody>
                    <a:bodyPr/>
                    <a:lstStyle/>
                    <a:p>
                      <a:pPr algn="ctr"/>
                      <a:r>
                        <a:rPr lang="en-US" sz="1050" dirty="0">
                          <a:latin typeface="Arial" panose="020B0604020202020204" pitchFamily="34" charset="0"/>
                          <a:cs typeface="Arial" panose="020B0604020202020204" pitchFamily="34" charset="0"/>
                        </a:rPr>
                        <a:t>% index that got APN</a:t>
                      </a:r>
                    </a:p>
                  </a:txBody>
                  <a:tcPr/>
                </a:tc>
                <a:tc>
                  <a:txBody>
                    <a:bodyPr/>
                    <a:lstStyle/>
                    <a:p>
                      <a:pPr algn="ctr"/>
                      <a:r>
                        <a:rPr lang="en-US" sz="1050" dirty="0">
                          <a:latin typeface="Arial" panose="020B0604020202020204" pitchFamily="34" charset="0"/>
                          <a:cs typeface="Arial" panose="020B0604020202020204" pitchFamily="34" charset="0"/>
                        </a:rPr>
                        <a:t>Reach</a:t>
                      </a:r>
                    </a:p>
                    <a:p>
                      <a:pPr algn="ctr"/>
                      <a:r>
                        <a:rPr lang="en-US" sz="1050" dirty="0">
                          <a:latin typeface="Arial" panose="020B0604020202020204" pitchFamily="34" charset="0"/>
                          <a:cs typeface="Arial" panose="020B0604020202020204" pitchFamily="34" charset="0"/>
                        </a:rPr>
                        <a:t>(# getting APN/# index)</a:t>
                      </a:r>
                    </a:p>
                  </a:txBody>
                  <a:tcPr/>
                </a:tc>
                <a:tc>
                  <a:txBody>
                    <a:bodyPr/>
                    <a:lstStyle/>
                    <a:p>
                      <a:pPr algn="ctr"/>
                      <a:r>
                        <a:rPr lang="en-US" sz="1050" dirty="0">
                          <a:latin typeface="Arial" panose="020B0604020202020204" pitchFamily="34" charset="0"/>
                          <a:cs typeface="Arial" panose="020B0604020202020204" pitchFamily="34" charset="0"/>
                        </a:rPr>
                        <a:t>Contact index</a:t>
                      </a:r>
                    </a:p>
                    <a:p>
                      <a:pPr algn="ctr"/>
                      <a:r>
                        <a:rPr lang="en-US" sz="1050" dirty="0">
                          <a:latin typeface="Arial" panose="020B0604020202020204" pitchFamily="34" charset="0"/>
                          <a:cs typeface="Arial" panose="020B0604020202020204" pitchFamily="34" charset="0"/>
                        </a:rPr>
                        <a:t>(#partners/#index)</a:t>
                      </a:r>
                    </a:p>
                  </a:txBody>
                  <a:tcPr/>
                </a:tc>
                <a:tc>
                  <a:txBody>
                    <a:bodyPr/>
                    <a:lstStyle/>
                    <a:p>
                      <a:pPr algn="ctr"/>
                      <a:r>
                        <a:rPr lang="en-US" sz="1050" dirty="0">
                          <a:latin typeface="Arial" panose="020B0604020202020204" pitchFamily="34" charset="0"/>
                          <a:cs typeface="Arial" panose="020B0604020202020204" pitchFamily="34" charset="0"/>
                        </a:rPr>
                        <a:t>Testing Index</a:t>
                      </a:r>
                    </a:p>
                    <a:p>
                      <a:pPr algn="ctr"/>
                      <a:r>
                        <a:rPr lang="en-US" sz="1050" dirty="0">
                          <a:latin typeface="Arial" panose="020B0604020202020204" pitchFamily="34" charset="0"/>
                          <a:cs typeface="Arial" panose="020B0604020202020204" pitchFamily="34" charset="0"/>
                        </a:rPr>
                        <a:t>(# tested/#index)</a:t>
                      </a:r>
                    </a:p>
                  </a:txBody>
                  <a:tcPr/>
                </a:tc>
                <a:tc>
                  <a:txBody>
                    <a:bodyPr/>
                    <a:lstStyle/>
                    <a:p>
                      <a:pPr algn="ctr"/>
                      <a:r>
                        <a:rPr lang="en-US" sz="1050" dirty="0">
                          <a:latin typeface="Arial" panose="020B0604020202020204" pitchFamily="34" charset="0"/>
                          <a:cs typeface="Arial" panose="020B0604020202020204" pitchFamily="34" charset="0"/>
                        </a:rPr>
                        <a:t>Case-Finding</a:t>
                      </a:r>
                    </a:p>
                    <a:p>
                      <a:pPr algn="ctr"/>
                      <a:r>
                        <a:rPr lang="en-US" sz="1050" dirty="0">
                          <a:latin typeface="Arial" panose="020B0604020202020204" pitchFamily="34" charset="0"/>
                          <a:cs typeface="Arial" panose="020B0604020202020204" pitchFamily="34" charset="0"/>
                        </a:rPr>
                        <a:t>(HIV+/#index) </a:t>
                      </a:r>
                    </a:p>
                  </a:txBody>
                  <a:tcPr/>
                </a:tc>
                <a:tc>
                  <a:txBody>
                    <a:bodyPr/>
                    <a:lstStyle/>
                    <a:p>
                      <a:pPr algn="ctr"/>
                      <a:r>
                        <a:rPr lang="en-US" sz="1050" dirty="0">
                          <a:latin typeface="Arial" panose="020B0604020202020204" pitchFamily="34" charset="0"/>
                          <a:cs typeface="Arial" panose="020B0604020202020204" pitchFamily="34" charset="0"/>
                        </a:rPr>
                        <a:t>HIV+/ </a:t>
                      </a:r>
                    </a:p>
                    <a:p>
                      <a:pPr algn="ctr"/>
                      <a:r>
                        <a:rPr lang="en-US" sz="1050" dirty="0">
                          <a:latin typeface="Arial" panose="020B0604020202020204" pitchFamily="34" charset="0"/>
                          <a:cs typeface="Arial" panose="020B0604020202020204" pitchFamily="34" charset="0"/>
                        </a:rPr>
                        <a:t>HIV tested</a:t>
                      </a:r>
                    </a:p>
                  </a:txBody>
                  <a:tcPr/>
                </a:tc>
                <a:extLst>
                  <a:ext uri="{0D108BD9-81ED-4DB2-BD59-A6C34878D82A}">
                    <a16:rowId xmlns:a16="http://schemas.microsoft.com/office/drawing/2014/main" val="1215781102"/>
                  </a:ext>
                </a:extLst>
              </a:tr>
              <a:tr h="213533">
                <a:tc>
                  <a:txBody>
                    <a:bodyPr/>
                    <a:lstStyle/>
                    <a:p>
                      <a:r>
                        <a:rPr lang="en-US" sz="1050" dirty="0">
                          <a:latin typeface="Arial" panose="020B0604020202020204" pitchFamily="34" charset="0"/>
                          <a:cs typeface="Arial" panose="020B0604020202020204" pitchFamily="34" charset="0"/>
                        </a:rPr>
                        <a:t>Botswana</a:t>
                      </a:r>
                    </a:p>
                  </a:txBody>
                  <a:tcPr/>
                </a:tc>
                <a:tc>
                  <a:txBody>
                    <a:bodyPr/>
                    <a:lstStyle/>
                    <a:p>
                      <a:pPr algn="ctr"/>
                      <a:r>
                        <a:rPr lang="en-US" sz="1050" dirty="0">
                          <a:latin typeface="Arial" panose="020B0604020202020204" pitchFamily="34" charset="0"/>
                          <a:cs typeface="Arial" panose="020B0604020202020204" pitchFamily="34" charset="0"/>
                        </a:rPr>
                        <a:t>6,097</a:t>
                      </a:r>
                    </a:p>
                  </a:txBody>
                  <a:tcPr/>
                </a:tc>
                <a:tc>
                  <a:txBody>
                    <a:bodyPr/>
                    <a:lstStyle/>
                    <a:p>
                      <a:pPr algn="ctr"/>
                      <a:r>
                        <a:rPr lang="en-US" sz="1050" dirty="0">
                          <a:latin typeface="Arial" panose="020B0604020202020204" pitchFamily="34" charset="0"/>
                          <a:cs typeface="Arial" panose="020B0604020202020204" pitchFamily="34" charset="0"/>
                        </a:rPr>
                        <a:t>88%</a:t>
                      </a:r>
                    </a:p>
                  </a:txBody>
                  <a:tcPr/>
                </a:tc>
                <a:tc>
                  <a:txBody>
                    <a:bodyPr/>
                    <a:lstStyle/>
                    <a:p>
                      <a:pPr algn="ctr"/>
                      <a:r>
                        <a:rPr lang="en-US" sz="1050" dirty="0">
                          <a:latin typeface="Arial" panose="020B0604020202020204" pitchFamily="34" charset="0"/>
                          <a:cs typeface="Arial" panose="020B0604020202020204" pitchFamily="34" charset="0"/>
                        </a:rPr>
                        <a:t>0.85</a:t>
                      </a:r>
                    </a:p>
                  </a:txBody>
                  <a:tcPr/>
                </a:tc>
                <a:tc>
                  <a:txBody>
                    <a:bodyPr/>
                    <a:lstStyle/>
                    <a:p>
                      <a:pPr algn="ctr"/>
                      <a:r>
                        <a:rPr lang="en-US" sz="1050" dirty="0">
                          <a:latin typeface="Arial" panose="020B0604020202020204" pitchFamily="34" charset="0"/>
                          <a:cs typeface="Arial" panose="020B0604020202020204" pitchFamily="34" charset="0"/>
                        </a:rPr>
                        <a:t>0.56</a:t>
                      </a:r>
                    </a:p>
                  </a:txBody>
                  <a:tcPr/>
                </a:tc>
                <a:tc>
                  <a:txBody>
                    <a:bodyPr/>
                    <a:lstStyle/>
                    <a:p>
                      <a:pPr algn="ctr"/>
                      <a:r>
                        <a:rPr lang="en-US" sz="1050" dirty="0">
                          <a:latin typeface="Arial" panose="020B0604020202020204" pitchFamily="34" charset="0"/>
                          <a:cs typeface="Arial" panose="020B0604020202020204" pitchFamily="34" charset="0"/>
                        </a:rPr>
                        <a:t>0.12</a:t>
                      </a:r>
                    </a:p>
                  </a:txBody>
                  <a:tcPr/>
                </a:tc>
                <a:tc>
                  <a:txBody>
                    <a:bodyPr/>
                    <a:lstStyle/>
                    <a:p>
                      <a:pPr algn="ctr"/>
                      <a:r>
                        <a:rPr lang="en-US" sz="1050" dirty="0">
                          <a:latin typeface="Arial" panose="020B0604020202020204" pitchFamily="34" charset="0"/>
                          <a:cs typeface="Arial" panose="020B0604020202020204" pitchFamily="34" charset="0"/>
                        </a:rPr>
                        <a:t>22.1%</a:t>
                      </a:r>
                    </a:p>
                  </a:txBody>
                  <a:tcPr/>
                </a:tc>
                <a:extLst>
                  <a:ext uri="{0D108BD9-81ED-4DB2-BD59-A6C34878D82A}">
                    <a16:rowId xmlns:a16="http://schemas.microsoft.com/office/drawing/2014/main" val="3892304208"/>
                  </a:ext>
                </a:extLst>
              </a:tr>
              <a:tr h="213533">
                <a:tc>
                  <a:txBody>
                    <a:bodyPr/>
                    <a:lstStyle/>
                    <a:p>
                      <a:r>
                        <a:rPr lang="en-US" sz="1050" dirty="0">
                          <a:latin typeface="Arial" panose="020B0604020202020204" pitchFamily="34" charset="0"/>
                          <a:cs typeface="Arial" panose="020B0604020202020204" pitchFamily="34" charset="0"/>
                        </a:rPr>
                        <a:t>Uganda</a:t>
                      </a:r>
                    </a:p>
                  </a:txBody>
                  <a:tcPr/>
                </a:tc>
                <a:tc>
                  <a:txBody>
                    <a:bodyPr/>
                    <a:lstStyle/>
                    <a:p>
                      <a:pPr algn="ctr"/>
                      <a:r>
                        <a:rPr lang="en-US" sz="1050" dirty="0">
                          <a:latin typeface="Arial" panose="020B0604020202020204" pitchFamily="34" charset="0"/>
                          <a:cs typeface="Arial" panose="020B0604020202020204" pitchFamily="34" charset="0"/>
                        </a:rPr>
                        <a:t>35,704</a:t>
                      </a:r>
                    </a:p>
                  </a:txBody>
                  <a:tcPr/>
                </a:tc>
                <a:tc>
                  <a:txBody>
                    <a:bodyPr/>
                    <a:lstStyle/>
                    <a:p>
                      <a:pPr algn="ctr"/>
                      <a:r>
                        <a:rPr lang="en-US" sz="1050" dirty="0">
                          <a:latin typeface="Arial" panose="020B0604020202020204" pitchFamily="34" charset="0"/>
                          <a:cs typeface="Arial" panose="020B0604020202020204" pitchFamily="34" charset="0"/>
                        </a:rPr>
                        <a:t>67%</a:t>
                      </a:r>
                    </a:p>
                  </a:txBody>
                  <a:tcPr/>
                </a:tc>
                <a:tc>
                  <a:txBody>
                    <a:bodyPr/>
                    <a:lstStyle/>
                    <a:p>
                      <a:pPr algn="ctr"/>
                      <a:r>
                        <a:rPr lang="en-US" sz="1050" dirty="0">
                          <a:latin typeface="Arial" panose="020B0604020202020204" pitchFamily="34" charset="0"/>
                          <a:cs typeface="Arial" panose="020B0604020202020204" pitchFamily="34" charset="0"/>
                        </a:rPr>
                        <a:t>1.4</a:t>
                      </a:r>
                    </a:p>
                  </a:txBody>
                  <a:tcPr/>
                </a:tc>
                <a:tc>
                  <a:txBody>
                    <a:bodyPr/>
                    <a:lstStyle/>
                    <a:p>
                      <a:pPr algn="ctr"/>
                      <a:r>
                        <a:rPr lang="en-US" sz="1050" dirty="0">
                          <a:latin typeface="Arial" panose="020B0604020202020204" pitchFamily="34" charset="0"/>
                          <a:cs typeface="Arial" panose="020B0604020202020204" pitchFamily="34" charset="0"/>
                        </a:rPr>
                        <a:t>0.54</a:t>
                      </a:r>
                    </a:p>
                  </a:txBody>
                  <a:tcPr/>
                </a:tc>
                <a:tc>
                  <a:txBody>
                    <a:bodyPr/>
                    <a:lstStyle/>
                    <a:p>
                      <a:pPr algn="ctr"/>
                      <a:r>
                        <a:rPr lang="en-US" sz="1050" dirty="0">
                          <a:latin typeface="Arial" panose="020B0604020202020204" pitchFamily="34" charset="0"/>
                          <a:cs typeface="Arial" panose="020B0604020202020204" pitchFamily="34" charset="0"/>
                        </a:rPr>
                        <a:t>0.16</a:t>
                      </a:r>
                    </a:p>
                  </a:txBody>
                  <a:tcPr/>
                </a:tc>
                <a:tc>
                  <a:txBody>
                    <a:bodyPr/>
                    <a:lstStyle/>
                    <a:p>
                      <a:pPr algn="ctr"/>
                      <a:r>
                        <a:rPr lang="en-US" sz="1050" dirty="0">
                          <a:latin typeface="Arial" panose="020B0604020202020204" pitchFamily="34" charset="0"/>
                          <a:cs typeface="Arial" panose="020B0604020202020204" pitchFamily="34" charset="0"/>
                        </a:rPr>
                        <a:t>29.7%</a:t>
                      </a:r>
                    </a:p>
                  </a:txBody>
                  <a:tcPr/>
                </a:tc>
                <a:extLst>
                  <a:ext uri="{0D108BD9-81ED-4DB2-BD59-A6C34878D82A}">
                    <a16:rowId xmlns:a16="http://schemas.microsoft.com/office/drawing/2014/main" val="3255058460"/>
                  </a:ext>
                </a:extLst>
              </a:tr>
              <a:tr h="213533">
                <a:tc>
                  <a:txBody>
                    <a:bodyPr/>
                    <a:lstStyle/>
                    <a:p>
                      <a:r>
                        <a:rPr lang="en-US" sz="1050" dirty="0">
                          <a:latin typeface="Arial" panose="020B0604020202020204" pitchFamily="34" charset="0"/>
                          <a:cs typeface="Arial" panose="020B0604020202020204" pitchFamily="34" charset="0"/>
                        </a:rPr>
                        <a:t>Rwanda</a:t>
                      </a:r>
                    </a:p>
                  </a:txBody>
                  <a:tcPr/>
                </a:tc>
                <a:tc>
                  <a:txBody>
                    <a:bodyPr/>
                    <a:lstStyle/>
                    <a:p>
                      <a:pPr algn="ctr"/>
                      <a:r>
                        <a:rPr lang="en-US" sz="1050" dirty="0">
                          <a:latin typeface="Arial" panose="020B0604020202020204" pitchFamily="34" charset="0"/>
                          <a:cs typeface="Arial" panose="020B0604020202020204" pitchFamily="34" charset="0"/>
                        </a:rPr>
                        <a:t>2,391</a:t>
                      </a:r>
                    </a:p>
                  </a:txBody>
                  <a:tcPr/>
                </a:tc>
                <a:tc>
                  <a:txBody>
                    <a:bodyPr/>
                    <a:lstStyle/>
                    <a:p>
                      <a:pPr algn="ctr"/>
                      <a:r>
                        <a:rPr lang="en-US" sz="1050" dirty="0">
                          <a:latin typeface="Arial" panose="020B0604020202020204" pitchFamily="34" charset="0"/>
                          <a:cs typeface="Arial" panose="020B0604020202020204" pitchFamily="34" charset="0"/>
                        </a:rPr>
                        <a:t>91%</a:t>
                      </a:r>
                    </a:p>
                  </a:txBody>
                  <a:tcPr/>
                </a:tc>
                <a:tc>
                  <a:txBody>
                    <a:bodyPr/>
                    <a:lstStyle/>
                    <a:p>
                      <a:pPr algn="ctr"/>
                      <a:r>
                        <a:rPr lang="en-US" sz="1050" dirty="0">
                          <a:latin typeface="Arial" panose="020B0604020202020204" pitchFamily="34" charset="0"/>
                          <a:cs typeface="Arial" panose="020B0604020202020204" pitchFamily="34" charset="0"/>
                        </a:rPr>
                        <a:t>1.6</a:t>
                      </a:r>
                    </a:p>
                  </a:txBody>
                  <a:tcPr/>
                </a:tc>
                <a:tc>
                  <a:txBody>
                    <a:bodyPr/>
                    <a:lstStyle/>
                    <a:p>
                      <a:pPr algn="ctr"/>
                      <a:r>
                        <a:rPr lang="en-US" sz="1050" dirty="0">
                          <a:latin typeface="Arial" panose="020B0604020202020204" pitchFamily="34" charset="0"/>
                          <a:cs typeface="Arial" panose="020B0604020202020204" pitchFamily="34" charset="0"/>
                        </a:rPr>
                        <a:t>0.93</a:t>
                      </a:r>
                    </a:p>
                  </a:txBody>
                  <a:tcPr/>
                </a:tc>
                <a:tc>
                  <a:txBody>
                    <a:bodyPr/>
                    <a:lstStyle/>
                    <a:p>
                      <a:pPr algn="ctr"/>
                      <a:r>
                        <a:rPr lang="en-US" sz="1050" dirty="0">
                          <a:latin typeface="Arial" panose="020B0604020202020204" pitchFamily="34" charset="0"/>
                          <a:cs typeface="Arial" panose="020B0604020202020204" pitchFamily="34" charset="0"/>
                        </a:rPr>
                        <a:t>0.08</a:t>
                      </a:r>
                    </a:p>
                  </a:txBody>
                  <a:tcPr/>
                </a:tc>
                <a:tc>
                  <a:txBody>
                    <a:bodyPr/>
                    <a:lstStyle/>
                    <a:p>
                      <a:pPr algn="ctr"/>
                      <a:r>
                        <a:rPr lang="en-US" sz="1050" dirty="0">
                          <a:latin typeface="Arial" panose="020B0604020202020204" pitchFamily="34" charset="0"/>
                          <a:cs typeface="Arial" panose="020B0604020202020204" pitchFamily="34" charset="0"/>
                        </a:rPr>
                        <a:t>9.0%</a:t>
                      </a:r>
                    </a:p>
                  </a:txBody>
                  <a:tcPr/>
                </a:tc>
                <a:extLst>
                  <a:ext uri="{0D108BD9-81ED-4DB2-BD59-A6C34878D82A}">
                    <a16:rowId xmlns:a16="http://schemas.microsoft.com/office/drawing/2014/main" val="4079092017"/>
                  </a:ext>
                </a:extLst>
              </a:tr>
            </a:tbl>
          </a:graphicData>
        </a:graphic>
      </p:graphicFrame>
      <p:sp>
        <p:nvSpPr>
          <p:cNvPr id="18" name="Content Placeholder 111">
            <a:extLst>
              <a:ext uri="{FF2B5EF4-FFF2-40B4-BE49-F238E27FC236}">
                <a16:creationId xmlns:a16="http://schemas.microsoft.com/office/drawing/2014/main" id="{7680BBAE-C0BF-4275-8382-DCAE6902042A}"/>
              </a:ext>
            </a:extLst>
          </p:cNvPr>
          <p:cNvSpPr txBox="1">
            <a:spLocks/>
          </p:cNvSpPr>
          <p:nvPr/>
        </p:nvSpPr>
        <p:spPr>
          <a:xfrm>
            <a:off x="132699" y="501150"/>
            <a:ext cx="4319284" cy="11412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3000"/>
              </a:lnSpc>
              <a:spcBef>
                <a:spcPts val="200"/>
              </a:spcBef>
              <a:buNone/>
            </a:pPr>
            <a:r>
              <a:rPr lang="en-US" sz="1000" b="1" dirty="0"/>
              <a:t>Definitions</a:t>
            </a:r>
          </a:p>
          <a:p>
            <a:pPr marL="0" indent="0">
              <a:lnSpc>
                <a:spcPct val="103000"/>
              </a:lnSpc>
              <a:spcBef>
                <a:spcPts val="200"/>
              </a:spcBef>
              <a:buNone/>
            </a:pPr>
            <a:r>
              <a:rPr lang="en-US" sz="1000" b="1" dirty="0">
                <a:solidFill>
                  <a:srgbClr val="C00000"/>
                </a:solidFill>
              </a:rPr>
              <a:t>Reach: </a:t>
            </a:r>
            <a:r>
              <a:rPr lang="en-US" sz="1000" dirty="0">
                <a:solidFill>
                  <a:srgbClr val="C00000"/>
                </a:solidFill>
              </a:rPr>
              <a:t>% new HIV+ who received APN</a:t>
            </a:r>
            <a:endParaRPr lang="en-US" sz="1000" b="1" dirty="0">
              <a:solidFill>
                <a:srgbClr val="C00000"/>
              </a:solidFill>
            </a:endParaRPr>
          </a:p>
          <a:p>
            <a:pPr marL="0" indent="0">
              <a:lnSpc>
                <a:spcPct val="103000"/>
              </a:lnSpc>
              <a:spcBef>
                <a:spcPts val="200"/>
              </a:spcBef>
              <a:buNone/>
            </a:pPr>
            <a:r>
              <a:rPr lang="en-US" sz="1000" b="1" dirty="0">
                <a:solidFill>
                  <a:srgbClr val="0070C0"/>
                </a:solidFill>
              </a:rPr>
              <a:t>Contact index:</a:t>
            </a:r>
            <a:r>
              <a:rPr lang="en-US" sz="1000" dirty="0">
                <a:solidFill>
                  <a:srgbClr val="0070C0"/>
                </a:solidFill>
              </a:rPr>
              <a:t> # partners named/# index cases</a:t>
            </a:r>
            <a:endParaRPr lang="en-US" sz="1000" b="1" dirty="0">
              <a:solidFill>
                <a:srgbClr val="0070C0"/>
              </a:solidFill>
            </a:endParaRPr>
          </a:p>
          <a:p>
            <a:pPr marL="0" indent="0">
              <a:lnSpc>
                <a:spcPct val="103000"/>
              </a:lnSpc>
              <a:spcBef>
                <a:spcPts val="200"/>
              </a:spcBef>
              <a:buNone/>
            </a:pPr>
            <a:r>
              <a:rPr lang="en-US" sz="1000" b="1" dirty="0">
                <a:solidFill>
                  <a:schemeClr val="accent6">
                    <a:lumMod val="75000"/>
                  </a:schemeClr>
                </a:solidFill>
              </a:rPr>
              <a:t>Testing index: </a:t>
            </a:r>
            <a:r>
              <a:rPr lang="en-US" sz="1000" dirty="0">
                <a:solidFill>
                  <a:schemeClr val="accent6">
                    <a:lumMod val="75000"/>
                  </a:schemeClr>
                </a:solidFill>
              </a:rPr>
              <a:t># partners tested/# index cases </a:t>
            </a:r>
            <a:r>
              <a:rPr lang="en-US" sz="1000" dirty="0"/>
              <a:t> </a:t>
            </a:r>
          </a:p>
          <a:p>
            <a:pPr marL="0" indent="0">
              <a:lnSpc>
                <a:spcPct val="103000"/>
              </a:lnSpc>
              <a:spcBef>
                <a:spcPts val="200"/>
              </a:spcBef>
              <a:buNone/>
            </a:pPr>
            <a:r>
              <a:rPr lang="en-US" sz="1000" b="1" dirty="0">
                <a:solidFill>
                  <a:srgbClr val="7030A0"/>
                </a:solidFill>
              </a:rPr>
              <a:t>Case-finding index</a:t>
            </a:r>
            <a:r>
              <a:rPr lang="en-US" sz="1000" dirty="0">
                <a:solidFill>
                  <a:srgbClr val="7030A0"/>
                </a:solidFill>
              </a:rPr>
              <a:t>: # partners HIV+/# index cases</a:t>
            </a:r>
            <a:endParaRPr lang="en-US" sz="1000" b="1" dirty="0">
              <a:solidFill>
                <a:srgbClr val="7030A0"/>
              </a:solidFill>
            </a:endParaRPr>
          </a:p>
        </p:txBody>
      </p:sp>
      <p:grpSp>
        <p:nvGrpSpPr>
          <p:cNvPr id="4" name="Group 3">
            <a:extLst>
              <a:ext uri="{FF2B5EF4-FFF2-40B4-BE49-F238E27FC236}">
                <a16:creationId xmlns:a16="http://schemas.microsoft.com/office/drawing/2014/main" id="{75768D04-BFE2-405E-8AC0-78159D964BE8}"/>
              </a:ext>
            </a:extLst>
          </p:cNvPr>
          <p:cNvGrpSpPr/>
          <p:nvPr/>
        </p:nvGrpSpPr>
        <p:grpSpPr>
          <a:xfrm>
            <a:off x="4728483" y="777090"/>
            <a:ext cx="4189432" cy="2084163"/>
            <a:chOff x="4754405" y="661538"/>
            <a:chExt cx="4189432" cy="2084163"/>
          </a:xfrm>
        </p:grpSpPr>
        <p:pic>
          <p:nvPicPr>
            <p:cNvPr id="16" name="Picture 15">
              <a:extLst>
                <a:ext uri="{FF2B5EF4-FFF2-40B4-BE49-F238E27FC236}">
                  <a16:creationId xmlns:a16="http://schemas.microsoft.com/office/drawing/2014/main" id="{82E0DD41-9CD5-40A3-B793-E3B10849EEF2}"/>
                </a:ext>
              </a:extLst>
            </p:cNvPr>
            <p:cNvPicPr>
              <a:picLocks noChangeAspect="1"/>
            </p:cNvPicPr>
            <p:nvPr/>
          </p:nvPicPr>
          <p:blipFill>
            <a:blip r:embed="rId2"/>
            <a:stretch>
              <a:fillRect/>
            </a:stretch>
          </p:blipFill>
          <p:spPr>
            <a:xfrm>
              <a:off x="4754405" y="661538"/>
              <a:ext cx="4189432" cy="2084163"/>
            </a:xfrm>
            <a:prstGeom prst="rect">
              <a:avLst/>
            </a:prstGeom>
          </p:spPr>
        </p:pic>
        <p:sp>
          <p:nvSpPr>
            <p:cNvPr id="3" name="Rectangle 2">
              <a:extLst>
                <a:ext uri="{FF2B5EF4-FFF2-40B4-BE49-F238E27FC236}">
                  <a16:creationId xmlns:a16="http://schemas.microsoft.com/office/drawing/2014/main" id="{2D859867-3B7A-4928-A8B4-5BB76E293A08}"/>
                </a:ext>
              </a:extLst>
            </p:cNvPr>
            <p:cNvSpPr/>
            <p:nvPr/>
          </p:nvSpPr>
          <p:spPr>
            <a:xfrm>
              <a:off x="7177007" y="804717"/>
              <a:ext cx="1766830" cy="253916"/>
            </a:xfrm>
            <a:prstGeom prst="rect">
              <a:avLst/>
            </a:prstGeom>
          </p:spPr>
          <p:txBody>
            <a:bodyPr wrap="none">
              <a:spAutoFit/>
            </a:bodyPr>
            <a:lstStyle/>
            <a:p>
              <a:r>
                <a:rPr lang="en-US" sz="1050" i="1" dirty="0">
                  <a:latin typeface="Arial" panose="020B0604020202020204" pitchFamily="34" charset="0"/>
                  <a:cs typeface="Arial" panose="020B0604020202020204" pitchFamily="34" charset="0"/>
                </a:rPr>
                <a:t>No HCW direct notification</a:t>
              </a:r>
            </a:p>
          </p:txBody>
        </p:sp>
      </p:grpSp>
      <p:grpSp>
        <p:nvGrpSpPr>
          <p:cNvPr id="5" name="Group 4">
            <a:extLst>
              <a:ext uri="{FF2B5EF4-FFF2-40B4-BE49-F238E27FC236}">
                <a16:creationId xmlns:a16="http://schemas.microsoft.com/office/drawing/2014/main" id="{798D0D9A-A3B9-4C16-BFE1-4FD4D3118AA0}"/>
              </a:ext>
            </a:extLst>
          </p:cNvPr>
          <p:cNvGrpSpPr/>
          <p:nvPr/>
        </p:nvGrpSpPr>
        <p:grpSpPr>
          <a:xfrm>
            <a:off x="4665758" y="3085311"/>
            <a:ext cx="4314882" cy="2178329"/>
            <a:chOff x="4599401" y="2883226"/>
            <a:chExt cx="4314882" cy="2178329"/>
          </a:xfrm>
        </p:grpSpPr>
        <p:pic>
          <p:nvPicPr>
            <p:cNvPr id="19" name="Picture 18">
              <a:extLst>
                <a:ext uri="{FF2B5EF4-FFF2-40B4-BE49-F238E27FC236}">
                  <a16:creationId xmlns:a16="http://schemas.microsoft.com/office/drawing/2014/main" id="{621AFC81-65F3-426E-8AF2-188021B6EFD2}"/>
                </a:ext>
              </a:extLst>
            </p:cNvPr>
            <p:cNvPicPr>
              <a:picLocks noChangeAspect="1"/>
            </p:cNvPicPr>
            <p:nvPr/>
          </p:nvPicPr>
          <p:blipFill>
            <a:blip r:embed="rId3"/>
            <a:stretch>
              <a:fillRect/>
            </a:stretch>
          </p:blipFill>
          <p:spPr>
            <a:xfrm>
              <a:off x="4599401" y="2883226"/>
              <a:ext cx="4314882" cy="2178329"/>
            </a:xfrm>
            <a:prstGeom prst="rect">
              <a:avLst/>
            </a:prstGeom>
          </p:spPr>
        </p:pic>
        <p:sp>
          <p:nvSpPr>
            <p:cNvPr id="9" name="Rectangle 8">
              <a:extLst>
                <a:ext uri="{FF2B5EF4-FFF2-40B4-BE49-F238E27FC236}">
                  <a16:creationId xmlns:a16="http://schemas.microsoft.com/office/drawing/2014/main" id="{98F05325-6B90-492D-AC42-1F920DB7DB50}"/>
                </a:ext>
              </a:extLst>
            </p:cNvPr>
            <p:cNvSpPr/>
            <p:nvPr/>
          </p:nvSpPr>
          <p:spPr>
            <a:xfrm>
              <a:off x="7256249" y="3059422"/>
              <a:ext cx="1423788" cy="253916"/>
            </a:xfrm>
            <a:prstGeom prst="rect">
              <a:avLst/>
            </a:prstGeom>
          </p:spPr>
          <p:txBody>
            <a:bodyPr wrap="none">
              <a:spAutoFit/>
            </a:bodyPr>
            <a:lstStyle/>
            <a:p>
              <a:r>
                <a:rPr lang="en-US" sz="1050" i="1" dirty="0">
                  <a:latin typeface="Arial" panose="020B0604020202020204" pitchFamily="34" charset="0"/>
                  <a:cs typeface="Arial" panose="020B0604020202020204" pitchFamily="34" charset="0"/>
                </a:rPr>
                <a:t>Client, provider, dual</a:t>
              </a:r>
            </a:p>
          </p:txBody>
        </p:sp>
      </p:grpSp>
      <p:grpSp>
        <p:nvGrpSpPr>
          <p:cNvPr id="6" name="Group 5">
            <a:extLst>
              <a:ext uri="{FF2B5EF4-FFF2-40B4-BE49-F238E27FC236}">
                <a16:creationId xmlns:a16="http://schemas.microsoft.com/office/drawing/2014/main" id="{1E506570-448A-4BE5-A55E-AF2F9BA108F6}"/>
              </a:ext>
            </a:extLst>
          </p:cNvPr>
          <p:cNvGrpSpPr/>
          <p:nvPr/>
        </p:nvGrpSpPr>
        <p:grpSpPr>
          <a:xfrm>
            <a:off x="35344" y="3069049"/>
            <a:ext cx="4635176" cy="2084162"/>
            <a:chOff x="-35775" y="2835189"/>
            <a:chExt cx="4635176" cy="2084162"/>
          </a:xfrm>
        </p:grpSpPr>
        <p:pic>
          <p:nvPicPr>
            <p:cNvPr id="17" name="Picture 16">
              <a:extLst>
                <a:ext uri="{FF2B5EF4-FFF2-40B4-BE49-F238E27FC236}">
                  <a16:creationId xmlns:a16="http://schemas.microsoft.com/office/drawing/2014/main" id="{0F68D070-04CA-4A67-93C8-E1CCA7BD5589}"/>
                </a:ext>
              </a:extLst>
            </p:cNvPr>
            <p:cNvPicPr>
              <a:picLocks noChangeAspect="1"/>
            </p:cNvPicPr>
            <p:nvPr/>
          </p:nvPicPr>
          <p:blipFill>
            <a:blip r:embed="rId4"/>
            <a:stretch>
              <a:fillRect/>
            </a:stretch>
          </p:blipFill>
          <p:spPr>
            <a:xfrm>
              <a:off x="-35775" y="2835189"/>
              <a:ext cx="4635176" cy="2084162"/>
            </a:xfrm>
            <a:prstGeom prst="rect">
              <a:avLst/>
            </a:prstGeom>
          </p:spPr>
        </p:pic>
        <p:sp>
          <p:nvSpPr>
            <p:cNvPr id="10" name="Rectangle 9">
              <a:extLst>
                <a:ext uri="{FF2B5EF4-FFF2-40B4-BE49-F238E27FC236}">
                  <a16:creationId xmlns:a16="http://schemas.microsoft.com/office/drawing/2014/main" id="{EF61848C-3C07-4129-9F04-085DA53910E5}"/>
                </a:ext>
              </a:extLst>
            </p:cNvPr>
            <p:cNvSpPr/>
            <p:nvPr/>
          </p:nvSpPr>
          <p:spPr>
            <a:xfrm>
              <a:off x="2718687" y="3074442"/>
              <a:ext cx="1758815" cy="253916"/>
            </a:xfrm>
            <a:prstGeom prst="rect">
              <a:avLst/>
            </a:prstGeom>
          </p:spPr>
          <p:txBody>
            <a:bodyPr wrap="none">
              <a:spAutoFit/>
            </a:bodyPr>
            <a:lstStyle/>
            <a:p>
              <a:r>
                <a:rPr lang="en-US" sz="1050" i="1" dirty="0">
                  <a:latin typeface="Arial" panose="020B0604020202020204" pitchFamily="34" charset="0"/>
                  <a:cs typeface="Arial" panose="020B0604020202020204" pitchFamily="34" charset="0"/>
                </a:rPr>
                <a:t>HCW phone or home visit </a:t>
              </a:r>
            </a:p>
          </p:txBody>
        </p:sp>
      </p:grpSp>
      <p:cxnSp>
        <p:nvCxnSpPr>
          <p:cNvPr id="14" name="Straight Connector 13">
            <a:extLst>
              <a:ext uri="{FF2B5EF4-FFF2-40B4-BE49-F238E27FC236}">
                <a16:creationId xmlns:a16="http://schemas.microsoft.com/office/drawing/2014/main" id="{8B5DEA68-417D-4909-A5FF-341A848EF16B}"/>
              </a:ext>
            </a:extLst>
          </p:cNvPr>
          <p:cNvCxnSpPr>
            <a:cxnSpLocks/>
          </p:cNvCxnSpPr>
          <p:nvPr/>
        </p:nvCxnSpPr>
        <p:spPr>
          <a:xfrm>
            <a:off x="33558" y="501150"/>
            <a:ext cx="9144000" cy="0"/>
          </a:xfrm>
          <a:prstGeom prst="line">
            <a:avLst/>
          </a:prstGeom>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543FE7AA-EE62-4409-9687-33A7C6C605C0}"/>
              </a:ext>
            </a:extLst>
          </p:cNvPr>
          <p:cNvSpPr/>
          <p:nvPr/>
        </p:nvSpPr>
        <p:spPr>
          <a:xfrm>
            <a:off x="966250" y="3373633"/>
            <a:ext cx="864066" cy="99315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611F750-272C-4F0D-8DA6-3C2036C95624}"/>
              </a:ext>
            </a:extLst>
          </p:cNvPr>
          <p:cNvSpPr/>
          <p:nvPr/>
        </p:nvSpPr>
        <p:spPr>
          <a:xfrm>
            <a:off x="1452812" y="3245246"/>
            <a:ext cx="1006678" cy="79437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AD2F7CE-E813-464C-B5C2-9EAC8C407587}"/>
              </a:ext>
            </a:extLst>
          </p:cNvPr>
          <p:cNvSpPr/>
          <p:nvPr/>
        </p:nvSpPr>
        <p:spPr>
          <a:xfrm>
            <a:off x="1413364" y="3610358"/>
            <a:ext cx="2153473" cy="429263"/>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0D01F4E-FC79-44DD-A3EA-170EB3DD0901}"/>
              </a:ext>
            </a:extLst>
          </p:cNvPr>
          <p:cNvSpPr/>
          <p:nvPr/>
        </p:nvSpPr>
        <p:spPr>
          <a:xfrm>
            <a:off x="1289226" y="3704525"/>
            <a:ext cx="2747358" cy="93329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111">
            <a:extLst>
              <a:ext uri="{FF2B5EF4-FFF2-40B4-BE49-F238E27FC236}">
                <a16:creationId xmlns:a16="http://schemas.microsoft.com/office/drawing/2014/main" id="{678A1C26-9C69-4A8A-8A2B-34CCE8B9B4D8}"/>
              </a:ext>
            </a:extLst>
          </p:cNvPr>
          <p:cNvSpPr txBox="1">
            <a:spLocks/>
          </p:cNvSpPr>
          <p:nvPr/>
        </p:nvSpPr>
        <p:spPr>
          <a:xfrm>
            <a:off x="53245" y="1428352"/>
            <a:ext cx="4820759" cy="17113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200"/>
              </a:spcBef>
              <a:buFont typeface="Arial" panose="020B0604020202020204" pitchFamily="34" charset="0"/>
              <a:buChar char="→"/>
            </a:pPr>
            <a:r>
              <a:rPr lang="en-US" sz="1600" dirty="0"/>
              <a:t>Countries varied widely in all parameters.</a:t>
            </a:r>
          </a:p>
          <a:p>
            <a:pPr>
              <a:lnSpc>
                <a:spcPct val="103000"/>
              </a:lnSpc>
              <a:spcBef>
                <a:spcPts val="200"/>
              </a:spcBef>
              <a:buFont typeface="Arial" panose="020B0604020202020204" pitchFamily="34" charset="0"/>
              <a:buChar char="→"/>
            </a:pPr>
            <a:r>
              <a:rPr lang="en-US" sz="1600" dirty="0"/>
              <a:t>Rwanda (3 types APN) had </a:t>
            </a:r>
            <a:r>
              <a:rPr lang="en-US" sz="1600" dirty="0">
                <a:solidFill>
                  <a:srgbClr val="C00000"/>
                </a:solidFill>
              </a:rPr>
              <a:t>best parameters </a:t>
            </a:r>
            <a:r>
              <a:rPr lang="en-US" sz="1600" dirty="0"/>
              <a:t>but low HIV prevalence, low #s tested and hence case-finding lowest.</a:t>
            </a:r>
          </a:p>
          <a:p>
            <a:pPr>
              <a:lnSpc>
                <a:spcPct val="103000"/>
              </a:lnSpc>
              <a:spcBef>
                <a:spcPts val="200"/>
              </a:spcBef>
              <a:buFont typeface="Arial" panose="020B0604020202020204" pitchFamily="34" charset="0"/>
              <a:buChar char="→"/>
            </a:pPr>
            <a:r>
              <a:rPr lang="en-US" sz="1600" dirty="0"/>
              <a:t>Uganda (phone/home visit) had highest #s, HIV prevalence and case-finding but lowest reach.</a:t>
            </a:r>
          </a:p>
        </p:txBody>
      </p:sp>
      <p:sp>
        <p:nvSpPr>
          <p:cNvPr id="24" name="Rectangle 23">
            <a:extLst>
              <a:ext uri="{FF2B5EF4-FFF2-40B4-BE49-F238E27FC236}">
                <a16:creationId xmlns:a16="http://schemas.microsoft.com/office/drawing/2014/main" id="{DDBD1645-6C71-45C4-87CE-1486B69D0542}"/>
              </a:ext>
            </a:extLst>
          </p:cNvPr>
          <p:cNvSpPr/>
          <p:nvPr/>
        </p:nvSpPr>
        <p:spPr>
          <a:xfrm>
            <a:off x="271517" y="6196462"/>
            <a:ext cx="860997" cy="26264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D9E582A-58BB-429D-BFF4-7D7F1F2E6921}"/>
              </a:ext>
            </a:extLst>
          </p:cNvPr>
          <p:cNvSpPr/>
          <p:nvPr/>
        </p:nvSpPr>
        <p:spPr>
          <a:xfrm>
            <a:off x="2160438" y="6196462"/>
            <a:ext cx="4601089" cy="26264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7DD38BD-2393-4D3E-93EC-D4D8EB10A8FB}"/>
              </a:ext>
            </a:extLst>
          </p:cNvPr>
          <p:cNvSpPr/>
          <p:nvPr/>
        </p:nvSpPr>
        <p:spPr>
          <a:xfrm>
            <a:off x="1291304" y="6209139"/>
            <a:ext cx="710344" cy="26264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541D070-9B65-4D0C-84C1-A7A2CFD6901B}"/>
              </a:ext>
            </a:extLst>
          </p:cNvPr>
          <p:cNvSpPr/>
          <p:nvPr/>
        </p:nvSpPr>
        <p:spPr>
          <a:xfrm>
            <a:off x="6845417" y="6226613"/>
            <a:ext cx="1786855" cy="23249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7476572-0745-4CA9-9A64-C005F9E6B8E4}"/>
              </a:ext>
            </a:extLst>
          </p:cNvPr>
          <p:cNvSpPr/>
          <p:nvPr/>
        </p:nvSpPr>
        <p:spPr>
          <a:xfrm>
            <a:off x="6798032" y="5976403"/>
            <a:ext cx="1809073" cy="202317"/>
          </a:xfrm>
          <a:prstGeom prst="rect">
            <a:avLst/>
          </a:prstGeom>
          <a:noFill/>
          <a:ln w="28575">
            <a:solidFill>
              <a:srgbClr val="FF1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FC6B939-6987-4D4B-914B-FE62C8077E83}"/>
              </a:ext>
            </a:extLst>
          </p:cNvPr>
          <p:cNvSpPr/>
          <p:nvPr/>
        </p:nvSpPr>
        <p:spPr>
          <a:xfrm>
            <a:off x="264526" y="5956182"/>
            <a:ext cx="1832722" cy="202317"/>
          </a:xfrm>
          <a:prstGeom prst="rect">
            <a:avLst/>
          </a:prstGeom>
          <a:noFill/>
          <a:ln w="28575">
            <a:solidFill>
              <a:srgbClr val="FF1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B58CC80-1EB0-4EA7-AE2F-B5469E57A7CC}"/>
              </a:ext>
            </a:extLst>
          </p:cNvPr>
          <p:cNvSpPr/>
          <p:nvPr/>
        </p:nvSpPr>
        <p:spPr>
          <a:xfrm>
            <a:off x="2160438" y="5961022"/>
            <a:ext cx="1748832" cy="20231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F9FC3CC-6D3B-4F81-A895-67B236D047C0}"/>
              </a:ext>
            </a:extLst>
          </p:cNvPr>
          <p:cNvSpPr/>
          <p:nvPr/>
        </p:nvSpPr>
        <p:spPr>
          <a:xfrm>
            <a:off x="4688421" y="3069049"/>
            <a:ext cx="4229494" cy="16285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ABA1A1E-0F3A-412B-A886-5F659F2DDB79}"/>
              </a:ext>
            </a:extLst>
          </p:cNvPr>
          <p:cNvSpPr/>
          <p:nvPr/>
        </p:nvSpPr>
        <p:spPr>
          <a:xfrm>
            <a:off x="98139" y="3079520"/>
            <a:ext cx="4549717" cy="165726"/>
          </a:xfrm>
          <a:prstGeom prst="rect">
            <a:avLst/>
          </a:prstGeom>
          <a:noFill/>
          <a:ln w="28575">
            <a:solidFill>
              <a:srgbClr val="FF1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268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
                                            <p:txEl>
                                              <p:pRg st="1" end="1"/>
                                            </p:txEl>
                                          </p:spTgt>
                                        </p:tgtEl>
                                        <p:attrNameLst>
                                          <p:attrName>style.visibility</p:attrName>
                                        </p:attrNameLst>
                                      </p:cBhvr>
                                      <p:to>
                                        <p:strVal val="visible"/>
                                      </p:to>
                                    </p:set>
                                    <p:animEffect transition="in" filter="fade">
                                      <p:cBhvr>
                                        <p:cTn id="50" dur="500"/>
                                        <p:tgtEl>
                                          <p:spTgt spid="23">
                                            <p:txEl>
                                              <p:pRg st="1" end="1"/>
                                            </p:txEl>
                                          </p:spTgt>
                                        </p:tgtEl>
                                      </p:cBhvr>
                                    </p:animEffect>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ppt_x"/>
                                          </p:val>
                                        </p:tav>
                                        <p:tav tm="100000">
                                          <p:val>
                                            <p:strVal val="#ppt_x"/>
                                          </p:val>
                                        </p:tav>
                                      </p:tavLst>
                                    </p:anim>
                                    <p:anim calcmode="lin" valueType="num">
                                      <p:cBhvr additive="base">
                                        <p:cTn id="6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3">
                                            <p:txEl>
                                              <p:pRg st="2" end="2"/>
                                            </p:txEl>
                                          </p:spTgt>
                                        </p:tgtEl>
                                        <p:attrNameLst>
                                          <p:attrName>style.visibility</p:attrName>
                                        </p:attrNameLst>
                                      </p:cBhvr>
                                      <p:to>
                                        <p:strVal val="visible"/>
                                      </p:to>
                                    </p:set>
                                    <p:animEffect transition="in" filter="fade">
                                      <p:cBhvr>
                                        <p:cTn id="77" dur="500"/>
                                        <p:tgtEl>
                                          <p:spTgt spid="23">
                                            <p:txEl>
                                              <p:pRg st="2" end="2"/>
                                            </p:txEl>
                                          </p:spTgt>
                                        </p:tgtEl>
                                      </p:cBhvr>
                                    </p:animEffect>
                                  </p:childTnLst>
                                </p:cTn>
                              </p:par>
                              <p:par>
                                <p:cTn id="78" presetID="2" presetClass="entr" presetSubtype="4" fill="hold" grpId="0"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500" fill="hold"/>
                                        <p:tgtEl>
                                          <p:spTgt spid="29"/>
                                        </p:tgtEl>
                                        <p:attrNameLst>
                                          <p:attrName>ppt_x</p:attrName>
                                        </p:attrNameLst>
                                      </p:cBhvr>
                                      <p:tavLst>
                                        <p:tav tm="0">
                                          <p:val>
                                            <p:strVal val="#ppt_x"/>
                                          </p:val>
                                        </p:tav>
                                        <p:tav tm="100000">
                                          <p:val>
                                            <p:strVal val="#ppt_x"/>
                                          </p:val>
                                        </p:tav>
                                      </p:tavLst>
                                    </p:anim>
                                    <p:anim calcmode="lin" valueType="num">
                                      <p:cBhvr additive="base">
                                        <p:cTn id="81" dur="500" fill="hold"/>
                                        <p:tgtEl>
                                          <p:spTgt spid="29"/>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 calcmode="lin" valueType="num">
                                      <p:cBhvr additive="base">
                                        <p:cTn id="84" dur="500" fill="hold"/>
                                        <p:tgtEl>
                                          <p:spTgt spid="30"/>
                                        </p:tgtEl>
                                        <p:attrNameLst>
                                          <p:attrName>ppt_x</p:attrName>
                                        </p:attrNameLst>
                                      </p:cBhvr>
                                      <p:tavLst>
                                        <p:tav tm="0">
                                          <p:val>
                                            <p:strVal val="#ppt_x"/>
                                          </p:val>
                                        </p:tav>
                                        <p:tav tm="100000">
                                          <p:val>
                                            <p:strVal val="#ppt_x"/>
                                          </p:val>
                                        </p:tav>
                                      </p:tavLst>
                                    </p:anim>
                                    <p:anim calcmode="lin" valueType="num">
                                      <p:cBhvr additive="base">
                                        <p:cTn id="85" dur="500" fill="hold"/>
                                        <p:tgtEl>
                                          <p:spTgt spid="30"/>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additive="base">
                                        <p:cTn id="88" dur="500" fill="hold"/>
                                        <p:tgtEl>
                                          <p:spTgt spid="33"/>
                                        </p:tgtEl>
                                        <p:attrNameLst>
                                          <p:attrName>ppt_x</p:attrName>
                                        </p:attrNameLst>
                                      </p:cBhvr>
                                      <p:tavLst>
                                        <p:tav tm="0">
                                          <p:val>
                                            <p:strVal val="#ppt_x"/>
                                          </p:val>
                                        </p:tav>
                                        <p:tav tm="100000">
                                          <p:val>
                                            <p:strVal val="#ppt_x"/>
                                          </p:val>
                                        </p:tav>
                                      </p:tavLst>
                                    </p:anim>
                                    <p:anim calcmode="lin" valueType="num">
                                      <p:cBhvr additive="base">
                                        <p:cTn id="8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additive="base">
                                        <p:cTn id="94" dur="500" fill="hold"/>
                                        <p:tgtEl>
                                          <p:spTgt spid="31"/>
                                        </p:tgtEl>
                                        <p:attrNameLst>
                                          <p:attrName>ppt_x</p:attrName>
                                        </p:attrNameLst>
                                      </p:cBhvr>
                                      <p:tavLst>
                                        <p:tav tm="0">
                                          <p:val>
                                            <p:strVal val="#ppt_x"/>
                                          </p:val>
                                        </p:tav>
                                        <p:tav tm="100000">
                                          <p:val>
                                            <p:strVal val="#ppt_x"/>
                                          </p:val>
                                        </p:tav>
                                      </p:tavLst>
                                    </p:anim>
                                    <p:anim calcmode="lin" valueType="num">
                                      <p:cBhvr additive="base">
                                        <p:cTn id="9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1" grpId="0" animBg="1"/>
      <p:bldP spid="22" grpId="0" animBg="1"/>
      <p:bldP spid="24" grpId="0" animBg="1"/>
      <p:bldP spid="25" grpId="0" animBg="1"/>
      <p:bldP spid="26" grpId="0" animBg="1"/>
      <p:bldP spid="28" grpId="0" animBg="1"/>
      <p:bldP spid="29" grpId="0" animBg="1"/>
      <p:bldP spid="30" grpId="0" animBg="1"/>
      <p:bldP spid="31" grpId="0" animBg="1"/>
      <p:bldP spid="32" grpId="0" animBg="1"/>
      <p:bldP spid="3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775062" y="17749"/>
            <a:ext cx="7616977" cy="1325563"/>
          </a:xfrm>
        </p:spPr>
        <p:txBody>
          <a:bodyPr/>
          <a:lstStyle/>
          <a:p>
            <a:r>
              <a:rPr lang="en-US" dirty="0"/>
              <a:t>Scale-Up of Assisted Partner Notification (APN) Services in </a:t>
            </a:r>
            <a:r>
              <a:rPr lang="en-US" b="1" dirty="0"/>
              <a:t>Botswana</a:t>
            </a:r>
            <a:br>
              <a:rPr lang="en-US" dirty="0"/>
            </a:br>
            <a:r>
              <a:rPr lang="en-US" dirty="0"/>
              <a:t> </a:t>
            </a:r>
            <a:r>
              <a:rPr lang="en-US" sz="2000" i="1" dirty="0">
                <a:solidFill>
                  <a:schemeClr val="tx1"/>
                </a:solidFill>
              </a:rPr>
              <a:t>Golden M et al.  CROI, 2020 Boston Abs. 939</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26" name="Content Placeholder 111">
            <a:extLst>
              <a:ext uri="{FF2B5EF4-FFF2-40B4-BE49-F238E27FC236}">
                <a16:creationId xmlns:a16="http://schemas.microsoft.com/office/drawing/2014/main" id="{AB40420A-0BBA-492D-9148-4B232CC6383F}"/>
              </a:ext>
            </a:extLst>
          </p:cNvPr>
          <p:cNvSpPr txBox="1">
            <a:spLocks/>
          </p:cNvSpPr>
          <p:nvPr/>
        </p:nvSpPr>
        <p:spPr>
          <a:xfrm>
            <a:off x="100622" y="2811424"/>
            <a:ext cx="8934194" cy="17980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200"/>
              </a:spcBef>
              <a:buFont typeface="Arial" panose="020B0604020202020204" pitchFamily="34" charset="0"/>
              <a:buChar char="→"/>
            </a:pPr>
            <a:r>
              <a:rPr lang="en-US" sz="1700" dirty="0"/>
              <a:t>Reach - % persons with new HIV who received APN: </a:t>
            </a:r>
            <a:r>
              <a:rPr lang="en-US" sz="1700" b="1" dirty="0">
                <a:solidFill>
                  <a:srgbClr val="C00000"/>
                </a:solidFill>
              </a:rPr>
              <a:t>6,097/6,959 (88%) received APN</a:t>
            </a:r>
          </a:p>
          <a:p>
            <a:pPr>
              <a:lnSpc>
                <a:spcPct val="103000"/>
              </a:lnSpc>
              <a:spcBef>
                <a:spcPts val="200"/>
              </a:spcBef>
              <a:buFont typeface="Arial" panose="020B0604020202020204" pitchFamily="34" charset="0"/>
              <a:buChar char="→"/>
            </a:pPr>
            <a:r>
              <a:rPr lang="en-US" sz="1700" dirty="0"/>
              <a:t>Contact index - # partners named/# index cases:  </a:t>
            </a:r>
            <a:r>
              <a:rPr lang="en-US" sz="1700" b="1" dirty="0">
                <a:solidFill>
                  <a:srgbClr val="0070C0"/>
                </a:solidFill>
              </a:rPr>
              <a:t>5,182/6,097 = 0.85 </a:t>
            </a:r>
          </a:p>
          <a:p>
            <a:pPr>
              <a:lnSpc>
                <a:spcPct val="103000"/>
              </a:lnSpc>
              <a:spcBef>
                <a:spcPts val="200"/>
              </a:spcBef>
              <a:buFont typeface="Arial" panose="020B0604020202020204" pitchFamily="34" charset="0"/>
              <a:buChar char="→"/>
            </a:pPr>
            <a:r>
              <a:rPr lang="en-US" sz="1700" dirty="0"/>
              <a:t>Testing index - # partners tested/# index cases:  </a:t>
            </a:r>
            <a:r>
              <a:rPr lang="en-US" sz="1700" b="1" dirty="0">
                <a:solidFill>
                  <a:schemeClr val="accent6">
                    <a:lumMod val="75000"/>
                  </a:schemeClr>
                </a:solidFill>
              </a:rPr>
              <a:t>3,403/6,097 = 0.56 = 56%</a:t>
            </a:r>
          </a:p>
          <a:p>
            <a:pPr>
              <a:lnSpc>
                <a:spcPct val="103000"/>
              </a:lnSpc>
              <a:spcBef>
                <a:spcPts val="200"/>
              </a:spcBef>
              <a:buFont typeface="Arial" panose="020B0604020202020204" pitchFamily="34" charset="0"/>
              <a:buChar char="→"/>
            </a:pPr>
            <a:r>
              <a:rPr lang="en-US" sz="1700" dirty="0"/>
              <a:t>Case-finding index - # partners newly test HIV+/# index cases: </a:t>
            </a:r>
            <a:r>
              <a:rPr lang="en-US" sz="1700" b="1" dirty="0">
                <a:solidFill>
                  <a:srgbClr val="7030A0"/>
                </a:solidFill>
              </a:rPr>
              <a:t>751/6,097 = 0.12 = 12% </a:t>
            </a:r>
          </a:p>
        </p:txBody>
      </p:sp>
      <p:sp>
        <p:nvSpPr>
          <p:cNvPr id="31" name="Content Placeholder 111">
            <a:extLst>
              <a:ext uri="{FF2B5EF4-FFF2-40B4-BE49-F238E27FC236}">
                <a16:creationId xmlns:a16="http://schemas.microsoft.com/office/drawing/2014/main" id="{490B78D4-884F-40CA-825D-CCFA93F8205D}"/>
              </a:ext>
            </a:extLst>
          </p:cNvPr>
          <p:cNvSpPr txBox="1">
            <a:spLocks/>
          </p:cNvSpPr>
          <p:nvPr/>
        </p:nvSpPr>
        <p:spPr>
          <a:xfrm>
            <a:off x="21007" y="1228393"/>
            <a:ext cx="9022371" cy="172175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300"/>
              </a:spcBef>
            </a:pPr>
            <a:r>
              <a:rPr lang="en-US" sz="2000" dirty="0"/>
              <a:t>Evaluated partner notification services given  to 7,015 </a:t>
            </a:r>
            <a:r>
              <a:rPr lang="en-US" sz="2000" b="1" dirty="0"/>
              <a:t>index new HIV+ cases </a:t>
            </a:r>
            <a:r>
              <a:rPr lang="en-US" sz="2000" dirty="0"/>
              <a:t>in 52 Botswana MOH clinics supported by ITECH Oct 2019-June 2019. </a:t>
            </a:r>
          </a:p>
          <a:p>
            <a:pPr>
              <a:lnSpc>
                <a:spcPct val="103000"/>
              </a:lnSpc>
              <a:spcBef>
                <a:spcPts val="300"/>
              </a:spcBef>
            </a:pPr>
            <a:r>
              <a:rPr lang="en-US" sz="2000" dirty="0"/>
              <a:t>Consisted of </a:t>
            </a:r>
            <a:r>
              <a:rPr lang="en-US" sz="2000" b="1" dirty="0"/>
              <a:t>counseling to encourage index cases to notify partners themselves and counselors offering to notify partners jointly with index cases </a:t>
            </a:r>
            <a:r>
              <a:rPr lang="en-US" sz="2000" dirty="0"/>
              <a:t>(</a:t>
            </a:r>
            <a:r>
              <a:rPr lang="en-US" sz="2000" i="1" dirty="0"/>
              <a:t>counselors did </a:t>
            </a:r>
            <a:r>
              <a:rPr lang="en-US" sz="2000" i="1" u="sng" dirty="0"/>
              <a:t>not</a:t>
            </a:r>
            <a:r>
              <a:rPr lang="en-US" sz="2000" i="1" dirty="0"/>
              <a:t> directly notify</a:t>
            </a:r>
            <a:r>
              <a:rPr lang="en-US" sz="2000" dirty="0"/>
              <a:t>); 28% elected joint notification.</a:t>
            </a:r>
          </a:p>
        </p:txBody>
      </p:sp>
      <p:grpSp>
        <p:nvGrpSpPr>
          <p:cNvPr id="8" name="Group 7">
            <a:extLst>
              <a:ext uri="{FF2B5EF4-FFF2-40B4-BE49-F238E27FC236}">
                <a16:creationId xmlns:a16="http://schemas.microsoft.com/office/drawing/2014/main" id="{4022F2AE-8F15-4024-895E-29CFDC86184E}"/>
              </a:ext>
            </a:extLst>
          </p:cNvPr>
          <p:cNvGrpSpPr/>
          <p:nvPr/>
        </p:nvGrpSpPr>
        <p:grpSpPr>
          <a:xfrm>
            <a:off x="1531652" y="4032127"/>
            <a:ext cx="5718899" cy="2691734"/>
            <a:chOff x="-228765" y="4244377"/>
            <a:chExt cx="5718899" cy="2691734"/>
          </a:xfrm>
        </p:grpSpPr>
        <p:pic>
          <p:nvPicPr>
            <p:cNvPr id="6" name="Picture 5">
              <a:extLst>
                <a:ext uri="{FF2B5EF4-FFF2-40B4-BE49-F238E27FC236}">
                  <a16:creationId xmlns:a16="http://schemas.microsoft.com/office/drawing/2014/main" id="{A869229E-6064-4079-8A8A-625710EFB699}"/>
                </a:ext>
              </a:extLst>
            </p:cNvPr>
            <p:cNvPicPr>
              <a:picLocks noChangeAspect="1"/>
            </p:cNvPicPr>
            <p:nvPr/>
          </p:nvPicPr>
          <p:blipFill>
            <a:blip r:embed="rId2"/>
            <a:stretch>
              <a:fillRect/>
            </a:stretch>
          </p:blipFill>
          <p:spPr>
            <a:xfrm>
              <a:off x="-228765" y="4451800"/>
              <a:ext cx="5074018" cy="2484311"/>
            </a:xfrm>
            <a:prstGeom prst="rect">
              <a:avLst/>
            </a:prstGeom>
          </p:spPr>
        </p:pic>
        <p:sp>
          <p:nvSpPr>
            <p:cNvPr id="14" name="Rectangle 13">
              <a:extLst>
                <a:ext uri="{FF2B5EF4-FFF2-40B4-BE49-F238E27FC236}">
                  <a16:creationId xmlns:a16="http://schemas.microsoft.com/office/drawing/2014/main" id="{9AC3C3C7-F04E-4C9C-9473-58A7A2C09FA2}"/>
                </a:ext>
              </a:extLst>
            </p:cNvPr>
            <p:cNvSpPr/>
            <p:nvPr/>
          </p:nvSpPr>
          <p:spPr>
            <a:xfrm>
              <a:off x="271165" y="4244377"/>
              <a:ext cx="5218969" cy="246221"/>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Assisted Partner Notification Services Continuum in 52 Clinics Botswana</a:t>
              </a:r>
            </a:p>
          </p:txBody>
        </p:sp>
      </p:grpSp>
      <p:sp>
        <p:nvSpPr>
          <p:cNvPr id="11" name="Rectangle 10">
            <a:extLst>
              <a:ext uri="{FF2B5EF4-FFF2-40B4-BE49-F238E27FC236}">
                <a16:creationId xmlns:a16="http://schemas.microsoft.com/office/drawing/2014/main" id="{587CC524-85C4-49C5-975D-4C3A2FC43185}"/>
              </a:ext>
            </a:extLst>
          </p:cNvPr>
          <p:cNvSpPr/>
          <p:nvPr/>
        </p:nvSpPr>
        <p:spPr>
          <a:xfrm>
            <a:off x="3053593" y="4428146"/>
            <a:ext cx="1015068" cy="91900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B923EE4-1DD5-4690-81F9-6C4C6E38861B}"/>
              </a:ext>
            </a:extLst>
          </p:cNvPr>
          <p:cNvSpPr/>
          <p:nvPr/>
        </p:nvSpPr>
        <p:spPr>
          <a:xfrm>
            <a:off x="3754155" y="4555975"/>
            <a:ext cx="1556076" cy="46064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F1AE306-13D2-4E9E-A9B4-23730B392B42}"/>
              </a:ext>
            </a:extLst>
          </p:cNvPr>
          <p:cNvSpPr/>
          <p:nvPr/>
        </p:nvSpPr>
        <p:spPr>
          <a:xfrm>
            <a:off x="3695432" y="4485771"/>
            <a:ext cx="2173543" cy="972431"/>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21AA02-A2D1-4C0A-A748-0B9EC59F156B}"/>
              </a:ext>
            </a:extLst>
          </p:cNvPr>
          <p:cNvSpPr/>
          <p:nvPr/>
        </p:nvSpPr>
        <p:spPr>
          <a:xfrm>
            <a:off x="3640822" y="4428146"/>
            <a:ext cx="2692865" cy="176451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8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fade">
                                      <p:cBhvr>
                                        <p:cTn id="19" dur="500"/>
                                        <p:tgtEl>
                                          <p:spTgt spid="26">
                                            <p:txEl>
                                              <p:pRg st="1" end="1"/>
                                            </p:txEl>
                                          </p:spTgt>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xEl>
                                              <p:pRg st="2" end="2"/>
                                            </p:txEl>
                                          </p:spTgt>
                                        </p:tgtEl>
                                        <p:attrNameLst>
                                          <p:attrName>style.visibility</p:attrName>
                                        </p:attrNameLst>
                                      </p:cBhvr>
                                      <p:to>
                                        <p:strVal val="visible"/>
                                      </p:to>
                                    </p:set>
                                    <p:animEffect transition="in" filter="fade">
                                      <p:cBhvr>
                                        <p:cTn id="28" dur="500"/>
                                        <p:tgtEl>
                                          <p:spTgt spid="26">
                                            <p:txEl>
                                              <p:pRg st="2" end="2"/>
                                            </p:txEl>
                                          </p:spTgt>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3" end="3"/>
                                            </p:txEl>
                                          </p:spTgt>
                                        </p:tgtEl>
                                        <p:attrNameLst>
                                          <p:attrName>style.visibility</p:attrName>
                                        </p:attrNameLst>
                                      </p:cBhvr>
                                      <p:to>
                                        <p:strVal val="visible"/>
                                      </p:to>
                                    </p:set>
                                    <p:animEffect transition="in" filter="fade">
                                      <p:cBhvr>
                                        <p:cTn id="37" dur="500"/>
                                        <p:tgtEl>
                                          <p:spTgt spid="26">
                                            <p:txEl>
                                              <p:pRg st="3" end="3"/>
                                            </p:txEl>
                                          </p:spTgt>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3" grpId="0" animBg="1"/>
      <p:bldP spid="2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05FEC-ED48-4889-AB5D-072FAE6D5706}"/>
              </a:ext>
            </a:extLst>
          </p:cNvPr>
          <p:cNvSpPr>
            <a:spLocks noGrp="1"/>
          </p:cNvSpPr>
          <p:nvPr>
            <p:ph idx="1"/>
          </p:nvPr>
        </p:nvSpPr>
        <p:spPr>
          <a:xfrm>
            <a:off x="339708" y="3865563"/>
            <a:ext cx="8384842" cy="2667695"/>
          </a:xfrm>
        </p:spPr>
        <p:txBody>
          <a:bodyPr>
            <a:normAutofit/>
          </a:bodyPr>
          <a:lstStyle/>
          <a:p>
            <a:pPr>
              <a:lnSpc>
                <a:spcPct val="103000"/>
              </a:lnSpc>
              <a:spcBef>
                <a:spcPts val="600"/>
              </a:spcBef>
            </a:pPr>
            <a:r>
              <a:rPr lang="en-US" sz="2000" dirty="0"/>
              <a:t>Factors that may have contributed to lower case-finding include: </a:t>
            </a:r>
          </a:p>
          <a:p>
            <a:pPr lvl="1">
              <a:lnSpc>
                <a:spcPct val="103000"/>
              </a:lnSpc>
              <a:spcBef>
                <a:spcPts val="600"/>
              </a:spcBef>
            </a:pPr>
            <a:r>
              <a:rPr lang="en-US" sz="2000" dirty="0"/>
              <a:t>Program model – no direct notification by counselors (Botswana now rolling out more active notification options)</a:t>
            </a:r>
          </a:p>
          <a:p>
            <a:pPr lvl="1">
              <a:lnSpc>
                <a:spcPct val="103000"/>
              </a:lnSpc>
              <a:spcBef>
                <a:spcPts val="600"/>
              </a:spcBef>
            </a:pPr>
            <a:r>
              <a:rPr lang="en-US" sz="2000" dirty="0"/>
              <a:t>Suboptimal implementation (e.g. low contact index).</a:t>
            </a:r>
          </a:p>
          <a:p>
            <a:pPr lvl="1">
              <a:lnSpc>
                <a:spcPct val="103000"/>
              </a:lnSpc>
              <a:spcBef>
                <a:spcPts val="600"/>
              </a:spcBef>
            </a:pPr>
            <a:r>
              <a:rPr lang="en-US" sz="2000" dirty="0"/>
              <a:t>Low proportion of HIV cases in Botswana are undiagnosed. </a:t>
            </a:r>
          </a:p>
          <a:p>
            <a:pPr lvl="1">
              <a:lnSpc>
                <a:spcPct val="103000"/>
              </a:lnSpc>
              <a:spcBef>
                <a:spcPts val="600"/>
              </a:spcBef>
            </a:pPr>
            <a:r>
              <a:rPr lang="en-US" sz="2000" dirty="0"/>
              <a:t>Incomplete identification of partners at time of testing. </a:t>
            </a:r>
          </a:p>
          <a:p>
            <a:pPr lvl="1">
              <a:lnSpc>
                <a:spcPct val="103000"/>
              </a:lnSpc>
              <a:spcBef>
                <a:spcPts val="600"/>
              </a:spcBef>
            </a:pPr>
            <a:r>
              <a:rPr lang="en-US" sz="2000" dirty="0"/>
              <a:t>Selection bias in previously published studies.</a:t>
            </a:r>
          </a:p>
        </p:txBody>
      </p:sp>
      <p:sp>
        <p:nvSpPr>
          <p:cNvPr id="4" name="Title 1">
            <a:extLst>
              <a:ext uri="{FF2B5EF4-FFF2-40B4-BE49-F238E27FC236}">
                <a16:creationId xmlns:a16="http://schemas.microsoft.com/office/drawing/2014/main" id="{6EA34717-9537-44F3-99E1-76DFE4C70872}"/>
              </a:ext>
            </a:extLst>
          </p:cNvPr>
          <p:cNvSpPr txBox="1">
            <a:spLocks/>
          </p:cNvSpPr>
          <p:nvPr/>
        </p:nvSpPr>
        <p:spPr>
          <a:xfrm>
            <a:off x="775062" y="17749"/>
            <a:ext cx="761697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rgbClr val="C00000"/>
                </a:solidFill>
                <a:latin typeface="Arial" panose="020B0604020202020204" pitchFamily="34" charset="0"/>
                <a:ea typeface="+mj-ea"/>
                <a:cs typeface="Arial" panose="020B0604020202020204" pitchFamily="34" charset="0"/>
              </a:defRPr>
            </a:lvl1pPr>
          </a:lstStyle>
          <a:p>
            <a:r>
              <a:rPr lang="en-US" dirty="0"/>
              <a:t>Scale-Up of Assisted Partner Notification (APN) Services in </a:t>
            </a:r>
            <a:r>
              <a:rPr lang="en-US" b="1" dirty="0"/>
              <a:t>Botswana</a:t>
            </a:r>
            <a:br>
              <a:rPr lang="en-US" dirty="0"/>
            </a:br>
            <a:r>
              <a:rPr lang="en-US" dirty="0"/>
              <a:t> </a:t>
            </a:r>
            <a:r>
              <a:rPr lang="en-US" sz="2000" i="1" dirty="0">
                <a:solidFill>
                  <a:schemeClr val="tx1"/>
                </a:solidFill>
              </a:rPr>
              <a:t>Golden M et al.  CROI, 2020 Boston Abs. 939</a:t>
            </a:r>
            <a:endParaRPr lang="en-US" dirty="0"/>
          </a:p>
        </p:txBody>
      </p:sp>
      <p:cxnSp>
        <p:nvCxnSpPr>
          <p:cNvPr id="5" name="Straight Connector 4">
            <a:extLst>
              <a:ext uri="{FF2B5EF4-FFF2-40B4-BE49-F238E27FC236}">
                <a16:creationId xmlns:a16="http://schemas.microsoft.com/office/drawing/2014/main" id="{0410AD76-A67D-46C6-8119-F673A78D0246}"/>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5C1D9BC8-31C8-4CFF-AA5C-36472FCF6BFB}"/>
              </a:ext>
            </a:extLst>
          </p:cNvPr>
          <p:cNvGrpSpPr/>
          <p:nvPr/>
        </p:nvGrpSpPr>
        <p:grpSpPr>
          <a:xfrm>
            <a:off x="303060" y="1343312"/>
            <a:ext cx="4064124" cy="2460459"/>
            <a:chOff x="4917005" y="4184522"/>
            <a:chExt cx="4064124" cy="2460459"/>
          </a:xfrm>
        </p:grpSpPr>
        <p:pic>
          <p:nvPicPr>
            <p:cNvPr id="7" name="Picture 6">
              <a:extLst>
                <a:ext uri="{FF2B5EF4-FFF2-40B4-BE49-F238E27FC236}">
                  <a16:creationId xmlns:a16="http://schemas.microsoft.com/office/drawing/2014/main" id="{143BFF56-2FF9-4E15-BF28-0417522A653A}"/>
                </a:ext>
              </a:extLst>
            </p:cNvPr>
            <p:cNvPicPr>
              <a:picLocks noChangeAspect="1"/>
            </p:cNvPicPr>
            <p:nvPr/>
          </p:nvPicPr>
          <p:blipFill>
            <a:blip r:embed="rId2"/>
            <a:stretch>
              <a:fillRect/>
            </a:stretch>
          </p:blipFill>
          <p:spPr>
            <a:xfrm>
              <a:off x="4953653" y="4430743"/>
              <a:ext cx="3811975" cy="1937120"/>
            </a:xfrm>
            <a:prstGeom prst="rect">
              <a:avLst/>
            </a:prstGeom>
          </p:spPr>
        </p:pic>
        <p:sp>
          <p:nvSpPr>
            <p:cNvPr id="8" name="Rectangle 7">
              <a:extLst>
                <a:ext uri="{FF2B5EF4-FFF2-40B4-BE49-F238E27FC236}">
                  <a16:creationId xmlns:a16="http://schemas.microsoft.com/office/drawing/2014/main" id="{D4B4AE99-4ADE-4F53-8BBB-4C5FFED932F4}"/>
                </a:ext>
              </a:extLst>
            </p:cNvPr>
            <p:cNvSpPr/>
            <p:nvPr/>
          </p:nvSpPr>
          <p:spPr>
            <a:xfrm>
              <a:off x="5169154" y="4184522"/>
              <a:ext cx="3811975" cy="246221"/>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Comparison Botswana data with other published data </a:t>
              </a:r>
            </a:p>
          </p:txBody>
        </p:sp>
        <p:pic>
          <p:nvPicPr>
            <p:cNvPr id="9" name="Picture 8">
              <a:extLst>
                <a:ext uri="{FF2B5EF4-FFF2-40B4-BE49-F238E27FC236}">
                  <a16:creationId xmlns:a16="http://schemas.microsoft.com/office/drawing/2014/main" id="{92F57D31-3EC6-420D-AF4C-001EF535D3B8}"/>
                </a:ext>
              </a:extLst>
            </p:cNvPr>
            <p:cNvPicPr>
              <a:picLocks noChangeAspect="1"/>
            </p:cNvPicPr>
            <p:nvPr/>
          </p:nvPicPr>
          <p:blipFill>
            <a:blip r:embed="rId3"/>
            <a:stretch>
              <a:fillRect/>
            </a:stretch>
          </p:blipFill>
          <p:spPr>
            <a:xfrm>
              <a:off x="4917005" y="6393073"/>
              <a:ext cx="4064124" cy="251908"/>
            </a:xfrm>
            <a:prstGeom prst="rect">
              <a:avLst/>
            </a:prstGeom>
          </p:spPr>
        </p:pic>
      </p:grpSp>
      <p:sp>
        <p:nvSpPr>
          <p:cNvPr id="10" name="Content Placeholder 2">
            <a:extLst>
              <a:ext uri="{FF2B5EF4-FFF2-40B4-BE49-F238E27FC236}">
                <a16:creationId xmlns:a16="http://schemas.microsoft.com/office/drawing/2014/main" id="{BE35847E-414C-4FD3-995C-6ADD7692A58B}"/>
              </a:ext>
            </a:extLst>
          </p:cNvPr>
          <p:cNvSpPr txBox="1">
            <a:spLocks/>
          </p:cNvSpPr>
          <p:nvPr/>
        </p:nvSpPr>
        <p:spPr>
          <a:xfrm>
            <a:off x="4362277" y="1410792"/>
            <a:ext cx="4781723" cy="22085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3000"/>
              </a:lnSpc>
              <a:spcBef>
                <a:spcPts val="600"/>
              </a:spcBef>
            </a:pPr>
            <a:r>
              <a:rPr lang="en-US" sz="2000" dirty="0"/>
              <a:t>Botswana program had high level reach compared to other African programs.</a:t>
            </a:r>
          </a:p>
          <a:p>
            <a:pPr>
              <a:lnSpc>
                <a:spcPct val="103000"/>
              </a:lnSpc>
              <a:spcBef>
                <a:spcPts val="1200"/>
              </a:spcBef>
            </a:pPr>
            <a:r>
              <a:rPr lang="en-US" sz="2000" dirty="0"/>
              <a:t>However, case-finding in Botswana was lower than in published African studies (although similar to US/UK). </a:t>
            </a:r>
          </a:p>
        </p:txBody>
      </p:sp>
      <p:sp>
        <p:nvSpPr>
          <p:cNvPr id="11" name="Rectangle 10">
            <a:extLst>
              <a:ext uri="{FF2B5EF4-FFF2-40B4-BE49-F238E27FC236}">
                <a16:creationId xmlns:a16="http://schemas.microsoft.com/office/drawing/2014/main" id="{FC0A21D7-67C1-4A97-9DE6-B952D95762E6}"/>
              </a:ext>
            </a:extLst>
          </p:cNvPr>
          <p:cNvSpPr/>
          <p:nvPr/>
        </p:nvSpPr>
        <p:spPr>
          <a:xfrm>
            <a:off x="2172748" y="1589534"/>
            <a:ext cx="864067" cy="19623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8EE161-6C52-4A2E-9880-9E804AD8541C}"/>
              </a:ext>
            </a:extLst>
          </p:cNvPr>
          <p:cNvSpPr/>
          <p:nvPr/>
        </p:nvSpPr>
        <p:spPr>
          <a:xfrm>
            <a:off x="3162215" y="3380042"/>
            <a:ext cx="923224" cy="14661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79946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642891" y="-60782"/>
            <a:ext cx="7616977" cy="1325563"/>
          </a:xfrm>
        </p:spPr>
        <p:txBody>
          <a:bodyPr/>
          <a:lstStyle/>
          <a:p>
            <a:r>
              <a:rPr lang="en-US" dirty="0"/>
              <a:t>Assisted Partner Notification (APN) Services  in </a:t>
            </a:r>
            <a:r>
              <a:rPr lang="en-US" b="1" dirty="0"/>
              <a:t>Kampala, Uganda</a:t>
            </a:r>
            <a:br>
              <a:rPr lang="en-US" dirty="0"/>
            </a:br>
            <a:r>
              <a:rPr lang="en-US" dirty="0"/>
              <a:t> </a:t>
            </a:r>
            <a:r>
              <a:rPr lang="en-US" sz="2000" i="1" dirty="0" err="1">
                <a:solidFill>
                  <a:schemeClr val="tx1"/>
                </a:solidFill>
              </a:rPr>
              <a:t>Namimbi</a:t>
            </a:r>
            <a:r>
              <a:rPr lang="en-US" sz="2000" i="1" dirty="0">
                <a:solidFill>
                  <a:schemeClr val="tx1"/>
                </a:solidFill>
              </a:rPr>
              <a:t> F et al.  CROI, 2020 Boston Abs. 937</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20789" y="1149629"/>
            <a:ext cx="9144000" cy="0"/>
          </a:xfrm>
          <a:prstGeom prst="line">
            <a:avLst/>
          </a:prstGeom>
        </p:spPr>
        <p:style>
          <a:lnRef idx="1">
            <a:schemeClr val="dk1"/>
          </a:lnRef>
          <a:fillRef idx="0">
            <a:schemeClr val="dk1"/>
          </a:fillRef>
          <a:effectRef idx="0">
            <a:schemeClr val="dk1"/>
          </a:effectRef>
          <a:fontRef idx="minor">
            <a:schemeClr val="tx1"/>
          </a:fontRef>
        </p:style>
      </p:cxnSp>
      <p:sp>
        <p:nvSpPr>
          <p:cNvPr id="31" name="Content Placeholder 111">
            <a:extLst>
              <a:ext uri="{FF2B5EF4-FFF2-40B4-BE49-F238E27FC236}">
                <a16:creationId xmlns:a16="http://schemas.microsoft.com/office/drawing/2014/main" id="{490B78D4-884F-40CA-825D-CCFA93F8205D}"/>
              </a:ext>
            </a:extLst>
          </p:cNvPr>
          <p:cNvSpPr txBox="1">
            <a:spLocks/>
          </p:cNvSpPr>
          <p:nvPr/>
        </p:nvSpPr>
        <p:spPr>
          <a:xfrm>
            <a:off x="-59807" y="1117636"/>
            <a:ext cx="9022371" cy="260043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300"/>
              </a:spcBef>
            </a:pPr>
            <a:r>
              <a:rPr lang="en-US" sz="2000" dirty="0"/>
              <a:t>HCW trained to implement APN at 69 health facilities in 2 urban Ugandan districts Oct 2017-Sept 2018:  	</a:t>
            </a:r>
          </a:p>
          <a:p>
            <a:pPr lvl="1">
              <a:lnSpc>
                <a:spcPct val="103000"/>
              </a:lnSpc>
              <a:spcBef>
                <a:spcPts val="200"/>
              </a:spcBef>
            </a:pPr>
            <a:r>
              <a:rPr lang="en-US" sz="1500" b="1" dirty="0"/>
              <a:t>ID HIV+ clients &gt;15 </a:t>
            </a:r>
            <a:r>
              <a:rPr lang="en-US" sz="1500" b="1" dirty="0" err="1"/>
              <a:t>yr</a:t>
            </a:r>
            <a:r>
              <a:rPr lang="en-US" sz="1500" b="1" dirty="0"/>
              <a:t> with STD or non-suppressed VL and partners with unknown status</a:t>
            </a:r>
            <a:r>
              <a:rPr lang="en-US" sz="1500" dirty="0"/>
              <a:t>.  </a:t>
            </a:r>
          </a:p>
          <a:p>
            <a:pPr lvl="1">
              <a:lnSpc>
                <a:spcPct val="103000"/>
              </a:lnSpc>
              <a:spcBef>
                <a:spcPts val="200"/>
              </a:spcBef>
            </a:pPr>
            <a:r>
              <a:rPr lang="en-US" sz="1500" b="1" dirty="0"/>
              <a:t>HCW contacted partners by phone or home visit, </a:t>
            </a:r>
            <a:r>
              <a:rPr lang="en-US" sz="1500" dirty="0"/>
              <a:t>notified of exposure, offered HIV testing</a:t>
            </a:r>
          </a:p>
        </p:txBody>
      </p:sp>
      <p:sp>
        <p:nvSpPr>
          <p:cNvPr id="14" name="Rectangle 13">
            <a:extLst>
              <a:ext uri="{FF2B5EF4-FFF2-40B4-BE49-F238E27FC236}">
                <a16:creationId xmlns:a16="http://schemas.microsoft.com/office/drawing/2014/main" id="{9AC3C3C7-F04E-4C9C-9473-58A7A2C09FA2}"/>
              </a:ext>
            </a:extLst>
          </p:cNvPr>
          <p:cNvSpPr/>
          <p:nvPr/>
        </p:nvSpPr>
        <p:spPr>
          <a:xfrm>
            <a:off x="137410" y="3411426"/>
            <a:ext cx="5218969" cy="246221"/>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Outcomes APN Uganda Oct 2017-Sept 2018</a:t>
            </a:r>
          </a:p>
        </p:txBody>
      </p:sp>
      <p:sp>
        <p:nvSpPr>
          <p:cNvPr id="16" name="Content Placeholder 111">
            <a:extLst>
              <a:ext uri="{FF2B5EF4-FFF2-40B4-BE49-F238E27FC236}">
                <a16:creationId xmlns:a16="http://schemas.microsoft.com/office/drawing/2014/main" id="{A094A26C-322D-437B-88AC-463413C71002}"/>
              </a:ext>
            </a:extLst>
          </p:cNvPr>
          <p:cNvSpPr txBox="1">
            <a:spLocks/>
          </p:cNvSpPr>
          <p:nvPr/>
        </p:nvSpPr>
        <p:spPr>
          <a:xfrm>
            <a:off x="520454" y="2288542"/>
            <a:ext cx="8602757" cy="1325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200"/>
              </a:spcBef>
              <a:buFont typeface="Arial" panose="020B0604020202020204" pitchFamily="34" charset="0"/>
              <a:buChar char="→"/>
            </a:pPr>
            <a:r>
              <a:rPr lang="en-US" sz="1500" dirty="0"/>
              <a:t>Reach - % receiving APN: </a:t>
            </a:r>
            <a:r>
              <a:rPr lang="en-US" sz="1500" b="1" dirty="0">
                <a:solidFill>
                  <a:srgbClr val="C00000"/>
                </a:solidFill>
              </a:rPr>
              <a:t>35,704/53,152 (67%) received APN</a:t>
            </a:r>
          </a:p>
          <a:p>
            <a:pPr>
              <a:lnSpc>
                <a:spcPct val="103000"/>
              </a:lnSpc>
              <a:spcBef>
                <a:spcPts val="200"/>
              </a:spcBef>
              <a:buFont typeface="Arial" panose="020B0604020202020204" pitchFamily="34" charset="0"/>
              <a:buChar char="→"/>
            </a:pPr>
            <a:r>
              <a:rPr lang="en-US" sz="1500" dirty="0"/>
              <a:t>Contact index - # named/# index:  </a:t>
            </a:r>
            <a:r>
              <a:rPr lang="en-US" sz="1500" b="1" dirty="0">
                <a:solidFill>
                  <a:srgbClr val="0070C0"/>
                </a:solidFill>
              </a:rPr>
              <a:t>49,314/35,704 = 1.4</a:t>
            </a:r>
          </a:p>
          <a:p>
            <a:pPr>
              <a:lnSpc>
                <a:spcPct val="103000"/>
              </a:lnSpc>
              <a:spcBef>
                <a:spcPts val="200"/>
              </a:spcBef>
              <a:buFont typeface="Arial" panose="020B0604020202020204" pitchFamily="34" charset="0"/>
              <a:buChar char="→"/>
            </a:pPr>
            <a:r>
              <a:rPr lang="en-US" sz="1500" dirty="0"/>
              <a:t>Testing index - # tested/# index:  </a:t>
            </a:r>
            <a:r>
              <a:rPr lang="en-US" sz="1500" b="1" dirty="0">
                <a:solidFill>
                  <a:schemeClr val="accent6">
                    <a:lumMod val="75000"/>
                  </a:schemeClr>
                </a:solidFill>
              </a:rPr>
              <a:t>19,155/35,704 = 54%</a:t>
            </a:r>
          </a:p>
          <a:p>
            <a:pPr>
              <a:lnSpc>
                <a:spcPct val="103000"/>
              </a:lnSpc>
              <a:spcBef>
                <a:spcPts val="200"/>
              </a:spcBef>
              <a:buFont typeface="Arial" panose="020B0604020202020204" pitchFamily="34" charset="0"/>
              <a:buChar char="→"/>
            </a:pPr>
            <a:r>
              <a:rPr lang="en-US" sz="1500" dirty="0"/>
              <a:t>Case-finding index - # test HIV+/# index: </a:t>
            </a:r>
            <a:r>
              <a:rPr lang="en-US" sz="1500" b="1" dirty="0">
                <a:solidFill>
                  <a:srgbClr val="7030A0"/>
                </a:solidFill>
              </a:rPr>
              <a:t>5,690/35,704 = 16% </a:t>
            </a:r>
          </a:p>
          <a:p>
            <a:pPr>
              <a:lnSpc>
                <a:spcPct val="103000"/>
              </a:lnSpc>
              <a:spcBef>
                <a:spcPts val="200"/>
              </a:spcBef>
              <a:buFont typeface="Arial" panose="020B0604020202020204" pitchFamily="34" charset="0"/>
              <a:buChar char="→"/>
            </a:pPr>
            <a:endParaRPr lang="en-US" sz="1600" b="1" dirty="0">
              <a:solidFill>
                <a:srgbClr val="7030A0"/>
              </a:solidFill>
            </a:endParaRPr>
          </a:p>
        </p:txBody>
      </p:sp>
      <p:sp>
        <p:nvSpPr>
          <p:cNvPr id="19" name="Rectangle 18">
            <a:extLst>
              <a:ext uri="{FF2B5EF4-FFF2-40B4-BE49-F238E27FC236}">
                <a16:creationId xmlns:a16="http://schemas.microsoft.com/office/drawing/2014/main" id="{4E8B8F54-1758-4C14-B951-9C4E6C55FDC9}"/>
              </a:ext>
            </a:extLst>
          </p:cNvPr>
          <p:cNvSpPr/>
          <p:nvPr/>
        </p:nvSpPr>
        <p:spPr>
          <a:xfrm>
            <a:off x="186774" y="6042290"/>
            <a:ext cx="8529213" cy="646331"/>
          </a:xfrm>
          <a:prstGeom prst="rect">
            <a:avLst/>
          </a:prstGeom>
        </p:spPr>
        <p:txBody>
          <a:bodyPr wrap="square">
            <a:spAutoFit/>
          </a:bodyPr>
          <a:lstStyle/>
          <a:p>
            <a:pPr marL="171450" indent="-171450">
              <a:buClr>
                <a:srgbClr val="C00000"/>
              </a:buClr>
              <a:buFont typeface="Arial" panose="020B0604020202020204" pitchFamily="34" charset="0"/>
              <a:buChar char="→"/>
            </a:pPr>
            <a:r>
              <a:rPr lang="en-US" sz="1200" dirty="0">
                <a:latin typeface="Arial" panose="020B0604020202020204" pitchFamily="34" charset="0"/>
                <a:cs typeface="Arial" panose="020B0604020202020204" pitchFamily="34" charset="0"/>
              </a:rPr>
              <a:t>There were </a:t>
            </a:r>
            <a:r>
              <a:rPr lang="en-US" sz="1200" b="1" dirty="0">
                <a:latin typeface="Arial" panose="020B0604020202020204" pitchFamily="34" charset="0"/>
                <a:cs typeface="Arial" panose="020B0604020202020204" pitchFamily="34" charset="0"/>
              </a:rPr>
              <a:t>more men elicited, notified and tested for APN services </a:t>
            </a:r>
            <a:r>
              <a:rPr lang="en-US" sz="1200" dirty="0">
                <a:latin typeface="Arial" panose="020B0604020202020204" pitchFamily="34" charset="0"/>
                <a:cs typeface="Arial" panose="020B0604020202020204" pitchFamily="34" charset="0"/>
              </a:rPr>
              <a:t>compared to women. However, the proportions that tested HIV + comparable: 2,686 men (25.7% tested) HIV+ and 3,004 (34.4% tested) women </a:t>
            </a:r>
          </a:p>
          <a:p>
            <a:pPr marL="171450" indent="-171450">
              <a:buClr>
                <a:srgbClr val="C00000"/>
              </a:buClr>
              <a:buFont typeface="Arial" panose="020B0604020202020204" pitchFamily="34" charset="0"/>
              <a:buChar char="→"/>
            </a:pPr>
            <a:r>
              <a:rPr lang="en-US" sz="1200" dirty="0">
                <a:latin typeface="Arial" panose="020B0604020202020204" pitchFamily="34" charset="0"/>
                <a:cs typeface="Arial" panose="020B0604020202020204" pitchFamily="34" charset="0"/>
              </a:rPr>
              <a:t>Assess for gender-based violence (</a:t>
            </a:r>
            <a:r>
              <a:rPr lang="en-US" sz="1200" b="1" dirty="0">
                <a:latin typeface="Arial" panose="020B0604020202020204" pitchFamily="34" charset="0"/>
                <a:cs typeface="Arial" panose="020B0604020202020204" pitchFamily="34" charset="0"/>
              </a:rPr>
              <a:t>GBV)</a:t>
            </a:r>
            <a:r>
              <a:rPr lang="en-US" sz="1200" dirty="0">
                <a:latin typeface="Arial" panose="020B0604020202020204" pitchFamily="34" charset="0"/>
                <a:cs typeface="Arial" panose="020B0604020202020204" pitchFamily="34" charset="0"/>
              </a:rPr>
              <a:t>, 70% reported by women.</a:t>
            </a:r>
          </a:p>
        </p:txBody>
      </p:sp>
      <p:grpSp>
        <p:nvGrpSpPr>
          <p:cNvPr id="9" name="Group 8">
            <a:extLst>
              <a:ext uri="{FF2B5EF4-FFF2-40B4-BE49-F238E27FC236}">
                <a16:creationId xmlns:a16="http://schemas.microsoft.com/office/drawing/2014/main" id="{73450508-F0D6-46CF-ACFF-10B946359B2D}"/>
              </a:ext>
            </a:extLst>
          </p:cNvPr>
          <p:cNvGrpSpPr/>
          <p:nvPr/>
        </p:nvGrpSpPr>
        <p:grpSpPr>
          <a:xfrm>
            <a:off x="5008341" y="3386766"/>
            <a:ext cx="3609375" cy="2655524"/>
            <a:chOff x="5008341" y="3386766"/>
            <a:chExt cx="3609375" cy="2655524"/>
          </a:xfrm>
        </p:grpSpPr>
        <p:grpSp>
          <p:nvGrpSpPr>
            <p:cNvPr id="13" name="Group 12">
              <a:extLst>
                <a:ext uri="{FF2B5EF4-FFF2-40B4-BE49-F238E27FC236}">
                  <a16:creationId xmlns:a16="http://schemas.microsoft.com/office/drawing/2014/main" id="{736524D6-9C41-4952-8910-27F8DA50812B}"/>
                </a:ext>
              </a:extLst>
            </p:cNvPr>
            <p:cNvGrpSpPr/>
            <p:nvPr/>
          </p:nvGrpSpPr>
          <p:grpSpPr>
            <a:xfrm>
              <a:off x="5008341" y="3386766"/>
              <a:ext cx="3609375" cy="2655524"/>
              <a:chOff x="4926281" y="3725297"/>
              <a:chExt cx="3609375" cy="2655524"/>
            </a:xfrm>
          </p:grpSpPr>
          <p:sp>
            <p:nvSpPr>
              <p:cNvPr id="15" name="Rectangle 14">
                <a:extLst>
                  <a:ext uri="{FF2B5EF4-FFF2-40B4-BE49-F238E27FC236}">
                    <a16:creationId xmlns:a16="http://schemas.microsoft.com/office/drawing/2014/main" id="{86631FFE-FE5F-4927-A2F3-DC81C59D9413}"/>
                  </a:ext>
                </a:extLst>
              </p:cNvPr>
              <p:cNvSpPr/>
              <p:nvPr/>
            </p:nvSpPr>
            <p:spPr>
              <a:xfrm>
                <a:off x="4926281" y="3725297"/>
                <a:ext cx="2611520" cy="246221"/>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Outcomes APN Uganda by Sex</a:t>
                </a:r>
              </a:p>
            </p:txBody>
          </p:sp>
          <p:pic>
            <p:nvPicPr>
              <p:cNvPr id="12" name="Picture 11">
                <a:extLst>
                  <a:ext uri="{FF2B5EF4-FFF2-40B4-BE49-F238E27FC236}">
                    <a16:creationId xmlns:a16="http://schemas.microsoft.com/office/drawing/2014/main" id="{FE1FD25C-E622-45AC-B270-A5534F709B11}"/>
                  </a:ext>
                </a:extLst>
              </p:cNvPr>
              <p:cNvPicPr>
                <a:picLocks noChangeAspect="1"/>
              </p:cNvPicPr>
              <p:nvPr/>
            </p:nvPicPr>
            <p:blipFill>
              <a:blip r:embed="rId2"/>
              <a:stretch>
                <a:fillRect/>
              </a:stretch>
            </p:blipFill>
            <p:spPr>
              <a:xfrm>
                <a:off x="4952886" y="3953783"/>
                <a:ext cx="3582770" cy="2427038"/>
              </a:xfrm>
              <a:prstGeom prst="rect">
                <a:avLst/>
              </a:prstGeom>
            </p:spPr>
          </p:pic>
        </p:grpSp>
        <p:sp>
          <p:nvSpPr>
            <p:cNvPr id="8" name="Rectangle 7">
              <a:extLst>
                <a:ext uri="{FF2B5EF4-FFF2-40B4-BE49-F238E27FC236}">
                  <a16:creationId xmlns:a16="http://schemas.microsoft.com/office/drawing/2014/main" id="{9EAB8150-D5A3-41E1-B4D2-DFC4C4F29A9B}"/>
                </a:ext>
              </a:extLst>
            </p:cNvPr>
            <p:cNvSpPr/>
            <p:nvPr/>
          </p:nvSpPr>
          <p:spPr>
            <a:xfrm>
              <a:off x="6918385" y="3610173"/>
              <a:ext cx="1414732" cy="919004"/>
            </a:xfrm>
            <a:prstGeom prst="rect">
              <a:avLst/>
            </a:prstGeom>
            <a:solidFill>
              <a:schemeClr val="accent6">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latin typeface="Arial" panose="020B0604020202020204" pitchFamily="34" charset="0"/>
                  <a:cs typeface="Arial" panose="020B0604020202020204" pitchFamily="34" charset="0"/>
                </a:rPr>
                <a:t>More male than female partners identified, notified and tested</a:t>
              </a:r>
            </a:p>
          </p:txBody>
        </p:sp>
      </p:grpSp>
      <p:pic>
        <p:nvPicPr>
          <p:cNvPr id="7" name="Picture 6">
            <a:extLst>
              <a:ext uri="{FF2B5EF4-FFF2-40B4-BE49-F238E27FC236}">
                <a16:creationId xmlns:a16="http://schemas.microsoft.com/office/drawing/2014/main" id="{7E828FD8-E956-4655-B7DB-C8FE227E9A56}"/>
              </a:ext>
            </a:extLst>
          </p:cNvPr>
          <p:cNvPicPr>
            <a:picLocks noChangeAspect="1"/>
          </p:cNvPicPr>
          <p:nvPr/>
        </p:nvPicPr>
        <p:blipFill>
          <a:blip r:embed="rId3"/>
          <a:stretch>
            <a:fillRect/>
          </a:stretch>
        </p:blipFill>
        <p:spPr>
          <a:xfrm>
            <a:off x="151608" y="3632987"/>
            <a:ext cx="4598561" cy="2375359"/>
          </a:xfrm>
          <a:prstGeom prst="rect">
            <a:avLst/>
          </a:prstGeom>
        </p:spPr>
      </p:pic>
      <p:sp>
        <p:nvSpPr>
          <p:cNvPr id="17" name="Rectangle 16">
            <a:extLst>
              <a:ext uri="{FF2B5EF4-FFF2-40B4-BE49-F238E27FC236}">
                <a16:creationId xmlns:a16="http://schemas.microsoft.com/office/drawing/2014/main" id="{D6464E3F-FB9E-4D7A-8744-7BC434AB38F9}"/>
              </a:ext>
            </a:extLst>
          </p:cNvPr>
          <p:cNvSpPr/>
          <p:nvPr/>
        </p:nvSpPr>
        <p:spPr>
          <a:xfrm>
            <a:off x="3036815" y="4545955"/>
            <a:ext cx="796954" cy="36730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AA11E86-CE64-4BFF-8C94-C2028DEAD276}"/>
              </a:ext>
            </a:extLst>
          </p:cNvPr>
          <p:cNvSpPr/>
          <p:nvPr/>
        </p:nvSpPr>
        <p:spPr>
          <a:xfrm>
            <a:off x="181436" y="3599043"/>
            <a:ext cx="1015068" cy="91900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11B86E0-91D7-4D73-B334-D633D2AAF8C0}"/>
              </a:ext>
            </a:extLst>
          </p:cNvPr>
          <p:cNvSpPr/>
          <p:nvPr/>
        </p:nvSpPr>
        <p:spPr>
          <a:xfrm>
            <a:off x="702527" y="3691591"/>
            <a:ext cx="1015069" cy="65113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94DE0AE-A79A-44F0-A379-1CC068216068}"/>
              </a:ext>
            </a:extLst>
          </p:cNvPr>
          <p:cNvSpPr/>
          <p:nvPr/>
        </p:nvSpPr>
        <p:spPr>
          <a:xfrm>
            <a:off x="644520" y="3910744"/>
            <a:ext cx="2173543" cy="1087824"/>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13A9F69-DD2B-47C6-A221-C862E9133AE8}"/>
              </a:ext>
            </a:extLst>
          </p:cNvPr>
          <p:cNvSpPr/>
          <p:nvPr/>
        </p:nvSpPr>
        <p:spPr>
          <a:xfrm>
            <a:off x="589910" y="3853118"/>
            <a:ext cx="2692865" cy="159133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2A5DE30-7E4B-47B6-BEF0-D51F1638359C}"/>
              </a:ext>
            </a:extLst>
          </p:cNvPr>
          <p:cNvSpPr/>
          <p:nvPr/>
        </p:nvSpPr>
        <p:spPr>
          <a:xfrm>
            <a:off x="3347307" y="4424236"/>
            <a:ext cx="882209" cy="574332"/>
          </a:xfrm>
          <a:prstGeom prst="rect">
            <a:avLst/>
          </a:prstGeom>
          <a:solidFill>
            <a:schemeClr val="accent1">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latin typeface="Arial" panose="020B0604020202020204" pitchFamily="34" charset="0"/>
                <a:cs typeface="Arial" panose="020B0604020202020204" pitchFamily="34" charset="0"/>
              </a:rPr>
              <a:t>96% linkage rate</a:t>
            </a:r>
          </a:p>
        </p:txBody>
      </p:sp>
    </p:spTree>
    <p:extLst>
      <p:ext uri="{BB962C8B-B14F-4D97-AF65-F5344CB8AC3E}">
        <p14:creationId xmlns:p14="http://schemas.microsoft.com/office/powerpoint/2010/main" val="226290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500" fill="hold"/>
                                        <p:tgtEl>
                                          <p:spTgt spid="36"/>
                                        </p:tgtEl>
                                        <p:attrNameLst>
                                          <p:attrName>ppt_x</p:attrName>
                                        </p:attrNameLst>
                                      </p:cBhvr>
                                      <p:tavLst>
                                        <p:tav tm="0">
                                          <p:val>
                                            <p:strVal val="#ppt_x"/>
                                          </p:val>
                                        </p:tav>
                                        <p:tav tm="100000">
                                          <p:val>
                                            <p:strVal val="#ppt_x"/>
                                          </p:val>
                                        </p:tav>
                                      </p:tavLst>
                                    </p:anim>
                                    <p:anim calcmode="lin" valueType="num">
                                      <p:cBhvr additive="base">
                                        <p:cTn id="1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animEffect transition="in" filter="fade">
                                      <p:cBhvr>
                                        <p:cTn id="16" dur="500"/>
                                        <p:tgtEl>
                                          <p:spTgt spid="16">
                                            <p:txEl>
                                              <p:pRg st="1" end="1"/>
                                            </p:txEl>
                                          </p:spTgt>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Effect transition="in" filter="fade">
                                      <p:cBhvr>
                                        <p:cTn id="25" dur="500"/>
                                        <p:tgtEl>
                                          <p:spTgt spid="16">
                                            <p:txEl>
                                              <p:pRg st="2" end="2"/>
                                            </p:txEl>
                                          </p:spTgt>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ppt_x"/>
                                          </p:val>
                                        </p:tav>
                                        <p:tav tm="100000">
                                          <p:val>
                                            <p:strVal val="#ppt_x"/>
                                          </p:val>
                                        </p:tav>
                                      </p:tavLst>
                                    </p:anim>
                                    <p:anim calcmode="lin" valueType="num">
                                      <p:cBhvr additive="base">
                                        <p:cTn id="2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xEl>
                                              <p:pRg st="3" end="3"/>
                                            </p:txEl>
                                          </p:spTgt>
                                        </p:tgtEl>
                                        <p:attrNameLst>
                                          <p:attrName>style.visibility</p:attrName>
                                        </p:attrNameLst>
                                      </p:cBhvr>
                                      <p:to>
                                        <p:strVal val="visible"/>
                                      </p:to>
                                    </p:set>
                                    <p:animEffect transition="in" filter="fade">
                                      <p:cBhvr>
                                        <p:cTn id="34" dur="500"/>
                                        <p:tgtEl>
                                          <p:spTgt spid="16">
                                            <p:txEl>
                                              <p:pRg st="3" end="3"/>
                                            </p:txEl>
                                          </p:spTgt>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6" grpId="0" animBg="1"/>
      <p:bldP spid="37" grpId="0" animBg="1"/>
      <p:bldP spid="38" grpId="0" animBg="1"/>
      <p:bldP spid="39" grpId="0" animBg="1"/>
      <p:bldP spid="4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1AA0D9-2112-4E1A-9B54-29D9AACBD619}"/>
              </a:ext>
            </a:extLst>
          </p:cNvPr>
          <p:cNvSpPr>
            <a:spLocks noGrp="1"/>
          </p:cNvSpPr>
          <p:nvPr>
            <p:ph idx="1"/>
          </p:nvPr>
        </p:nvSpPr>
        <p:spPr>
          <a:xfrm>
            <a:off x="4122058" y="1448795"/>
            <a:ext cx="5252032" cy="1376177"/>
          </a:xfrm>
        </p:spPr>
        <p:txBody>
          <a:bodyPr>
            <a:normAutofit/>
          </a:bodyPr>
          <a:lstStyle/>
          <a:p>
            <a:pPr>
              <a:lnSpc>
                <a:spcPct val="103000"/>
              </a:lnSpc>
              <a:spcBef>
                <a:spcPts val="300"/>
              </a:spcBef>
              <a:spcAft>
                <a:spcPts val="600"/>
              </a:spcAft>
            </a:pPr>
            <a:r>
              <a:rPr lang="en-US" sz="2000" dirty="0"/>
              <a:t>APN acceptability relatively good at 67%</a:t>
            </a:r>
          </a:p>
          <a:p>
            <a:pPr>
              <a:lnSpc>
                <a:spcPct val="103000"/>
              </a:lnSpc>
              <a:spcBef>
                <a:spcPts val="300"/>
              </a:spcBef>
              <a:spcAft>
                <a:spcPts val="600"/>
              </a:spcAft>
            </a:pPr>
            <a:r>
              <a:rPr lang="en-US" sz="2000" dirty="0"/>
              <a:t>There is high yield of 29.7%</a:t>
            </a:r>
          </a:p>
          <a:p>
            <a:pPr>
              <a:lnSpc>
                <a:spcPct val="103000"/>
              </a:lnSpc>
              <a:spcBef>
                <a:spcPts val="300"/>
              </a:spcBef>
              <a:spcAft>
                <a:spcPts val="600"/>
              </a:spcAft>
            </a:pPr>
            <a:r>
              <a:rPr lang="en-US" sz="2000" dirty="0"/>
              <a:t>High linkage HIV+ to care at 96%. </a:t>
            </a:r>
          </a:p>
        </p:txBody>
      </p:sp>
      <p:sp>
        <p:nvSpPr>
          <p:cNvPr id="4" name="Title 1">
            <a:extLst>
              <a:ext uri="{FF2B5EF4-FFF2-40B4-BE49-F238E27FC236}">
                <a16:creationId xmlns:a16="http://schemas.microsoft.com/office/drawing/2014/main" id="{0C8DF82E-4B56-4C8E-B77B-080EF54667C8}"/>
              </a:ext>
            </a:extLst>
          </p:cNvPr>
          <p:cNvSpPr>
            <a:spLocks noGrp="1"/>
          </p:cNvSpPr>
          <p:nvPr>
            <p:ph type="title"/>
          </p:nvPr>
        </p:nvSpPr>
        <p:spPr>
          <a:xfrm>
            <a:off x="669029" y="80125"/>
            <a:ext cx="7616977" cy="1325563"/>
          </a:xfrm>
        </p:spPr>
        <p:txBody>
          <a:bodyPr/>
          <a:lstStyle/>
          <a:p>
            <a:r>
              <a:rPr lang="en-US" dirty="0"/>
              <a:t>Assisted Partner Notification (APN) Services     in </a:t>
            </a:r>
            <a:r>
              <a:rPr lang="en-US" b="1" dirty="0"/>
              <a:t>Kampala, Uganda</a:t>
            </a:r>
            <a:br>
              <a:rPr lang="en-US" b="1" dirty="0"/>
            </a:br>
            <a:r>
              <a:rPr lang="en-US" dirty="0"/>
              <a:t> </a:t>
            </a:r>
            <a:r>
              <a:rPr lang="en-US" sz="2000" i="1" dirty="0" err="1">
                <a:solidFill>
                  <a:schemeClr val="tx1"/>
                </a:solidFill>
              </a:rPr>
              <a:t>Namimbi</a:t>
            </a:r>
            <a:r>
              <a:rPr lang="en-US" sz="2000" i="1" dirty="0">
                <a:solidFill>
                  <a:schemeClr val="tx1"/>
                </a:solidFill>
              </a:rPr>
              <a:t> F et al.  CROI, 2020 Boston Abs. 937</a:t>
            </a:r>
            <a:endParaRPr lang="en-US" dirty="0"/>
          </a:p>
        </p:txBody>
      </p:sp>
      <p:cxnSp>
        <p:nvCxnSpPr>
          <p:cNvPr id="5" name="Straight Connector 4">
            <a:extLst>
              <a:ext uri="{FF2B5EF4-FFF2-40B4-BE49-F238E27FC236}">
                <a16:creationId xmlns:a16="http://schemas.microsoft.com/office/drawing/2014/main" id="{BE641E77-0959-43A2-8D7D-3AB9EE5E3E81}"/>
              </a:ext>
            </a:extLst>
          </p:cNvPr>
          <p:cNvCxnSpPr>
            <a:cxnSpLocks/>
          </p:cNvCxnSpPr>
          <p:nvPr/>
        </p:nvCxnSpPr>
        <p:spPr>
          <a:xfrm>
            <a:off x="0" y="1258686"/>
            <a:ext cx="9144000"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7" name="Table 8">
            <a:extLst>
              <a:ext uri="{FF2B5EF4-FFF2-40B4-BE49-F238E27FC236}">
                <a16:creationId xmlns:a16="http://schemas.microsoft.com/office/drawing/2014/main" id="{95272AAD-6AC7-4191-82D0-E54CD139F0BE}"/>
              </a:ext>
            </a:extLst>
          </p:cNvPr>
          <p:cNvGraphicFramePr>
            <a:graphicFrameLocks noGrp="1"/>
          </p:cNvGraphicFramePr>
          <p:nvPr/>
        </p:nvGraphicFramePr>
        <p:xfrm>
          <a:off x="142881" y="1591467"/>
          <a:ext cx="3979177" cy="914400"/>
        </p:xfrm>
        <a:graphic>
          <a:graphicData uri="http://schemas.openxmlformats.org/drawingml/2006/table">
            <a:tbl>
              <a:tblPr firstRow="1" bandRow="1">
                <a:tableStyleId>{5C22544A-7EE6-4342-B048-85BDC9FD1C3A}</a:tableStyleId>
              </a:tblPr>
              <a:tblGrid>
                <a:gridCol w="799750">
                  <a:extLst>
                    <a:ext uri="{9D8B030D-6E8A-4147-A177-3AD203B41FA5}">
                      <a16:colId xmlns:a16="http://schemas.microsoft.com/office/drawing/2014/main" val="1948894517"/>
                    </a:ext>
                  </a:extLst>
                </a:gridCol>
                <a:gridCol w="738231">
                  <a:extLst>
                    <a:ext uri="{9D8B030D-6E8A-4147-A177-3AD203B41FA5}">
                      <a16:colId xmlns:a16="http://schemas.microsoft.com/office/drawing/2014/main" val="3002456575"/>
                    </a:ext>
                  </a:extLst>
                </a:gridCol>
                <a:gridCol w="604007">
                  <a:extLst>
                    <a:ext uri="{9D8B030D-6E8A-4147-A177-3AD203B41FA5}">
                      <a16:colId xmlns:a16="http://schemas.microsoft.com/office/drawing/2014/main" val="233451629"/>
                    </a:ext>
                  </a:extLst>
                </a:gridCol>
                <a:gridCol w="796954">
                  <a:extLst>
                    <a:ext uri="{9D8B030D-6E8A-4147-A177-3AD203B41FA5}">
                      <a16:colId xmlns:a16="http://schemas.microsoft.com/office/drawing/2014/main" val="3067149272"/>
                    </a:ext>
                  </a:extLst>
                </a:gridCol>
                <a:gridCol w="1040235">
                  <a:extLst>
                    <a:ext uri="{9D8B030D-6E8A-4147-A177-3AD203B41FA5}">
                      <a16:colId xmlns:a16="http://schemas.microsoft.com/office/drawing/2014/main" val="1215083314"/>
                    </a:ext>
                  </a:extLst>
                </a:gridCol>
              </a:tblGrid>
              <a:tr h="349417">
                <a:tc>
                  <a:txBody>
                    <a:bodyPr/>
                    <a:lstStyle/>
                    <a:p>
                      <a:r>
                        <a:rPr lang="en-US" sz="1050" dirty="0">
                          <a:latin typeface="Arial" panose="020B0604020202020204" pitchFamily="34" charset="0"/>
                          <a:cs typeface="Arial" panose="020B0604020202020204" pitchFamily="34" charset="0"/>
                        </a:rPr>
                        <a:t>Country</a:t>
                      </a:r>
                    </a:p>
                  </a:txBody>
                  <a:tcPr/>
                </a:tc>
                <a:tc>
                  <a:txBody>
                    <a:bodyPr/>
                    <a:lstStyle/>
                    <a:p>
                      <a:pPr algn="ctr"/>
                      <a:r>
                        <a:rPr lang="en-US" sz="1050" dirty="0">
                          <a:latin typeface="Arial" panose="020B0604020202020204" pitchFamily="34" charset="0"/>
                          <a:cs typeface="Arial" panose="020B0604020202020204" pitchFamily="34" charset="0"/>
                        </a:rPr>
                        <a:t># get APN</a:t>
                      </a:r>
                    </a:p>
                  </a:txBody>
                  <a:tcPr/>
                </a:tc>
                <a:tc>
                  <a:txBody>
                    <a:bodyPr/>
                    <a:lstStyle/>
                    <a:p>
                      <a:pPr algn="ctr"/>
                      <a:r>
                        <a:rPr lang="en-US" sz="1050" dirty="0">
                          <a:latin typeface="Arial" panose="020B0604020202020204" pitchFamily="34" charset="0"/>
                          <a:cs typeface="Arial" panose="020B0604020202020204" pitchFamily="34" charset="0"/>
                        </a:rPr>
                        <a:t>Reach</a:t>
                      </a:r>
                    </a:p>
                  </a:txBody>
                  <a:tcPr/>
                </a:tc>
                <a:tc>
                  <a:txBody>
                    <a:bodyPr/>
                    <a:lstStyle/>
                    <a:p>
                      <a:pPr algn="ctr"/>
                      <a:r>
                        <a:rPr lang="en-US" sz="1050" dirty="0">
                          <a:latin typeface="Arial" panose="020B0604020202020204" pitchFamily="34" charset="0"/>
                          <a:cs typeface="Arial" panose="020B0604020202020204" pitchFamily="34" charset="0"/>
                        </a:rPr>
                        <a:t>+ Partners</a:t>
                      </a:r>
                    </a:p>
                  </a:txBody>
                  <a:tcPr/>
                </a:tc>
                <a:tc>
                  <a:txBody>
                    <a:bodyPr/>
                    <a:lstStyle/>
                    <a:p>
                      <a:pPr algn="ctr"/>
                      <a:r>
                        <a:rPr lang="en-US" sz="1050" dirty="0">
                          <a:latin typeface="Arial" panose="020B0604020202020204" pitchFamily="34" charset="0"/>
                          <a:cs typeface="Arial" panose="020B0604020202020204" pitchFamily="34" charset="0"/>
                        </a:rPr>
                        <a:t>Case-finding Index</a:t>
                      </a:r>
                    </a:p>
                  </a:txBody>
                  <a:tcPr/>
                </a:tc>
                <a:extLst>
                  <a:ext uri="{0D108BD9-81ED-4DB2-BD59-A6C34878D82A}">
                    <a16:rowId xmlns:a16="http://schemas.microsoft.com/office/drawing/2014/main" val="1215781102"/>
                  </a:ext>
                </a:extLst>
              </a:tr>
              <a:tr h="213533">
                <a:tc>
                  <a:txBody>
                    <a:bodyPr/>
                    <a:lstStyle/>
                    <a:p>
                      <a:r>
                        <a:rPr lang="en-US" sz="1050" dirty="0">
                          <a:latin typeface="Arial" panose="020B0604020202020204" pitchFamily="34" charset="0"/>
                          <a:cs typeface="Arial" panose="020B0604020202020204" pitchFamily="34" charset="0"/>
                        </a:rPr>
                        <a:t>Botswana</a:t>
                      </a:r>
                    </a:p>
                  </a:txBody>
                  <a:tcPr/>
                </a:tc>
                <a:tc>
                  <a:txBody>
                    <a:bodyPr/>
                    <a:lstStyle/>
                    <a:p>
                      <a:pPr algn="ctr"/>
                      <a:r>
                        <a:rPr lang="en-US" sz="1050" dirty="0">
                          <a:latin typeface="Arial" panose="020B0604020202020204" pitchFamily="34" charset="0"/>
                          <a:cs typeface="Arial" panose="020B0604020202020204" pitchFamily="34" charset="0"/>
                        </a:rPr>
                        <a:t>6,097</a:t>
                      </a:r>
                    </a:p>
                  </a:txBody>
                  <a:tcPr/>
                </a:tc>
                <a:tc>
                  <a:txBody>
                    <a:bodyPr/>
                    <a:lstStyle/>
                    <a:p>
                      <a:pPr algn="ctr"/>
                      <a:r>
                        <a:rPr lang="en-US" sz="1050" dirty="0">
                          <a:latin typeface="Arial" panose="020B0604020202020204" pitchFamily="34" charset="0"/>
                          <a:cs typeface="Arial" panose="020B0604020202020204" pitchFamily="34" charset="0"/>
                        </a:rPr>
                        <a:t>88%</a:t>
                      </a:r>
                    </a:p>
                  </a:txBody>
                  <a:tcPr/>
                </a:tc>
                <a:tc>
                  <a:txBody>
                    <a:bodyPr/>
                    <a:lstStyle/>
                    <a:p>
                      <a:pPr algn="ctr"/>
                      <a:r>
                        <a:rPr lang="en-US" sz="1050" dirty="0">
                          <a:latin typeface="Arial" panose="020B0604020202020204" pitchFamily="34" charset="0"/>
                          <a:cs typeface="Arial" panose="020B0604020202020204" pitchFamily="34" charset="0"/>
                        </a:rPr>
                        <a:t>22%</a:t>
                      </a:r>
                    </a:p>
                  </a:txBody>
                  <a:tcPr/>
                </a:tc>
                <a:tc>
                  <a:txBody>
                    <a:bodyPr/>
                    <a:lstStyle/>
                    <a:p>
                      <a:pPr algn="ctr"/>
                      <a:r>
                        <a:rPr lang="en-US" sz="1050" dirty="0">
                          <a:latin typeface="Arial" panose="020B0604020202020204" pitchFamily="34" charset="0"/>
                          <a:cs typeface="Arial" panose="020B0604020202020204" pitchFamily="34" charset="0"/>
                        </a:rPr>
                        <a:t>0.12</a:t>
                      </a:r>
                    </a:p>
                  </a:txBody>
                  <a:tcPr/>
                </a:tc>
                <a:extLst>
                  <a:ext uri="{0D108BD9-81ED-4DB2-BD59-A6C34878D82A}">
                    <a16:rowId xmlns:a16="http://schemas.microsoft.com/office/drawing/2014/main" val="3892304208"/>
                  </a:ext>
                </a:extLst>
              </a:tr>
              <a:tr h="213533">
                <a:tc>
                  <a:txBody>
                    <a:bodyPr/>
                    <a:lstStyle/>
                    <a:p>
                      <a:r>
                        <a:rPr lang="en-US" sz="1050" dirty="0">
                          <a:latin typeface="Arial" panose="020B0604020202020204" pitchFamily="34" charset="0"/>
                          <a:cs typeface="Arial" panose="020B0604020202020204" pitchFamily="34" charset="0"/>
                        </a:rPr>
                        <a:t>Uganda</a:t>
                      </a:r>
                    </a:p>
                  </a:txBody>
                  <a:tcPr/>
                </a:tc>
                <a:tc>
                  <a:txBody>
                    <a:bodyPr/>
                    <a:lstStyle/>
                    <a:p>
                      <a:pPr algn="ctr"/>
                      <a:r>
                        <a:rPr lang="en-US" sz="1050" dirty="0">
                          <a:latin typeface="Arial" panose="020B0604020202020204" pitchFamily="34" charset="0"/>
                          <a:cs typeface="Arial" panose="020B0604020202020204" pitchFamily="34" charset="0"/>
                        </a:rPr>
                        <a:t>35,704</a:t>
                      </a:r>
                    </a:p>
                  </a:txBody>
                  <a:tcPr/>
                </a:tc>
                <a:tc>
                  <a:txBody>
                    <a:bodyPr/>
                    <a:lstStyle/>
                    <a:p>
                      <a:pPr algn="ctr"/>
                      <a:r>
                        <a:rPr lang="en-US" sz="1050" dirty="0">
                          <a:latin typeface="Arial" panose="020B0604020202020204" pitchFamily="34" charset="0"/>
                          <a:cs typeface="Arial" panose="020B0604020202020204" pitchFamily="34" charset="0"/>
                        </a:rPr>
                        <a:t>67%</a:t>
                      </a:r>
                    </a:p>
                  </a:txBody>
                  <a:tcPr/>
                </a:tc>
                <a:tc>
                  <a:txBody>
                    <a:bodyPr/>
                    <a:lstStyle/>
                    <a:p>
                      <a:pPr algn="ctr"/>
                      <a:r>
                        <a:rPr lang="en-US" sz="1050" dirty="0">
                          <a:latin typeface="Arial" panose="020B0604020202020204" pitchFamily="34" charset="0"/>
                          <a:cs typeface="Arial" panose="020B0604020202020204" pitchFamily="34" charset="0"/>
                        </a:rPr>
                        <a:t>29.7%</a:t>
                      </a:r>
                    </a:p>
                  </a:txBody>
                  <a:tcPr/>
                </a:tc>
                <a:tc>
                  <a:txBody>
                    <a:bodyPr/>
                    <a:lstStyle/>
                    <a:p>
                      <a:pPr algn="ctr"/>
                      <a:r>
                        <a:rPr lang="en-US" sz="1050" dirty="0">
                          <a:latin typeface="Arial" panose="020B0604020202020204" pitchFamily="34" charset="0"/>
                          <a:cs typeface="Arial" panose="020B0604020202020204" pitchFamily="34" charset="0"/>
                        </a:rPr>
                        <a:t>0.16</a:t>
                      </a:r>
                    </a:p>
                  </a:txBody>
                  <a:tcPr/>
                </a:tc>
                <a:extLst>
                  <a:ext uri="{0D108BD9-81ED-4DB2-BD59-A6C34878D82A}">
                    <a16:rowId xmlns:a16="http://schemas.microsoft.com/office/drawing/2014/main" val="3255058460"/>
                  </a:ext>
                </a:extLst>
              </a:tr>
            </a:tbl>
          </a:graphicData>
        </a:graphic>
      </p:graphicFrame>
      <p:sp>
        <p:nvSpPr>
          <p:cNvPr id="8" name="Content Placeholder 2">
            <a:extLst>
              <a:ext uri="{FF2B5EF4-FFF2-40B4-BE49-F238E27FC236}">
                <a16:creationId xmlns:a16="http://schemas.microsoft.com/office/drawing/2014/main" id="{0008A750-D739-4691-A270-9B4EB33DBAA8}"/>
              </a:ext>
            </a:extLst>
          </p:cNvPr>
          <p:cNvSpPr txBox="1">
            <a:spLocks/>
          </p:cNvSpPr>
          <p:nvPr/>
        </p:nvSpPr>
        <p:spPr>
          <a:xfrm>
            <a:off x="260193" y="2868079"/>
            <a:ext cx="8623614" cy="36408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3000"/>
              </a:lnSpc>
              <a:spcBef>
                <a:spcPts val="600"/>
              </a:spcBef>
            </a:pPr>
            <a:r>
              <a:rPr lang="en-US" sz="2000" dirty="0"/>
              <a:t>Factors to consider regarding results: </a:t>
            </a:r>
          </a:p>
          <a:p>
            <a:pPr lvl="1">
              <a:lnSpc>
                <a:spcPct val="103000"/>
              </a:lnSpc>
              <a:spcBef>
                <a:spcPts val="600"/>
              </a:spcBef>
              <a:buFont typeface="Calibri" panose="020F0502020204030204" pitchFamily="34" charset="0"/>
              <a:buChar char="‒"/>
            </a:pPr>
            <a:r>
              <a:rPr lang="en-US" sz="2000" dirty="0"/>
              <a:t>Investigation is needed to understand why fewer partners were elicited than suggested in the literature. </a:t>
            </a:r>
          </a:p>
          <a:p>
            <a:pPr lvl="1">
              <a:lnSpc>
                <a:spcPct val="103000"/>
              </a:lnSpc>
              <a:spcBef>
                <a:spcPts val="600"/>
              </a:spcBef>
              <a:buFont typeface="Calibri" panose="020F0502020204030204" pitchFamily="34" charset="0"/>
              <a:buChar char="‒"/>
            </a:pPr>
            <a:r>
              <a:rPr lang="en-US" sz="2000" dirty="0"/>
              <a:t>Need to understand why 40% of notified partners did not access testing services at the notifying facility. </a:t>
            </a:r>
          </a:p>
          <a:p>
            <a:pPr lvl="1">
              <a:lnSpc>
                <a:spcPct val="103000"/>
              </a:lnSpc>
              <a:spcBef>
                <a:spcPts val="600"/>
              </a:spcBef>
              <a:buFont typeface="Calibri" panose="020F0502020204030204" pitchFamily="34" charset="0"/>
              <a:buChar char="‒"/>
            </a:pPr>
            <a:r>
              <a:rPr lang="en-US" sz="2000" dirty="0"/>
              <a:t>A follow-up of those who were not tested is needed to ascertain if they were tested elsewhere and linked to care. </a:t>
            </a:r>
          </a:p>
          <a:p>
            <a:pPr lvl="1">
              <a:lnSpc>
                <a:spcPct val="103000"/>
              </a:lnSpc>
              <a:spcBef>
                <a:spcPts val="600"/>
              </a:spcBef>
              <a:buFont typeface="Calibri" panose="020F0502020204030204" pitchFamily="34" charset="0"/>
              <a:buChar char="‒"/>
            </a:pPr>
            <a:r>
              <a:rPr lang="en-US" sz="2000" dirty="0"/>
              <a:t>Although &lt;1% index clients reported GBV, recommend carefully monitoring GBV and linkage to GBV services to help improve APN programs.</a:t>
            </a:r>
          </a:p>
        </p:txBody>
      </p:sp>
      <p:sp>
        <p:nvSpPr>
          <p:cNvPr id="9" name="Rectangle 8">
            <a:extLst>
              <a:ext uri="{FF2B5EF4-FFF2-40B4-BE49-F238E27FC236}">
                <a16:creationId xmlns:a16="http://schemas.microsoft.com/office/drawing/2014/main" id="{95DD847F-FB1A-4757-B6B3-1BED38E0AD9B}"/>
              </a:ext>
            </a:extLst>
          </p:cNvPr>
          <p:cNvSpPr/>
          <p:nvPr/>
        </p:nvSpPr>
        <p:spPr>
          <a:xfrm>
            <a:off x="142880" y="1325685"/>
            <a:ext cx="3565053" cy="246221"/>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Comparisons with Botswana data (Abs. 939)</a:t>
            </a:r>
          </a:p>
        </p:txBody>
      </p:sp>
    </p:spTree>
    <p:extLst>
      <p:ext uri="{BB962C8B-B14F-4D97-AF65-F5344CB8AC3E}">
        <p14:creationId xmlns:p14="http://schemas.microsoft.com/office/powerpoint/2010/main" val="26109131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690AA18-7E1D-492B-8FDE-3C655EF80B8F}"/>
              </a:ext>
            </a:extLst>
          </p:cNvPr>
          <p:cNvCxnSpPr>
            <a:cxnSpLocks/>
          </p:cNvCxnSpPr>
          <p:nvPr/>
        </p:nvCxnSpPr>
        <p:spPr>
          <a:xfrm>
            <a:off x="0" y="1258686"/>
            <a:ext cx="9144000" cy="0"/>
          </a:xfrm>
          <a:prstGeom prst="line">
            <a:avLst/>
          </a:prstGeom>
        </p:spPr>
        <p:style>
          <a:lnRef idx="1">
            <a:schemeClr val="dk1"/>
          </a:lnRef>
          <a:fillRef idx="0">
            <a:schemeClr val="dk1"/>
          </a:fillRef>
          <a:effectRef idx="0">
            <a:schemeClr val="dk1"/>
          </a:effectRef>
          <a:fontRef idx="minor">
            <a:schemeClr val="tx1"/>
          </a:fontRef>
        </p:style>
      </p:cxnSp>
      <p:sp>
        <p:nvSpPr>
          <p:cNvPr id="10" name="Content Placeholder 111">
            <a:extLst>
              <a:ext uri="{FF2B5EF4-FFF2-40B4-BE49-F238E27FC236}">
                <a16:creationId xmlns:a16="http://schemas.microsoft.com/office/drawing/2014/main" id="{D4121E78-94E8-4344-AFB1-FB81AC40416D}"/>
              </a:ext>
            </a:extLst>
          </p:cNvPr>
          <p:cNvSpPr txBox="1">
            <a:spLocks/>
          </p:cNvSpPr>
          <p:nvPr/>
        </p:nvSpPr>
        <p:spPr>
          <a:xfrm>
            <a:off x="121628" y="1368593"/>
            <a:ext cx="9022371" cy="15610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Between August 2018 and October 2019, 2,632 index cases identified in 23 clinics Kigali. </a:t>
            </a:r>
          </a:p>
          <a:p>
            <a:pPr>
              <a:lnSpc>
                <a:spcPct val="103000"/>
              </a:lnSpc>
              <a:spcBef>
                <a:spcPts val="600"/>
              </a:spcBef>
            </a:pPr>
            <a:r>
              <a:rPr lang="en-US" sz="2200" dirty="0"/>
              <a:t>91% (2,632) received APN services (65% female, 35% male); eliciting 4,116 partners (ratio 1.7).</a:t>
            </a:r>
          </a:p>
        </p:txBody>
      </p:sp>
      <p:grpSp>
        <p:nvGrpSpPr>
          <p:cNvPr id="90" name="Group 89">
            <a:extLst>
              <a:ext uri="{FF2B5EF4-FFF2-40B4-BE49-F238E27FC236}">
                <a16:creationId xmlns:a16="http://schemas.microsoft.com/office/drawing/2014/main" id="{78D5D6BE-5FF7-4973-AFEA-E34474D8BF8C}"/>
              </a:ext>
            </a:extLst>
          </p:cNvPr>
          <p:cNvGrpSpPr/>
          <p:nvPr/>
        </p:nvGrpSpPr>
        <p:grpSpPr>
          <a:xfrm>
            <a:off x="822569" y="3919262"/>
            <a:ext cx="7297524" cy="2159130"/>
            <a:chOff x="1000347" y="2781275"/>
            <a:chExt cx="7297524" cy="2159130"/>
          </a:xfrm>
        </p:grpSpPr>
        <p:pic>
          <p:nvPicPr>
            <p:cNvPr id="78" name="Picture 77">
              <a:extLst>
                <a:ext uri="{FF2B5EF4-FFF2-40B4-BE49-F238E27FC236}">
                  <a16:creationId xmlns:a16="http://schemas.microsoft.com/office/drawing/2014/main" id="{01302054-EED8-4009-ABE9-57F4088B5798}"/>
                </a:ext>
              </a:extLst>
            </p:cNvPr>
            <p:cNvPicPr>
              <a:picLocks noChangeAspect="1"/>
            </p:cNvPicPr>
            <p:nvPr/>
          </p:nvPicPr>
          <p:blipFill>
            <a:blip r:embed="rId2"/>
            <a:stretch>
              <a:fillRect/>
            </a:stretch>
          </p:blipFill>
          <p:spPr>
            <a:xfrm>
              <a:off x="6291010" y="2799247"/>
              <a:ext cx="2006861" cy="1746414"/>
            </a:xfrm>
            <a:prstGeom prst="rect">
              <a:avLst/>
            </a:prstGeom>
          </p:spPr>
        </p:pic>
        <p:pic>
          <p:nvPicPr>
            <p:cNvPr id="80" name="Picture 79">
              <a:extLst>
                <a:ext uri="{FF2B5EF4-FFF2-40B4-BE49-F238E27FC236}">
                  <a16:creationId xmlns:a16="http://schemas.microsoft.com/office/drawing/2014/main" id="{23AB28C9-82A0-44B0-B2C9-04E1801F5344}"/>
                </a:ext>
              </a:extLst>
            </p:cNvPr>
            <p:cNvPicPr>
              <a:picLocks noChangeAspect="1"/>
            </p:cNvPicPr>
            <p:nvPr/>
          </p:nvPicPr>
          <p:blipFill>
            <a:blip r:embed="rId3"/>
            <a:stretch>
              <a:fillRect/>
            </a:stretch>
          </p:blipFill>
          <p:spPr>
            <a:xfrm>
              <a:off x="1000347" y="2781275"/>
              <a:ext cx="2006861" cy="1757045"/>
            </a:xfrm>
            <a:prstGeom prst="rect">
              <a:avLst/>
            </a:prstGeom>
          </p:spPr>
        </p:pic>
        <p:pic>
          <p:nvPicPr>
            <p:cNvPr id="81" name="Picture 80">
              <a:extLst>
                <a:ext uri="{FF2B5EF4-FFF2-40B4-BE49-F238E27FC236}">
                  <a16:creationId xmlns:a16="http://schemas.microsoft.com/office/drawing/2014/main" id="{786CAC57-CB9A-4D87-B502-B7FA7E60289E}"/>
                </a:ext>
              </a:extLst>
            </p:cNvPr>
            <p:cNvPicPr>
              <a:picLocks noChangeAspect="1"/>
            </p:cNvPicPr>
            <p:nvPr/>
          </p:nvPicPr>
          <p:blipFill>
            <a:blip r:embed="rId4"/>
            <a:stretch>
              <a:fillRect/>
            </a:stretch>
          </p:blipFill>
          <p:spPr>
            <a:xfrm>
              <a:off x="3550153" y="2861051"/>
              <a:ext cx="1928071" cy="1698113"/>
            </a:xfrm>
            <a:prstGeom prst="rect">
              <a:avLst/>
            </a:prstGeom>
          </p:spPr>
        </p:pic>
        <p:sp>
          <p:nvSpPr>
            <p:cNvPr id="83" name="Content Placeholder 111">
              <a:extLst>
                <a:ext uri="{FF2B5EF4-FFF2-40B4-BE49-F238E27FC236}">
                  <a16:creationId xmlns:a16="http://schemas.microsoft.com/office/drawing/2014/main" id="{BABC5417-6890-42A8-9087-86C0F5891AE7}"/>
                </a:ext>
              </a:extLst>
            </p:cNvPr>
            <p:cNvSpPr txBox="1">
              <a:spLocks/>
            </p:cNvSpPr>
            <p:nvPr/>
          </p:nvSpPr>
          <p:spPr>
            <a:xfrm>
              <a:off x="1383451" y="4471451"/>
              <a:ext cx="1010360" cy="4689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3000"/>
                </a:lnSpc>
                <a:spcBef>
                  <a:spcPts val="600"/>
                </a:spcBef>
                <a:buNone/>
              </a:pPr>
              <a:r>
                <a:rPr lang="en-US" sz="2200" dirty="0"/>
                <a:t>40.8%</a:t>
              </a:r>
            </a:p>
          </p:txBody>
        </p:sp>
        <p:sp>
          <p:nvSpPr>
            <p:cNvPr id="84" name="Content Placeholder 111">
              <a:extLst>
                <a:ext uri="{FF2B5EF4-FFF2-40B4-BE49-F238E27FC236}">
                  <a16:creationId xmlns:a16="http://schemas.microsoft.com/office/drawing/2014/main" id="{7BE9D97B-3EDA-42F9-9403-B50AE7DF2D05}"/>
                </a:ext>
              </a:extLst>
            </p:cNvPr>
            <p:cNvSpPr txBox="1">
              <a:spLocks/>
            </p:cNvSpPr>
            <p:nvPr/>
          </p:nvSpPr>
          <p:spPr>
            <a:xfrm>
              <a:off x="4009008" y="4469418"/>
              <a:ext cx="1010360" cy="4689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3000"/>
                </a:lnSpc>
                <a:spcBef>
                  <a:spcPts val="600"/>
                </a:spcBef>
                <a:buNone/>
              </a:pPr>
              <a:r>
                <a:rPr lang="en-US" sz="2200" dirty="0"/>
                <a:t>17.9%</a:t>
              </a:r>
            </a:p>
          </p:txBody>
        </p:sp>
        <p:sp>
          <p:nvSpPr>
            <p:cNvPr id="85" name="Content Placeholder 111">
              <a:extLst>
                <a:ext uri="{FF2B5EF4-FFF2-40B4-BE49-F238E27FC236}">
                  <a16:creationId xmlns:a16="http://schemas.microsoft.com/office/drawing/2014/main" id="{3E78FDEC-B70E-4E8C-B675-FFF9A969AEDB}"/>
                </a:ext>
              </a:extLst>
            </p:cNvPr>
            <p:cNvSpPr txBox="1">
              <a:spLocks/>
            </p:cNvSpPr>
            <p:nvPr/>
          </p:nvSpPr>
          <p:spPr>
            <a:xfrm>
              <a:off x="6789260" y="4448574"/>
              <a:ext cx="1010360" cy="4689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3000"/>
                </a:lnSpc>
                <a:spcBef>
                  <a:spcPts val="600"/>
                </a:spcBef>
                <a:buNone/>
              </a:pPr>
              <a:r>
                <a:rPr lang="en-US" sz="2200" dirty="0"/>
                <a:t>41.2%</a:t>
              </a:r>
            </a:p>
          </p:txBody>
        </p:sp>
      </p:grpSp>
      <p:sp>
        <p:nvSpPr>
          <p:cNvPr id="87" name="Content Placeholder 111">
            <a:extLst>
              <a:ext uri="{FF2B5EF4-FFF2-40B4-BE49-F238E27FC236}">
                <a16:creationId xmlns:a16="http://schemas.microsoft.com/office/drawing/2014/main" id="{6F516E61-3617-4353-8C77-5E587F2BC4E3}"/>
              </a:ext>
            </a:extLst>
          </p:cNvPr>
          <p:cNvSpPr txBox="1">
            <a:spLocks/>
          </p:cNvSpPr>
          <p:nvPr/>
        </p:nvSpPr>
        <p:spPr>
          <a:xfrm>
            <a:off x="121629" y="5960946"/>
            <a:ext cx="9022371" cy="15610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If partner identified by active case finding tests HIV+, linked to care</a:t>
            </a:r>
          </a:p>
        </p:txBody>
      </p:sp>
      <p:sp>
        <p:nvSpPr>
          <p:cNvPr id="89" name="Content Placeholder 111">
            <a:extLst>
              <a:ext uri="{FF2B5EF4-FFF2-40B4-BE49-F238E27FC236}">
                <a16:creationId xmlns:a16="http://schemas.microsoft.com/office/drawing/2014/main" id="{E5D44031-A3AA-44F4-AC44-0CD66A3ACF15}"/>
              </a:ext>
            </a:extLst>
          </p:cNvPr>
          <p:cNvSpPr txBox="1">
            <a:spLocks/>
          </p:cNvSpPr>
          <p:nvPr/>
        </p:nvSpPr>
        <p:spPr>
          <a:xfrm>
            <a:off x="121629" y="2938738"/>
            <a:ext cx="9022371" cy="15610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b="1" dirty="0"/>
              <a:t>Active case-finding </a:t>
            </a:r>
            <a:r>
              <a:rPr lang="en-US" sz="2200" dirty="0"/>
              <a:t>uses three methods of referral (below); 2,903 (71%) partners were identified and referred for testing:</a:t>
            </a:r>
          </a:p>
        </p:txBody>
      </p:sp>
      <p:sp>
        <p:nvSpPr>
          <p:cNvPr id="93" name="Title 1">
            <a:extLst>
              <a:ext uri="{FF2B5EF4-FFF2-40B4-BE49-F238E27FC236}">
                <a16:creationId xmlns:a16="http://schemas.microsoft.com/office/drawing/2014/main" id="{D44070E1-58F2-4BC2-89F3-023FC05FCBE1}"/>
              </a:ext>
            </a:extLst>
          </p:cNvPr>
          <p:cNvSpPr>
            <a:spLocks noGrp="1"/>
          </p:cNvSpPr>
          <p:nvPr>
            <p:ph type="title"/>
          </p:nvPr>
        </p:nvSpPr>
        <p:spPr>
          <a:xfrm>
            <a:off x="335274" y="17478"/>
            <a:ext cx="8153500" cy="1325563"/>
          </a:xfrm>
        </p:spPr>
        <p:txBody>
          <a:bodyPr>
            <a:normAutofit fontScale="90000"/>
          </a:bodyPr>
          <a:lstStyle/>
          <a:p>
            <a:r>
              <a:rPr lang="en-US" dirty="0"/>
              <a:t>Comparison of Index Testing Approaches for                 Assisted Partner Notification (APN) Services in </a:t>
            </a:r>
            <a:r>
              <a:rPr lang="en-US" b="1" dirty="0"/>
              <a:t>Rwanda</a:t>
            </a:r>
            <a:br>
              <a:rPr lang="en-US" dirty="0"/>
            </a:br>
            <a:r>
              <a:rPr lang="en-US" dirty="0"/>
              <a:t> </a:t>
            </a:r>
            <a:r>
              <a:rPr lang="en-US" sz="2000" i="1" dirty="0" err="1">
                <a:solidFill>
                  <a:schemeClr val="tx1"/>
                </a:solidFill>
              </a:rPr>
              <a:t>Remera</a:t>
            </a:r>
            <a:r>
              <a:rPr lang="en-US" sz="2000" i="1" dirty="0">
                <a:solidFill>
                  <a:schemeClr val="tx1"/>
                </a:solidFill>
              </a:rPr>
              <a:t> E et al.  CROI, 2020 Boston Abs. 942</a:t>
            </a:r>
            <a:endParaRPr lang="en-US" dirty="0"/>
          </a:p>
        </p:txBody>
      </p:sp>
    </p:spTree>
    <p:extLst>
      <p:ext uri="{BB962C8B-B14F-4D97-AF65-F5344CB8AC3E}">
        <p14:creationId xmlns:p14="http://schemas.microsoft.com/office/powerpoint/2010/main" val="40383182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B8F0A8-D1D2-4237-A384-37C63B99C045}"/>
              </a:ext>
            </a:extLst>
          </p:cNvPr>
          <p:cNvSpPr>
            <a:spLocks noGrp="1"/>
          </p:cNvSpPr>
          <p:nvPr>
            <p:ph type="title"/>
          </p:nvPr>
        </p:nvSpPr>
        <p:spPr>
          <a:xfrm>
            <a:off x="480349" y="33600"/>
            <a:ext cx="8153500" cy="1325563"/>
          </a:xfrm>
        </p:spPr>
        <p:txBody>
          <a:bodyPr>
            <a:normAutofit fontScale="90000"/>
          </a:bodyPr>
          <a:lstStyle/>
          <a:p>
            <a:r>
              <a:rPr lang="en-US" dirty="0"/>
              <a:t>Comparison of Index Testing Approaches for                 Assisted Partner Notification (APN) Services in </a:t>
            </a:r>
            <a:r>
              <a:rPr lang="en-US" b="1" dirty="0"/>
              <a:t>Rwanda</a:t>
            </a:r>
            <a:br>
              <a:rPr lang="en-US" dirty="0"/>
            </a:br>
            <a:r>
              <a:rPr lang="en-US" dirty="0"/>
              <a:t> </a:t>
            </a:r>
            <a:r>
              <a:rPr lang="en-US" sz="2000" i="1" dirty="0" err="1">
                <a:solidFill>
                  <a:schemeClr val="tx1"/>
                </a:solidFill>
              </a:rPr>
              <a:t>Remera</a:t>
            </a:r>
            <a:r>
              <a:rPr lang="en-US" sz="2000" i="1" dirty="0">
                <a:solidFill>
                  <a:schemeClr val="tx1"/>
                </a:solidFill>
              </a:rPr>
              <a:t> E et al.  CROI, 2020 Boston Abs. 942</a:t>
            </a:r>
            <a:endParaRPr lang="en-US" dirty="0"/>
          </a:p>
        </p:txBody>
      </p:sp>
      <p:cxnSp>
        <p:nvCxnSpPr>
          <p:cNvPr id="6" name="Straight Connector 5">
            <a:extLst>
              <a:ext uri="{FF2B5EF4-FFF2-40B4-BE49-F238E27FC236}">
                <a16:creationId xmlns:a16="http://schemas.microsoft.com/office/drawing/2014/main" id="{2690AA18-7E1D-492B-8FDE-3C655EF80B8F}"/>
              </a:ext>
            </a:extLst>
          </p:cNvPr>
          <p:cNvCxnSpPr>
            <a:cxnSpLocks/>
          </p:cNvCxnSpPr>
          <p:nvPr/>
        </p:nvCxnSpPr>
        <p:spPr>
          <a:xfrm>
            <a:off x="0" y="1258686"/>
            <a:ext cx="9144000" cy="0"/>
          </a:xfrm>
          <a:prstGeom prst="line">
            <a:avLst/>
          </a:prstGeom>
        </p:spPr>
        <p:style>
          <a:lnRef idx="1">
            <a:schemeClr val="dk1"/>
          </a:lnRef>
          <a:fillRef idx="0">
            <a:schemeClr val="dk1"/>
          </a:fillRef>
          <a:effectRef idx="0">
            <a:schemeClr val="dk1"/>
          </a:effectRef>
          <a:fontRef idx="minor">
            <a:schemeClr val="tx1"/>
          </a:fontRef>
        </p:style>
      </p:cxnSp>
      <p:sp>
        <p:nvSpPr>
          <p:cNvPr id="10" name="Content Placeholder 111">
            <a:extLst>
              <a:ext uri="{FF2B5EF4-FFF2-40B4-BE49-F238E27FC236}">
                <a16:creationId xmlns:a16="http://schemas.microsoft.com/office/drawing/2014/main" id="{D4121E78-94E8-4344-AFB1-FB81AC40416D}"/>
              </a:ext>
            </a:extLst>
          </p:cNvPr>
          <p:cNvSpPr txBox="1">
            <a:spLocks/>
          </p:cNvSpPr>
          <p:nvPr/>
        </p:nvSpPr>
        <p:spPr>
          <a:xfrm>
            <a:off x="60814" y="1214625"/>
            <a:ext cx="9022371" cy="25583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300"/>
              </a:spcBef>
            </a:pPr>
            <a:r>
              <a:rPr lang="en-US" sz="2000" dirty="0"/>
              <a:t>APN cascade:</a:t>
            </a:r>
          </a:p>
        </p:txBody>
      </p:sp>
      <p:graphicFrame>
        <p:nvGraphicFramePr>
          <p:cNvPr id="22" name="Content Placeholder 5">
            <a:extLst>
              <a:ext uri="{FF2B5EF4-FFF2-40B4-BE49-F238E27FC236}">
                <a16:creationId xmlns:a16="http://schemas.microsoft.com/office/drawing/2014/main" id="{525A234D-8A95-4999-91F0-EA6E556FC383}"/>
              </a:ext>
            </a:extLst>
          </p:cNvPr>
          <p:cNvGraphicFramePr>
            <a:graphicFrameLocks noGrp="1"/>
          </p:cNvGraphicFramePr>
          <p:nvPr>
            <p:ph idx="1"/>
          </p:nvPr>
        </p:nvGraphicFramePr>
        <p:xfrm>
          <a:off x="1308114" y="2040383"/>
          <a:ext cx="7023323" cy="2594462"/>
        </p:xfrm>
        <a:graphic>
          <a:graphicData uri="http://schemas.openxmlformats.org/drawingml/2006/chart">
            <c:chart xmlns:c="http://schemas.openxmlformats.org/drawingml/2006/chart" xmlns:r="http://schemas.openxmlformats.org/officeDocument/2006/relationships" r:id="rId2"/>
          </a:graphicData>
        </a:graphic>
      </p:graphicFrame>
      <p:grpSp>
        <p:nvGrpSpPr>
          <p:cNvPr id="47" name="Group 46">
            <a:extLst>
              <a:ext uri="{FF2B5EF4-FFF2-40B4-BE49-F238E27FC236}">
                <a16:creationId xmlns:a16="http://schemas.microsoft.com/office/drawing/2014/main" id="{436A44DD-E266-423C-BD73-6443B1B452A8}"/>
              </a:ext>
            </a:extLst>
          </p:cNvPr>
          <p:cNvGrpSpPr/>
          <p:nvPr/>
        </p:nvGrpSpPr>
        <p:grpSpPr>
          <a:xfrm>
            <a:off x="2100668" y="1742450"/>
            <a:ext cx="6073161" cy="3217509"/>
            <a:chOff x="2625950" y="2742569"/>
            <a:chExt cx="6073161" cy="3217509"/>
          </a:xfrm>
        </p:grpSpPr>
        <p:sp>
          <p:nvSpPr>
            <p:cNvPr id="20" name="Rectangle 19">
              <a:extLst>
                <a:ext uri="{FF2B5EF4-FFF2-40B4-BE49-F238E27FC236}">
                  <a16:creationId xmlns:a16="http://schemas.microsoft.com/office/drawing/2014/main" id="{0C246E66-A711-49D9-A85D-A8130D5B0AFF}"/>
                </a:ext>
              </a:extLst>
            </p:cNvPr>
            <p:cNvSpPr/>
            <p:nvPr/>
          </p:nvSpPr>
          <p:spPr>
            <a:xfrm>
              <a:off x="2625950" y="2742569"/>
              <a:ext cx="5218969" cy="246221"/>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Assisted Partner Notification Services Continuum in 23 Clinics Kigali, Rwanda</a:t>
              </a:r>
            </a:p>
          </p:txBody>
        </p:sp>
        <p:grpSp>
          <p:nvGrpSpPr>
            <p:cNvPr id="46" name="Group 45">
              <a:extLst>
                <a:ext uri="{FF2B5EF4-FFF2-40B4-BE49-F238E27FC236}">
                  <a16:creationId xmlns:a16="http://schemas.microsoft.com/office/drawing/2014/main" id="{FBD7E8CC-2C32-4A53-AD9D-6BBFCF2ABD57}"/>
                </a:ext>
              </a:extLst>
            </p:cNvPr>
            <p:cNvGrpSpPr/>
            <p:nvPr/>
          </p:nvGrpSpPr>
          <p:grpSpPr>
            <a:xfrm>
              <a:off x="3035822" y="4264539"/>
              <a:ext cx="5663289" cy="1695539"/>
              <a:chOff x="3035822" y="4264539"/>
              <a:chExt cx="5663289" cy="1695539"/>
            </a:xfrm>
          </p:grpSpPr>
          <p:sp>
            <p:nvSpPr>
              <p:cNvPr id="23" name="TextBox 22">
                <a:extLst>
                  <a:ext uri="{FF2B5EF4-FFF2-40B4-BE49-F238E27FC236}">
                    <a16:creationId xmlns:a16="http://schemas.microsoft.com/office/drawing/2014/main" id="{A6F09932-CDB3-4104-96DA-64C314E657E5}"/>
                  </a:ext>
                </a:extLst>
              </p:cNvPr>
              <p:cNvSpPr txBox="1"/>
              <p:nvPr/>
            </p:nvSpPr>
            <p:spPr>
              <a:xfrm>
                <a:off x="3035822" y="5498413"/>
                <a:ext cx="5663289"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Index       Received   Partners    </a:t>
                </a:r>
                <a:r>
                  <a:rPr lang="en-US" sz="1200" dirty="0" err="1">
                    <a:latin typeface="Arial" panose="020B0604020202020204" pitchFamily="34" charset="0"/>
                    <a:cs typeface="Arial" panose="020B0604020202020204" pitchFamily="34" charset="0"/>
                  </a:rPr>
                  <a:t>Partners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Partners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Partners</a:t>
                </a:r>
                <a:r>
                  <a:rPr lang="en-US" sz="1200" dirty="0">
                    <a:latin typeface="Arial" panose="020B0604020202020204" pitchFamily="34" charset="0"/>
                    <a:cs typeface="Arial" panose="020B0604020202020204" pitchFamily="34" charset="0"/>
                  </a:rPr>
                  <a:t>    Linked</a:t>
                </a:r>
              </a:p>
              <a:p>
                <a:r>
                  <a:rPr lang="en-US" sz="1200" dirty="0">
                    <a:latin typeface="Arial" panose="020B0604020202020204" pitchFamily="34" charset="0"/>
                    <a:cs typeface="Arial" panose="020B0604020202020204" pitchFamily="34" charset="0"/>
                  </a:rPr>
                  <a:t>Cases         APN       Identified   Notified     Tested      HIV+         to Care</a:t>
                </a:r>
              </a:p>
            </p:txBody>
          </p:sp>
          <p:grpSp>
            <p:nvGrpSpPr>
              <p:cNvPr id="45" name="Group 44">
                <a:extLst>
                  <a:ext uri="{FF2B5EF4-FFF2-40B4-BE49-F238E27FC236}">
                    <a16:creationId xmlns:a16="http://schemas.microsoft.com/office/drawing/2014/main" id="{042EBC9B-9E56-4C80-8E6F-DFCB82E6BD32}"/>
                  </a:ext>
                </a:extLst>
              </p:cNvPr>
              <p:cNvGrpSpPr/>
              <p:nvPr/>
            </p:nvGrpSpPr>
            <p:grpSpPr>
              <a:xfrm>
                <a:off x="3416519" y="4264539"/>
                <a:ext cx="4147310" cy="1153406"/>
                <a:chOff x="3416519" y="4264539"/>
                <a:chExt cx="4147310" cy="1153406"/>
              </a:xfrm>
            </p:grpSpPr>
            <p:sp>
              <p:nvSpPr>
                <p:cNvPr id="31" name="Rectangle 30">
                  <a:extLst>
                    <a:ext uri="{FF2B5EF4-FFF2-40B4-BE49-F238E27FC236}">
                      <a16:creationId xmlns:a16="http://schemas.microsoft.com/office/drawing/2014/main" id="{69C6A3A2-2783-4C23-B903-2D4754D693BE}"/>
                    </a:ext>
                  </a:extLst>
                </p:cNvPr>
                <p:cNvSpPr/>
                <p:nvPr/>
              </p:nvSpPr>
              <p:spPr>
                <a:xfrm>
                  <a:off x="3416519" y="4264539"/>
                  <a:ext cx="493456" cy="261610"/>
                </a:xfrm>
                <a:prstGeom prst="rect">
                  <a:avLst/>
                </a:prstGeom>
                <a:solidFill>
                  <a:schemeClr val="bg1"/>
                </a:solidFill>
              </p:spPr>
              <p:txBody>
                <a:bodyPr wrap="square">
                  <a:spAutoFit/>
                </a:bodyPr>
                <a:lstStyle/>
                <a:p>
                  <a:r>
                    <a:rPr lang="en-US" sz="1100" b="1" dirty="0">
                      <a:latin typeface="Arial" panose="020B0604020202020204" pitchFamily="34" charset="0"/>
                      <a:cs typeface="Arial" panose="020B0604020202020204" pitchFamily="34" charset="0"/>
                    </a:rPr>
                    <a:t>91%</a:t>
                  </a:r>
                </a:p>
              </p:txBody>
            </p:sp>
            <p:sp>
              <p:nvSpPr>
                <p:cNvPr id="32" name="Rectangle 31">
                  <a:extLst>
                    <a:ext uri="{FF2B5EF4-FFF2-40B4-BE49-F238E27FC236}">
                      <a16:creationId xmlns:a16="http://schemas.microsoft.com/office/drawing/2014/main" id="{93D80BFC-82EE-4D6A-92ED-87FBDB750679}"/>
                    </a:ext>
                  </a:extLst>
                </p:cNvPr>
                <p:cNvSpPr/>
                <p:nvPr/>
              </p:nvSpPr>
              <p:spPr>
                <a:xfrm>
                  <a:off x="5600014" y="4702692"/>
                  <a:ext cx="493456" cy="261610"/>
                </a:xfrm>
                <a:prstGeom prst="rect">
                  <a:avLst/>
                </a:prstGeom>
                <a:solidFill>
                  <a:schemeClr val="bg1"/>
                </a:solidFill>
              </p:spPr>
              <p:txBody>
                <a:bodyPr wrap="square">
                  <a:spAutoFit/>
                </a:bodyPr>
                <a:lstStyle/>
                <a:p>
                  <a:r>
                    <a:rPr lang="en-US" sz="1100" b="1" dirty="0">
                      <a:latin typeface="Arial" panose="020B0604020202020204" pitchFamily="34" charset="0"/>
                      <a:cs typeface="Arial" panose="020B0604020202020204" pitchFamily="34" charset="0"/>
                    </a:rPr>
                    <a:t>85%</a:t>
                  </a:r>
                </a:p>
              </p:txBody>
            </p:sp>
            <p:sp>
              <p:nvSpPr>
                <p:cNvPr id="33" name="Rectangle 32">
                  <a:extLst>
                    <a:ext uri="{FF2B5EF4-FFF2-40B4-BE49-F238E27FC236}">
                      <a16:creationId xmlns:a16="http://schemas.microsoft.com/office/drawing/2014/main" id="{04ED9A7A-EAC8-426E-96E2-B825DD35FE52}"/>
                    </a:ext>
                  </a:extLst>
                </p:cNvPr>
                <p:cNvSpPr/>
                <p:nvPr/>
              </p:nvSpPr>
              <p:spPr>
                <a:xfrm>
                  <a:off x="4857324" y="4617431"/>
                  <a:ext cx="493456" cy="261610"/>
                </a:xfrm>
                <a:prstGeom prst="rect">
                  <a:avLst/>
                </a:prstGeom>
                <a:solidFill>
                  <a:schemeClr val="bg1"/>
                </a:solidFill>
              </p:spPr>
              <p:txBody>
                <a:bodyPr wrap="square">
                  <a:spAutoFit/>
                </a:bodyPr>
                <a:lstStyle/>
                <a:p>
                  <a:r>
                    <a:rPr lang="en-US" sz="1100" b="1" dirty="0">
                      <a:latin typeface="Arial" panose="020B0604020202020204" pitchFamily="34" charset="0"/>
                      <a:cs typeface="Arial" panose="020B0604020202020204" pitchFamily="34" charset="0"/>
                    </a:rPr>
                    <a:t>71%</a:t>
                  </a:r>
                </a:p>
              </p:txBody>
            </p:sp>
            <p:cxnSp>
              <p:nvCxnSpPr>
                <p:cNvPr id="37" name="Straight Arrow Connector 36">
                  <a:extLst>
                    <a:ext uri="{FF2B5EF4-FFF2-40B4-BE49-F238E27FC236}">
                      <a16:creationId xmlns:a16="http://schemas.microsoft.com/office/drawing/2014/main" id="{B4914C0C-0DF7-4E50-8AD4-056087980F9E}"/>
                    </a:ext>
                  </a:extLst>
                </p:cNvPr>
                <p:cNvCxnSpPr/>
                <p:nvPr/>
              </p:nvCxnSpPr>
              <p:spPr>
                <a:xfrm>
                  <a:off x="3532471" y="4675385"/>
                  <a:ext cx="184558"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00842DF-7228-4637-80C5-D0C3F9A30C12}"/>
                    </a:ext>
                  </a:extLst>
                </p:cNvPr>
                <p:cNvCxnSpPr>
                  <a:cxnSpLocks/>
                </p:cNvCxnSpPr>
                <p:nvPr/>
              </p:nvCxnSpPr>
              <p:spPr>
                <a:xfrm>
                  <a:off x="4275161" y="4824038"/>
                  <a:ext cx="184558"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34C37C6-10A4-4A23-974F-EAF5763EB8D7}"/>
                    </a:ext>
                  </a:extLst>
                </p:cNvPr>
                <p:cNvCxnSpPr/>
                <p:nvPr/>
              </p:nvCxnSpPr>
              <p:spPr>
                <a:xfrm>
                  <a:off x="4996470" y="4936398"/>
                  <a:ext cx="184558"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0CCB3EB-ED50-4086-B46E-908822F8E911}"/>
                    </a:ext>
                  </a:extLst>
                </p:cNvPr>
                <p:cNvCxnSpPr/>
                <p:nvPr/>
              </p:nvCxnSpPr>
              <p:spPr>
                <a:xfrm>
                  <a:off x="5768224" y="5059701"/>
                  <a:ext cx="184558"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B7D276C-B711-4E82-952E-1A4EA91BCA5D}"/>
                    </a:ext>
                  </a:extLst>
                </p:cNvPr>
                <p:cNvCxnSpPr/>
                <p:nvPr/>
              </p:nvCxnSpPr>
              <p:spPr>
                <a:xfrm>
                  <a:off x="6511351" y="5405818"/>
                  <a:ext cx="184558"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89051D2-350A-450E-B3F1-B9D215C09849}"/>
                    </a:ext>
                  </a:extLst>
                </p:cNvPr>
                <p:cNvCxnSpPr/>
                <p:nvPr/>
              </p:nvCxnSpPr>
              <p:spPr>
                <a:xfrm>
                  <a:off x="7218230" y="5417945"/>
                  <a:ext cx="184558"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A1DBDFB4-B9AC-48F9-BCB3-41FF09B5197B}"/>
                    </a:ext>
                  </a:extLst>
                </p:cNvPr>
                <p:cNvSpPr/>
                <p:nvPr/>
              </p:nvSpPr>
              <p:spPr>
                <a:xfrm>
                  <a:off x="6270939" y="5059701"/>
                  <a:ext cx="505733" cy="261610"/>
                </a:xfrm>
                <a:prstGeom prst="rect">
                  <a:avLst/>
                </a:prstGeom>
                <a:solidFill>
                  <a:schemeClr val="bg1"/>
                </a:solidFill>
              </p:spPr>
              <p:txBody>
                <a:bodyPr wrap="square">
                  <a:spAutoFit/>
                </a:bodyPr>
                <a:lstStyle/>
                <a:p>
                  <a:r>
                    <a:rPr lang="en-US" sz="1100" b="1" dirty="0">
                      <a:latin typeface="Arial" panose="020B0604020202020204" pitchFamily="34" charset="0"/>
                      <a:cs typeface="Arial" panose="020B0604020202020204" pitchFamily="34" charset="0"/>
                    </a:rPr>
                    <a:t>8.9%</a:t>
                  </a:r>
                </a:p>
              </p:txBody>
            </p:sp>
            <p:sp>
              <p:nvSpPr>
                <p:cNvPr id="44" name="Rectangle 43">
                  <a:extLst>
                    <a:ext uri="{FF2B5EF4-FFF2-40B4-BE49-F238E27FC236}">
                      <a16:creationId xmlns:a16="http://schemas.microsoft.com/office/drawing/2014/main" id="{9C91A737-AE53-4F35-9931-4FF5C2B4A77D}"/>
                    </a:ext>
                  </a:extLst>
                </p:cNvPr>
                <p:cNvSpPr/>
                <p:nvPr/>
              </p:nvSpPr>
              <p:spPr>
                <a:xfrm>
                  <a:off x="7058096" y="5119316"/>
                  <a:ext cx="505733" cy="261610"/>
                </a:xfrm>
                <a:prstGeom prst="rect">
                  <a:avLst/>
                </a:prstGeom>
                <a:solidFill>
                  <a:schemeClr val="bg1"/>
                </a:solidFill>
              </p:spPr>
              <p:txBody>
                <a:bodyPr wrap="square">
                  <a:spAutoFit/>
                </a:bodyPr>
                <a:lstStyle/>
                <a:p>
                  <a:r>
                    <a:rPr lang="en-US" sz="1100" b="1" dirty="0">
                      <a:latin typeface="Arial" panose="020B0604020202020204" pitchFamily="34" charset="0"/>
                      <a:cs typeface="Arial" panose="020B0604020202020204" pitchFamily="34" charset="0"/>
                    </a:rPr>
                    <a:t>92%</a:t>
                  </a:r>
                </a:p>
              </p:txBody>
            </p:sp>
          </p:grpSp>
        </p:grpSp>
      </p:grpSp>
      <p:grpSp>
        <p:nvGrpSpPr>
          <p:cNvPr id="3" name="Group 2">
            <a:extLst>
              <a:ext uri="{FF2B5EF4-FFF2-40B4-BE49-F238E27FC236}">
                <a16:creationId xmlns:a16="http://schemas.microsoft.com/office/drawing/2014/main" id="{249127F5-FE19-459F-9CCE-CA615EF70BE8}"/>
              </a:ext>
            </a:extLst>
          </p:cNvPr>
          <p:cNvGrpSpPr/>
          <p:nvPr/>
        </p:nvGrpSpPr>
        <p:grpSpPr>
          <a:xfrm>
            <a:off x="2286837" y="2052046"/>
            <a:ext cx="6145686" cy="2353352"/>
            <a:chOff x="3491481" y="2532043"/>
            <a:chExt cx="6145686" cy="2353352"/>
          </a:xfrm>
        </p:grpSpPr>
        <p:sp>
          <p:nvSpPr>
            <p:cNvPr id="66" name="Rectangle 65">
              <a:extLst>
                <a:ext uri="{FF2B5EF4-FFF2-40B4-BE49-F238E27FC236}">
                  <a16:creationId xmlns:a16="http://schemas.microsoft.com/office/drawing/2014/main" id="{BE5F2BFF-1E7E-4B4C-B5CC-B3891978E336}"/>
                </a:ext>
              </a:extLst>
            </p:cNvPr>
            <p:cNvSpPr/>
            <p:nvPr/>
          </p:nvSpPr>
          <p:spPr>
            <a:xfrm>
              <a:off x="5755793" y="2532043"/>
              <a:ext cx="1507144" cy="276999"/>
            </a:xfrm>
            <a:prstGeom prst="rect">
              <a:avLst/>
            </a:prstGeom>
          </p:spPr>
          <p:txBody>
            <a:bodyPr wrap="none">
              <a:spAutoFit/>
            </a:bodyPr>
            <a:lstStyle/>
            <a:p>
              <a:r>
                <a:rPr lang="en-US" sz="1200" dirty="0">
                  <a:solidFill>
                    <a:srgbClr val="0070C0"/>
                  </a:solidFill>
                  <a:latin typeface="Arial" panose="020B0604020202020204" pitchFamily="34" charset="0"/>
                  <a:cs typeface="Arial" panose="020B0604020202020204" pitchFamily="34" charset="0"/>
                </a:rPr>
                <a:t>Contact index: 1.56</a:t>
              </a:r>
              <a:endParaRPr lang="en-US" sz="1200" dirty="0">
                <a:solidFill>
                  <a:srgbClr val="0070C0"/>
                </a:solidFill>
              </a:endParaRPr>
            </a:p>
          </p:txBody>
        </p:sp>
        <p:grpSp>
          <p:nvGrpSpPr>
            <p:cNvPr id="2" name="Group 1">
              <a:extLst>
                <a:ext uri="{FF2B5EF4-FFF2-40B4-BE49-F238E27FC236}">
                  <a16:creationId xmlns:a16="http://schemas.microsoft.com/office/drawing/2014/main" id="{07F4BDDB-2C43-4C44-BE3E-5070ED0A869B}"/>
                </a:ext>
              </a:extLst>
            </p:cNvPr>
            <p:cNvGrpSpPr/>
            <p:nvPr/>
          </p:nvGrpSpPr>
          <p:grpSpPr>
            <a:xfrm>
              <a:off x="3491481" y="2620457"/>
              <a:ext cx="6145686" cy="2264938"/>
              <a:chOff x="3491481" y="2620457"/>
              <a:chExt cx="6145686" cy="2264938"/>
            </a:xfrm>
          </p:grpSpPr>
          <p:sp>
            <p:nvSpPr>
              <p:cNvPr id="62" name="Rectangle 61">
                <a:extLst>
                  <a:ext uri="{FF2B5EF4-FFF2-40B4-BE49-F238E27FC236}">
                    <a16:creationId xmlns:a16="http://schemas.microsoft.com/office/drawing/2014/main" id="{D2A3444D-90E8-49DB-BA6A-6AAD19BA3F42}"/>
                  </a:ext>
                </a:extLst>
              </p:cNvPr>
              <p:cNvSpPr/>
              <p:nvPr/>
            </p:nvSpPr>
            <p:spPr>
              <a:xfrm>
                <a:off x="3491481" y="3152850"/>
                <a:ext cx="1463042" cy="62616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218B7C37-4481-4976-B5C4-7584C29D6268}"/>
                  </a:ext>
                </a:extLst>
              </p:cNvPr>
              <p:cNvSpPr/>
              <p:nvPr/>
            </p:nvSpPr>
            <p:spPr>
              <a:xfrm>
                <a:off x="3564581" y="2620457"/>
                <a:ext cx="2212064" cy="110734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2524404-FC34-4E07-BC53-A7018CCB0288}"/>
                  </a:ext>
                </a:extLst>
              </p:cNvPr>
              <p:cNvSpPr/>
              <p:nvPr/>
            </p:nvSpPr>
            <p:spPr>
              <a:xfrm>
                <a:off x="3615059" y="3059493"/>
                <a:ext cx="3647878" cy="946366"/>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BD74CCDD-20A7-466E-A138-CF9624AEF6B4}"/>
                  </a:ext>
                </a:extLst>
              </p:cNvPr>
              <p:cNvSpPr/>
              <p:nvPr/>
            </p:nvSpPr>
            <p:spPr>
              <a:xfrm>
                <a:off x="3653053" y="3299022"/>
                <a:ext cx="4162116" cy="158637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6F529194-50E3-432D-B5EE-938FF0709106}"/>
                  </a:ext>
                </a:extLst>
              </p:cNvPr>
              <p:cNvSpPr/>
              <p:nvPr/>
            </p:nvSpPr>
            <p:spPr>
              <a:xfrm>
                <a:off x="7203167" y="3046199"/>
                <a:ext cx="1464440" cy="276999"/>
              </a:xfrm>
              <a:prstGeom prst="rect">
                <a:avLst/>
              </a:prstGeom>
            </p:spPr>
            <p:txBody>
              <a:bodyPr wrap="none">
                <a:spAutoFit/>
              </a:bodyPr>
              <a:lstStyle/>
              <a:p>
                <a:r>
                  <a:rPr lang="en-US" sz="1200" dirty="0">
                    <a:solidFill>
                      <a:schemeClr val="accent6">
                        <a:lumMod val="75000"/>
                      </a:schemeClr>
                    </a:solidFill>
                    <a:latin typeface="Arial" panose="020B0604020202020204" pitchFamily="34" charset="0"/>
                    <a:cs typeface="Arial" panose="020B0604020202020204" pitchFamily="34" charset="0"/>
                  </a:rPr>
                  <a:t>Testing index: 0.93</a:t>
                </a:r>
                <a:endParaRPr lang="en-US" sz="1200" dirty="0">
                  <a:solidFill>
                    <a:schemeClr val="accent6">
                      <a:lumMod val="75000"/>
                    </a:schemeClr>
                  </a:solidFill>
                </a:endParaRPr>
              </a:p>
            </p:txBody>
          </p:sp>
          <p:sp>
            <p:nvSpPr>
              <p:cNvPr id="68" name="Rectangle 67">
                <a:extLst>
                  <a:ext uri="{FF2B5EF4-FFF2-40B4-BE49-F238E27FC236}">
                    <a16:creationId xmlns:a16="http://schemas.microsoft.com/office/drawing/2014/main" id="{2E8EA000-0E71-46B6-833A-FF791F77072A}"/>
                  </a:ext>
                </a:extLst>
              </p:cNvPr>
              <p:cNvSpPr/>
              <p:nvPr/>
            </p:nvSpPr>
            <p:spPr>
              <a:xfrm>
                <a:off x="7799805" y="3778394"/>
                <a:ext cx="1837362" cy="276999"/>
              </a:xfrm>
              <a:prstGeom prst="rect">
                <a:avLst/>
              </a:prstGeom>
            </p:spPr>
            <p:txBody>
              <a:bodyPr wrap="none">
                <a:spAutoFit/>
              </a:bodyPr>
              <a:lstStyle/>
              <a:p>
                <a:r>
                  <a:rPr lang="en-US" sz="1200" dirty="0">
                    <a:solidFill>
                      <a:srgbClr val="7030A0"/>
                    </a:solidFill>
                    <a:latin typeface="Arial" panose="020B0604020202020204" pitchFamily="34" charset="0"/>
                    <a:cs typeface="Arial" panose="020B0604020202020204" pitchFamily="34" charset="0"/>
                  </a:rPr>
                  <a:t>Case-finding index: 0.08</a:t>
                </a:r>
                <a:endParaRPr lang="en-US" sz="1200" dirty="0">
                  <a:solidFill>
                    <a:srgbClr val="7030A0"/>
                  </a:solidFill>
                </a:endParaRPr>
              </a:p>
            </p:txBody>
          </p:sp>
        </p:grpSp>
      </p:grpSp>
      <p:sp>
        <p:nvSpPr>
          <p:cNvPr id="69" name="Content Placeholder 111">
            <a:extLst>
              <a:ext uri="{FF2B5EF4-FFF2-40B4-BE49-F238E27FC236}">
                <a16:creationId xmlns:a16="http://schemas.microsoft.com/office/drawing/2014/main" id="{F7B9423C-0E66-4707-B92B-1898738DA4A0}"/>
              </a:ext>
            </a:extLst>
          </p:cNvPr>
          <p:cNvSpPr txBox="1">
            <a:spLocks/>
          </p:cNvSpPr>
          <p:nvPr/>
        </p:nvSpPr>
        <p:spPr>
          <a:xfrm>
            <a:off x="735287" y="5130762"/>
            <a:ext cx="7840917" cy="13255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400"/>
              </a:spcBef>
              <a:buFont typeface="Arial" panose="020B0604020202020204" pitchFamily="34" charset="0"/>
              <a:buChar char="→"/>
            </a:pPr>
            <a:r>
              <a:rPr lang="en-US" sz="1600" dirty="0"/>
              <a:t>Reach - % receiving APN: </a:t>
            </a:r>
            <a:r>
              <a:rPr lang="en-US" sz="1600" b="1" dirty="0">
                <a:solidFill>
                  <a:srgbClr val="C00000"/>
                </a:solidFill>
              </a:rPr>
              <a:t>2,391/2,632 (91%) received APN</a:t>
            </a:r>
          </a:p>
          <a:p>
            <a:pPr>
              <a:lnSpc>
                <a:spcPct val="103000"/>
              </a:lnSpc>
              <a:spcBef>
                <a:spcPts val="400"/>
              </a:spcBef>
              <a:buFont typeface="Arial" panose="020B0604020202020204" pitchFamily="34" charset="0"/>
              <a:buChar char="→"/>
            </a:pPr>
            <a:r>
              <a:rPr lang="en-US" sz="1600" dirty="0"/>
              <a:t>Contact index - # named/# index:  </a:t>
            </a:r>
            <a:r>
              <a:rPr lang="en-US" sz="1600" b="1" dirty="0">
                <a:solidFill>
                  <a:srgbClr val="0070C0"/>
                </a:solidFill>
              </a:rPr>
              <a:t>4,116/2,391 = 1.56</a:t>
            </a:r>
          </a:p>
          <a:p>
            <a:pPr>
              <a:lnSpc>
                <a:spcPct val="103000"/>
              </a:lnSpc>
              <a:spcBef>
                <a:spcPts val="400"/>
              </a:spcBef>
              <a:buFont typeface="Arial" panose="020B0604020202020204" pitchFamily="34" charset="0"/>
              <a:buChar char="→"/>
            </a:pPr>
            <a:r>
              <a:rPr lang="en-US" sz="1600" dirty="0"/>
              <a:t>Testing index - # tested/# index:  </a:t>
            </a:r>
            <a:r>
              <a:rPr lang="en-US" sz="1600" b="1" dirty="0">
                <a:solidFill>
                  <a:schemeClr val="accent6">
                    <a:lumMod val="75000"/>
                  </a:schemeClr>
                </a:solidFill>
              </a:rPr>
              <a:t>2,459/2,632 = 0.93</a:t>
            </a:r>
          </a:p>
          <a:p>
            <a:pPr>
              <a:lnSpc>
                <a:spcPct val="103000"/>
              </a:lnSpc>
              <a:spcBef>
                <a:spcPts val="400"/>
              </a:spcBef>
              <a:buFont typeface="Arial" panose="020B0604020202020204" pitchFamily="34" charset="0"/>
              <a:buChar char="→"/>
            </a:pPr>
            <a:r>
              <a:rPr lang="en-US" sz="1600" dirty="0"/>
              <a:t>Case-finding index - # test HIV+/# index: </a:t>
            </a:r>
            <a:r>
              <a:rPr lang="en-US" sz="1600" b="1" dirty="0">
                <a:solidFill>
                  <a:srgbClr val="7030A0"/>
                </a:solidFill>
              </a:rPr>
              <a:t>221/2,632 = 0.08</a:t>
            </a:r>
          </a:p>
          <a:p>
            <a:pPr>
              <a:lnSpc>
                <a:spcPct val="103000"/>
              </a:lnSpc>
              <a:spcBef>
                <a:spcPts val="400"/>
              </a:spcBef>
              <a:buFont typeface="Arial" panose="020B0604020202020204" pitchFamily="34" charset="0"/>
              <a:buChar char="→"/>
            </a:pPr>
            <a:r>
              <a:rPr lang="en-US" sz="1600" dirty="0"/>
              <a:t>Linkage HIV+ to care: </a:t>
            </a:r>
            <a:r>
              <a:rPr lang="en-US" sz="1600" b="1" dirty="0"/>
              <a:t>92%</a:t>
            </a:r>
            <a:endParaRPr lang="en-US" sz="1600" b="1" dirty="0">
              <a:solidFill>
                <a:srgbClr val="7030A0"/>
              </a:solidFill>
            </a:endParaRPr>
          </a:p>
          <a:p>
            <a:pPr>
              <a:lnSpc>
                <a:spcPct val="103000"/>
              </a:lnSpc>
              <a:spcBef>
                <a:spcPts val="400"/>
              </a:spcBef>
              <a:buFont typeface="Arial" panose="020B0604020202020204" pitchFamily="34" charset="0"/>
              <a:buChar char="→"/>
            </a:pPr>
            <a:endParaRPr lang="en-US" sz="1600" b="1" dirty="0">
              <a:solidFill>
                <a:srgbClr val="7030A0"/>
              </a:solidFill>
            </a:endParaRPr>
          </a:p>
        </p:txBody>
      </p:sp>
    </p:spTree>
    <p:extLst>
      <p:ext uri="{BB962C8B-B14F-4D97-AF65-F5344CB8AC3E}">
        <p14:creationId xmlns:p14="http://schemas.microsoft.com/office/powerpoint/2010/main" val="321421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xEl>
                                              <p:pRg st="0" end="0"/>
                                            </p:txEl>
                                          </p:spTgt>
                                        </p:tgtEl>
                                        <p:attrNameLst>
                                          <p:attrName>style.visibility</p:attrName>
                                        </p:attrNameLst>
                                      </p:cBhvr>
                                      <p:to>
                                        <p:strVal val="visible"/>
                                      </p:to>
                                    </p:set>
                                    <p:animEffect transition="in" filter="fade">
                                      <p:cBhvr>
                                        <p:cTn id="7" dur="500"/>
                                        <p:tgtEl>
                                          <p:spTgt spid="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xEl>
                                              <p:pRg st="1" end="1"/>
                                            </p:txEl>
                                          </p:spTgt>
                                        </p:tgtEl>
                                        <p:attrNameLst>
                                          <p:attrName>style.visibility</p:attrName>
                                        </p:attrNameLst>
                                      </p:cBhvr>
                                      <p:to>
                                        <p:strVal val="visible"/>
                                      </p:to>
                                    </p:set>
                                    <p:animEffect transition="in" filter="fade">
                                      <p:cBhvr>
                                        <p:cTn id="12" dur="500"/>
                                        <p:tgtEl>
                                          <p:spTgt spid="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
                                            <p:txEl>
                                              <p:pRg st="2" end="2"/>
                                            </p:txEl>
                                          </p:spTgt>
                                        </p:tgtEl>
                                        <p:attrNameLst>
                                          <p:attrName>style.visibility</p:attrName>
                                        </p:attrNameLst>
                                      </p:cBhvr>
                                      <p:to>
                                        <p:strVal val="visible"/>
                                      </p:to>
                                    </p:set>
                                    <p:animEffect transition="in" filter="fade">
                                      <p:cBhvr>
                                        <p:cTn id="17" dur="500"/>
                                        <p:tgtEl>
                                          <p:spTgt spid="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
                                            <p:txEl>
                                              <p:pRg st="3" end="3"/>
                                            </p:txEl>
                                          </p:spTgt>
                                        </p:tgtEl>
                                        <p:attrNameLst>
                                          <p:attrName>style.visibility</p:attrName>
                                        </p:attrNameLst>
                                      </p:cBhvr>
                                      <p:to>
                                        <p:strVal val="visible"/>
                                      </p:to>
                                    </p:set>
                                    <p:animEffect transition="in" filter="fade">
                                      <p:cBhvr>
                                        <p:cTn id="22" dur="500"/>
                                        <p:tgtEl>
                                          <p:spTgt spid="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xEl>
                                              <p:pRg st="4" end="4"/>
                                            </p:txEl>
                                          </p:spTgt>
                                        </p:tgtEl>
                                        <p:attrNameLst>
                                          <p:attrName>style.visibility</p:attrName>
                                        </p:attrNameLst>
                                      </p:cBhvr>
                                      <p:to>
                                        <p:strVal val="visible"/>
                                      </p:to>
                                    </p:set>
                                    <p:animEffect transition="in" filter="fade">
                                      <p:cBhvr>
                                        <p:cTn id="27" dur="500"/>
                                        <p:tgtEl>
                                          <p:spTgt spid="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83E55-38DA-44E8-A3DA-E4576820523F}"/>
              </a:ext>
            </a:extLst>
          </p:cNvPr>
          <p:cNvSpPr>
            <a:spLocks noGrp="1"/>
          </p:cNvSpPr>
          <p:nvPr>
            <p:ph type="title"/>
          </p:nvPr>
        </p:nvSpPr>
        <p:spPr>
          <a:xfrm>
            <a:off x="704151" y="61779"/>
            <a:ext cx="7886700" cy="1325563"/>
          </a:xfrm>
        </p:spPr>
        <p:txBody>
          <a:bodyPr/>
          <a:lstStyle/>
          <a:p>
            <a:r>
              <a:rPr lang="en-US" dirty="0"/>
              <a:t>Special Session on Coronavirus – COVID-19</a:t>
            </a:r>
          </a:p>
        </p:txBody>
      </p:sp>
      <p:pic>
        <p:nvPicPr>
          <p:cNvPr id="5" name="Picture 4">
            <a:extLst>
              <a:ext uri="{FF2B5EF4-FFF2-40B4-BE49-F238E27FC236}">
                <a16:creationId xmlns:a16="http://schemas.microsoft.com/office/drawing/2014/main" id="{6970258D-CEE2-4C63-AD58-9EED6F2EE592}"/>
              </a:ext>
            </a:extLst>
          </p:cNvPr>
          <p:cNvPicPr>
            <a:picLocks noChangeAspect="1"/>
          </p:cNvPicPr>
          <p:nvPr/>
        </p:nvPicPr>
        <p:blipFill>
          <a:blip r:embed="rId2"/>
          <a:stretch>
            <a:fillRect/>
          </a:stretch>
        </p:blipFill>
        <p:spPr>
          <a:xfrm>
            <a:off x="3808340" y="5771555"/>
            <a:ext cx="4528059" cy="540664"/>
          </a:xfrm>
          <a:prstGeom prst="rect">
            <a:avLst/>
          </a:prstGeom>
        </p:spPr>
      </p:pic>
      <p:pic>
        <p:nvPicPr>
          <p:cNvPr id="6" name="Picture 5">
            <a:extLst>
              <a:ext uri="{FF2B5EF4-FFF2-40B4-BE49-F238E27FC236}">
                <a16:creationId xmlns:a16="http://schemas.microsoft.com/office/drawing/2014/main" id="{B8D3FC79-C8D7-448A-9C77-A7959F58AB1A}"/>
              </a:ext>
            </a:extLst>
          </p:cNvPr>
          <p:cNvPicPr>
            <a:picLocks noChangeAspect="1"/>
          </p:cNvPicPr>
          <p:nvPr/>
        </p:nvPicPr>
        <p:blipFill>
          <a:blip r:embed="rId3"/>
          <a:stretch>
            <a:fillRect/>
          </a:stretch>
        </p:blipFill>
        <p:spPr>
          <a:xfrm>
            <a:off x="5290507" y="1063571"/>
            <a:ext cx="3300344" cy="3747849"/>
          </a:xfrm>
          <a:prstGeom prst="rect">
            <a:avLst/>
          </a:prstGeom>
        </p:spPr>
      </p:pic>
      <p:pic>
        <p:nvPicPr>
          <p:cNvPr id="1026" name="Picture 2">
            <a:extLst>
              <a:ext uri="{FF2B5EF4-FFF2-40B4-BE49-F238E27FC236}">
                <a16:creationId xmlns:a16="http://schemas.microsoft.com/office/drawing/2014/main" id="{0EBE7753-C942-4EFC-8966-3F8B90059B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5427" y="1063571"/>
            <a:ext cx="2763373" cy="276337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D5B5EA8-B797-4D44-AB46-D68907F43428}"/>
              </a:ext>
            </a:extLst>
          </p:cNvPr>
          <p:cNvGrpSpPr/>
          <p:nvPr/>
        </p:nvGrpSpPr>
        <p:grpSpPr>
          <a:xfrm>
            <a:off x="130000" y="4489398"/>
            <a:ext cx="7034169" cy="619703"/>
            <a:chOff x="272641" y="4874004"/>
            <a:chExt cx="7034169" cy="619703"/>
          </a:xfrm>
        </p:grpSpPr>
        <p:sp>
          <p:nvSpPr>
            <p:cNvPr id="7" name="Rectangle 6">
              <a:extLst>
                <a:ext uri="{FF2B5EF4-FFF2-40B4-BE49-F238E27FC236}">
                  <a16:creationId xmlns:a16="http://schemas.microsoft.com/office/drawing/2014/main" id="{FA2C0404-F972-48A1-8EA8-E903FA0CD135}"/>
                </a:ext>
              </a:extLst>
            </p:cNvPr>
            <p:cNvSpPr/>
            <p:nvPr/>
          </p:nvSpPr>
          <p:spPr>
            <a:xfrm>
              <a:off x="272641" y="5124375"/>
              <a:ext cx="7034169" cy="369332"/>
            </a:xfrm>
            <a:prstGeom prst="rect">
              <a:avLst/>
            </a:prstGeom>
          </p:spPr>
          <p:txBody>
            <a:bodyPr wrap="square">
              <a:spAutoFit/>
            </a:bodyPr>
            <a:lstStyle/>
            <a:p>
              <a:r>
                <a:rPr lang="en-US" dirty="0">
                  <a:hlinkClick r:id="rId5"/>
                </a:rPr>
                <a:t>http://www.croiwebcasts.org/y/2020/10?link=nav&amp;linkc=date</a:t>
              </a:r>
              <a:endParaRPr lang="en-US" dirty="0"/>
            </a:p>
          </p:txBody>
        </p:sp>
        <p:sp>
          <p:nvSpPr>
            <p:cNvPr id="8" name="TextBox 7">
              <a:extLst>
                <a:ext uri="{FF2B5EF4-FFF2-40B4-BE49-F238E27FC236}">
                  <a16:creationId xmlns:a16="http://schemas.microsoft.com/office/drawing/2014/main" id="{49586E88-C5D5-4EF7-9FB2-5CCF57334060}"/>
                </a:ext>
              </a:extLst>
            </p:cNvPr>
            <p:cNvSpPr txBox="1"/>
            <p:nvPr/>
          </p:nvSpPr>
          <p:spPr>
            <a:xfrm>
              <a:off x="272641" y="4874004"/>
              <a:ext cx="266393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Tuesday March 10 noon</a:t>
              </a:r>
            </a:p>
          </p:txBody>
        </p:sp>
      </p:grpSp>
      <p:pic>
        <p:nvPicPr>
          <p:cNvPr id="3" name="Picture 2">
            <a:extLst>
              <a:ext uri="{FF2B5EF4-FFF2-40B4-BE49-F238E27FC236}">
                <a16:creationId xmlns:a16="http://schemas.microsoft.com/office/drawing/2014/main" id="{F544B563-2651-4260-8C1E-0F496E8D87C1}"/>
              </a:ext>
            </a:extLst>
          </p:cNvPr>
          <p:cNvPicPr>
            <a:picLocks noChangeAspect="1"/>
          </p:cNvPicPr>
          <p:nvPr/>
        </p:nvPicPr>
        <p:blipFill>
          <a:blip r:embed="rId6"/>
          <a:stretch>
            <a:fillRect/>
          </a:stretch>
        </p:blipFill>
        <p:spPr>
          <a:xfrm>
            <a:off x="175377" y="2381350"/>
            <a:ext cx="1764698" cy="1245984"/>
          </a:xfrm>
          <a:prstGeom prst="rect">
            <a:avLst/>
          </a:prstGeom>
        </p:spPr>
      </p:pic>
      <p:pic>
        <p:nvPicPr>
          <p:cNvPr id="4" name="Picture 3">
            <a:extLst>
              <a:ext uri="{FF2B5EF4-FFF2-40B4-BE49-F238E27FC236}">
                <a16:creationId xmlns:a16="http://schemas.microsoft.com/office/drawing/2014/main" id="{D8F13F4C-D73D-4FD0-B8F2-767274957B32}"/>
              </a:ext>
            </a:extLst>
          </p:cNvPr>
          <p:cNvPicPr>
            <a:picLocks noChangeAspect="1"/>
          </p:cNvPicPr>
          <p:nvPr/>
        </p:nvPicPr>
        <p:blipFill>
          <a:blip r:embed="rId7"/>
          <a:stretch>
            <a:fillRect/>
          </a:stretch>
        </p:blipFill>
        <p:spPr>
          <a:xfrm>
            <a:off x="213890" y="5146355"/>
            <a:ext cx="2360191" cy="1475119"/>
          </a:xfrm>
          <a:prstGeom prst="rect">
            <a:avLst/>
          </a:prstGeom>
        </p:spPr>
      </p:pic>
    </p:spTree>
    <p:extLst>
      <p:ext uri="{BB962C8B-B14F-4D97-AF65-F5344CB8AC3E}">
        <p14:creationId xmlns:p14="http://schemas.microsoft.com/office/powerpoint/2010/main" val="2585734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E00DC-103A-4E0F-A58C-FA1831CF03D9}"/>
              </a:ext>
            </a:extLst>
          </p:cNvPr>
          <p:cNvSpPr>
            <a:spLocks noGrp="1"/>
          </p:cNvSpPr>
          <p:nvPr>
            <p:ph type="title"/>
          </p:nvPr>
        </p:nvSpPr>
        <p:spPr>
          <a:xfrm>
            <a:off x="365620" y="1887233"/>
            <a:ext cx="8229600" cy="2895600"/>
          </a:xfrm>
        </p:spPr>
        <p:txBody>
          <a:bodyPr>
            <a:normAutofit/>
          </a:bodyPr>
          <a:lstStyle/>
          <a:p>
            <a:r>
              <a:rPr lang="en-US" sz="4800" dirty="0"/>
              <a:t>Dolutegravir and                  Other Integrase Strand Transfer Inhibitors (</a:t>
            </a:r>
            <a:r>
              <a:rPr lang="en-US" sz="4800" dirty="0" err="1"/>
              <a:t>InSTI</a:t>
            </a:r>
            <a:r>
              <a:rPr lang="en-US" sz="4800" dirty="0"/>
              <a:t>)</a:t>
            </a:r>
            <a:br>
              <a:rPr lang="en-US" sz="4800" dirty="0"/>
            </a:br>
            <a:r>
              <a:rPr lang="en-US" sz="4800" dirty="0"/>
              <a:t>in Pregnancy</a:t>
            </a:r>
          </a:p>
        </p:txBody>
      </p:sp>
      <p:pic>
        <p:nvPicPr>
          <p:cNvPr id="4" name="Picture 3" descr="Pregnant woman.">
            <a:extLst>
              <a:ext uri="{FF2B5EF4-FFF2-40B4-BE49-F238E27FC236}">
                <a16:creationId xmlns:a16="http://schemas.microsoft.com/office/drawing/2014/main" id="{A0466E8F-D4DC-454C-804B-1B53D259A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87" y="228600"/>
            <a:ext cx="1272956" cy="167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hoto of cells">
            <a:extLst>
              <a:ext uri="{FF2B5EF4-FFF2-40B4-BE49-F238E27FC236}">
                <a16:creationId xmlns:a16="http://schemas.microsoft.com/office/drawing/2014/main" id="{E490C19C-D565-4C02-9179-B8D7F11FA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320" y="454342"/>
            <a:ext cx="3109135" cy="10363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3990598" y="5216236"/>
            <a:ext cx="849956" cy="1321441"/>
          </a:xfrm>
          <a:prstGeom prst="rect">
            <a:avLst/>
          </a:prstGeom>
          <a:ln>
            <a:noFill/>
          </a:ln>
          <a:effectLst>
            <a:outerShdw blurRad="292100" dist="139700" dir="2700000" algn="tl" rotWithShape="0">
              <a:srgbClr val="333333">
                <a:alpha val="65000"/>
              </a:srgbClr>
            </a:outerShdw>
          </a:effectLst>
        </p:spPr>
      </p:pic>
      <p:pic>
        <p:nvPicPr>
          <p:cNvPr id="6148" name="Picture 4" descr="Image result for elvitegravi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5861" y="5047547"/>
            <a:ext cx="1369359" cy="13693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532684" y="4873925"/>
            <a:ext cx="1555875" cy="16952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81957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0B550C-AD07-4C69-8A4C-673F5D5128E9}"/>
              </a:ext>
            </a:extLst>
          </p:cNvPr>
          <p:cNvSpPr/>
          <p:nvPr/>
        </p:nvSpPr>
        <p:spPr>
          <a:xfrm>
            <a:off x="6832121" y="5546785"/>
            <a:ext cx="793630" cy="2415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77EACC0-7A45-4762-812B-E6EFD04630C0}"/>
              </a:ext>
            </a:extLst>
          </p:cNvPr>
          <p:cNvSpPr txBox="1">
            <a:spLocks/>
          </p:cNvSpPr>
          <p:nvPr/>
        </p:nvSpPr>
        <p:spPr>
          <a:xfrm>
            <a:off x="784171" y="160043"/>
            <a:ext cx="7886700" cy="8705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rgbClr val="C00000"/>
                </a:solidFill>
                <a:latin typeface="Arial" panose="020B0604020202020204" pitchFamily="34" charset="0"/>
                <a:ea typeface="+mj-ea"/>
                <a:cs typeface="Arial" panose="020B0604020202020204" pitchFamily="34" charset="0"/>
              </a:defRPr>
            </a:lvl1pPr>
          </a:lstStyle>
          <a:p>
            <a:r>
              <a:rPr lang="en-US" dirty="0"/>
              <a:t>Scientific Data Are </a:t>
            </a:r>
          </a:p>
          <a:p>
            <a:r>
              <a:rPr lang="en-US" dirty="0"/>
              <a:t>Rapidly Changing Every Day</a:t>
            </a:r>
            <a:endParaRPr lang="en-US" sz="2000" i="1" dirty="0">
              <a:solidFill>
                <a:schemeClr val="tx1"/>
              </a:solidFill>
            </a:endParaRPr>
          </a:p>
        </p:txBody>
      </p:sp>
      <p:cxnSp>
        <p:nvCxnSpPr>
          <p:cNvPr id="11" name="Straight Connector 10">
            <a:extLst>
              <a:ext uri="{FF2B5EF4-FFF2-40B4-BE49-F238E27FC236}">
                <a16:creationId xmlns:a16="http://schemas.microsoft.com/office/drawing/2014/main" id="{6A6356B9-1C2B-498C-8A04-7D180A08FF98}"/>
              </a:ext>
            </a:extLst>
          </p:cNvPr>
          <p:cNvCxnSpPr>
            <a:cxnSpLocks/>
          </p:cNvCxnSpPr>
          <p:nvPr/>
        </p:nvCxnSpPr>
        <p:spPr>
          <a:xfrm>
            <a:off x="0" y="1069675"/>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0EE4F742-03B3-42E3-A910-EFD34E4B5C39}"/>
              </a:ext>
            </a:extLst>
          </p:cNvPr>
          <p:cNvPicPr>
            <a:picLocks noChangeAspect="1"/>
          </p:cNvPicPr>
          <p:nvPr/>
        </p:nvPicPr>
        <p:blipFill>
          <a:blip r:embed="rId2"/>
          <a:stretch>
            <a:fillRect/>
          </a:stretch>
        </p:blipFill>
        <p:spPr>
          <a:xfrm>
            <a:off x="451001" y="218434"/>
            <a:ext cx="857872" cy="784578"/>
          </a:xfrm>
          <a:prstGeom prst="rect">
            <a:avLst/>
          </a:prstGeom>
        </p:spPr>
      </p:pic>
      <p:sp>
        <p:nvSpPr>
          <p:cNvPr id="14" name="Title 1">
            <a:extLst>
              <a:ext uri="{FF2B5EF4-FFF2-40B4-BE49-F238E27FC236}">
                <a16:creationId xmlns:a16="http://schemas.microsoft.com/office/drawing/2014/main" id="{AC62F110-9553-464C-97DB-511FAF6F0A25}"/>
              </a:ext>
            </a:extLst>
          </p:cNvPr>
          <p:cNvSpPr txBox="1">
            <a:spLocks/>
          </p:cNvSpPr>
          <p:nvPr/>
        </p:nvSpPr>
        <p:spPr>
          <a:xfrm>
            <a:off x="628650" y="1069675"/>
            <a:ext cx="7886700" cy="8705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rgbClr val="C00000"/>
                </a:solidFill>
                <a:latin typeface="Arial" panose="020B0604020202020204" pitchFamily="34" charset="0"/>
                <a:ea typeface="+mj-ea"/>
                <a:cs typeface="Arial" panose="020B0604020202020204" pitchFamily="34" charset="0"/>
              </a:defRPr>
            </a:lvl1pPr>
          </a:lstStyle>
          <a:p>
            <a:r>
              <a:rPr lang="en-US" sz="2400" dirty="0"/>
              <a:t>COVID-19 and Therapeutics</a:t>
            </a:r>
          </a:p>
          <a:p>
            <a:r>
              <a:rPr lang="en-US" sz="2000" i="1" dirty="0" err="1">
                <a:solidFill>
                  <a:schemeClr val="tx1"/>
                </a:solidFill>
              </a:rPr>
              <a:t>Fauci</a:t>
            </a:r>
            <a:r>
              <a:rPr lang="en-US" sz="2000" i="1" dirty="0">
                <a:solidFill>
                  <a:schemeClr val="tx1"/>
                </a:solidFill>
              </a:rPr>
              <a:t> A, Director NIAID</a:t>
            </a:r>
          </a:p>
        </p:txBody>
      </p:sp>
      <p:grpSp>
        <p:nvGrpSpPr>
          <p:cNvPr id="18" name="Group 17">
            <a:extLst>
              <a:ext uri="{FF2B5EF4-FFF2-40B4-BE49-F238E27FC236}">
                <a16:creationId xmlns:a16="http://schemas.microsoft.com/office/drawing/2014/main" id="{F73228D0-A53A-4DA7-9C43-CD5A224D8DC6}"/>
              </a:ext>
            </a:extLst>
          </p:cNvPr>
          <p:cNvGrpSpPr/>
          <p:nvPr/>
        </p:nvGrpSpPr>
        <p:grpSpPr>
          <a:xfrm>
            <a:off x="99542" y="1872622"/>
            <a:ext cx="4627979" cy="2909212"/>
            <a:chOff x="99542" y="1872622"/>
            <a:chExt cx="4627979" cy="2909212"/>
          </a:xfrm>
        </p:grpSpPr>
        <p:pic>
          <p:nvPicPr>
            <p:cNvPr id="3" name="Picture 2">
              <a:extLst>
                <a:ext uri="{FF2B5EF4-FFF2-40B4-BE49-F238E27FC236}">
                  <a16:creationId xmlns:a16="http://schemas.microsoft.com/office/drawing/2014/main" id="{8F3002BA-3603-46CF-8AC3-5FFADAC7C5C5}"/>
                </a:ext>
              </a:extLst>
            </p:cNvPr>
            <p:cNvPicPr>
              <a:picLocks noChangeAspect="1"/>
            </p:cNvPicPr>
            <p:nvPr/>
          </p:nvPicPr>
          <p:blipFill>
            <a:blip r:embed="rId3"/>
            <a:stretch>
              <a:fillRect/>
            </a:stretch>
          </p:blipFill>
          <p:spPr>
            <a:xfrm>
              <a:off x="99542" y="2205017"/>
              <a:ext cx="4627979" cy="2576817"/>
            </a:xfrm>
            <a:prstGeom prst="rect">
              <a:avLst/>
            </a:prstGeom>
          </p:spPr>
        </p:pic>
        <p:sp>
          <p:nvSpPr>
            <p:cNvPr id="13" name="Rectangle 12">
              <a:extLst>
                <a:ext uri="{FF2B5EF4-FFF2-40B4-BE49-F238E27FC236}">
                  <a16:creationId xmlns:a16="http://schemas.microsoft.com/office/drawing/2014/main" id="{82E80C93-2D77-4182-AECD-7918948BB37A}"/>
                </a:ext>
              </a:extLst>
            </p:cNvPr>
            <p:cNvSpPr/>
            <p:nvPr/>
          </p:nvSpPr>
          <p:spPr>
            <a:xfrm>
              <a:off x="130189" y="1872622"/>
              <a:ext cx="1407758"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March 10 2020</a:t>
              </a:r>
            </a:p>
          </p:txBody>
        </p:sp>
      </p:grpSp>
      <p:grpSp>
        <p:nvGrpSpPr>
          <p:cNvPr id="20" name="Group 19">
            <a:extLst>
              <a:ext uri="{FF2B5EF4-FFF2-40B4-BE49-F238E27FC236}">
                <a16:creationId xmlns:a16="http://schemas.microsoft.com/office/drawing/2014/main" id="{19A3046E-1BEE-4897-9164-100A2C6EA59A}"/>
              </a:ext>
            </a:extLst>
          </p:cNvPr>
          <p:cNvGrpSpPr/>
          <p:nvPr/>
        </p:nvGrpSpPr>
        <p:grpSpPr>
          <a:xfrm>
            <a:off x="4167721" y="1884474"/>
            <a:ext cx="4756554" cy="2399238"/>
            <a:chOff x="4167721" y="1884474"/>
            <a:chExt cx="4756554" cy="2399238"/>
          </a:xfrm>
        </p:grpSpPr>
        <p:grpSp>
          <p:nvGrpSpPr>
            <p:cNvPr id="6" name="Group 5">
              <a:extLst>
                <a:ext uri="{FF2B5EF4-FFF2-40B4-BE49-F238E27FC236}">
                  <a16:creationId xmlns:a16="http://schemas.microsoft.com/office/drawing/2014/main" id="{90F7371E-6830-4AAF-9878-A25CD78EEAE4}"/>
                </a:ext>
              </a:extLst>
            </p:cNvPr>
            <p:cNvGrpSpPr/>
            <p:nvPr/>
          </p:nvGrpSpPr>
          <p:grpSpPr>
            <a:xfrm>
              <a:off x="4167721" y="2112824"/>
              <a:ext cx="4756554" cy="2170888"/>
              <a:chOff x="4167721" y="2112824"/>
              <a:chExt cx="4756554" cy="2170888"/>
            </a:xfrm>
          </p:grpSpPr>
          <p:grpSp>
            <p:nvGrpSpPr>
              <p:cNvPr id="16" name="Group 15">
                <a:extLst>
                  <a:ext uri="{FF2B5EF4-FFF2-40B4-BE49-F238E27FC236}">
                    <a16:creationId xmlns:a16="http://schemas.microsoft.com/office/drawing/2014/main" id="{01502103-29D4-4A6C-8C5C-EBE050B7DCD8}"/>
                  </a:ext>
                </a:extLst>
              </p:cNvPr>
              <p:cNvGrpSpPr/>
              <p:nvPr/>
            </p:nvGrpSpPr>
            <p:grpSpPr>
              <a:xfrm>
                <a:off x="5016946" y="2112824"/>
                <a:ext cx="3907329" cy="2170888"/>
                <a:chOff x="4568842" y="2069498"/>
                <a:chExt cx="4000090" cy="2335125"/>
              </a:xfrm>
            </p:grpSpPr>
            <p:pic>
              <p:nvPicPr>
                <p:cNvPr id="4" name="Picture 3">
                  <a:extLst>
                    <a:ext uri="{FF2B5EF4-FFF2-40B4-BE49-F238E27FC236}">
                      <a16:creationId xmlns:a16="http://schemas.microsoft.com/office/drawing/2014/main" id="{607DC522-9C76-4EDE-AA22-8C2C137CF1C1}"/>
                    </a:ext>
                  </a:extLst>
                </p:cNvPr>
                <p:cNvPicPr>
                  <a:picLocks noChangeAspect="1"/>
                </p:cNvPicPr>
                <p:nvPr/>
              </p:nvPicPr>
              <p:blipFill>
                <a:blip r:embed="rId4"/>
                <a:stretch>
                  <a:fillRect/>
                </a:stretch>
              </p:blipFill>
              <p:spPr>
                <a:xfrm>
                  <a:off x="4741398" y="2069498"/>
                  <a:ext cx="3140938" cy="1810032"/>
                </a:xfrm>
                <a:prstGeom prst="rect">
                  <a:avLst/>
                </a:prstGeom>
              </p:spPr>
            </p:pic>
            <p:pic>
              <p:nvPicPr>
                <p:cNvPr id="9" name="Picture 8">
                  <a:extLst>
                    <a:ext uri="{FF2B5EF4-FFF2-40B4-BE49-F238E27FC236}">
                      <a16:creationId xmlns:a16="http://schemas.microsoft.com/office/drawing/2014/main" id="{8D92326A-329A-4E5B-AA9B-B691CEAD7DC1}"/>
                    </a:ext>
                  </a:extLst>
                </p:cNvPr>
                <p:cNvPicPr>
                  <a:picLocks noChangeAspect="1"/>
                </p:cNvPicPr>
                <p:nvPr/>
              </p:nvPicPr>
              <p:blipFill>
                <a:blip r:embed="rId5"/>
                <a:stretch>
                  <a:fillRect/>
                </a:stretch>
              </p:blipFill>
              <p:spPr>
                <a:xfrm>
                  <a:off x="4568842" y="3856506"/>
                  <a:ext cx="4000090" cy="548117"/>
                </a:xfrm>
                <a:prstGeom prst="rect">
                  <a:avLst/>
                </a:prstGeom>
              </p:spPr>
            </p:pic>
            <p:sp>
              <p:nvSpPr>
                <p:cNvPr id="15" name="Rectangle 14">
                  <a:extLst>
                    <a:ext uri="{FF2B5EF4-FFF2-40B4-BE49-F238E27FC236}">
                      <a16:creationId xmlns:a16="http://schemas.microsoft.com/office/drawing/2014/main" id="{BE9111EE-1045-4F69-B1D8-9C6EFCCAAC0D}"/>
                    </a:ext>
                  </a:extLst>
                </p:cNvPr>
                <p:cNvSpPr/>
                <p:nvPr/>
              </p:nvSpPr>
              <p:spPr>
                <a:xfrm>
                  <a:off x="6936841" y="3959625"/>
                  <a:ext cx="544819" cy="18671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2724C5AA-9992-4040-989D-BEB4330C21C3}"/>
                  </a:ext>
                </a:extLst>
              </p:cNvPr>
              <p:cNvGrpSpPr/>
              <p:nvPr/>
            </p:nvGrpSpPr>
            <p:grpSpPr>
              <a:xfrm>
                <a:off x="4167721" y="2785637"/>
                <a:ext cx="1409026" cy="579800"/>
                <a:chOff x="4285104" y="1997125"/>
                <a:chExt cx="1249960" cy="131495"/>
              </a:xfrm>
            </p:grpSpPr>
            <p:cxnSp>
              <p:nvCxnSpPr>
                <p:cNvPr id="8" name="Straight Arrow Connector 7">
                  <a:extLst>
                    <a:ext uri="{FF2B5EF4-FFF2-40B4-BE49-F238E27FC236}">
                      <a16:creationId xmlns:a16="http://schemas.microsoft.com/office/drawing/2014/main" id="{B5C16E63-1BFE-4594-9CB0-09DE462359EC}"/>
                    </a:ext>
                  </a:extLst>
                </p:cNvPr>
                <p:cNvCxnSpPr>
                  <a:cxnSpLocks/>
                </p:cNvCxnSpPr>
                <p:nvPr/>
              </p:nvCxnSpPr>
              <p:spPr>
                <a:xfrm flipV="1">
                  <a:off x="4285104" y="1997125"/>
                  <a:ext cx="1249960" cy="13149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FA0EEB4-A750-4F96-B8D3-F7E8455D1588}"/>
                    </a:ext>
                  </a:extLst>
                </p:cNvPr>
                <p:cNvSpPr txBox="1"/>
                <p:nvPr/>
              </p:nvSpPr>
              <p:spPr>
                <a:xfrm rot="20232953">
                  <a:off x="4556565" y="2071827"/>
                  <a:ext cx="707038" cy="5584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no benefit</a:t>
                  </a:r>
                </a:p>
              </p:txBody>
            </p:sp>
          </p:grpSp>
        </p:grpSp>
        <p:sp>
          <p:nvSpPr>
            <p:cNvPr id="19" name="Rectangle 18">
              <a:extLst>
                <a:ext uri="{FF2B5EF4-FFF2-40B4-BE49-F238E27FC236}">
                  <a16:creationId xmlns:a16="http://schemas.microsoft.com/office/drawing/2014/main" id="{99AEEB81-FD84-4A34-951F-842EBA15BF65}"/>
                </a:ext>
              </a:extLst>
            </p:cNvPr>
            <p:cNvSpPr/>
            <p:nvPr/>
          </p:nvSpPr>
          <p:spPr>
            <a:xfrm>
              <a:off x="4935324" y="1884474"/>
              <a:ext cx="1407758"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March 18 2020</a:t>
              </a:r>
            </a:p>
          </p:txBody>
        </p:sp>
      </p:grpSp>
      <p:sp>
        <p:nvSpPr>
          <p:cNvPr id="21" name="TextBox 20">
            <a:extLst>
              <a:ext uri="{FF2B5EF4-FFF2-40B4-BE49-F238E27FC236}">
                <a16:creationId xmlns:a16="http://schemas.microsoft.com/office/drawing/2014/main" id="{74F2A82A-64FE-4049-8C0A-1193D3FED102}"/>
              </a:ext>
            </a:extLst>
          </p:cNvPr>
          <p:cNvSpPr txBox="1"/>
          <p:nvPr/>
        </p:nvSpPr>
        <p:spPr>
          <a:xfrm>
            <a:off x="451001" y="5141995"/>
            <a:ext cx="8288323" cy="923330"/>
          </a:xfrm>
          <a:prstGeom prst="rect">
            <a:avLst/>
          </a:prstGeom>
          <a:noFill/>
        </p:spPr>
        <p:txBody>
          <a:bodyPr wrap="square" rtlCol="0">
            <a:spAutoFit/>
          </a:bodyPr>
          <a:lstStyle/>
          <a:p>
            <a:pPr marL="285750" indent="-285750">
              <a:lnSpc>
                <a:spcPct val="103000"/>
              </a:lnSpc>
              <a:buClr>
                <a:srgbClr val="C00000"/>
              </a:buClr>
              <a:buFont typeface="Wingdings" panose="05000000000000000000" pitchFamily="2" charset="2"/>
              <a:buChar char="§"/>
            </a:pPr>
            <a:r>
              <a:rPr lang="en-US" dirty="0">
                <a:latin typeface="Arial" panose="020B0604020202020204" pitchFamily="34" charset="0"/>
                <a:cs typeface="Arial" panose="020B0604020202020204" pitchFamily="34" charset="0"/>
              </a:rPr>
              <a:t>Will very briefly present the limited data on COVID-19 disease in pregnant women and children, some just off press data on shedding and ongoing therapeutic clinical trials</a:t>
            </a:r>
          </a:p>
        </p:txBody>
      </p:sp>
    </p:spTree>
    <p:extLst>
      <p:ext uri="{BB962C8B-B14F-4D97-AF65-F5344CB8AC3E}">
        <p14:creationId xmlns:p14="http://schemas.microsoft.com/office/powerpoint/2010/main" val="393386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1A93-695E-4416-AA9E-44300A2D2984}"/>
              </a:ext>
            </a:extLst>
          </p:cNvPr>
          <p:cNvSpPr>
            <a:spLocks noGrp="1"/>
          </p:cNvSpPr>
          <p:nvPr>
            <p:ph type="title"/>
          </p:nvPr>
        </p:nvSpPr>
        <p:spPr>
          <a:xfrm>
            <a:off x="416459" y="198204"/>
            <a:ext cx="7886700" cy="557663"/>
          </a:xfrm>
        </p:spPr>
        <p:txBody>
          <a:bodyPr/>
          <a:lstStyle/>
          <a:p>
            <a:r>
              <a:rPr lang="en-US" dirty="0"/>
              <a:t>COVID-19 and Pregnancy</a:t>
            </a:r>
          </a:p>
        </p:txBody>
      </p:sp>
      <p:pic>
        <p:nvPicPr>
          <p:cNvPr id="15" name="Picture 14">
            <a:extLst>
              <a:ext uri="{FF2B5EF4-FFF2-40B4-BE49-F238E27FC236}">
                <a16:creationId xmlns:a16="http://schemas.microsoft.com/office/drawing/2014/main" id="{6947AE71-FA3F-4F7D-AB7D-03F55584E167}"/>
              </a:ext>
            </a:extLst>
          </p:cNvPr>
          <p:cNvPicPr>
            <a:picLocks noChangeAspect="1"/>
          </p:cNvPicPr>
          <p:nvPr/>
        </p:nvPicPr>
        <p:blipFill>
          <a:blip r:embed="rId2"/>
          <a:stretch>
            <a:fillRect/>
          </a:stretch>
        </p:blipFill>
        <p:spPr>
          <a:xfrm>
            <a:off x="840841" y="137074"/>
            <a:ext cx="857872" cy="784578"/>
          </a:xfrm>
          <a:prstGeom prst="rect">
            <a:avLst/>
          </a:prstGeom>
        </p:spPr>
      </p:pic>
      <p:pic>
        <p:nvPicPr>
          <p:cNvPr id="16" name="Picture 9" descr="Pregnant woman.">
            <a:extLst>
              <a:ext uri="{FF2B5EF4-FFF2-40B4-BE49-F238E27FC236}">
                <a16:creationId xmlns:a16="http://schemas.microsoft.com/office/drawing/2014/main" id="{3F3F157F-91CF-4EDB-ABCB-A85107D76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149" y="42642"/>
            <a:ext cx="595196" cy="7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FBA56C6-19F8-4D76-9E9E-E6E18DCE7344}"/>
              </a:ext>
            </a:extLst>
          </p:cNvPr>
          <p:cNvPicPr>
            <a:picLocks noChangeAspect="1"/>
          </p:cNvPicPr>
          <p:nvPr/>
        </p:nvPicPr>
        <p:blipFill>
          <a:blip r:embed="rId4"/>
          <a:stretch>
            <a:fillRect/>
          </a:stretch>
        </p:blipFill>
        <p:spPr>
          <a:xfrm>
            <a:off x="259126" y="994004"/>
            <a:ext cx="3269981" cy="557780"/>
          </a:xfrm>
          <a:prstGeom prst="rect">
            <a:avLst/>
          </a:prstGeom>
        </p:spPr>
      </p:pic>
      <p:sp>
        <p:nvSpPr>
          <p:cNvPr id="17" name="Rectangle 16">
            <a:extLst>
              <a:ext uri="{FF2B5EF4-FFF2-40B4-BE49-F238E27FC236}">
                <a16:creationId xmlns:a16="http://schemas.microsoft.com/office/drawing/2014/main" id="{15149456-A7A6-47DD-99F5-3F6D453F2D73}"/>
              </a:ext>
            </a:extLst>
          </p:cNvPr>
          <p:cNvSpPr/>
          <p:nvPr/>
        </p:nvSpPr>
        <p:spPr>
          <a:xfrm>
            <a:off x="117870" y="1632650"/>
            <a:ext cx="8829192" cy="2943755"/>
          </a:xfrm>
          <a:prstGeom prst="rect">
            <a:avLst/>
          </a:prstGeom>
        </p:spPr>
        <p:txBody>
          <a:bodyPr wrap="square">
            <a:spAutoFit/>
          </a:bodyPr>
          <a:lstStyle/>
          <a:p>
            <a:pPr marL="285750" indent="-285750">
              <a:lnSpc>
                <a:spcPct val="104000"/>
              </a:lnSpc>
              <a:spcBef>
                <a:spcPts val="300"/>
              </a:spcBef>
              <a:spcAft>
                <a:spcPts val="300"/>
              </a:spcAft>
              <a:buClr>
                <a:srgbClr val="C00000"/>
              </a:buClr>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Two recent reviews of published data on 32 and 38 cases, respectively (which overlap, come from below references).</a:t>
            </a:r>
          </a:p>
          <a:p>
            <a:pPr marL="285750" indent="-285750">
              <a:lnSpc>
                <a:spcPct val="104000"/>
              </a:lnSpc>
              <a:spcBef>
                <a:spcPts val="300"/>
              </a:spcBef>
              <a:spcAft>
                <a:spcPts val="300"/>
              </a:spcAft>
              <a:buClr>
                <a:srgbClr val="C00000"/>
              </a:buClr>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The clinical characteristics of COVID-19 pneumonia in pregnant women were </a:t>
            </a:r>
            <a:r>
              <a:rPr lang="en-US" sz="1600" b="1" dirty="0">
                <a:solidFill>
                  <a:srgbClr val="000000"/>
                </a:solidFill>
                <a:latin typeface="Arial" panose="020B0604020202020204" pitchFamily="34" charset="0"/>
                <a:cs typeface="Arial" panose="020B0604020202020204" pitchFamily="34" charset="0"/>
              </a:rPr>
              <a:t>similar to those reported for non-pregnant adult patients </a:t>
            </a:r>
            <a:r>
              <a:rPr lang="en-US" sz="1600" dirty="0">
                <a:solidFill>
                  <a:srgbClr val="000000"/>
                </a:solidFill>
                <a:latin typeface="Arial" panose="020B0604020202020204" pitchFamily="34" charset="0"/>
                <a:cs typeface="Arial" panose="020B0604020202020204" pitchFamily="34" charset="0"/>
              </a:rPr>
              <a:t>who developed COVID-19 pneumonia. </a:t>
            </a:r>
          </a:p>
          <a:p>
            <a:pPr marL="285750" indent="-285750">
              <a:lnSpc>
                <a:spcPct val="104000"/>
              </a:lnSpc>
              <a:spcBef>
                <a:spcPts val="300"/>
              </a:spcBef>
              <a:spcAft>
                <a:spcPts val="300"/>
              </a:spcAft>
              <a:buClr>
                <a:srgbClr val="C00000"/>
              </a:buClr>
              <a:buFont typeface="arial" panose="020B0604020202020204" pitchFamily="34" charset="0"/>
              <a:buChar char="→"/>
            </a:pPr>
            <a:r>
              <a:rPr lang="en-US" sz="1600" b="1" dirty="0">
                <a:solidFill>
                  <a:srgbClr val="000000"/>
                </a:solidFill>
                <a:latin typeface="Arial" panose="020B0604020202020204" pitchFamily="34" charset="0"/>
                <a:cs typeface="Arial" panose="020B0604020202020204" pitchFamily="34" charset="0"/>
              </a:rPr>
              <a:t>Pregnancy and childbirth did not aggravate the course of symptoms or CT features of COVID-19 </a:t>
            </a:r>
            <a:r>
              <a:rPr lang="en-US" sz="1600" dirty="0">
                <a:solidFill>
                  <a:srgbClr val="000000"/>
                </a:solidFill>
                <a:latin typeface="Arial" panose="020B0604020202020204" pitchFamily="34" charset="0"/>
                <a:cs typeface="Arial" panose="020B0604020202020204" pitchFamily="34" charset="0"/>
              </a:rPr>
              <a:t>pneumonia, although severe morbidity can occur.</a:t>
            </a:r>
          </a:p>
          <a:p>
            <a:pPr marL="285750" indent="-285750">
              <a:lnSpc>
                <a:spcPct val="104000"/>
              </a:lnSpc>
              <a:spcBef>
                <a:spcPts val="300"/>
              </a:spcBef>
              <a:spcAft>
                <a:spcPts val="300"/>
              </a:spcAft>
              <a:buClr>
                <a:srgbClr val="C00000"/>
              </a:buClr>
              <a:buFont typeface="arial" panose="020B0604020202020204" pitchFamily="34" charset="0"/>
              <a:buChar char="→"/>
            </a:pPr>
            <a:r>
              <a:rPr lang="en-US" sz="1600" b="1" dirty="0">
                <a:solidFill>
                  <a:srgbClr val="000000"/>
                </a:solidFill>
                <a:latin typeface="Arial" panose="020B0604020202020204" pitchFamily="34" charset="0"/>
                <a:cs typeface="Arial" panose="020B0604020202020204" pitchFamily="34" charset="0"/>
              </a:rPr>
              <a:t>Unclear if adverse pregnancy outcome more frequent</a:t>
            </a:r>
            <a:r>
              <a:rPr lang="en-US" sz="1600" dirty="0">
                <a:solidFill>
                  <a:srgbClr val="000000"/>
                </a:solidFill>
                <a:latin typeface="Arial" panose="020B0604020202020204" pitchFamily="34" charset="0"/>
                <a:cs typeface="Arial" panose="020B0604020202020204" pitchFamily="34" charset="0"/>
              </a:rPr>
              <a:t>.</a:t>
            </a:r>
          </a:p>
          <a:p>
            <a:pPr marL="285750" indent="-285750">
              <a:lnSpc>
                <a:spcPct val="104000"/>
              </a:lnSpc>
              <a:spcBef>
                <a:spcPts val="300"/>
              </a:spcBef>
              <a:spcAft>
                <a:spcPts val="300"/>
              </a:spcAft>
              <a:buClr>
                <a:srgbClr val="C00000"/>
              </a:buClr>
              <a:buFont typeface="arial" panose="020B0604020202020204" pitchFamily="34" charset="0"/>
              <a:buChar char="→"/>
            </a:pPr>
            <a:r>
              <a:rPr lang="en-US" sz="1600" b="1" dirty="0">
                <a:latin typeface="Arial" panose="020B0604020202020204" pitchFamily="34" charset="0"/>
                <a:cs typeface="Arial" panose="020B0604020202020204" pitchFamily="34" charset="0"/>
              </a:rPr>
              <a:t>No confirmed cases of intrauterine transmission </a:t>
            </a:r>
            <a:r>
              <a:rPr lang="en-US" sz="1600" dirty="0">
                <a:latin typeface="Arial" panose="020B0604020202020204" pitchFamily="34" charset="0"/>
                <a:cs typeface="Arial" panose="020B0604020202020204" pitchFamily="34" charset="0"/>
              </a:rPr>
              <a:t>of SARS-CoV-2 from 38 mothers with COVID-19 to their fetuses. </a:t>
            </a:r>
            <a:r>
              <a:rPr lang="en-US" sz="1600" b="1" dirty="0">
                <a:latin typeface="Arial" panose="020B0604020202020204" pitchFamily="34" charset="0"/>
                <a:cs typeface="Arial" panose="020B0604020202020204" pitchFamily="34" charset="0"/>
              </a:rPr>
              <a:t>All neonatal specimens tested, including in some cases placentas, were negative by rt-PCR </a:t>
            </a:r>
            <a:r>
              <a:rPr lang="en-US" sz="1600" dirty="0">
                <a:latin typeface="Arial" panose="020B0604020202020204" pitchFamily="34" charset="0"/>
                <a:cs typeface="Arial" panose="020B0604020202020204" pitchFamily="34" charset="0"/>
              </a:rPr>
              <a:t>for SARS-CoV-2. </a:t>
            </a:r>
          </a:p>
        </p:txBody>
      </p:sp>
      <p:grpSp>
        <p:nvGrpSpPr>
          <p:cNvPr id="31" name="Group 30">
            <a:extLst>
              <a:ext uri="{FF2B5EF4-FFF2-40B4-BE49-F238E27FC236}">
                <a16:creationId xmlns:a16="http://schemas.microsoft.com/office/drawing/2014/main" id="{6F74BAF2-6574-4D83-91F3-AE5BC64FB00C}"/>
              </a:ext>
            </a:extLst>
          </p:cNvPr>
          <p:cNvGrpSpPr/>
          <p:nvPr/>
        </p:nvGrpSpPr>
        <p:grpSpPr>
          <a:xfrm>
            <a:off x="263109" y="5349688"/>
            <a:ext cx="4469191" cy="605552"/>
            <a:chOff x="230610" y="4471853"/>
            <a:chExt cx="4469191" cy="605552"/>
          </a:xfrm>
        </p:grpSpPr>
        <p:pic>
          <p:nvPicPr>
            <p:cNvPr id="7" name="Picture 6">
              <a:extLst>
                <a:ext uri="{FF2B5EF4-FFF2-40B4-BE49-F238E27FC236}">
                  <a16:creationId xmlns:a16="http://schemas.microsoft.com/office/drawing/2014/main" id="{0A633067-823B-4C8A-98CD-3D4CA57226DC}"/>
                </a:ext>
              </a:extLst>
            </p:cNvPr>
            <p:cNvPicPr>
              <a:picLocks noChangeAspect="1"/>
            </p:cNvPicPr>
            <p:nvPr/>
          </p:nvPicPr>
          <p:blipFill>
            <a:blip r:embed="rId5"/>
            <a:stretch>
              <a:fillRect/>
            </a:stretch>
          </p:blipFill>
          <p:spPr>
            <a:xfrm>
              <a:off x="230610" y="4508123"/>
              <a:ext cx="4469191" cy="569282"/>
            </a:xfrm>
            <a:prstGeom prst="rect">
              <a:avLst/>
            </a:prstGeom>
          </p:spPr>
        </p:pic>
        <p:sp>
          <p:nvSpPr>
            <p:cNvPr id="24" name="TextBox 23">
              <a:extLst>
                <a:ext uri="{FF2B5EF4-FFF2-40B4-BE49-F238E27FC236}">
                  <a16:creationId xmlns:a16="http://schemas.microsoft.com/office/drawing/2014/main" id="{516542B2-DECD-4839-A5DF-FBEF8FF9D2FF}"/>
                </a:ext>
              </a:extLst>
            </p:cNvPr>
            <p:cNvSpPr txBox="1"/>
            <p:nvPr/>
          </p:nvSpPr>
          <p:spPr>
            <a:xfrm>
              <a:off x="3065080" y="4471853"/>
              <a:ext cx="431528" cy="261610"/>
            </a:xfrm>
            <a:prstGeom prst="rect">
              <a:avLst/>
            </a:prstGeom>
            <a:noFill/>
          </p:spPr>
          <p:txBody>
            <a:bodyPr wrap="none" rtlCol="0">
              <a:spAutoFit/>
            </a:bodyPr>
            <a:lstStyle/>
            <a:p>
              <a:r>
                <a:rPr lang="en-US" sz="1100" b="1" i="1" dirty="0">
                  <a:latin typeface="Arial" panose="020B0604020202020204" pitchFamily="34" charset="0"/>
                  <a:cs typeface="Arial" panose="020B0604020202020204" pitchFamily="34" charset="0"/>
                </a:rPr>
                <a:t>n=1</a:t>
              </a:r>
            </a:p>
          </p:txBody>
        </p:sp>
      </p:grpSp>
      <p:grpSp>
        <p:nvGrpSpPr>
          <p:cNvPr id="32" name="Group 31">
            <a:extLst>
              <a:ext uri="{FF2B5EF4-FFF2-40B4-BE49-F238E27FC236}">
                <a16:creationId xmlns:a16="http://schemas.microsoft.com/office/drawing/2014/main" id="{2D3AF356-D7DE-4055-972D-A153E8F8D4BD}"/>
              </a:ext>
            </a:extLst>
          </p:cNvPr>
          <p:cNvGrpSpPr/>
          <p:nvPr/>
        </p:nvGrpSpPr>
        <p:grpSpPr>
          <a:xfrm>
            <a:off x="275878" y="4705472"/>
            <a:ext cx="4169417" cy="553694"/>
            <a:chOff x="117544" y="5035675"/>
            <a:chExt cx="4169417" cy="553694"/>
          </a:xfrm>
        </p:grpSpPr>
        <p:pic>
          <p:nvPicPr>
            <p:cNvPr id="22" name="Picture 21">
              <a:extLst>
                <a:ext uri="{FF2B5EF4-FFF2-40B4-BE49-F238E27FC236}">
                  <a16:creationId xmlns:a16="http://schemas.microsoft.com/office/drawing/2014/main" id="{74C66F6C-4EC3-4EEF-AEC9-7821C8F3CAF5}"/>
                </a:ext>
              </a:extLst>
            </p:cNvPr>
            <p:cNvPicPr>
              <a:picLocks noChangeAspect="1"/>
            </p:cNvPicPr>
            <p:nvPr/>
          </p:nvPicPr>
          <p:blipFill>
            <a:blip r:embed="rId6"/>
            <a:stretch>
              <a:fillRect/>
            </a:stretch>
          </p:blipFill>
          <p:spPr>
            <a:xfrm>
              <a:off x="117544" y="5095622"/>
              <a:ext cx="4169417" cy="493747"/>
            </a:xfrm>
            <a:prstGeom prst="rect">
              <a:avLst/>
            </a:prstGeom>
          </p:spPr>
        </p:pic>
        <p:sp>
          <p:nvSpPr>
            <p:cNvPr id="26" name="TextBox 25">
              <a:extLst>
                <a:ext uri="{FF2B5EF4-FFF2-40B4-BE49-F238E27FC236}">
                  <a16:creationId xmlns:a16="http://schemas.microsoft.com/office/drawing/2014/main" id="{8C92C6DB-4456-4161-98D5-61C8A72A4231}"/>
                </a:ext>
              </a:extLst>
            </p:cNvPr>
            <p:cNvSpPr txBox="1"/>
            <p:nvPr/>
          </p:nvSpPr>
          <p:spPr>
            <a:xfrm>
              <a:off x="2075003" y="5035675"/>
              <a:ext cx="510076" cy="261610"/>
            </a:xfrm>
            <a:prstGeom prst="rect">
              <a:avLst/>
            </a:prstGeom>
            <a:noFill/>
          </p:spPr>
          <p:txBody>
            <a:bodyPr wrap="none" rtlCol="0">
              <a:spAutoFit/>
            </a:bodyPr>
            <a:lstStyle/>
            <a:p>
              <a:r>
                <a:rPr lang="en-US" sz="1100" b="1" i="1" dirty="0">
                  <a:latin typeface="Arial" panose="020B0604020202020204" pitchFamily="34" charset="0"/>
                  <a:cs typeface="Arial" panose="020B0604020202020204" pitchFamily="34" charset="0"/>
                </a:rPr>
                <a:t>n=10</a:t>
              </a:r>
            </a:p>
          </p:txBody>
        </p:sp>
      </p:grpSp>
      <p:grpSp>
        <p:nvGrpSpPr>
          <p:cNvPr id="47" name="Group 46">
            <a:extLst>
              <a:ext uri="{FF2B5EF4-FFF2-40B4-BE49-F238E27FC236}">
                <a16:creationId xmlns:a16="http://schemas.microsoft.com/office/drawing/2014/main" id="{10C4AF5A-8594-4044-9FE5-EFF7152CFD88}"/>
              </a:ext>
            </a:extLst>
          </p:cNvPr>
          <p:cNvGrpSpPr/>
          <p:nvPr/>
        </p:nvGrpSpPr>
        <p:grpSpPr>
          <a:xfrm>
            <a:off x="4712460" y="4653607"/>
            <a:ext cx="4430444" cy="631969"/>
            <a:chOff x="4406174" y="3588361"/>
            <a:chExt cx="4430444" cy="631969"/>
          </a:xfrm>
        </p:grpSpPr>
        <p:pic>
          <p:nvPicPr>
            <p:cNvPr id="18" name="Picture 17">
              <a:extLst>
                <a:ext uri="{FF2B5EF4-FFF2-40B4-BE49-F238E27FC236}">
                  <a16:creationId xmlns:a16="http://schemas.microsoft.com/office/drawing/2014/main" id="{93FD5A30-9528-4A7D-8328-DACB2D343B13}"/>
                </a:ext>
              </a:extLst>
            </p:cNvPr>
            <p:cNvPicPr>
              <a:picLocks noChangeAspect="1"/>
            </p:cNvPicPr>
            <p:nvPr/>
          </p:nvPicPr>
          <p:blipFill>
            <a:blip r:embed="rId7"/>
            <a:stretch>
              <a:fillRect/>
            </a:stretch>
          </p:blipFill>
          <p:spPr>
            <a:xfrm>
              <a:off x="4406174" y="3661300"/>
              <a:ext cx="4430444" cy="559030"/>
            </a:xfrm>
            <a:prstGeom prst="rect">
              <a:avLst/>
            </a:prstGeom>
          </p:spPr>
        </p:pic>
        <p:sp>
          <p:nvSpPr>
            <p:cNvPr id="25" name="TextBox 24">
              <a:extLst>
                <a:ext uri="{FF2B5EF4-FFF2-40B4-BE49-F238E27FC236}">
                  <a16:creationId xmlns:a16="http://schemas.microsoft.com/office/drawing/2014/main" id="{A98D57EB-1449-49F1-A484-FCDD213405BC}"/>
                </a:ext>
              </a:extLst>
            </p:cNvPr>
            <p:cNvSpPr txBox="1"/>
            <p:nvPr/>
          </p:nvSpPr>
          <p:spPr>
            <a:xfrm>
              <a:off x="7083233" y="3588361"/>
              <a:ext cx="683200" cy="261610"/>
            </a:xfrm>
            <a:prstGeom prst="rect">
              <a:avLst/>
            </a:prstGeom>
            <a:noFill/>
          </p:spPr>
          <p:txBody>
            <a:bodyPr wrap="square" rtlCol="0">
              <a:spAutoFit/>
            </a:bodyPr>
            <a:lstStyle/>
            <a:p>
              <a:r>
                <a:rPr lang="en-US" sz="1100" b="1" i="1" dirty="0">
                  <a:latin typeface="Arial" panose="020B0604020202020204" pitchFamily="34" charset="0"/>
                  <a:cs typeface="Arial" panose="020B0604020202020204" pitchFamily="34" charset="0"/>
                </a:rPr>
                <a:t>n=9</a:t>
              </a:r>
            </a:p>
          </p:txBody>
        </p:sp>
      </p:grpSp>
      <p:grpSp>
        <p:nvGrpSpPr>
          <p:cNvPr id="49" name="Group 48">
            <a:extLst>
              <a:ext uri="{FF2B5EF4-FFF2-40B4-BE49-F238E27FC236}">
                <a16:creationId xmlns:a16="http://schemas.microsoft.com/office/drawing/2014/main" id="{9B1033B7-3BBF-427E-80E2-9104470E8E5B}"/>
              </a:ext>
            </a:extLst>
          </p:cNvPr>
          <p:cNvGrpSpPr/>
          <p:nvPr/>
        </p:nvGrpSpPr>
        <p:grpSpPr>
          <a:xfrm>
            <a:off x="263109" y="5993824"/>
            <a:ext cx="4535420" cy="569283"/>
            <a:chOff x="153319" y="6008907"/>
            <a:chExt cx="4756590" cy="604779"/>
          </a:xfrm>
        </p:grpSpPr>
        <p:pic>
          <p:nvPicPr>
            <p:cNvPr id="20" name="Picture 19">
              <a:extLst>
                <a:ext uri="{FF2B5EF4-FFF2-40B4-BE49-F238E27FC236}">
                  <a16:creationId xmlns:a16="http://schemas.microsoft.com/office/drawing/2014/main" id="{D8CFB8A9-CB89-440B-9681-5AD14E6F6F43}"/>
                </a:ext>
              </a:extLst>
            </p:cNvPr>
            <p:cNvPicPr>
              <a:picLocks noChangeAspect="1"/>
            </p:cNvPicPr>
            <p:nvPr/>
          </p:nvPicPr>
          <p:blipFill>
            <a:blip r:embed="rId8"/>
            <a:stretch>
              <a:fillRect/>
            </a:stretch>
          </p:blipFill>
          <p:spPr>
            <a:xfrm>
              <a:off x="153319" y="6012151"/>
              <a:ext cx="4756590" cy="601535"/>
            </a:xfrm>
            <a:prstGeom prst="rect">
              <a:avLst/>
            </a:prstGeom>
          </p:spPr>
        </p:pic>
        <p:sp>
          <p:nvSpPr>
            <p:cNvPr id="28" name="TextBox 27">
              <a:extLst>
                <a:ext uri="{FF2B5EF4-FFF2-40B4-BE49-F238E27FC236}">
                  <a16:creationId xmlns:a16="http://schemas.microsoft.com/office/drawing/2014/main" id="{D3F93118-2185-4145-A6F2-A959F96E8D1E}"/>
                </a:ext>
              </a:extLst>
            </p:cNvPr>
            <p:cNvSpPr txBox="1"/>
            <p:nvPr/>
          </p:nvSpPr>
          <p:spPr>
            <a:xfrm>
              <a:off x="2732751" y="6008907"/>
              <a:ext cx="510076" cy="261610"/>
            </a:xfrm>
            <a:prstGeom prst="rect">
              <a:avLst/>
            </a:prstGeom>
            <a:noFill/>
          </p:spPr>
          <p:txBody>
            <a:bodyPr wrap="none" rtlCol="0">
              <a:spAutoFit/>
            </a:bodyPr>
            <a:lstStyle/>
            <a:p>
              <a:r>
                <a:rPr lang="en-US" sz="1100" b="1" i="1" dirty="0">
                  <a:latin typeface="Arial" panose="020B0604020202020204" pitchFamily="34" charset="0"/>
                  <a:cs typeface="Arial" panose="020B0604020202020204" pitchFamily="34" charset="0"/>
                </a:rPr>
                <a:t>n=13</a:t>
              </a:r>
            </a:p>
          </p:txBody>
        </p:sp>
      </p:grpSp>
      <p:grpSp>
        <p:nvGrpSpPr>
          <p:cNvPr id="48" name="Group 47">
            <a:extLst>
              <a:ext uri="{FF2B5EF4-FFF2-40B4-BE49-F238E27FC236}">
                <a16:creationId xmlns:a16="http://schemas.microsoft.com/office/drawing/2014/main" id="{3433D0BE-B3FA-4211-B453-292960EF0E60}"/>
              </a:ext>
            </a:extLst>
          </p:cNvPr>
          <p:cNvGrpSpPr/>
          <p:nvPr/>
        </p:nvGrpSpPr>
        <p:grpSpPr>
          <a:xfrm>
            <a:off x="4757109" y="5309188"/>
            <a:ext cx="4315608" cy="585335"/>
            <a:chOff x="4651814" y="4399117"/>
            <a:chExt cx="4315608" cy="585335"/>
          </a:xfrm>
        </p:grpSpPr>
        <p:pic>
          <p:nvPicPr>
            <p:cNvPr id="27" name="Picture 26">
              <a:extLst>
                <a:ext uri="{FF2B5EF4-FFF2-40B4-BE49-F238E27FC236}">
                  <a16:creationId xmlns:a16="http://schemas.microsoft.com/office/drawing/2014/main" id="{87A64026-DA2F-48E6-B7DC-EA5C2AD75E67}"/>
                </a:ext>
              </a:extLst>
            </p:cNvPr>
            <p:cNvPicPr>
              <a:picLocks noChangeAspect="1"/>
            </p:cNvPicPr>
            <p:nvPr/>
          </p:nvPicPr>
          <p:blipFill>
            <a:blip r:embed="rId9"/>
            <a:stretch>
              <a:fillRect/>
            </a:stretch>
          </p:blipFill>
          <p:spPr>
            <a:xfrm>
              <a:off x="4651814" y="4480661"/>
              <a:ext cx="4315608" cy="503791"/>
            </a:xfrm>
            <a:prstGeom prst="rect">
              <a:avLst/>
            </a:prstGeom>
          </p:spPr>
        </p:pic>
        <p:sp>
          <p:nvSpPr>
            <p:cNvPr id="36" name="TextBox 35">
              <a:extLst>
                <a:ext uri="{FF2B5EF4-FFF2-40B4-BE49-F238E27FC236}">
                  <a16:creationId xmlns:a16="http://schemas.microsoft.com/office/drawing/2014/main" id="{875326FD-7706-4022-AFAD-566DF0328107}"/>
                </a:ext>
              </a:extLst>
            </p:cNvPr>
            <p:cNvSpPr txBox="1"/>
            <p:nvPr/>
          </p:nvSpPr>
          <p:spPr>
            <a:xfrm>
              <a:off x="7770506" y="4399117"/>
              <a:ext cx="510076" cy="261610"/>
            </a:xfrm>
            <a:prstGeom prst="rect">
              <a:avLst/>
            </a:prstGeom>
            <a:noFill/>
          </p:spPr>
          <p:txBody>
            <a:bodyPr wrap="none" rtlCol="0">
              <a:spAutoFit/>
            </a:bodyPr>
            <a:lstStyle/>
            <a:p>
              <a:r>
                <a:rPr lang="en-US" sz="1100" b="1" i="1" dirty="0">
                  <a:latin typeface="Arial" panose="020B0604020202020204" pitchFamily="34" charset="0"/>
                  <a:cs typeface="Arial" panose="020B0604020202020204" pitchFamily="34" charset="0"/>
                </a:rPr>
                <a:t>n=11</a:t>
              </a:r>
            </a:p>
          </p:txBody>
        </p:sp>
      </p:grpSp>
      <p:pic>
        <p:nvPicPr>
          <p:cNvPr id="42" name="Picture 41">
            <a:extLst>
              <a:ext uri="{FF2B5EF4-FFF2-40B4-BE49-F238E27FC236}">
                <a16:creationId xmlns:a16="http://schemas.microsoft.com/office/drawing/2014/main" id="{CE8F8026-9F56-4249-B34E-19246BF79E31}"/>
              </a:ext>
            </a:extLst>
          </p:cNvPr>
          <p:cNvPicPr>
            <a:picLocks noChangeAspect="1"/>
          </p:cNvPicPr>
          <p:nvPr/>
        </p:nvPicPr>
        <p:blipFill>
          <a:blip r:embed="rId10"/>
          <a:stretch>
            <a:fillRect/>
          </a:stretch>
        </p:blipFill>
        <p:spPr>
          <a:xfrm>
            <a:off x="4243913" y="980721"/>
            <a:ext cx="4511792" cy="582704"/>
          </a:xfrm>
          <a:prstGeom prst="rect">
            <a:avLst/>
          </a:prstGeom>
        </p:spPr>
      </p:pic>
      <p:cxnSp>
        <p:nvCxnSpPr>
          <p:cNvPr id="55" name="Straight Connector 54">
            <a:extLst>
              <a:ext uri="{FF2B5EF4-FFF2-40B4-BE49-F238E27FC236}">
                <a16:creationId xmlns:a16="http://schemas.microsoft.com/office/drawing/2014/main" id="{2E27842C-5FBE-415F-ABF8-6E914E91ADD2}"/>
              </a:ext>
            </a:extLst>
          </p:cNvPr>
          <p:cNvCxnSpPr/>
          <p:nvPr/>
        </p:nvCxnSpPr>
        <p:spPr>
          <a:xfrm flipV="1">
            <a:off x="145691" y="4586841"/>
            <a:ext cx="8801371" cy="52077"/>
          </a:xfrm>
          <a:prstGeom prst="line">
            <a:avLst/>
          </a:prstGeom>
        </p:spPr>
        <p:style>
          <a:lnRef idx="1">
            <a:schemeClr val="dk1"/>
          </a:lnRef>
          <a:fillRef idx="0">
            <a:schemeClr val="dk1"/>
          </a:fillRef>
          <a:effectRef idx="0">
            <a:schemeClr val="dk1"/>
          </a:effectRef>
          <a:fontRef idx="minor">
            <a:schemeClr val="tx1"/>
          </a:fontRef>
        </p:style>
      </p:cxnSp>
      <p:grpSp>
        <p:nvGrpSpPr>
          <p:cNvPr id="58" name="Group 57">
            <a:extLst>
              <a:ext uri="{FF2B5EF4-FFF2-40B4-BE49-F238E27FC236}">
                <a16:creationId xmlns:a16="http://schemas.microsoft.com/office/drawing/2014/main" id="{353594F4-84CC-4E1F-9C8B-5FB656663D0D}"/>
              </a:ext>
            </a:extLst>
          </p:cNvPr>
          <p:cNvGrpSpPr/>
          <p:nvPr/>
        </p:nvGrpSpPr>
        <p:grpSpPr>
          <a:xfrm>
            <a:off x="4798734" y="5955240"/>
            <a:ext cx="4344170" cy="782392"/>
            <a:chOff x="2357437" y="2981446"/>
            <a:chExt cx="4344170" cy="782392"/>
          </a:xfrm>
        </p:grpSpPr>
        <p:pic>
          <p:nvPicPr>
            <p:cNvPr id="56" name="Picture 55">
              <a:extLst>
                <a:ext uri="{FF2B5EF4-FFF2-40B4-BE49-F238E27FC236}">
                  <a16:creationId xmlns:a16="http://schemas.microsoft.com/office/drawing/2014/main" id="{C780557C-C7C9-4C44-833F-0FC6C0C0974C}"/>
                </a:ext>
              </a:extLst>
            </p:cNvPr>
            <p:cNvPicPr>
              <a:picLocks noChangeAspect="1"/>
            </p:cNvPicPr>
            <p:nvPr/>
          </p:nvPicPr>
          <p:blipFill>
            <a:blip r:embed="rId11"/>
            <a:stretch>
              <a:fillRect/>
            </a:stretch>
          </p:blipFill>
          <p:spPr>
            <a:xfrm>
              <a:off x="2357437" y="3048000"/>
              <a:ext cx="4160809" cy="715838"/>
            </a:xfrm>
            <a:prstGeom prst="rect">
              <a:avLst/>
            </a:prstGeom>
          </p:spPr>
        </p:pic>
        <p:sp>
          <p:nvSpPr>
            <p:cNvPr id="57" name="TextBox 56">
              <a:extLst>
                <a:ext uri="{FF2B5EF4-FFF2-40B4-BE49-F238E27FC236}">
                  <a16:creationId xmlns:a16="http://schemas.microsoft.com/office/drawing/2014/main" id="{A80309DD-2116-4FD4-8F7E-71DFD8B8F598}"/>
                </a:ext>
              </a:extLst>
            </p:cNvPr>
            <p:cNvSpPr txBox="1"/>
            <p:nvPr/>
          </p:nvSpPr>
          <p:spPr>
            <a:xfrm>
              <a:off x="6191531" y="2981446"/>
              <a:ext cx="510076" cy="261610"/>
            </a:xfrm>
            <a:prstGeom prst="rect">
              <a:avLst/>
            </a:prstGeom>
            <a:noFill/>
          </p:spPr>
          <p:txBody>
            <a:bodyPr wrap="none" rtlCol="0">
              <a:spAutoFit/>
            </a:bodyPr>
            <a:lstStyle/>
            <a:p>
              <a:r>
                <a:rPr lang="en-US" sz="1100" b="1" i="1" dirty="0">
                  <a:latin typeface="Arial" panose="020B0604020202020204" pitchFamily="34" charset="0"/>
                  <a:cs typeface="Arial" panose="020B0604020202020204" pitchFamily="34" charset="0"/>
                </a:rPr>
                <a:t>n=16</a:t>
              </a:r>
            </a:p>
          </p:txBody>
        </p:sp>
      </p:grpSp>
      <p:cxnSp>
        <p:nvCxnSpPr>
          <p:cNvPr id="59" name="Straight Connector 58">
            <a:extLst>
              <a:ext uri="{FF2B5EF4-FFF2-40B4-BE49-F238E27FC236}">
                <a16:creationId xmlns:a16="http://schemas.microsoft.com/office/drawing/2014/main" id="{CF3CC4A9-D772-41C7-93D8-ED14EEA19B66}"/>
              </a:ext>
            </a:extLst>
          </p:cNvPr>
          <p:cNvCxnSpPr>
            <a:cxnSpLocks/>
          </p:cNvCxnSpPr>
          <p:nvPr/>
        </p:nvCxnSpPr>
        <p:spPr>
          <a:xfrm>
            <a:off x="24071" y="944776"/>
            <a:ext cx="9144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504197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1A93-695E-4416-AA9E-44300A2D2984}"/>
              </a:ext>
            </a:extLst>
          </p:cNvPr>
          <p:cNvSpPr>
            <a:spLocks noGrp="1"/>
          </p:cNvSpPr>
          <p:nvPr>
            <p:ph type="title"/>
          </p:nvPr>
        </p:nvSpPr>
        <p:spPr>
          <a:xfrm>
            <a:off x="350879" y="170657"/>
            <a:ext cx="7886700" cy="557663"/>
          </a:xfrm>
        </p:spPr>
        <p:txBody>
          <a:bodyPr/>
          <a:lstStyle/>
          <a:p>
            <a:r>
              <a:rPr lang="en-US" dirty="0"/>
              <a:t>COVID-19 and Children</a:t>
            </a:r>
          </a:p>
        </p:txBody>
      </p:sp>
      <p:grpSp>
        <p:nvGrpSpPr>
          <p:cNvPr id="14" name="Group 13">
            <a:extLst>
              <a:ext uri="{FF2B5EF4-FFF2-40B4-BE49-F238E27FC236}">
                <a16:creationId xmlns:a16="http://schemas.microsoft.com/office/drawing/2014/main" id="{25D26E3C-4C8D-42A7-8E93-CB7656671D71}"/>
              </a:ext>
            </a:extLst>
          </p:cNvPr>
          <p:cNvGrpSpPr/>
          <p:nvPr/>
        </p:nvGrpSpPr>
        <p:grpSpPr>
          <a:xfrm>
            <a:off x="314807" y="853504"/>
            <a:ext cx="8829193" cy="1448638"/>
            <a:chOff x="527916" y="876020"/>
            <a:chExt cx="8829193" cy="1448638"/>
          </a:xfrm>
        </p:grpSpPr>
        <p:sp>
          <p:nvSpPr>
            <p:cNvPr id="5" name="Rectangle 4">
              <a:extLst>
                <a:ext uri="{FF2B5EF4-FFF2-40B4-BE49-F238E27FC236}">
                  <a16:creationId xmlns:a16="http://schemas.microsoft.com/office/drawing/2014/main" id="{60F41852-72B7-48B4-A2CD-D295ED72A55B}"/>
                </a:ext>
              </a:extLst>
            </p:cNvPr>
            <p:cNvSpPr/>
            <p:nvPr/>
          </p:nvSpPr>
          <p:spPr>
            <a:xfrm>
              <a:off x="527916" y="1585994"/>
              <a:ext cx="8829193" cy="738664"/>
            </a:xfrm>
            <a:prstGeom prst="rect">
              <a:avLst/>
            </a:prstGeom>
          </p:spPr>
          <p:txBody>
            <a:bodyPr wrap="square">
              <a:spAutoFit/>
            </a:bodyPr>
            <a:lstStyle/>
            <a:p>
              <a:pPr marL="285750" indent="-285750">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731 confirmed, 1,412 suspected. Children of all ages susceptible (median 7 y, IQR 2-13 y); no gender difference. </a:t>
              </a:r>
              <a:r>
                <a:rPr lang="en-US" sz="1400" b="1" dirty="0">
                  <a:latin typeface="Arial" panose="020B0604020202020204" pitchFamily="34" charset="0"/>
                  <a:cs typeface="Arial" panose="020B0604020202020204" pitchFamily="34" charset="0"/>
                </a:rPr>
                <a:t>Majority (&gt;80%) of children have only mild-moderate disease; minority (4-13%) asymptomatic. Infants (&lt;1yr) were at greatest risk of more severe disease. </a:t>
              </a:r>
            </a:p>
          </p:txBody>
        </p:sp>
        <p:pic>
          <p:nvPicPr>
            <p:cNvPr id="3" name="Picture 2">
              <a:extLst>
                <a:ext uri="{FF2B5EF4-FFF2-40B4-BE49-F238E27FC236}">
                  <a16:creationId xmlns:a16="http://schemas.microsoft.com/office/drawing/2014/main" id="{DADFA1F4-F40E-4FD6-BB33-33247952E803}"/>
                </a:ext>
              </a:extLst>
            </p:cNvPr>
            <p:cNvPicPr>
              <a:picLocks noChangeAspect="1"/>
            </p:cNvPicPr>
            <p:nvPr/>
          </p:nvPicPr>
          <p:blipFill>
            <a:blip r:embed="rId2"/>
            <a:stretch>
              <a:fillRect/>
            </a:stretch>
          </p:blipFill>
          <p:spPr>
            <a:xfrm>
              <a:off x="563988" y="876020"/>
              <a:ext cx="6314984" cy="799949"/>
            </a:xfrm>
            <a:prstGeom prst="rect">
              <a:avLst/>
            </a:prstGeom>
          </p:spPr>
        </p:pic>
      </p:grpSp>
      <p:grpSp>
        <p:nvGrpSpPr>
          <p:cNvPr id="17" name="Group 16">
            <a:extLst>
              <a:ext uri="{FF2B5EF4-FFF2-40B4-BE49-F238E27FC236}">
                <a16:creationId xmlns:a16="http://schemas.microsoft.com/office/drawing/2014/main" id="{BCC0B996-E5DC-40EF-B9F2-96A7C1AE6215}"/>
              </a:ext>
            </a:extLst>
          </p:cNvPr>
          <p:cNvGrpSpPr/>
          <p:nvPr/>
        </p:nvGrpSpPr>
        <p:grpSpPr>
          <a:xfrm>
            <a:off x="239307" y="5146590"/>
            <a:ext cx="8829192" cy="1535871"/>
            <a:chOff x="364051" y="2502209"/>
            <a:chExt cx="8829192" cy="1535871"/>
          </a:xfrm>
        </p:grpSpPr>
        <p:pic>
          <p:nvPicPr>
            <p:cNvPr id="7" name="Picture 6">
              <a:extLst>
                <a:ext uri="{FF2B5EF4-FFF2-40B4-BE49-F238E27FC236}">
                  <a16:creationId xmlns:a16="http://schemas.microsoft.com/office/drawing/2014/main" id="{AF6A933D-2653-4173-A2B7-18CE087162B1}"/>
                </a:ext>
              </a:extLst>
            </p:cNvPr>
            <p:cNvPicPr>
              <a:picLocks noChangeAspect="1"/>
            </p:cNvPicPr>
            <p:nvPr/>
          </p:nvPicPr>
          <p:blipFill>
            <a:blip r:embed="rId3"/>
            <a:stretch>
              <a:fillRect/>
            </a:stretch>
          </p:blipFill>
          <p:spPr>
            <a:xfrm>
              <a:off x="466725" y="2502209"/>
              <a:ext cx="7468169" cy="1022325"/>
            </a:xfrm>
            <a:prstGeom prst="rect">
              <a:avLst/>
            </a:prstGeom>
          </p:spPr>
        </p:pic>
        <p:sp>
          <p:nvSpPr>
            <p:cNvPr id="16" name="Rectangle 15">
              <a:extLst>
                <a:ext uri="{FF2B5EF4-FFF2-40B4-BE49-F238E27FC236}">
                  <a16:creationId xmlns:a16="http://schemas.microsoft.com/office/drawing/2014/main" id="{A8BC463F-EEFB-4728-AB4D-4475857C91AE}"/>
                </a:ext>
              </a:extLst>
            </p:cNvPr>
            <p:cNvSpPr/>
            <p:nvPr/>
          </p:nvSpPr>
          <p:spPr>
            <a:xfrm>
              <a:off x="364051" y="3514860"/>
              <a:ext cx="8829192" cy="523220"/>
            </a:xfrm>
            <a:prstGeom prst="rect">
              <a:avLst/>
            </a:prstGeom>
          </p:spPr>
          <p:txBody>
            <a:bodyPr wrap="square">
              <a:spAutoFit/>
            </a:bodyPr>
            <a:lstStyle/>
            <a:p>
              <a:pPr marL="285750" indent="-285750">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Report of 10 cases in children; </a:t>
              </a:r>
              <a:r>
                <a:rPr lang="en-US" sz="1400" b="1" dirty="0">
                  <a:latin typeface="Arial" panose="020B0604020202020204" pitchFamily="34" charset="0"/>
                  <a:cs typeface="Arial" panose="020B0604020202020204" pitchFamily="34" charset="0"/>
                </a:rPr>
                <a:t>20% no fever</a:t>
              </a:r>
              <a:r>
                <a:rPr lang="en-US" sz="1400" dirty="0">
                  <a:latin typeface="Arial" panose="020B0604020202020204" pitchFamily="34" charset="0"/>
                  <a:cs typeface="Arial" panose="020B0604020202020204" pitchFamily="34" charset="0"/>
                </a:rPr>
                <a:t>, and those with fever had only 1 day; </a:t>
              </a:r>
              <a:r>
                <a:rPr lang="en-US" sz="1400" b="1" dirty="0">
                  <a:latin typeface="Arial" panose="020B0604020202020204" pitchFamily="34" charset="0"/>
                  <a:cs typeface="Arial" panose="020B0604020202020204" pitchFamily="34" charset="0"/>
                </a:rPr>
                <a:t>prolonged respiratory shedding 5-22 days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CoV</a:t>
              </a:r>
              <a:r>
                <a:rPr lang="en-US" sz="1400" dirty="0">
                  <a:latin typeface="Arial" panose="020B0604020202020204" pitchFamily="34" charset="0"/>
                  <a:cs typeface="Arial" panose="020B0604020202020204" pitchFamily="34" charset="0"/>
                </a:rPr>
                <a:t> +PCR in stool 5/6 patients but significance not clear.</a:t>
              </a:r>
            </a:p>
          </p:txBody>
        </p:sp>
      </p:grpSp>
      <p:grpSp>
        <p:nvGrpSpPr>
          <p:cNvPr id="19" name="Group 18">
            <a:extLst>
              <a:ext uri="{FF2B5EF4-FFF2-40B4-BE49-F238E27FC236}">
                <a16:creationId xmlns:a16="http://schemas.microsoft.com/office/drawing/2014/main" id="{D4197934-D95F-4C1C-9846-167197660CF5}"/>
              </a:ext>
            </a:extLst>
          </p:cNvPr>
          <p:cNvGrpSpPr/>
          <p:nvPr/>
        </p:nvGrpSpPr>
        <p:grpSpPr>
          <a:xfrm>
            <a:off x="4882384" y="2793169"/>
            <a:ext cx="3386420" cy="1369411"/>
            <a:chOff x="4771428" y="2590193"/>
            <a:chExt cx="4143337" cy="1756704"/>
          </a:xfrm>
        </p:grpSpPr>
        <p:pic>
          <p:nvPicPr>
            <p:cNvPr id="20" name="Picture 19">
              <a:extLst>
                <a:ext uri="{FF2B5EF4-FFF2-40B4-BE49-F238E27FC236}">
                  <a16:creationId xmlns:a16="http://schemas.microsoft.com/office/drawing/2014/main" id="{D766F7E1-85FA-44B8-99AB-81625EF9A753}"/>
                </a:ext>
              </a:extLst>
            </p:cNvPr>
            <p:cNvPicPr>
              <a:picLocks noChangeAspect="1"/>
            </p:cNvPicPr>
            <p:nvPr/>
          </p:nvPicPr>
          <p:blipFill>
            <a:blip r:embed="rId4"/>
            <a:stretch>
              <a:fillRect/>
            </a:stretch>
          </p:blipFill>
          <p:spPr>
            <a:xfrm>
              <a:off x="4771428" y="2590193"/>
              <a:ext cx="4143337" cy="1756704"/>
            </a:xfrm>
            <a:prstGeom prst="rect">
              <a:avLst/>
            </a:prstGeom>
          </p:spPr>
        </p:pic>
        <p:sp>
          <p:nvSpPr>
            <p:cNvPr id="21" name="Rectangle 20">
              <a:extLst>
                <a:ext uri="{FF2B5EF4-FFF2-40B4-BE49-F238E27FC236}">
                  <a16:creationId xmlns:a16="http://schemas.microsoft.com/office/drawing/2014/main" id="{298CCE05-8A37-4FF7-A59D-2C10D848F52C}"/>
                </a:ext>
              </a:extLst>
            </p:cNvPr>
            <p:cNvSpPr/>
            <p:nvPr/>
          </p:nvSpPr>
          <p:spPr>
            <a:xfrm>
              <a:off x="4771428" y="3009024"/>
              <a:ext cx="371023" cy="212347"/>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8A8A793-54C1-4C5D-AC1E-1D262F0B1D0E}"/>
                </a:ext>
              </a:extLst>
            </p:cNvPr>
            <p:cNvSpPr/>
            <p:nvPr/>
          </p:nvSpPr>
          <p:spPr>
            <a:xfrm>
              <a:off x="7277539" y="2801924"/>
              <a:ext cx="943671" cy="370686"/>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A9F527F0-E74D-4487-9C25-1CB7EB4AA5C6}"/>
              </a:ext>
            </a:extLst>
          </p:cNvPr>
          <p:cNvGrpSpPr/>
          <p:nvPr/>
        </p:nvGrpSpPr>
        <p:grpSpPr>
          <a:xfrm>
            <a:off x="1036697" y="2275812"/>
            <a:ext cx="2973165" cy="2899419"/>
            <a:chOff x="662882" y="1979290"/>
            <a:chExt cx="2973165" cy="2899419"/>
          </a:xfrm>
        </p:grpSpPr>
        <p:grpSp>
          <p:nvGrpSpPr>
            <p:cNvPr id="27" name="Group 26">
              <a:extLst>
                <a:ext uri="{FF2B5EF4-FFF2-40B4-BE49-F238E27FC236}">
                  <a16:creationId xmlns:a16="http://schemas.microsoft.com/office/drawing/2014/main" id="{BF0D6C39-CDA5-4F19-84DC-5E0B0072A5CA}"/>
                </a:ext>
              </a:extLst>
            </p:cNvPr>
            <p:cNvGrpSpPr/>
            <p:nvPr/>
          </p:nvGrpSpPr>
          <p:grpSpPr>
            <a:xfrm>
              <a:off x="662882" y="1979290"/>
              <a:ext cx="2973165" cy="2899419"/>
              <a:chOff x="229235" y="1859734"/>
              <a:chExt cx="4769979" cy="4409980"/>
            </a:xfrm>
          </p:grpSpPr>
          <p:pic>
            <p:nvPicPr>
              <p:cNvPr id="28" name="Picture 27">
                <a:extLst>
                  <a:ext uri="{FF2B5EF4-FFF2-40B4-BE49-F238E27FC236}">
                    <a16:creationId xmlns:a16="http://schemas.microsoft.com/office/drawing/2014/main" id="{400AD908-06E1-4C22-937E-E11F985E6131}"/>
                  </a:ext>
                </a:extLst>
              </p:cNvPr>
              <p:cNvPicPr>
                <a:picLocks noChangeAspect="1"/>
              </p:cNvPicPr>
              <p:nvPr/>
            </p:nvPicPr>
            <p:blipFill>
              <a:blip r:embed="rId5"/>
              <a:stretch>
                <a:fillRect/>
              </a:stretch>
            </p:blipFill>
            <p:spPr>
              <a:xfrm>
                <a:off x="229235" y="1859734"/>
                <a:ext cx="4769979" cy="4409980"/>
              </a:xfrm>
              <a:prstGeom prst="rect">
                <a:avLst/>
              </a:prstGeom>
            </p:spPr>
          </p:pic>
          <p:sp>
            <p:nvSpPr>
              <p:cNvPr id="29" name="Rectangle 28">
                <a:extLst>
                  <a:ext uri="{FF2B5EF4-FFF2-40B4-BE49-F238E27FC236}">
                    <a16:creationId xmlns:a16="http://schemas.microsoft.com/office/drawing/2014/main" id="{C2885D37-B0C8-47EC-852A-ADB9FFAFF90C}"/>
                  </a:ext>
                </a:extLst>
              </p:cNvPr>
              <p:cNvSpPr/>
              <p:nvPr/>
            </p:nvSpPr>
            <p:spPr>
              <a:xfrm>
                <a:off x="436228" y="3953365"/>
                <a:ext cx="2952924" cy="148851"/>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B6A1A95-4C78-4A42-9707-27F33EC5A439}"/>
                  </a:ext>
                </a:extLst>
              </p:cNvPr>
              <p:cNvSpPr/>
              <p:nvPr/>
            </p:nvSpPr>
            <p:spPr>
              <a:xfrm>
                <a:off x="436227" y="4092412"/>
                <a:ext cx="2952923" cy="252673"/>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B637FB60-2877-4BB9-AF29-4795C658746F}"/>
                </a:ext>
              </a:extLst>
            </p:cNvPr>
            <p:cNvSpPr txBox="1"/>
            <p:nvPr/>
          </p:nvSpPr>
          <p:spPr>
            <a:xfrm>
              <a:off x="1229368" y="3418073"/>
              <a:ext cx="482824" cy="230832"/>
            </a:xfrm>
            <a:prstGeom prst="rect">
              <a:avLst/>
            </a:prstGeom>
            <a:noFill/>
          </p:spPr>
          <p:txBody>
            <a:bodyPr wrap="none" rtlCol="0">
              <a:spAutoFit/>
            </a:bodyPr>
            <a:lstStyle/>
            <a:p>
              <a:r>
                <a:rPr lang="en-US" sz="900" dirty="0">
                  <a:solidFill>
                    <a:srgbClr val="C00000"/>
                  </a:solidFill>
                  <a:latin typeface="Arial" panose="020B0604020202020204" pitchFamily="34" charset="0"/>
                  <a:cs typeface="Arial" panose="020B0604020202020204" pitchFamily="34" charset="0"/>
                </a:rPr>
                <a:t>&gt;80%</a:t>
              </a:r>
            </a:p>
          </p:txBody>
        </p:sp>
      </p:grpSp>
      <p:pic>
        <p:nvPicPr>
          <p:cNvPr id="34" name="Picture 33">
            <a:extLst>
              <a:ext uri="{FF2B5EF4-FFF2-40B4-BE49-F238E27FC236}">
                <a16:creationId xmlns:a16="http://schemas.microsoft.com/office/drawing/2014/main" id="{B9519538-235D-473C-A8A8-16C573410526}"/>
              </a:ext>
            </a:extLst>
          </p:cNvPr>
          <p:cNvPicPr>
            <a:picLocks noChangeAspect="1"/>
          </p:cNvPicPr>
          <p:nvPr/>
        </p:nvPicPr>
        <p:blipFill>
          <a:blip r:embed="rId6"/>
          <a:stretch>
            <a:fillRect/>
          </a:stretch>
        </p:blipFill>
        <p:spPr>
          <a:xfrm>
            <a:off x="615810" y="78537"/>
            <a:ext cx="857872" cy="784578"/>
          </a:xfrm>
          <a:prstGeom prst="rect">
            <a:avLst/>
          </a:prstGeom>
        </p:spPr>
      </p:pic>
      <p:cxnSp>
        <p:nvCxnSpPr>
          <p:cNvPr id="35" name="Straight Connector 34">
            <a:extLst>
              <a:ext uri="{FF2B5EF4-FFF2-40B4-BE49-F238E27FC236}">
                <a16:creationId xmlns:a16="http://schemas.microsoft.com/office/drawing/2014/main" id="{99B1B120-8EED-46E3-8D02-781E4CD7EB21}"/>
              </a:ext>
            </a:extLst>
          </p:cNvPr>
          <p:cNvCxnSpPr>
            <a:cxnSpLocks/>
          </p:cNvCxnSpPr>
          <p:nvPr/>
        </p:nvCxnSpPr>
        <p:spPr>
          <a:xfrm>
            <a:off x="0" y="863115"/>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36" name="Picture 20" descr="youcanhelp_image1">
            <a:extLst>
              <a:ext uri="{FF2B5EF4-FFF2-40B4-BE49-F238E27FC236}">
                <a16:creationId xmlns:a16="http://schemas.microsoft.com/office/drawing/2014/main" id="{06BCF627-BA1A-466D-919E-EE44C27DD37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1658" y="56337"/>
            <a:ext cx="73866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6072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E8A5C-CF0B-4243-94B5-7E23A6368E8A}"/>
              </a:ext>
            </a:extLst>
          </p:cNvPr>
          <p:cNvPicPr>
            <a:picLocks noChangeAspect="1"/>
          </p:cNvPicPr>
          <p:nvPr/>
        </p:nvPicPr>
        <p:blipFill>
          <a:blip r:embed="rId2"/>
          <a:stretch>
            <a:fillRect/>
          </a:stretch>
        </p:blipFill>
        <p:spPr>
          <a:xfrm>
            <a:off x="435540" y="2719850"/>
            <a:ext cx="5305425" cy="3228975"/>
          </a:xfrm>
          <a:prstGeom prst="rect">
            <a:avLst/>
          </a:prstGeom>
        </p:spPr>
      </p:pic>
      <p:pic>
        <p:nvPicPr>
          <p:cNvPr id="5" name="Picture 4">
            <a:extLst>
              <a:ext uri="{FF2B5EF4-FFF2-40B4-BE49-F238E27FC236}">
                <a16:creationId xmlns:a16="http://schemas.microsoft.com/office/drawing/2014/main" id="{152ED7D8-4F60-4863-AA3D-F55FBCDA8F77}"/>
              </a:ext>
            </a:extLst>
          </p:cNvPr>
          <p:cNvPicPr>
            <a:picLocks noChangeAspect="1"/>
          </p:cNvPicPr>
          <p:nvPr/>
        </p:nvPicPr>
        <p:blipFill>
          <a:blip r:embed="rId3"/>
          <a:stretch>
            <a:fillRect/>
          </a:stretch>
        </p:blipFill>
        <p:spPr>
          <a:xfrm>
            <a:off x="360121" y="6048217"/>
            <a:ext cx="5380844" cy="622063"/>
          </a:xfrm>
          <a:prstGeom prst="rect">
            <a:avLst/>
          </a:prstGeom>
        </p:spPr>
      </p:pic>
      <p:pic>
        <p:nvPicPr>
          <p:cNvPr id="6" name="Picture 5">
            <a:extLst>
              <a:ext uri="{FF2B5EF4-FFF2-40B4-BE49-F238E27FC236}">
                <a16:creationId xmlns:a16="http://schemas.microsoft.com/office/drawing/2014/main" id="{C30D1BF0-29CB-4D34-B14D-1979790B0E94}"/>
              </a:ext>
            </a:extLst>
          </p:cNvPr>
          <p:cNvPicPr>
            <a:picLocks noChangeAspect="1"/>
          </p:cNvPicPr>
          <p:nvPr/>
        </p:nvPicPr>
        <p:blipFill>
          <a:blip r:embed="rId4"/>
          <a:stretch>
            <a:fillRect/>
          </a:stretch>
        </p:blipFill>
        <p:spPr>
          <a:xfrm>
            <a:off x="160602" y="933715"/>
            <a:ext cx="5829956" cy="576589"/>
          </a:xfrm>
          <a:prstGeom prst="rect">
            <a:avLst/>
          </a:prstGeom>
        </p:spPr>
      </p:pic>
      <p:sp>
        <p:nvSpPr>
          <p:cNvPr id="7" name="TextBox 6">
            <a:extLst>
              <a:ext uri="{FF2B5EF4-FFF2-40B4-BE49-F238E27FC236}">
                <a16:creationId xmlns:a16="http://schemas.microsoft.com/office/drawing/2014/main" id="{D2048D29-5747-4C86-8078-FA34289EFAAA}"/>
              </a:ext>
            </a:extLst>
          </p:cNvPr>
          <p:cNvSpPr txBox="1"/>
          <p:nvPr/>
        </p:nvSpPr>
        <p:spPr>
          <a:xfrm>
            <a:off x="6267699" y="3326470"/>
            <a:ext cx="2330271" cy="1754326"/>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~half the patients were shedding virus for up to 8 days (median 2.5 d) </a:t>
            </a:r>
            <a:r>
              <a:rPr lang="en-US" i="1" dirty="0">
                <a:latin typeface="Arial" panose="020B0604020202020204" pitchFamily="34" charset="0"/>
                <a:cs typeface="Arial" panose="020B0604020202020204" pitchFamily="34" charset="0"/>
              </a:rPr>
              <a:t>after</a:t>
            </a:r>
            <a:r>
              <a:rPr lang="en-US" dirty="0">
                <a:latin typeface="Arial" panose="020B0604020202020204" pitchFamily="34" charset="0"/>
                <a:cs typeface="Arial" panose="020B0604020202020204" pitchFamily="34" charset="0"/>
              </a:rPr>
              <a:t> symptoms had resolved </a:t>
            </a:r>
          </a:p>
        </p:txBody>
      </p:sp>
      <p:grpSp>
        <p:nvGrpSpPr>
          <p:cNvPr id="2" name="Group 1">
            <a:extLst>
              <a:ext uri="{FF2B5EF4-FFF2-40B4-BE49-F238E27FC236}">
                <a16:creationId xmlns:a16="http://schemas.microsoft.com/office/drawing/2014/main" id="{AA3FF246-5F56-44B0-95D5-21C345E373E1}"/>
              </a:ext>
            </a:extLst>
          </p:cNvPr>
          <p:cNvGrpSpPr/>
          <p:nvPr/>
        </p:nvGrpSpPr>
        <p:grpSpPr>
          <a:xfrm>
            <a:off x="2088777" y="3463995"/>
            <a:ext cx="3944223" cy="2116127"/>
            <a:chOff x="2013358" y="2578911"/>
            <a:chExt cx="3944223" cy="2116127"/>
          </a:xfrm>
        </p:grpSpPr>
        <p:cxnSp>
          <p:nvCxnSpPr>
            <p:cNvPr id="9" name="Straight Arrow Connector 8">
              <a:extLst>
                <a:ext uri="{FF2B5EF4-FFF2-40B4-BE49-F238E27FC236}">
                  <a16:creationId xmlns:a16="http://schemas.microsoft.com/office/drawing/2014/main" id="{9C056C14-4B92-415E-88D7-C1393B3E392D}"/>
                </a:ext>
              </a:extLst>
            </p:cNvPr>
            <p:cNvCxnSpPr/>
            <p:nvPr/>
          </p:nvCxnSpPr>
          <p:spPr>
            <a:xfrm flipH="1">
              <a:off x="5665546" y="2676088"/>
              <a:ext cx="28224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FC612E4-9937-4102-BA9F-8A6BF07A8A1A}"/>
                </a:ext>
              </a:extLst>
            </p:cNvPr>
            <p:cNvCxnSpPr/>
            <p:nvPr/>
          </p:nvCxnSpPr>
          <p:spPr>
            <a:xfrm flipH="1">
              <a:off x="5665546" y="4397229"/>
              <a:ext cx="28224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F4CC4A6-5452-4E44-9245-BDC69DD1B302}"/>
                </a:ext>
              </a:extLst>
            </p:cNvPr>
            <p:cNvCxnSpPr/>
            <p:nvPr/>
          </p:nvCxnSpPr>
          <p:spPr>
            <a:xfrm flipH="1">
              <a:off x="5665546" y="3448579"/>
              <a:ext cx="28224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E1B53CD-19CD-406C-A6C2-D50D4BF07B9B}"/>
                </a:ext>
              </a:extLst>
            </p:cNvPr>
            <p:cNvCxnSpPr/>
            <p:nvPr/>
          </p:nvCxnSpPr>
          <p:spPr>
            <a:xfrm flipH="1">
              <a:off x="5665546" y="4590176"/>
              <a:ext cx="28224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741D495-8D0B-4024-AA5A-09E091120C65}"/>
                </a:ext>
              </a:extLst>
            </p:cNvPr>
            <p:cNvCxnSpPr/>
            <p:nvPr/>
          </p:nvCxnSpPr>
          <p:spPr>
            <a:xfrm flipH="1">
              <a:off x="5665546" y="4002947"/>
              <a:ext cx="28224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E684F82-5232-4C00-BC86-C07EA9F1B8D4}"/>
                </a:ext>
              </a:extLst>
            </p:cNvPr>
            <p:cNvCxnSpPr/>
            <p:nvPr/>
          </p:nvCxnSpPr>
          <p:spPr>
            <a:xfrm flipH="1">
              <a:off x="5665546" y="3826778"/>
              <a:ext cx="28224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EBACB5C-6511-4C1D-9D4B-7114193FA699}"/>
                </a:ext>
              </a:extLst>
            </p:cNvPr>
            <p:cNvCxnSpPr/>
            <p:nvPr/>
          </p:nvCxnSpPr>
          <p:spPr>
            <a:xfrm flipH="1">
              <a:off x="5675333" y="2862044"/>
              <a:ext cx="28224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75B8841-39E3-46E3-83E3-3AB70F66953A}"/>
                </a:ext>
              </a:extLst>
            </p:cNvPr>
            <p:cNvCxnSpPr/>
            <p:nvPr/>
          </p:nvCxnSpPr>
          <p:spPr>
            <a:xfrm flipH="1">
              <a:off x="5675333" y="3078760"/>
              <a:ext cx="28224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7B2958B1-E988-4FC9-86E9-CD7A800496B3}"/>
                </a:ext>
              </a:extLst>
            </p:cNvPr>
            <p:cNvSpPr/>
            <p:nvPr/>
          </p:nvSpPr>
          <p:spPr>
            <a:xfrm>
              <a:off x="2013358" y="2763812"/>
              <a:ext cx="268449" cy="26005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3A838D0-14EC-4077-92DC-8B3C9B196491}"/>
                </a:ext>
              </a:extLst>
            </p:cNvPr>
            <p:cNvSpPr/>
            <p:nvPr/>
          </p:nvSpPr>
          <p:spPr>
            <a:xfrm>
              <a:off x="3141874" y="4434979"/>
              <a:ext cx="268449" cy="26005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1487D6B-0739-484F-8B28-86FF995C25D9}"/>
                </a:ext>
              </a:extLst>
            </p:cNvPr>
            <p:cNvSpPr/>
            <p:nvPr/>
          </p:nvSpPr>
          <p:spPr>
            <a:xfrm>
              <a:off x="2446485" y="4228755"/>
              <a:ext cx="268449" cy="26005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49122F6-D6FE-41DC-877C-03C32D6AFE33}"/>
                </a:ext>
              </a:extLst>
            </p:cNvPr>
            <p:cNvSpPr/>
            <p:nvPr/>
          </p:nvSpPr>
          <p:spPr>
            <a:xfrm>
              <a:off x="2706675" y="2578911"/>
              <a:ext cx="268449" cy="26005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E7CC5B5-41C4-41E3-B4A9-A1C22F70993A}"/>
                </a:ext>
              </a:extLst>
            </p:cNvPr>
            <p:cNvSpPr/>
            <p:nvPr/>
          </p:nvSpPr>
          <p:spPr>
            <a:xfrm>
              <a:off x="2706675" y="2948730"/>
              <a:ext cx="268449" cy="26005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0A52937-5A83-4162-AC0A-934F6ACD3FC3}"/>
                </a:ext>
              </a:extLst>
            </p:cNvPr>
            <p:cNvSpPr/>
            <p:nvPr/>
          </p:nvSpPr>
          <p:spPr>
            <a:xfrm>
              <a:off x="2689767" y="3318549"/>
              <a:ext cx="268449" cy="26005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82A71E7-65A3-4FBF-90EB-AECAA78C9AB0}"/>
                </a:ext>
              </a:extLst>
            </p:cNvPr>
            <p:cNvSpPr/>
            <p:nvPr/>
          </p:nvSpPr>
          <p:spPr>
            <a:xfrm>
              <a:off x="2013358" y="3709636"/>
              <a:ext cx="268449" cy="26005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7CA7261-946F-4ACF-ABEA-4D27E7687E59}"/>
                </a:ext>
              </a:extLst>
            </p:cNvPr>
            <p:cNvSpPr/>
            <p:nvPr/>
          </p:nvSpPr>
          <p:spPr>
            <a:xfrm>
              <a:off x="2706675" y="3897994"/>
              <a:ext cx="268449" cy="26005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itle 1">
            <a:extLst>
              <a:ext uri="{FF2B5EF4-FFF2-40B4-BE49-F238E27FC236}">
                <a16:creationId xmlns:a16="http://schemas.microsoft.com/office/drawing/2014/main" id="{DE741113-3333-4E6C-A041-CB0A1581BEF4}"/>
              </a:ext>
            </a:extLst>
          </p:cNvPr>
          <p:cNvSpPr>
            <a:spLocks noGrp="1"/>
          </p:cNvSpPr>
          <p:nvPr>
            <p:ph type="title"/>
          </p:nvPr>
        </p:nvSpPr>
        <p:spPr>
          <a:xfrm>
            <a:off x="1318056" y="217055"/>
            <a:ext cx="6969309" cy="557663"/>
          </a:xfrm>
        </p:spPr>
        <p:txBody>
          <a:bodyPr>
            <a:normAutofit fontScale="90000"/>
          </a:bodyPr>
          <a:lstStyle/>
          <a:p>
            <a:r>
              <a:rPr lang="en-US" dirty="0"/>
              <a:t>COVID-19 Timeline Viral Clearance                           and Symptom Resolution</a:t>
            </a:r>
          </a:p>
        </p:txBody>
      </p:sp>
      <p:pic>
        <p:nvPicPr>
          <p:cNvPr id="26" name="Picture 25">
            <a:extLst>
              <a:ext uri="{FF2B5EF4-FFF2-40B4-BE49-F238E27FC236}">
                <a16:creationId xmlns:a16="http://schemas.microsoft.com/office/drawing/2014/main" id="{2FA518EA-AB00-4923-9D66-A2862E553F59}"/>
              </a:ext>
            </a:extLst>
          </p:cNvPr>
          <p:cNvPicPr>
            <a:picLocks noChangeAspect="1"/>
          </p:cNvPicPr>
          <p:nvPr/>
        </p:nvPicPr>
        <p:blipFill>
          <a:blip r:embed="rId5"/>
          <a:stretch>
            <a:fillRect/>
          </a:stretch>
        </p:blipFill>
        <p:spPr>
          <a:xfrm>
            <a:off x="284702" y="107885"/>
            <a:ext cx="857872" cy="784578"/>
          </a:xfrm>
          <a:prstGeom prst="rect">
            <a:avLst/>
          </a:prstGeom>
        </p:spPr>
      </p:pic>
      <p:cxnSp>
        <p:nvCxnSpPr>
          <p:cNvPr id="27" name="Straight Connector 26">
            <a:extLst>
              <a:ext uri="{FF2B5EF4-FFF2-40B4-BE49-F238E27FC236}">
                <a16:creationId xmlns:a16="http://schemas.microsoft.com/office/drawing/2014/main" id="{C713213D-2DFC-45AC-BB2F-1F88A8D7FA85}"/>
              </a:ext>
            </a:extLst>
          </p:cNvPr>
          <p:cNvCxnSpPr>
            <a:cxnSpLocks/>
          </p:cNvCxnSpPr>
          <p:nvPr/>
        </p:nvCxnSpPr>
        <p:spPr>
          <a:xfrm>
            <a:off x="-19754" y="892463"/>
            <a:ext cx="9144000" cy="0"/>
          </a:xfrm>
          <a:prstGeom prst="line">
            <a:avLst/>
          </a:prstGeom>
        </p:spPr>
        <p:style>
          <a:lnRef idx="1">
            <a:schemeClr val="dk1"/>
          </a:lnRef>
          <a:fillRef idx="0">
            <a:schemeClr val="dk1"/>
          </a:fillRef>
          <a:effectRef idx="0">
            <a:schemeClr val="dk1"/>
          </a:effectRef>
          <a:fontRef idx="minor">
            <a:schemeClr val="tx1"/>
          </a:fontRef>
        </p:style>
      </p:cxnSp>
      <p:grpSp>
        <p:nvGrpSpPr>
          <p:cNvPr id="34" name="Group 33">
            <a:extLst>
              <a:ext uri="{FF2B5EF4-FFF2-40B4-BE49-F238E27FC236}">
                <a16:creationId xmlns:a16="http://schemas.microsoft.com/office/drawing/2014/main" id="{832422FF-BE2F-4C8D-A303-0A7214A1FA15}"/>
              </a:ext>
            </a:extLst>
          </p:cNvPr>
          <p:cNvGrpSpPr/>
          <p:nvPr/>
        </p:nvGrpSpPr>
        <p:grpSpPr>
          <a:xfrm>
            <a:off x="360121" y="2307605"/>
            <a:ext cx="5620081" cy="400110"/>
            <a:chOff x="284702" y="1658522"/>
            <a:chExt cx="5620081" cy="400110"/>
          </a:xfrm>
        </p:grpSpPr>
        <p:sp>
          <p:nvSpPr>
            <p:cNvPr id="3" name="Rectangle 2">
              <a:extLst>
                <a:ext uri="{FF2B5EF4-FFF2-40B4-BE49-F238E27FC236}">
                  <a16:creationId xmlns:a16="http://schemas.microsoft.com/office/drawing/2014/main" id="{985026A2-0C9F-433D-847A-815D95F810F6}"/>
                </a:ext>
              </a:extLst>
            </p:cNvPr>
            <p:cNvSpPr/>
            <p:nvPr/>
          </p:nvSpPr>
          <p:spPr>
            <a:xfrm>
              <a:off x="284702" y="1658522"/>
              <a:ext cx="622286" cy="400110"/>
            </a:xfrm>
            <a:prstGeom prst="rect">
              <a:avLst/>
            </a:prstGeom>
          </p:spPr>
          <p:txBody>
            <a:bodyPr wrap="none">
              <a:spAutoFit/>
            </a:bodyPr>
            <a:lstStyle/>
            <a:p>
              <a:pPr algn="ctr"/>
              <a:r>
                <a:rPr lang="en-US" sz="1000" b="1" dirty="0">
                  <a:solidFill>
                    <a:schemeClr val="accent1">
                      <a:lumMod val="50000"/>
                    </a:schemeClr>
                  </a:solidFill>
                  <a:latin typeface="Arial" panose="020B0604020202020204" pitchFamily="34" charset="0"/>
                  <a:cs typeface="Arial" panose="020B0604020202020204" pitchFamily="34" charset="0"/>
                </a:rPr>
                <a:t>D0=</a:t>
              </a:r>
            </a:p>
            <a:p>
              <a:pPr algn="ctr"/>
              <a:r>
                <a:rPr lang="en-US" sz="1000" b="1" dirty="0">
                  <a:solidFill>
                    <a:schemeClr val="accent1">
                      <a:lumMod val="50000"/>
                    </a:schemeClr>
                  </a:solidFill>
                  <a:latin typeface="Arial" panose="020B0604020202020204" pitchFamily="34" charset="0"/>
                  <a:cs typeface="Arial" panose="020B0604020202020204" pitchFamily="34" charset="0"/>
                </a:rPr>
                <a:t>1</a:t>
              </a:r>
              <a:r>
                <a:rPr lang="en-US" sz="1000" b="1" baseline="30000" dirty="0">
                  <a:solidFill>
                    <a:schemeClr val="accent1">
                      <a:lumMod val="50000"/>
                    </a:schemeClr>
                  </a:solidFill>
                  <a:latin typeface="Arial" panose="020B0604020202020204" pitchFamily="34" charset="0"/>
                  <a:cs typeface="Arial" panose="020B0604020202020204" pitchFamily="34" charset="0"/>
                </a:rPr>
                <a:t>st</a:t>
              </a:r>
              <a:r>
                <a:rPr lang="en-US" sz="1000" b="1" dirty="0">
                  <a:solidFill>
                    <a:schemeClr val="accent1">
                      <a:lumMod val="50000"/>
                    </a:schemeClr>
                  </a:solidFill>
                  <a:latin typeface="Arial" panose="020B0604020202020204" pitchFamily="34" charset="0"/>
                  <a:cs typeface="Arial" panose="020B0604020202020204" pitchFamily="34" charset="0"/>
                </a:rPr>
                <a:t> d </a:t>
              </a:r>
              <a:r>
                <a:rPr lang="en-US" sz="1000" b="1" dirty="0" err="1">
                  <a:solidFill>
                    <a:schemeClr val="accent1">
                      <a:lumMod val="50000"/>
                    </a:schemeClr>
                  </a:solidFill>
                  <a:latin typeface="Arial" panose="020B0604020202020204" pitchFamily="34" charset="0"/>
                  <a:cs typeface="Arial" panose="020B0604020202020204" pitchFamily="34" charset="0"/>
                </a:rPr>
                <a:t>sx</a:t>
              </a:r>
              <a:endParaRPr lang="en-US" sz="1000" b="1" dirty="0">
                <a:solidFill>
                  <a:schemeClr val="accent1">
                    <a:lumMod val="50000"/>
                  </a:schemeClr>
                </a:solidFill>
              </a:endParaRPr>
            </a:p>
          </p:txBody>
        </p:sp>
        <p:grpSp>
          <p:nvGrpSpPr>
            <p:cNvPr id="29" name="Group 28">
              <a:extLst>
                <a:ext uri="{FF2B5EF4-FFF2-40B4-BE49-F238E27FC236}">
                  <a16:creationId xmlns:a16="http://schemas.microsoft.com/office/drawing/2014/main" id="{2196F175-97E8-4F78-8660-04E3FFF72905}"/>
                </a:ext>
              </a:extLst>
            </p:cNvPr>
            <p:cNvGrpSpPr/>
            <p:nvPr/>
          </p:nvGrpSpPr>
          <p:grpSpPr>
            <a:xfrm>
              <a:off x="1242637" y="1725695"/>
              <a:ext cx="3070372" cy="246221"/>
              <a:chOff x="6333688" y="1501611"/>
              <a:chExt cx="3070372" cy="246221"/>
            </a:xfrm>
          </p:grpSpPr>
          <p:sp>
            <p:nvSpPr>
              <p:cNvPr id="8" name="Rectangle 7">
                <a:extLst>
                  <a:ext uri="{FF2B5EF4-FFF2-40B4-BE49-F238E27FC236}">
                    <a16:creationId xmlns:a16="http://schemas.microsoft.com/office/drawing/2014/main" id="{B08C98D4-C0FE-4BBE-B45A-4FD847926ABF}"/>
                  </a:ext>
                </a:extLst>
              </p:cNvPr>
              <p:cNvSpPr/>
              <p:nvPr/>
            </p:nvSpPr>
            <p:spPr>
              <a:xfrm>
                <a:off x="6333688" y="1522488"/>
                <a:ext cx="201336" cy="188862"/>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6B14A14-6994-475F-B1C6-521BB33C14A9}"/>
                  </a:ext>
                </a:extLst>
              </p:cNvPr>
              <p:cNvSpPr/>
              <p:nvPr/>
            </p:nvSpPr>
            <p:spPr>
              <a:xfrm>
                <a:off x="6503907" y="1501611"/>
                <a:ext cx="2900153" cy="246221"/>
              </a:xfrm>
              <a:prstGeom prst="rect">
                <a:avLst/>
              </a:prstGeom>
            </p:spPr>
            <p:txBody>
              <a:bodyPr wrap="none">
                <a:spAutoFit/>
              </a:bodyPr>
              <a:lstStyle/>
              <a:p>
                <a:pPr algn="ctr"/>
                <a:r>
                  <a:rPr lang="en-US" sz="1000" b="1" dirty="0"/>
                  <a:t>viral detection (1</a:t>
                </a:r>
                <a:r>
                  <a:rPr lang="en-US" sz="1000" b="1" baseline="30000" dirty="0"/>
                  <a:t>st</a:t>
                </a:r>
                <a:r>
                  <a:rPr lang="en-US" sz="1000" b="1" dirty="0"/>
                  <a:t> box=1</a:t>
                </a:r>
                <a:r>
                  <a:rPr lang="en-US" sz="1000" b="1" baseline="30000" dirty="0"/>
                  <a:t>st</a:t>
                </a:r>
                <a:r>
                  <a:rPr lang="en-US" sz="1000" b="1" dirty="0"/>
                  <a:t> d; last box = 1</a:t>
                </a:r>
                <a:r>
                  <a:rPr lang="en-US" sz="1000" b="1" baseline="30000" dirty="0"/>
                  <a:t>st</a:t>
                </a:r>
                <a:r>
                  <a:rPr lang="en-US" sz="1000" b="1" dirty="0"/>
                  <a:t> neg PCR)</a:t>
                </a:r>
              </a:p>
            </p:txBody>
          </p:sp>
        </p:grpSp>
        <p:grpSp>
          <p:nvGrpSpPr>
            <p:cNvPr id="32" name="Group 31">
              <a:extLst>
                <a:ext uri="{FF2B5EF4-FFF2-40B4-BE49-F238E27FC236}">
                  <a16:creationId xmlns:a16="http://schemas.microsoft.com/office/drawing/2014/main" id="{B0FFC665-95AE-4987-837B-A2C6962577B5}"/>
                </a:ext>
              </a:extLst>
            </p:cNvPr>
            <p:cNvGrpSpPr/>
            <p:nvPr/>
          </p:nvGrpSpPr>
          <p:grpSpPr>
            <a:xfrm>
              <a:off x="4376159" y="1726184"/>
              <a:ext cx="1528624" cy="246221"/>
              <a:chOff x="4212341" y="1746572"/>
              <a:chExt cx="1528624" cy="246221"/>
            </a:xfrm>
          </p:grpSpPr>
          <p:sp>
            <p:nvSpPr>
              <p:cNvPr id="30" name="Oval 29">
                <a:extLst>
                  <a:ext uri="{FF2B5EF4-FFF2-40B4-BE49-F238E27FC236}">
                    <a16:creationId xmlns:a16="http://schemas.microsoft.com/office/drawing/2014/main" id="{A9CAA3CE-FE96-42E8-8854-954649B7713B}"/>
                  </a:ext>
                </a:extLst>
              </p:cNvPr>
              <p:cNvSpPr/>
              <p:nvPr/>
            </p:nvSpPr>
            <p:spPr>
              <a:xfrm>
                <a:off x="4212341" y="1827731"/>
                <a:ext cx="100668" cy="94341"/>
              </a:xfrm>
              <a:prstGeom prst="ellipse">
                <a:avLst/>
              </a:prstGeom>
              <a:solidFill>
                <a:schemeClr val="accent1">
                  <a:lumMod val="50000"/>
                </a:schemeClr>
              </a:solidFill>
              <a:ln>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E5EC349-315F-4A57-BAFC-D96967DCD1C5}"/>
                  </a:ext>
                </a:extLst>
              </p:cNvPr>
              <p:cNvSpPr/>
              <p:nvPr/>
            </p:nvSpPr>
            <p:spPr>
              <a:xfrm>
                <a:off x="4262675" y="1746572"/>
                <a:ext cx="1478290" cy="246221"/>
              </a:xfrm>
              <a:prstGeom prst="rect">
                <a:avLst/>
              </a:prstGeom>
            </p:spPr>
            <p:txBody>
              <a:bodyPr wrap="none">
                <a:spAutoFit/>
              </a:bodyPr>
              <a:lstStyle/>
              <a:p>
                <a:pPr algn="ctr"/>
                <a:r>
                  <a:rPr lang="en-US" sz="1000" b="1" dirty="0"/>
                  <a:t>Resolution of symptoms</a:t>
                </a:r>
              </a:p>
            </p:txBody>
          </p:sp>
        </p:grpSp>
      </p:grpSp>
      <p:sp>
        <p:nvSpPr>
          <p:cNvPr id="33" name="TextBox 32">
            <a:extLst>
              <a:ext uri="{FF2B5EF4-FFF2-40B4-BE49-F238E27FC236}">
                <a16:creationId xmlns:a16="http://schemas.microsoft.com/office/drawing/2014/main" id="{30EB62A2-9309-4FA4-AD5A-8026DF4A07E2}"/>
              </a:ext>
            </a:extLst>
          </p:cNvPr>
          <p:cNvSpPr txBox="1"/>
          <p:nvPr/>
        </p:nvSpPr>
        <p:spPr>
          <a:xfrm>
            <a:off x="129002" y="1541769"/>
            <a:ext cx="8745820" cy="684803"/>
          </a:xfrm>
          <a:prstGeom prst="rect">
            <a:avLst/>
          </a:prstGeom>
          <a:noFill/>
        </p:spPr>
        <p:txBody>
          <a:bodyPr wrap="square" rtlCol="0">
            <a:spAutoFit/>
          </a:bodyPr>
          <a:lstStyle/>
          <a:p>
            <a:pPr marL="285750" indent="-285750">
              <a:spcBef>
                <a:spcPts val="300"/>
              </a:spcBef>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16 adults with COVID-19  from Beijing China</a:t>
            </a:r>
          </a:p>
          <a:p>
            <a:pPr marL="285750" indent="-285750">
              <a:spcBef>
                <a:spcPts val="300"/>
              </a:spcBef>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All had throat swabs </a:t>
            </a:r>
            <a:r>
              <a:rPr lang="en-US" dirty="0" err="1">
                <a:latin typeface="Arial" panose="020B0604020202020204" pitchFamily="34" charset="0"/>
                <a:cs typeface="Arial" panose="020B0604020202020204" pitchFamily="34" charset="0"/>
              </a:rPr>
              <a:t>qod</a:t>
            </a:r>
            <a:r>
              <a:rPr lang="en-US" dirty="0">
                <a:latin typeface="Arial" panose="020B0604020202020204" pitchFamily="34" charset="0"/>
                <a:cs typeface="Arial" panose="020B0604020202020204" pitchFamily="34" charset="0"/>
              </a:rPr>
              <a:t> until PCR negative (d/c after 2 negative PCR)</a:t>
            </a:r>
          </a:p>
        </p:txBody>
      </p:sp>
    </p:spTree>
    <p:extLst>
      <p:ext uri="{BB962C8B-B14F-4D97-AF65-F5344CB8AC3E}">
        <p14:creationId xmlns:p14="http://schemas.microsoft.com/office/powerpoint/2010/main" val="113555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0B550C-AD07-4C69-8A4C-673F5D5128E9}"/>
              </a:ext>
            </a:extLst>
          </p:cNvPr>
          <p:cNvSpPr/>
          <p:nvPr/>
        </p:nvSpPr>
        <p:spPr>
          <a:xfrm>
            <a:off x="6832121" y="5546785"/>
            <a:ext cx="793630" cy="2415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77EACC0-7A45-4762-812B-E6EFD04630C0}"/>
              </a:ext>
            </a:extLst>
          </p:cNvPr>
          <p:cNvSpPr txBox="1">
            <a:spLocks/>
          </p:cNvSpPr>
          <p:nvPr/>
        </p:nvSpPr>
        <p:spPr>
          <a:xfrm>
            <a:off x="509014" y="83528"/>
            <a:ext cx="7886700" cy="8705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rgbClr val="C00000"/>
                </a:solidFill>
                <a:latin typeface="Arial" panose="020B0604020202020204" pitchFamily="34" charset="0"/>
                <a:ea typeface="+mj-ea"/>
                <a:cs typeface="Arial" panose="020B0604020202020204" pitchFamily="34" charset="0"/>
              </a:defRPr>
            </a:lvl1pPr>
          </a:lstStyle>
          <a:p>
            <a:r>
              <a:rPr lang="en-US" dirty="0"/>
              <a:t>COVID-19 and Therapeutics</a:t>
            </a:r>
          </a:p>
        </p:txBody>
      </p:sp>
      <p:cxnSp>
        <p:nvCxnSpPr>
          <p:cNvPr id="11" name="Straight Connector 10">
            <a:extLst>
              <a:ext uri="{FF2B5EF4-FFF2-40B4-BE49-F238E27FC236}">
                <a16:creationId xmlns:a16="http://schemas.microsoft.com/office/drawing/2014/main" id="{6A6356B9-1C2B-498C-8A04-7D180A08FF98}"/>
              </a:ext>
            </a:extLst>
          </p:cNvPr>
          <p:cNvCxnSpPr>
            <a:cxnSpLocks/>
          </p:cNvCxnSpPr>
          <p:nvPr/>
        </p:nvCxnSpPr>
        <p:spPr>
          <a:xfrm>
            <a:off x="0" y="898154"/>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0EE4F742-03B3-42E3-A910-EFD34E4B5C39}"/>
              </a:ext>
            </a:extLst>
          </p:cNvPr>
          <p:cNvPicPr>
            <a:picLocks noChangeAspect="1"/>
          </p:cNvPicPr>
          <p:nvPr/>
        </p:nvPicPr>
        <p:blipFill>
          <a:blip r:embed="rId2"/>
          <a:stretch>
            <a:fillRect/>
          </a:stretch>
        </p:blipFill>
        <p:spPr>
          <a:xfrm>
            <a:off x="438169" y="113576"/>
            <a:ext cx="857872" cy="784578"/>
          </a:xfrm>
          <a:prstGeom prst="rect">
            <a:avLst/>
          </a:prstGeom>
        </p:spPr>
      </p:pic>
      <p:sp>
        <p:nvSpPr>
          <p:cNvPr id="5" name="TextBox 4">
            <a:extLst>
              <a:ext uri="{FF2B5EF4-FFF2-40B4-BE49-F238E27FC236}">
                <a16:creationId xmlns:a16="http://schemas.microsoft.com/office/drawing/2014/main" id="{6BDAE4E3-7DA1-40BA-B332-9A4439F5B9A4}"/>
              </a:ext>
            </a:extLst>
          </p:cNvPr>
          <p:cNvSpPr txBox="1"/>
          <p:nvPr/>
        </p:nvSpPr>
        <p:spPr>
          <a:xfrm>
            <a:off x="218114" y="1712780"/>
            <a:ext cx="8449262" cy="447687"/>
          </a:xfrm>
          <a:prstGeom prst="rect">
            <a:avLst/>
          </a:prstGeom>
          <a:noFill/>
        </p:spPr>
        <p:txBody>
          <a:bodyPr wrap="square" rtlCol="0">
            <a:spAutoFit/>
          </a:bodyPr>
          <a:lstStyle/>
          <a:p>
            <a:pPr marL="285750" indent="-285750">
              <a:lnSpc>
                <a:spcPct val="103000"/>
              </a:lnSpc>
              <a:spcBef>
                <a:spcPts val="600"/>
              </a:spcBef>
              <a:spcAft>
                <a:spcPts val="300"/>
              </a:spcAft>
              <a:buClr>
                <a:srgbClr val="C00000"/>
              </a:buClr>
              <a:buFont typeface="Wingdings" panose="05000000000000000000" pitchFamily="2" charset="2"/>
              <a:buChar char="§"/>
            </a:pPr>
            <a:r>
              <a:rPr lang="en-US" sz="2400" dirty="0">
                <a:latin typeface="Arial" panose="020B0604020202020204" pitchFamily="34" charset="0"/>
                <a:cs typeface="Arial" panose="020B0604020202020204" pitchFamily="34" charset="0"/>
              </a:rPr>
              <a:t>Focus has been on potential use of already existing drugs.</a:t>
            </a:r>
          </a:p>
        </p:txBody>
      </p:sp>
      <p:sp>
        <p:nvSpPr>
          <p:cNvPr id="2" name="Rectangle 1">
            <a:extLst>
              <a:ext uri="{FF2B5EF4-FFF2-40B4-BE49-F238E27FC236}">
                <a16:creationId xmlns:a16="http://schemas.microsoft.com/office/drawing/2014/main" id="{C95B00E1-B9AD-44E6-8871-B673E82215AD}"/>
              </a:ext>
            </a:extLst>
          </p:cNvPr>
          <p:cNvSpPr/>
          <p:nvPr/>
        </p:nvSpPr>
        <p:spPr>
          <a:xfrm>
            <a:off x="218114" y="984097"/>
            <a:ext cx="9588616" cy="830997"/>
          </a:xfrm>
          <a:prstGeom prst="rect">
            <a:avLst/>
          </a:prstGeom>
        </p:spPr>
        <p:txBody>
          <a:bodyPr wrap="square">
            <a:spAutoFit/>
          </a:bodyPr>
          <a:lstStyle/>
          <a:p>
            <a:r>
              <a:rPr lang="en-US" sz="1600" dirty="0">
                <a:latin typeface="Arial" panose="020B0604020202020204" pitchFamily="34" charset="0"/>
                <a:ea typeface="Calibri" panose="020F0502020204030204" pitchFamily="34" charset="0"/>
                <a:cs typeface="Arial" panose="020B0604020202020204" pitchFamily="34" charset="0"/>
              </a:rPr>
              <a:t>Open Forum Infectious Diseases, 3 March 2020 </a:t>
            </a:r>
            <a:r>
              <a:rPr lang="en-GB" sz="1600" u="sng" dirty="0">
                <a:solidFill>
                  <a:srgbClr val="006FB7"/>
                </a:solidFill>
                <a:latin typeface="Arial" panose="020B0604020202020204" pitchFamily="34" charset="0"/>
                <a:ea typeface="Calibri" panose="020F0502020204030204" pitchFamily="34" charset="0"/>
                <a:cs typeface="Arial" panose="020B0604020202020204" pitchFamily="34" charset="0"/>
                <a:hlinkClick r:id="rId3"/>
              </a:rPr>
              <a:t>https://doi.org/10.1093/ofid/ofaa105</a:t>
            </a:r>
            <a:endParaRPr lang="en-US" sz="1600" b="1" dirty="0">
              <a:latin typeface="Arial" panose="020B0604020202020204" pitchFamily="34" charset="0"/>
              <a:ea typeface="Calibri" panose="020F0502020204030204" pitchFamily="34" charset="0"/>
              <a:cs typeface="Arial" panose="020B0604020202020204" pitchFamily="34" charset="0"/>
            </a:endParaRPr>
          </a:p>
          <a:p>
            <a:r>
              <a:rPr lang="en-US" sz="1600" b="1" dirty="0">
                <a:latin typeface="Arial" panose="020B0604020202020204" pitchFamily="34" charset="0"/>
                <a:ea typeface="Calibri" panose="020F0502020204030204" pitchFamily="34" charset="0"/>
                <a:cs typeface="Arial" panose="020B0604020202020204" pitchFamily="34" charset="0"/>
              </a:rPr>
              <a:t>COVID-19 Treatment: A Review of Early and Emerging Options</a:t>
            </a:r>
          </a:p>
          <a:p>
            <a:r>
              <a:rPr lang="en-US" sz="1600" dirty="0">
                <a:effectLst/>
                <a:latin typeface="Arial" panose="020B0604020202020204" pitchFamily="34" charset="0"/>
                <a:ea typeface="Calibri" panose="020F0502020204030204" pitchFamily="34" charset="0"/>
                <a:cs typeface="Arial" panose="020B0604020202020204" pitchFamily="34" charset="0"/>
              </a:rPr>
              <a:t>McC</a:t>
            </a:r>
            <a:r>
              <a:rPr lang="en-US" sz="1600" dirty="0">
                <a:latin typeface="Arial" panose="020B0604020202020204" pitchFamily="34" charset="0"/>
                <a:ea typeface="Calibri" panose="020F0502020204030204" pitchFamily="34" charset="0"/>
                <a:cs typeface="Arial" panose="020B0604020202020204" pitchFamily="34" charset="0"/>
              </a:rPr>
              <a:t>reary EK et al.</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2">
            <a:extLst>
              <a:ext uri="{FF2B5EF4-FFF2-40B4-BE49-F238E27FC236}">
                <a16:creationId xmlns:a16="http://schemas.microsoft.com/office/drawing/2014/main" id="{FEB0E4AB-BFBC-4740-BB52-B20C6561E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559" y="2284684"/>
            <a:ext cx="3434851" cy="421190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22D1380-0043-4656-9F9F-2658AA273D2F}"/>
              </a:ext>
            </a:extLst>
          </p:cNvPr>
          <p:cNvSpPr txBox="1"/>
          <p:nvPr/>
        </p:nvSpPr>
        <p:spPr>
          <a:xfrm>
            <a:off x="3687705" y="2449467"/>
            <a:ext cx="5456295" cy="3882345"/>
          </a:xfrm>
          <a:prstGeom prst="rect">
            <a:avLst/>
          </a:prstGeom>
          <a:noFill/>
        </p:spPr>
        <p:txBody>
          <a:bodyPr wrap="square" rtlCol="0">
            <a:spAutoFit/>
          </a:bodyPr>
          <a:lstStyle/>
          <a:p>
            <a:pPr marL="285750" indent="-285750">
              <a:lnSpc>
                <a:spcPct val="103000"/>
              </a:lnSpc>
              <a:spcBef>
                <a:spcPts val="600"/>
              </a:spcBef>
              <a:spcAft>
                <a:spcPts val="300"/>
              </a:spcAft>
              <a:buClr>
                <a:srgbClr val="C00000"/>
              </a:buClr>
              <a:buFont typeface="Wingdings" panose="05000000000000000000" pitchFamily="2" charset="2"/>
              <a:buChar char="§"/>
            </a:pPr>
            <a:r>
              <a:rPr lang="en-US" dirty="0">
                <a:latin typeface="Arial" panose="020B0604020202020204" pitchFamily="34" charset="0"/>
                <a:cs typeface="Arial" panose="020B0604020202020204" pitchFamily="34" charset="0"/>
              </a:rPr>
              <a:t>Approaches include:</a:t>
            </a:r>
          </a:p>
          <a:p>
            <a:pPr marL="742950" lvl="1" indent="-285750">
              <a:lnSpc>
                <a:spcPct val="103000"/>
              </a:lnSpc>
              <a:spcBef>
                <a:spcPts val="600"/>
              </a:spcBef>
              <a:spcAft>
                <a:spcPts val="100"/>
              </a:spcAft>
              <a:buClr>
                <a:srgbClr val="C00000"/>
              </a:buClr>
              <a:buFont typeface="Calibri" panose="020F0502020204030204" pitchFamily="34" charset="0"/>
              <a:buChar char="‒"/>
            </a:pPr>
            <a:r>
              <a:rPr lang="en-US" dirty="0">
                <a:latin typeface="Arial" panose="020B0604020202020204" pitchFamily="34" charset="0"/>
                <a:cs typeface="Arial" panose="020B0604020202020204" pitchFamily="34" charset="0"/>
              </a:rPr>
              <a:t>Targeting </a:t>
            </a:r>
            <a:r>
              <a:rPr lang="en-US" i="1" dirty="0">
                <a:latin typeface="Arial" panose="020B0604020202020204" pitchFamily="34" charset="0"/>
                <a:cs typeface="Arial" panose="020B0604020202020204" pitchFamily="34" charset="0"/>
              </a:rPr>
              <a:t>replication</a:t>
            </a:r>
            <a:r>
              <a:rPr lang="en-US" dirty="0">
                <a:latin typeface="Arial" panose="020B0604020202020204" pitchFamily="34" charset="0"/>
                <a:cs typeface="Arial" panose="020B0604020202020204" pitchFamily="34" charset="0"/>
              </a:rPr>
              <a:t> of virus (e.g. </a:t>
            </a:r>
            <a:r>
              <a:rPr lang="en-US" dirty="0" err="1">
                <a:latin typeface="Arial" panose="020B0604020202020204" pitchFamily="34" charset="0"/>
                <a:cs typeface="Arial" panose="020B0604020202020204" pitchFamily="34" charset="0"/>
              </a:rPr>
              <a:t>remdesivir</a:t>
            </a:r>
            <a:r>
              <a:rPr lang="en-US" dirty="0">
                <a:latin typeface="Arial" panose="020B0604020202020204" pitchFamily="34" charset="0"/>
                <a:cs typeface="Arial" panose="020B0604020202020204" pitchFamily="34" charset="0"/>
              </a:rPr>
              <a:t>, chloroquine, lopinavir/ritonavir, nitazoxanide)</a:t>
            </a:r>
          </a:p>
          <a:p>
            <a:pPr marL="742950" lvl="1" indent="-285750">
              <a:lnSpc>
                <a:spcPct val="103000"/>
              </a:lnSpc>
              <a:spcBef>
                <a:spcPts val="600"/>
              </a:spcBef>
              <a:spcAft>
                <a:spcPts val="100"/>
              </a:spcAft>
              <a:buClr>
                <a:srgbClr val="C00000"/>
              </a:buClr>
              <a:buFont typeface="Calibri" panose="020F0502020204030204" pitchFamily="34" charset="0"/>
              <a:buChar char="‒"/>
            </a:pPr>
            <a:r>
              <a:rPr lang="en-US" i="1" dirty="0">
                <a:latin typeface="Arial" panose="020B0604020202020204" pitchFamily="34" charset="0"/>
                <a:cs typeface="Arial" panose="020B0604020202020204" pitchFamily="34" charset="0"/>
              </a:rPr>
              <a:t>Prevent viral entry </a:t>
            </a:r>
            <a:r>
              <a:rPr lang="en-US" dirty="0">
                <a:latin typeface="Arial" panose="020B0604020202020204" pitchFamily="34" charset="0"/>
                <a:cs typeface="Arial" panose="020B0604020202020204" pitchFamily="34" charset="0"/>
              </a:rPr>
              <a:t>(COVID-19 monoclonal antibodies; angiotensin receptor blockers)</a:t>
            </a:r>
          </a:p>
          <a:p>
            <a:pPr marL="742950" lvl="1" indent="-285750">
              <a:lnSpc>
                <a:spcPct val="103000"/>
              </a:lnSpc>
              <a:spcBef>
                <a:spcPts val="600"/>
              </a:spcBef>
              <a:spcAft>
                <a:spcPts val="100"/>
              </a:spcAft>
              <a:buClr>
                <a:srgbClr val="C00000"/>
              </a:buClr>
              <a:buFont typeface="Calibri" panose="020F0502020204030204" pitchFamily="34" charset="0"/>
              <a:buChar char="‒"/>
            </a:pPr>
            <a:r>
              <a:rPr lang="en-US" i="1" dirty="0">
                <a:latin typeface="Arial" panose="020B0604020202020204" pitchFamily="34" charset="0"/>
                <a:cs typeface="Arial" panose="020B0604020202020204" pitchFamily="34" charset="0"/>
              </a:rPr>
              <a:t>Stimulate innate immune response</a:t>
            </a:r>
            <a:r>
              <a:rPr lang="en-US" dirty="0">
                <a:latin typeface="Arial" panose="020B0604020202020204" pitchFamily="34" charset="0"/>
                <a:cs typeface="Arial" panose="020B0604020202020204" pitchFamily="34" charset="0"/>
              </a:rPr>
              <a:t>(e.g., Interferon beta, alfa-2b)</a:t>
            </a:r>
          </a:p>
          <a:p>
            <a:pPr marL="742950" lvl="1" indent="-285750">
              <a:lnSpc>
                <a:spcPct val="103000"/>
              </a:lnSpc>
              <a:spcBef>
                <a:spcPts val="600"/>
              </a:spcBef>
              <a:spcAft>
                <a:spcPts val="100"/>
              </a:spcAft>
              <a:buClr>
                <a:srgbClr val="C00000"/>
              </a:buClr>
              <a:buFont typeface="Calibri" panose="020F0502020204030204" pitchFamily="34" charset="0"/>
              <a:buChar char="‒"/>
            </a:pPr>
            <a:r>
              <a:rPr lang="en-US" i="1" dirty="0">
                <a:latin typeface="Arial" panose="020B0604020202020204" pitchFamily="34" charset="0"/>
                <a:cs typeface="Arial" panose="020B0604020202020204" pitchFamily="34" charset="0"/>
              </a:rPr>
              <a:t>Adjunctive anti-cytokine </a:t>
            </a:r>
            <a:r>
              <a:rPr lang="en-US" dirty="0">
                <a:latin typeface="Arial" panose="020B0604020202020204" pitchFamily="34" charset="0"/>
                <a:cs typeface="Arial" panose="020B0604020202020204" pitchFamily="34" charset="0"/>
              </a:rPr>
              <a:t>storm agents  (e.g., tocilizumab and </a:t>
            </a:r>
            <a:r>
              <a:rPr lang="en-US" dirty="0" err="1">
                <a:latin typeface="Arial" panose="020B0604020202020204" pitchFamily="34" charset="0"/>
                <a:cs typeface="Arial" panose="020B0604020202020204" pitchFamily="34" charset="0"/>
              </a:rPr>
              <a:t>sarilumab</a:t>
            </a:r>
            <a:r>
              <a:rPr lang="en-US" dirty="0">
                <a:latin typeface="Arial" panose="020B0604020202020204" pitchFamily="34" charset="0"/>
                <a:cs typeface="Arial" panose="020B0604020202020204" pitchFamily="34" charset="0"/>
              </a:rPr>
              <a:t> used to treat rheumatoid arthritis [</a:t>
            </a:r>
            <a:r>
              <a:rPr lang="en-US" dirty="0" err="1">
                <a:latin typeface="Arial" panose="020B0604020202020204" pitchFamily="34" charset="0"/>
                <a:cs typeface="Arial" panose="020B0604020202020204" pitchFamily="34" charset="0"/>
              </a:rPr>
              <a:t>monoclonals</a:t>
            </a:r>
            <a:r>
              <a:rPr lang="en-US" dirty="0">
                <a:latin typeface="Arial" panose="020B0604020202020204" pitchFamily="34" charset="0"/>
                <a:cs typeface="Arial" panose="020B0604020202020204" pitchFamily="34" charset="0"/>
              </a:rPr>
              <a:t> that are IL-6 receptor antagonists])</a:t>
            </a:r>
          </a:p>
        </p:txBody>
      </p:sp>
    </p:spTree>
    <p:extLst>
      <p:ext uri="{BB962C8B-B14F-4D97-AF65-F5344CB8AC3E}">
        <p14:creationId xmlns:p14="http://schemas.microsoft.com/office/powerpoint/2010/main" val="28486101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54CF-6A47-491A-AC22-DFCA59F54CEC}"/>
              </a:ext>
            </a:extLst>
          </p:cNvPr>
          <p:cNvSpPr>
            <a:spLocks noGrp="1"/>
          </p:cNvSpPr>
          <p:nvPr>
            <p:ph type="title"/>
          </p:nvPr>
        </p:nvSpPr>
        <p:spPr>
          <a:xfrm>
            <a:off x="-1" y="-254642"/>
            <a:ext cx="8850385" cy="1325563"/>
          </a:xfrm>
        </p:spPr>
        <p:txBody>
          <a:bodyPr>
            <a:normAutofit/>
          </a:bodyPr>
          <a:lstStyle/>
          <a:p>
            <a:r>
              <a:rPr lang="en-US" sz="2400" dirty="0"/>
              <a:t>Clinical Trials on Novel Coronavirus (</a:t>
            </a:r>
            <a:r>
              <a:rPr lang="en-US" sz="2400" i="1" dirty="0"/>
              <a:t>ClinicalTrials.gov</a:t>
            </a:r>
            <a:r>
              <a:rPr lang="en-US" sz="2400" dirty="0"/>
              <a:t>)</a:t>
            </a:r>
            <a:br>
              <a:rPr lang="en-US" sz="2400" dirty="0"/>
            </a:br>
            <a:r>
              <a:rPr lang="en-US" sz="1800" i="1" dirty="0">
                <a:solidFill>
                  <a:schemeClr val="tx1"/>
                </a:solidFill>
              </a:rPr>
              <a:t>Note: is Changing Every Day</a:t>
            </a:r>
          </a:p>
        </p:txBody>
      </p:sp>
      <p:sp>
        <p:nvSpPr>
          <p:cNvPr id="13" name="TextBox 12">
            <a:extLst>
              <a:ext uri="{FF2B5EF4-FFF2-40B4-BE49-F238E27FC236}">
                <a16:creationId xmlns:a16="http://schemas.microsoft.com/office/drawing/2014/main" id="{FAF57887-CE8D-46C6-B9F1-4A47819DF4D6}"/>
              </a:ext>
            </a:extLst>
          </p:cNvPr>
          <p:cNvSpPr txBox="1"/>
          <p:nvPr/>
        </p:nvSpPr>
        <p:spPr>
          <a:xfrm>
            <a:off x="134223" y="3143363"/>
            <a:ext cx="9009776" cy="3518912"/>
          </a:xfrm>
          <a:prstGeom prst="rect">
            <a:avLst/>
          </a:prstGeom>
          <a:noFill/>
        </p:spPr>
        <p:txBody>
          <a:bodyPr wrap="square" rtlCol="0">
            <a:spAutoFit/>
          </a:bodyPr>
          <a:lstStyle/>
          <a:p>
            <a:pPr marL="285750" indent="-285750">
              <a:spcBef>
                <a:spcPts val="300"/>
              </a:spcBef>
              <a:spcAft>
                <a:spcPts val="100"/>
              </a:spcAft>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March 25, </a:t>
            </a:r>
            <a:r>
              <a:rPr lang="en-US" sz="1400" b="1" dirty="0">
                <a:latin typeface="Arial" panose="020B0604020202020204" pitchFamily="34" charset="0"/>
                <a:cs typeface="Arial" panose="020B0604020202020204" pitchFamily="34" charset="0"/>
              </a:rPr>
              <a:t>158 “COVID-19” studies in clinicaltrials.gov</a:t>
            </a:r>
            <a:r>
              <a:rPr lang="en-US" sz="1400" dirty="0">
                <a:latin typeface="Arial" panose="020B0604020202020204" pitchFamily="34" charset="0"/>
                <a:cs typeface="Arial" panose="020B0604020202020204" pitchFamily="34" charset="0"/>
              </a:rPr>
              <a:t> (include observational, most in China).</a:t>
            </a:r>
          </a:p>
          <a:p>
            <a:pPr marL="285750" indent="-285750">
              <a:spcBef>
                <a:spcPts val="300"/>
              </a:spcBef>
              <a:spcAft>
                <a:spcPts val="100"/>
              </a:spcAft>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US, trials are </a:t>
            </a:r>
            <a:r>
              <a:rPr lang="en-US" sz="1400" u="sng" dirty="0">
                <a:latin typeface="Arial" panose="020B0604020202020204" pitchFamily="34" charset="0"/>
                <a:cs typeface="Arial" panose="020B0604020202020204" pitchFamily="34" charset="0"/>
              </a:rPr>
              <a:t>adults</a:t>
            </a:r>
            <a:r>
              <a:rPr lang="en-US" sz="1400" dirty="0">
                <a:latin typeface="Arial" panose="020B0604020202020204" pitchFamily="34" charset="0"/>
                <a:cs typeface="Arial" panose="020B0604020202020204" pitchFamily="34" charset="0"/>
              </a:rPr>
              <a:t> &gt;18 </a:t>
            </a:r>
            <a:r>
              <a:rPr lang="en-US" sz="1400" dirty="0" err="1">
                <a:latin typeface="Arial" panose="020B0604020202020204" pitchFamily="34" charset="0"/>
                <a:cs typeface="Arial" panose="020B0604020202020204" pitchFamily="34" charset="0"/>
              </a:rPr>
              <a:t>yrs</a:t>
            </a:r>
            <a:r>
              <a:rPr lang="en-US" sz="1400" dirty="0">
                <a:latin typeface="Arial" panose="020B0604020202020204" pitchFamily="34" charset="0"/>
                <a:cs typeface="Arial" panose="020B0604020202020204" pitchFamily="34" charset="0"/>
              </a:rPr>
              <a:t>, most specifically </a:t>
            </a:r>
            <a:r>
              <a:rPr lang="en-US" sz="1400" u="sng" dirty="0">
                <a:latin typeface="Arial" panose="020B0604020202020204" pitchFamily="34" charset="0"/>
                <a:cs typeface="Arial" panose="020B0604020202020204" pitchFamily="34" charset="0"/>
              </a:rPr>
              <a:t>exclude pregnant women</a:t>
            </a:r>
            <a:r>
              <a:rPr lang="en-US" sz="1400" dirty="0">
                <a:latin typeface="Arial" panose="020B0604020202020204" pitchFamily="34" charset="0"/>
                <a:cs typeface="Arial" panose="020B0604020202020204" pitchFamily="34" charset="0"/>
              </a:rPr>
              <a:t>:</a:t>
            </a:r>
          </a:p>
          <a:p>
            <a:pPr marL="742950" lvl="1" indent="-285750">
              <a:spcBef>
                <a:spcPts val="300"/>
              </a:spcBef>
              <a:spcAft>
                <a:spcPts val="100"/>
              </a:spcAft>
              <a:buClr>
                <a:srgbClr val="C00000"/>
              </a:buClr>
              <a:buFont typeface="Calibri" panose="020F0502020204030204" pitchFamily="34" charset="0"/>
              <a:buChar char="‒"/>
            </a:pPr>
            <a:r>
              <a:rPr lang="en-US" sz="1400" dirty="0">
                <a:latin typeface="Arial" panose="020B0604020202020204" pitchFamily="34" charset="0"/>
                <a:cs typeface="Arial" panose="020B0604020202020204" pitchFamily="34" charset="0"/>
              </a:rPr>
              <a:t>NIAID trial of </a:t>
            </a:r>
            <a:r>
              <a:rPr lang="en-US" sz="1400" b="1" dirty="0" err="1">
                <a:latin typeface="Arial" panose="020B0604020202020204" pitchFamily="34" charset="0"/>
                <a:cs typeface="Arial" panose="020B0604020202020204" pitchFamily="34" charset="0"/>
              </a:rPr>
              <a:t>remdesivir</a:t>
            </a:r>
            <a:r>
              <a:rPr lang="en-US" sz="1400" dirty="0">
                <a:latin typeface="Arial" panose="020B0604020202020204" pitchFamily="34" charset="0"/>
                <a:cs typeface="Arial" panose="020B0604020202020204" pitchFamily="34" charset="0"/>
              </a:rPr>
              <a:t> (NCT04280705) hospitalized </a:t>
            </a:r>
            <a:r>
              <a:rPr lang="en-US" sz="1400" dirty="0" err="1">
                <a:latin typeface="Arial" panose="020B0604020202020204" pitchFamily="34" charset="0"/>
                <a:cs typeface="Arial" panose="020B0604020202020204" pitchFamily="34" charset="0"/>
              </a:rPr>
              <a:t>pt</a:t>
            </a:r>
            <a:r>
              <a:rPr lang="en-US" sz="1400" dirty="0">
                <a:latin typeface="Arial" panose="020B0604020202020204" pitchFamily="34" charset="0"/>
                <a:cs typeface="Arial" panose="020B0604020202020204" pitchFamily="34" charset="0"/>
              </a:rPr>
              <a:t> at 20 centers in US, Korea, Singapore</a:t>
            </a:r>
          </a:p>
          <a:p>
            <a:pPr marL="742950" lvl="1" indent="-285750">
              <a:spcBef>
                <a:spcPts val="300"/>
              </a:spcBef>
              <a:spcAft>
                <a:spcPts val="100"/>
              </a:spcAft>
              <a:buClr>
                <a:srgbClr val="C00000"/>
              </a:buClr>
              <a:buFont typeface="Calibri" panose="020F0502020204030204" pitchFamily="34" charset="0"/>
              <a:buChar char="‒"/>
            </a:pPr>
            <a:r>
              <a:rPr lang="en-US" sz="1400" dirty="0">
                <a:latin typeface="Arial" panose="020B0604020202020204" pitchFamily="34" charset="0"/>
                <a:cs typeface="Arial" panose="020B0604020202020204" pitchFamily="34" charset="0"/>
              </a:rPr>
              <a:t>Gilead trial (NCT04292899) of </a:t>
            </a:r>
            <a:r>
              <a:rPr lang="en-US" sz="1400" b="1" dirty="0" err="1">
                <a:latin typeface="Arial" panose="020B0604020202020204" pitchFamily="34" charset="0"/>
                <a:cs typeface="Arial" panose="020B0604020202020204" pitchFamily="34" charset="0"/>
              </a:rPr>
              <a:t>remdesivir</a:t>
            </a:r>
            <a:r>
              <a:rPr lang="en-US" sz="1400" dirty="0">
                <a:latin typeface="Arial" panose="020B0604020202020204" pitchFamily="34" charset="0"/>
                <a:cs typeface="Arial" panose="020B0604020202020204" pitchFamily="34" charset="0"/>
              </a:rPr>
              <a:t> with severe and (NCT04292730) with moderate COVID-19 at 17 centers US, Korea, Singapore, Hong Kong, Taiwan</a:t>
            </a:r>
          </a:p>
          <a:p>
            <a:pPr marL="742950" lvl="1" indent="-285750">
              <a:spcBef>
                <a:spcPts val="300"/>
              </a:spcBef>
              <a:spcAft>
                <a:spcPts val="100"/>
              </a:spcAft>
              <a:buClr>
                <a:srgbClr val="C00000"/>
              </a:buClr>
              <a:buFont typeface="Calibri" panose="020F0502020204030204" pitchFamily="34" charset="0"/>
              <a:buChar char="‒"/>
            </a:pPr>
            <a:r>
              <a:rPr lang="en-US" sz="1400" dirty="0">
                <a:latin typeface="Arial" panose="020B0604020202020204" pitchFamily="34" charset="0"/>
                <a:cs typeface="Arial" panose="020B0604020202020204" pitchFamily="34" charset="0"/>
              </a:rPr>
              <a:t>U. Minnesota trial of </a:t>
            </a:r>
            <a:r>
              <a:rPr lang="en-US" sz="1400" b="1" dirty="0">
                <a:latin typeface="Arial" panose="020B0604020202020204" pitchFamily="34" charset="0"/>
                <a:cs typeface="Arial" panose="020B0604020202020204" pitchFamily="34" charset="0"/>
              </a:rPr>
              <a:t>PEP with hydroxychloroquine</a:t>
            </a:r>
            <a:r>
              <a:rPr lang="en-US" sz="1400" dirty="0">
                <a:latin typeface="Arial" panose="020B0604020202020204" pitchFamily="34" charset="0"/>
                <a:cs typeface="Arial" panose="020B0604020202020204" pitchFamily="34" charset="0"/>
              </a:rPr>
              <a:t> (NCT04308668) and </a:t>
            </a:r>
            <a:r>
              <a:rPr lang="en-US" sz="1400" b="1" dirty="0">
                <a:latin typeface="Arial" panose="020B0604020202020204" pitchFamily="34" charset="0"/>
                <a:cs typeface="Arial" panose="020B0604020202020204" pitchFamily="34" charset="0"/>
              </a:rPr>
              <a:t>treatment</a:t>
            </a:r>
            <a:r>
              <a:rPr lang="en-US" sz="1400" dirty="0">
                <a:latin typeface="Arial" panose="020B0604020202020204" pitchFamily="34" charset="0"/>
                <a:cs typeface="Arial" panose="020B0604020202020204" pitchFamily="34" charset="0"/>
              </a:rPr>
              <a:t> with </a:t>
            </a:r>
            <a:r>
              <a:rPr lang="en-US" sz="1400" b="1" dirty="0">
                <a:latin typeface="Arial" panose="020B0604020202020204" pitchFamily="34" charset="0"/>
                <a:cs typeface="Arial" panose="020B0604020202020204" pitchFamily="34" charset="0"/>
              </a:rPr>
              <a:t>Losartan</a:t>
            </a:r>
            <a:r>
              <a:rPr lang="en-US" sz="1400" dirty="0">
                <a:latin typeface="Arial" panose="020B0604020202020204" pitchFamily="34" charset="0"/>
                <a:cs typeface="Arial" panose="020B0604020202020204" pitchFamily="34" charset="0"/>
              </a:rPr>
              <a:t> (angiotensin type 1 antagonist) in </a:t>
            </a:r>
            <a:r>
              <a:rPr lang="en-US" sz="1400" dirty="0" err="1">
                <a:latin typeface="Arial" panose="020B0604020202020204" pitchFamily="34" charset="0"/>
                <a:cs typeface="Arial" panose="020B0604020202020204" pitchFamily="34" charset="0"/>
              </a:rPr>
              <a:t>pt</a:t>
            </a:r>
            <a:r>
              <a:rPr lang="en-US" sz="1400" dirty="0">
                <a:latin typeface="Arial" panose="020B0604020202020204" pitchFamily="34" charset="0"/>
                <a:cs typeface="Arial" panose="020B0604020202020204" pitchFamily="34" charset="0"/>
              </a:rPr>
              <a:t> requiring (NCT04312009) and not requiring (NCT04311177) hospitalization</a:t>
            </a:r>
          </a:p>
          <a:p>
            <a:pPr marL="742950" lvl="1" indent="-285750">
              <a:spcBef>
                <a:spcPts val="300"/>
              </a:spcBef>
              <a:spcAft>
                <a:spcPts val="100"/>
              </a:spcAft>
              <a:buClr>
                <a:srgbClr val="C00000"/>
              </a:buClr>
              <a:buFont typeface="Calibri" panose="020F0502020204030204" pitchFamily="34" charset="0"/>
              <a:buChar char="‒"/>
            </a:pPr>
            <a:r>
              <a:rPr lang="en-US" sz="1400" dirty="0">
                <a:latin typeface="Arial" panose="020B0604020202020204" pitchFamily="34" charset="0"/>
                <a:cs typeface="Arial" panose="020B0604020202020204" pitchFamily="34" charset="0"/>
              </a:rPr>
              <a:t>Columbia U (NCT04318444) </a:t>
            </a:r>
            <a:r>
              <a:rPr lang="en-US" sz="1400" b="1" dirty="0">
                <a:latin typeface="Arial" panose="020B0604020202020204" pitchFamily="34" charset="0"/>
                <a:cs typeface="Arial" panose="020B0604020202020204" pitchFamily="34" charset="0"/>
              </a:rPr>
              <a:t>hydroxychloroquine PEP </a:t>
            </a:r>
            <a:r>
              <a:rPr lang="en-US" sz="1400" dirty="0">
                <a:latin typeface="Arial" panose="020B0604020202020204" pitchFamily="34" charset="0"/>
                <a:cs typeface="Arial" panose="020B0604020202020204" pitchFamily="34" charset="0"/>
              </a:rPr>
              <a:t>for household contacts</a:t>
            </a:r>
          </a:p>
          <a:p>
            <a:pPr marL="742950" lvl="1" indent="-285750">
              <a:spcBef>
                <a:spcPts val="300"/>
              </a:spcBef>
              <a:spcAft>
                <a:spcPts val="100"/>
              </a:spcAft>
              <a:buClr>
                <a:srgbClr val="C00000"/>
              </a:buClr>
              <a:buFont typeface="Calibri" panose="020F0502020204030204" pitchFamily="34" charset="0"/>
              <a:buChar char="‒"/>
            </a:pPr>
            <a:r>
              <a:rPr lang="en-US" sz="1400" dirty="0">
                <a:latin typeface="Arial" panose="020B0604020202020204" pitchFamily="34" charset="0"/>
                <a:cs typeface="Arial" panose="020B0604020202020204" pitchFamily="34" charset="0"/>
              </a:rPr>
              <a:t>U MD trial of </a:t>
            </a:r>
            <a:r>
              <a:rPr lang="en-US" sz="1400" b="1" dirty="0">
                <a:latin typeface="Arial" panose="020B0604020202020204" pitchFamily="34" charset="0"/>
                <a:cs typeface="Arial" panose="020B0604020202020204" pitchFamily="34" charset="0"/>
              </a:rPr>
              <a:t>CD24Fc monoclonal </a:t>
            </a:r>
            <a:r>
              <a:rPr lang="en-US" sz="1400" dirty="0">
                <a:latin typeface="Arial" panose="020B0604020202020204" pitchFamily="34" charset="0"/>
                <a:cs typeface="Arial" panose="020B0604020202020204" pitchFamily="34" charset="0"/>
              </a:rPr>
              <a:t>(anti-inflammatory) (NCT04317040) </a:t>
            </a:r>
          </a:p>
          <a:p>
            <a:pPr marL="742950" lvl="1" indent="-285750">
              <a:spcBef>
                <a:spcPts val="300"/>
              </a:spcBef>
              <a:spcAft>
                <a:spcPts val="100"/>
              </a:spcAft>
              <a:buClr>
                <a:srgbClr val="C00000"/>
              </a:buClr>
              <a:buFont typeface="Calibri" panose="020F0502020204030204" pitchFamily="34" charset="0"/>
              <a:buChar char="‒"/>
            </a:pPr>
            <a:r>
              <a:rPr lang="en-US" sz="1400" dirty="0">
                <a:latin typeface="Arial" panose="020B0604020202020204" pitchFamily="34" charset="0"/>
                <a:cs typeface="Arial" panose="020B0604020202020204" pitchFamily="34" charset="0"/>
              </a:rPr>
              <a:t>NY Regeneron Pharmaceutical trial of </a:t>
            </a:r>
            <a:r>
              <a:rPr lang="en-US" sz="1400" b="1" dirty="0" err="1">
                <a:latin typeface="Arial" panose="020B0604020202020204" pitchFamily="34" charset="0"/>
                <a:cs typeface="Arial" panose="020B0604020202020204" pitchFamily="34" charset="0"/>
              </a:rPr>
              <a:t>Sarilumab</a:t>
            </a:r>
            <a:r>
              <a:rPr lang="en-US" sz="1400" b="1" dirty="0">
                <a:latin typeface="Arial" panose="020B0604020202020204" pitchFamily="34" charset="0"/>
                <a:cs typeface="Arial" panose="020B0604020202020204" pitchFamily="34" charset="0"/>
              </a:rPr>
              <a:t> monoclonal</a:t>
            </a:r>
            <a:r>
              <a:rPr lang="en-US" sz="1400" dirty="0">
                <a:latin typeface="Arial" panose="020B0604020202020204" pitchFamily="34" charset="0"/>
                <a:cs typeface="Arial" panose="020B0604020202020204" pitchFamily="34" charset="0"/>
              </a:rPr>
              <a:t>  (anti-IL-I6R alpha, used in rheumatoid arthritis) (NCT04315298)</a:t>
            </a:r>
          </a:p>
          <a:p>
            <a:pPr marL="285750" indent="-285750">
              <a:spcBef>
                <a:spcPts val="300"/>
              </a:spcBef>
              <a:spcAft>
                <a:spcPts val="100"/>
              </a:spcAft>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WHO </a:t>
            </a:r>
            <a:r>
              <a:rPr lang="en-US" sz="1400" dirty="0" err="1">
                <a:latin typeface="Arial" panose="020B0604020202020204" pitchFamily="34" charset="0"/>
                <a:cs typeface="Arial" panose="020B0604020202020204" pitchFamily="34" charset="0"/>
              </a:rPr>
              <a:t>multicountry</a:t>
            </a:r>
            <a:r>
              <a:rPr lang="en-US" sz="1400" dirty="0">
                <a:latin typeface="Arial" panose="020B0604020202020204" pitchFamily="34" charset="0"/>
                <a:cs typeface="Arial" panose="020B0604020202020204" pitchFamily="34" charset="0"/>
              </a:rPr>
              <a:t> adaptive study of </a:t>
            </a:r>
            <a:r>
              <a:rPr lang="en-US" sz="1400" b="1" dirty="0" err="1">
                <a:latin typeface="Arial" panose="020B0604020202020204" pitchFamily="34" charset="0"/>
                <a:cs typeface="Arial" panose="020B0604020202020204" pitchFamily="34" charset="0"/>
              </a:rPr>
              <a:t>remdesivir</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lopinavir/ritonavir</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IFN-beta-1A</a:t>
            </a:r>
            <a:r>
              <a:rPr lang="en-US" sz="1400" dirty="0">
                <a:latin typeface="Arial" panose="020B0604020202020204" pitchFamily="34" charset="0"/>
                <a:cs typeface="Arial" panose="020B0604020202020204" pitchFamily="34" charset="0"/>
              </a:rPr>
              <a:t> vs SOC (NCT04315948) in hospitalized adults</a:t>
            </a:r>
          </a:p>
        </p:txBody>
      </p:sp>
      <p:cxnSp>
        <p:nvCxnSpPr>
          <p:cNvPr id="14" name="Straight Connector 13">
            <a:extLst>
              <a:ext uri="{FF2B5EF4-FFF2-40B4-BE49-F238E27FC236}">
                <a16:creationId xmlns:a16="http://schemas.microsoft.com/office/drawing/2014/main" id="{DA5680AD-3248-4476-AC4B-1EE8F00A4FDC}"/>
              </a:ext>
            </a:extLst>
          </p:cNvPr>
          <p:cNvCxnSpPr>
            <a:cxnSpLocks/>
          </p:cNvCxnSpPr>
          <p:nvPr/>
        </p:nvCxnSpPr>
        <p:spPr>
          <a:xfrm>
            <a:off x="-1" y="775573"/>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1028" name="Picture 4" descr="Map of 158 studies found by search of COVID-19">
            <a:extLst>
              <a:ext uri="{FF2B5EF4-FFF2-40B4-BE49-F238E27FC236}">
                <a16:creationId xmlns:a16="http://schemas.microsoft.com/office/drawing/2014/main" id="{A08221C8-4860-47D8-9C22-E43A37865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2564" y="1053264"/>
            <a:ext cx="2818489" cy="17947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7F2C359-16C6-4144-8E57-B398F059FA82}"/>
              </a:ext>
            </a:extLst>
          </p:cNvPr>
          <p:cNvPicPr>
            <a:picLocks noChangeAspect="1"/>
          </p:cNvPicPr>
          <p:nvPr/>
        </p:nvPicPr>
        <p:blipFill>
          <a:blip r:embed="rId3"/>
          <a:stretch>
            <a:fillRect/>
          </a:stretch>
        </p:blipFill>
        <p:spPr>
          <a:xfrm>
            <a:off x="4237683" y="798472"/>
            <a:ext cx="1580034" cy="2220047"/>
          </a:xfrm>
          <a:prstGeom prst="rect">
            <a:avLst/>
          </a:prstGeom>
        </p:spPr>
      </p:pic>
      <p:grpSp>
        <p:nvGrpSpPr>
          <p:cNvPr id="5" name="Group 4">
            <a:extLst>
              <a:ext uri="{FF2B5EF4-FFF2-40B4-BE49-F238E27FC236}">
                <a16:creationId xmlns:a16="http://schemas.microsoft.com/office/drawing/2014/main" id="{E1D3EBD2-89D4-4941-A442-283A4B418E40}"/>
              </a:ext>
            </a:extLst>
          </p:cNvPr>
          <p:cNvGrpSpPr/>
          <p:nvPr/>
        </p:nvGrpSpPr>
        <p:grpSpPr>
          <a:xfrm>
            <a:off x="19442" y="798472"/>
            <a:ext cx="4096860" cy="2276033"/>
            <a:chOff x="19442" y="798472"/>
            <a:chExt cx="4096860" cy="2276033"/>
          </a:xfrm>
        </p:grpSpPr>
        <p:pic>
          <p:nvPicPr>
            <p:cNvPr id="1026" name="Picture 2" descr="Map of 158 studies found by search of COVID-19">
              <a:extLst>
                <a:ext uri="{FF2B5EF4-FFF2-40B4-BE49-F238E27FC236}">
                  <a16:creationId xmlns:a16="http://schemas.microsoft.com/office/drawing/2014/main" id="{A74D37F4-AEC5-47DD-A486-A804EFAEA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42" y="798472"/>
              <a:ext cx="4096860" cy="22760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DB9250D-548E-465C-B8EF-5FA404CE0416}"/>
                </a:ext>
              </a:extLst>
            </p:cNvPr>
            <p:cNvPicPr>
              <a:picLocks noChangeAspect="1"/>
            </p:cNvPicPr>
            <p:nvPr/>
          </p:nvPicPr>
          <p:blipFill>
            <a:blip r:embed="rId5"/>
            <a:stretch>
              <a:fillRect/>
            </a:stretch>
          </p:blipFill>
          <p:spPr>
            <a:xfrm>
              <a:off x="1505287" y="2680177"/>
              <a:ext cx="1867206" cy="335677"/>
            </a:xfrm>
            <a:prstGeom prst="rect">
              <a:avLst/>
            </a:prstGeom>
          </p:spPr>
        </p:pic>
      </p:grpSp>
    </p:spTree>
    <p:extLst>
      <p:ext uri="{BB962C8B-B14F-4D97-AF65-F5344CB8AC3E}">
        <p14:creationId xmlns:p14="http://schemas.microsoft.com/office/powerpoint/2010/main" val="57861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F80284-0A9B-46CB-BB11-1A4C87232C8F}"/>
              </a:ext>
            </a:extLst>
          </p:cNvPr>
          <p:cNvSpPr>
            <a:spLocks noGrp="1"/>
          </p:cNvSpPr>
          <p:nvPr>
            <p:ph idx="1"/>
          </p:nvPr>
        </p:nvSpPr>
        <p:spPr>
          <a:xfrm>
            <a:off x="144471" y="965426"/>
            <a:ext cx="8719874" cy="928730"/>
          </a:xfrm>
        </p:spPr>
        <p:txBody>
          <a:bodyPr>
            <a:noAutofit/>
          </a:bodyPr>
          <a:lstStyle/>
          <a:p>
            <a:pPr>
              <a:lnSpc>
                <a:spcPct val="103000"/>
              </a:lnSpc>
            </a:pPr>
            <a:r>
              <a:rPr lang="en-US" sz="2000" dirty="0"/>
              <a:t>Does not appear to be increased risk/severity with HIV.  The risk from immune suppression is not known, but with other viral respiratory infections, the risk for people with HIV getting very sick is greatest in people with low CD4 cell count and/or who are not on ART.</a:t>
            </a:r>
          </a:p>
        </p:txBody>
      </p:sp>
      <p:sp>
        <p:nvSpPr>
          <p:cNvPr id="6" name="Title 1">
            <a:extLst>
              <a:ext uri="{FF2B5EF4-FFF2-40B4-BE49-F238E27FC236}">
                <a16:creationId xmlns:a16="http://schemas.microsoft.com/office/drawing/2014/main" id="{14491C45-4ECD-448A-826B-1C343778FE5B}"/>
              </a:ext>
            </a:extLst>
          </p:cNvPr>
          <p:cNvSpPr txBox="1">
            <a:spLocks/>
          </p:cNvSpPr>
          <p:nvPr/>
        </p:nvSpPr>
        <p:spPr>
          <a:xfrm>
            <a:off x="828970" y="208222"/>
            <a:ext cx="6969309" cy="55766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2800" kern="1200">
                <a:solidFill>
                  <a:srgbClr val="C00000"/>
                </a:solidFill>
                <a:latin typeface="Arial" panose="020B0604020202020204" pitchFamily="34" charset="0"/>
                <a:ea typeface="+mj-ea"/>
                <a:cs typeface="Arial" panose="020B0604020202020204" pitchFamily="34" charset="0"/>
              </a:defRPr>
            </a:lvl1pPr>
          </a:lstStyle>
          <a:p>
            <a:r>
              <a:rPr lang="en-US" dirty="0"/>
              <a:t>COVID-19 and HIV</a:t>
            </a:r>
          </a:p>
        </p:txBody>
      </p:sp>
      <p:pic>
        <p:nvPicPr>
          <p:cNvPr id="7" name="Picture 6">
            <a:extLst>
              <a:ext uri="{FF2B5EF4-FFF2-40B4-BE49-F238E27FC236}">
                <a16:creationId xmlns:a16="http://schemas.microsoft.com/office/drawing/2014/main" id="{7C26CF5E-496F-48F8-A0D9-AAFE8AE8D7E0}"/>
              </a:ext>
            </a:extLst>
          </p:cNvPr>
          <p:cNvPicPr>
            <a:picLocks noChangeAspect="1"/>
          </p:cNvPicPr>
          <p:nvPr/>
        </p:nvPicPr>
        <p:blipFill>
          <a:blip r:embed="rId2"/>
          <a:stretch>
            <a:fillRect/>
          </a:stretch>
        </p:blipFill>
        <p:spPr>
          <a:xfrm>
            <a:off x="284702" y="107885"/>
            <a:ext cx="857872" cy="784578"/>
          </a:xfrm>
          <a:prstGeom prst="rect">
            <a:avLst/>
          </a:prstGeom>
        </p:spPr>
      </p:pic>
      <p:cxnSp>
        <p:nvCxnSpPr>
          <p:cNvPr id="8" name="Straight Connector 7">
            <a:extLst>
              <a:ext uri="{FF2B5EF4-FFF2-40B4-BE49-F238E27FC236}">
                <a16:creationId xmlns:a16="http://schemas.microsoft.com/office/drawing/2014/main" id="{FF1756B6-F7FA-47FF-98D9-EC3A22124C88}"/>
              </a:ext>
            </a:extLst>
          </p:cNvPr>
          <p:cNvCxnSpPr>
            <a:cxnSpLocks/>
          </p:cNvCxnSpPr>
          <p:nvPr/>
        </p:nvCxnSpPr>
        <p:spPr>
          <a:xfrm>
            <a:off x="0" y="892463"/>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9" name="Picture 3" descr="Artist's impression">
            <a:extLst>
              <a:ext uri="{FF2B5EF4-FFF2-40B4-BE49-F238E27FC236}">
                <a16:creationId xmlns:a16="http://schemas.microsoft.com/office/drawing/2014/main" id="{6805DA5C-BBD3-4EF4-99F0-3978396983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9537" y="79935"/>
            <a:ext cx="658355" cy="685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2">
            <a:extLst>
              <a:ext uri="{FF2B5EF4-FFF2-40B4-BE49-F238E27FC236}">
                <a16:creationId xmlns:a16="http://schemas.microsoft.com/office/drawing/2014/main" id="{17D9AB44-D06D-48E7-9E17-CF4EA7194AA9}"/>
              </a:ext>
            </a:extLst>
          </p:cNvPr>
          <p:cNvSpPr txBox="1">
            <a:spLocks/>
          </p:cNvSpPr>
          <p:nvPr/>
        </p:nvSpPr>
        <p:spPr>
          <a:xfrm>
            <a:off x="67592" y="2209488"/>
            <a:ext cx="9008816" cy="1073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3000"/>
              </a:lnSpc>
            </a:pPr>
            <a:r>
              <a:rPr lang="en-US" sz="2000" dirty="0"/>
              <a:t>While data to date do not indicate increased risk of COVID-19 with HIV, disease has been in low HIV prevalence countries, not (yet) in areas with high HIV prevalence.  However, it is starting, and we need to monitor.</a:t>
            </a:r>
          </a:p>
          <a:p>
            <a:pPr>
              <a:lnSpc>
                <a:spcPct val="103000"/>
              </a:lnSpc>
            </a:pPr>
            <a:endParaRPr lang="en-US" sz="2000" dirty="0"/>
          </a:p>
        </p:txBody>
      </p:sp>
      <p:grpSp>
        <p:nvGrpSpPr>
          <p:cNvPr id="21" name="Group 20">
            <a:extLst>
              <a:ext uri="{FF2B5EF4-FFF2-40B4-BE49-F238E27FC236}">
                <a16:creationId xmlns:a16="http://schemas.microsoft.com/office/drawing/2014/main" id="{821CF6A1-76DC-4CB3-BDBB-52B057FD02E7}"/>
              </a:ext>
            </a:extLst>
          </p:cNvPr>
          <p:cNvGrpSpPr/>
          <p:nvPr/>
        </p:nvGrpSpPr>
        <p:grpSpPr>
          <a:xfrm>
            <a:off x="409659" y="3349708"/>
            <a:ext cx="7530263" cy="1901407"/>
            <a:chOff x="387308" y="1892168"/>
            <a:chExt cx="7530263" cy="1901407"/>
          </a:xfrm>
        </p:grpSpPr>
        <p:sp>
          <p:nvSpPr>
            <p:cNvPr id="10" name="Rectangle 9">
              <a:extLst>
                <a:ext uri="{FF2B5EF4-FFF2-40B4-BE49-F238E27FC236}">
                  <a16:creationId xmlns:a16="http://schemas.microsoft.com/office/drawing/2014/main" id="{F47C5B63-3497-4E26-9587-B83FFE91ACCE}"/>
                </a:ext>
              </a:extLst>
            </p:cNvPr>
            <p:cNvSpPr/>
            <p:nvPr/>
          </p:nvSpPr>
          <p:spPr>
            <a:xfrm>
              <a:off x="849784" y="3193787"/>
              <a:ext cx="2985907"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hlinkClick r:id="rId4"/>
                </a:rPr>
                <a:t>https://www.afro.who.int/health-topics/coronavirus-covid-19</a:t>
              </a:r>
              <a:endParaRPr lang="en-US" sz="8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6F780159-BCB0-4BA0-8B2B-B6AF076E8F79}"/>
                </a:ext>
              </a:extLst>
            </p:cNvPr>
            <p:cNvGrpSpPr/>
            <p:nvPr/>
          </p:nvGrpSpPr>
          <p:grpSpPr>
            <a:xfrm>
              <a:off x="387308" y="1892168"/>
              <a:ext cx="7530263" cy="1901407"/>
              <a:chOff x="1548" y="1970733"/>
              <a:chExt cx="7530263" cy="1901407"/>
            </a:xfrm>
          </p:grpSpPr>
          <p:grpSp>
            <p:nvGrpSpPr>
              <p:cNvPr id="28" name="Group 27">
                <a:extLst>
                  <a:ext uri="{FF2B5EF4-FFF2-40B4-BE49-F238E27FC236}">
                    <a16:creationId xmlns:a16="http://schemas.microsoft.com/office/drawing/2014/main" id="{E8FAF7D5-6CA1-460C-A804-7BB23E4E2037}"/>
                  </a:ext>
                </a:extLst>
              </p:cNvPr>
              <p:cNvGrpSpPr/>
              <p:nvPr/>
            </p:nvGrpSpPr>
            <p:grpSpPr>
              <a:xfrm>
                <a:off x="1548" y="2036461"/>
                <a:ext cx="3651073" cy="1187210"/>
                <a:chOff x="1548" y="2036461"/>
                <a:chExt cx="3651073" cy="1187210"/>
              </a:xfrm>
            </p:grpSpPr>
            <p:pic>
              <p:nvPicPr>
                <p:cNvPr id="15" name="Picture 14">
                  <a:extLst>
                    <a:ext uri="{FF2B5EF4-FFF2-40B4-BE49-F238E27FC236}">
                      <a16:creationId xmlns:a16="http://schemas.microsoft.com/office/drawing/2014/main" id="{C6DE72CA-62D0-438E-B263-C2E818109858}"/>
                    </a:ext>
                  </a:extLst>
                </p:cNvPr>
                <p:cNvPicPr>
                  <a:picLocks noChangeAspect="1"/>
                </p:cNvPicPr>
                <p:nvPr/>
              </p:nvPicPr>
              <p:blipFill>
                <a:blip r:embed="rId5"/>
                <a:stretch>
                  <a:fillRect/>
                </a:stretch>
              </p:blipFill>
              <p:spPr>
                <a:xfrm>
                  <a:off x="2446822" y="2091999"/>
                  <a:ext cx="1205799" cy="1131672"/>
                </a:xfrm>
                <a:prstGeom prst="rect">
                  <a:avLst/>
                </a:prstGeom>
              </p:spPr>
            </p:pic>
            <p:sp>
              <p:nvSpPr>
                <p:cNvPr id="18" name="TextBox 17">
                  <a:extLst>
                    <a:ext uri="{FF2B5EF4-FFF2-40B4-BE49-F238E27FC236}">
                      <a16:creationId xmlns:a16="http://schemas.microsoft.com/office/drawing/2014/main" id="{73B2BE04-D9FA-4CF2-B94C-7C58A143D014}"/>
                    </a:ext>
                  </a:extLst>
                </p:cNvPr>
                <p:cNvSpPr txBox="1"/>
                <p:nvPr/>
              </p:nvSpPr>
              <p:spPr>
                <a:xfrm>
                  <a:off x="1548" y="2036461"/>
                  <a:ext cx="2450093" cy="1169551"/>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March 25 2020 9:00am</a:t>
                  </a:r>
                </a:p>
                <a:p>
                  <a:pPr algn="ctr"/>
                  <a:r>
                    <a:rPr lang="en-US" sz="1400" b="1" dirty="0">
                      <a:latin typeface="Arial" panose="020B0604020202020204" pitchFamily="34" charset="0"/>
                      <a:cs typeface="Arial" panose="020B0604020202020204" pitchFamily="34" charset="0"/>
                    </a:rPr>
                    <a:t>WHO African Region</a:t>
                  </a:r>
                </a:p>
                <a:p>
                  <a:pPr marL="285750" indent="-285750">
                    <a:buClr>
                      <a:srgbClr val="C00000"/>
                    </a:buClr>
                    <a:buFont typeface="Calibri" panose="020F0502020204030204" pitchFamily="34" charset="0"/>
                    <a:buChar char="‒"/>
                  </a:pPr>
                  <a:r>
                    <a:rPr lang="en-US" sz="1400" b="1" dirty="0">
                      <a:latin typeface="Arial" panose="020B0604020202020204" pitchFamily="34" charset="0"/>
                      <a:cs typeface="Arial" panose="020B0604020202020204" pitchFamily="34" charset="0"/>
                    </a:rPr>
                    <a:t>37 countries affected</a:t>
                  </a:r>
                </a:p>
                <a:p>
                  <a:pPr marL="285750" indent="-285750">
                    <a:buClr>
                      <a:srgbClr val="C00000"/>
                    </a:buClr>
                    <a:buFont typeface="Calibri" panose="020F0502020204030204" pitchFamily="34" charset="0"/>
                    <a:buChar char="‒"/>
                  </a:pPr>
                  <a:r>
                    <a:rPr lang="en-US" sz="1400" b="1" dirty="0">
                      <a:latin typeface="Arial" panose="020B0604020202020204" pitchFamily="34" charset="0"/>
                      <a:cs typeface="Arial" panose="020B0604020202020204" pitchFamily="34" charset="0"/>
                    </a:rPr>
                    <a:t>1,529 confirmed           cases reported to WHO</a:t>
                  </a:r>
                </a:p>
              </p:txBody>
            </p:sp>
          </p:grpSp>
          <p:grpSp>
            <p:nvGrpSpPr>
              <p:cNvPr id="27" name="Group 26">
                <a:extLst>
                  <a:ext uri="{FF2B5EF4-FFF2-40B4-BE49-F238E27FC236}">
                    <a16:creationId xmlns:a16="http://schemas.microsoft.com/office/drawing/2014/main" id="{6F9D2E37-C41E-4223-AC64-BD4831A95202}"/>
                  </a:ext>
                </a:extLst>
              </p:cNvPr>
              <p:cNvGrpSpPr/>
              <p:nvPr/>
            </p:nvGrpSpPr>
            <p:grpSpPr>
              <a:xfrm>
                <a:off x="3821500" y="1970733"/>
                <a:ext cx="3710311" cy="1901407"/>
                <a:chOff x="3695534" y="1818400"/>
                <a:chExt cx="3710311" cy="1901407"/>
              </a:xfrm>
            </p:grpSpPr>
            <p:sp>
              <p:nvSpPr>
                <p:cNvPr id="20" name="TextBox 19">
                  <a:extLst>
                    <a:ext uri="{FF2B5EF4-FFF2-40B4-BE49-F238E27FC236}">
                      <a16:creationId xmlns:a16="http://schemas.microsoft.com/office/drawing/2014/main" id="{CDB46B39-02C8-4DC8-AFB8-A34AFCBCF2FC}"/>
                    </a:ext>
                  </a:extLst>
                </p:cNvPr>
                <p:cNvSpPr txBox="1"/>
                <p:nvPr/>
              </p:nvSpPr>
              <p:spPr>
                <a:xfrm>
                  <a:off x="3695534" y="1826981"/>
                  <a:ext cx="1300356" cy="1892826"/>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South Africa	554</a:t>
                  </a:r>
                </a:p>
                <a:p>
                  <a:r>
                    <a:rPr lang="en-US" sz="900" b="1" dirty="0">
                      <a:latin typeface="Arial" panose="020B0604020202020204" pitchFamily="34" charset="0"/>
                      <a:cs typeface="Arial" panose="020B0604020202020204" pitchFamily="34" charset="0"/>
                    </a:rPr>
                    <a:t>Algeria  	264</a:t>
                  </a:r>
                </a:p>
                <a:p>
                  <a:r>
                    <a:rPr lang="en-US" sz="900" b="1" dirty="0">
                      <a:latin typeface="Arial" panose="020B0604020202020204" pitchFamily="34" charset="0"/>
                      <a:cs typeface="Arial" panose="020B0604020202020204" pitchFamily="34" charset="0"/>
                    </a:rPr>
                    <a:t>Burkina Faso 	114</a:t>
                  </a:r>
                </a:p>
                <a:p>
                  <a:r>
                    <a:rPr lang="en-US" sz="900" dirty="0">
                      <a:latin typeface="Arial" panose="020B0604020202020204" pitchFamily="34" charset="0"/>
                      <a:cs typeface="Arial" panose="020B0604020202020204" pitchFamily="34" charset="0"/>
                    </a:rPr>
                    <a:t>Senegal	  86</a:t>
                  </a:r>
                </a:p>
                <a:p>
                  <a:r>
                    <a:rPr lang="en-US" sz="900" dirty="0">
                      <a:latin typeface="Arial" panose="020B0604020202020204" pitchFamily="34" charset="0"/>
                      <a:cs typeface="Arial" panose="020B0604020202020204" pitchFamily="34" charset="0"/>
                    </a:rPr>
                    <a:t>Cameroon 	  72</a:t>
                  </a:r>
                </a:p>
                <a:p>
                  <a:r>
                    <a:rPr lang="en-US" sz="900" dirty="0">
                      <a:latin typeface="Arial" panose="020B0604020202020204" pitchFamily="34" charset="0"/>
                      <a:cs typeface="Arial" panose="020B0604020202020204" pitchFamily="34" charset="0"/>
                    </a:rPr>
                    <a:t>Rwanda 	  58</a:t>
                  </a:r>
                </a:p>
                <a:p>
                  <a:r>
                    <a:rPr lang="en-US" sz="900" dirty="0">
                      <a:latin typeface="Arial" panose="020B0604020202020204" pitchFamily="34" charset="0"/>
                      <a:cs typeface="Arial" panose="020B0604020202020204" pitchFamily="34" charset="0"/>
                    </a:rPr>
                    <a:t>Ghana 	  53</a:t>
                  </a:r>
                </a:p>
                <a:p>
                  <a:r>
                    <a:rPr lang="en-US" sz="900" dirty="0">
                      <a:latin typeface="Arial" panose="020B0604020202020204" pitchFamily="34" charset="0"/>
                      <a:cs typeface="Arial" panose="020B0604020202020204" pitchFamily="34" charset="0"/>
                    </a:rPr>
                    <a:t>Cote d’Ivoire 	  50</a:t>
                  </a:r>
                </a:p>
                <a:p>
                  <a:r>
                    <a:rPr lang="en-US" sz="900" dirty="0">
                      <a:latin typeface="Arial" panose="020B0604020202020204" pitchFamily="34" charset="0"/>
                      <a:cs typeface="Arial" panose="020B0604020202020204" pitchFamily="34" charset="0"/>
                    </a:rPr>
                    <a:t>DRC 	  45</a:t>
                  </a:r>
                </a:p>
                <a:p>
                  <a:r>
                    <a:rPr lang="en-US" sz="900" dirty="0">
                      <a:latin typeface="Arial" panose="020B0604020202020204" pitchFamily="34" charset="0"/>
                      <a:cs typeface="Arial" panose="020B0604020202020204" pitchFamily="34" charset="0"/>
                    </a:rPr>
                    <a:t>Mauritius	  42</a:t>
                  </a:r>
                </a:p>
                <a:p>
                  <a:r>
                    <a:rPr lang="en-US" sz="900" dirty="0">
                      <a:latin typeface="Arial" panose="020B0604020202020204" pitchFamily="34" charset="0"/>
                      <a:cs typeface="Arial" panose="020B0604020202020204" pitchFamily="34" charset="0"/>
                    </a:rPr>
                    <a:t>Kenya 	  25</a:t>
                  </a:r>
                </a:p>
                <a:p>
                  <a:r>
                    <a:rPr lang="en-US" sz="900" dirty="0">
                      <a:latin typeface="Arial" panose="020B0604020202020204" pitchFamily="34" charset="0"/>
                      <a:cs typeface="Arial" panose="020B0604020202020204" pitchFamily="34" charset="0"/>
                    </a:rPr>
                    <a:t>Nigeria 	  24</a:t>
                  </a:r>
                </a:p>
                <a:p>
                  <a:r>
                    <a:rPr lang="en-US" sz="900" dirty="0">
                      <a:latin typeface="Arial" panose="020B0604020202020204" pitchFamily="34" charset="0"/>
                      <a:cs typeface="Arial" panose="020B0604020202020204" pitchFamily="34" charset="0"/>
                    </a:rPr>
                    <a:t>Togo	  20</a:t>
                  </a:r>
                </a:p>
              </p:txBody>
            </p:sp>
            <p:sp>
              <p:nvSpPr>
                <p:cNvPr id="23" name="TextBox 22">
                  <a:extLst>
                    <a:ext uri="{FF2B5EF4-FFF2-40B4-BE49-F238E27FC236}">
                      <a16:creationId xmlns:a16="http://schemas.microsoft.com/office/drawing/2014/main" id="{22984BBC-3AA7-47E0-A5B1-388267A873F9}"/>
                    </a:ext>
                  </a:extLst>
                </p:cNvPr>
                <p:cNvSpPr txBox="1"/>
                <p:nvPr/>
              </p:nvSpPr>
              <p:spPr>
                <a:xfrm>
                  <a:off x="5050392" y="1826980"/>
                  <a:ext cx="1210588" cy="1892826"/>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Madagascar        19</a:t>
                  </a:r>
                </a:p>
                <a:p>
                  <a:r>
                    <a:rPr lang="en-US" sz="900" dirty="0">
                      <a:latin typeface="Arial" panose="020B0604020202020204" pitchFamily="34" charset="0"/>
                      <a:cs typeface="Arial" panose="020B0604020202020204" pitchFamily="34" charset="0"/>
                    </a:rPr>
                    <a:t>Ethiopia               12</a:t>
                  </a:r>
                </a:p>
                <a:p>
                  <a:r>
                    <a:rPr lang="en-US" sz="900" dirty="0">
                      <a:latin typeface="Arial" panose="020B0604020202020204" pitchFamily="34" charset="0"/>
                      <a:cs typeface="Arial" panose="020B0604020202020204" pitchFamily="34" charset="0"/>
                    </a:rPr>
                    <a:t>Tanzania             12</a:t>
                  </a:r>
                </a:p>
                <a:p>
                  <a:r>
                    <a:rPr lang="en-US" sz="900" dirty="0">
                      <a:latin typeface="Arial" panose="020B0604020202020204" pitchFamily="34" charset="0"/>
                      <a:cs typeface="Arial" panose="020B0604020202020204" pitchFamily="34" charset="0"/>
                    </a:rPr>
                    <a:t>Uganda	9</a:t>
                  </a:r>
                </a:p>
                <a:p>
                  <a:r>
                    <a:rPr lang="en-US" sz="900" dirty="0">
                      <a:latin typeface="Arial" panose="020B0604020202020204" pitchFamily="34" charset="0"/>
                      <a:cs typeface="Arial" panose="020B0604020202020204" pitchFamily="34" charset="0"/>
                    </a:rPr>
                    <a:t>Seychelles           7</a:t>
                  </a:r>
                </a:p>
                <a:p>
                  <a:r>
                    <a:rPr lang="en-US" sz="900" dirty="0" err="1">
                      <a:latin typeface="Arial" panose="020B0604020202020204" pitchFamily="34" charset="0"/>
                      <a:cs typeface="Arial" panose="020B0604020202020204" pitchFamily="34" charset="0"/>
                    </a:rPr>
                    <a:t>Equat</a:t>
                  </a:r>
                  <a:r>
                    <a:rPr lang="en-US" sz="900" dirty="0">
                      <a:latin typeface="Arial" panose="020B0604020202020204" pitchFamily="34" charset="0"/>
                      <a:cs typeface="Arial" panose="020B0604020202020204" pitchFamily="34" charset="0"/>
                    </a:rPr>
                    <a:t>. Guinea	6</a:t>
                  </a:r>
                </a:p>
                <a:p>
                  <a:r>
                    <a:rPr lang="en-US" sz="900" dirty="0">
                      <a:latin typeface="Arial" panose="020B0604020202020204" pitchFamily="34" charset="0"/>
                      <a:cs typeface="Arial" panose="020B0604020202020204" pitchFamily="34" charset="0"/>
                    </a:rPr>
                    <a:t>Benin                    5</a:t>
                  </a:r>
                </a:p>
                <a:p>
                  <a:r>
                    <a:rPr lang="en-US" sz="900" dirty="0">
                      <a:latin typeface="Arial" panose="020B0604020202020204" pitchFamily="34" charset="0"/>
                      <a:cs typeface="Arial" panose="020B0604020202020204" pitchFamily="34" charset="0"/>
                    </a:rPr>
                    <a:t>CAR	4</a:t>
                  </a:r>
                </a:p>
                <a:p>
                  <a:r>
                    <a:rPr lang="en-US" sz="900" dirty="0">
                      <a:latin typeface="Arial" panose="020B0604020202020204" pitchFamily="34" charset="0"/>
                      <a:cs typeface="Arial" panose="020B0604020202020204" pitchFamily="34" charset="0"/>
                    </a:rPr>
                    <a:t>Congo                  4</a:t>
                  </a:r>
                </a:p>
                <a:p>
                  <a:r>
                    <a:rPr lang="en-US" sz="900" dirty="0">
                      <a:latin typeface="Arial" panose="020B0604020202020204" pitchFamily="34" charset="0"/>
                      <a:cs typeface="Arial" panose="020B0604020202020204" pitchFamily="34" charset="0"/>
                    </a:rPr>
                    <a:t>Eswatini               4</a:t>
                  </a:r>
                </a:p>
                <a:p>
                  <a:r>
                    <a:rPr lang="en-US" sz="900" dirty="0">
                      <a:latin typeface="Arial" panose="020B0604020202020204" pitchFamily="34" charset="0"/>
                      <a:cs typeface="Arial" panose="020B0604020202020204" pitchFamily="34" charset="0"/>
                    </a:rPr>
                    <a:t>Guinea                 4</a:t>
                  </a:r>
                </a:p>
                <a:p>
                  <a:r>
                    <a:rPr lang="en-US" sz="900" dirty="0">
                      <a:latin typeface="Arial" panose="020B0604020202020204" pitchFamily="34" charset="0"/>
                      <a:cs typeface="Arial" panose="020B0604020202020204" pitchFamily="34" charset="0"/>
                    </a:rPr>
                    <a:t>Namibia               4</a:t>
                  </a:r>
                </a:p>
                <a:p>
                  <a:r>
                    <a:rPr lang="en-US" sz="900" dirty="0">
                      <a:latin typeface="Arial" panose="020B0604020202020204" pitchFamily="34" charset="0"/>
                      <a:cs typeface="Arial" panose="020B0604020202020204" pitchFamily="34" charset="0"/>
                    </a:rPr>
                    <a:t>Cabo Verde	3</a:t>
                  </a:r>
                </a:p>
              </p:txBody>
            </p:sp>
            <p:sp>
              <p:nvSpPr>
                <p:cNvPr id="26" name="TextBox 25">
                  <a:extLst>
                    <a:ext uri="{FF2B5EF4-FFF2-40B4-BE49-F238E27FC236}">
                      <a16:creationId xmlns:a16="http://schemas.microsoft.com/office/drawing/2014/main" id="{668545CB-43DF-4D48-85CF-054FB582C8C3}"/>
                    </a:ext>
                  </a:extLst>
                </p:cNvPr>
                <p:cNvSpPr txBox="1"/>
                <p:nvPr/>
              </p:nvSpPr>
              <p:spPr>
                <a:xfrm>
                  <a:off x="6304261" y="1818400"/>
                  <a:ext cx="1101584" cy="1477328"/>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Chad                3</a:t>
                  </a:r>
                </a:p>
                <a:p>
                  <a:r>
                    <a:rPr lang="en-US" sz="900" dirty="0">
                      <a:latin typeface="Arial" panose="020B0604020202020204" pitchFamily="34" charset="0"/>
                      <a:cs typeface="Arial" panose="020B0604020202020204" pitchFamily="34" charset="0"/>
                    </a:rPr>
                    <a:t>Liberia              3</a:t>
                  </a:r>
                </a:p>
                <a:p>
                  <a:r>
                    <a:rPr lang="en-US" sz="900" dirty="0">
                      <a:latin typeface="Arial" panose="020B0604020202020204" pitchFamily="34" charset="0"/>
                      <a:cs typeface="Arial" panose="020B0604020202020204" pitchFamily="34" charset="0"/>
                    </a:rPr>
                    <a:t>Mozambique    3</a:t>
                  </a:r>
                </a:p>
                <a:p>
                  <a:r>
                    <a:rPr lang="en-US" sz="900" dirty="0">
                      <a:latin typeface="Arial" panose="020B0604020202020204" pitchFamily="34" charset="0"/>
                      <a:cs typeface="Arial" panose="020B0604020202020204" pitchFamily="34" charset="0"/>
                    </a:rPr>
                    <a:t>Zambia            3 </a:t>
                  </a:r>
                </a:p>
                <a:p>
                  <a:r>
                    <a:rPr lang="en-US" sz="900" dirty="0">
                      <a:latin typeface="Arial" panose="020B0604020202020204" pitchFamily="34" charset="0"/>
                      <a:cs typeface="Arial" panose="020B0604020202020204" pitchFamily="34" charset="0"/>
                    </a:rPr>
                    <a:t>Angola             2</a:t>
                  </a:r>
                </a:p>
                <a:p>
                  <a:r>
                    <a:rPr lang="en-US" sz="900" dirty="0">
                      <a:latin typeface="Arial" panose="020B0604020202020204" pitchFamily="34" charset="0"/>
                      <a:cs typeface="Arial" panose="020B0604020202020204" pitchFamily="34" charset="0"/>
                    </a:rPr>
                    <a:t>Gambia           2</a:t>
                  </a:r>
                </a:p>
                <a:p>
                  <a:r>
                    <a:rPr lang="en-US" sz="900" dirty="0">
                      <a:latin typeface="Arial" panose="020B0604020202020204" pitchFamily="34" charset="0"/>
                      <a:cs typeface="Arial" panose="020B0604020202020204" pitchFamily="34" charset="0"/>
                    </a:rPr>
                    <a:t>Mali                 2</a:t>
                  </a:r>
                </a:p>
                <a:p>
                  <a:r>
                    <a:rPr lang="en-US" sz="900" dirty="0">
                      <a:latin typeface="Arial" panose="020B0604020202020204" pitchFamily="34" charset="0"/>
                      <a:cs typeface="Arial" panose="020B0604020202020204" pitchFamily="34" charset="0"/>
                    </a:rPr>
                    <a:t>Niger               2</a:t>
                  </a:r>
                </a:p>
                <a:p>
                  <a:r>
                    <a:rPr lang="en-US" sz="900" dirty="0">
                      <a:latin typeface="Arial" panose="020B0604020202020204" pitchFamily="34" charset="0"/>
                      <a:cs typeface="Arial" panose="020B0604020202020204" pitchFamily="34" charset="0"/>
                    </a:rPr>
                    <a:t>Zimbabwe       2</a:t>
                  </a:r>
                </a:p>
                <a:p>
                  <a:r>
                    <a:rPr lang="en-US" sz="900" dirty="0">
                      <a:latin typeface="Arial" panose="020B0604020202020204" pitchFamily="34" charset="0"/>
                      <a:cs typeface="Arial" panose="020B0604020202020204" pitchFamily="34" charset="0"/>
                    </a:rPr>
                    <a:t>Eritrea             1   </a:t>
                  </a:r>
                </a:p>
              </p:txBody>
            </p:sp>
          </p:grpSp>
        </p:grpSp>
      </p:grpSp>
      <p:grpSp>
        <p:nvGrpSpPr>
          <p:cNvPr id="19" name="Group 18">
            <a:extLst>
              <a:ext uri="{FF2B5EF4-FFF2-40B4-BE49-F238E27FC236}">
                <a16:creationId xmlns:a16="http://schemas.microsoft.com/office/drawing/2014/main" id="{AB8E6727-587B-4B6D-8BA2-B7DD27819676}"/>
              </a:ext>
            </a:extLst>
          </p:cNvPr>
          <p:cNvGrpSpPr/>
          <p:nvPr/>
        </p:nvGrpSpPr>
        <p:grpSpPr>
          <a:xfrm>
            <a:off x="75207" y="4869680"/>
            <a:ext cx="9102349" cy="1887226"/>
            <a:chOff x="75207" y="4869680"/>
            <a:chExt cx="9102349" cy="1887226"/>
          </a:xfrm>
        </p:grpSpPr>
        <p:sp>
          <p:nvSpPr>
            <p:cNvPr id="4" name="Rectangle 3">
              <a:extLst>
                <a:ext uri="{FF2B5EF4-FFF2-40B4-BE49-F238E27FC236}">
                  <a16:creationId xmlns:a16="http://schemas.microsoft.com/office/drawing/2014/main" id="{33659C18-953F-4C2E-9A4F-588EBEA15743}"/>
                </a:ext>
              </a:extLst>
            </p:cNvPr>
            <p:cNvSpPr/>
            <p:nvPr/>
          </p:nvSpPr>
          <p:spPr>
            <a:xfrm>
              <a:off x="101904" y="4869680"/>
              <a:ext cx="1558440" cy="299634"/>
            </a:xfrm>
            <a:prstGeom prst="rect">
              <a:avLst/>
            </a:prstGeom>
          </p:spPr>
          <p:txBody>
            <a:bodyPr wrap="none">
              <a:spAutoFit/>
            </a:bodyPr>
            <a:lstStyle/>
            <a:p>
              <a:pPr>
                <a:lnSpc>
                  <a:spcPct val="103000"/>
                </a:lnSpc>
              </a:pPr>
              <a:r>
                <a:rPr lang="en-US" sz="1400" i="1" u="sng" dirty="0">
                  <a:latin typeface="Arial" panose="020B0604020202020204" pitchFamily="34" charset="0"/>
                  <a:cs typeface="Arial" panose="020B0604020202020204" pitchFamily="34" charset="0"/>
                </a:rPr>
                <a:t>Some Resources</a:t>
              </a:r>
            </a:p>
          </p:txBody>
        </p:sp>
        <p:grpSp>
          <p:nvGrpSpPr>
            <p:cNvPr id="17" name="Group 16">
              <a:extLst>
                <a:ext uri="{FF2B5EF4-FFF2-40B4-BE49-F238E27FC236}">
                  <a16:creationId xmlns:a16="http://schemas.microsoft.com/office/drawing/2014/main" id="{17E6DDF5-30D9-427F-AE61-BACE981BA410}"/>
                </a:ext>
              </a:extLst>
            </p:cNvPr>
            <p:cNvGrpSpPr/>
            <p:nvPr/>
          </p:nvGrpSpPr>
          <p:grpSpPr>
            <a:xfrm>
              <a:off x="75207" y="5129719"/>
              <a:ext cx="9102349" cy="1627187"/>
              <a:chOff x="75207" y="5129719"/>
              <a:chExt cx="9102349" cy="1627187"/>
            </a:xfrm>
          </p:grpSpPr>
          <p:sp>
            <p:nvSpPr>
              <p:cNvPr id="5" name="Rectangle 4">
                <a:extLst>
                  <a:ext uri="{FF2B5EF4-FFF2-40B4-BE49-F238E27FC236}">
                    <a16:creationId xmlns:a16="http://schemas.microsoft.com/office/drawing/2014/main" id="{43492920-58F3-4AF2-9928-3A651447FB5D}"/>
                  </a:ext>
                </a:extLst>
              </p:cNvPr>
              <p:cNvSpPr/>
              <p:nvPr/>
            </p:nvSpPr>
            <p:spPr>
              <a:xfrm>
                <a:off x="75207" y="5129719"/>
                <a:ext cx="8264106" cy="307777"/>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hlinkClick r:id="rId6"/>
                  </a:rPr>
                  <a:t>WHO: </a:t>
                </a:r>
                <a:r>
                  <a:rPr lang="en-US" sz="1400" dirty="0">
                    <a:latin typeface="Arial" panose="020B0604020202020204" pitchFamily="34" charset="0"/>
                    <a:cs typeface="Arial" panose="020B0604020202020204" pitchFamily="34" charset="0"/>
                    <a:hlinkClick r:id="rId6"/>
                  </a:rPr>
                  <a:t>https://www.who.int/news-room/q-a-detail/q-a-on-covid-19-hiv-and-antiretrovirals</a:t>
                </a:r>
                <a:endParaRPr lang="en-US" sz="1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C27AF70-B758-4E6F-B8B5-BFB79EBB9959}"/>
                  </a:ext>
                </a:extLst>
              </p:cNvPr>
              <p:cNvSpPr/>
              <p:nvPr/>
            </p:nvSpPr>
            <p:spPr>
              <a:xfrm>
                <a:off x="87137" y="5400318"/>
                <a:ext cx="8452973" cy="307777"/>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hlinkClick r:id="rId7"/>
                  </a:rPr>
                  <a:t>CDC:  </a:t>
                </a:r>
                <a:r>
                  <a:rPr lang="en-US" sz="1400" dirty="0">
                    <a:latin typeface="Arial" panose="020B0604020202020204" pitchFamily="34" charset="0"/>
                    <a:cs typeface="Arial" panose="020B0604020202020204" pitchFamily="34" charset="0"/>
                    <a:hlinkClick r:id="rId7"/>
                  </a:rPr>
                  <a:t>https://www.cdc.gov/coronavirus/2019-ncov/specific-groups/hiv.html</a:t>
                </a:r>
                <a:endParaRPr lang="en-US" sz="14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DBD3733-6947-42FB-9245-1E01EF491966}"/>
                  </a:ext>
                </a:extLst>
              </p:cNvPr>
              <p:cNvSpPr/>
              <p:nvPr/>
            </p:nvSpPr>
            <p:spPr>
              <a:xfrm>
                <a:off x="83656" y="6168661"/>
                <a:ext cx="8543707" cy="307777"/>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hlinkClick r:id="rId8"/>
                  </a:rPr>
                  <a:t>IDSA:  </a:t>
                </a:r>
                <a:r>
                  <a:rPr lang="en-US" sz="1400" dirty="0">
                    <a:latin typeface="Arial" panose="020B0604020202020204" pitchFamily="34" charset="0"/>
                    <a:cs typeface="Arial" panose="020B0604020202020204" pitchFamily="34" charset="0"/>
                    <a:hlinkClick r:id="rId8"/>
                  </a:rPr>
                  <a:t>https://www.idsociety.org/public-health/COVID-19-Resource-Center/</a:t>
                </a:r>
                <a:endParaRPr lang="en-US" sz="14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DB956DC-90AD-482E-949C-167F3313ED8E}"/>
                  </a:ext>
                </a:extLst>
              </p:cNvPr>
              <p:cNvSpPr/>
              <p:nvPr/>
            </p:nvSpPr>
            <p:spPr>
              <a:xfrm>
                <a:off x="83656" y="5667779"/>
                <a:ext cx="8603728" cy="523220"/>
              </a:xfrm>
              <a:prstGeom prst="rect">
                <a:avLst/>
              </a:prstGeom>
            </p:spPr>
            <p:txBody>
              <a:bodyPr wrap="square">
                <a:spAutoFit/>
              </a:bodyPr>
              <a:lstStyle/>
              <a:p>
                <a:r>
                  <a:rPr lang="en-US" sz="1400" b="1" dirty="0" err="1">
                    <a:latin typeface="Arial" panose="020B0604020202020204" pitchFamily="34" charset="0"/>
                    <a:cs typeface="Arial" panose="020B0604020202020204" pitchFamily="34" charset="0"/>
                    <a:hlinkClick r:id="rId9"/>
                  </a:rPr>
                  <a:t>AIDSinfo</a:t>
                </a:r>
                <a:r>
                  <a:rPr lang="en-US" sz="1400" b="1" dirty="0">
                    <a:latin typeface="Arial" panose="020B0604020202020204" pitchFamily="34" charset="0"/>
                    <a:cs typeface="Arial" panose="020B0604020202020204" pitchFamily="34" charset="0"/>
                    <a:hlinkClick r:id="rId9"/>
                  </a:rPr>
                  <a:t>: </a:t>
                </a:r>
                <a:r>
                  <a:rPr lang="en-US" sz="1400" dirty="0">
                    <a:latin typeface="Arial" panose="020B0604020202020204" pitchFamily="34" charset="0"/>
                    <a:cs typeface="Arial" panose="020B0604020202020204" pitchFamily="34" charset="0"/>
                    <a:hlinkClick r:id="rId9"/>
                  </a:rPr>
                  <a:t>https://aidsinfo.nih.gov/guidelines/html/8/covid-19-and-persons-with-hiv--interim-guidance-/554/interim-guidance-for-covid-19-and-persons-with-hiv</a:t>
                </a:r>
                <a:endParaRPr lang="en-US" sz="14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58BF8A5-BFF1-4FAC-A23B-A655CA861B71}"/>
                  </a:ext>
                </a:extLst>
              </p:cNvPr>
              <p:cNvSpPr/>
              <p:nvPr/>
            </p:nvSpPr>
            <p:spPr>
              <a:xfrm>
                <a:off x="83656" y="6449129"/>
                <a:ext cx="9093900"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hlinkClick r:id="rId10"/>
                  </a:rPr>
                  <a:t>Pediatric Infectious Disease Society (links to other resources):  </a:t>
                </a:r>
                <a:r>
                  <a:rPr lang="en-US" sz="1400" dirty="0">
                    <a:latin typeface="Arial" panose="020B0604020202020204" pitchFamily="34" charset="0"/>
                    <a:cs typeface="Arial" panose="020B0604020202020204" pitchFamily="34" charset="0"/>
                    <a:hlinkClick r:id="rId10"/>
                  </a:rPr>
                  <a:t>https://www.pids.org/resources/covid-19.html</a:t>
                </a:r>
                <a:endParaRPr lang="en-US" sz="1400"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90691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EACC6-DB30-43EC-B3EB-FA59607FEC29}"/>
              </a:ext>
            </a:extLst>
          </p:cNvPr>
          <p:cNvSpPr>
            <a:spLocks noGrp="1"/>
          </p:cNvSpPr>
          <p:nvPr>
            <p:ph type="title"/>
          </p:nvPr>
        </p:nvSpPr>
        <p:spPr>
          <a:xfrm>
            <a:off x="559273" y="83657"/>
            <a:ext cx="7886700" cy="1325563"/>
          </a:xfrm>
        </p:spPr>
        <p:txBody>
          <a:bodyPr/>
          <a:lstStyle/>
          <a:p>
            <a:r>
              <a:rPr lang="en-US" dirty="0"/>
              <a:t>US Adult, Perinatal and Pediatric ART Guidelines Panel Issued Interim Guidance for COVID-10 and Persons with HIV </a:t>
            </a:r>
          </a:p>
        </p:txBody>
      </p:sp>
      <p:pic>
        <p:nvPicPr>
          <p:cNvPr id="4" name="Picture 3">
            <a:extLst>
              <a:ext uri="{FF2B5EF4-FFF2-40B4-BE49-F238E27FC236}">
                <a16:creationId xmlns:a16="http://schemas.microsoft.com/office/drawing/2014/main" id="{8091A5C3-3E33-40C5-AFD6-D0FA0C41A604}"/>
              </a:ext>
            </a:extLst>
          </p:cNvPr>
          <p:cNvPicPr>
            <a:picLocks noChangeAspect="1"/>
          </p:cNvPicPr>
          <p:nvPr/>
        </p:nvPicPr>
        <p:blipFill>
          <a:blip r:embed="rId2"/>
          <a:stretch>
            <a:fillRect/>
          </a:stretch>
        </p:blipFill>
        <p:spPr>
          <a:xfrm>
            <a:off x="223864" y="1897340"/>
            <a:ext cx="5380721" cy="2978480"/>
          </a:xfrm>
          <a:prstGeom prst="rect">
            <a:avLst/>
          </a:prstGeom>
        </p:spPr>
      </p:pic>
      <p:pic>
        <p:nvPicPr>
          <p:cNvPr id="7" name="Picture 6">
            <a:extLst>
              <a:ext uri="{FF2B5EF4-FFF2-40B4-BE49-F238E27FC236}">
                <a16:creationId xmlns:a16="http://schemas.microsoft.com/office/drawing/2014/main" id="{6B12064E-0451-43D2-9965-7395DC81BB4B}"/>
              </a:ext>
            </a:extLst>
          </p:cNvPr>
          <p:cNvPicPr>
            <a:picLocks noChangeAspect="1"/>
          </p:cNvPicPr>
          <p:nvPr/>
        </p:nvPicPr>
        <p:blipFill>
          <a:blip r:embed="rId3"/>
          <a:stretch>
            <a:fillRect/>
          </a:stretch>
        </p:blipFill>
        <p:spPr>
          <a:xfrm>
            <a:off x="5529998" y="2266740"/>
            <a:ext cx="3313880" cy="2324519"/>
          </a:xfrm>
          <a:prstGeom prst="rect">
            <a:avLst/>
          </a:prstGeom>
        </p:spPr>
      </p:pic>
      <p:pic>
        <p:nvPicPr>
          <p:cNvPr id="8" name="Picture 7">
            <a:extLst>
              <a:ext uri="{FF2B5EF4-FFF2-40B4-BE49-F238E27FC236}">
                <a16:creationId xmlns:a16="http://schemas.microsoft.com/office/drawing/2014/main" id="{1C420A51-1A9D-43D7-89F0-20F18621456C}"/>
              </a:ext>
            </a:extLst>
          </p:cNvPr>
          <p:cNvPicPr>
            <a:picLocks noChangeAspect="1"/>
          </p:cNvPicPr>
          <p:nvPr/>
        </p:nvPicPr>
        <p:blipFill>
          <a:blip r:embed="rId4"/>
          <a:stretch>
            <a:fillRect/>
          </a:stretch>
        </p:blipFill>
        <p:spPr>
          <a:xfrm>
            <a:off x="228647" y="4875820"/>
            <a:ext cx="5302884" cy="1785279"/>
          </a:xfrm>
          <a:prstGeom prst="rect">
            <a:avLst/>
          </a:prstGeom>
        </p:spPr>
      </p:pic>
      <p:pic>
        <p:nvPicPr>
          <p:cNvPr id="9" name="Picture 8">
            <a:extLst>
              <a:ext uri="{FF2B5EF4-FFF2-40B4-BE49-F238E27FC236}">
                <a16:creationId xmlns:a16="http://schemas.microsoft.com/office/drawing/2014/main" id="{0725E628-FF5B-4055-AAFC-BA31E61AFAA6}"/>
              </a:ext>
            </a:extLst>
          </p:cNvPr>
          <p:cNvPicPr>
            <a:picLocks noChangeAspect="1"/>
          </p:cNvPicPr>
          <p:nvPr/>
        </p:nvPicPr>
        <p:blipFill>
          <a:blip r:embed="rId5"/>
          <a:stretch>
            <a:fillRect/>
          </a:stretch>
        </p:blipFill>
        <p:spPr>
          <a:xfrm>
            <a:off x="5604585" y="4999725"/>
            <a:ext cx="3388605" cy="1585312"/>
          </a:xfrm>
          <a:prstGeom prst="rect">
            <a:avLst/>
          </a:prstGeom>
        </p:spPr>
      </p:pic>
      <p:cxnSp>
        <p:nvCxnSpPr>
          <p:cNvPr id="10" name="Straight Connector 9">
            <a:extLst>
              <a:ext uri="{FF2B5EF4-FFF2-40B4-BE49-F238E27FC236}">
                <a16:creationId xmlns:a16="http://schemas.microsoft.com/office/drawing/2014/main" id="{F0A05F86-94D8-49D3-B056-726ED9AA6CF2}"/>
              </a:ext>
            </a:extLst>
          </p:cNvPr>
          <p:cNvCxnSpPr>
            <a:cxnSpLocks/>
          </p:cNvCxnSpPr>
          <p:nvPr/>
        </p:nvCxnSpPr>
        <p:spPr>
          <a:xfrm>
            <a:off x="0" y="1350178"/>
            <a:ext cx="9144000" cy="0"/>
          </a:xfrm>
          <a:prstGeom prst="line">
            <a:avLst/>
          </a:prstGeom>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A1E85377-AB27-475A-B6A8-185CAC4F470A}"/>
              </a:ext>
            </a:extLst>
          </p:cNvPr>
          <p:cNvSpPr/>
          <p:nvPr/>
        </p:nvSpPr>
        <p:spPr>
          <a:xfrm>
            <a:off x="698027" y="1378427"/>
            <a:ext cx="8204433" cy="523220"/>
          </a:xfrm>
          <a:prstGeom prst="rect">
            <a:avLst/>
          </a:prstGeom>
        </p:spPr>
        <p:txBody>
          <a:bodyPr wrap="square">
            <a:spAutoFit/>
          </a:bodyPr>
          <a:lstStyle/>
          <a:p>
            <a:r>
              <a:rPr lang="en-US" sz="1400" i="1" dirty="0">
                <a:latin typeface="Arial" panose="020B0604020202020204" pitchFamily="34" charset="0"/>
                <a:cs typeface="Arial" panose="020B0604020202020204" pitchFamily="34" charset="0"/>
                <a:hlinkClick r:id="rId6"/>
              </a:rPr>
              <a:t>https://aidsinfo.nih.gov/guidelines/html/8/covid-19-and-persons-with-hiv--interim-guidance-/0?utm_source=AIDSinfo&amp;utm_medium=email&amp;utm_campaign=3-20-20-COVID19_Guidance</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9515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65309" y="21179"/>
            <a:ext cx="9274618" cy="1325563"/>
          </a:xfrm>
        </p:spPr>
        <p:txBody>
          <a:bodyPr>
            <a:normAutofit/>
          </a:bodyPr>
          <a:lstStyle/>
          <a:p>
            <a:r>
              <a:rPr lang="en-US" dirty="0"/>
              <a:t>Superior Viral Response at Delivery with DTG             (with TDF or TAF) vs EFV ART in Pregnancy</a:t>
            </a:r>
            <a:br>
              <a:rPr lang="en-US" dirty="0"/>
            </a:br>
            <a:r>
              <a:rPr lang="en-US" sz="2000" i="1" dirty="0">
                <a:solidFill>
                  <a:schemeClr val="tx1"/>
                </a:solidFill>
              </a:rPr>
              <a:t>Chinula L et al.  CROI, 2020 Boston Abs. 130LB</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0" y="1190656"/>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43132" y="1190656"/>
            <a:ext cx="8857735" cy="16656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Comparison of DTG/TDF/FTC, DTG/TAF/FTC, and EFV/TDF/FTC ART initiated after 14 weeks gestation in HIV+ pregnant women .</a:t>
            </a:r>
            <a:endParaRPr lang="en-US" dirty="0"/>
          </a:p>
        </p:txBody>
      </p:sp>
      <p:sp>
        <p:nvSpPr>
          <p:cNvPr id="45" name="Content Placeholder 111">
            <a:extLst>
              <a:ext uri="{FF2B5EF4-FFF2-40B4-BE49-F238E27FC236}">
                <a16:creationId xmlns:a16="http://schemas.microsoft.com/office/drawing/2014/main" id="{DE469B46-C80E-422D-A876-84542F7EE70F}"/>
              </a:ext>
            </a:extLst>
          </p:cNvPr>
          <p:cNvSpPr txBox="1">
            <a:spLocks/>
          </p:cNvSpPr>
          <p:nvPr/>
        </p:nvSpPr>
        <p:spPr>
          <a:xfrm>
            <a:off x="242421" y="3786769"/>
            <a:ext cx="8252796" cy="7686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DTG ART (with TAF or TDF) associated with significantly higher viral suppression (VL &lt;200) at delivery than EFV ART.</a:t>
            </a:r>
            <a:endParaRPr lang="en-US" dirty="0"/>
          </a:p>
        </p:txBody>
      </p:sp>
      <p:graphicFrame>
        <p:nvGraphicFramePr>
          <p:cNvPr id="47" name="Table 47">
            <a:extLst>
              <a:ext uri="{FF2B5EF4-FFF2-40B4-BE49-F238E27FC236}">
                <a16:creationId xmlns:a16="http://schemas.microsoft.com/office/drawing/2014/main" id="{5DAEFB9E-C9D1-4F33-B016-BB272FC62979}"/>
              </a:ext>
            </a:extLst>
          </p:cNvPr>
          <p:cNvGraphicFramePr>
            <a:graphicFrameLocks noGrp="1"/>
          </p:cNvGraphicFramePr>
          <p:nvPr/>
        </p:nvGraphicFramePr>
        <p:xfrm>
          <a:off x="531695" y="4510941"/>
          <a:ext cx="7963522" cy="1168400"/>
        </p:xfrm>
        <a:graphic>
          <a:graphicData uri="http://schemas.openxmlformats.org/drawingml/2006/table">
            <a:tbl>
              <a:tblPr firstRow="1" bandRow="1">
                <a:tableStyleId>{93296810-A885-4BE3-A3E7-6D5BEEA58F35}</a:tableStyleId>
              </a:tblPr>
              <a:tblGrid>
                <a:gridCol w="2644367">
                  <a:extLst>
                    <a:ext uri="{9D8B030D-6E8A-4147-A177-3AD203B41FA5}">
                      <a16:colId xmlns:a16="http://schemas.microsoft.com/office/drawing/2014/main" val="3626663319"/>
                    </a:ext>
                  </a:extLst>
                </a:gridCol>
                <a:gridCol w="1516083">
                  <a:extLst>
                    <a:ext uri="{9D8B030D-6E8A-4147-A177-3AD203B41FA5}">
                      <a16:colId xmlns:a16="http://schemas.microsoft.com/office/drawing/2014/main" val="1228606812"/>
                    </a:ext>
                  </a:extLst>
                </a:gridCol>
                <a:gridCol w="1516551">
                  <a:extLst>
                    <a:ext uri="{9D8B030D-6E8A-4147-A177-3AD203B41FA5}">
                      <a16:colId xmlns:a16="http://schemas.microsoft.com/office/drawing/2014/main" val="482401516"/>
                    </a:ext>
                  </a:extLst>
                </a:gridCol>
                <a:gridCol w="1648299">
                  <a:extLst>
                    <a:ext uri="{9D8B030D-6E8A-4147-A177-3AD203B41FA5}">
                      <a16:colId xmlns:a16="http://schemas.microsoft.com/office/drawing/2014/main" val="3962395975"/>
                    </a:ext>
                  </a:extLst>
                </a:gridCol>
                <a:gridCol w="638222">
                  <a:extLst>
                    <a:ext uri="{9D8B030D-6E8A-4147-A177-3AD203B41FA5}">
                      <a16:colId xmlns:a16="http://schemas.microsoft.com/office/drawing/2014/main" val="2708967530"/>
                    </a:ext>
                  </a:extLst>
                </a:gridCol>
              </a:tblGrid>
              <a:tr h="370840">
                <a:tc>
                  <a:txBody>
                    <a:bodyPr/>
                    <a:lstStyle/>
                    <a:p>
                      <a:endParaRPr lang="en-US" sz="1100" dirty="0">
                        <a:latin typeface="Arial" panose="020B0604020202020204" pitchFamily="34" charset="0"/>
                        <a:cs typeface="Arial" panose="020B0604020202020204" pitchFamily="34" charset="0"/>
                      </a:endParaRPr>
                    </a:p>
                  </a:txBody>
                  <a:tcPr/>
                </a:tc>
                <a:tc>
                  <a:txBody>
                    <a:bodyPr/>
                    <a:lstStyle/>
                    <a:p>
                      <a:pPr algn="ctr"/>
                      <a:r>
                        <a:rPr lang="en-US" sz="1100" dirty="0">
                          <a:latin typeface="Arial" panose="020B0604020202020204" pitchFamily="34" charset="0"/>
                          <a:cs typeface="Arial" panose="020B0604020202020204" pitchFamily="34" charset="0"/>
                        </a:rPr>
                        <a:t>Combined DTG Arms</a:t>
                      </a:r>
                    </a:p>
                  </a:txBody>
                  <a:tcPr/>
                </a:tc>
                <a:tc>
                  <a:txBody>
                    <a:bodyPr/>
                    <a:lstStyle/>
                    <a:p>
                      <a:pPr algn="ctr"/>
                      <a:r>
                        <a:rPr lang="en-US" sz="1100" dirty="0">
                          <a:latin typeface="Arial" panose="020B0604020202020204" pitchFamily="34" charset="0"/>
                          <a:cs typeface="Arial" panose="020B0604020202020204" pitchFamily="34" charset="0"/>
                        </a:rPr>
                        <a:t>EFV/TDF/FTC</a:t>
                      </a:r>
                    </a:p>
                  </a:txBody>
                  <a:tcPr/>
                </a:tc>
                <a:tc>
                  <a:txBody>
                    <a:bodyPr/>
                    <a:lstStyle/>
                    <a:p>
                      <a:pPr algn="ctr"/>
                      <a:r>
                        <a:rPr lang="en-US" sz="1100" dirty="0">
                          <a:latin typeface="Arial" panose="020B0604020202020204" pitchFamily="34" charset="0"/>
                          <a:cs typeface="Arial" panose="020B0604020202020204" pitchFamily="34" charset="0"/>
                        </a:rPr>
                        <a:t>Estimated risk difference (95% CI)</a:t>
                      </a:r>
                    </a:p>
                  </a:txBody>
                  <a:tcPr/>
                </a:tc>
                <a:tc>
                  <a:txBody>
                    <a:bodyPr/>
                    <a:lstStyle/>
                    <a:p>
                      <a:pPr algn="ctr"/>
                      <a:r>
                        <a:rPr lang="en-US" sz="1100" dirty="0">
                          <a:latin typeface="Arial" panose="020B0604020202020204" pitchFamily="34" charset="0"/>
                          <a:cs typeface="Arial" panose="020B0604020202020204" pitchFamily="34" charset="0"/>
                        </a:rPr>
                        <a:t>P value</a:t>
                      </a:r>
                    </a:p>
                  </a:txBody>
                  <a:tcPr/>
                </a:tc>
                <a:extLst>
                  <a:ext uri="{0D108BD9-81ED-4DB2-BD59-A6C34878D82A}">
                    <a16:rowId xmlns:a16="http://schemas.microsoft.com/office/drawing/2014/main" val="4264821040"/>
                  </a:ext>
                </a:extLst>
              </a:tr>
              <a:tr h="370840">
                <a:tc>
                  <a:txBody>
                    <a:bodyPr/>
                    <a:lstStyle/>
                    <a:p>
                      <a:r>
                        <a:rPr lang="en-US" sz="1100" dirty="0">
                          <a:latin typeface="Arial" panose="020B0604020202020204" pitchFamily="34" charset="0"/>
                          <a:cs typeface="Arial" panose="020B0604020202020204" pitchFamily="34" charset="0"/>
                        </a:rPr>
                        <a:t>Delivery RNA &lt;200 c/mL, </a:t>
                      </a:r>
                      <a:r>
                        <a:rPr lang="en-US" sz="1100" b="1" i="1" dirty="0">
                          <a:latin typeface="Arial" panose="020B0604020202020204" pitchFamily="34" charset="0"/>
                          <a:cs typeface="Arial" panose="020B0604020202020204" pitchFamily="34" charset="0"/>
                        </a:rPr>
                        <a:t>ITT</a:t>
                      </a:r>
                    </a:p>
                  </a:txBody>
                  <a:tcPr/>
                </a:tc>
                <a:tc>
                  <a:txBody>
                    <a:bodyPr/>
                    <a:lstStyle/>
                    <a:p>
                      <a:pPr algn="ctr"/>
                      <a:r>
                        <a:rPr lang="en-US" sz="1400" dirty="0">
                          <a:latin typeface="Arial" panose="020B0604020202020204" pitchFamily="34" charset="0"/>
                          <a:cs typeface="Arial" panose="020B0604020202020204" pitchFamily="34" charset="0"/>
                        </a:rPr>
                        <a:t>395/405, </a:t>
                      </a:r>
                      <a:r>
                        <a:rPr lang="en-US" sz="1600" b="1" dirty="0">
                          <a:solidFill>
                            <a:schemeClr val="accent6">
                              <a:lumMod val="50000"/>
                            </a:schemeClr>
                          </a:solidFill>
                          <a:latin typeface="Arial" panose="020B0604020202020204" pitchFamily="34" charset="0"/>
                          <a:cs typeface="Arial" panose="020B0604020202020204" pitchFamily="34" charset="0"/>
                        </a:rPr>
                        <a:t>97.5%</a:t>
                      </a:r>
                    </a:p>
                  </a:txBody>
                  <a:tcPr/>
                </a:tc>
                <a:tc>
                  <a:txBody>
                    <a:bodyPr/>
                    <a:lstStyle/>
                    <a:p>
                      <a:pPr algn="ctr"/>
                      <a:r>
                        <a:rPr lang="en-US" sz="1400" dirty="0">
                          <a:latin typeface="Arial" panose="020B0604020202020204" pitchFamily="34" charset="0"/>
                          <a:cs typeface="Arial" panose="020B0604020202020204" pitchFamily="34" charset="0"/>
                        </a:rPr>
                        <a:t>182/200, </a:t>
                      </a:r>
                      <a:r>
                        <a:rPr lang="en-US" sz="1600" b="1" dirty="0">
                          <a:solidFill>
                            <a:schemeClr val="accent2">
                              <a:lumMod val="75000"/>
                            </a:schemeClr>
                          </a:solidFill>
                          <a:latin typeface="Arial" panose="020B0604020202020204" pitchFamily="34" charset="0"/>
                          <a:cs typeface="Arial" panose="020B0604020202020204" pitchFamily="34" charset="0"/>
                        </a:rPr>
                        <a:t>91.0%</a:t>
                      </a:r>
                    </a:p>
                  </a:txBody>
                  <a:tcPr/>
                </a:tc>
                <a:tc>
                  <a:txBody>
                    <a:bodyPr/>
                    <a:lstStyle/>
                    <a:p>
                      <a:pPr algn="ctr"/>
                      <a:r>
                        <a:rPr lang="en-US" sz="1400" dirty="0">
                          <a:latin typeface="Arial" panose="020B0604020202020204" pitchFamily="34" charset="0"/>
                          <a:cs typeface="Arial" panose="020B0604020202020204" pitchFamily="34" charset="0"/>
                        </a:rPr>
                        <a:t>6.5% (2.0, 10.7%)</a:t>
                      </a:r>
                    </a:p>
                  </a:txBody>
                  <a:tcPr/>
                </a:tc>
                <a:tc>
                  <a:txBody>
                    <a:bodyPr/>
                    <a:lstStyle/>
                    <a:p>
                      <a:pPr algn="ctr"/>
                      <a:r>
                        <a:rPr lang="en-US" sz="1400" b="1" dirty="0">
                          <a:latin typeface="Arial" panose="020B0604020202020204" pitchFamily="34" charset="0"/>
                          <a:cs typeface="Arial" panose="020B0604020202020204" pitchFamily="34" charset="0"/>
                        </a:rPr>
                        <a:t>0.005</a:t>
                      </a:r>
                    </a:p>
                  </a:txBody>
                  <a:tcPr/>
                </a:tc>
                <a:extLst>
                  <a:ext uri="{0D108BD9-81ED-4DB2-BD59-A6C34878D82A}">
                    <a16:rowId xmlns:a16="http://schemas.microsoft.com/office/drawing/2014/main" val="3494854894"/>
                  </a:ext>
                </a:extLst>
              </a:tr>
              <a:tr h="370840">
                <a:tc>
                  <a:txBody>
                    <a:bodyPr/>
                    <a:lstStyle/>
                    <a:p>
                      <a:r>
                        <a:rPr lang="en-US" sz="1100" dirty="0">
                          <a:latin typeface="Arial" panose="020B0604020202020204" pitchFamily="34" charset="0"/>
                          <a:cs typeface="Arial" panose="020B0604020202020204" pitchFamily="34" charset="0"/>
                        </a:rPr>
                        <a:t>Delivery RNA &lt;200 c/mL, </a:t>
                      </a:r>
                      <a:r>
                        <a:rPr lang="en-US" sz="1100" b="1" i="1" dirty="0">
                          <a:latin typeface="Arial" panose="020B0604020202020204" pitchFamily="34" charset="0"/>
                          <a:cs typeface="Arial" panose="020B0604020202020204" pitchFamily="34" charset="0"/>
                        </a:rPr>
                        <a:t>per protocol</a:t>
                      </a:r>
                    </a:p>
                  </a:txBody>
                  <a:tcPr/>
                </a:tc>
                <a:tc>
                  <a:txBody>
                    <a:bodyPr/>
                    <a:lstStyle/>
                    <a:p>
                      <a:pPr algn="ctr"/>
                      <a:r>
                        <a:rPr lang="en-US" sz="1400" dirty="0">
                          <a:latin typeface="Arial" panose="020B0604020202020204" pitchFamily="34" charset="0"/>
                          <a:cs typeface="Arial" panose="020B0604020202020204" pitchFamily="34" charset="0"/>
                        </a:rPr>
                        <a:t>389/399, </a:t>
                      </a:r>
                      <a:r>
                        <a:rPr lang="en-US" sz="1600" b="1" dirty="0">
                          <a:solidFill>
                            <a:schemeClr val="accent6">
                              <a:lumMod val="50000"/>
                            </a:schemeClr>
                          </a:solidFill>
                          <a:latin typeface="Arial" panose="020B0604020202020204" pitchFamily="34" charset="0"/>
                          <a:cs typeface="Arial" panose="020B0604020202020204" pitchFamily="34" charset="0"/>
                        </a:rPr>
                        <a:t>97.5%</a:t>
                      </a:r>
                    </a:p>
                  </a:txBody>
                  <a:tcPr/>
                </a:tc>
                <a:tc>
                  <a:txBody>
                    <a:bodyPr/>
                    <a:lstStyle/>
                    <a:p>
                      <a:pPr algn="ctr"/>
                      <a:r>
                        <a:rPr lang="en-US" sz="1400" dirty="0">
                          <a:latin typeface="Arial" panose="020B0604020202020204" pitchFamily="34" charset="0"/>
                          <a:cs typeface="Arial" panose="020B0604020202020204" pitchFamily="34" charset="0"/>
                        </a:rPr>
                        <a:t>171/187, </a:t>
                      </a:r>
                      <a:r>
                        <a:rPr lang="en-US" sz="1600" b="1" dirty="0">
                          <a:solidFill>
                            <a:schemeClr val="accent2">
                              <a:lumMod val="75000"/>
                            </a:schemeClr>
                          </a:solidFill>
                          <a:latin typeface="Arial" panose="020B0604020202020204" pitchFamily="34" charset="0"/>
                          <a:cs typeface="Arial" panose="020B0604020202020204" pitchFamily="34" charset="0"/>
                        </a:rPr>
                        <a:t>91.4%</a:t>
                      </a:r>
                    </a:p>
                  </a:txBody>
                  <a:tcPr/>
                </a:tc>
                <a:tc>
                  <a:txBody>
                    <a:bodyPr/>
                    <a:lstStyle/>
                    <a:p>
                      <a:pPr algn="ctr"/>
                      <a:r>
                        <a:rPr lang="en-US" sz="1400" dirty="0">
                          <a:latin typeface="Arial" panose="020B0604020202020204" pitchFamily="34" charset="0"/>
                          <a:cs typeface="Arial" panose="020B0604020202020204" pitchFamily="34" charset="0"/>
                        </a:rPr>
                        <a:t>6.0% (1.6, 10.3%)</a:t>
                      </a:r>
                    </a:p>
                  </a:txBody>
                  <a:tcPr/>
                </a:tc>
                <a:tc>
                  <a:txBody>
                    <a:bodyPr/>
                    <a:lstStyle/>
                    <a:p>
                      <a:pPr algn="ctr"/>
                      <a:r>
                        <a:rPr lang="en-US" sz="1400" b="1" dirty="0">
                          <a:latin typeface="Arial" panose="020B0604020202020204" pitchFamily="34" charset="0"/>
                          <a:cs typeface="Arial" panose="020B0604020202020204" pitchFamily="34" charset="0"/>
                        </a:rPr>
                        <a:t>0.008</a:t>
                      </a:r>
                    </a:p>
                  </a:txBody>
                  <a:tcPr/>
                </a:tc>
                <a:extLst>
                  <a:ext uri="{0D108BD9-81ED-4DB2-BD59-A6C34878D82A}">
                    <a16:rowId xmlns:a16="http://schemas.microsoft.com/office/drawing/2014/main" val="30591396"/>
                  </a:ext>
                </a:extLst>
              </a:tr>
            </a:tbl>
          </a:graphicData>
        </a:graphic>
      </p:graphicFrame>
      <p:sp>
        <p:nvSpPr>
          <p:cNvPr id="49" name="TextBox 48">
            <a:extLst>
              <a:ext uri="{FF2B5EF4-FFF2-40B4-BE49-F238E27FC236}">
                <a16:creationId xmlns:a16="http://schemas.microsoft.com/office/drawing/2014/main" id="{07FF4BC9-5241-4DC5-88EE-832401AC66F5}"/>
              </a:ext>
            </a:extLst>
          </p:cNvPr>
          <p:cNvSpPr txBox="1"/>
          <p:nvPr/>
        </p:nvSpPr>
        <p:spPr>
          <a:xfrm>
            <a:off x="5457954" y="2360134"/>
            <a:ext cx="3471347" cy="923330"/>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b="1" dirty="0">
                <a:latin typeface="Arial" panose="020B0604020202020204" pitchFamily="34" charset="0"/>
                <a:cs typeface="Arial" panose="020B0604020202020204" pitchFamily="34" charset="0"/>
              </a:rPr>
              <a:t>Median GA at enrollment 21.9 weeks </a:t>
            </a:r>
            <a:r>
              <a:rPr lang="en-US" dirty="0">
                <a:latin typeface="Arial" panose="020B0604020202020204" pitchFamily="34" charset="0"/>
                <a:cs typeface="Arial" panose="020B0604020202020204" pitchFamily="34" charset="0"/>
              </a:rPr>
              <a:t>(similar </a:t>
            </a:r>
            <a:r>
              <a:rPr lang="en-US" dirty="0" err="1">
                <a:latin typeface="Arial" panose="020B0604020202020204" pitchFamily="34" charset="0"/>
                <a:cs typeface="Arial" panose="020B0604020202020204" pitchFamily="34" charset="0"/>
              </a:rPr>
              <a:t>btn</a:t>
            </a:r>
            <a:r>
              <a:rPr lang="en-US" dirty="0">
                <a:latin typeface="Arial" panose="020B0604020202020204" pitchFamily="34" charset="0"/>
                <a:cs typeface="Arial" panose="020B0604020202020204" pitchFamily="34" charset="0"/>
              </a:rPr>
              <a:t> arms)</a:t>
            </a:r>
          </a:p>
        </p:txBody>
      </p:sp>
      <p:pic>
        <p:nvPicPr>
          <p:cNvPr id="50" name="Picture 49">
            <a:extLst>
              <a:ext uri="{FF2B5EF4-FFF2-40B4-BE49-F238E27FC236}">
                <a16:creationId xmlns:a16="http://schemas.microsoft.com/office/drawing/2014/main" id="{1A9AC480-4963-48DD-A222-5E7CDFFEAA1B}"/>
              </a:ext>
            </a:extLst>
          </p:cNvPr>
          <p:cNvPicPr>
            <a:picLocks noChangeAspect="1"/>
          </p:cNvPicPr>
          <p:nvPr/>
        </p:nvPicPr>
        <p:blipFill>
          <a:blip r:embed="rId2"/>
          <a:stretch>
            <a:fillRect/>
          </a:stretch>
        </p:blipFill>
        <p:spPr>
          <a:xfrm>
            <a:off x="1501862" y="1910751"/>
            <a:ext cx="3884526" cy="1875559"/>
          </a:xfrm>
          <a:prstGeom prst="rect">
            <a:avLst/>
          </a:prstGeom>
        </p:spPr>
      </p:pic>
      <p:sp>
        <p:nvSpPr>
          <p:cNvPr id="51" name="Content Placeholder 111">
            <a:extLst>
              <a:ext uri="{FF2B5EF4-FFF2-40B4-BE49-F238E27FC236}">
                <a16:creationId xmlns:a16="http://schemas.microsoft.com/office/drawing/2014/main" id="{ABBF18F8-1E21-4269-B081-E830ADA981E4}"/>
              </a:ext>
            </a:extLst>
          </p:cNvPr>
          <p:cNvSpPr txBox="1">
            <a:spLocks/>
          </p:cNvSpPr>
          <p:nvPr/>
        </p:nvSpPr>
        <p:spPr>
          <a:xfrm>
            <a:off x="323329" y="5743684"/>
            <a:ext cx="5207253" cy="9815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Comparison DolPHIN-2  results (enrolled 28-36 </a:t>
            </a:r>
            <a:r>
              <a:rPr lang="en-US" sz="2000" dirty="0" err="1"/>
              <a:t>wks</a:t>
            </a:r>
            <a:r>
              <a:rPr lang="en-US" sz="2000" dirty="0"/>
              <a:t> gestation, </a:t>
            </a:r>
            <a:r>
              <a:rPr lang="en-US" sz="2000" b="1" dirty="0"/>
              <a:t>median  31 </a:t>
            </a:r>
            <a:r>
              <a:rPr lang="en-US" sz="2000" b="1" dirty="0" err="1"/>
              <a:t>wks</a:t>
            </a:r>
            <a:r>
              <a:rPr lang="en-US" sz="2000" dirty="0"/>
              <a:t>)</a:t>
            </a:r>
          </a:p>
        </p:txBody>
      </p:sp>
      <p:pic>
        <p:nvPicPr>
          <p:cNvPr id="54" name="Picture 53">
            <a:extLst>
              <a:ext uri="{FF2B5EF4-FFF2-40B4-BE49-F238E27FC236}">
                <a16:creationId xmlns:a16="http://schemas.microsoft.com/office/drawing/2014/main" id="{90875977-5C6B-425F-89B0-37F30606B8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32" y="724567"/>
            <a:ext cx="747805" cy="362451"/>
          </a:xfrm>
          <a:prstGeom prst="rect">
            <a:avLst/>
          </a:prstGeom>
        </p:spPr>
      </p:pic>
      <p:pic>
        <p:nvPicPr>
          <p:cNvPr id="3" name="Picture 2">
            <a:extLst>
              <a:ext uri="{FF2B5EF4-FFF2-40B4-BE49-F238E27FC236}">
                <a16:creationId xmlns:a16="http://schemas.microsoft.com/office/drawing/2014/main" id="{2BEB6591-30A7-4DC7-B34D-21714C8A8194}"/>
              </a:ext>
            </a:extLst>
          </p:cNvPr>
          <p:cNvPicPr>
            <a:picLocks noChangeAspect="1"/>
          </p:cNvPicPr>
          <p:nvPr/>
        </p:nvPicPr>
        <p:blipFill>
          <a:blip r:embed="rId4"/>
          <a:stretch>
            <a:fillRect/>
          </a:stretch>
        </p:blipFill>
        <p:spPr>
          <a:xfrm>
            <a:off x="5620691" y="5794018"/>
            <a:ext cx="3112316" cy="743893"/>
          </a:xfrm>
          <a:prstGeom prst="rect">
            <a:avLst/>
          </a:prstGeom>
        </p:spPr>
      </p:pic>
    </p:spTree>
    <p:extLst>
      <p:ext uri="{BB962C8B-B14F-4D97-AF65-F5344CB8AC3E}">
        <p14:creationId xmlns:p14="http://schemas.microsoft.com/office/powerpoint/2010/main" val="364498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65309" y="21179"/>
            <a:ext cx="9274618" cy="1325563"/>
          </a:xfrm>
        </p:spPr>
        <p:txBody>
          <a:bodyPr>
            <a:normAutofit/>
          </a:bodyPr>
          <a:lstStyle/>
          <a:p>
            <a:r>
              <a:rPr lang="en-US" dirty="0"/>
              <a:t>Fewer Adverse Pregnancy Outcomes/Neonatal Death with DTG-TAF Than EFV ART</a:t>
            </a:r>
            <a:br>
              <a:rPr lang="en-US" dirty="0"/>
            </a:br>
            <a:r>
              <a:rPr lang="en-US" sz="2000" i="1" dirty="0">
                <a:solidFill>
                  <a:schemeClr val="tx1"/>
                </a:solidFill>
              </a:rPr>
              <a:t>Chinula L et al.  CROI, 2020 Boston Abs. 130LB</a:t>
            </a:r>
            <a:endParaRPr lang="en-US" dirty="0"/>
          </a:p>
        </p:txBody>
      </p: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32086" y="1223939"/>
            <a:ext cx="4637307" cy="21089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a:solidFill>
                  <a:schemeClr val="accent6">
                    <a:lumMod val="50000"/>
                  </a:schemeClr>
                </a:solidFill>
              </a:rPr>
              <a:t>DTG-TAF</a:t>
            </a:r>
            <a:r>
              <a:rPr lang="en-US" sz="2200" dirty="0"/>
              <a:t> was associated with significantly fewer adverse pregnancy outcomes (driven by lower preterm rates) than </a:t>
            </a:r>
            <a:r>
              <a:rPr lang="en-US" sz="2200" dirty="0">
                <a:solidFill>
                  <a:srgbClr val="92D050"/>
                </a:solidFill>
              </a:rPr>
              <a:t>DTG-TDF</a:t>
            </a:r>
            <a:r>
              <a:rPr lang="en-US" sz="2200" dirty="0"/>
              <a:t> and </a:t>
            </a:r>
            <a:r>
              <a:rPr lang="en-US" sz="2200" dirty="0">
                <a:solidFill>
                  <a:schemeClr val="accent2">
                    <a:lumMod val="75000"/>
                  </a:schemeClr>
                </a:solidFill>
              </a:rPr>
              <a:t>EFV/FTC/TDF, </a:t>
            </a:r>
            <a:r>
              <a:rPr lang="en-US" sz="2200" dirty="0"/>
              <a:t>which were similar.</a:t>
            </a:r>
            <a:endParaRPr lang="en-US" sz="2200" dirty="0">
              <a:cs typeface="Calibri"/>
            </a:endParaRPr>
          </a:p>
        </p:txBody>
      </p:sp>
      <p:cxnSp>
        <p:nvCxnSpPr>
          <p:cNvPr id="15" name="Straight Connector 14">
            <a:extLst>
              <a:ext uri="{FF2B5EF4-FFF2-40B4-BE49-F238E27FC236}">
                <a16:creationId xmlns:a16="http://schemas.microsoft.com/office/drawing/2014/main" id="{862E1883-27D9-43F8-B025-CF1276D9A06E}"/>
              </a:ext>
            </a:extLst>
          </p:cNvPr>
          <p:cNvCxnSpPr>
            <a:cxnSpLocks/>
          </p:cNvCxnSpPr>
          <p:nvPr/>
        </p:nvCxnSpPr>
        <p:spPr>
          <a:xfrm>
            <a:off x="8495217" y="4715688"/>
            <a:ext cx="1" cy="178215"/>
          </a:xfrm>
          <a:prstGeom prst="line">
            <a:avLst/>
          </a:prstGeom>
        </p:spPr>
        <p:style>
          <a:lnRef idx="1">
            <a:schemeClr val="dk1"/>
          </a:lnRef>
          <a:fillRef idx="0">
            <a:schemeClr val="dk1"/>
          </a:fillRef>
          <a:effectRef idx="0">
            <a:schemeClr val="dk1"/>
          </a:effectRef>
          <a:fontRef idx="minor">
            <a:schemeClr val="tx1"/>
          </a:fontRef>
        </p:style>
      </p:cxnSp>
      <p:sp>
        <p:nvSpPr>
          <p:cNvPr id="45" name="Content Placeholder 111">
            <a:extLst>
              <a:ext uri="{FF2B5EF4-FFF2-40B4-BE49-F238E27FC236}">
                <a16:creationId xmlns:a16="http://schemas.microsoft.com/office/drawing/2014/main" id="{DE469B46-C80E-422D-A876-84542F7EE70F}"/>
              </a:ext>
            </a:extLst>
          </p:cNvPr>
          <p:cNvSpPr txBox="1">
            <a:spLocks/>
          </p:cNvSpPr>
          <p:nvPr/>
        </p:nvSpPr>
        <p:spPr>
          <a:xfrm>
            <a:off x="117163" y="3429000"/>
            <a:ext cx="4637308" cy="31570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5000"/>
              </a:lnSpc>
              <a:spcBef>
                <a:spcPts val="600"/>
              </a:spcBef>
              <a:spcAft>
                <a:spcPts val="600"/>
              </a:spcAft>
            </a:pPr>
            <a:r>
              <a:rPr lang="en-US" sz="2200" dirty="0"/>
              <a:t>No difference in adverse events between study arms.</a:t>
            </a:r>
          </a:p>
          <a:p>
            <a:pPr>
              <a:lnSpc>
                <a:spcPct val="105000"/>
              </a:lnSpc>
              <a:spcBef>
                <a:spcPts val="600"/>
              </a:spcBef>
              <a:spcAft>
                <a:spcPts val="600"/>
              </a:spcAft>
            </a:pPr>
            <a:r>
              <a:rPr lang="en-US" sz="2200" dirty="0"/>
              <a:t>Fewer neonatal deaths with </a:t>
            </a:r>
            <a:r>
              <a:rPr lang="en-US" sz="2200" dirty="0">
                <a:solidFill>
                  <a:schemeClr val="accent6">
                    <a:lumMod val="50000"/>
                  </a:schemeClr>
                </a:solidFill>
              </a:rPr>
              <a:t>DTG-TAF </a:t>
            </a:r>
            <a:r>
              <a:rPr lang="en-US" sz="2200" b="1" dirty="0"/>
              <a:t>and</a:t>
            </a:r>
            <a:r>
              <a:rPr lang="en-US" sz="2200" dirty="0"/>
              <a:t> </a:t>
            </a:r>
            <a:r>
              <a:rPr lang="en-US" sz="2200" dirty="0">
                <a:solidFill>
                  <a:srgbClr val="92D050"/>
                </a:solidFill>
              </a:rPr>
              <a:t>DTG-TDF</a:t>
            </a:r>
            <a:r>
              <a:rPr lang="en-US" sz="2200" dirty="0"/>
              <a:t> than </a:t>
            </a:r>
            <a:r>
              <a:rPr lang="en-US" sz="2200" dirty="0">
                <a:solidFill>
                  <a:schemeClr val="accent2">
                    <a:lumMod val="75000"/>
                  </a:schemeClr>
                </a:solidFill>
              </a:rPr>
              <a:t>EFV/FTC/TDF</a:t>
            </a:r>
            <a:r>
              <a:rPr lang="en-US" sz="2200" dirty="0"/>
              <a:t>.</a:t>
            </a:r>
          </a:p>
          <a:p>
            <a:pPr>
              <a:lnSpc>
                <a:spcPct val="105000"/>
              </a:lnSpc>
              <a:spcBef>
                <a:spcPts val="600"/>
              </a:spcBef>
              <a:spcAft>
                <a:spcPts val="600"/>
              </a:spcAft>
            </a:pPr>
            <a:r>
              <a:rPr lang="en-US" sz="2200" dirty="0"/>
              <a:t>2 infant infections, both in </a:t>
            </a:r>
            <a:r>
              <a:rPr lang="en-US" sz="2200" dirty="0">
                <a:solidFill>
                  <a:schemeClr val="accent6">
                    <a:lumMod val="50000"/>
                  </a:schemeClr>
                </a:solidFill>
              </a:rPr>
              <a:t>DTG</a:t>
            </a:r>
            <a:r>
              <a:rPr lang="en-US" sz="2200" dirty="0"/>
              <a:t> arms, 1 maternal delivery VL 58,000, 1 delivery VL &lt;40.</a:t>
            </a:r>
          </a:p>
        </p:txBody>
      </p:sp>
      <p:pic>
        <p:nvPicPr>
          <p:cNvPr id="6" name="Picture 5">
            <a:extLst>
              <a:ext uri="{FF2B5EF4-FFF2-40B4-BE49-F238E27FC236}">
                <a16:creationId xmlns:a16="http://schemas.microsoft.com/office/drawing/2014/main" id="{D371A26F-6EA0-43B2-BCFC-D83C8B5FB429}"/>
              </a:ext>
            </a:extLst>
          </p:cNvPr>
          <p:cNvPicPr>
            <a:picLocks noChangeAspect="1"/>
          </p:cNvPicPr>
          <p:nvPr/>
        </p:nvPicPr>
        <p:blipFill>
          <a:blip r:embed="rId2"/>
          <a:stretch>
            <a:fillRect/>
          </a:stretch>
        </p:blipFill>
        <p:spPr>
          <a:xfrm>
            <a:off x="4769393" y="3627697"/>
            <a:ext cx="4257444" cy="2357329"/>
          </a:xfrm>
          <a:prstGeom prst="rect">
            <a:avLst/>
          </a:prstGeom>
        </p:spPr>
      </p:pic>
      <p:sp>
        <p:nvSpPr>
          <p:cNvPr id="9" name="TextBox 8">
            <a:extLst>
              <a:ext uri="{FF2B5EF4-FFF2-40B4-BE49-F238E27FC236}">
                <a16:creationId xmlns:a16="http://schemas.microsoft.com/office/drawing/2014/main" id="{2202D527-C739-49C2-9026-69A9F1EE9119}"/>
              </a:ext>
            </a:extLst>
          </p:cNvPr>
          <p:cNvSpPr txBox="1"/>
          <p:nvPr/>
        </p:nvSpPr>
        <p:spPr>
          <a:xfrm>
            <a:off x="5982789" y="6039810"/>
            <a:ext cx="670560" cy="584775"/>
          </a:xfrm>
          <a:prstGeom prst="rect">
            <a:avLst/>
          </a:prstGeom>
          <a:solidFill>
            <a:schemeClr val="accent6">
              <a:lumMod val="50000"/>
            </a:schemeClr>
          </a:solidFill>
          <a:ln w="28575">
            <a:noFill/>
          </a:ln>
        </p:spPr>
        <p:txBody>
          <a:bodyPr wrap="square" rtlCol="0">
            <a:spAutoFit/>
          </a:bodyPr>
          <a:lstStyle/>
          <a:p>
            <a:pPr algn="ctr"/>
            <a:r>
              <a:rPr lang="en-US" sz="800" b="1" dirty="0">
                <a:solidFill>
                  <a:schemeClr val="bg1"/>
                </a:solidFill>
                <a:latin typeface="Arial" panose="020B0604020202020204" pitchFamily="34" charset="0"/>
                <a:cs typeface="Arial" panose="020B0604020202020204" pitchFamily="34" charset="0"/>
              </a:rPr>
              <a:t>DTG-TAF: </a:t>
            </a:r>
          </a:p>
          <a:p>
            <a:pPr algn="ctr"/>
            <a:r>
              <a:rPr lang="en-US" sz="800" b="1" dirty="0">
                <a:solidFill>
                  <a:schemeClr val="bg1"/>
                </a:solidFill>
                <a:latin typeface="Arial" panose="020B0604020202020204" pitchFamily="34" charset="0"/>
                <a:cs typeface="Arial" panose="020B0604020202020204" pitchFamily="34" charset="0"/>
              </a:rPr>
              <a:t>1 infant </a:t>
            </a:r>
          </a:p>
          <a:p>
            <a:pPr algn="ctr"/>
            <a:r>
              <a:rPr lang="en-US" sz="800" b="1" dirty="0">
                <a:solidFill>
                  <a:schemeClr val="bg1"/>
                </a:solidFill>
                <a:latin typeface="Arial" panose="020B0604020202020204" pitchFamily="34" charset="0"/>
                <a:cs typeface="Arial" panose="020B0604020202020204" pitchFamily="34" charset="0"/>
              </a:rPr>
              <a:t>HIV+</a:t>
            </a:r>
          </a:p>
          <a:p>
            <a:pPr algn="ctr"/>
            <a:r>
              <a:rPr lang="en-US" sz="800" b="1" dirty="0">
                <a:solidFill>
                  <a:schemeClr val="bg1"/>
                </a:solidFill>
                <a:latin typeface="Arial" panose="020B0604020202020204" pitchFamily="34" charset="0"/>
                <a:cs typeface="Arial" panose="020B0604020202020204" pitchFamily="34" charset="0"/>
              </a:rPr>
              <a:t>(VL 58K)</a:t>
            </a:r>
          </a:p>
        </p:txBody>
      </p:sp>
      <p:sp>
        <p:nvSpPr>
          <p:cNvPr id="46" name="TextBox 45">
            <a:extLst>
              <a:ext uri="{FF2B5EF4-FFF2-40B4-BE49-F238E27FC236}">
                <a16:creationId xmlns:a16="http://schemas.microsoft.com/office/drawing/2014/main" id="{89324017-91C2-402A-97B3-5F683401B0F1}"/>
              </a:ext>
            </a:extLst>
          </p:cNvPr>
          <p:cNvSpPr txBox="1"/>
          <p:nvPr/>
        </p:nvSpPr>
        <p:spPr>
          <a:xfrm>
            <a:off x="6715235" y="6039809"/>
            <a:ext cx="670560" cy="584775"/>
          </a:xfrm>
          <a:prstGeom prst="rect">
            <a:avLst/>
          </a:prstGeom>
          <a:solidFill>
            <a:srgbClr val="92D050"/>
          </a:solidFill>
          <a:ln w="28575">
            <a:noFill/>
          </a:ln>
        </p:spPr>
        <p:txBody>
          <a:bodyPr wrap="square" rtlCol="0">
            <a:spAutoFit/>
          </a:bodyPr>
          <a:lstStyle/>
          <a:p>
            <a:pPr algn="ctr"/>
            <a:r>
              <a:rPr lang="en-US" sz="800" b="1" dirty="0">
                <a:latin typeface="Arial" panose="020B0604020202020204" pitchFamily="34" charset="0"/>
                <a:cs typeface="Arial" panose="020B0604020202020204" pitchFamily="34" charset="0"/>
              </a:rPr>
              <a:t>DTG-TDF: </a:t>
            </a:r>
          </a:p>
          <a:p>
            <a:pPr algn="ctr"/>
            <a:r>
              <a:rPr lang="en-US" sz="800" b="1" dirty="0">
                <a:latin typeface="Arial" panose="020B0604020202020204" pitchFamily="34" charset="0"/>
                <a:cs typeface="Arial" panose="020B0604020202020204" pitchFamily="34" charset="0"/>
              </a:rPr>
              <a:t>1 infant </a:t>
            </a:r>
          </a:p>
          <a:p>
            <a:pPr algn="ctr"/>
            <a:r>
              <a:rPr lang="en-US" sz="800" b="1" dirty="0">
                <a:latin typeface="Arial" panose="020B0604020202020204" pitchFamily="34" charset="0"/>
                <a:cs typeface="Arial" panose="020B0604020202020204" pitchFamily="34" charset="0"/>
              </a:rPr>
              <a:t>HIV+</a:t>
            </a:r>
          </a:p>
          <a:p>
            <a:pPr algn="ctr"/>
            <a:r>
              <a:rPr lang="en-US" sz="800" b="1" dirty="0">
                <a:latin typeface="Arial" panose="020B0604020202020204" pitchFamily="34" charset="0"/>
                <a:cs typeface="Arial" panose="020B0604020202020204" pitchFamily="34" charset="0"/>
              </a:rPr>
              <a:t>(VL &lt;40)</a:t>
            </a:r>
          </a:p>
        </p:txBody>
      </p:sp>
      <p:pic>
        <p:nvPicPr>
          <p:cNvPr id="48" name="Picture 47">
            <a:extLst>
              <a:ext uri="{FF2B5EF4-FFF2-40B4-BE49-F238E27FC236}">
                <a16:creationId xmlns:a16="http://schemas.microsoft.com/office/drawing/2014/main" id="{5B400CCD-7C4D-43DD-A5BD-D7CE300A1E1E}"/>
              </a:ext>
            </a:extLst>
          </p:cNvPr>
          <p:cNvPicPr>
            <a:picLocks noChangeAspect="1"/>
          </p:cNvPicPr>
          <p:nvPr/>
        </p:nvPicPr>
        <p:blipFill>
          <a:blip r:embed="rId3"/>
          <a:stretch>
            <a:fillRect/>
          </a:stretch>
        </p:blipFill>
        <p:spPr>
          <a:xfrm>
            <a:off x="4605910" y="1190656"/>
            <a:ext cx="4355708" cy="2381321"/>
          </a:xfrm>
          <a:prstGeom prst="rect">
            <a:avLst/>
          </a:prstGeom>
        </p:spPr>
      </p:pic>
      <p:sp>
        <p:nvSpPr>
          <p:cNvPr id="49" name="TextBox 48">
            <a:extLst>
              <a:ext uri="{FF2B5EF4-FFF2-40B4-BE49-F238E27FC236}">
                <a16:creationId xmlns:a16="http://schemas.microsoft.com/office/drawing/2014/main" id="{3CDB6D1B-9BE4-42C6-A85D-D9D72FE95F32}"/>
              </a:ext>
            </a:extLst>
          </p:cNvPr>
          <p:cNvSpPr txBox="1"/>
          <p:nvPr/>
        </p:nvSpPr>
        <p:spPr>
          <a:xfrm>
            <a:off x="7466951" y="6039808"/>
            <a:ext cx="670560" cy="584775"/>
          </a:xfrm>
          <a:prstGeom prst="rect">
            <a:avLst/>
          </a:prstGeom>
          <a:solidFill>
            <a:schemeClr val="accent2">
              <a:lumMod val="75000"/>
            </a:schemeClr>
          </a:solidFill>
          <a:ln w="28575">
            <a:noFill/>
          </a:ln>
        </p:spPr>
        <p:txBody>
          <a:bodyPr wrap="square" rtlCol="0">
            <a:spAutoFit/>
          </a:bodyPr>
          <a:lstStyle/>
          <a:p>
            <a:pPr algn="ctr"/>
            <a:r>
              <a:rPr lang="en-US" sz="800" b="1" dirty="0">
                <a:solidFill>
                  <a:schemeClr val="bg1"/>
                </a:solidFill>
                <a:latin typeface="Arial" panose="020B0604020202020204" pitchFamily="34" charset="0"/>
                <a:cs typeface="Arial" panose="020B0604020202020204" pitchFamily="34" charset="0"/>
              </a:rPr>
              <a:t>EFV-TDF: </a:t>
            </a:r>
          </a:p>
          <a:p>
            <a:pPr algn="ctr"/>
            <a:r>
              <a:rPr lang="en-US" sz="800" b="1" dirty="0">
                <a:solidFill>
                  <a:schemeClr val="bg1"/>
                </a:solidFill>
                <a:latin typeface="Arial" panose="020B0604020202020204" pitchFamily="34" charset="0"/>
                <a:cs typeface="Arial" panose="020B0604020202020204" pitchFamily="34" charset="0"/>
              </a:rPr>
              <a:t>0 infant </a:t>
            </a:r>
          </a:p>
          <a:p>
            <a:pPr algn="ctr"/>
            <a:r>
              <a:rPr lang="en-US" sz="800" b="1" dirty="0">
                <a:solidFill>
                  <a:schemeClr val="bg1"/>
                </a:solidFill>
                <a:latin typeface="Arial" panose="020B0604020202020204" pitchFamily="34" charset="0"/>
                <a:cs typeface="Arial" panose="020B0604020202020204" pitchFamily="34" charset="0"/>
              </a:rPr>
              <a:t>HIV+</a:t>
            </a:r>
          </a:p>
          <a:p>
            <a:pPr algn="ctr"/>
            <a:endParaRPr lang="en-US" sz="800" b="1" dirty="0">
              <a:solidFill>
                <a:schemeClr val="bg1"/>
              </a:solidFill>
              <a:latin typeface="Arial" panose="020B0604020202020204" pitchFamily="34" charset="0"/>
              <a:cs typeface="Arial" panose="020B0604020202020204" pitchFamily="34" charset="0"/>
            </a:endParaRPr>
          </a:p>
        </p:txBody>
      </p:sp>
      <p:cxnSp>
        <p:nvCxnSpPr>
          <p:cNvPr id="50" name="Straight Connector 49">
            <a:extLst>
              <a:ext uri="{FF2B5EF4-FFF2-40B4-BE49-F238E27FC236}">
                <a16:creationId xmlns:a16="http://schemas.microsoft.com/office/drawing/2014/main" id="{53D60039-044F-41A2-951C-A898C16FBC0A}"/>
              </a:ext>
            </a:extLst>
          </p:cNvPr>
          <p:cNvCxnSpPr>
            <a:cxnSpLocks/>
          </p:cNvCxnSpPr>
          <p:nvPr/>
        </p:nvCxnSpPr>
        <p:spPr>
          <a:xfrm>
            <a:off x="0" y="1190656"/>
            <a:ext cx="9144000" cy="0"/>
          </a:xfrm>
          <a:prstGeom prst="line">
            <a:avLst/>
          </a:prstGeom>
        </p:spPr>
        <p:style>
          <a:lnRef idx="1">
            <a:schemeClr val="dk1"/>
          </a:lnRef>
          <a:fillRef idx="0">
            <a:schemeClr val="dk1"/>
          </a:fillRef>
          <a:effectRef idx="0">
            <a:schemeClr val="dk1"/>
          </a:effectRef>
          <a:fontRef idx="minor">
            <a:schemeClr val="tx1"/>
          </a:fontRef>
        </p:style>
      </p:cxnSp>
      <p:sp>
        <p:nvSpPr>
          <p:cNvPr id="22" name="Oval 21">
            <a:extLst>
              <a:ext uri="{FF2B5EF4-FFF2-40B4-BE49-F238E27FC236}">
                <a16:creationId xmlns:a16="http://schemas.microsoft.com/office/drawing/2014/main" id="{593874D0-C0CD-4B7B-9388-1A801D47A958}"/>
              </a:ext>
            </a:extLst>
          </p:cNvPr>
          <p:cNvSpPr/>
          <p:nvPr/>
        </p:nvSpPr>
        <p:spPr>
          <a:xfrm>
            <a:off x="5460271" y="1507814"/>
            <a:ext cx="452846" cy="132413"/>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D81507E0-3D91-4DC4-AD79-347B6FA25F35}"/>
              </a:ext>
            </a:extLst>
          </p:cNvPr>
          <p:cNvSpPr/>
          <p:nvPr/>
        </p:nvSpPr>
        <p:spPr>
          <a:xfrm>
            <a:off x="5168613" y="1597217"/>
            <a:ext cx="452846" cy="132413"/>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0B1E863C-14B5-4C3F-B686-59D6CCF01417}"/>
              </a:ext>
            </a:extLst>
          </p:cNvPr>
          <p:cNvSpPr/>
          <p:nvPr/>
        </p:nvSpPr>
        <p:spPr>
          <a:xfrm>
            <a:off x="6349475" y="2316589"/>
            <a:ext cx="452846" cy="132413"/>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535EE5C-B1F1-45ED-8300-6906F3EE743F}"/>
              </a:ext>
            </a:extLst>
          </p:cNvPr>
          <p:cNvSpPr/>
          <p:nvPr/>
        </p:nvSpPr>
        <p:spPr>
          <a:xfrm>
            <a:off x="8268794" y="5180316"/>
            <a:ext cx="452846" cy="132413"/>
          </a:xfrm>
          <a:prstGeom prst="ellipse">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55" name="Oval 54">
            <a:extLst>
              <a:ext uri="{FF2B5EF4-FFF2-40B4-BE49-F238E27FC236}">
                <a16:creationId xmlns:a16="http://schemas.microsoft.com/office/drawing/2014/main" id="{A7AC7B8D-397C-43A0-B7F7-70BBE7F4B0FE}"/>
              </a:ext>
            </a:extLst>
          </p:cNvPr>
          <p:cNvSpPr/>
          <p:nvPr/>
        </p:nvSpPr>
        <p:spPr>
          <a:xfrm>
            <a:off x="8510139" y="5294754"/>
            <a:ext cx="452846" cy="132413"/>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827D798D-1FF1-4B95-9AAA-C7C0DCC47C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132" y="724567"/>
            <a:ext cx="747805" cy="362451"/>
          </a:xfrm>
          <a:prstGeom prst="rect">
            <a:avLst/>
          </a:prstGeom>
        </p:spPr>
      </p:pic>
    </p:spTree>
    <p:extLst>
      <p:ext uri="{BB962C8B-B14F-4D97-AF65-F5344CB8AC3E}">
        <p14:creationId xmlns:p14="http://schemas.microsoft.com/office/powerpoint/2010/main" val="388030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500"/>
                                        <p:tgtEl>
                                          <p:spTgt spid="4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
                                            <p:txEl>
                                              <p:pRg st="1" end="1"/>
                                            </p:txEl>
                                          </p:spTgt>
                                        </p:tgtEl>
                                        <p:attrNameLst>
                                          <p:attrName>style.visibility</p:attrName>
                                        </p:attrNameLst>
                                      </p:cBhvr>
                                      <p:to>
                                        <p:strVal val="visible"/>
                                      </p:to>
                                    </p:set>
                                    <p:animEffect transition="in" filter="fade">
                                      <p:cBhvr>
                                        <p:cTn id="15" dur="500"/>
                                        <p:tgtEl>
                                          <p:spTgt spid="45">
                                            <p:txEl>
                                              <p:pRg st="1" end="1"/>
                                            </p:txEl>
                                          </p:spTgt>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additive="base">
                                        <p:cTn id="18" dur="500" fill="hold"/>
                                        <p:tgtEl>
                                          <p:spTgt spid="54"/>
                                        </p:tgtEl>
                                        <p:attrNameLst>
                                          <p:attrName>ppt_x</p:attrName>
                                        </p:attrNameLst>
                                      </p:cBhvr>
                                      <p:tavLst>
                                        <p:tav tm="0">
                                          <p:val>
                                            <p:strVal val="#ppt_x"/>
                                          </p:val>
                                        </p:tav>
                                        <p:tav tm="100000">
                                          <p:val>
                                            <p:strVal val="#ppt_x"/>
                                          </p:val>
                                        </p:tav>
                                      </p:tavLst>
                                    </p:anim>
                                    <p:anim calcmode="lin" valueType="num">
                                      <p:cBhvr additive="base">
                                        <p:cTn id="19" dur="500" fill="hold"/>
                                        <p:tgtEl>
                                          <p:spTgt spid="5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additive="base">
                                        <p:cTn id="22" dur="500" fill="hold"/>
                                        <p:tgtEl>
                                          <p:spTgt spid="55"/>
                                        </p:tgtEl>
                                        <p:attrNameLst>
                                          <p:attrName>ppt_x</p:attrName>
                                        </p:attrNameLst>
                                      </p:cBhvr>
                                      <p:tavLst>
                                        <p:tav tm="0">
                                          <p:val>
                                            <p:strVal val="#ppt_x"/>
                                          </p:val>
                                        </p:tav>
                                        <p:tav tm="100000">
                                          <p:val>
                                            <p:strVal val="#ppt_x"/>
                                          </p:val>
                                        </p:tav>
                                      </p:tavLst>
                                    </p:anim>
                                    <p:anim calcmode="lin" valueType="num">
                                      <p:cBhvr additive="base">
                                        <p:cTn id="2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5">
                                            <p:txEl>
                                              <p:pRg st="2" end="2"/>
                                            </p:txEl>
                                          </p:spTgt>
                                        </p:tgtEl>
                                        <p:attrNameLst>
                                          <p:attrName>style.visibility</p:attrName>
                                        </p:attrNameLst>
                                      </p:cBhvr>
                                      <p:to>
                                        <p:strVal val="visible"/>
                                      </p:to>
                                    </p:set>
                                    <p:animEffect transition="in" filter="fade">
                                      <p:cBhvr>
                                        <p:cTn id="28" dur="500"/>
                                        <p:tgtEl>
                                          <p:spTgt spid="45">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6" grpId="0" animBg="1"/>
      <p:bldP spid="49" grpId="0" animBg="1"/>
      <p:bldP spid="54" grpId="0" animBg="1"/>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151551" y="17749"/>
            <a:ext cx="8857734" cy="1325563"/>
          </a:xfrm>
        </p:spPr>
        <p:txBody>
          <a:bodyPr>
            <a:normAutofit/>
          </a:bodyPr>
          <a:lstStyle/>
          <a:p>
            <a:r>
              <a:rPr lang="en-US" dirty="0"/>
              <a:t>Weekly Weight Gain During Pregnancy Highest with DTG-TAF compared to DTG-TDF and EFV</a:t>
            </a:r>
            <a:br>
              <a:rPr lang="en-US" dirty="0"/>
            </a:br>
            <a:r>
              <a:rPr lang="en-US" sz="2000" i="1" dirty="0">
                <a:solidFill>
                  <a:schemeClr val="tx1"/>
                </a:solidFill>
              </a:rPr>
              <a:t>Chinula L et al.  CROI, 2020 Boston Abs. 130LB</a:t>
            </a:r>
            <a:endParaRPr lang="en-US" dirty="0"/>
          </a:p>
        </p:txBody>
      </p:sp>
      <p:sp>
        <p:nvSpPr>
          <p:cNvPr id="9" name="Content Placeholder 111">
            <a:extLst>
              <a:ext uri="{FF2B5EF4-FFF2-40B4-BE49-F238E27FC236}">
                <a16:creationId xmlns:a16="http://schemas.microsoft.com/office/drawing/2014/main" id="{8E6C92A8-D417-42B9-81DD-9B892AF08AFC}"/>
              </a:ext>
            </a:extLst>
          </p:cNvPr>
          <p:cNvSpPr txBox="1">
            <a:spLocks/>
          </p:cNvSpPr>
          <p:nvPr/>
        </p:nvSpPr>
        <p:spPr>
          <a:xfrm>
            <a:off x="134715" y="1165235"/>
            <a:ext cx="4636228" cy="26201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Weekly maternal weight gain significantly higher in </a:t>
            </a:r>
            <a:r>
              <a:rPr lang="en-US" sz="2200" dirty="0">
                <a:solidFill>
                  <a:schemeClr val="accent6">
                    <a:lumMod val="50000"/>
                  </a:schemeClr>
                </a:solidFill>
              </a:rPr>
              <a:t>DTG-TAF</a:t>
            </a:r>
            <a:r>
              <a:rPr lang="en-US" sz="2200" dirty="0"/>
              <a:t>  arm than </a:t>
            </a:r>
            <a:r>
              <a:rPr lang="en-US" sz="2200" dirty="0">
                <a:solidFill>
                  <a:srgbClr val="92D050"/>
                </a:solidFill>
              </a:rPr>
              <a:t>DTG/TDF </a:t>
            </a:r>
            <a:r>
              <a:rPr lang="en-US" sz="2200" dirty="0"/>
              <a:t>or </a:t>
            </a:r>
            <a:r>
              <a:rPr lang="en-US" sz="2200" dirty="0">
                <a:solidFill>
                  <a:schemeClr val="accent2">
                    <a:lumMod val="75000"/>
                  </a:schemeClr>
                </a:solidFill>
              </a:rPr>
              <a:t>EFV/FTC/TDF </a:t>
            </a:r>
            <a:r>
              <a:rPr lang="en-US" sz="2200" dirty="0"/>
              <a:t>arm (similar).</a:t>
            </a:r>
          </a:p>
          <a:p>
            <a:pPr>
              <a:lnSpc>
                <a:spcPct val="103000"/>
              </a:lnSpc>
              <a:spcBef>
                <a:spcPts val="600"/>
              </a:spcBef>
            </a:pPr>
            <a:r>
              <a:rPr lang="en-US" sz="2200" dirty="0"/>
              <a:t>However, weekly weight gain was less than recommended for the general population.</a:t>
            </a:r>
          </a:p>
        </p:txBody>
      </p:sp>
      <p:pic>
        <p:nvPicPr>
          <p:cNvPr id="15" name="Picture 14">
            <a:extLst>
              <a:ext uri="{FF2B5EF4-FFF2-40B4-BE49-F238E27FC236}">
                <a16:creationId xmlns:a16="http://schemas.microsoft.com/office/drawing/2014/main" id="{D4A4B46F-7CAE-4F64-9AF5-724E72DEC373}"/>
              </a:ext>
            </a:extLst>
          </p:cNvPr>
          <p:cNvPicPr>
            <a:picLocks noChangeAspect="1"/>
          </p:cNvPicPr>
          <p:nvPr/>
        </p:nvPicPr>
        <p:blipFill>
          <a:blip r:embed="rId2"/>
          <a:stretch>
            <a:fillRect/>
          </a:stretch>
        </p:blipFill>
        <p:spPr>
          <a:xfrm>
            <a:off x="4779360" y="1176879"/>
            <a:ext cx="4301492" cy="2405749"/>
          </a:xfrm>
          <a:prstGeom prst="rect">
            <a:avLst/>
          </a:prstGeom>
        </p:spPr>
      </p:pic>
      <p:sp>
        <p:nvSpPr>
          <p:cNvPr id="16" name="Oval 15">
            <a:extLst>
              <a:ext uri="{FF2B5EF4-FFF2-40B4-BE49-F238E27FC236}">
                <a16:creationId xmlns:a16="http://schemas.microsoft.com/office/drawing/2014/main" id="{37448476-6FE9-4D8E-B92D-F6AE88184B43}"/>
              </a:ext>
            </a:extLst>
          </p:cNvPr>
          <p:cNvSpPr/>
          <p:nvPr/>
        </p:nvSpPr>
        <p:spPr>
          <a:xfrm>
            <a:off x="7116499" y="1911198"/>
            <a:ext cx="452846" cy="149938"/>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CD9DB-21F2-461D-8096-C3D427F240B9}"/>
              </a:ext>
            </a:extLst>
          </p:cNvPr>
          <p:cNvSpPr/>
          <p:nvPr/>
        </p:nvSpPr>
        <p:spPr>
          <a:xfrm>
            <a:off x="270507" y="3772792"/>
            <a:ext cx="8738778" cy="2886111"/>
          </a:xfrm>
          <a:prstGeom prst="rect">
            <a:avLst/>
          </a:prstGeom>
        </p:spPr>
        <p:txBody>
          <a:bodyPr wrap="square">
            <a:spAutoFit/>
          </a:bodyPr>
          <a:lstStyle/>
          <a:p>
            <a:pPr marL="342900" indent="-342900">
              <a:lnSpc>
                <a:spcPct val="105000"/>
              </a:lnSpc>
              <a:spcBef>
                <a:spcPts val="300"/>
              </a:spcBef>
              <a:spcAft>
                <a:spcPts val="300"/>
              </a:spcAft>
              <a:buClr>
                <a:srgbClr val="C00000"/>
              </a:buClr>
              <a:buFont typeface="Arial" panose="020B0604020202020204" pitchFamily="34" charset="0"/>
              <a:buChar char="→"/>
            </a:pPr>
            <a:r>
              <a:rPr lang="en-US" sz="2000" u="sng" dirty="0">
                <a:latin typeface="Arial" panose="020B0604020202020204" pitchFamily="34" charset="0"/>
                <a:cs typeface="Arial" panose="020B0604020202020204" pitchFamily="34" charset="0"/>
              </a:rPr>
              <a:t>All</a:t>
            </a:r>
            <a:r>
              <a:rPr lang="en-US" sz="2000" dirty="0">
                <a:latin typeface="Arial" panose="020B0604020202020204" pitchFamily="34" charset="0"/>
                <a:cs typeface="Arial" panose="020B0604020202020204" pitchFamily="34" charset="0"/>
              </a:rPr>
              <a:t> regimens showed high efficacy (&gt;90%) &amp; safety similar to or better than that observed in other studies of ART in pregnancy.</a:t>
            </a:r>
          </a:p>
          <a:p>
            <a:pPr marL="342900" indent="-342900">
              <a:lnSpc>
                <a:spcPct val="105000"/>
              </a:lnSpc>
              <a:spcBef>
                <a:spcPts val="300"/>
              </a:spcBef>
              <a:spcAft>
                <a:spcPts val="300"/>
              </a:spcAft>
              <a:buClr>
                <a:srgbClr val="C00000"/>
              </a:buClr>
              <a:buFont typeface="Arial" panose="020B0604020202020204" pitchFamily="34" charset="0"/>
              <a:buChar char="→"/>
            </a:pPr>
            <a:r>
              <a:rPr lang="en-US" sz="2000" dirty="0">
                <a:latin typeface="Arial" panose="020B0604020202020204" pitchFamily="34" charset="0"/>
                <a:cs typeface="Arial" panose="020B0604020202020204" pitchFamily="34" charset="0"/>
              </a:rPr>
              <a:t>DTG-containing ART had superior viral efficacy at delivery vs EFV ART. </a:t>
            </a:r>
          </a:p>
          <a:p>
            <a:pPr marL="342900" indent="-342900">
              <a:lnSpc>
                <a:spcPct val="105000"/>
              </a:lnSpc>
              <a:spcBef>
                <a:spcPts val="300"/>
              </a:spcBef>
              <a:spcAft>
                <a:spcPts val="300"/>
              </a:spcAft>
              <a:buClr>
                <a:srgbClr val="C00000"/>
              </a:buClr>
              <a:buFont typeface="Arial" panose="020B0604020202020204" pitchFamily="34" charset="0"/>
              <a:buChar char="→"/>
            </a:pPr>
            <a:r>
              <a:rPr lang="en-US" sz="2000" dirty="0">
                <a:latin typeface="Arial" panose="020B0604020202020204" pitchFamily="34" charset="0"/>
                <a:cs typeface="Arial" panose="020B0604020202020204" pitchFamily="34" charset="0"/>
              </a:rPr>
              <a:t>DTG-TAF fewer adverse pregnancy outcomes (driven by lower preterm) and DTG (TAF or TDF) had fewer neonatal deaths than EFV.</a:t>
            </a:r>
          </a:p>
          <a:p>
            <a:pPr marL="342900" indent="-342900">
              <a:lnSpc>
                <a:spcPct val="105000"/>
              </a:lnSpc>
              <a:spcBef>
                <a:spcPts val="300"/>
              </a:spcBef>
              <a:spcAft>
                <a:spcPts val="300"/>
              </a:spcAft>
              <a:buClr>
                <a:srgbClr val="C00000"/>
              </a:buClr>
              <a:buFont typeface="Arial" panose="020B0604020202020204" pitchFamily="34" charset="0"/>
              <a:buChar char="→"/>
            </a:pPr>
            <a:r>
              <a:rPr lang="en-US" sz="2000" dirty="0">
                <a:latin typeface="Arial" panose="020B0604020202020204" pitchFamily="34" charset="0"/>
                <a:cs typeface="Arial" panose="020B0604020202020204" pitchFamily="34" charset="0"/>
              </a:rPr>
              <a:t>Affirm WHO recommendation to use DTG in all populations, including during pregnancy, and suggest that TAF </a:t>
            </a:r>
            <a:r>
              <a:rPr lang="en-US" sz="2000" i="1" dirty="0">
                <a:latin typeface="Arial" panose="020B0604020202020204" pitchFamily="34" charset="0"/>
                <a:cs typeface="Arial" panose="020B0604020202020204" pitchFamily="34" charset="0"/>
              </a:rPr>
              <a:t>may</a:t>
            </a:r>
            <a:r>
              <a:rPr lang="en-US" sz="2000" dirty="0">
                <a:latin typeface="Arial" panose="020B0604020202020204" pitchFamily="34" charset="0"/>
                <a:cs typeface="Arial" panose="020B0604020202020204" pitchFamily="34" charset="0"/>
              </a:rPr>
              <a:t> be preferable to TDF in pregnancy.</a:t>
            </a:r>
          </a:p>
        </p:txBody>
      </p:sp>
      <p:pic>
        <p:nvPicPr>
          <p:cNvPr id="18" name="Picture 17">
            <a:extLst>
              <a:ext uri="{FF2B5EF4-FFF2-40B4-BE49-F238E27FC236}">
                <a16:creationId xmlns:a16="http://schemas.microsoft.com/office/drawing/2014/main" id="{51B7AA7A-7136-4C6F-9CC1-DAABD305C1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32" y="724567"/>
            <a:ext cx="747805" cy="362451"/>
          </a:xfrm>
          <a:prstGeom prst="rect">
            <a:avLst/>
          </a:prstGeom>
        </p:spPr>
      </p:pic>
      <p:cxnSp>
        <p:nvCxnSpPr>
          <p:cNvPr id="19" name="Straight Connector 18">
            <a:extLst>
              <a:ext uri="{FF2B5EF4-FFF2-40B4-BE49-F238E27FC236}">
                <a16:creationId xmlns:a16="http://schemas.microsoft.com/office/drawing/2014/main" id="{490A4971-A775-47CE-B373-0EB921B65929}"/>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10" name="Oval 9">
            <a:extLst>
              <a:ext uri="{FF2B5EF4-FFF2-40B4-BE49-F238E27FC236}">
                <a16:creationId xmlns:a16="http://schemas.microsoft.com/office/drawing/2014/main" id="{99253386-64A4-4D02-BAF4-E42AE0326228}"/>
              </a:ext>
            </a:extLst>
          </p:cNvPr>
          <p:cNvSpPr/>
          <p:nvPr/>
        </p:nvSpPr>
        <p:spPr>
          <a:xfrm>
            <a:off x="6446778" y="2027580"/>
            <a:ext cx="452846" cy="149938"/>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Tree>
    <p:extLst>
      <p:ext uri="{BB962C8B-B14F-4D97-AF65-F5344CB8AC3E}">
        <p14:creationId xmlns:p14="http://schemas.microsoft.com/office/powerpoint/2010/main" val="62767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435672" y="-19495"/>
            <a:ext cx="7886700" cy="1325563"/>
          </a:xfrm>
        </p:spPr>
        <p:txBody>
          <a:bodyPr/>
          <a:lstStyle/>
          <a:p>
            <a:r>
              <a:rPr lang="en-US" dirty="0"/>
              <a:t>DTG ART is Associated with Higher Postpartum Weight Gain than EFV ART, Botswana</a:t>
            </a:r>
            <a:br>
              <a:rPr lang="en-US" dirty="0"/>
            </a:br>
            <a:r>
              <a:rPr lang="en-US" sz="2000" i="1" dirty="0">
                <a:solidFill>
                  <a:schemeClr val="tx1"/>
                </a:solidFill>
              </a:rPr>
              <a:t>Jao J et al.  CROI, 2020 Boston Abs. 772</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13260" y="1129975"/>
            <a:ext cx="9144000" cy="0"/>
          </a:xfrm>
          <a:prstGeom prst="line">
            <a:avLst/>
          </a:prstGeom>
        </p:spPr>
        <p:style>
          <a:lnRef idx="1">
            <a:schemeClr val="dk1"/>
          </a:lnRef>
          <a:fillRef idx="0">
            <a:schemeClr val="dk1"/>
          </a:fillRef>
          <a:effectRef idx="0">
            <a:schemeClr val="dk1"/>
          </a:effectRef>
          <a:fontRef idx="minor">
            <a:schemeClr val="tx1"/>
          </a:fontRef>
        </p:style>
      </p:cxnSp>
      <p:grpSp>
        <p:nvGrpSpPr>
          <p:cNvPr id="34" name="Group 33">
            <a:extLst>
              <a:ext uri="{FF2B5EF4-FFF2-40B4-BE49-F238E27FC236}">
                <a16:creationId xmlns:a16="http://schemas.microsoft.com/office/drawing/2014/main" id="{A4236452-3E31-4E2C-81D6-C6526C908A48}"/>
              </a:ext>
            </a:extLst>
          </p:cNvPr>
          <p:cNvGrpSpPr/>
          <p:nvPr/>
        </p:nvGrpSpPr>
        <p:grpSpPr>
          <a:xfrm>
            <a:off x="129890" y="2734562"/>
            <a:ext cx="5017343" cy="2745512"/>
            <a:chOff x="212511" y="3009282"/>
            <a:chExt cx="5017343" cy="2745512"/>
          </a:xfrm>
        </p:grpSpPr>
        <p:pic>
          <p:nvPicPr>
            <p:cNvPr id="8" name="Picture 7">
              <a:extLst>
                <a:ext uri="{FF2B5EF4-FFF2-40B4-BE49-F238E27FC236}">
                  <a16:creationId xmlns:a16="http://schemas.microsoft.com/office/drawing/2014/main" id="{35B06847-7692-4BEE-AAB8-B13E406F397D}"/>
                </a:ext>
              </a:extLst>
            </p:cNvPr>
            <p:cNvPicPr>
              <a:picLocks noChangeAspect="1"/>
            </p:cNvPicPr>
            <p:nvPr/>
          </p:nvPicPr>
          <p:blipFill>
            <a:blip r:embed="rId2"/>
            <a:stretch>
              <a:fillRect/>
            </a:stretch>
          </p:blipFill>
          <p:spPr>
            <a:xfrm>
              <a:off x="212511" y="3009282"/>
              <a:ext cx="4603330" cy="2745512"/>
            </a:xfrm>
            <a:prstGeom prst="rect">
              <a:avLst/>
            </a:prstGeom>
          </p:spPr>
        </p:pic>
        <p:sp>
          <p:nvSpPr>
            <p:cNvPr id="3" name="TextBox 2">
              <a:extLst>
                <a:ext uri="{FF2B5EF4-FFF2-40B4-BE49-F238E27FC236}">
                  <a16:creationId xmlns:a16="http://schemas.microsoft.com/office/drawing/2014/main" id="{AA1CB28B-09F7-45C8-A533-30AC7D5DCEB8}"/>
                </a:ext>
              </a:extLst>
            </p:cNvPr>
            <p:cNvSpPr txBox="1"/>
            <p:nvPr/>
          </p:nvSpPr>
          <p:spPr>
            <a:xfrm>
              <a:off x="4666879" y="4025210"/>
              <a:ext cx="562975" cy="307777"/>
            </a:xfrm>
            <a:prstGeom prst="rect">
              <a:avLst/>
            </a:prstGeom>
            <a:noFill/>
          </p:spPr>
          <p:txBody>
            <a:bodyPr wrap="none" rtlCol="0">
              <a:spAutoFit/>
            </a:bodyPr>
            <a:lstStyle/>
            <a:p>
              <a:r>
                <a:rPr lang="en-US" sz="1400" dirty="0">
                  <a:solidFill>
                    <a:srgbClr val="002060"/>
                  </a:solidFill>
                  <a:latin typeface="Arial" panose="020B0604020202020204" pitchFamily="34" charset="0"/>
                  <a:cs typeface="Arial" panose="020B0604020202020204" pitchFamily="34" charset="0"/>
                </a:rPr>
                <a:t>DTG</a:t>
              </a:r>
            </a:p>
          </p:txBody>
        </p:sp>
        <p:sp>
          <p:nvSpPr>
            <p:cNvPr id="9" name="TextBox 8">
              <a:extLst>
                <a:ext uri="{FF2B5EF4-FFF2-40B4-BE49-F238E27FC236}">
                  <a16:creationId xmlns:a16="http://schemas.microsoft.com/office/drawing/2014/main" id="{CF3A193E-D28A-4E63-8405-C40BA9F45858}"/>
                </a:ext>
              </a:extLst>
            </p:cNvPr>
            <p:cNvSpPr txBox="1"/>
            <p:nvPr/>
          </p:nvSpPr>
          <p:spPr>
            <a:xfrm>
              <a:off x="4676689" y="4584717"/>
              <a:ext cx="534121" cy="307777"/>
            </a:xfrm>
            <a:prstGeom prst="rect">
              <a:avLst/>
            </a:prstGeom>
            <a:noFill/>
          </p:spPr>
          <p:txBody>
            <a:bodyPr wrap="none" rtlCol="0">
              <a:spAutoFit/>
            </a:bodyPr>
            <a:lstStyle/>
            <a:p>
              <a:r>
                <a:rPr lang="en-US" sz="1400" dirty="0">
                  <a:solidFill>
                    <a:srgbClr val="C00000"/>
                  </a:solidFill>
                  <a:latin typeface="Arial" panose="020B0604020202020204" pitchFamily="34" charset="0"/>
                  <a:cs typeface="Arial" panose="020B0604020202020204" pitchFamily="34" charset="0"/>
                </a:rPr>
                <a:t>EFV</a:t>
              </a:r>
            </a:p>
          </p:txBody>
        </p:sp>
        <p:sp>
          <p:nvSpPr>
            <p:cNvPr id="10" name="TextBox 9">
              <a:extLst>
                <a:ext uri="{FF2B5EF4-FFF2-40B4-BE49-F238E27FC236}">
                  <a16:creationId xmlns:a16="http://schemas.microsoft.com/office/drawing/2014/main" id="{94F32358-88A3-4971-BCA2-99137FC2D0E9}"/>
                </a:ext>
              </a:extLst>
            </p:cNvPr>
            <p:cNvSpPr txBox="1"/>
            <p:nvPr/>
          </p:nvSpPr>
          <p:spPr>
            <a:xfrm>
              <a:off x="4679491" y="4273078"/>
              <a:ext cx="533864" cy="307777"/>
            </a:xfrm>
            <a:prstGeom prst="rect">
              <a:avLst/>
            </a:prstGeom>
            <a:noFill/>
          </p:spPr>
          <p:txBody>
            <a:bodyPr wrap="none" rtlCol="0">
              <a:spAutoFit/>
            </a:bodyPr>
            <a:lstStyle/>
            <a:p>
              <a:r>
                <a:rPr lang="en-US" sz="1400" dirty="0">
                  <a:solidFill>
                    <a:schemeClr val="accent6">
                      <a:lumMod val="75000"/>
                    </a:schemeClr>
                  </a:solidFill>
                  <a:latin typeface="Arial" panose="020B0604020202020204" pitchFamily="34" charset="0"/>
                  <a:cs typeface="Arial" panose="020B0604020202020204" pitchFamily="34" charset="0"/>
                </a:rPr>
                <a:t>HIV-</a:t>
              </a:r>
            </a:p>
          </p:txBody>
        </p:sp>
      </p:grpSp>
      <p:sp>
        <p:nvSpPr>
          <p:cNvPr id="17" name="Content Placeholder 111">
            <a:extLst>
              <a:ext uri="{FF2B5EF4-FFF2-40B4-BE49-F238E27FC236}">
                <a16:creationId xmlns:a16="http://schemas.microsoft.com/office/drawing/2014/main" id="{A932529E-1420-4C0F-A65A-82A47C505BBE}"/>
              </a:ext>
            </a:extLst>
          </p:cNvPr>
          <p:cNvSpPr txBox="1">
            <a:spLocks/>
          </p:cNvSpPr>
          <p:nvPr/>
        </p:nvSpPr>
        <p:spPr>
          <a:xfrm>
            <a:off x="104372" y="1122330"/>
            <a:ext cx="9283337" cy="27106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Pregnant HIV+ women on DTG (n=170) or EFV (n=114) and HIV- (n=122) women followed in </a:t>
            </a:r>
            <a:r>
              <a:rPr lang="en-US" sz="2200" dirty="0" err="1"/>
              <a:t>Tshilo</a:t>
            </a:r>
            <a:r>
              <a:rPr lang="en-US" sz="2200" dirty="0"/>
              <a:t> </a:t>
            </a:r>
            <a:r>
              <a:rPr lang="en-US" sz="2200" dirty="0" err="1"/>
              <a:t>Dikotla</a:t>
            </a:r>
            <a:r>
              <a:rPr lang="en-US" sz="2200" dirty="0"/>
              <a:t> study Botswana.</a:t>
            </a:r>
          </a:p>
          <a:p>
            <a:pPr>
              <a:lnSpc>
                <a:spcPct val="103000"/>
              </a:lnSpc>
              <a:spcBef>
                <a:spcPts val="600"/>
              </a:spcBef>
            </a:pPr>
            <a:r>
              <a:rPr lang="en-US" sz="2200" dirty="0"/>
              <a:t>Assessed the association of DTG with PP weight over 18 </a:t>
            </a:r>
            <a:r>
              <a:rPr lang="en-US" sz="2200" dirty="0" err="1"/>
              <a:t>mos</a:t>
            </a:r>
            <a:r>
              <a:rPr lang="en-US" sz="2200" dirty="0"/>
              <a:t> PP          comparing DTG to EFV and to HIV- women.</a:t>
            </a:r>
          </a:p>
          <a:p>
            <a:pPr>
              <a:lnSpc>
                <a:spcPct val="103000"/>
              </a:lnSpc>
              <a:spcBef>
                <a:spcPts val="600"/>
              </a:spcBef>
            </a:pPr>
            <a:endParaRPr lang="en-US" dirty="0"/>
          </a:p>
        </p:txBody>
      </p:sp>
      <p:sp>
        <p:nvSpPr>
          <p:cNvPr id="19" name="Rectangle 18">
            <a:extLst>
              <a:ext uri="{FF2B5EF4-FFF2-40B4-BE49-F238E27FC236}">
                <a16:creationId xmlns:a16="http://schemas.microsoft.com/office/drawing/2014/main" id="{36E4A204-391F-4F74-BE0D-0B2DC39D7FF8}"/>
              </a:ext>
            </a:extLst>
          </p:cNvPr>
          <p:cNvSpPr/>
          <p:nvPr/>
        </p:nvSpPr>
        <p:spPr>
          <a:xfrm>
            <a:off x="5471888" y="2734562"/>
            <a:ext cx="3567740" cy="3334246"/>
          </a:xfrm>
          <a:prstGeom prst="rect">
            <a:avLst/>
          </a:prstGeom>
        </p:spPr>
        <p:txBody>
          <a:bodyPr wrap="square">
            <a:spAutoFit/>
          </a:bodyPr>
          <a:lstStyle/>
          <a:p>
            <a:pPr marL="285750" indent="-285750">
              <a:spcBef>
                <a:spcPts val="400"/>
              </a:spcBef>
              <a:buClr>
                <a:srgbClr val="C00000"/>
              </a:buClr>
              <a:buFont typeface="Calibri" panose="020F0502020204030204" pitchFamily="34" charset="0"/>
              <a:buChar char="→"/>
            </a:pPr>
            <a:r>
              <a:rPr lang="en-US" sz="1700" dirty="0">
                <a:latin typeface="Arial" panose="020B0604020202020204" pitchFamily="34" charset="0"/>
                <a:cs typeface="Arial" panose="020B0604020202020204" pitchFamily="34" charset="0"/>
              </a:rPr>
              <a:t>HIV+ women on </a:t>
            </a:r>
            <a:r>
              <a:rPr lang="en-US" sz="1700" dirty="0">
                <a:solidFill>
                  <a:srgbClr val="002060"/>
                </a:solidFill>
                <a:latin typeface="Arial" panose="020B0604020202020204" pitchFamily="34" charset="0"/>
                <a:cs typeface="Arial" panose="020B0604020202020204" pitchFamily="34" charset="0"/>
              </a:rPr>
              <a:t>DTG</a:t>
            </a:r>
            <a:r>
              <a:rPr lang="en-US" sz="1700" dirty="0">
                <a:latin typeface="Arial" panose="020B0604020202020204" pitchFamily="34" charset="0"/>
                <a:cs typeface="Arial" panose="020B0604020202020204" pitchFamily="34" charset="0"/>
              </a:rPr>
              <a:t> had persistently higher weight gain (~5 kg) through 18 </a:t>
            </a:r>
            <a:r>
              <a:rPr lang="en-US" sz="1700" dirty="0" err="1">
                <a:latin typeface="Arial" panose="020B0604020202020204" pitchFamily="34" charset="0"/>
                <a:cs typeface="Arial" panose="020B0604020202020204" pitchFamily="34" charset="0"/>
              </a:rPr>
              <a:t>mos</a:t>
            </a:r>
            <a:r>
              <a:rPr lang="en-US" sz="1700" dirty="0">
                <a:latin typeface="Arial" panose="020B0604020202020204" pitchFamily="34" charset="0"/>
                <a:cs typeface="Arial" panose="020B0604020202020204" pitchFamily="34" charset="0"/>
              </a:rPr>
              <a:t> PP than those on </a:t>
            </a:r>
            <a:r>
              <a:rPr lang="en-US" sz="1700" dirty="0">
                <a:solidFill>
                  <a:srgbClr val="C00000"/>
                </a:solidFill>
                <a:latin typeface="Arial" panose="020B0604020202020204" pitchFamily="34" charset="0"/>
                <a:cs typeface="Arial" panose="020B0604020202020204" pitchFamily="34" charset="0"/>
              </a:rPr>
              <a:t>EFV</a:t>
            </a:r>
            <a:r>
              <a:rPr lang="en-US" sz="1700" dirty="0">
                <a:latin typeface="Arial" panose="020B0604020202020204" pitchFamily="34" charset="0"/>
                <a:cs typeface="Arial" panose="020B0604020202020204" pitchFamily="34" charset="0"/>
              </a:rPr>
              <a:t>, even after adjustment for CD4, VL, and ART at conception. </a:t>
            </a:r>
          </a:p>
          <a:p>
            <a:pPr marL="285750" indent="-285750">
              <a:spcBef>
                <a:spcPts val="400"/>
              </a:spcBef>
              <a:buClr>
                <a:srgbClr val="C00000"/>
              </a:buClr>
              <a:buFont typeface="Calibri" panose="020F0502020204030204" pitchFamily="34" charset="0"/>
              <a:buChar char="→"/>
            </a:pPr>
            <a:r>
              <a:rPr lang="en-US" sz="1700" dirty="0">
                <a:latin typeface="Arial" panose="020B0604020202020204" pitchFamily="34" charset="0"/>
                <a:cs typeface="Arial" panose="020B0604020202020204" pitchFamily="34" charset="0"/>
              </a:rPr>
              <a:t>However, compared to </a:t>
            </a:r>
            <a:r>
              <a:rPr lang="en-US" sz="1700" dirty="0">
                <a:solidFill>
                  <a:schemeClr val="accent6">
                    <a:lumMod val="75000"/>
                  </a:schemeClr>
                </a:solidFill>
                <a:latin typeface="Arial" panose="020B0604020202020204" pitchFamily="34" charset="0"/>
                <a:cs typeface="Arial" panose="020B0604020202020204" pitchFamily="34" charset="0"/>
              </a:rPr>
              <a:t>HIV-</a:t>
            </a:r>
            <a:r>
              <a:rPr lang="en-US" sz="1700" dirty="0">
                <a:latin typeface="Arial" panose="020B0604020202020204" pitchFamily="34" charset="0"/>
                <a:cs typeface="Arial" panose="020B0604020202020204" pitchFamily="34" charset="0"/>
              </a:rPr>
              <a:t>women, HIV+ women on </a:t>
            </a:r>
            <a:r>
              <a:rPr lang="en-US" sz="1700" dirty="0">
                <a:solidFill>
                  <a:srgbClr val="002060"/>
                </a:solidFill>
                <a:latin typeface="Arial" panose="020B0604020202020204" pitchFamily="34" charset="0"/>
                <a:cs typeface="Arial" panose="020B0604020202020204" pitchFamily="34" charset="0"/>
              </a:rPr>
              <a:t>DTG</a:t>
            </a:r>
            <a:r>
              <a:rPr lang="en-US" sz="1700" dirty="0">
                <a:latin typeface="Arial" panose="020B0604020202020204" pitchFamily="34" charset="0"/>
                <a:cs typeface="Arial" panose="020B0604020202020204" pitchFamily="34" charset="0"/>
              </a:rPr>
              <a:t> had similar PP weight gain.</a:t>
            </a:r>
          </a:p>
          <a:p>
            <a:pPr marL="285750" indent="-285750">
              <a:spcBef>
                <a:spcPts val="400"/>
              </a:spcBef>
              <a:buClr>
                <a:srgbClr val="C00000"/>
              </a:buClr>
              <a:buFont typeface="Calibri" panose="020F0502020204030204" pitchFamily="34" charset="0"/>
              <a:buChar char="→"/>
            </a:pPr>
            <a:r>
              <a:rPr lang="en-US" sz="1700" dirty="0">
                <a:latin typeface="Arial" panose="020B0604020202020204" pitchFamily="34" charset="0"/>
                <a:cs typeface="Arial" panose="020B0604020202020204" pitchFamily="34" charset="0"/>
              </a:rPr>
              <a:t>HIV+ women on </a:t>
            </a:r>
            <a:r>
              <a:rPr lang="en-US" sz="1700" dirty="0">
                <a:solidFill>
                  <a:srgbClr val="C00000"/>
                </a:solidFill>
                <a:latin typeface="Arial" panose="020B0604020202020204" pitchFamily="34" charset="0"/>
                <a:cs typeface="Arial" panose="020B0604020202020204" pitchFamily="34" charset="0"/>
              </a:rPr>
              <a:t>EFV</a:t>
            </a:r>
            <a:r>
              <a:rPr lang="en-US" sz="1700" dirty="0">
                <a:latin typeface="Arial" panose="020B0604020202020204" pitchFamily="34" charset="0"/>
                <a:cs typeface="Arial" panose="020B0604020202020204" pitchFamily="34" charset="0"/>
              </a:rPr>
              <a:t> have lower weight gain PP compared to </a:t>
            </a:r>
            <a:r>
              <a:rPr lang="en-US" sz="1700" dirty="0">
                <a:solidFill>
                  <a:schemeClr val="accent6">
                    <a:lumMod val="75000"/>
                  </a:schemeClr>
                </a:solidFill>
                <a:latin typeface="Arial" panose="020B0604020202020204" pitchFamily="34" charset="0"/>
                <a:cs typeface="Arial" panose="020B0604020202020204" pitchFamily="34" charset="0"/>
              </a:rPr>
              <a:t>HIV-</a:t>
            </a:r>
            <a:r>
              <a:rPr lang="en-US" sz="1700" dirty="0">
                <a:latin typeface="Arial" panose="020B0604020202020204" pitchFamily="34" charset="0"/>
                <a:cs typeface="Arial" panose="020B0604020202020204" pitchFamily="34" charset="0"/>
              </a:rPr>
              <a:t> women.</a:t>
            </a:r>
          </a:p>
        </p:txBody>
      </p:sp>
      <p:cxnSp>
        <p:nvCxnSpPr>
          <p:cNvPr id="25" name="Straight Connector 24">
            <a:extLst>
              <a:ext uri="{FF2B5EF4-FFF2-40B4-BE49-F238E27FC236}">
                <a16:creationId xmlns:a16="http://schemas.microsoft.com/office/drawing/2014/main" id="{47455BEE-AFFC-4A55-B768-5DAFC42BAEAB}"/>
              </a:ext>
            </a:extLst>
          </p:cNvPr>
          <p:cNvCxnSpPr>
            <a:cxnSpLocks/>
          </p:cNvCxnSpPr>
          <p:nvPr/>
        </p:nvCxnSpPr>
        <p:spPr>
          <a:xfrm flipH="1">
            <a:off x="5149239" y="3844003"/>
            <a:ext cx="13540" cy="699920"/>
          </a:xfrm>
          <a:prstGeom prst="line">
            <a:avLst/>
          </a:prstGeom>
          <a:ln w="12700">
            <a:solidFill>
              <a:srgbClr val="C00000"/>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003CE66-94ED-4B0B-8BF4-047A91E3FB72}"/>
              </a:ext>
            </a:extLst>
          </p:cNvPr>
          <p:cNvCxnSpPr>
            <a:cxnSpLocks/>
          </p:cNvCxnSpPr>
          <p:nvPr/>
        </p:nvCxnSpPr>
        <p:spPr>
          <a:xfrm flipH="1">
            <a:off x="5337733" y="3837933"/>
            <a:ext cx="2545" cy="311639"/>
          </a:xfrm>
          <a:prstGeom prst="line">
            <a:avLst/>
          </a:prstGeom>
          <a:ln>
            <a:solidFill>
              <a:schemeClr val="accent6">
                <a:lumMod val="75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E9A2E983-AD9D-4600-94FD-582BEAACBC5F}"/>
              </a:ext>
            </a:extLst>
          </p:cNvPr>
          <p:cNvCxnSpPr>
            <a:cxnSpLocks/>
          </p:cNvCxnSpPr>
          <p:nvPr/>
        </p:nvCxnSpPr>
        <p:spPr>
          <a:xfrm flipH="1">
            <a:off x="5490133" y="4181921"/>
            <a:ext cx="2545" cy="311639"/>
          </a:xfrm>
          <a:prstGeom prst="line">
            <a:avLst/>
          </a:prstGeom>
          <a:ln>
            <a:solidFill>
              <a:schemeClr val="accent6">
                <a:lumMod val="75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40" name="Picture 39">
            <a:extLst>
              <a:ext uri="{FF2B5EF4-FFF2-40B4-BE49-F238E27FC236}">
                <a16:creationId xmlns:a16="http://schemas.microsoft.com/office/drawing/2014/main" id="{BA8A7C11-DFE7-4439-8FC7-48BF7E4FB8B8}"/>
              </a:ext>
            </a:extLst>
          </p:cNvPr>
          <p:cNvPicPr>
            <a:picLocks noChangeAspect="1"/>
          </p:cNvPicPr>
          <p:nvPr/>
        </p:nvPicPr>
        <p:blipFill>
          <a:blip r:embed="rId3"/>
          <a:stretch>
            <a:fillRect/>
          </a:stretch>
        </p:blipFill>
        <p:spPr>
          <a:xfrm>
            <a:off x="2576236" y="5498315"/>
            <a:ext cx="1897580" cy="1066799"/>
          </a:xfrm>
          <a:prstGeom prst="rect">
            <a:avLst/>
          </a:prstGeom>
        </p:spPr>
      </p:pic>
      <p:pic>
        <p:nvPicPr>
          <p:cNvPr id="42" name="Picture 41">
            <a:extLst>
              <a:ext uri="{FF2B5EF4-FFF2-40B4-BE49-F238E27FC236}">
                <a16:creationId xmlns:a16="http://schemas.microsoft.com/office/drawing/2014/main" id="{39EF7BF0-961E-434D-B5AF-44C7C8EF9188}"/>
              </a:ext>
            </a:extLst>
          </p:cNvPr>
          <p:cNvPicPr>
            <a:picLocks noChangeAspect="1"/>
          </p:cNvPicPr>
          <p:nvPr/>
        </p:nvPicPr>
        <p:blipFill>
          <a:blip r:embed="rId4"/>
          <a:stretch>
            <a:fillRect/>
          </a:stretch>
        </p:blipFill>
        <p:spPr>
          <a:xfrm>
            <a:off x="728386" y="5480074"/>
            <a:ext cx="1847850" cy="1066800"/>
          </a:xfrm>
          <a:prstGeom prst="rect">
            <a:avLst/>
          </a:prstGeom>
        </p:spPr>
      </p:pic>
    </p:spTree>
    <p:extLst>
      <p:ext uri="{BB962C8B-B14F-4D97-AF65-F5344CB8AC3E}">
        <p14:creationId xmlns:p14="http://schemas.microsoft.com/office/powerpoint/2010/main" val="40379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fade">
                                      <p:cBhvr>
                                        <p:cTn id="24" dur="500"/>
                                        <p:tgtEl>
                                          <p:spTgt spid="19">
                                            <p:txEl>
                                              <p:pRg st="1" end="1"/>
                                            </p:txEl>
                                          </p:spTgt>
                                        </p:tgtEl>
                                      </p:cBhvr>
                                    </p:animEffect>
                                  </p:childTnLst>
                                </p:cTn>
                              </p:par>
                              <p:par>
                                <p:cTn id="25" presetID="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xEl>
                                              <p:pRg st="2" end="2"/>
                                            </p:txEl>
                                          </p:spTgt>
                                        </p:tgtEl>
                                        <p:attrNameLst>
                                          <p:attrName>style.visibility</p:attrName>
                                        </p:attrNameLst>
                                      </p:cBhvr>
                                      <p:to>
                                        <p:strVal val="visible"/>
                                      </p:to>
                                    </p:set>
                                    <p:animEffect transition="in" filter="fade">
                                      <p:cBhvr>
                                        <p:cTn id="33" dur="500"/>
                                        <p:tgtEl>
                                          <p:spTgt spid="19">
                                            <p:txEl>
                                              <p:pRg st="2" end="2"/>
                                            </p:txEl>
                                          </p:spTgt>
                                        </p:tgtEl>
                                      </p:cBhvr>
                                    </p:animEffect>
                                  </p:childTnLst>
                                </p:cTn>
                              </p:par>
                              <p:par>
                                <p:cTn id="34" presetID="2" presetClass="entr" presetSubtype="4"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fill="hold"/>
                                        <p:tgtEl>
                                          <p:spTgt spid="39"/>
                                        </p:tgtEl>
                                        <p:attrNameLst>
                                          <p:attrName>ppt_x</p:attrName>
                                        </p:attrNameLst>
                                      </p:cBhvr>
                                      <p:tavLst>
                                        <p:tav tm="0">
                                          <p:val>
                                            <p:strVal val="#ppt_x"/>
                                          </p:val>
                                        </p:tav>
                                        <p:tav tm="100000">
                                          <p:val>
                                            <p:strVal val="#ppt_x"/>
                                          </p:val>
                                        </p:tav>
                                      </p:tavLst>
                                    </p:anim>
                                    <p:anim calcmode="lin" valueType="num">
                                      <p:cBhvr additive="base">
                                        <p:cTn id="37" dur="500" fill="hold"/>
                                        <p:tgtEl>
                                          <p:spTgt spid="39"/>
                                        </p:tgtEl>
                                        <p:attrNameLst>
                                          <p:attrName>ppt_y</p:attrName>
                                        </p:attrNameLst>
                                      </p:cBhvr>
                                      <p:tavLst>
                                        <p:tav tm="0">
                                          <p:val>
                                            <p:strVal val="1+#ppt_h/2"/>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348342" y="-23052"/>
            <a:ext cx="8209160" cy="1325563"/>
          </a:xfrm>
        </p:spPr>
        <p:txBody>
          <a:bodyPr/>
          <a:lstStyle/>
          <a:p>
            <a:r>
              <a:rPr lang="en-US" dirty="0"/>
              <a:t>DTG ART Modestly Increases </a:t>
            </a:r>
            <a:r>
              <a:rPr lang="en-US" dirty="0" err="1"/>
              <a:t>Etonogestrel</a:t>
            </a:r>
            <a:r>
              <a:rPr lang="en-US" dirty="0"/>
              <a:t> </a:t>
            </a:r>
            <a:br>
              <a:rPr lang="en-US" dirty="0"/>
            </a:br>
            <a:r>
              <a:rPr lang="en-US" dirty="0"/>
              <a:t>(ENG) Levels with ENG Implant </a:t>
            </a:r>
            <a:br>
              <a:rPr lang="en-US" dirty="0"/>
            </a:br>
            <a:r>
              <a:rPr lang="en-US" sz="2000" i="1" dirty="0">
                <a:solidFill>
                  <a:schemeClr val="tx1"/>
                </a:solidFill>
              </a:rPr>
              <a:t>Patel R et al.  CROI, 2020 Boston Abs. 129</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0" y="1258311"/>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0" y="1346710"/>
            <a:ext cx="9062119" cy="11191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5000"/>
              </a:lnSpc>
              <a:spcBef>
                <a:spcPts val="600"/>
              </a:spcBef>
            </a:pPr>
            <a:r>
              <a:rPr lang="en-US" sz="2000" dirty="0"/>
              <a:t>PK study of 23 women HIV+ on DTG ART (median 6.7 </a:t>
            </a:r>
            <a:r>
              <a:rPr lang="en-US" sz="2000" dirty="0" err="1"/>
              <a:t>mos</a:t>
            </a:r>
            <a:r>
              <a:rPr lang="en-US" sz="2000" dirty="0"/>
              <a:t>) and suppressed, and 25 HIV- women, with ENG 68 mg subdermal implant; PK sampling 2, 4, 8, 12, 16, 20 and 24 </a:t>
            </a:r>
            <a:r>
              <a:rPr lang="en-US" sz="2000" dirty="0" err="1"/>
              <a:t>wk</a:t>
            </a:r>
            <a:r>
              <a:rPr lang="en-US" sz="2000" dirty="0"/>
              <a:t> post implant.</a:t>
            </a:r>
          </a:p>
        </p:txBody>
      </p:sp>
      <p:sp>
        <p:nvSpPr>
          <p:cNvPr id="9" name="Content Placeholder 111">
            <a:extLst>
              <a:ext uri="{FF2B5EF4-FFF2-40B4-BE49-F238E27FC236}">
                <a16:creationId xmlns:a16="http://schemas.microsoft.com/office/drawing/2014/main" id="{4B6EA561-7199-4CB6-9054-74CB44BBBC6A}"/>
              </a:ext>
            </a:extLst>
          </p:cNvPr>
          <p:cNvSpPr txBox="1">
            <a:spLocks/>
          </p:cNvSpPr>
          <p:nvPr/>
        </p:nvSpPr>
        <p:spPr>
          <a:xfrm>
            <a:off x="56714" y="4720688"/>
            <a:ext cx="9062119" cy="17580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5000"/>
              </a:lnSpc>
              <a:spcBef>
                <a:spcPts val="600"/>
              </a:spcBef>
            </a:pPr>
            <a:r>
              <a:rPr lang="en-US" sz="2000" dirty="0"/>
              <a:t>Modestly higher ENG levels (19-54% higher) were observed in women using DTG ART compared to HIV-uninfected women, which should not compromise contraceptive efficacy.</a:t>
            </a:r>
          </a:p>
          <a:p>
            <a:pPr>
              <a:lnSpc>
                <a:spcPct val="105000"/>
              </a:lnSpc>
              <a:spcBef>
                <a:spcPts val="900"/>
              </a:spcBef>
            </a:pPr>
            <a:r>
              <a:rPr lang="en-US" sz="2000" dirty="0"/>
              <a:t>Given EFV ART reduces ENG levels &amp; reduces contraceptive effectiveness, DTG ART is preferred for women using or desiring an  ENG implant. </a:t>
            </a:r>
          </a:p>
        </p:txBody>
      </p:sp>
      <p:pic>
        <p:nvPicPr>
          <p:cNvPr id="10" name="Picture 9">
            <a:extLst>
              <a:ext uri="{FF2B5EF4-FFF2-40B4-BE49-F238E27FC236}">
                <a16:creationId xmlns:a16="http://schemas.microsoft.com/office/drawing/2014/main" id="{1514C863-A150-4947-9FE9-33E6DDA06EF0}"/>
              </a:ext>
            </a:extLst>
          </p:cNvPr>
          <p:cNvPicPr>
            <a:picLocks noChangeAspect="1"/>
          </p:cNvPicPr>
          <p:nvPr/>
        </p:nvPicPr>
        <p:blipFill>
          <a:blip r:embed="rId2"/>
          <a:stretch>
            <a:fillRect/>
          </a:stretch>
        </p:blipFill>
        <p:spPr>
          <a:xfrm>
            <a:off x="1755840" y="2681654"/>
            <a:ext cx="5086350" cy="2057400"/>
          </a:xfrm>
          <a:prstGeom prst="rect">
            <a:avLst/>
          </a:prstGeom>
        </p:spPr>
      </p:pic>
      <p:sp>
        <p:nvSpPr>
          <p:cNvPr id="11" name="Rectangle 10">
            <a:extLst>
              <a:ext uri="{FF2B5EF4-FFF2-40B4-BE49-F238E27FC236}">
                <a16:creationId xmlns:a16="http://schemas.microsoft.com/office/drawing/2014/main" id="{83E6D979-C9BA-4C69-83C2-BE94988CEBFF}"/>
              </a:ext>
            </a:extLst>
          </p:cNvPr>
          <p:cNvSpPr/>
          <p:nvPr/>
        </p:nvSpPr>
        <p:spPr>
          <a:xfrm>
            <a:off x="2238996" y="2348467"/>
            <a:ext cx="4120039" cy="400110"/>
          </a:xfrm>
          <a:prstGeom prst="rect">
            <a:avLst/>
          </a:prstGeom>
        </p:spPr>
        <p:txBody>
          <a:bodyPr wrap="none">
            <a:spAutoFit/>
          </a:bodyPr>
          <a:lstStyle/>
          <a:p>
            <a:pPr algn="ctr"/>
            <a:r>
              <a:rPr lang="en-US" sz="1000" b="1" dirty="0" err="1">
                <a:latin typeface="Arial" panose="020B0604020202020204" pitchFamily="34" charset="0"/>
                <a:cs typeface="Arial" panose="020B0604020202020204" pitchFamily="34" charset="0"/>
              </a:rPr>
              <a:t>Etonogestrel</a:t>
            </a:r>
            <a:r>
              <a:rPr lang="en-US" sz="1000" b="1" dirty="0">
                <a:latin typeface="Arial" panose="020B0604020202020204" pitchFamily="34" charset="0"/>
                <a:cs typeface="Arial" panose="020B0604020202020204" pitchFamily="34" charset="0"/>
              </a:rPr>
              <a:t> Plasma Level (</a:t>
            </a:r>
            <a:r>
              <a:rPr lang="en-US" sz="1000" b="1" dirty="0" err="1">
                <a:latin typeface="Arial" panose="020B0604020202020204" pitchFamily="34" charset="0"/>
                <a:cs typeface="Arial" panose="020B0604020202020204" pitchFamily="34" charset="0"/>
              </a:rPr>
              <a:t>pg</a:t>
            </a:r>
            <a:r>
              <a:rPr lang="en-US" sz="1000" b="1" dirty="0">
                <a:latin typeface="Arial" panose="020B0604020202020204" pitchFamily="34" charset="0"/>
                <a:cs typeface="Arial" panose="020B0604020202020204" pitchFamily="34" charset="0"/>
              </a:rPr>
              <a:t>/mL) in HIV+ Women on DTG ART </a:t>
            </a:r>
          </a:p>
          <a:p>
            <a:pPr algn="ctr"/>
            <a:r>
              <a:rPr lang="en-US" sz="1000" b="1" dirty="0">
                <a:latin typeface="Arial" panose="020B0604020202020204" pitchFamily="34" charset="0"/>
                <a:cs typeface="Arial" panose="020B0604020202020204" pitchFamily="34" charset="0"/>
              </a:rPr>
              <a:t>and HIV-Uninfected Women by Study Visit</a:t>
            </a:r>
          </a:p>
        </p:txBody>
      </p:sp>
      <p:sp>
        <p:nvSpPr>
          <p:cNvPr id="12" name="Rectangle 11">
            <a:extLst>
              <a:ext uri="{FF2B5EF4-FFF2-40B4-BE49-F238E27FC236}">
                <a16:creationId xmlns:a16="http://schemas.microsoft.com/office/drawing/2014/main" id="{8177F830-7D4B-4C80-A475-11AFCE65CF91}"/>
              </a:ext>
            </a:extLst>
          </p:cNvPr>
          <p:cNvSpPr/>
          <p:nvPr/>
        </p:nvSpPr>
        <p:spPr>
          <a:xfrm>
            <a:off x="4850673" y="2750807"/>
            <a:ext cx="1402080" cy="135853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66C25B0-6A6D-4F8C-BB32-C7C1CBC904AB}"/>
              </a:ext>
            </a:extLst>
          </p:cNvPr>
          <p:cNvPicPr>
            <a:picLocks noChangeAspect="1"/>
          </p:cNvPicPr>
          <p:nvPr/>
        </p:nvPicPr>
        <p:blipFill>
          <a:blip r:embed="rId3"/>
          <a:stretch>
            <a:fillRect/>
          </a:stretch>
        </p:blipFill>
        <p:spPr>
          <a:xfrm>
            <a:off x="172180" y="558111"/>
            <a:ext cx="1135598" cy="656001"/>
          </a:xfrm>
          <a:prstGeom prst="rect">
            <a:avLst/>
          </a:prstGeom>
        </p:spPr>
      </p:pic>
    </p:spTree>
    <p:extLst>
      <p:ext uri="{BB962C8B-B14F-4D97-AF65-F5344CB8AC3E}">
        <p14:creationId xmlns:p14="http://schemas.microsoft.com/office/powerpoint/2010/main" val="120885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218775" y="-167143"/>
            <a:ext cx="9498855" cy="1325563"/>
          </a:xfrm>
        </p:spPr>
        <p:txBody>
          <a:bodyPr/>
          <a:lstStyle/>
          <a:p>
            <a:r>
              <a:rPr lang="en-US" sz="2700" dirty="0"/>
              <a:t>Changes in DTG Use After NTD Safety Signal, Botswana</a:t>
            </a:r>
            <a:br>
              <a:rPr lang="en-US" dirty="0"/>
            </a:br>
            <a:r>
              <a:rPr lang="en-US" sz="2000" i="1" dirty="0">
                <a:solidFill>
                  <a:schemeClr val="tx1"/>
                </a:solidFill>
              </a:rPr>
              <a:t>Zash R et al.  CROI, 2020 Boston Abs. 792</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41348" y="851301"/>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9584" y="851301"/>
            <a:ext cx="8857735" cy="23861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0"/>
              </a:spcBef>
            </a:pPr>
            <a:r>
              <a:rPr lang="en-US" sz="2000" dirty="0"/>
              <a:t>In country guidance following DTG-NTD report May 2018:</a:t>
            </a:r>
          </a:p>
          <a:p>
            <a:pPr lvl="1">
              <a:lnSpc>
                <a:spcPct val="103000"/>
              </a:lnSpc>
              <a:spcBef>
                <a:spcPts val="0"/>
              </a:spcBef>
            </a:pPr>
            <a:r>
              <a:rPr lang="en-US" sz="1800" i="1" dirty="0"/>
              <a:t>Individualized counseling for pregnant women who had already conceived and those desiring pregnancy; continued use of DTG ART for new ART starts </a:t>
            </a:r>
            <a:r>
              <a:rPr lang="en-US" sz="1800" i="1" u="sng" dirty="0"/>
              <a:t>without specific mention </a:t>
            </a:r>
            <a:r>
              <a:rPr lang="en-US" sz="1800" i="1" dirty="0"/>
              <a:t>of ART starting in pregnancy</a:t>
            </a:r>
          </a:p>
          <a:p>
            <a:pPr>
              <a:lnSpc>
                <a:spcPct val="103000"/>
              </a:lnSpc>
              <a:spcBef>
                <a:spcPts val="600"/>
              </a:spcBef>
            </a:pPr>
            <a:r>
              <a:rPr lang="en-US" sz="2000" dirty="0"/>
              <a:t>Secondary analysis of data Aug 2016-Sept 2019 Tsepamo Study: 20,245 HIV+ women delivered – 65% on ART at conception; 28% started during pregnancy, 4.5% no ART in pregnancy, 2.1% unknown timing.</a:t>
            </a:r>
          </a:p>
        </p:txBody>
      </p:sp>
      <p:grpSp>
        <p:nvGrpSpPr>
          <p:cNvPr id="24" name="Group 23">
            <a:extLst>
              <a:ext uri="{FF2B5EF4-FFF2-40B4-BE49-F238E27FC236}">
                <a16:creationId xmlns:a16="http://schemas.microsoft.com/office/drawing/2014/main" id="{4400BF11-4930-43DD-8C5E-110F80730157}"/>
              </a:ext>
            </a:extLst>
          </p:cNvPr>
          <p:cNvGrpSpPr/>
          <p:nvPr/>
        </p:nvGrpSpPr>
        <p:grpSpPr>
          <a:xfrm>
            <a:off x="5394395" y="3184927"/>
            <a:ext cx="3790951" cy="2519205"/>
            <a:chOff x="5385083" y="3331666"/>
            <a:chExt cx="3790951" cy="2519205"/>
          </a:xfrm>
        </p:grpSpPr>
        <p:sp>
          <p:nvSpPr>
            <p:cNvPr id="20" name="TextBox 19">
              <a:extLst>
                <a:ext uri="{FF2B5EF4-FFF2-40B4-BE49-F238E27FC236}">
                  <a16:creationId xmlns:a16="http://schemas.microsoft.com/office/drawing/2014/main" id="{E06AA684-E9B9-476F-B3BD-3BAE4F37F3E8}"/>
                </a:ext>
              </a:extLst>
            </p:cNvPr>
            <p:cNvSpPr txBox="1"/>
            <p:nvPr/>
          </p:nvSpPr>
          <p:spPr>
            <a:xfrm>
              <a:off x="5385083" y="3331666"/>
              <a:ext cx="3790951" cy="400110"/>
            </a:xfrm>
            <a:prstGeom prst="rect">
              <a:avLst/>
            </a:prstGeom>
            <a:solidFill>
              <a:schemeClr val="bg1"/>
            </a:solidFill>
          </p:spPr>
          <p:txBody>
            <a:bodyPr wrap="square" rtlCol="0">
              <a:spAutoFit/>
            </a:bodyPr>
            <a:lstStyle/>
            <a:p>
              <a:pPr algn="ctr"/>
              <a:r>
                <a:rPr lang="en-US" sz="1000" b="1" dirty="0">
                  <a:latin typeface="Arial" panose="020B0604020202020204" pitchFamily="34" charset="0"/>
                  <a:cs typeface="Arial" panose="020B0604020202020204" pitchFamily="34" charset="0"/>
                </a:rPr>
                <a:t>ART regimen </a:t>
              </a:r>
              <a:r>
                <a:rPr lang="en-US" sz="1000" b="1" u="sng" dirty="0">
                  <a:latin typeface="Arial" panose="020B0604020202020204" pitchFamily="34" charset="0"/>
                  <a:cs typeface="Arial" panose="020B0604020202020204" pitchFamily="34" charset="0"/>
                </a:rPr>
                <a:t>started during pregnancy </a:t>
              </a:r>
              <a:r>
                <a:rPr lang="en-US" sz="1000" b="1" dirty="0">
                  <a:latin typeface="Arial" panose="020B0604020202020204" pitchFamily="34" charset="0"/>
                  <a:cs typeface="Arial" panose="020B0604020202020204" pitchFamily="34" charset="0"/>
                </a:rPr>
                <a:t>by month of delivery before and after DTG safety warning Botswana</a:t>
              </a:r>
            </a:p>
          </p:txBody>
        </p:sp>
        <p:pic>
          <p:nvPicPr>
            <p:cNvPr id="21" name="Picture 20">
              <a:extLst>
                <a:ext uri="{FF2B5EF4-FFF2-40B4-BE49-F238E27FC236}">
                  <a16:creationId xmlns:a16="http://schemas.microsoft.com/office/drawing/2014/main" id="{8E67AE21-DEA5-4E0F-A477-6C456EFA2788}"/>
                </a:ext>
              </a:extLst>
            </p:cNvPr>
            <p:cNvPicPr>
              <a:picLocks noChangeAspect="1"/>
            </p:cNvPicPr>
            <p:nvPr/>
          </p:nvPicPr>
          <p:blipFill>
            <a:blip r:embed="rId2"/>
            <a:stretch>
              <a:fillRect/>
            </a:stretch>
          </p:blipFill>
          <p:spPr>
            <a:xfrm>
              <a:off x="5752854" y="3701217"/>
              <a:ext cx="2841411" cy="2149654"/>
            </a:xfrm>
            <a:prstGeom prst="rect">
              <a:avLst/>
            </a:prstGeom>
          </p:spPr>
        </p:pic>
      </p:grpSp>
      <p:grpSp>
        <p:nvGrpSpPr>
          <p:cNvPr id="23" name="Group 22">
            <a:extLst>
              <a:ext uri="{FF2B5EF4-FFF2-40B4-BE49-F238E27FC236}">
                <a16:creationId xmlns:a16="http://schemas.microsoft.com/office/drawing/2014/main" id="{BE265219-3B4B-4A1F-BCEA-CF722FB4F048}"/>
              </a:ext>
            </a:extLst>
          </p:cNvPr>
          <p:cNvGrpSpPr/>
          <p:nvPr/>
        </p:nvGrpSpPr>
        <p:grpSpPr>
          <a:xfrm>
            <a:off x="71932" y="3197222"/>
            <a:ext cx="3475431" cy="2591788"/>
            <a:chOff x="231780" y="3315291"/>
            <a:chExt cx="3475431" cy="2591788"/>
          </a:xfrm>
        </p:grpSpPr>
        <p:pic>
          <p:nvPicPr>
            <p:cNvPr id="16" name="Picture 15">
              <a:extLst>
                <a:ext uri="{FF2B5EF4-FFF2-40B4-BE49-F238E27FC236}">
                  <a16:creationId xmlns:a16="http://schemas.microsoft.com/office/drawing/2014/main" id="{A969BA69-0111-4496-88BC-5C8DBD9668F4}"/>
                </a:ext>
              </a:extLst>
            </p:cNvPr>
            <p:cNvPicPr>
              <a:picLocks noChangeAspect="1"/>
            </p:cNvPicPr>
            <p:nvPr/>
          </p:nvPicPr>
          <p:blipFill>
            <a:blip r:embed="rId3"/>
            <a:stretch>
              <a:fillRect/>
            </a:stretch>
          </p:blipFill>
          <p:spPr>
            <a:xfrm>
              <a:off x="367510" y="3680001"/>
              <a:ext cx="2989366" cy="2227078"/>
            </a:xfrm>
            <a:prstGeom prst="rect">
              <a:avLst/>
            </a:prstGeom>
          </p:spPr>
        </p:pic>
        <p:sp>
          <p:nvSpPr>
            <p:cNvPr id="22" name="TextBox 21">
              <a:extLst>
                <a:ext uri="{FF2B5EF4-FFF2-40B4-BE49-F238E27FC236}">
                  <a16:creationId xmlns:a16="http://schemas.microsoft.com/office/drawing/2014/main" id="{ACF785CD-2FC0-4C37-81E9-350D1A353362}"/>
                </a:ext>
              </a:extLst>
            </p:cNvPr>
            <p:cNvSpPr txBox="1"/>
            <p:nvPr/>
          </p:nvSpPr>
          <p:spPr>
            <a:xfrm>
              <a:off x="231780" y="3315291"/>
              <a:ext cx="3475431" cy="400110"/>
            </a:xfrm>
            <a:prstGeom prst="rect">
              <a:avLst/>
            </a:prstGeom>
            <a:noFill/>
          </p:spPr>
          <p:txBody>
            <a:bodyPr wrap="square" rtlCol="0">
              <a:spAutoFit/>
            </a:bodyPr>
            <a:lstStyle/>
            <a:p>
              <a:pPr algn="ctr"/>
              <a:r>
                <a:rPr lang="en-US" sz="1000" b="1" dirty="0">
                  <a:latin typeface="Arial" panose="020B0604020202020204" pitchFamily="34" charset="0"/>
                  <a:cs typeface="Arial" panose="020B0604020202020204" pitchFamily="34" charset="0"/>
                </a:rPr>
                <a:t>ART regimen </a:t>
              </a:r>
              <a:r>
                <a:rPr lang="en-US" sz="1000" b="1" u="sng" dirty="0">
                  <a:latin typeface="Arial" panose="020B0604020202020204" pitchFamily="34" charset="0"/>
                  <a:cs typeface="Arial" panose="020B0604020202020204" pitchFamily="34" charset="0"/>
                </a:rPr>
                <a:t>at conception </a:t>
              </a:r>
              <a:r>
                <a:rPr lang="en-US" sz="1000" b="1" dirty="0">
                  <a:latin typeface="Arial" panose="020B0604020202020204" pitchFamily="34" charset="0"/>
                  <a:cs typeface="Arial" panose="020B0604020202020204" pitchFamily="34" charset="0"/>
                </a:rPr>
                <a:t>by month of delivery before and after DTG safety warning Botswana</a:t>
              </a:r>
            </a:p>
          </p:txBody>
        </p:sp>
      </p:grpSp>
      <p:sp>
        <p:nvSpPr>
          <p:cNvPr id="27" name="TextBox 26">
            <a:extLst>
              <a:ext uri="{FF2B5EF4-FFF2-40B4-BE49-F238E27FC236}">
                <a16:creationId xmlns:a16="http://schemas.microsoft.com/office/drawing/2014/main" id="{2CB4A53A-4FBA-4097-A744-56D991154ABC}"/>
              </a:ext>
            </a:extLst>
          </p:cNvPr>
          <p:cNvSpPr txBox="1"/>
          <p:nvPr/>
        </p:nvSpPr>
        <p:spPr>
          <a:xfrm>
            <a:off x="207663" y="5715699"/>
            <a:ext cx="2887451" cy="83099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 deliveries with </a:t>
            </a:r>
            <a:r>
              <a:rPr lang="en-US" sz="1200" dirty="0">
                <a:solidFill>
                  <a:srgbClr val="0070C0"/>
                </a:solidFill>
                <a:latin typeface="Arial" panose="020B0604020202020204" pitchFamily="34" charset="0"/>
                <a:cs typeface="Arial" panose="020B0604020202020204" pitchFamily="34" charset="0"/>
              </a:rPr>
              <a:t>DTG at conception </a:t>
            </a:r>
            <a:r>
              <a:rPr lang="en-US" sz="1200" dirty="0">
                <a:latin typeface="Arial" panose="020B0604020202020204" pitchFamily="34" charset="0"/>
                <a:cs typeface="Arial" panose="020B0604020202020204" pitchFamily="34" charset="0"/>
              </a:rPr>
              <a:t>didn’t change:</a:t>
            </a:r>
          </a:p>
          <a:p>
            <a:pPr marL="285750" indent="-285750">
              <a:buClr>
                <a:srgbClr val="C00000"/>
              </a:buClr>
              <a:buFont typeface="Calibri" panose="020F0502020204030204" pitchFamily="34" charset="0"/>
              <a:buChar char="‒"/>
            </a:pPr>
            <a:r>
              <a:rPr lang="en-US" sz="1200" dirty="0">
                <a:latin typeface="Arial" panose="020B0604020202020204" pitchFamily="34" charset="0"/>
                <a:cs typeface="Arial" panose="020B0604020202020204" pitchFamily="34" charset="0"/>
              </a:rPr>
              <a:t>5 </a:t>
            </a:r>
            <a:r>
              <a:rPr lang="en-US" sz="1200" dirty="0" err="1">
                <a:latin typeface="Arial" panose="020B0604020202020204" pitchFamily="34" charset="0"/>
                <a:cs typeface="Arial" panose="020B0604020202020204" pitchFamily="34" charset="0"/>
              </a:rPr>
              <a:t>mos</a:t>
            </a:r>
            <a:r>
              <a:rPr lang="en-US" sz="1200" dirty="0">
                <a:latin typeface="Arial" panose="020B0604020202020204" pitchFamily="34" charset="0"/>
                <a:cs typeface="Arial" panose="020B0604020202020204" pitchFamily="34" charset="0"/>
              </a:rPr>
              <a:t> before May 18 warning: 27%</a:t>
            </a:r>
          </a:p>
          <a:p>
            <a:pPr marL="285750" indent="-285750">
              <a:buClr>
                <a:srgbClr val="C00000"/>
              </a:buClr>
              <a:buFont typeface="Calibri" panose="020F0502020204030204" pitchFamily="34" charset="0"/>
              <a:buChar char="‒"/>
            </a:pPr>
            <a:r>
              <a:rPr lang="en-US" sz="1200" dirty="0">
                <a:latin typeface="Arial" panose="020B0604020202020204" pitchFamily="34" charset="0"/>
                <a:cs typeface="Arial" panose="020B0604020202020204" pitchFamily="34" charset="0"/>
              </a:rPr>
              <a:t>6 </a:t>
            </a:r>
            <a:r>
              <a:rPr lang="en-US" sz="1200" dirty="0" err="1">
                <a:latin typeface="Arial" panose="020B0604020202020204" pitchFamily="34" charset="0"/>
                <a:cs typeface="Arial" panose="020B0604020202020204" pitchFamily="34" charset="0"/>
              </a:rPr>
              <a:t>mos</a:t>
            </a:r>
            <a:r>
              <a:rPr lang="en-US" sz="1200" dirty="0">
                <a:latin typeface="Arial" panose="020B0604020202020204" pitchFamily="34" charset="0"/>
                <a:cs typeface="Arial" panose="020B0604020202020204" pitchFamily="34" charset="0"/>
              </a:rPr>
              <a:t> after May 18 warning: 28%</a:t>
            </a:r>
          </a:p>
        </p:txBody>
      </p:sp>
      <p:sp>
        <p:nvSpPr>
          <p:cNvPr id="28" name="TextBox 27">
            <a:extLst>
              <a:ext uri="{FF2B5EF4-FFF2-40B4-BE49-F238E27FC236}">
                <a16:creationId xmlns:a16="http://schemas.microsoft.com/office/drawing/2014/main" id="{3C32D2B4-5ED8-47C5-BC20-543580277555}"/>
              </a:ext>
            </a:extLst>
          </p:cNvPr>
          <p:cNvSpPr txBox="1"/>
          <p:nvPr/>
        </p:nvSpPr>
        <p:spPr>
          <a:xfrm>
            <a:off x="5678210" y="5654306"/>
            <a:ext cx="3279112" cy="866263"/>
          </a:xfrm>
          <a:prstGeom prst="rect">
            <a:avLst/>
          </a:prstGeom>
          <a:noFill/>
        </p:spPr>
        <p:txBody>
          <a:bodyPr wrap="square" rtlCol="0">
            <a:spAutoFit/>
          </a:bodyPr>
          <a:lstStyle/>
          <a:p>
            <a:pPr marL="171450" indent="-171450" algn="ctr">
              <a:lnSpc>
                <a:spcPct val="103000"/>
              </a:lnSpc>
              <a:spcBef>
                <a:spcPts val="200"/>
              </a:spcBef>
              <a:buClr>
                <a:srgbClr val="C00000"/>
              </a:buClr>
              <a:buFont typeface="Calibri" panose="020F0502020204030204" pitchFamily="34" charset="0"/>
              <a:buChar char="‒"/>
            </a:pPr>
            <a:r>
              <a:rPr lang="en-US" sz="1200" dirty="0">
                <a:latin typeface="Arial" panose="020B0604020202020204" pitchFamily="34" charset="0"/>
                <a:cs typeface="Arial" panose="020B0604020202020204" pitchFamily="34" charset="0"/>
              </a:rPr>
              <a:t>Before May 2018, 97% of women starting ART were on </a:t>
            </a:r>
            <a:r>
              <a:rPr lang="en-US" sz="1200" dirty="0">
                <a:solidFill>
                  <a:srgbClr val="0070C0"/>
                </a:solidFill>
                <a:latin typeface="Arial" panose="020B0604020202020204" pitchFamily="34" charset="0"/>
                <a:cs typeface="Arial" panose="020B0604020202020204" pitchFamily="34" charset="0"/>
              </a:rPr>
              <a:t>DTG</a:t>
            </a:r>
            <a:r>
              <a:rPr lang="en-US" sz="1200" dirty="0">
                <a:latin typeface="Arial" panose="020B0604020202020204" pitchFamily="34" charset="0"/>
                <a:cs typeface="Arial" panose="020B0604020202020204" pitchFamily="34" charset="0"/>
              </a:rPr>
              <a:t> ART (1.6% &lt;6 </a:t>
            </a:r>
            <a:r>
              <a:rPr lang="en-US" sz="1200" dirty="0" err="1">
                <a:latin typeface="Arial" panose="020B0604020202020204" pitchFamily="34" charset="0"/>
                <a:cs typeface="Arial" panose="020B0604020202020204" pitchFamily="34" charset="0"/>
              </a:rPr>
              <a:t>wk</a:t>
            </a:r>
            <a:r>
              <a:rPr lang="en-US" sz="1200" dirty="0">
                <a:latin typeface="Arial" panose="020B0604020202020204" pitchFamily="34" charset="0"/>
                <a:cs typeface="Arial" panose="020B0604020202020204" pitchFamily="34" charset="0"/>
              </a:rPr>
              <a:t> GA)</a:t>
            </a:r>
          </a:p>
          <a:p>
            <a:pPr marL="171450" indent="-171450" algn="ctr">
              <a:lnSpc>
                <a:spcPct val="103000"/>
              </a:lnSpc>
              <a:spcBef>
                <a:spcPts val="200"/>
              </a:spcBef>
              <a:buClr>
                <a:srgbClr val="C00000"/>
              </a:buClr>
              <a:buFont typeface="Calibri" panose="020F0502020204030204" pitchFamily="34" charset="0"/>
              <a:buChar char="‒"/>
            </a:pPr>
            <a:r>
              <a:rPr lang="en-US" sz="1200" dirty="0">
                <a:latin typeface="Arial" panose="020B0604020202020204" pitchFamily="34" charset="0"/>
                <a:cs typeface="Arial" panose="020B0604020202020204" pitchFamily="34" charset="0"/>
              </a:rPr>
              <a:t>After May 2018, 43% of starts were DTG and 56% were </a:t>
            </a:r>
            <a:r>
              <a:rPr lang="en-US" sz="1200" dirty="0">
                <a:solidFill>
                  <a:srgbClr val="C00000"/>
                </a:solidFill>
                <a:latin typeface="Arial" panose="020B0604020202020204" pitchFamily="34" charset="0"/>
                <a:cs typeface="Arial" panose="020B0604020202020204" pitchFamily="34" charset="0"/>
              </a:rPr>
              <a:t>EFV</a:t>
            </a:r>
            <a:r>
              <a:rPr lang="en-US" sz="1200" dirty="0">
                <a:latin typeface="Arial" panose="020B0604020202020204" pitchFamily="34" charset="0"/>
                <a:cs typeface="Arial" panose="020B0604020202020204" pitchFamily="34" charset="0"/>
              </a:rPr>
              <a:t> ART (1.6% &lt;6 </a:t>
            </a:r>
            <a:r>
              <a:rPr lang="en-US" sz="1200" dirty="0" err="1">
                <a:latin typeface="Arial" panose="020B0604020202020204" pitchFamily="34" charset="0"/>
                <a:cs typeface="Arial" panose="020B0604020202020204" pitchFamily="34" charset="0"/>
              </a:rPr>
              <a:t>wk</a:t>
            </a:r>
            <a:r>
              <a:rPr lang="en-US" sz="1200" dirty="0">
                <a:latin typeface="Arial" panose="020B0604020202020204" pitchFamily="34" charset="0"/>
                <a:cs typeface="Arial" panose="020B0604020202020204" pitchFamily="34" charset="0"/>
              </a:rPr>
              <a:t> GA)</a:t>
            </a:r>
          </a:p>
        </p:txBody>
      </p:sp>
      <p:sp>
        <p:nvSpPr>
          <p:cNvPr id="29" name="TextBox 28">
            <a:extLst>
              <a:ext uri="{FF2B5EF4-FFF2-40B4-BE49-F238E27FC236}">
                <a16:creationId xmlns:a16="http://schemas.microsoft.com/office/drawing/2014/main" id="{F537EFEE-8B31-4C71-BF57-E5C921ACDDE8}"/>
              </a:ext>
            </a:extLst>
          </p:cNvPr>
          <p:cNvSpPr txBox="1"/>
          <p:nvPr/>
        </p:nvSpPr>
        <p:spPr>
          <a:xfrm>
            <a:off x="3164871" y="3646419"/>
            <a:ext cx="2597295" cy="1384995"/>
          </a:xfrm>
          <a:prstGeom prst="rect">
            <a:avLst/>
          </a:prstGeom>
          <a:solidFill>
            <a:schemeClr val="bg1"/>
          </a:solidFill>
        </p:spPr>
        <p:txBody>
          <a:bodyPr wrap="square" rtlCol="0">
            <a:spAutoFit/>
          </a:bodyPr>
          <a:lstStyle/>
          <a:p>
            <a:pPr algn="ctr"/>
            <a:r>
              <a:rPr lang="en-US" sz="1200" i="1" dirty="0">
                <a:latin typeface="Arial" panose="020B0604020202020204" pitchFamily="34" charset="0"/>
                <a:cs typeface="Arial" panose="020B0604020202020204" pitchFamily="34" charset="0"/>
              </a:rPr>
              <a:t>Switch/Termination</a:t>
            </a:r>
          </a:p>
          <a:p>
            <a:pPr marL="171450" indent="-171450">
              <a:buClr>
                <a:srgbClr val="C00000"/>
              </a:buClr>
              <a:buFont typeface="Calibri" panose="020F0502020204030204" pitchFamily="34" charset="0"/>
              <a:buChar char="‒"/>
            </a:pPr>
            <a:r>
              <a:rPr lang="en-US" sz="1200" dirty="0">
                <a:latin typeface="Arial" panose="020B0604020202020204" pitchFamily="34" charset="0"/>
                <a:cs typeface="Arial" panose="020B0604020202020204" pitchFamily="34" charset="0"/>
              </a:rPr>
              <a:t>Among 441 who changed ARV in pregnancy, 177 (40%) switched from </a:t>
            </a:r>
            <a:r>
              <a:rPr lang="en-US" sz="1200" dirty="0">
                <a:solidFill>
                  <a:srgbClr val="0070C0"/>
                </a:solidFill>
                <a:latin typeface="Arial" panose="020B0604020202020204" pitchFamily="34" charset="0"/>
                <a:cs typeface="Arial" panose="020B0604020202020204" pitchFamily="34" charset="0"/>
              </a:rPr>
              <a:t>DTG</a:t>
            </a:r>
            <a:r>
              <a:rPr lang="en-US" sz="1200" dirty="0">
                <a:latin typeface="Arial" panose="020B0604020202020204" pitchFamily="34" charset="0"/>
                <a:cs typeface="Arial" panose="020B0604020202020204" pitchFamily="34" charset="0"/>
              </a:rPr>
              <a:t> to </a:t>
            </a:r>
            <a:r>
              <a:rPr lang="en-US" sz="1200" dirty="0">
                <a:solidFill>
                  <a:srgbClr val="C00000"/>
                </a:solidFill>
                <a:latin typeface="Arial" panose="020B0604020202020204" pitchFamily="34" charset="0"/>
                <a:cs typeface="Arial" panose="020B0604020202020204" pitchFamily="34" charset="0"/>
              </a:rPr>
              <a:t>EFV</a:t>
            </a:r>
            <a:r>
              <a:rPr lang="en-US" sz="1200" dirty="0">
                <a:latin typeface="Arial" panose="020B0604020202020204" pitchFamily="34" charset="0"/>
                <a:cs typeface="Arial" panose="020B0604020202020204" pitchFamily="34" charset="0"/>
              </a:rPr>
              <a:t> ART (99% after May 18)</a:t>
            </a:r>
          </a:p>
          <a:p>
            <a:pPr marL="171450" indent="-171450">
              <a:buClr>
                <a:srgbClr val="C00000"/>
              </a:buClr>
              <a:buFont typeface="Calibri" panose="020F0502020204030204" pitchFamily="34" charset="0"/>
              <a:buChar char="‒"/>
            </a:pPr>
            <a:r>
              <a:rPr lang="en-US" sz="1200" dirty="0">
                <a:latin typeface="Arial" panose="020B0604020202020204" pitchFamily="34" charset="0"/>
                <a:cs typeface="Arial" panose="020B0604020202020204" pitchFamily="34" charset="0"/>
              </a:rPr>
              <a:t>Only 71 (0.4%) stopped ART in pregnancy (35 DTG, 24 EFV)</a:t>
            </a:r>
          </a:p>
        </p:txBody>
      </p:sp>
      <p:sp>
        <p:nvSpPr>
          <p:cNvPr id="30" name="TextBox 29">
            <a:extLst>
              <a:ext uri="{FF2B5EF4-FFF2-40B4-BE49-F238E27FC236}">
                <a16:creationId xmlns:a16="http://schemas.microsoft.com/office/drawing/2014/main" id="{80B3E7FD-CA2D-414F-8A2A-4D13098949E3}"/>
              </a:ext>
            </a:extLst>
          </p:cNvPr>
          <p:cNvSpPr txBox="1"/>
          <p:nvPr/>
        </p:nvSpPr>
        <p:spPr>
          <a:xfrm>
            <a:off x="3061710" y="5064402"/>
            <a:ext cx="2818338" cy="1615827"/>
          </a:xfrm>
          <a:prstGeom prst="rect">
            <a:avLst/>
          </a:prstGeom>
          <a:solidFill>
            <a:schemeClr val="bg1"/>
          </a:solidFill>
        </p:spPr>
        <p:txBody>
          <a:bodyPr wrap="square" rtlCol="0">
            <a:spAutoFit/>
          </a:bodyPr>
          <a:lstStyle/>
          <a:p>
            <a:pPr marL="228600" indent="-228600">
              <a:buClr>
                <a:srgbClr val="C00000"/>
              </a:buClr>
              <a:buFont typeface="Arial" panose="020B0604020202020204" pitchFamily="34" charset="0"/>
              <a:buChar char="→"/>
            </a:pPr>
            <a:r>
              <a:rPr lang="en-US" sz="1100" dirty="0">
                <a:latin typeface="Arial" panose="020B0604020202020204" pitchFamily="34" charset="0"/>
                <a:cs typeface="Arial" panose="020B0604020202020204" pitchFamily="34" charset="0"/>
              </a:rPr>
              <a:t>Program guidance on individualized counseling regarding pregnancy intention had </a:t>
            </a:r>
            <a:r>
              <a:rPr lang="en-US" sz="1100" i="1" dirty="0">
                <a:latin typeface="Arial" panose="020B0604020202020204" pitchFamily="34" charset="0"/>
                <a:cs typeface="Arial" panose="020B0604020202020204" pitchFamily="34" charset="0"/>
              </a:rPr>
              <a:t>no apparent effect </a:t>
            </a:r>
            <a:r>
              <a:rPr lang="en-US" sz="1100" dirty="0">
                <a:latin typeface="Arial" panose="020B0604020202020204" pitchFamily="34" charset="0"/>
                <a:cs typeface="Arial" panose="020B0604020202020204" pitchFamily="34" charset="0"/>
              </a:rPr>
              <a:t>on DTG exposure at conception.</a:t>
            </a:r>
          </a:p>
          <a:p>
            <a:pPr marL="228600" indent="-228600">
              <a:buClr>
                <a:srgbClr val="C00000"/>
              </a:buClr>
              <a:buFont typeface="Arial" panose="020B0604020202020204" pitchFamily="34" charset="0"/>
              <a:buChar char="→"/>
            </a:pPr>
            <a:r>
              <a:rPr lang="en-US" sz="1100" i="1" dirty="0">
                <a:latin typeface="Arial" panose="020B0604020202020204" pitchFamily="34" charset="0"/>
                <a:cs typeface="Arial" panose="020B0604020202020204" pitchFamily="34" charset="0"/>
              </a:rPr>
              <a:t>Pregnant</a:t>
            </a:r>
            <a:r>
              <a:rPr lang="en-US" sz="1100" dirty="0">
                <a:latin typeface="Arial" panose="020B0604020202020204" pitchFamily="34" charset="0"/>
                <a:cs typeface="Arial" panose="020B0604020202020204" pitchFamily="34" charset="0"/>
              </a:rPr>
              <a:t> women frequently initiated non-DTG ART but did so </a:t>
            </a:r>
            <a:r>
              <a:rPr lang="en-US" sz="1100" u="sng" dirty="0">
                <a:latin typeface="Arial" panose="020B0604020202020204" pitchFamily="34" charset="0"/>
                <a:cs typeface="Arial" panose="020B0604020202020204" pitchFamily="34" charset="0"/>
              </a:rPr>
              <a:t>after</a:t>
            </a:r>
            <a:r>
              <a:rPr lang="en-US" sz="1100" dirty="0">
                <a:latin typeface="Arial" panose="020B0604020202020204" pitchFamily="34" charset="0"/>
                <a:cs typeface="Arial" panose="020B0604020202020204" pitchFamily="34" charset="0"/>
              </a:rPr>
              <a:t> the        NTD risk period was over. </a:t>
            </a:r>
          </a:p>
          <a:p>
            <a:pPr marL="228600" indent="-228600">
              <a:buClr>
                <a:srgbClr val="C00000"/>
              </a:buClr>
              <a:buFont typeface="Arial" panose="020B0604020202020204" pitchFamily="34" charset="0"/>
              <a:buChar char="→"/>
            </a:pPr>
            <a:r>
              <a:rPr lang="en-US" sz="1100" dirty="0">
                <a:latin typeface="Arial" panose="020B0604020202020204" pitchFamily="34" charset="0"/>
                <a:cs typeface="Arial" panose="020B0604020202020204" pitchFamily="34" charset="0"/>
              </a:rPr>
              <a:t>Clearer public health guidance needed when signals occur.</a:t>
            </a:r>
          </a:p>
        </p:txBody>
      </p:sp>
      <p:pic>
        <p:nvPicPr>
          <p:cNvPr id="31" name="Picture 30">
            <a:extLst>
              <a:ext uri="{FF2B5EF4-FFF2-40B4-BE49-F238E27FC236}">
                <a16:creationId xmlns:a16="http://schemas.microsoft.com/office/drawing/2014/main" id="{8FCB87B7-E69F-4570-BB0D-88E5D98144BF}"/>
              </a:ext>
            </a:extLst>
          </p:cNvPr>
          <p:cNvPicPr>
            <a:picLocks noChangeAspect="1"/>
          </p:cNvPicPr>
          <p:nvPr/>
        </p:nvPicPr>
        <p:blipFill>
          <a:blip r:embed="rId4"/>
          <a:stretch>
            <a:fillRect/>
          </a:stretch>
        </p:blipFill>
        <p:spPr>
          <a:xfrm>
            <a:off x="3353492" y="3396026"/>
            <a:ext cx="2234775" cy="275178"/>
          </a:xfrm>
          <a:prstGeom prst="rect">
            <a:avLst/>
          </a:prstGeom>
        </p:spPr>
      </p:pic>
      <p:cxnSp>
        <p:nvCxnSpPr>
          <p:cNvPr id="5" name="Straight Arrow Connector 4">
            <a:extLst>
              <a:ext uri="{FF2B5EF4-FFF2-40B4-BE49-F238E27FC236}">
                <a16:creationId xmlns:a16="http://schemas.microsoft.com/office/drawing/2014/main" id="{D31D1E00-5F70-4C19-9EC6-AAC97360358A}"/>
              </a:ext>
            </a:extLst>
          </p:cNvPr>
          <p:cNvCxnSpPr>
            <a:cxnSpLocks/>
          </p:cNvCxnSpPr>
          <p:nvPr/>
        </p:nvCxnSpPr>
        <p:spPr>
          <a:xfrm>
            <a:off x="3086725" y="4966283"/>
            <a:ext cx="0" cy="461394"/>
          </a:xfrm>
          <a:prstGeom prst="straightConnector1">
            <a:avLst/>
          </a:prstGeom>
          <a:ln>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B9E0014-3CBB-4B1C-8443-D91B4F56D071}"/>
              </a:ext>
            </a:extLst>
          </p:cNvPr>
          <p:cNvCxnSpPr>
            <a:cxnSpLocks/>
            <a:endCxn id="21" idx="3"/>
          </p:cNvCxnSpPr>
          <p:nvPr/>
        </p:nvCxnSpPr>
        <p:spPr>
          <a:xfrm>
            <a:off x="8603577" y="3818389"/>
            <a:ext cx="0" cy="810916"/>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11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719" y="0"/>
            <a:ext cx="8520600" cy="1415451"/>
          </a:xfrm>
        </p:spPr>
        <p:txBody>
          <a:bodyPr/>
          <a:lstStyle/>
          <a:p>
            <a:r>
              <a:rPr lang="en-US" sz="2600" dirty="0"/>
              <a:t>DOLOMITE-EPPICC – </a:t>
            </a:r>
            <a:br>
              <a:rPr lang="en-US" sz="2600" dirty="0"/>
            </a:br>
            <a:r>
              <a:rPr lang="en-US" sz="2600" dirty="0"/>
              <a:t>Prenatal Exposure to DTG</a:t>
            </a:r>
            <a:br>
              <a:rPr lang="en-US" sz="2600" dirty="0"/>
            </a:br>
            <a:r>
              <a:rPr lang="en-US" sz="1600" i="1" dirty="0">
                <a:solidFill>
                  <a:schemeClr val="tx1"/>
                </a:solidFill>
              </a:rPr>
              <a:t>Thorne C et al.  CROI, 2020 Boston Abs. 791</a:t>
            </a:r>
            <a:br>
              <a:rPr lang="en-US" sz="1500" dirty="0"/>
            </a:br>
            <a:endParaRPr lang="en-US" sz="1500" dirty="0"/>
          </a:p>
        </p:txBody>
      </p:sp>
      <p:sp>
        <p:nvSpPr>
          <p:cNvPr id="4" name="Rectangle 1"/>
          <p:cNvSpPr>
            <a:spLocks noChangeArrowheads="1"/>
          </p:cNvSpPr>
          <p:nvPr/>
        </p:nvSpPr>
        <p:spPr bwMode="auto">
          <a:xfrm>
            <a:off x="458776" y="284824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Content Placeholder 2">
            <a:extLst>
              <a:ext uri="{FF2B5EF4-FFF2-40B4-BE49-F238E27FC236}">
                <a16:creationId xmlns:a16="http://schemas.microsoft.com/office/drawing/2014/main" id="{8993EE6B-EEB3-4FDD-AA36-71B6CEE39E48}"/>
              </a:ext>
            </a:extLst>
          </p:cNvPr>
          <p:cNvSpPr txBox="1">
            <a:spLocks/>
          </p:cNvSpPr>
          <p:nvPr/>
        </p:nvSpPr>
        <p:spPr>
          <a:xfrm>
            <a:off x="90743" y="1097316"/>
            <a:ext cx="9030573" cy="117145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43" indent="-285743">
              <a:lnSpc>
                <a:spcPct val="103000"/>
              </a:lnSpc>
              <a:spcBef>
                <a:spcPts val="300"/>
              </a:spcBef>
              <a:buClr>
                <a:srgbClr val="C00000"/>
              </a:buClr>
              <a:buFont typeface="Wingdings" panose="05000000000000000000" pitchFamily="2" charset="2"/>
              <a:buChar char="§"/>
            </a:pPr>
            <a:r>
              <a:rPr lang="en-US" sz="2000" dirty="0"/>
              <a:t>Multi-cohort European observational study of DTG use in pregnant women; birth outcomes through February 2019 analyzed.</a:t>
            </a:r>
          </a:p>
          <a:p>
            <a:pPr marL="285743" indent="-285743">
              <a:lnSpc>
                <a:spcPct val="103000"/>
              </a:lnSpc>
              <a:spcBef>
                <a:spcPts val="300"/>
              </a:spcBef>
              <a:buClr>
                <a:srgbClr val="C00000"/>
              </a:buClr>
              <a:buFont typeface="Wingdings" panose="05000000000000000000" pitchFamily="2" charset="2"/>
              <a:buChar char="§"/>
            </a:pPr>
            <a:r>
              <a:rPr lang="en-US" sz="2000" dirty="0"/>
              <a:t>453 pregnancies (443 singleton, 10 twins).</a:t>
            </a:r>
          </a:p>
          <a:p>
            <a:pPr marL="285743" lvl="1" indent="-285743">
              <a:lnSpc>
                <a:spcPct val="103000"/>
              </a:lnSpc>
              <a:spcBef>
                <a:spcPts val="300"/>
              </a:spcBef>
              <a:buClr>
                <a:srgbClr val="C00000"/>
              </a:buClr>
              <a:buFont typeface="Wingdings" panose="05000000000000000000" pitchFamily="2" charset="2"/>
              <a:buChar char="§"/>
            </a:pPr>
            <a:endParaRPr lang="en-US" sz="2000" dirty="0"/>
          </a:p>
          <a:p>
            <a:pPr marL="285743" indent="-285743">
              <a:lnSpc>
                <a:spcPct val="103000"/>
              </a:lnSpc>
              <a:spcBef>
                <a:spcPts val="300"/>
              </a:spcBef>
              <a:buClr>
                <a:srgbClr val="C00000"/>
              </a:buClr>
              <a:buFont typeface="Wingdings" panose="05000000000000000000" pitchFamily="2" charset="2"/>
              <a:buChar char="§"/>
            </a:pPr>
            <a:endParaRPr lang="en-US" sz="2000" dirty="0"/>
          </a:p>
          <a:p>
            <a:pPr lvl="1">
              <a:lnSpc>
                <a:spcPct val="103000"/>
              </a:lnSpc>
              <a:spcBef>
                <a:spcPts val="300"/>
              </a:spcBef>
              <a:buClr>
                <a:srgbClr val="C00000"/>
              </a:buClr>
            </a:pPr>
            <a:r>
              <a:rPr lang="en-US" sz="2000" dirty="0"/>
              <a:t>		</a:t>
            </a:r>
          </a:p>
        </p:txBody>
      </p:sp>
      <p:cxnSp>
        <p:nvCxnSpPr>
          <p:cNvPr id="6" name="Straight Connector 5">
            <a:extLst>
              <a:ext uri="{FF2B5EF4-FFF2-40B4-BE49-F238E27FC236}">
                <a16:creationId xmlns:a16="http://schemas.microsoft.com/office/drawing/2014/main" id="{6B8626D3-DF9C-485C-BE66-B21584CB1CF2}"/>
              </a:ext>
            </a:extLst>
          </p:cNvPr>
          <p:cNvCxnSpPr>
            <a:cxnSpLocks/>
          </p:cNvCxnSpPr>
          <p:nvPr/>
        </p:nvCxnSpPr>
        <p:spPr>
          <a:xfrm>
            <a:off x="0" y="1083702"/>
            <a:ext cx="9121315"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2">
            <a:extLst>
              <a:ext uri="{FF2B5EF4-FFF2-40B4-BE49-F238E27FC236}">
                <a16:creationId xmlns:a16="http://schemas.microsoft.com/office/drawing/2014/main" id="{8993EE6B-EEB3-4FDD-AA36-71B6CEE39E48}"/>
              </a:ext>
            </a:extLst>
          </p:cNvPr>
          <p:cNvSpPr txBox="1">
            <a:spLocks/>
          </p:cNvSpPr>
          <p:nvPr/>
        </p:nvSpPr>
        <p:spPr>
          <a:xfrm>
            <a:off x="277719" y="2073279"/>
            <a:ext cx="8775538" cy="133863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892" indent="-342892">
              <a:lnSpc>
                <a:spcPct val="103000"/>
              </a:lnSpc>
              <a:spcBef>
                <a:spcPts val="300"/>
              </a:spcBef>
              <a:buClr>
                <a:srgbClr val="C00000"/>
              </a:buClr>
              <a:buFont typeface="Arial" panose="020B0604020202020204" pitchFamily="34" charset="0"/>
              <a:buChar char="‒"/>
            </a:pPr>
            <a:r>
              <a:rPr lang="en-US" sz="1800" dirty="0"/>
              <a:t>18 induced abortions: 1 defect – neuronal migration disorder, preconception DTG</a:t>
            </a:r>
          </a:p>
          <a:p>
            <a:pPr marL="342892" indent="-342892">
              <a:lnSpc>
                <a:spcPct val="103000"/>
              </a:lnSpc>
              <a:spcBef>
                <a:spcPts val="300"/>
              </a:spcBef>
              <a:buClr>
                <a:srgbClr val="C00000"/>
              </a:buClr>
              <a:buFont typeface="Arial" panose="020B0604020202020204" pitchFamily="34" charset="0"/>
              <a:buChar char="‒"/>
            </a:pPr>
            <a:r>
              <a:rPr lang="en-US" sz="1800" dirty="0"/>
              <a:t>23 spontaneous abortions (all preconception DTG)</a:t>
            </a:r>
          </a:p>
          <a:p>
            <a:pPr marL="342892" indent="-342892">
              <a:lnSpc>
                <a:spcPct val="103000"/>
              </a:lnSpc>
              <a:spcBef>
                <a:spcPts val="300"/>
              </a:spcBef>
              <a:buClr>
                <a:srgbClr val="C00000"/>
              </a:buClr>
              <a:buFont typeface="Arial" panose="020B0604020202020204" pitchFamily="34" charset="0"/>
              <a:buChar char="‒"/>
            </a:pPr>
            <a:r>
              <a:rPr lang="en-US" sz="1800" dirty="0"/>
              <a:t>5 stillbirths (all preconception DTG, no birth defects)</a:t>
            </a:r>
          </a:p>
          <a:p>
            <a:pPr marL="342892" indent="-342892">
              <a:lnSpc>
                <a:spcPct val="103000"/>
              </a:lnSpc>
              <a:spcBef>
                <a:spcPts val="300"/>
              </a:spcBef>
              <a:buClr>
                <a:srgbClr val="C00000"/>
              </a:buClr>
              <a:buFont typeface="Arial" panose="020B0604020202020204" pitchFamily="34" charset="0"/>
              <a:buChar char="‒"/>
            </a:pPr>
            <a:r>
              <a:rPr lang="en-US" sz="1800" dirty="0"/>
              <a:t>400 live-born singleton (no defects in twins), 266 with preconception DTG</a:t>
            </a:r>
          </a:p>
        </p:txBody>
      </p:sp>
      <p:graphicFrame>
        <p:nvGraphicFramePr>
          <p:cNvPr id="9" name="Table 8"/>
          <p:cNvGraphicFramePr>
            <a:graphicFrameLocks noGrp="1"/>
          </p:cNvGraphicFramePr>
          <p:nvPr>
            <p:extLst>
              <p:ext uri="{D42A27DB-BD31-4B8C-83A1-F6EECF244321}">
                <p14:modId xmlns:p14="http://schemas.microsoft.com/office/powerpoint/2010/main" val="2126909806"/>
              </p:ext>
            </p:extLst>
          </p:nvPr>
        </p:nvGraphicFramePr>
        <p:xfrm>
          <a:off x="345681" y="3366732"/>
          <a:ext cx="7758431" cy="3005847"/>
        </p:xfrm>
        <a:graphic>
          <a:graphicData uri="http://schemas.openxmlformats.org/drawingml/2006/table">
            <a:tbl>
              <a:tblPr firstRow="1" firstCol="1" bandRow="1">
                <a:tableStyleId>{7DF18680-E054-41AD-8BC1-D1AEF772440D}</a:tableStyleId>
              </a:tblPr>
              <a:tblGrid>
                <a:gridCol w="1937163">
                  <a:extLst>
                    <a:ext uri="{9D8B030D-6E8A-4147-A177-3AD203B41FA5}">
                      <a16:colId xmlns:a16="http://schemas.microsoft.com/office/drawing/2014/main" val="838603883"/>
                    </a:ext>
                  </a:extLst>
                </a:gridCol>
                <a:gridCol w="1663406">
                  <a:extLst>
                    <a:ext uri="{9D8B030D-6E8A-4147-A177-3AD203B41FA5}">
                      <a16:colId xmlns:a16="http://schemas.microsoft.com/office/drawing/2014/main" val="1547369593"/>
                    </a:ext>
                  </a:extLst>
                </a:gridCol>
                <a:gridCol w="1663406">
                  <a:extLst>
                    <a:ext uri="{9D8B030D-6E8A-4147-A177-3AD203B41FA5}">
                      <a16:colId xmlns:a16="http://schemas.microsoft.com/office/drawing/2014/main" val="3643803938"/>
                    </a:ext>
                  </a:extLst>
                </a:gridCol>
                <a:gridCol w="1293180">
                  <a:extLst>
                    <a:ext uri="{9D8B030D-6E8A-4147-A177-3AD203B41FA5}">
                      <a16:colId xmlns:a16="http://schemas.microsoft.com/office/drawing/2014/main" val="1960650264"/>
                    </a:ext>
                  </a:extLst>
                </a:gridCol>
                <a:gridCol w="1201276">
                  <a:extLst>
                    <a:ext uri="{9D8B030D-6E8A-4147-A177-3AD203B41FA5}">
                      <a16:colId xmlns:a16="http://schemas.microsoft.com/office/drawing/2014/main" val="2260581677"/>
                    </a:ext>
                  </a:extLst>
                </a:gridCol>
              </a:tblGrid>
              <a:tr h="239502">
                <a:tc>
                  <a:txBody>
                    <a:bodyPr/>
                    <a:lstStyle/>
                    <a:p>
                      <a:pPr marL="0" marR="0">
                        <a:lnSpc>
                          <a:spcPct val="150000"/>
                        </a:lnSpc>
                        <a:spcBef>
                          <a:spcPts val="600"/>
                        </a:spcBef>
                        <a:spcAft>
                          <a:spcPts val="0"/>
                        </a:spcAft>
                      </a:pPr>
                      <a:r>
                        <a:rPr lang="en-GB" sz="1100" b="0" dirty="0">
                          <a:effectLst/>
                          <a:latin typeface="Arial" panose="020B0604020202020204" pitchFamily="34" charset="0"/>
                          <a:cs typeface="Arial" panose="020B0604020202020204" pitchFamily="34" charset="0"/>
                        </a:rPr>
                        <a:t> </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0"/>
                        </a:spcAft>
                      </a:pP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gridSpan="3">
                  <a:txBody>
                    <a:bodyPr/>
                    <a:lstStyle/>
                    <a:p>
                      <a:pPr marL="0" marR="0" algn="ctr">
                        <a:lnSpc>
                          <a:spcPct val="150000"/>
                        </a:lnSpc>
                        <a:spcBef>
                          <a:spcPts val="600"/>
                        </a:spcBef>
                        <a:spcAft>
                          <a:spcPts val="0"/>
                        </a:spcAft>
                      </a:pPr>
                      <a:r>
                        <a:rPr lang="en-GB" sz="1100" b="0" dirty="0">
                          <a:effectLst/>
                          <a:latin typeface="Arial" panose="020B0604020202020204" pitchFamily="34" charset="0"/>
                          <a:cs typeface="Arial" panose="020B0604020202020204" pitchFamily="34" charset="0"/>
                        </a:rPr>
                        <a:t>Earliest Dolutegravir exposure</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00506910"/>
                  </a:ext>
                </a:extLst>
              </a:tr>
              <a:tr h="239502">
                <a:tc>
                  <a:txBody>
                    <a:bodyPr/>
                    <a:lstStyle/>
                    <a:p>
                      <a:pPr marL="0" marR="0">
                        <a:lnSpc>
                          <a:spcPct val="150000"/>
                        </a:lnSpc>
                        <a:spcBef>
                          <a:spcPts val="600"/>
                        </a:spcBef>
                        <a:spcAft>
                          <a:spcPts val="0"/>
                        </a:spcAft>
                      </a:pPr>
                      <a:r>
                        <a:rPr lang="en-GB" sz="1100" b="0" dirty="0">
                          <a:effectLst/>
                          <a:latin typeface="Arial" panose="020B0604020202020204" pitchFamily="34" charset="0"/>
                          <a:cs typeface="Arial" panose="020B0604020202020204" pitchFamily="34" charset="0"/>
                        </a:rPr>
                        <a:t> </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Total (n=463</a:t>
                      </a:r>
                      <a:r>
                        <a:rPr lang="en-US" sz="1100" b="0" baseline="30000" dirty="0">
                          <a:effectLst/>
                          <a:latin typeface="Arial" panose="020B0604020202020204" pitchFamily="34" charset="0"/>
                          <a:ea typeface="Calibri" panose="020F0502020204030204" pitchFamily="34" charset="0"/>
                          <a:cs typeface="Arial" panose="020B0604020202020204" pitchFamily="34" charset="0"/>
                        </a:rPr>
                        <a:t>1</a:t>
                      </a:r>
                      <a:r>
                        <a:rPr lang="en-US" sz="1100" b="0" dirty="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tc>
                <a:tc>
                  <a:txBody>
                    <a:bodyPr/>
                    <a:lstStyle/>
                    <a:p>
                      <a:pPr marL="0" marR="0" algn="ctr">
                        <a:lnSpc>
                          <a:spcPct val="150000"/>
                        </a:lnSpc>
                        <a:spcBef>
                          <a:spcPts val="600"/>
                        </a:spcBef>
                        <a:spcAft>
                          <a:spcPts val="0"/>
                        </a:spcAft>
                      </a:pPr>
                      <a:r>
                        <a:rPr lang="en-GB" sz="1100" b="0" dirty="0">
                          <a:effectLst/>
                          <a:latin typeface="Arial" panose="020B0604020202020204" pitchFamily="34" charset="0"/>
                          <a:cs typeface="Arial" panose="020B0604020202020204" pitchFamily="34" charset="0"/>
                        </a:rPr>
                        <a:t>Periconception</a:t>
                      </a:r>
                      <a:r>
                        <a:rPr lang="en-GB" sz="1100" b="0" baseline="30000" dirty="0">
                          <a:effectLst/>
                          <a:latin typeface="Arial" panose="020B0604020202020204" pitchFamily="34" charset="0"/>
                          <a:cs typeface="Arial" panose="020B0604020202020204" pitchFamily="34" charset="0"/>
                        </a:rPr>
                        <a:t>2</a:t>
                      </a:r>
                      <a:r>
                        <a:rPr lang="en-GB" sz="1100" b="0" dirty="0">
                          <a:effectLst/>
                          <a:latin typeface="Arial" panose="020B0604020202020204" pitchFamily="34" charset="0"/>
                          <a:cs typeface="Arial" panose="020B0604020202020204" pitchFamily="34" charset="0"/>
                        </a:rPr>
                        <a:t> (n=325)</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0"/>
                        </a:spcAft>
                      </a:pPr>
                      <a:r>
                        <a:rPr lang="en-GB" sz="1100" b="0" dirty="0">
                          <a:effectLst/>
                          <a:latin typeface="Arial" panose="020B0604020202020204" pitchFamily="34" charset="0"/>
                          <a:cs typeface="Arial" panose="020B0604020202020204" pitchFamily="34" charset="0"/>
                        </a:rPr>
                        <a:t>Later T1</a:t>
                      </a:r>
                      <a:r>
                        <a:rPr lang="en-GB" sz="1100" b="0" baseline="30000" dirty="0">
                          <a:effectLst/>
                          <a:latin typeface="Arial" panose="020B0604020202020204" pitchFamily="34" charset="0"/>
                          <a:cs typeface="Arial" panose="020B0604020202020204" pitchFamily="34" charset="0"/>
                        </a:rPr>
                        <a:t>2</a:t>
                      </a:r>
                      <a:r>
                        <a:rPr lang="en-GB" sz="1100" b="0" dirty="0">
                          <a:effectLst/>
                          <a:latin typeface="Arial" panose="020B0604020202020204" pitchFamily="34" charset="0"/>
                          <a:cs typeface="Arial" panose="020B0604020202020204" pitchFamily="34" charset="0"/>
                        </a:rPr>
                        <a:t>  (n=31)</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0"/>
                        </a:spcAft>
                      </a:pPr>
                      <a:r>
                        <a:rPr lang="en-GB" sz="1100" b="0" dirty="0">
                          <a:effectLst/>
                          <a:latin typeface="Arial" panose="020B0604020202020204" pitchFamily="34" charset="0"/>
                          <a:cs typeface="Arial" panose="020B0604020202020204" pitchFamily="34" charset="0"/>
                        </a:rPr>
                        <a:t>T2 / T3</a:t>
                      </a:r>
                      <a:r>
                        <a:rPr lang="en-GB" sz="1100" b="0" baseline="30000" dirty="0">
                          <a:effectLst/>
                          <a:latin typeface="Arial" panose="020B0604020202020204" pitchFamily="34" charset="0"/>
                          <a:cs typeface="Arial" panose="020B0604020202020204" pitchFamily="34" charset="0"/>
                        </a:rPr>
                        <a:t>2</a:t>
                      </a:r>
                      <a:r>
                        <a:rPr lang="en-GB" sz="1100" b="0" dirty="0">
                          <a:effectLst/>
                          <a:latin typeface="Arial" panose="020B0604020202020204" pitchFamily="34" charset="0"/>
                          <a:cs typeface="Arial" panose="020B0604020202020204" pitchFamily="34" charset="0"/>
                        </a:rPr>
                        <a:t>  (n=106)</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38969518"/>
                  </a:ext>
                </a:extLst>
              </a:tr>
              <a:tr h="239502">
                <a:tc>
                  <a:txBody>
                    <a:bodyPr/>
                    <a:lstStyle/>
                    <a:p>
                      <a:pPr marL="0" marR="0">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Induced abortion</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18 (3.8%)</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17 (5.2%)</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1 (3.2%)</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0</a:t>
                      </a:r>
                    </a:p>
                  </a:txBody>
                  <a:tcPr marL="68580" marR="68580" marT="0" marB="0"/>
                </a:tc>
                <a:extLst>
                  <a:ext uri="{0D108BD9-81ED-4DB2-BD59-A6C34878D82A}">
                    <a16:rowId xmlns:a16="http://schemas.microsoft.com/office/drawing/2014/main" val="3806910518"/>
                  </a:ext>
                </a:extLst>
              </a:tr>
              <a:tr h="239502">
                <a:tc>
                  <a:txBody>
                    <a:bodyPr/>
                    <a:lstStyle/>
                    <a:p>
                      <a:pPr marL="0" marR="0">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Spontaneous abortion</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23 (5.0%)</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23 (7.2%)</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0</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0</a:t>
                      </a:r>
                    </a:p>
                  </a:txBody>
                  <a:tcPr marL="68580" marR="68580" marT="0" marB="0"/>
                </a:tc>
                <a:extLst>
                  <a:ext uri="{0D108BD9-81ED-4DB2-BD59-A6C34878D82A}">
                    <a16:rowId xmlns:a16="http://schemas.microsoft.com/office/drawing/2014/main" val="379008174"/>
                  </a:ext>
                </a:extLst>
              </a:tr>
              <a:tr h="239502">
                <a:tc>
                  <a:txBody>
                    <a:bodyPr/>
                    <a:lstStyle/>
                    <a:p>
                      <a:pPr marL="0" marR="0">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Stillbirth</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5 (1.1%)</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5 (1.5%)</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0</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0</a:t>
                      </a:r>
                    </a:p>
                  </a:txBody>
                  <a:tcPr marL="68580" marR="68580" marT="0" marB="0"/>
                </a:tc>
                <a:extLst>
                  <a:ext uri="{0D108BD9-81ED-4DB2-BD59-A6C34878D82A}">
                    <a16:rowId xmlns:a16="http://schemas.microsoft.com/office/drawing/2014/main" val="60075728"/>
                  </a:ext>
                </a:extLst>
              </a:tr>
              <a:tr h="239502">
                <a:tc>
                  <a:txBody>
                    <a:bodyPr/>
                    <a:lstStyle/>
                    <a:p>
                      <a:pPr marL="0" marR="0">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Live birth</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417 (90.1%)</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280 (86.1%)</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30 (96.8%)</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106 (100%)</a:t>
                      </a:r>
                    </a:p>
                  </a:txBody>
                  <a:tcPr marL="68580" marR="68580" marT="0" marB="0"/>
                </a:tc>
                <a:extLst>
                  <a:ext uri="{0D108BD9-81ED-4DB2-BD59-A6C34878D82A}">
                    <a16:rowId xmlns:a16="http://schemas.microsoft.com/office/drawing/2014/main" val="163255645"/>
                  </a:ext>
                </a:extLst>
              </a:tr>
              <a:tr h="239502">
                <a:tc>
                  <a:txBody>
                    <a:bodyPr/>
                    <a:lstStyle/>
                    <a:p>
                      <a:pPr marL="0" marR="0">
                        <a:lnSpc>
                          <a:spcPct val="150000"/>
                        </a:lnSpc>
                        <a:spcBef>
                          <a:spcPts val="600"/>
                        </a:spcBef>
                        <a:spcAft>
                          <a:spcPts val="0"/>
                        </a:spcAft>
                      </a:pPr>
                      <a:r>
                        <a:rPr lang="en-US" sz="1100" b="1" dirty="0">
                          <a:effectLst/>
                          <a:latin typeface="Arial" panose="020B0604020202020204" pitchFamily="34" charset="0"/>
                          <a:ea typeface="Calibri" panose="020F0502020204030204" pitchFamily="34" charset="0"/>
                          <a:cs typeface="Arial" panose="020B0604020202020204" pitchFamily="34" charset="0"/>
                        </a:rPr>
                        <a:t>Singleton live birth</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400</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266</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30</a:t>
                      </a: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104</a:t>
                      </a:r>
                    </a:p>
                  </a:txBody>
                  <a:tcPr marL="68580" marR="68580" marT="0" marB="0"/>
                </a:tc>
                <a:extLst>
                  <a:ext uri="{0D108BD9-81ED-4DB2-BD59-A6C34878D82A}">
                    <a16:rowId xmlns:a16="http://schemas.microsoft.com/office/drawing/2014/main" val="2027666569"/>
                  </a:ext>
                </a:extLst>
              </a:tr>
              <a:tr h="437318">
                <a:tc>
                  <a:txBody>
                    <a:bodyPr/>
                    <a:lstStyle/>
                    <a:p>
                      <a:pPr marL="0" marR="0">
                        <a:lnSpc>
                          <a:spcPct val="150000"/>
                        </a:lnSpc>
                        <a:spcBef>
                          <a:spcPts val="600"/>
                        </a:spcBef>
                        <a:spcAft>
                          <a:spcPts val="0"/>
                        </a:spcAft>
                      </a:pPr>
                      <a:r>
                        <a:rPr lang="en-GB" sz="1100" b="0" dirty="0">
                          <a:effectLst/>
                          <a:latin typeface="Arial" panose="020B0604020202020204" pitchFamily="34" charset="0"/>
                          <a:cs typeface="Arial" panose="020B0604020202020204" pitchFamily="34" charset="0"/>
                        </a:rPr>
                        <a:t>Preterm delivery (&lt;37 weeks)</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51/385 (13.2.%)</a:t>
                      </a:r>
                    </a:p>
                  </a:txBody>
                  <a:tcPr marL="68580" marR="68580" marT="0" marB="0"/>
                </a:tc>
                <a:tc>
                  <a:txBody>
                    <a:bodyPr/>
                    <a:lstStyle/>
                    <a:p>
                      <a:pPr marL="0" marR="0" algn="ctr">
                        <a:lnSpc>
                          <a:spcPct val="150000"/>
                        </a:lnSpc>
                        <a:spcBef>
                          <a:spcPts val="600"/>
                        </a:spcBef>
                        <a:spcAft>
                          <a:spcPts val="0"/>
                        </a:spcAft>
                      </a:pPr>
                      <a:r>
                        <a:rPr lang="en-GB" sz="1100" b="0" dirty="0">
                          <a:effectLst/>
                          <a:latin typeface="Arial" panose="020B0604020202020204" pitchFamily="34" charset="0"/>
                          <a:cs typeface="Arial" panose="020B0604020202020204" pitchFamily="34" charset="0"/>
                        </a:rPr>
                        <a:t>32/254 (12.0%)</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0"/>
                        </a:spcAft>
                      </a:pPr>
                      <a:r>
                        <a:rPr lang="en-GB" sz="1100" b="0" dirty="0">
                          <a:effectLst/>
                          <a:latin typeface="Arial" panose="020B0604020202020204" pitchFamily="34" charset="0"/>
                          <a:cs typeface="Arial" panose="020B0604020202020204" pitchFamily="34" charset="0"/>
                        </a:rPr>
                        <a:t>3/29  (10.0%)</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0"/>
                        </a:spcAft>
                      </a:pPr>
                      <a:r>
                        <a:rPr lang="en-GB" sz="1100" b="0" dirty="0">
                          <a:effectLst/>
                          <a:latin typeface="Arial" panose="020B0604020202020204" pitchFamily="34" charset="0"/>
                          <a:cs typeface="Arial" panose="020B0604020202020204" pitchFamily="34" charset="0"/>
                        </a:rPr>
                        <a:t>16/102 (15.7%)</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31320311"/>
                  </a:ext>
                </a:extLst>
              </a:tr>
              <a:tr h="239502">
                <a:tc>
                  <a:txBody>
                    <a:bodyPr/>
                    <a:lstStyle/>
                    <a:p>
                      <a:pPr marL="0" marR="0">
                        <a:lnSpc>
                          <a:spcPct val="150000"/>
                        </a:lnSpc>
                        <a:spcBef>
                          <a:spcPts val="600"/>
                        </a:spcBef>
                        <a:spcAft>
                          <a:spcPts val="0"/>
                        </a:spcAft>
                      </a:pPr>
                      <a:r>
                        <a:rPr lang="en-GB" sz="1100" b="0" dirty="0">
                          <a:effectLst/>
                          <a:latin typeface="Arial" panose="020B0604020202020204" pitchFamily="34" charset="0"/>
                          <a:cs typeface="Arial" panose="020B0604020202020204" pitchFamily="34" charset="0"/>
                        </a:rPr>
                        <a:t>Low birth weight (&lt;2500g)</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48/390 (12.3%)</a:t>
                      </a:r>
                    </a:p>
                  </a:txBody>
                  <a:tcPr marL="68580" marR="68580" marT="0" marB="0"/>
                </a:tc>
                <a:tc>
                  <a:txBody>
                    <a:bodyPr/>
                    <a:lstStyle/>
                    <a:p>
                      <a:pPr marL="0" marR="0" algn="ctr">
                        <a:lnSpc>
                          <a:spcPct val="150000"/>
                        </a:lnSpc>
                        <a:spcBef>
                          <a:spcPts val="600"/>
                        </a:spcBef>
                        <a:spcAft>
                          <a:spcPts val="0"/>
                        </a:spcAft>
                      </a:pPr>
                      <a:r>
                        <a:rPr lang="en-GB" sz="1100" b="0" dirty="0">
                          <a:effectLst/>
                          <a:latin typeface="Arial" panose="020B0604020202020204" pitchFamily="34" charset="0"/>
                          <a:cs typeface="Arial" panose="020B0604020202020204" pitchFamily="34" charset="0"/>
                        </a:rPr>
                        <a:t>31/261  (11.9%)</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0"/>
                        </a:spcAft>
                      </a:pPr>
                      <a:r>
                        <a:rPr lang="en-GB" sz="1100" b="0" dirty="0">
                          <a:effectLst/>
                          <a:latin typeface="Arial" panose="020B0604020202020204" pitchFamily="34" charset="0"/>
                          <a:cs typeface="Arial" panose="020B0604020202020204" pitchFamily="34" charset="0"/>
                        </a:rPr>
                        <a:t>3/29 (10.3%)</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0"/>
                        </a:spcAft>
                      </a:pPr>
                      <a:r>
                        <a:rPr lang="en-GB" sz="1100" b="0" dirty="0">
                          <a:effectLst/>
                          <a:latin typeface="Arial" panose="020B0604020202020204" pitchFamily="34" charset="0"/>
                          <a:cs typeface="Arial" panose="020B0604020202020204" pitchFamily="34" charset="0"/>
                        </a:rPr>
                        <a:t>14/100 (14.0%)</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03615468"/>
                  </a:ext>
                </a:extLst>
              </a:tr>
              <a:tr h="239502">
                <a:tc>
                  <a:txBody>
                    <a:bodyPr/>
                    <a:lstStyle/>
                    <a:p>
                      <a:pPr marL="0" marR="0">
                        <a:lnSpc>
                          <a:spcPct val="150000"/>
                        </a:lnSpc>
                        <a:spcBef>
                          <a:spcPts val="600"/>
                        </a:spcBef>
                        <a:spcAft>
                          <a:spcPts val="0"/>
                        </a:spcAft>
                      </a:pPr>
                      <a:r>
                        <a:rPr lang="en-GB" sz="1100" b="1" dirty="0">
                          <a:effectLst/>
                          <a:latin typeface="Arial" panose="020B0604020202020204" pitchFamily="34" charset="0"/>
                          <a:cs typeface="Arial" panose="020B0604020202020204" pitchFamily="34" charset="0"/>
                        </a:rPr>
                        <a:t>Infant with birth defect *</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17/400 (4.3%)</a:t>
                      </a:r>
                    </a:p>
                  </a:txBody>
                  <a:tcPr marL="68580" marR="68580" marT="0" marB="0"/>
                </a:tc>
                <a:tc>
                  <a:txBody>
                    <a:bodyPr/>
                    <a:lstStyle/>
                    <a:p>
                      <a:pPr marL="0" marR="0" algn="ctr">
                        <a:lnSpc>
                          <a:spcPct val="150000"/>
                        </a:lnSpc>
                        <a:spcBef>
                          <a:spcPts val="600"/>
                        </a:spcBef>
                        <a:spcAft>
                          <a:spcPts val="0"/>
                        </a:spcAft>
                      </a:pPr>
                      <a:r>
                        <a:rPr lang="en-GB" sz="1100" b="0" dirty="0">
                          <a:effectLst/>
                          <a:latin typeface="Arial" panose="020B0604020202020204" pitchFamily="34" charset="0"/>
                          <a:cs typeface="Arial" panose="020B0604020202020204" pitchFamily="34" charset="0"/>
                        </a:rPr>
                        <a:t>12/266 (4.5%)</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0"/>
                        </a:spcAft>
                      </a:pPr>
                      <a:r>
                        <a:rPr lang="en-GB" sz="1100" b="0" dirty="0">
                          <a:effectLst/>
                          <a:latin typeface="Arial" panose="020B0604020202020204" pitchFamily="34" charset="0"/>
                          <a:cs typeface="Arial" panose="020B0604020202020204" pitchFamily="34" charset="0"/>
                        </a:rPr>
                        <a:t>1/30 (3.3%)</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0"/>
                        </a:spcAft>
                      </a:pPr>
                      <a:r>
                        <a:rPr lang="en-GB" sz="1100" b="0" dirty="0">
                          <a:effectLst/>
                          <a:latin typeface="Arial" panose="020B0604020202020204" pitchFamily="34" charset="0"/>
                          <a:cs typeface="Arial" panose="020B0604020202020204" pitchFamily="34" charset="0"/>
                        </a:rPr>
                        <a:t>4/104 (3.8%)</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25314976"/>
                  </a:ext>
                </a:extLst>
              </a:tr>
              <a:tr h="362518">
                <a:tc gridSpan="5">
                  <a:txBody>
                    <a:bodyPr/>
                    <a:lstStyle/>
                    <a:p>
                      <a:pPr marL="0" marR="0">
                        <a:lnSpc>
                          <a:spcPct val="100000"/>
                        </a:lnSpc>
                        <a:spcBef>
                          <a:spcPts val="100"/>
                        </a:spcBef>
                        <a:spcAft>
                          <a:spcPts val="0"/>
                        </a:spcAft>
                      </a:pPr>
                      <a:endParaRPr lang="en-GB" sz="900" b="0" baseline="300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baseline="30000" dirty="0">
                          <a:effectLst/>
                          <a:latin typeface="Arial" panose="020B0604020202020204" pitchFamily="34" charset="0"/>
                          <a:ea typeface="Calibri" panose="020F0502020204030204" pitchFamily="34" charset="0"/>
                          <a:cs typeface="Arial" panose="020B0604020202020204" pitchFamily="34" charset="0"/>
                        </a:rPr>
                        <a:t>1 </a:t>
                      </a:r>
                      <a:r>
                        <a:rPr lang="en-US" sz="900" b="0" baseline="0" dirty="0">
                          <a:effectLst/>
                          <a:latin typeface="Arial" panose="020B0604020202020204" pitchFamily="34" charset="0"/>
                          <a:ea typeface="Calibri" panose="020F0502020204030204" pitchFamily="34" charset="0"/>
                          <a:cs typeface="Arial" panose="020B0604020202020204" pitchFamily="34" charset="0"/>
                        </a:rPr>
                        <a:t>Includes outcomes from 10 twin pregnancies</a:t>
                      </a:r>
                      <a:endParaRPr lang="en-US" sz="9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0000"/>
                        </a:lnSpc>
                        <a:spcBef>
                          <a:spcPts val="100"/>
                        </a:spcBef>
                        <a:spcAft>
                          <a:spcPts val="0"/>
                        </a:spcAft>
                      </a:pPr>
                      <a:r>
                        <a:rPr lang="en-GB" sz="900" b="0" baseline="30000" dirty="0">
                          <a:effectLst/>
                          <a:latin typeface="Arial" panose="020B0604020202020204" pitchFamily="34" charset="0"/>
                          <a:cs typeface="Arial" panose="020B0604020202020204" pitchFamily="34" charset="0"/>
                        </a:rPr>
                        <a:t>2</a:t>
                      </a:r>
                      <a:r>
                        <a:rPr lang="en-GB" sz="900" b="0" dirty="0">
                          <a:effectLst/>
                          <a:latin typeface="Arial" panose="020B0604020202020204" pitchFamily="34" charset="0"/>
                          <a:cs typeface="Arial" panose="020B0604020202020204" pitchFamily="34" charset="0"/>
                        </a:rPr>
                        <a:t> Periconception: up to 6 completed gestational weeks; Later T1: 7-12 weeks; T2/T3: from 13 weeks</a:t>
                      </a: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89226589"/>
                  </a:ext>
                </a:extLst>
              </a:tr>
            </a:tbl>
          </a:graphicData>
        </a:graphic>
      </p:graphicFrame>
      <p:sp>
        <p:nvSpPr>
          <p:cNvPr id="10" name="Rectangle 9"/>
          <p:cNvSpPr/>
          <p:nvPr/>
        </p:nvSpPr>
        <p:spPr>
          <a:xfrm>
            <a:off x="90743" y="6427469"/>
            <a:ext cx="8667757"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 No NTD or other CNS defect reported; defects were GU (7), cardiac (3), limb (3), GI (2), other (3) (1 infant had GU and limb)</a:t>
            </a:r>
          </a:p>
        </p:txBody>
      </p:sp>
      <p:pic>
        <p:nvPicPr>
          <p:cNvPr id="11" name="Picture 10"/>
          <p:cNvPicPr>
            <a:picLocks noChangeAspect="1"/>
          </p:cNvPicPr>
          <p:nvPr/>
        </p:nvPicPr>
        <p:blipFill>
          <a:blip r:embed="rId2"/>
          <a:stretch>
            <a:fillRect/>
          </a:stretch>
        </p:blipFill>
        <p:spPr>
          <a:xfrm>
            <a:off x="277719" y="226973"/>
            <a:ext cx="823957" cy="781486"/>
          </a:xfrm>
          <a:prstGeom prst="rect">
            <a:avLst/>
          </a:prstGeom>
        </p:spPr>
      </p:pic>
      <p:pic>
        <p:nvPicPr>
          <p:cNvPr id="13" name="Picture 9">
            <a:extLst>
              <a:ext uri="{FF2B5EF4-FFF2-40B4-BE49-F238E27FC236}">
                <a16:creationId xmlns:a16="http://schemas.microsoft.com/office/drawing/2014/main" id="{5AD17D85-72DC-41C0-991F-228AF2F26C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1511" y="153532"/>
            <a:ext cx="994770" cy="8175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794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04" y="-25011"/>
            <a:ext cx="7886700" cy="1151348"/>
          </a:xfrm>
        </p:spPr>
        <p:txBody>
          <a:bodyPr/>
          <a:lstStyle/>
          <a:p>
            <a:r>
              <a:rPr lang="en-US" dirty="0"/>
              <a:t>Estimates of Periconception InSTI Exposure, US</a:t>
            </a:r>
            <a:br>
              <a:rPr lang="en-US" dirty="0"/>
            </a:br>
            <a:r>
              <a:rPr lang="en-US" sz="2000" i="1" dirty="0">
                <a:solidFill>
                  <a:schemeClr val="tx1"/>
                </a:solidFill>
              </a:rPr>
              <a:t>Lampe M et al.  CROI, 2020 Boston Abs. 790</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0" y="1023001"/>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43132" y="1023001"/>
            <a:ext cx="8857735" cy="277392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200"/>
              </a:spcBef>
            </a:pPr>
            <a:r>
              <a:rPr lang="en-US" sz="2000" dirty="0"/>
              <a:t>Estimated annual pregnancies to HIV+ women on ART at conception: </a:t>
            </a:r>
          </a:p>
          <a:p>
            <a:pPr lvl="1">
              <a:lnSpc>
                <a:spcPct val="103000"/>
              </a:lnSpc>
              <a:spcBef>
                <a:spcPts val="200"/>
              </a:spcBef>
            </a:pPr>
            <a:r>
              <a:rPr lang="en-US" sz="1600" dirty="0"/>
              <a:t>Hospital d/c data (Healthcare Cost &amp; Utilization Project) 2007-2014 to estimate number of births 2015-2017;</a:t>
            </a:r>
          </a:p>
          <a:p>
            <a:pPr lvl="1">
              <a:lnSpc>
                <a:spcPct val="103000"/>
              </a:lnSpc>
              <a:spcBef>
                <a:spcPts val="200"/>
              </a:spcBef>
            </a:pPr>
            <a:r>
              <a:rPr lang="en-US" sz="1600" dirty="0"/>
              <a:t>Multiplied annual births by estimates of pregnancies resulting in live birth (65%)                (Vital Statistics Report) and % HIV+ women dx prior to pregnancy (80%) and on ART            (58%-74%) (using CDC estimates of suppression and being in HIV care)</a:t>
            </a:r>
          </a:p>
          <a:p>
            <a:pPr lvl="1">
              <a:lnSpc>
                <a:spcPct val="103000"/>
              </a:lnSpc>
              <a:spcBef>
                <a:spcPts val="200"/>
              </a:spcBef>
            </a:pPr>
            <a:r>
              <a:rPr lang="en-US" sz="1600" dirty="0"/>
              <a:t>Used NA-ACCORD data from 2007-2016 and factor proportion of women age              15-45 </a:t>
            </a:r>
            <a:r>
              <a:rPr lang="en-US" sz="1600" dirty="0" err="1"/>
              <a:t>yr</a:t>
            </a:r>
            <a:r>
              <a:rPr lang="en-US" sz="1600" dirty="0"/>
              <a:t> with &gt;1 </a:t>
            </a:r>
            <a:r>
              <a:rPr lang="en-US" sz="1600" dirty="0" err="1"/>
              <a:t>mo</a:t>
            </a:r>
            <a:r>
              <a:rPr lang="en-US" sz="1600" dirty="0"/>
              <a:t> InSTI exposure to estimate periconception exposures by year.</a:t>
            </a:r>
          </a:p>
        </p:txBody>
      </p:sp>
      <p:sp>
        <p:nvSpPr>
          <p:cNvPr id="29" name="Rectangle 28">
            <a:extLst>
              <a:ext uri="{FF2B5EF4-FFF2-40B4-BE49-F238E27FC236}">
                <a16:creationId xmlns:a16="http://schemas.microsoft.com/office/drawing/2014/main" id="{C50B41E0-75D5-4FB0-906E-5707BCF83C7A}"/>
              </a:ext>
            </a:extLst>
          </p:cNvPr>
          <p:cNvSpPr/>
          <p:nvPr/>
        </p:nvSpPr>
        <p:spPr>
          <a:xfrm>
            <a:off x="5032027" y="5591282"/>
            <a:ext cx="4115360" cy="1077218"/>
          </a:xfrm>
          <a:prstGeom prst="rect">
            <a:avLst/>
          </a:prstGeom>
        </p:spPr>
        <p:txBody>
          <a:bodyPr wrap="square">
            <a:spAutoFit/>
          </a:bodyPr>
          <a:lstStyle/>
          <a:p>
            <a:pPr marL="285750" indent="-285750">
              <a:buClr>
                <a:srgbClr val="C00000"/>
              </a:buClr>
              <a:buFont typeface="Calibri" panose="020F0502020204030204" pitchFamily="34" charset="0"/>
              <a:buChar char="→"/>
            </a:pPr>
            <a:r>
              <a:rPr lang="en-US" sz="1600" dirty="0">
                <a:latin typeface="Arial" panose="020B0604020202020204" pitchFamily="34" charset="0"/>
                <a:cs typeface="Arial" panose="020B0604020202020204" pitchFamily="34" charset="0"/>
              </a:rPr>
              <a:t>In 2016, 61% all conceptions on       ART were InSTI</a:t>
            </a:r>
          </a:p>
          <a:p>
            <a:pPr marL="285750" indent="-285750">
              <a:buClr>
                <a:srgbClr val="C00000"/>
              </a:buClr>
              <a:buFont typeface="Calibri" panose="020F0502020204030204" pitchFamily="34" charset="0"/>
              <a:buChar char="→"/>
            </a:pPr>
            <a:r>
              <a:rPr lang="en-US" sz="1600" dirty="0">
                <a:latin typeface="Arial" panose="020B0604020202020204" pitchFamily="34" charset="0"/>
                <a:cs typeface="Arial" panose="020B0604020202020204" pitchFamily="34" charset="0"/>
              </a:rPr>
              <a:t>Of 2016 InSTI exposures, 52% DTG,                   33% EVG and 15% RAL</a:t>
            </a:r>
          </a:p>
        </p:txBody>
      </p:sp>
      <p:grpSp>
        <p:nvGrpSpPr>
          <p:cNvPr id="5" name="Group 4">
            <a:extLst>
              <a:ext uri="{FF2B5EF4-FFF2-40B4-BE49-F238E27FC236}">
                <a16:creationId xmlns:a16="http://schemas.microsoft.com/office/drawing/2014/main" id="{0C5FCD00-2528-4FDE-A6F1-BFC6DAABBBBE}"/>
              </a:ext>
            </a:extLst>
          </p:cNvPr>
          <p:cNvGrpSpPr/>
          <p:nvPr/>
        </p:nvGrpSpPr>
        <p:grpSpPr>
          <a:xfrm>
            <a:off x="278023" y="3243894"/>
            <a:ext cx="3823714" cy="2405317"/>
            <a:chOff x="278023" y="3352871"/>
            <a:chExt cx="4041428" cy="2700809"/>
          </a:xfrm>
        </p:grpSpPr>
        <p:pic>
          <p:nvPicPr>
            <p:cNvPr id="27" name="Picture 26">
              <a:extLst>
                <a:ext uri="{FF2B5EF4-FFF2-40B4-BE49-F238E27FC236}">
                  <a16:creationId xmlns:a16="http://schemas.microsoft.com/office/drawing/2014/main" id="{7AB474BA-457F-469E-A668-80AF626B6EC2}"/>
                </a:ext>
              </a:extLst>
            </p:cNvPr>
            <p:cNvPicPr>
              <a:picLocks noChangeAspect="1"/>
            </p:cNvPicPr>
            <p:nvPr/>
          </p:nvPicPr>
          <p:blipFill>
            <a:blip r:embed="rId2"/>
            <a:stretch>
              <a:fillRect/>
            </a:stretch>
          </p:blipFill>
          <p:spPr>
            <a:xfrm>
              <a:off x="278023" y="3352871"/>
              <a:ext cx="4041428" cy="2700809"/>
            </a:xfrm>
            <a:prstGeom prst="rect">
              <a:avLst/>
            </a:prstGeom>
          </p:spPr>
        </p:pic>
        <p:sp>
          <p:nvSpPr>
            <p:cNvPr id="30" name="Rectangle 29">
              <a:extLst>
                <a:ext uri="{FF2B5EF4-FFF2-40B4-BE49-F238E27FC236}">
                  <a16:creationId xmlns:a16="http://schemas.microsoft.com/office/drawing/2014/main" id="{0716CAD3-DD05-4C80-A309-F25AD9C27E85}"/>
                </a:ext>
              </a:extLst>
            </p:cNvPr>
            <p:cNvSpPr/>
            <p:nvPr/>
          </p:nvSpPr>
          <p:spPr>
            <a:xfrm>
              <a:off x="2873829" y="3650664"/>
              <a:ext cx="539931" cy="206936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B6EE7D70-4779-4EB2-9B29-F4BEDAFDAE8E}"/>
              </a:ext>
            </a:extLst>
          </p:cNvPr>
          <p:cNvGrpSpPr/>
          <p:nvPr/>
        </p:nvGrpSpPr>
        <p:grpSpPr>
          <a:xfrm>
            <a:off x="4885507" y="3202143"/>
            <a:ext cx="3692284" cy="2447068"/>
            <a:chOff x="4572000" y="3279751"/>
            <a:chExt cx="3792604" cy="2773929"/>
          </a:xfrm>
        </p:grpSpPr>
        <p:pic>
          <p:nvPicPr>
            <p:cNvPr id="28" name="Picture 27">
              <a:extLst>
                <a:ext uri="{FF2B5EF4-FFF2-40B4-BE49-F238E27FC236}">
                  <a16:creationId xmlns:a16="http://schemas.microsoft.com/office/drawing/2014/main" id="{27B790CC-A564-46F5-BEF5-0D10FE19D319}"/>
                </a:ext>
              </a:extLst>
            </p:cNvPr>
            <p:cNvPicPr>
              <a:picLocks noChangeAspect="1"/>
            </p:cNvPicPr>
            <p:nvPr/>
          </p:nvPicPr>
          <p:blipFill>
            <a:blip r:embed="rId3"/>
            <a:stretch>
              <a:fillRect/>
            </a:stretch>
          </p:blipFill>
          <p:spPr>
            <a:xfrm>
              <a:off x="4572000" y="3279751"/>
              <a:ext cx="3792604" cy="2773929"/>
            </a:xfrm>
            <a:prstGeom prst="rect">
              <a:avLst/>
            </a:prstGeom>
          </p:spPr>
        </p:pic>
        <p:sp>
          <p:nvSpPr>
            <p:cNvPr id="31" name="TextBox 30">
              <a:extLst>
                <a:ext uri="{FF2B5EF4-FFF2-40B4-BE49-F238E27FC236}">
                  <a16:creationId xmlns:a16="http://schemas.microsoft.com/office/drawing/2014/main" id="{6D945EBE-199F-4DF1-8690-E72ECC38E9DC}"/>
                </a:ext>
              </a:extLst>
            </p:cNvPr>
            <p:cNvSpPr txBox="1"/>
            <p:nvPr/>
          </p:nvSpPr>
          <p:spPr>
            <a:xfrm>
              <a:off x="5111932" y="5024845"/>
              <a:ext cx="409302" cy="261610"/>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1%</a:t>
              </a:r>
            </a:p>
          </p:txBody>
        </p:sp>
        <p:sp>
          <p:nvSpPr>
            <p:cNvPr id="32" name="TextBox 31">
              <a:extLst>
                <a:ext uri="{FF2B5EF4-FFF2-40B4-BE49-F238E27FC236}">
                  <a16:creationId xmlns:a16="http://schemas.microsoft.com/office/drawing/2014/main" id="{106FE7FF-3A88-42A7-9B04-53455162C2B7}"/>
                </a:ext>
              </a:extLst>
            </p:cNvPr>
            <p:cNvSpPr txBox="1"/>
            <p:nvPr/>
          </p:nvSpPr>
          <p:spPr>
            <a:xfrm>
              <a:off x="7842628" y="3666302"/>
              <a:ext cx="521976" cy="261610"/>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61%</a:t>
              </a:r>
            </a:p>
          </p:txBody>
        </p:sp>
      </p:grpSp>
      <p:sp>
        <p:nvSpPr>
          <p:cNvPr id="35" name="Rectangle 34">
            <a:extLst>
              <a:ext uri="{FF2B5EF4-FFF2-40B4-BE49-F238E27FC236}">
                <a16:creationId xmlns:a16="http://schemas.microsoft.com/office/drawing/2014/main" id="{532A6C46-F695-4898-8C88-D14B2751A1BA}"/>
              </a:ext>
            </a:extLst>
          </p:cNvPr>
          <p:cNvSpPr/>
          <p:nvPr/>
        </p:nvSpPr>
        <p:spPr>
          <a:xfrm>
            <a:off x="124339" y="5573483"/>
            <a:ext cx="4840853" cy="1077218"/>
          </a:xfrm>
          <a:prstGeom prst="rect">
            <a:avLst/>
          </a:prstGeom>
        </p:spPr>
        <p:txBody>
          <a:bodyPr wrap="square">
            <a:spAutoFit/>
          </a:bodyPr>
          <a:lstStyle/>
          <a:p>
            <a:pPr>
              <a:buClr>
                <a:srgbClr val="C00000"/>
              </a:buClr>
            </a:pPr>
            <a:r>
              <a:rPr lang="en-US" sz="1600" dirty="0">
                <a:latin typeface="Arial" panose="020B0604020202020204" pitchFamily="34" charset="0"/>
                <a:cs typeface="Arial" panose="020B0604020202020204" pitchFamily="34" charset="0"/>
              </a:rPr>
              <a:t>2007-2016 overall:</a:t>
            </a:r>
          </a:p>
          <a:p>
            <a:pPr marL="171450" indent="-171450">
              <a:buClr>
                <a:srgbClr val="C00000"/>
              </a:buClr>
              <a:buFont typeface="Calibri" panose="020F0502020204030204" pitchFamily="34" charset="0"/>
              <a:buChar char="‒"/>
            </a:pPr>
            <a:r>
              <a:rPr lang="en-US" sz="1600" dirty="0">
                <a:latin typeface="Arial" panose="020B0604020202020204" pitchFamily="34" charset="0"/>
                <a:cs typeface="Arial" panose="020B0604020202020204" pitchFamily="34" charset="0"/>
              </a:rPr>
              <a:t># estimated conceptions </a:t>
            </a:r>
            <a:r>
              <a:rPr lang="en-US" sz="1600" u="sng" dirty="0">
                <a:latin typeface="Arial" panose="020B0604020202020204" pitchFamily="34" charset="0"/>
                <a:cs typeface="Arial" panose="020B0604020202020204" pitchFamily="34" charset="0"/>
              </a:rPr>
              <a:t>on ART</a:t>
            </a:r>
            <a:r>
              <a:rPr lang="en-US" sz="1600" dirty="0">
                <a:latin typeface="Arial" panose="020B0604020202020204" pitchFamily="34" charset="0"/>
                <a:cs typeface="Arial" panose="020B0604020202020204" pitchFamily="34" charset="0"/>
              </a:rPr>
              <a:t>: 29,272-37,346</a:t>
            </a:r>
          </a:p>
          <a:p>
            <a:pPr marL="171450" indent="-171450">
              <a:buClr>
                <a:srgbClr val="C00000"/>
              </a:buClr>
              <a:buFont typeface="Calibri" panose="020F0502020204030204" pitchFamily="34" charset="0"/>
              <a:buChar char="‒"/>
            </a:pPr>
            <a:r>
              <a:rPr lang="en-US" sz="1600" dirty="0">
                <a:latin typeface="Arial" panose="020B0604020202020204" pitchFamily="34" charset="0"/>
                <a:cs typeface="Arial" panose="020B0604020202020204" pitchFamily="34" charset="0"/>
              </a:rPr>
              <a:t>23% were on InSTI: 55% RAL, 24% DTG,           21% EVG</a:t>
            </a:r>
          </a:p>
        </p:txBody>
      </p:sp>
      <p:pic>
        <p:nvPicPr>
          <p:cNvPr id="6" name="Picture 5">
            <a:extLst>
              <a:ext uri="{FF2B5EF4-FFF2-40B4-BE49-F238E27FC236}">
                <a16:creationId xmlns:a16="http://schemas.microsoft.com/office/drawing/2014/main" id="{E4AB3A67-F0FF-4389-8192-DD050DD4419B}"/>
              </a:ext>
            </a:extLst>
          </p:cNvPr>
          <p:cNvPicPr>
            <a:picLocks noChangeAspect="1"/>
          </p:cNvPicPr>
          <p:nvPr/>
        </p:nvPicPr>
        <p:blipFill>
          <a:blip r:embed="rId4"/>
          <a:stretch>
            <a:fillRect/>
          </a:stretch>
        </p:blipFill>
        <p:spPr>
          <a:xfrm>
            <a:off x="124339" y="633115"/>
            <a:ext cx="761930" cy="362824"/>
          </a:xfrm>
          <a:prstGeom prst="rect">
            <a:avLst/>
          </a:prstGeom>
        </p:spPr>
      </p:pic>
    </p:spTree>
    <p:extLst>
      <p:ext uri="{BB962C8B-B14F-4D97-AF65-F5344CB8AC3E}">
        <p14:creationId xmlns:p14="http://schemas.microsoft.com/office/powerpoint/2010/main" val="1247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E00DC-103A-4E0F-A58C-FA1831CF03D9}"/>
              </a:ext>
            </a:extLst>
          </p:cNvPr>
          <p:cNvSpPr>
            <a:spLocks noGrp="1"/>
          </p:cNvSpPr>
          <p:nvPr>
            <p:ph type="title"/>
          </p:nvPr>
        </p:nvSpPr>
        <p:spPr>
          <a:xfrm>
            <a:off x="281730" y="1734400"/>
            <a:ext cx="8229600" cy="2895600"/>
          </a:xfrm>
        </p:spPr>
        <p:txBody>
          <a:bodyPr>
            <a:normAutofit/>
          </a:bodyPr>
          <a:lstStyle/>
          <a:p>
            <a:r>
              <a:rPr lang="en-US" sz="4800" dirty="0"/>
              <a:t>Pregnancy, </a:t>
            </a:r>
            <a:br>
              <a:rPr lang="en-US" sz="4800" dirty="0"/>
            </a:br>
            <a:r>
              <a:rPr lang="en-US" sz="4800" dirty="0"/>
              <a:t>Viral Suppression, </a:t>
            </a:r>
            <a:br>
              <a:rPr lang="en-US" sz="4800" dirty="0"/>
            </a:br>
            <a:r>
              <a:rPr lang="en-US" sz="4800" dirty="0"/>
              <a:t>ARV Drugs</a:t>
            </a:r>
          </a:p>
        </p:txBody>
      </p:sp>
      <p:pic>
        <p:nvPicPr>
          <p:cNvPr id="4" name="Picture 3" descr="Pregnant woman.">
            <a:extLst>
              <a:ext uri="{FF2B5EF4-FFF2-40B4-BE49-F238E27FC236}">
                <a16:creationId xmlns:a16="http://schemas.microsoft.com/office/drawing/2014/main" id="{A0466E8F-D4DC-454C-804B-1B53D259A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87" y="228600"/>
            <a:ext cx="1272956" cy="167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http://www.blogcdn.com/www.bvwellness.com/media/2009/07/woman-taking-pill-450ms063009.jpg">
            <a:extLst>
              <a:ext uri="{FF2B5EF4-FFF2-40B4-BE49-F238E27FC236}">
                <a16:creationId xmlns:a16="http://schemas.microsoft.com/office/drawing/2014/main" id="{90D60213-5682-40F1-998C-490A21DF85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1083" y="4907700"/>
            <a:ext cx="1824137" cy="1657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hoto of cells">
            <a:extLst>
              <a:ext uri="{FF2B5EF4-FFF2-40B4-BE49-F238E27FC236}">
                <a16:creationId xmlns:a16="http://schemas.microsoft.com/office/drawing/2014/main" id="{E490C19C-D565-4C02-9179-B8D7F11FA8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7284" y="228600"/>
            <a:ext cx="3695524" cy="12318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85EFDF5A-0658-4921-BD46-28B97F030F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740" y="5075470"/>
            <a:ext cx="2872530" cy="10603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303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17750"/>
            <a:ext cx="7886700" cy="1151348"/>
          </a:xfrm>
        </p:spPr>
        <p:txBody>
          <a:bodyPr>
            <a:normAutofit fontScale="90000"/>
          </a:bodyPr>
          <a:lstStyle/>
          <a:p>
            <a:r>
              <a:rPr lang="en-US" dirty="0"/>
              <a:t>What Can We Say About NTD and InSTI Exposure Given Estimated U.S. Periconception InSTI Exposure?</a:t>
            </a:r>
            <a:br>
              <a:rPr lang="en-US" dirty="0"/>
            </a:br>
            <a:r>
              <a:rPr lang="en-US" sz="2000" i="1" dirty="0">
                <a:solidFill>
                  <a:schemeClr val="tx1"/>
                </a:solidFill>
              </a:rPr>
              <a:t>Lampe M et al.  CROI, 2020 Boston Abs. 790</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0" y="126489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43132" y="1264892"/>
            <a:ext cx="8857735" cy="17289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5000"/>
              </a:lnSpc>
              <a:spcBef>
                <a:spcPts val="600"/>
              </a:spcBef>
            </a:pPr>
            <a:r>
              <a:rPr lang="en-US" sz="2200" dirty="0"/>
              <a:t>In 2017, estimated 5,314 pregnancies to HIV+ women:</a:t>
            </a:r>
          </a:p>
          <a:p>
            <a:pPr lvl="1">
              <a:lnSpc>
                <a:spcPct val="105000"/>
              </a:lnSpc>
              <a:spcBef>
                <a:spcPts val="600"/>
              </a:spcBef>
            </a:pPr>
            <a:r>
              <a:rPr lang="en-US" sz="2000" dirty="0"/>
              <a:t>Assuming 2016 proportions, annual periconception InSTI exposure would be 1,492-1,903: 217-277 RAL, </a:t>
            </a:r>
            <a:r>
              <a:rPr lang="en-US" sz="2000" b="1" dirty="0"/>
              <a:t>745-988 to DTG</a:t>
            </a:r>
            <a:r>
              <a:rPr lang="en-US" sz="2000" dirty="0"/>
              <a:t>, 498-635 EVG.</a:t>
            </a:r>
          </a:p>
        </p:txBody>
      </p:sp>
      <p:sp>
        <p:nvSpPr>
          <p:cNvPr id="11" name="Content Placeholder 111">
            <a:extLst>
              <a:ext uri="{FF2B5EF4-FFF2-40B4-BE49-F238E27FC236}">
                <a16:creationId xmlns:a16="http://schemas.microsoft.com/office/drawing/2014/main" id="{EEE7C8D1-9FE5-40AE-8E7B-D920781CDB7F}"/>
              </a:ext>
            </a:extLst>
          </p:cNvPr>
          <p:cNvSpPr txBox="1">
            <a:spLocks/>
          </p:cNvSpPr>
          <p:nvPr/>
        </p:nvSpPr>
        <p:spPr>
          <a:xfrm>
            <a:off x="143132" y="2451481"/>
            <a:ext cx="8857735" cy="45110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5000"/>
              </a:lnSpc>
              <a:spcBef>
                <a:spcPts val="600"/>
              </a:spcBef>
              <a:spcAft>
                <a:spcPts val="300"/>
              </a:spcAft>
            </a:pPr>
            <a:r>
              <a:rPr lang="en-US" sz="2200" dirty="0"/>
              <a:t>Retrospectively, CDC not able to link ART-birth defect outcome as maternal ART data not routinely collected by states.</a:t>
            </a:r>
            <a:r>
              <a:rPr lang="en-US" sz="1000" i="1" dirty="0"/>
              <a:t>(Reefhuis R, MMWR 2020 Jan 10)</a:t>
            </a:r>
            <a:endParaRPr lang="en-US" sz="1000" dirty="0"/>
          </a:p>
          <a:p>
            <a:pPr>
              <a:lnSpc>
                <a:spcPct val="105000"/>
              </a:lnSpc>
              <a:spcBef>
                <a:spcPts val="200"/>
              </a:spcBef>
            </a:pPr>
            <a:r>
              <a:rPr lang="en-US" sz="2200" u="sng" dirty="0"/>
              <a:t>Assuming complete ascertainment/linkage maternal ART, births and birth defects prospectively</a:t>
            </a:r>
            <a:r>
              <a:rPr lang="en-US" sz="2200" dirty="0"/>
              <a:t>, with 2,000 DTG exposures over next 2-3 </a:t>
            </a:r>
            <a:r>
              <a:rPr lang="en-US" sz="2200" dirty="0" err="1"/>
              <a:t>yr</a:t>
            </a:r>
            <a:r>
              <a:rPr lang="en-US" sz="2200" dirty="0"/>
              <a:t> &amp; 0.06% (6/10,000) NTD prevalence, expect #NTD = 1. </a:t>
            </a:r>
          </a:p>
          <a:p>
            <a:pPr lvl="1">
              <a:lnSpc>
                <a:spcPct val="105000"/>
              </a:lnSpc>
              <a:spcBef>
                <a:spcPts val="0"/>
              </a:spcBef>
            </a:pPr>
            <a:r>
              <a:rPr lang="en-US" sz="2200" dirty="0"/>
              <a:t>If a 3-fold ↑ (the ↑ above population rate in Tsepamo) from 0.06% to 0.18%, # NTD ~ 4; </a:t>
            </a:r>
          </a:p>
          <a:p>
            <a:pPr lvl="1">
              <a:lnSpc>
                <a:spcPct val="105000"/>
              </a:lnSpc>
              <a:spcBef>
                <a:spcPts val="0"/>
              </a:spcBef>
            </a:pPr>
            <a:r>
              <a:rPr lang="en-US" sz="2200" dirty="0"/>
              <a:t>If ↑ to 0.3% (Tsepamo data), # expected NTD ~ 6</a:t>
            </a:r>
          </a:p>
          <a:p>
            <a:pPr>
              <a:lnSpc>
                <a:spcPct val="105000"/>
              </a:lnSpc>
              <a:spcBef>
                <a:spcPts val="800"/>
              </a:spcBef>
              <a:spcAft>
                <a:spcPts val="300"/>
              </a:spcAft>
            </a:pPr>
            <a:r>
              <a:rPr lang="en-US" sz="2200" dirty="0"/>
              <a:t>Given low prevalence of NTD in the US, prospectively, need much improved ascertainment of exposures and defects to evaluate whether increase in risk of rare event such as NTD. </a:t>
            </a:r>
          </a:p>
        </p:txBody>
      </p:sp>
      <p:pic>
        <p:nvPicPr>
          <p:cNvPr id="12" name="Picture 11">
            <a:extLst>
              <a:ext uri="{FF2B5EF4-FFF2-40B4-BE49-F238E27FC236}">
                <a16:creationId xmlns:a16="http://schemas.microsoft.com/office/drawing/2014/main" id="{566CE149-A9E1-4D13-924E-AB06D47DE294}"/>
              </a:ext>
            </a:extLst>
          </p:cNvPr>
          <p:cNvPicPr>
            <a:picLocks noChangeAspect="1"/>
          </p:cNvPicPr>
          <p:nvPr/>
        </p:nvPicPr>
        <p:blipFill>
          <a:blip r:embed="rId2"/>
          <a:stretch>
            <a:fillRect/>
          </a:stretch>
        </p:blipFill>
        <p:spPr>
          <a:xfrm>
            <a:off x="124375" y="806273"/>
            <a:ext cx="761930" cy="362824"/>
          </a:xfrm>
          <a:prstGeom prst="rect">
            <a:avLst/>
          </a:prstGeom>
        </p:spPr>
      </p:pic>
    </p:spTree>
    <p:extLst>
      <p:ext uri="{BB962C8B-B14F-4D97-AF65-F5344CB8AC3E}">
        <p14:creationId xmlns:p14="http://schemas.microsoft.com/office/powerpoint/2010/main" val="2253684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143132" y="-144210"/>
            <a:ext cx="8857735" cy="1325563"/>
          </a:xfrm>
        </p:spPr>
        <p:txBody>
          <a:bodyPr/>
          <a:lstStyle/>
          <a:p>
            <a:r>
              <a:rPr lang="en-US" dirty="0"/>
              <a:t>Toxicity of InSTI in Human Embryonic Stem Cell Model</a:t>
            </a:r>
            <a:br>
              <a:rPr lang="en-US" dirty="0"/>
            </a:br>
            <a:r>
              <a:rPr lang="en-US" sz="2000" i="1" dirty="0">
                <a:solidFill>
                  <a:schemeClr val="tx1"/>
                </a:solidFill>
              </a:rPr>
              <a:t>Smith M-S R et al.  CROI, 2020 Boston Abs. 789</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7" y="920969"/>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0" y="890756"/>
            <a:ext cx="8857735" cy="13255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Cultured human embryonic stem cells CAS1S in presence 0.1% DMSO (control) or DTG, RAL, BIC, EVG/COBI or RPV + TDF/FTC or TAF/FTC or ABC/ETC as well as CAB/RPG; drug levels used were 1xCmax.</a:t>
            </a:r>
            <a:endParaRPr lang="en-US" sz="2200" dirty="0"/>
          </a:p>
          <a:p>
            <a:pPr lvl="1">
              <a:lnSpc>
                <a:spcPct val="103000"/>
              </a:lnSpc>
              <a:spcBef>
                <a:spcPts val="600"/>
              </a:spcBef>
            </a:pPr>
            <a:endParaRPr lang="en-US" sz="2200" dirty="0"/>
          </a:p>
          <a:p>
            <a:pPr>
              <a:lnSpc>
                <a:spcPct val="103000"/>
              </a:lnSpc>
              <a:spcBef>
                <a:spcPts val="600"/>
              </a:spcBef>
            </a:pPr>
            <a:endParaRPr lang="en-US" dirty="0"/>
          </a:p>
        </p:txBody>
      </p:sp>
      <p:grpSp>
        <p:nvGrpSpPr>
          <p:cNvPr id="46" name="Group 45">
            <a:extLst>
              <a:ext uri="{FF2B5EF4-FFF2-40B4-BE49-F238E27FC236}">
                <a16:creationId xmlns:a16="http://schemas.microsoft.com/office/drawing/2014/main" id="{F880B917-0354-43BF-8D33-6AC1BEAF6E0E}"/>
              </a:ext>
            </a:extLst>
          </p:cNvPr>
          <p:cNvGrpSpPr/>
          <p:nvPr/>
        </p:nvGrpSpPr>
        <p:grpSpPr>
          <a:xfrm>
            <a:off x="3593241" y="4349067"/>
            <a:ext cx="2218323" cy="1155312"/>
            <a:chOff x="555294" y="5378307"/>
            <a:chExt cx="2370152" cy="1242602"/>
          </a:xfrm>
        </p:grpSpPr>
        <p:grpSp>
          <p:nvGrpSpPr>
            <p:cNvPr id="18" name="Group 17">
              <a:extLst>
                <a:ext uri="{FF2B5EF4-FFF2-40B4-BE49-F238E27FC236}">
                  <a16:creationId xmlns:a16="http://schemas.microsoft.com/office/drawing/2014/main" id="{C548239B-8190-4735-B09E-3AE36703F0D3}"/>
                </a:ext>
              </a:extLst>
            </p:cNvPr>
            <p:cNvGrpSpPr/>
            <p:nvPr/>
          </p:nvGrpSpPr>
          <p:grpSpPr>
            <a:xfrm>
              <a:off x="555294" y="5378307"/>
              <a:ext cx="2370152" cy="1242602"/>
              <a:chOff x="223131" y="4026861"/>
              <a:chExt cx="2339843" cy="1143880"/>
            </a:xfrm>
          </p:grpSpPr>
          <p:pic>
            <p:nvPicPr>
              <p:cNvPr id="16" name="Picture 15">
                <a:extLst>
                  <a:ext uri="{FF2B5EF4-FFF2-40B4-BE49-F238E27FC236}">
                    <a16:creationId xmlns:a16="http://schemas.microsoft.com/office/drawing/2014/main" id="{8D6A58BE-2032-4132-AC9D-4779C98846F4}"/>
                  </a:ext>
                </a:extLst>
              </p:cNvPr>
              <p:cNvPicPr>
                <a:picLocks noChangeAspect="1"/>
              </p:cNvPicPr>
              <p:nvPr/>
            </p:nvPicPr>
            <p:blipFill>
              <a:blip r:embed="rId2"/>
              <a:stretch>
                <a:fillRect/>
              </a:stretch>
            </p:blipFill>
            <p:spPr>
              <a:xfrm>
                <a:off x="223131" y="4148028"/>
                <a:ext cx="2339843" cy="1022713"/>
              </a:xfrm>
              <a:prstGeom prst="rect">
                <a:avLst/>
              </a:prstGeom>
            </p:spPr>
          </p:pic>
          <p:sp>
            <p:nvSpPr>
              <p:cNvPr id="17" name="TextBox 16">
                <a:extLst>
                  <a:ext uri="{FF2B5EF4-FFF2-40B4-BE49-F238E27FC236}">
                    <a16:creationId xmlns:a16="http://schemas.microsoft.com/office/drawing/2014/main" id="{C9095ABF-A3DB-40EF-A704-2FABF334E8EC}"/>
                  </a:ext>
                </a:extLst>
              </p:cNvPr>
              <p:cNvSpPr txBox="1"/>
              <p:nvPr/>
            </p:nvSpPr>
            <p:spPr>
              <a:xfrm>
                <a:off x="427432" y="4026861"/>
                <a:ext cx="1225175" cy="226659"/>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Cell Line Viability</a:t>
                </a:r>
              </a:p>
            </p:txBody>
          </p:sp>
        </p:grpSp>
        <p:sp>
          <p:nvSpPr>
            <p:cNvPr id="37" name="Rectangle 36">
              <a:extLst>
                <a:ext uri="{FF2B5EF4-FFF2-40B4-BE49-F238E27FC236}">
                  <a16:creationId xmlns:a16="http://schemas.microsoft.com/office/drawing/2014/main" id="{19F6AA7A-B027-4C80-95EF-15E262432CCE}"/>
                </a:ext>
              </a:extLst>
            </p:cNvPr>
            <p:cNvSpPr/>
            <p:nvPr/>
          </p:nvSpPr>
          <p:spPr>
            <a:xfrm>
              <a:off x="1681355" y="6409882"/>
              <a:ext cx="154812" cy="19396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F1000AEC-FF1E-4B34-BC09-71170527061A}"/>
              </a:ext>
            </a:extLst>
          </p:cNvPr>
          <p:cNvGrpSpPr/>
          <p:nvPr/>
        </p:nvGrpSpPr>
        <p:grpSpPr>
          <a:xfrm>
            <a:off x="6054512" y="2834482"/>
            <a:ext cx="2651763" cy="1368902"/>
            <a:chOff x="3244883" y="3936696"/>
            <a:chExt cx="2732827" cy="1415484"/>
          </a:xfrm>
        </p:grpSpPr>
        <p:grpSp>
          <p:nvGrpSpPr>
            <p:cNvPr id="27" name="Group 26">
              <a:extLst>
                <a:ext uri="{FF2B5EF4-FFF2-40B4-BE49-F238E27FC236}">
                  <a16:creationId xmlns:a16="http://schemas.microsoft.com/office/drawing/2014/main" id="{7A84BB96-0BCB-4011-B6BE-8E83310789B3}"/>
                </a:ext>
              </a:extLst>
            </p:cNvPr>
            <p:cNvGrpSpPr/>
            <p:nvPr/>
          </p:nvGrpSpPr>
          <p:grpSpPr>
            <a:xfrm>
              <a:off x="3244883" y="3936696"/>
              <a:ext cx="2732827" cy="1389307"/>
              <a:chOff x="2521702" y="2341166"/>
              <a:chExt cx="2912977" cy="1446133"/>
            </a:xfrm>
          </p:grpSpPr>
          <p:pic>
            <p:nvPicPr>
              <p:cNvPr id="22" name="Picture 21">
                <a:extLst>
                  <a:ext uri="{FF2B5EF4-FFF2-40B4-BE49-F238E27FC236}">
                    <a16:creationId xmlns:a16="http://schemas.microsoft.com/office/drawing/2014/main" id="{B29FAB0A-A024-4C6F-A82E-D627C2652945}"/>
                  </a:ext>
                </a:extLst>
              </p:cNvPr>
              <p:cNvPicPr>
                <a:picLocks noChangeAspect="1"/>
              </p:cNvPicPr>
              <p:nvPr/>
            </p:nvPicPr>
            <p:blipFill>
              <a:blip r:embed="rId3"/>
              <a:stretch>
                <a:fillRect/>
              </a:stretch>
            </p:blipFill>
            <p:spPr>
              <a:xfrm>
                <a:off x="2581236" y="2584732"/>
                <a:ext cx="2412005" cy="1202567"/>
              </a:xfrm>
              <a:prstGeom prst="rect">
                <a:avLst/>
              </a:prstGeom>
            </p:spPr>
          </p:pic>
          <p:sp>
            <p:nvSpPr>
              <p:cNvPr id="23" name="TextBox 22">
                <a:extLst>
                  <a:ext uri="{FF2B5EF4-FFF2-40B4-BE49-F238E27FC236}">
                    <a16:creationId xmlns:a16="http://schemas.microsoft.com/office/drawing/2014/main" id="{8CF8C67C-C0F6-4390-8944-7965393D3B0D}"/>
                  </a:ext>
                </a:extLst>
              </p:cNvPr>
              <p:cNvSpPr txBox="1"/>
              <p:nvPr/>
            </p:nvSpPr>
            <p:spPr>
              <a:xfrm>
                <a:off x="2521702" y="2341166"/>
                <a:ext cx="2912977"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Mitochondrial Intermembrane Potential/Mass</a:t>
                </a:r>
              </a:p>
            </p:txBody>
          </p:sp>
        </p:grpSp>
        <p:sp>
          <p:nvSpPr>
            <p:cNvPr id="38" name="Rectangle 37">
              <a:extLst>
                <a:ext uri="{FF2B5EF4-FFF2-40B4-BE49-F238E27FC236}">
                  <a16:creationId xmlns:a16="http://schemas.microsoft.com/office/drawing/2014/main" id="{31F81AA6-4198-44F5-8C56-ECF405394B51}"/>
                </a:ext>
              </a:extLst>
            </p:cNvPr>
            <p:cNvSpPr/>
            <p:nvPr/>
          </p:nvSpPr>
          <p:spPr>
            <a:xfrm>
              <a:off x="3999540" y="5158212"/>
              <a:ext cx="154812" cy="19396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256C411-BBA8-4451-8DEE-EBA91CB5FA44}"/>
                </a:ext>
              </a:extLst>
            </p:cNvPr>
            <p:cNvSpPr/>
            <p:nvPr/>
          </p:nvSpPr>
          <p:spPr>
            <a:xfrm>
              <a:off x="4356239" y="5158212"/>
              <a:ext cx="154812" cy="19396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E659B2E2-1FF6-4564-B6CB-2E9573DFF16C}"/>
              </a:ext>
            </a:extLst>
          </p:cNvPr>
          <p:cNvGrpSpPr/>
          <p:nvPr/>
        </p:nvGrpSpPr>
        <p:grpSpPr>
          <a:xfrm>
            <a:off x="6191312" y="5020446"/>
            <a:ext cx="2651762" cy="1224424"/>
            <a:chOff x="6058980" y="3931582"/>
            <a:chExt cx="2613064" cy="1277129"/>
          </a:xfrm>
        </p:grpSpPr>
        <p:grpSp>
          <p:nvGrpSpPr>
            <p:cNvPr id="33" name="Group 32">
              <a:extLst>
                <a:ext uri="{FF2B5EF4-FFF2-40B4-BE49-F238E27FC236}">
                  <a16:creationId xmlns:a16="http://schemas.microsoft.com/office/drawing/2014/main" id="{ADD0D1D5-CD96-46A7-8288-6BDBD013ABBB}"/>
                </a:ext>
              </a:extLst>
            </p:cNvPr>
            <p:cNvGrpSpPr/>
            <p:nvPr/>
          </p:nvGrpSpPr>
          <p:grpSpPr>
            <a:xfrm>
              <a:off x="6058980" y="3931582"/>
              <a:ext cx="2613064" cy="1248377"/>
              <a:chOff x="2633942" y="5242559"/>
              <a:chExt cx="2613064" cy="1248377"/>
            </a:xfrm>
          </p:grpSpPr>
          <p:pic>
            <p:nvPicPr>
              <p:cNvPr id="28" name="Picture 27">
                <a:extLst>
                  <a:ext uri="{FF2B5EF4-FFF2-40B4-BE49-F238E27FC236}">
                    <a16:creationId xmlns:a16="http://schemas.microsoft.com/office/drawing/2014/main" id="{9530219D-637D-412B-92F0-18ABCC024570}"/>
                  </a:ext>
                </a:extLst>
              </p:cNvPr>
              <p:cNvPicPr>
                <a:picLocks noChangeAspect="1"/>
              </p:cNvPicPr>
              <p:nvPr/>
            </p:nvPicPr>
            <p:blipFill>
              <a:blip r:embed="rId4"/>
              <a:stretch>
                <a:fillRect/>
              </a:stretch>
            </p:blipFill>
            <p:spPr>
              <a:xfrm>
                <a:off x="2683108" y="5357189"/>
                <a:ext cx="2563898" cy="1133747"/>
              </a:xfrm>
              <a:prstGeom prst="rect">
                <a:avLst/>
              </a:prstGeom>
            </p:spPr>
          </p:pic>
          <p:sp>
            <p:nvSpPr>
              <p:cNvPr id="29" name="TextBox 28">
                <a:extLst>
                  <a:ext uri="{FF2B5EF4-FFF2-40B4-BE49-F238E27FC236}">
                    <a16:creationId xmlns:a16="http://schemas.microsoft.com/office/drawing/2014/main" id="{A62E7278-BFA5-43E4-A200-13A2C32F8413}"/>
                  </a:ext>
                </a:extLst>
              </p:cNvPr>
              <p:cNvSpPr txBox="1"/>
              <p:nvPr/>
            </p:nvSpPr>
            <p:spPr>
              <a:xfrm>
                <a:off x="2633942" y="5242559"/>
                <a:ext cx="1984839"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Pluripotency Marker SSEA-3+</a:t>
                </a:r>
              </a:p>
            </p:txBody>
          </p:sp>
        </p:grpSp>
        <p:sp>
          <p:nvSpPr>
            <p:cNvPr id="42" name="Rectangle 41">
              <a:extLst>
                <a:ext uri="{FF2B5EF4-FFF2-40B4-BE49-F238E27FC236}">
                  <a16:creationId xmlns:a16="http://schemas.microsoft.com/office/drawing/2014/main" id="{47C0A97F-BC01-45F7-959C-8702008C5F6D}"/>
                </a:ext>
              </a:extLst>
            </p:cNvPr>
            <p:cNvSpPr/>
            <p:nvPr/>
          </p:nvSpPr>
          <p:spPr>
            <a:xfrm>
              <a:off x="7021056" y="5004739"/>
              <a:ext cx="154812" cy="19396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9E9937D-5218-4CB5-AC98-CB3FAFAF78F3}"/>
                </a:ext>
              </a:extLst>
            </p:cNvPr>
            <p:cNvSpPr/>
            <p:nvPr/>
          </p:nvSpPr>
          <p:spPr>
            <a:xfrm>
              <a:off x="7812689" y="5014743"/>
              <a:ext cx="154812" cy="19396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53C4273E-8B42-4453-9FB6-C590629A950F}"/>
              </a:ext>
            </a:extLst>
          </p:cNvPr>
          <p:cNvGrpSpPr/>
          <p:nvPr/>
        </p:nvGrpSpPr>
        <p:grpSpPr>
          <a:xfrm>
            <a:off x="3684302" y="5461013"/>
            <a:ext cx="2297348" cy="1288129"/>
            <a:chOff x="3386924" y="2625891"/>
            <a:chExt cx="2370152" cy="1342580"/>
          </a:xfrm>
        </p:grpSpPr>
        <p:grpSp>
          <p:nvGrpSpPr>
            <p:cNvPr id="21" name="Group 20">
              <a:extLst>
                <a:ext uri="{FF2B5EF4-FFF2-40B4-BE49-F238E27FC236}">
                  <a16:creationId xmlns:a16="http://schemas.microsoft.com/office/drawing/2014/main" id="{2B2B2484-EF4B-45A1-BC3F-1987DF15AA51}"/>
                </a:ext>
              </a:extLst>
            </p:cNvPr>
            <p:cNvGrpSpPr/>
            <p:nvPr/>
          </p:nvGrpSpPr>
          <p:grpSpPr>
            <a:xfrm>
              <a:off x="3386924" y="2625891"/>
              <a:ext cx="2370152" cy="1302275"/>
              <a:chOff x="196787" y="5134071"/>
              <a:chExt cx="2468468" cy="1401418"/>
            </a:xfrm>
          </p:grpSpPr>
          <p:pic>
            <p:nvPicPr>
              <p:cNvPr id="19" name="Picture 18">
                <a:extLst>
                  <a:ext uri="{FF2B5EF4-FFF2-40B4-BE49-F238E27FC236}">
                    <a16:creationId xmlns:a16="http://schemas.microsoft.com/office/drawing/2014/main" id="{F26FE34F-AF9E-4043-8A36-B73B3E3E3424}"/>
                  </a:ext>
                </a:extLst>
              </p:cNvPr>
              <p:cNvPicPr>
                <a:picLocks noChangeAspect="1"/>
              </p:cNvPicPr>
              <p:nvPr/>
            </p:nvPicPr>
            <p:blipFill>
              <a:blip r:embed="rId5"/>
              <a:stretch>
                <a:fillRect/>
              </a:stretch>
            </p:blipFill>
            <p:spPr>
              <a:xfrm>
                <a:off x="196787" y="5326591"/>
                <a:ext cx="2468468" cy="1208898"/>
              </a:xfrm>
              <a:prstGeom prst="rect">
                <a:avLst/>
              </a:prstGeom>
            </p:spPr>
          </p:pic>
          <p:sp>
            <p:nvSpPr>
              <p:cNvPr id="20" name="TextBox 19">
                <a:extLst>
                  <a:ext uri="{FF2B5EF4-FFF2-40B4-BE49-F238E27FC236}">
                    <a16:creationId xmlns:a16="http://schemas.microsoft.com/office/drawing/2014/main" id="{AC2959DA-C3F4-47A9-A7A3-708C86FA8005}"/>
                  </a:ext>
                </a:extLst>
              </p:cNvPr>
              <p:cNvSpPr txBox="1"/>
              <p:nvPr/>
            </p:nvSpPr>
            <p:spPr>
              <a:xfrm>
                <a:off x="269514" y="5134071"/>
                <a:ext cx="1170652" cy="264966"/>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Apoptotic Cells</a:t>
                </a:r>
              </a:p>
            </p:txBody>
          </p:sp>
        </p:grpSp>
        <p:sp>
          <p:nvSpPr>
            <p:cNvPr id="51" name="Rectangle 50">
              <a:extLst>
                <a:ext uri="{FF2B5EF4-FFF2-40B4-BE49-F238E27FC236}">
                  <a16:creationId xmlns:a16="http://schemas.microsoft.com/office/drawing/2014/main" id="{4E69F793-0D37-47D0-88B1-4096F778B829}"/>
                </a:ext>
              </a:extLst>
            </p:cNvPr>
            <p:cNvSpPr/>
            <p:nvPr/>
          </p:nvSpPr>
          <p:spPr>
            <a:xfrm>
              <a:off x="4476884" y="3774503"/>
              <a:ext cx="154812" cy="19396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64E90340-E00E-4E84-96E4-1ECDCD3C92D3}"/>
              </a:ext>
            </a:extLst>
          </p:cNvPr>
          <p:cNvGrpSpPr/>
          <p:nvPr/>
        </p:nvGrpSpPr>
        <p:grpSpPr>
          <a:xfrm>
            <a:off x="235966" y="1964301"/>
            <a:ext cx="3314941" cy="2501050"/>
            <a:chOff x="340590" y="2113393"/>
            <a:chExt cx="3114168" cy="2223392"/>
          </a:xfrm>
        </p:grpSpPr>
        <p:pic>
          <p:nvPicPr>
            <p:cNvPr id="3" name="Picture 2">
              <a:extLst>
                <a:ext uri="{FF2B5EF4-FFF2-40B4-BE49-F238E27FC236}">
                  <a16:creationId xmlns:a16="http://schemas.microsoft.com/office/drawing/2014/main" id="{60F0D45A-3B55-4EA4-BAE6-17D62F55DC72}"/>
                </a:ext>
              </a:extLst>
            </p:cNvPr>
            <p:cNvPicPr>
              <a:picLocks noChangeAspect="1"/>
            </p:cNvPicPr>
            <p:nvPr/>
          </p:nvPicPr>
          <p:blipFill>
            <a:blip r:embed="rId6"/>
            <a:stretch>
              <a:fillRect/>
            </a:stretch>
          </p:blipFill>
          <p:spPr>
            <a:xfrm>
              <a:off x="340590" y="2113393"/>
              <a:ext cx="3114168" cy="2024907"/>
            </a:xfrm>
            <a:prstGeom prst="rect">
              <a:avLst/>
            </a:prstGeom>
          </p:spPr>
        </p:pic>
        <p:sp>
          <p:nvSpPr>
            <p:cNvPr id="53" name="Rectangle 52">
              <a:extLst>
                <a:ext uri="{FF2B5EF4-FFF2-40B4-BE49-F238E27FC236}">
                  <a16:creationId xmlns:a16="http://schemas.microsoft.com/office/drawing/2014/main" id="{C16106F0-4B80-48CC-A911-304F5CF43B29}"/>
                </a:ext>
              </a:extLst>
            </p:cNvPr>
            <p:cNvSpPr/>
            <p:nvPr/>
          </p:nvSpPr>
          <p:spPr>
            <a:xfrm>
              <a:off x="445133" y="4131579"/>
              <a:ext cx="2534757" cy="205206"/>
            </a:xfrm>
            <a:prstGeom prst="rect">
              <a:avLst/>
            </a:prstGeom>
          </p:spPr>
          <p:txBody>
            <a:bodyPr wrap="none">
              <a:spAutoFit/>
            </a:bodyPr>
            <a:lstStyle/>
            <a:p>
              <a:r>
                <a:rPr lang="en-US" sz="900" b="1" i="1" dirty="0">
                  <a:solidFill>
                    <a:srgbClr val="00B0F0"/>
                  </a:solidFill>
                  <a:latin typeface="Arial" panose="020B0604020202020204" pitchFamily="34" charset="0"/>
                  <a:cs typeface="Arial" panose="020B0604020202020204" pitchFamily="34" charset="0"/>
                </a:rPr>
                <a:t>P value significant after Bonferroni correction</a:t>
              </a:r>
              <a:endParaRPr lang="en-US" sz="900" i="1" dirty="0">
                <a:solidFill>
                  <a:srgbClr val="00B0F0"/>
                </a:solidFill>
              </a:endParaRPr>
            </a:p>
          </p:txBody>
        </p:sp>
      </p:grpSp>
      <p:grpSp>
        <p:nvGrpSpPr>
          <p:cNvPr id="55" name="Group 54">
            <a:extLst>
              <a:ext uri="{FF2B5EF4-FFF2-40B4-BE49-F238E27FC236}">
                <a16:creationId xmlns:a16="http://schemas.microsoft.com/office/drawing/2014/main" id="{DB90EC4E-48A2-4253-B6F3-839475568AC1}"/>
              </a:ext>
            </a:extLst>
          </p:cNvPr>
          <p:cNvGrpSpPr/>
          <p:nvPr/>
        </p:nvGrpSpPr>
        <p:grpSpPr>
          <a:xfrm>
            <a:off x="3640792" y="2423476"/>
            <a:ext cx="2297349" cy="1445818"/>
            <a:chOff x="532235" y="3936696"/>
            <a:chExt cx="2390515" cy="1474331"/>
          </a:xfrm>
        </p:grpSpPr>
        <p:grpSp>
          <p:nvGrpSpPr>
            <p:cNvPr id="45" name="Group 44">
              <a:extLst>
                <a:ext uri="{FF2B5EF4-FFF2-40B4-BE49-F238E27FC236}">
                  <a16:creationId xmlns:a16="http://schemas.microsoft.com/office/drawing/2014/main" id="{C18E13FE-D2B8-4A0D-891F-EE1CE0D3737F}"/>
                </a:ext>
              </a:extLst>
            </p:cNvPr>
            <p:cNvGrpSpPr/>
            <p:nvPr/>
          </p:nvGrpSpPr>
          <p:grpSpPr>
            <a:xfrm>
              <a:off x="532235" y="3936696"/>
              <a:ext cx="2087601" cy="1474331"/>
              <a:chOff x="655775" y="3919178"/>
              <a:chExt cx="2087601" cy="1474331"/>
            </a:xfrm>
          </p:grpSpPr>
          <p:grpSp>
            <p:nvGrpSpPr>
              <p:cNvPr id="14" name="Group 13">
                <a:extLst>
                  <a:ext uri="{FF2B5EF4-FFF2-40B4-BE49-F238E27FC236}">
                    <a16:creationId xmlns:a16="http://schemas.microsoft.com/office/drawing/2014/main" id="{09199670-6179-4645-B7A2-EA59CCACFC54}"/>
                  </a:ext>
                </a:extLst>
              </p:cNvPr>
              <p:cNvGrpSpPr/>
              <p:nvPr/>
            </p:nvGrpSpPr>
            <p:grpSpPr>
              <a:xfrm>
                <a:off x="655775" y="3919178"/>
                <a:ext cx="2087601" cy="1451852"/>
                <a:chOff x="219376" y="3627442"/>
                <a:chExt cx="2206318" cy="1479819"/>
              </a:xfrm>
            </p:grpSpPr>
            <p:pic>
              <p:nvPicPr>
                <p:cNvPr id="12" name="Picture 11">
                  <a:extLst>
                    <a:ext uri="{FF2B5EF4-FFF2-40B4-BE49-F238E27FC236}">
                      <a16:creationId xmlns:a16="http://schemas.microsoft.com/office/drawing/2014/main" id="{F0FB4198-D610-4070-B1D5-8B1224E149D5}"/>
                    </a:ext>
                  </a:extLst>
                </p:cNvPr>
                <p:cNvPicPr>
                  <a:picLocks noChangeAspect="1"/>
                </p:cNvPicPr>
                <p:nvPr/>
              </p:nvPicPr>
              <p:blipFill>
                <a:blip r:embed="rId7"/>
                <a:stretch>
                  <a:fillRect/>
                </a:stretch>
              </p:blipFill>
              <p:spPr>
                <a:xfrm>
                  <a:off x="219376" y="3881529"/>
                  <a:ext cx="2206318" cy="1225732"/>
                </a:xfrm>
                <a:prstGeom prst="rect">
                  <a:avLst/>
                </a:prstGeom>
              </p:spPr>
            </p:pic>
            <p:sp>
              <p:nvSpPr>
                <p:cNvPr id="13" name="TextBox 12">
                  <a:extLst>
                    <a:ext uri="{FF2B5EF4-FFF2-40B4-BE49-F238E27FC236}">
                      <a16:creationId xmlns:a16="http://schemas.microsoft.com/office/drawing/2014/main" id="{C16A8093-C07E-4CE1-A22D-8730E3471F07}"/>
                    </a:ext>
                  </a:extLst>
                </p:cNvPr>
                <p:cNvSpPr txBox="1"/>
                <p:nvPr/>
              </p:nvSpPr>
              <p:spPr>
                <a:xfrm>
                  <a:off x="228244" y="3627442"/>
                  <a:ext cx="1597933" cy="266649"/>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Live Cell </a:t>
                  </a:r>
                  <a:r>
                    <a:rPr lang="en-US" sz="1000" b="1" dirty="0">
                      <a:latin typeface="Arial" panose="020B0604020202020204" pitchFamily="34" charset="0"/>
                      <a:cs typeface="Arial" panose="020B0604020202020204" pitchFamily="34" charset="0"/>
                    </a:rPr>
                    <a:t>Line</a:t>
                  </a:r>
                  <a:r>
                    <a:rPr lang="en-US" sz="1100" b="1" dirty="0">
                      <a:latin typeface="Arial" panose="020B0604020202020204" pitchFamily="34" charset="0"/>
                      <a:cs typeface="Arial" panose="020B0604020202020204" pitchFamily="34" charset="0"/>
                    </a:rPr>
                    <a:t> Count</a:t>
                  </a:r>
                </a:p>
              </p:txBody>
            </p:sp>
          </p:grpSp>
          <p:sp>
            <p:nvSpPr>
              <p:cNvPr id="34" name="Rectangle 33">
                <a:extLst>
                  <a:ext uri="{FF2B5EF4-FFF2-40B4-BE49-F238E27FC236}">
                    <a16:creationId xmlns:a16="http://schemas.microsoft.com/office/drawing/2014/main" id="{0339B285-D549-4B18-B640-99E64831DBF5}"/>
                  </a:ext>
                </a:extLst>
              </p:cNvPr>
              <p:cNvSpPr/>
              <p:nvPr/>
            </p:nvSpPr>
            <p:spPr>
              <a:xfrm>
                <a:off x="1282103" y="5193048"/>
                <a:ext cx="154812" cy="19396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E816D57-F611-46EE-8CF5-6779E7899F83}"/>
                  </a:ext>
                </a:extLst>
              </p:cNvPr>
              <p:cNvSpPr/>
              <p:nvPr/>
            </p:nvSpPr>
            <p:spPr>
              <a:xfrm>
                <a:off x="1635582" y="5199541"/>
                <a:ext cx="154812" cy="19396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4" name="Picture 53">
              <a:extLst>
                <a:ext uri="{FF2B5EF4-FFF2-40B4-BE49-F238E27FC236}">
                  <a16:creationId xmlns:a16="http://schemas.microsoft.com/office/drawing/2014/main" id="{FB5CEF89-8305-4162-AF91-668311AE6E03}"/>
                </a:ext>
              </a:extLst>
            </p:cNvPr>
            <p:cNvPicPr>
              <a:picLocks noChangeAspect="1"/>
            </p:cNvPicPr>
            <p:nvPr/>
          </p:nvPicPr>
          <p:blipFill>
            <a:blip r:embed="rId8"/>
            <a:stretch>
              <a:fillRect/>
            </a:stretch>
          </p:blipFill>
          <p:spPr>
            <a:xfrm>
              <a:off x="2420302" y="3952706"/>
              <a:ext cx="502448" cy="502448"/>
            </a:xfrm>
            <a:prstGeom prst="rect">
              <a:avLst/>
            </a:prstGeom>
          </p:spPr>
        </p:pic>
      </p:grpSp>
      <p:sp>
        <p:nvSpPr>
          <p:cNvPr id="59" name="Rectangle 58">
            <a:extLst>
              <a:ext uri="{FF2B5EF4-FFF2-40B4-BE49-F238E27FC236}">
                <a16:creationId xmlns:a16="http://schemas.microsoft.com/office/drawing/2014/main" id="{3B0CD8BB-6594-44E0-A672-E01F224F07B9}"/>
              </a:ext>
            </a:extLst>
          </p:cNvPr>
          <p:cNvSpPr/>
          <p:nvPr/>
        </p:nvSpPr>
        <p:spPr>
          <a:xfrm>
            <a:off x="3684618" y="1992588"/>
            <a:ext cx="1938351" cy="430887"/>
          </a:xfrm>
          <a:prstGeom prst="rect">
            <a:avLst/>
          </a:prstGeom>
          <a:solidFill>
            <a:schemeClr val="accent1">
              <a:lumMod val="20000"/>
              <a:lumOff val="80000"/>
            </a:schemeClr>
          </a:solidFill>
          <a:ln>
            <a:solidFill>
              <a:schemeClr val="tx1"/>
            </a:solidFill>
          </a:ln>
        </p:spPr>
        <p:txBody>
          <a:bodyPr wrap="none">
            <a:spAutoFit/>
          </a:bodyPr>
          <a:lstStyle/>
          <a:p>
            <a:pPr algn="ctr"/>
            <a:r>
              <a:rPr lang="en-US" sz="1100" dirty="0">
                <a:latin typeface="Arial" panose="020B0604020202020204" pitchFamily="34" charset="0"/>
                <a:cs typeface="Arial" panose="020B0604020202020204" pitchFamily="34" charset="0"/>
              </a:rPr>
              <a:t>Cells exposed to DTG &amp;</a:t>
            </a:r>
          </a:p>
          <a:p>
            <a:pPr algn="ctr"/>
            <a:r>
              <a:rPr lang="en-US" sz="1100" dirty="0">
                <a:latin typeface="Arial" panose="020B0604020202020204" pitchFamily="34" charset="0"/>
                <a:cs typeface="Arial" panose="020B0604020202020204" pitchFamily="34" charset="0"/>
              </a:rPr>
              <a:t>BIC had 3-fold ↓ cell counts</a:t>
            </a:r>
          </a:p>
        </p:txBody>
      </p:sp>
      <p:sp>
        <p:nvSpPr>
          <p:cNvPr id="60" name="Rectangle 59">
            <a:extLst>
              <a:ext uri="{FF2B5EF4-FFF2-40B4-BE49-F238E27FC236}">
                <a16:creationId xmlns:a16="http://schemas.microsoft.com/office/drawing/2014/main" id="{CC5F8BED-BA59-4B7A-97D9-42DF8A130164}"/>
              </a:ext>
            </a:extLst>
          </p:cNvPr>
          <p:cNvSpPr/>
          <p:nvPr/>
        </p:nvSpPr>
        <p:spPr>
          <a:xfrm>
            <a:off x="3704266" y="3924547"/>
            <a:ext cx="2175597" cy="430887"/>
          </a:xfrm>
          <a:prstGeom prst="rect">
            <a:avLst/>
          </a:prstGeom>
          <a:solidFill>
            <a:schemeClr val="accent1">
              <a:lumMod val="20000"/>
              <a:lumOff val="80000"/>
            </a:schemeClr>
          </a:solidFill>
          <a:ln>
            <a:solidFill>
              <a:schemeClr val="tx1"/>
            </a:solidFill>
          </a:ln>
        </p:spPr>
        <p:txBody>
          <a:bodyPr wrap="none">
            <a:spAutoFit/>
          </a:bodyPr>
          <a:lstStyle/>
          <a:p>
            <a:pPr algn="ctr"/>
            <a:r>
              <a:rPr lang="en-US" sz="1100" dirty="0">
                <a:latin typeface="Arial" panose="020B0604020202020204" pitchFamily="34" charset="0"/>
                <a:cs typeface="Arial" panose="020B0604020202020204" pitchFamily="34" charset="0"/>
              </a:rPr>
              <a:t>Cells exposed to BIC had</a:t>
            </a:r>
          </a:p>
          <a:p>
            <a:pPr algn="ctr"/>
            <a:r>
              <a:rPr lang="en-US" sz="1100" dirty="0">
                <a:latin typeface="Arial" panose="020B0604020202020204" pitchFamily="34" charset="0"/>
                <a:cs typeface="Arial" panose="020B0604020202020204" pitchFamily="34" charset="0"/>
              </a:rPr>
              <a:t>3-fold ↓ viability and ↑ apoptosis</a:t>
            </a:r>
          </a:p>
        </p:txBody>
      </p:sp>
      <p:sp>
        <p:nvSpPr>
          <p:cNvPr id="61" name="Rectangle 60">
            <a:extLst>
              <a:ext uri="{FF2B5EF4-FFF2-40B4-BE49-F238E27FC236}">
                <a16:creationId xmlns:a16="http://schemas.microsoft.com/office/drawing/2014/main" id="{42EE6575-E086-4C5C-B29E-EEEAD14583D0}"/>
              </a:ext>
            </a:extLst>
          </p:cNvPr>
          <p:cNvSpPr/>
          <p:nvPr/>
        </p:nvSpPr>
        <p:spPr>
          <a:xfrm>
            <a:off x="6263813" y="2285645"/>
            <a:ext cx="2424062" cy="430887"/>
          </a:xfrm>
          <a:prstGeom prst="rect">
            <a:avLst/>
          </a:prstGeom>
          <a:solidFill>
            <a:schemeClr val="accent1">
              <a:lumMod val="20000"/>
              <a:lumOff val="80000"/>
            </a:schemeClr>
          </a:solidFill>
          <a:ln>
            <a:solidFill>
              <a:schemeClr val="tx1"/>
            </a:solidFill>
          </a:ln>
        </p:spPr>
        <p:txBody>
          <a:bodyPr wrap="none">
            <a:spAutoFit/>
          </a:bodyPr>
          <a:lstStyle/>
          <a:p>
            <a:pPr algn="ctr"/>
            <a:r>
              <a:rPr lang="en-US" sz="1100" dirty="0">
                <a:latin typeface="Arial" panose="020B0604020202020204" pitchFamily="34" charset="0"/>
                <a:cs typeface="Arial" panose="020B0604020202020204" pitchFamily="34" charset="0"/>
              </a:rPr>
              <a:t>Cells exposed to DTG &amp;</a:t>
            </a:r>
          </a:p>
          <a:p>
            <a:pPr algn="ctr"/>
            <a:r>
              <a:rPr lang="en-US" sz="1100" dirty="0">
                <a:latin typeface="Arial" panose="020B0604020202020204" pitchFamily="34" charset="0"/>
                <a:cs typeface="Arial" panose="020B0604020202020204" pitchFamily="34" charset="0"/>
              </a:rPr>
              <a:t>BIC had ↓ mitochondrial MMP/Mass</a:t>
            </a:r>
          </a:p>
        </p:txBody>
      </p:sp>
      <p:sp>
        <p:nvSpPr>
          <p:cNvPr id="62" name="Rectangle 61">
            <a:extLst>
              <a:ext uri="{FF2B5EF4-FFF2-40B4-BE49-F238E27FC236}">
                <a16:creationId xmlns:a16="http://schemas.microsoft.com/office/drawing/2014/main" id="{471B8AEF-3F88-482B-BF77-45343B6D70C5}"/>
              </a:ext>
            </a:extLst>
          </p:cNvPr>
          <p:cNvSpPr/>
          <p:nvPr/>
        </p:nvSpPr>
        <p:spPr>
          <a:xfrm>
            <a:off x="6545948" y="4435585"/>
            <a:ext cx="1712327" cy="430887"/>
          </a:xfrm>
          <a:prstGeom prst="rect">
            <a:avLst/>
          </a:prstGeom>
          <a:solidFill>
            <a:schemeClr val="accent1">
              <a:lumMod val="20000"/>
              <a:lumOff val="80000"/>
            </a:schemeClr>
          </a:solidFill>
          <a:ln>
            <a:solidFill>
              <a:schemeClr val="tx1"/>
            </a:solidFill>
          </a:ln>
        </p:spPr>
        <p:txBody>
          <a:bodyPr wrap="none">
            <a:spAutoFit/>
          </a:bodyPr>
          <a:lstStyle/>
          <a:p>
            <a:pPr algn="ctr"/>
            <a:r>
              <a:rPr lang="en-US" sz="1100" dirty="0">
                <a:latin typeface="Arial" panose="020B0604020202020204" pitchFamily="34" charset="0"/>
                <a:cs typeface="Arial" panose="020B0604020202020204" pitchFamily="34" charset="0"/>
              </a:rPr>
              <a:t>Cells exposed to DTG &amp;</a:t>
            </a:r>
          </a:p>
          <a:p>
            <a:pPr algn="ctr"/>
            <a:r>
              <a:rPr lang="en-US" sz="1100" dirty="0">
                <a:latin typeface="Arial" panose="020B0604020202020204" pitchFamily="34" charset="0"/>
                <a:cs typeface="Arial" panose="020B0604020202020204" pitchFamily="34" charset="0"/>
              </a:rPr>
              <a:t>had 80% ↓ pluripotency</a:t>
            </a:r>
          </a:p>
        </p:txBody>
      </p:sp>
      <p:sp>
        <p:nvSpPr>
          <p:cNvPr id="64" name="Rectangle 63">
            <a:extLst>
              <a:ext uri="{FF2B5EF4-FFF2-40B4-BE49-F238E27FC236}">
                <a16:creationId xmlns:a16="http://schemas.microsoft.com/office/drawing/2014/main" id="{C207F775-42FB-4250-B97D-B54EA902A44D}"/>
              </a:ext>
            </a:extLst>
          </p:cNvPr>
          <p:cNvSpPr/>
          <p:nvPr/>
        </p:nvSpPr>
        <p:spPr>
          <a:xfrm>
            <a:off x="120822" y="4513197"/>
            <a:ext cx="3325150" cy="2142894"/>
          </a:xfrm>
          <a:prstGeom prst="rect">
            <a:avLst/>
          </a:prstGeom>
          <a:noFill/>
          <a:ln>
            <a:solidFill>
              <a:schemeClr val="tx1"/>
            </a:solidFill>
          </a:ln>
        </p:spPr>
        <p:txBody>
          <a:bodyPr wrap="square">
            <a:spAutoFit/>
          </a:bodyPr>
          <a:lstStyle/>
          <a:p>
            <a:pPr marL="171450" indent="-171450">
              <a:lnSpc>
                <a:spcPct val="103000"/>
              </a:lnSpc>
              <a:spcBef>
                <a:spcPts val="300"/>
              </a:spcBef>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Certain InSTI drugs (DTG and BIC) had toxicity in a cultured human embryonic stem cell assay; did not vary by dual NRTI</a:t>
            </a:r>
          </a:p>
          <a:p>
            <a:pPr marL="171450" indent="-171450">
              <a:lnSpc>
                <a:spcPct val="103000"/>
              </a:lnSpc>
              <a:spcBef>
                <a:spcPts val="300"/>
              </a:spcBef>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However, appear to have used supraphysiologic drug levels as  did not adjust for &gt;90% protein binding of InSTI in plasma</a:t>
            </a:r>
          </a:p>
        </p:txBody>
      </p:sp>
    </p:spTree>
    <p:extLst>
      <p:ext uri="{BB962C8B-B14F-4D97-AF65-F5344CB8AC3E}">
        <p14:creationId xmlns:p14="http://schemas.microsoft.com/office/powerpoint/2010/main" val="363292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par>
                                <p:cTn id="16" presetID="10" presetClass="entr" presetSubtype="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87" y="2694930"/>
            <a:ext cx="8229600" cy="1143000"/>
          </a:xfrm>
        </p:spPr>
        <p:txBody>
          <a:bodyPr>
            <a:noAutofit/>
          </a:bodyPr>
          <a:lstStyle/>
          <a:p>
            <a:r>
              <a:rPr lang="en-US" sz="4800" dirty="0"/>
              <a:t>Maternal Health</a:t>
            </a:r>
            <a:br>
              <a:rPr lang="en-US" sz="4800" dirty="0"/>
            </a:br>
            <a:r>
              <a:rPr lang="en-US" sz="4800" dirty="0"/>
              <a:t>Issues</a:t>
            </a:r>
          </a:p>
        </p:txBody>
      </p:sp>
      <p:pic>
        <p:nvPicPr>
          <p:cNvPr id="4" name="Picture 1" descr="MR &amp; 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619" y="334433"/>
            <a:ext cx="1266825" cy="1903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http://hab.hrsa.gov/livinghistory/images/timeline/mother_and_chi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718" y="4576981"/>
            <a:ext cx="1769539" cy="17746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womengirls-c-24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542" y="455036"/>
            <a:ext cx="3390900" cy="14283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6093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134223" y="0"/>
            <a:ext cx="9275080" cy="1325563"/>
          </a:xfrm>
        </p:spPr>
        <p:txBody>
          <a:bodyPr>
            <a:normAutofit/>
          </a:bodyPr>
          <a:lstStyle/>
          <a:p>
            <a:r>
              <a:rPr lang="en-US" sz="2600" dirty="0"/>
              <a:t>Introduction:  Chronic Diseases in Maternal Health – Persistent Problems for Pregnant and Breastfeeding Women  </a:t>
            </a:r>
            <a:r>
              <a:rPr lang="en-US" sz="2000" i="1" dirty="0">
                <a:solidFill>
                  <a:schemeClr val="tx1"/>
                </a:solidFill>
              </a:rPr>
              <a:t>Hoffman R.  CROI, 2020 Boston, Theme Discussion TD-03</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3143" y="1197502"/>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8E029A62-06CB-4125-ADB6-FE55524A11EE}"/>
              </a:ext>
            </a:extLst>
          </p:cNvPr>
          <p:cNvPicPr>
            <a:picLocks noChangeAspect="1"/>
          </p:cNvPicPr>
          <p:nvPr/>
        </p:nvPicPr>
        <p:blipFill>
          <a:blip r:embed="rId2"/>
          <a:stretch>
            <a:fillRect/>
          </a:stretch>
        </p:blipFill>
        <p:spPr>
          <a:xfrm>
            <a:off x="3263808" y="4452294"/>
            <a:ext cx="2400299" cy="2048791"/>
          </a:xfrm>
          <a:prstGeom prst="rect">
            <a:avLst/>
          </a:prstGeom>
        </p:spPr>
      </p:pic>
      <p:pic>
        <p:nvPicPr>
          <p:cNvPr id="12" name="Picture 11">
            <a:extLst>
              <a:ext uri="{FF2B5EF4-FFF2-40B4-BE49-F238E27FC236}">
                <a16:creationId xmlns:a16="http://schemas.microsoft.com/office/drawing/2014/main" id="{76061A66-F02B-477E-BC29-E158C277D137}"/>
              </a:ext>
            </a:extLst>
          </p:cNvPr>
          <p:cNvPicPr>
            <a:picLocks noChangeAspect="1"/>
          </p:cNvPicPr>
          <p:nvPr/>
        </p:nvPicPr>
        <p:blipFill>
          <a:blip r:embed="rId3"/>
          <a:stretch>
            <a:fillRect/>
          </a:stretch>
        </p:blipFill>
        <p:spPr>
          <a:xfrm>
            <a:off x="5733773" y="4452294"/>
            <a:ext cx="2524124" cy="2253682"/>
          </a:xfrm>
          <a:prstGeom prst="rect">
            <a:avLst/>
          </a:prstGeom>
        </p:spPr>
      </p:pic>
      <p:pic>
        <p:nvPicPr>
          <p:cNvPr id="13" name="Picture 12">
            <a:extLst>
              <a:ext uri="{FF2B5EF4-FFF2-40B4-BE49-F238E27FC236}">
                <a16:creationId xmlns:a16="http://schemas.microsoft.com/office/drawing/2014/main" id="{A6B8E457-4945-40C3-9C59-CC15F7CB6766}"/>
              </a:ext>
            </a:extLst>
          </p:cNvPr>
          <p:cNvPicPr>
            <a:picLocks noChangeAspect="1"/>
          </p:cNvPicPr>
          <p:nvPr/>
        </p:nvPicPr>
        <p:blipFill>
          <a:blip r:embed="rId4"/>
          <a:stretch>
            <a:fillRect/>
          </a:stretch>
        </p:blipFill>
        <p:spPr>
          <a:xfrm>
            <a:off x="670018" y="2775894"/>
            <a:ext cx="5210175" cy="1676400"/>
          </a:xfrm>
          <a:prstGeom prst="rect">
            <a:avLst/>
          </a:prstGeom>
        </p:spPr>
      </p:pic>
      <p:pic>
        <p:nvPicPr>
          <p:cNvPr id="14" name="Picture 13">
            <a:extLst>
              <a:ext uri="{FF2B5EF4-FFF2-40B4-BE49-F238E27FC236}">
                <a16:creationId xmlns:a16="http://schemas.microsoft.com/office/drawing/2014/main" id="{C93A31DE-C65E-405B-8392-6152D48D9582}"/>
              </a:ext>
            </a:extLst>
          </p:cNvPr>
          <p:cNvPicPr>
            <a:picLocks noChangeAspect="1"/>
          </p:cNvPicPr>
          <p:nvPr/>
        </p:nvPicPr>
        <p:blipFill>
          <a:blip r:embed="rId5"/>
          <a:stretch>
            <a:fillRect/>
          </a:stretch>
        </p:blipFill>
        <p:spPr>
          <a:xfrm>
            <a:off x="670018" y="4475845"/>
            <a:ext cx="2400299" cy="1777144"/>
          </a:xfrm>
          <a:prstGeom prst="rect">
            <a:avLst/>
          </a:prstGeom>
        </p:spPr>
      </p:pic>
      <p:sp>
        <p:nvSpPr>
          <p:cNvPr id="15" name="Content Placeholder 111">
            <a:extLst>
              <a:ext uri="{FF2B5EF4-FFF2-40B4-BE49-F238E27FC236}">
                <a16:creationId xmlns:a16="http://schemas.microsoft.com/office/drawing/2014/main" id="{2D9FB06B-97A7-4035-AB17-F0432DC833B7}"/>
              </a:ext>
            </a:extLst>
          </p:cNvPr>
          <p:cNvSpPr txBox="1">
            <a:spLocks/>
          </p:cNvSpPr>
          <p:nvPr/>
        </p:nvSpPr>
        <p:spPr>
          <a:xfrm>
            <a:off x="71421" y="1228865"/>
            <a:ext cx="9001158" cy="15783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dirty="0"/>
              <a:t>HIV, coinfections, ARV drugs and chronic inflammation can interact to result in conditions beginning in pregnancy that can become chronic diseases affecting  HIV+ women throughout their lifetime.</a:t>
            </a:r>
          </a:p>
        </p:txBody>
      </p:sp>
      <p:sp>
        <p:nvSpPr>
          <p:cNvPr id="16" name="Rectangle 15">
            <a:extLst>
              <a:ext uri="{FF2B5EF4-FFF2-40B4-BE49-F238E27FC236}">
                <a16:creationId xmlns:a16="http://schemas.microsoft.com/office/drawing/2014/main" id="{2F27B20A-CC73-4E92-AEB2-35062B4D0DB3}"/>
              </a:ext>
            </a:extLst>
          </p:cNvPr>
          <p:cNvSpPr/>
          <p:nvPr/>
        </p:nvSpPr>
        <p:spPr>
          <a:xfrm>
            <a:off x="583476" y="4484234"/>
            <a:ext cx="2486842" cy="177714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01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38801" y="-6373"/>
            <a:ext cx="9144000" cy="1325563"/>
          </a:xfrm>
        </p:spPr>
        <p:txBody>
          <a:bodyPr>
            <a:normAutofit/>
          </a:bodyPr>
          <a:lstStyle/>
          <a:p>
            <a:r>
              <a:rPr lang="en-US" sz="2600" dirty="0"/>
              <a:t>Introduction: Chronic Diseases in Maternal Health – Persistent Problems for Pregnant and Breastfeeding Women  </a:t>
            </a:r>
            <a:r>
              <a:rPr lang="en-US" sz="2000" i="1" dirty="0">
                <a:solidFill>
                  <a:schemeClr val="tx1"/>
                </a:solidFill>
              </a:rPr>
              <a:t>Hoffman R.  CROI, 2020 Boston, Theme Discussion TD-03</a:t>
            </a:r>
            <a:endParaRPr lang="en-US" dirty="0"/>
          </a:p>
        </p:txBody>
      </p:sp>
      <p:sp>
        <p:nvSpPr>
          <p:cNvPr id="15" name="Content Placeholder 111">
            <a:extLst>
              <a:ext uri="{FF2B5EF4-FFF2-40B4-BE49-F238E27FC236}">
                <a16:creationId xmlns:a16="http://schemas.microsoft.com/office/drawing/2014/main" id="{2D9FB06B-97A7-4035-AB17-F0432DC833B7}"/>
              </a:ext>
            </a:extLst>
          </p:cNvPr>
          <p:cNvSpPr txBox="1">
            <a:spLocks/>
          </p:cNvSpPr>
          <p:nvPr/>
        </p:nvSpPr>
        <p:spPr>
          <a:xfrm>
            <a:off x="142842" y="1210495"/>
            <a:ext cx="9001158" cy="5725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dirty="0"/>
              <a:t>Relevant reports at CROI:</a:t>
            </a:r>
          </a:p>
        </p:txBody>
      </p:sp>
      <p:grpSp>
        <p:nvGrpSpPr>
          <p:cNvPr id="5" name="Group 4">
            <a:extLst>
              <a:ext uri="{FF2B5EF4-FFF2-40B4-BE49-F238E27FC236}">
                <a16:creationId xmlns:a16="http://schemas.microsoft.com/office/drawing/2014/main" id="{F5EDF5E4-83DE-462C-BE5B-A53EE73A2007}"/>
              </a:ext>
            </a:extLst>
          </p:cNvPr>
          <p:cNvGrpSpPr/>
          <p:nvPr/>
        </p:nvGrpSpPr>
        <p:grpSpPr>
          <a:xfrm>
            <a:off x="143398" y="1994916"/>
            <a:ext cx="4904111" cy="2690387"/>
            <a:chOff x="149086" y="1611787"/>
            <a:chExt cx="4904111" cy="2690387"/>
          </a:xfrm>
        </p:grpSpPr>
        <p:pic>
          <p:nvPicPr>
            <p:cNvPr id="11" name="Picture 10">
              <a:extLst>
                <a:ext uri="{FF2B5EF4-FFF2-40B4-BE49-F238E27FC236}">
                  <a16:creationId xmlns:a16="http://schemas.microsoft.com/office/drawing/2014/main" id="{C44E7BDA-FBEC-42AA-8940-609C22D0EEC9}"/>
                </a:ext>
              </a:extLst>
            </p:cNvPr>
            <p:cNvPicPr>
              <a:picLocks noChangeAspect="1"/>
            </p:cNvPicPr>
            <p:nvPr/>
          </p:nvPicPr>
          <p:blipFill>
            <a:blip r:embed="rId2"/>
            <a:stretch>
              <a:fillRect/>
            </a:stretch>
          </p:blipFill>
          <p:spPr>
            <a:xfrm>
              <a:off x="149086" y="1611787"/>
              <a:ext cx="4904111" cy="2690386"/>
            </a:xfrm>
            <a:prstGeom prst="rect">
              <a:avLst/>
            </a:prstGeom>
          </p:spPr>
        </p:pic>
        <p:pic>
          <p:nvPicPr>
            <p:cNvPr id="17" name="Picture 16">
              <a:extLst>
                <a:ext uri="{FF2B5EF4-FFF2-40B4-BE49-F238E27FC236}">
                  <a16:creationId xmlns:a16="http://schemas.microsoft.com/office/drawing/2014/main" id="{6A21EAC6-3A99-40B9-9140-D6F9EB27E954}"/>
                </a:ext>
              </a:extLst>
            </p:cNvPr>
            <p:cNvPicPr>
              <a:picLocks noChangeAspect="1"/>
            </p:cNvPicPr>
            <p:nvPr/>
          </p:nvPicPr>
          <p:blipFill>
            <a:blip r:embed="rId3"/>
            <a:stretch>
              <a:fillRect/>
            </a:stretch>
          </p:blipFill>
          <p:spPr>
            <a:xfrm>
              <a:off x="1647063" y="1911062"/>
              <a:ext cx="1736896" cy="2391112"/>
            </a:xfrm>
            <a:prstGeom prst="rect">
              <a:avLst/>
            </a:prstGeom>
          </p:spPr>
        </p:pic>
        <p:pic>
          <p:nvPicPr>
            <p:cNvPr id="18" name="Picture 17">
              <a:extLst>
                <a:ext uri="{FF2B5EF4-FFF2-40B4-BE49-F238E27FC236}">
                  <a16:creationId xmlns:a16="http://schemas.microsoft.com/office/drawing/2014/main" id="{D87B7838-7A08-42D9-9978-15CD91CCA375}"/>
                </a:ext>
              </a:extLst>
            </p:cNvPr>
            <p:cNvPicPr>
              <a:picLocks noChangeAspect="1"/>
            </p:cNvPicPr>
            <p:nvPr/>
          </p:nvPicPr>
          <p:blipFill>
            <a:blip r:embed="rId4"/>
            <a:stretch>
              <a:fillRect/>
            </a:stretch>
          </p:blipFill>
          <p:spPr>
            <a:xfrm>
              <a:off x="3383959" y="1999878"/>
              <a:ext cx="1486067" cy="2302295"/>
            </a:xfrm>
            <a:prstGeom prst="rect">
              <a:avLst/>
            </a:prstGeom>
          </p:spPr>
        </p:pic>
      </p:grpSp>
      <p:grpSp>
        <p:nvGrpSpPr>
          <p:cNvPr id="6" name="Group 5">
            <a:extLst>
              <a:ext uri="{FF2B5EF4-FFF2-40B4-BE49-F238E27FC236}">
                <a16:creationId xmlns:a16="http://schemas.microsoft.com/office/drawing/2014/main" id="{2466FEB4-E038-4F74-8E88-E08868D05986}"/>
              </a:ext>
            </a:extLst>
          </p:cNvPr>
          <p:cNvGrpSpPr/>
          <p:nvPr/>
        </p:nvGrpSpPr>
        <p:grpSpPr>
          <a:xfrm>
            <a:off x="5115167" y="1210495"/>
            <a:ext cx="3764267" cy="5226753"/>
            <a:chOff x="5195174" y="1501433"/>
            <a:chExt cx="3764267" cy="5226753"/>
          </a:xfrm>
        </p:grpSpPr>
        <p:pic>
          <p:nvPicPr>
            <p:cNvPr id="19" name="Picture 18">
              <a:extLst>
                <a:ext uri="{FF2B5EF4-FFF2-40B4-BE49-F238E27FC236}">
                  <a16:creationId xmlns:a16="http://schemas.microsoft.com/office/drawing/2014/main" id="{073D755C-E87F-47CC-A6C6-2952FFD07551}"/>
                </a:ext>
              </a:extLst>
            </p:cNvPr>
            <p:cNvPicPr>
              <a:picLocks noChangeAspect="1"/>
            </p:cNvPicPr>
            <p:nvPr/>
          </p:nvPicPr>
          <p:blipFill>
            <a:blip r:embed="rId5"/>
            <a:stretch>
              <a:fillRect/>
            </a:stretch>
          </p:blipFill>
          <p:spPr>
            <a:xfrm>
              <a:off x="5227662" y="1501433"/>
              <a:ext cx="3666023" cy="673140"/>
            </a:xfrm>
            <a:prstGeom prst="rect">
              <a:avLst/>
            </a:prstGeom>
          </p:spPr>
        </p:pic>
        <p:pic>
          <p:nvPicPr>
            <p:cNvPr id="20" name="Picture 19">
              <a:extLst>
                <a:ext uri="{FF2B5EF4-FFF2-40B4-BE49-F238E27FC236}">
                  <a16:creationId xmlns:a16="http://schemas.microsoft.com/office/drawing/2014/main" id="{A9E933B8-4A1B-4750-AC33-57DADACA0B52}"/>
                </a:ext>
              </a:extLst>
            </p:cNvPr>
            <p:cNvPicPr>
              <a:picLocks noChangeAspect="1"/>
            </p:cNvPicPr>
            <p:nvPr/>
          </p:nvPicPr>
          <p:blipFill>
            <a:blip r:embed="rId6"/>
            <a:stretch>
              <a:fillRect/>
            </a:stretch>
          </p:blipFill>
          <p:spPr>
            <a:xfrm>
              <a:off x="5227662" y="3409046"/>
              <a:ext cx="3577853" cy="1837102"/>
            </a:xfrm>
            <a:prstGeom prst="rect">
              <a:avLst/>
            </a:prstGeom>
          </p:spPr>
        </p:pic>
        <p:pic>
          <p:nvPicPr>
            <p:cNvPr id="21" name="Picture 20">
              <a:extLst>
                <a:ext uri="{FF2B5EF4-FFF2-40B4-BE49-F238E27FC236}">
                  <a16:creationId xmlns:a16="http://schemas.microsoft.com/office/drawing/2014/main" id="{15D864A0-06FB-43D5-8133-CD92DAE10CD3}"/>
                </a:ext>
              </a:extLst>
            </p:cNvPr>
            <p:cNvPicPr>
              <a:picLocks noChangeAspect="1"/>
            </p:cNvPicPr>
            <p:nvPr/>
          </p:nvPicPr>
          <p:blipFill>
            <a:blip r:embed="rId7"/>
            <a:stretch>
              <a:fillRect/>
            </a:stretch>
          </p:blipFill>
          <p:spPr>
            <a:xfrm>
              <a:off x="5195174" y="2273408"/>
              <a:ext cx="3501507" cy="1173547"/>
            </a:xfrm>
            <a:prstGeom prst="rect">
              <a:avLst/>
            </a:prstGeom>
          </p:spPr>
        </p:pic>
        <p:pic>
          <p:nvPicPr>
            <p:cNvPr id="23" name="Picture 22">
              <a:extLst>
                <a:ext uri="{FF2B5EF4-FFF2-40B4-BE49-F238E27FC236}">
                  <a16:creationId xmlns:a16="http://schemas.microsoft.com/office/drawing/2014/main" id="{48A33FD9-E26F-4D43-B127-8D2EB2FCB010}"/>
                </a:ext>
              </a:extLst>
            </p:cNvPr>
            <p:cNvPicPr>
              <a:picLocks noChangeAspect="1"/>
            </p:cNvPicPr>
            <p:nvPr/>
          </p:nvPicPr>
          <p:blipFill>
            <a:blip r:embed="rId8"/>
            <a:stretch>
              <a:fillRect/>
            </a:stretch>
          </p:blipFill>
          <p:spPr>
            <a:xfrm>
              <a:off x="5661813" y="6356235"/>
              <a:ext cx="2797720" cy="371951"/>
            </a:xfrm>
            <a:prstGeom prst="rect">
              <a:avLst/>
            </a:prstGeom>
          </p:spPr>
        </p:pic>
        <p:sp>
          <p:nvSpPr>
            <p:cNvPr id="3" name="TextBox 2">
              <a:extLst>
                <a:ext uri="{FF2B5EF4-FFF2-40B4-BE49-F238E27FC236}">
                  <a16:creationId xmlns:a16="http://schemas.microsoft.com/office/drawing/2014/main" id="{27CABEBB-AD0D-4082-9094-2AAA6B2EFBDA}"/>
                </a:ext>
              </a:extLst>
            </p:cNvPr>
            <p:cNvSpPr txBox="1"/>
            <p:nvPr/>
          </p:nvSpPr>
          <p:spPr>
            <a:xfrm>
              <a:off x="5293418" y="5247146"/>
              <a:ext cx="3666023"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NAMSAL (Cameroon, n=613): TDF/FTC/DTG vs TDF/FTC/EFV.  At 48 weeks, DTG participants gained median 5 kg vs 3 kg with EFV.  Gain &gt;10% body mass was more likely in women on DTG (44%) vs EFV (34%) (p,).050</a:t>
              </a:r>
            </a:p>
          </p:txBody>
        </p:sp>
      </p:grpSp>
      <p:cxnSp>
        <p:nvCxnSpPr>
          <p:cNvPr id="24" name="Straight Connector 23">
            <a:extLst>
              <a:ext uri="{FF2B5EF4-FFF2-40B4-BE49-F238E27FC236}">
                <a16:creationId xmlns:a16="http://schemas.microsoft.com/office/drawing/2014/main" id="{558E08E2-1D69-4928-A210-45240A3399C0}"/>
              </a:ext>
            </a:extLst>
          </p:cNvPr>
          <p:cNvCxnSpPr>
            <a:cxnSpLocks/>
          </p:cNvCxnSpPr>
          <p:nvPr/>
        </p:nvCxnSpPr>
        <p:spPr>
          <a:xfrm>
            <a:off x="3143" y="1197502"/>
            <a:ext cx="9144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64690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134715" y="-79647"/>
            <a:ext cx="8556439" cy="1325563"/>
          </a:xfrm>
        </p:spPr>
        <p:txBody>
          <a:bodyPr>
            <a:normAutofit fontScale="90000"/>
          </a:bodyPr>
          <a:lstStyle/>
          <a:p>
            <a:r>
              <a:rPr lang="en-US" dirty="0"/>
              <a:t>Higher BMD Loss HIV-Positive Women on ART During Lactation Compared with HIV-Uninfected Women, Uganda </a:t>
            </a:r>
            <a:br>
              <a:rPr lang="en-US" dirty="0"/>
            </a:br>
            <a:r>
              <a:rPr lang="en-US" sz="2000" i="1" dirty="0" err="1">
                <a:solidFill>
                  <a:schemeClr val="tx1"/>
                </a:solidFill>
              </a:rPr>
              <a:t>Nabwire</a:t>
            </a:r>
            <a:r>
              <a:rPr lang="en-US" sz="2000" i="1" dirty="0">
                <a:solidFill>
                  <a:schemeClr val="tx1"/>
                </a:solidFill>
              </a:rPr>
              <a:t> F et al.  CROI, 2020 Boston Abs. 768</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43252" y="1051598"/>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37168" y="1082606"/>
            <a:ext cx="8970364" cy="16476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5000"/>
              </a:lnSpc>
              <a:spcBef>
                <a:spcPts val="300"/>
              </a:spcBef>
              <a:spcAft>
                <a:spcPts val="300"/>
              </a:spcAft>
            </a:pPr>
            <a:r>
              <a:rPr lang="en-US" sz="2000" dirty="0">
                <a:cs typeface="Arial"/>
              </a:rPr>
              <a:t>Compared DXA BMD changes (lumbar spine, whole body, femoral neck and hip) at 2, 14, 26 weeks PP during and 14 week after lactation in 95 Ugandan HIV+ women on TDF/3TC/EFV compared to 96 HIV- women.</a:t>
            </a:r>
          </a:p>
          <a:p>
            <a:pPr>
              <a:lnSpc>
                <a:spcPct val="115000"/>
              </a:lnSpc>
              <a:spcBef>
                <a:spcPts val="300"/>
              </a:spcBef>
              <a:spcAft>
                <a:spcPts val="300"/>
              </a:spcAft>
            </a:pPr>
            <a:r>
              <a:rPr lang="en-US" sz="2000" dirty="0">
                <a:cs typeface="Arial"/>
              </a:rPr>
              <a:t>BMD decreased during lactation at all sites in both groups.  </a:t>
            </a:r>
          </a:p>
        </p:txBody>
      </p:sp>
      <p:sp>
        <p:nvSpPr>
          <p:cNvPr id="5" name="Content Placeholder 111">
            <a:extLst>
              <a:ext uri="{FF2B5EF4-FFF2-40B4-BE49-F238E27FC236}">
                <a16:creationId xmlns:a16="http://schemas.microsoft.com/office/drawing/2014/main" id="{D3881510-CBB2-4857-B20E-8CF70BF463B8}"/>
              </a:ext>
            </a:extLst>
          </p:cNvPr>
          <p:cNvSpPr txBox="1">
            <a:spLocks/>
          </p:cNvSpPr>
          <p:nvPr/>
        </p:nvSpPr>
        <p:spPr>
          <a:xfrm>
            <a:off x="874361" y="1721628"/>
            <a:ext cx="8857735"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endParaRPr lang="en-US" dirty="0"/>
          </a:p>
        </p:txBody>
      </p:sp>
      <p:grpSp>
        <p:nvGrpSpPr>
          <p:cNvPr id="32" name="Group 31">
            <a:extLst>
              <a:ext uri="{FF2B5EF4-FFF2-40B4-BE49-F238E27FC236}">
                <a16:creationId xmlns:a16="http://schemas.microsoft.com/office/drawing/2014/main" id="{512CC52C-F7C6-460C-8988-B8A5578ABD9D}"/>
              </a:ext>
            </a:extLst>
          </p:cNvPr>
          <p:cNvGrpSpPr/>
          <p:nvPr/>
        </p:nvGrpSpPr>
        <p:grpSpPr>
          <a:xfrm>
            <a:off x="3319447" y="2734356"/>
            <a:ext cx="5755320" cy="3703752"/>
            <a:chOff x="3180813" y="3167562"/>
            <a:chExt cx="5755320" cy="3703752"/>
          </a:xfrm>
        </p:grpSpPr>
        <p:pic>
          <p:nvPicPr>
            <p:cNvPr id="27" name="Picture 26">
              <a:extLst>
                <a:ext uri="{FF2B5EF4-FFF2-40B4-BE49-F238E27FC236}">
                  <a16:creationId xmlns:a16="http://schemas.microsoft.com/office/drawing/2014/main" id="{8BAB148B-4FCF-41F2-93E3-E2F19076F663}"/>
                </a:ext>
              </a:extLst>
            </p:cNvPr>
            <p:cNvPicPr>
              <a:picLocks noChangeAspect="1"/>
            </p:cNvPicPr>
            <p:nvPr/>
          </p:nvPicPr>
          <p:blipFill>
            <a:blip r:embed="rId2"/>
            <a:stretch>
              <a:fillRect/>
            </a:stretch>
          </p:blipFill>
          <p:spPr>
            <a:xfrm>
              <a:off x="3180813" y="3238362"/>
              <a:ext cx="2686580" cy="1659828"/>
            </a:xfrm>
            <a:prstGeom prst="rect">
              <a:avLst/>
            </a:prstGeom>
          </p:spPr>
        </p:pic>
        <p:pic>
          <p:nvPicPr>
            <p:cNvPr id="28" name="Picture 27">
              <a:extLst>
                <a:ext uri="{FF2B5EF4-FFF2-40B4-BE49-F238E27FC236}">
                  <a16:creationId xmlns:a16="http://schemas.microsoft.com/office/drawing/2014/main" id="{EA2FFE4B-6B16-4E3F-801A-7F936928C9C1}"/>
                </a:ext>
              </a:extLst>
            </p:cNvPr>
            <p:cNvPicPr>
              <a:picLocks noChangeAspect="1"/>
            </p:cNvPicPr>
            <p:nvPr/>
          </p:nvPicPr>
          <p:blipFill>
            <a:blip r:embed="rId3"/>
            <a:stretch>
              <a:fillRect/>
            </a:stretch>
          </p:blipFill>
          <p:spPr>
            <a:xfrm>
              <a:off x="5943656" y="3167562"/>
              <a:ext cx="2884874" cy="1647637"/>
            </a:xfrm>
            <a:prstGeom prst="rect">
              <a:avLst/>
            </a:prstGeom>
          </p:spPr>
        </p:pic>
        <p:pic>
          <p:nvPicPr>
            <p:cNvPr id="29" name="Picture 28">
              <a:extLst>
                <a:ext uri="{FF2B5EF4-FFF2-40B4-BE49-F238E27FC236}">
                  <a16:creationId xmlns:a16="http://schemas.microsoft.com/office/drawing/2014/main" id="{96820170-D7D1-4BFD-B29C-8A30CC8DD7D0}"/>
                </a:ext>
              </a:extLst>
            </p:cNvPr>
            <p:cNvPicPr>
              <a:picLocks noChangeAspect="1"/>
            </p:cNvPicPr>
            <p:nvPr/>
          </p:nvPicPr>
          <p:blipFill>
            <a:blip r:embed="rId4"/>
            <a:stretch>
              <a:fillRect/>
            </a:stretch>
          </p:blipFill>
          <p:spPr>
            <a:xfrm>
              <a:off x="3180813" y="5156745"/>
              <a:ext cx="2660693" cy="1506990"/>
            </a:xfrm>
            <a:prstGeom prst="rect">
              <a:avLst/>
            </a:prstGeom>
          </p:spPr>
        </p:pic>
        <p:pic>
          <p:nvPicPr>
            <p:cNvPr id="30" name="Picture 29">
              <a:extLst>
                <a:ext uri="{FF2B5EF4-FFF2-40B4-BE49-F238E27FC236}">
                  <a16:creationId xmlns:a16="http://schemas.microsoft.com/office/drawing/2014/main" id="{AD6C3224-CB11-42BF-B3C9-B41CE377773C}"/>
                </a:ext>
              </a:extLst>
            </p:cNvPr>
            <p:cNvPicPr>
              <a:picLocks noChangeAspect="1"/>
            </p:cNvPicPr>
            <p:nvPr/>
          </p:nvPicPr>
          <p:blipFill>
            <a:blip r:embed="rId5"/>
            <a:stretch>
              <a:fillRect/>
            </a:stretch>
          </p:blipFill>
          <p:spPr>
            <a:xfrm>
              <a:off x="5957978" y="5134057"/>
              <a:ext cx="2978155" cy="1737257"/>
            </a:xfrm>
            <a:prstGeom prst="rect">
              <a:avLst/>
            </a:prstGeom>
          </p:spPr>
        </p:pic>
      </p:grpSp>
      <p:sp>
        <p:nvSpPr>
          <p:cNvPr id="31" name="Content Placeholder 111">
            <a:extLst>
              <a:ext uri="{FF2B5EF4-FFF2-40B4-BE49-F238E27FC236}">
                <a16:creationId xmlns:a16="http://schemas.microsoft.com/office/drawing/2014/main" id="{BF2935C3-8569-4438-A728-BB040ED54ED9}"/>
              </a:ext>
            </a:extLst>
          </p:cNvPr>
          <p:cNvSpPr txBox="1">
            <a:spLocks/>
          </p:cNvSpPr>
          <p:nvPr/>
        </p:nvSpPr>
        <p:spPr>
          <a:xfrm>
            <a:off x="43252" y="2660219"/>
            <a:ext cx="3548026" cy="41977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300"/>
              </a:spcBef>
              <a:spcAft>
                <a:spcPts val="600"/>
              </a:spcAft>
            </a:pPr>
            <a:r>
              <a:rPr lang="en-US" sz="2000" dirty="0">
                <a:cs typeface="Arial"/>
              </a:rPr>
              <a:t>Recovery to baseline occurred in </a:t>
            </a:r>
            <a:r>
              <a:rPr lang="en-US" sz="2000" dirty="0">
                <a:solidFill>
                  <a:srgbClr val="0070C0"/>
                </a:solidFill>
                <a:cs typeface="Arial"/>
              </a:rPr>
              <a:t>HIV- women</a:t>
            </a:r>
            <a:r>
              <a:rPr lang="en-US" sz="2000" dirty="0">
                <a:cs typeface="Arial"/>
              </a:rPr>
              <a:t> all measures.</a:t>
            </a:r>
          </a:p>
          <a:p>
            <a:pPr>
              <a:lnSpc>
                <a:spcPct val="103000"/>
              </a:lnSpc>
              <a:spcBef>
                <a:spcPts val="300"/>
              </a:spcBef>
              <a:spcAft>
                <a:spcPts val="600"/>
              </a:spcAft>
            </a:pPr>
            <a:r>
              <a:rPr lang="en-US" sz="2000" dirty="0">
                <a:cs typeface="Arial"/>
              </a:rPr>
              <a:t>For </a:t>
            </a:r>
            <a:r>
              <a:rPr lang="en-US" sz="2000" dirty="0">
                <a:solidFill>
                  <a:srgbClr val="C00000"/>
                </a:solidFill>
                <a:cs typeface="Arial"/>
              </a:rPr>
              <a:t>HIV+ women</a:t>
            </a:r>
            <a:r>
              <a:rPr lang="en-US" sz="2000" dirty="0">
                <a:cs typeface="Arial"/>
              </a:rPr>
              <a:t>, accelerated loss: </a:t>
            </a:r>
          </a:p>
          <a:p>
            <a:pPr lvl="1">
              <a:lnSpc>
                <a:spcPct val="103000"/>
              </a:lnSpc>
              <a:spcBef>
                <a:spcPts val="300"/>
              </a:spcBef>
              <a:spcAft>
                <a:spcPts val="600"/>
              </a:spcAft>
            </a:pPr>
            <a:r>
              <a:rPr lang="en-US" sz="2000" dirty="0">
                <a:cs typeface="Arial"/>
              </a:rPr>
              <a:t>return baseline in LS</a:t>
            </a:r>
          </a:p>
          <a:p>
            <a:pPr lvl="1">
              <a:lnSpc>
                <a:spcPct val="103000"/>
              </a:lnSpc>
              <a:spcBef>
                <a:spcPts val="300"/>
              </a:spcBef>
              <a:spcAft>
                <a:spcPts val="600"/>
              </a:spcAft>
            </a:pPr>
            <a:r>
              <a:rPr lang="en-US" sz="2000" dirty="0">
                <a:cs typeface="Arial"/>
              </a:rPr>
              <a:t>but remained below baseline and less         than HIV-  women for whole body, femoral neck, and hip.</a:t>
            </a:r>
          </a:p>
        </p:txBody>
      </p:sp>
      <p:sp>
        <p:nvSpPr>
          <p:cNvPr id="33" name="Oval 32">
            <a:extLst>
              <a:ext uri="{FF2B5EF4-FFF2-40B4-BE49-F238E27FC236}">
                <a16:creationId xmlns:a16="http://schemas.microsoft.com/office/drawing/2014/main" id="{DC209625-4E80-4321-A2B8-B406DED6137C}"/>
              </a:ext>
            </a:extLst>
          </p:cNvPr>
          <p:cNvSpPr/>
          <p:nvPr/>
        </p:nvSpPr>
        <p:spPr>
          <a:xfrm>
            <a:off x="4893358" y="3376574"/>
            <a:ext cx="157108" cy="16806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595C4522-1991-4280-BA70-44EDCD56E85B}"/>
              </a:ext>
            </a:extLst>
          </p:cNvPr>
          <p:cNvGrpSpPr/>
          <p:nvPr/>
        </p:nvGrpSpPr>
        <p:grpSpPr>
          <a:xfrm>
            <a:off x="4884649" y="3478081"/>
            <a:ext cx="3207454" cy="2246245"/>
            <a:chOff x="4884649" y="3478081"/>
            <a:chExt cx="3207454" cy="2246245"/>
          </a:xfrm>
        </p:grpSpPr>
        <p:sp>
          <p:nvSpPr>
            <p:cNvPr id="34" name="Oval 33">
              <a:extLst>
                <a:ext uri="{FF2B5EF4-FFF2-40B4-BE49-F238E27FC236}">
                  <a16:creationId xmlns:a16="http://schemas.microsoft.com/office/drawing/2014/main" id="{9CE9CB68-C724-4F21-A490-DB9035F41985}"/>
                </a:ext>
              </a:extLst>
            </p:cNvPr>
            <p:cNvSpPr/>
            <p:nvPr/>
          </p:nvSpPr>
          <p:spPr>
            <a:xfrm>
              <a:off x="7828966" y="3478081"/>
              <a:ext cx="157108" cy="16806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D3610C9-C5A8-45C2-8A16-6D95F394BCBD}"/>
                </a:ext>
              </a:extLst>
            </p:cNvPr>
            <p:cNvSpPr/>
            <p:nvPr/>
          </p:nvSpPr>
          <p:spPr>
            <a:xfrm>
              <a:off x="4884649" y="5471401"/>
              <a:ext cx="157108" cy="16806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B427FF9-DA42-4E8D-8CF0-F9390B942047}"/>
                </a:ext>
              </a:extLst>
            </p:cNvPr>
            <p:cNvSpPr/>
            <p:nvPr/>
          </p:nvSpPr>
          <p:spPr>
            <a:xfrm>
              <a:off x="7934995" y="5556266"/>
              <a:ext cx="157108" cy="16806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57D4CDB1-134A-492C-B547-FA56629CAA84}"/>
              </a:ext>
            </a:extLst>
          </p:cNvPr>
          <p:cNvGrpSpPr/>
          <p:nvPr/>
        </p:nvGrpSpPr>
        <p:grpSpPr>
          <a:xfrm>
            <a:off x="4884649" y="3201205"/>
            <a:ext cx="3216778" cy="2204263"/>
            <a:chOff x="4884649" y="3201205"/>
            <a:chExt cx="3216778" cy="2204263"/>
          </a:xfrm>
        </p:grpSpPr>
        <p:sp>
          <p:nvSpPr>
            <p:cNvPr id="37" name="Oval 36">
              <a:extLst>
                <a:ext uri="{FF2B5EF4-FFF2-40B4-BE49-F238E27FC236}">
                  <a16:creationId xmlns:a16="http://schemas.microsoft.com/office/drawing/2014/main" id="{480E809A-04A7-46D7-B653-FC2AACB47F54}"/>
                </a:ext>
              </a:extLst>
            </p:cNvPr>
            <p:cNvSpPr/>
            <p:nvPr/>
          </p:nvSpPr>
          <p:spPr>
            <a:xfrm>
              <a:off x="4891597" y="3201205"/>
              <a:ext cx="157108" cy="16806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E46EC80-52FF-4122-AECC-ACFB66D656A4}"/>
                </a:ext>
              </a:extLst>
            </p:cNvPr>
            <p:cNvSpPr/>
            <p:nvPr/>
          </p:nvSpPr>
          <p:spPr>
            <a:xfrm>
              <a:off x="7848162" y="3257811"/>
              <a:ext cx="157108" cy="16806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B1DB652-2301-4DB8-8724-59CE47FE1036}"/>
                </a:ext>
              </a:extLst>
            </p:cNvPr>
            <p:cNvSpPr/>
            <p:nvPr/>
          </p:nvSpPr>
          <p:spPr>
            <a:xfrm>
              <a:off x="4884649" y="5200520"/>
              <a:ext cx="157108" cy="16806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442F76E-C1C8-4559-8694-3CF9BAB9D584}"/>
                </a:ext>
              </a:extLst>
            </p:cNvPr>
            <p:cNvSpPr/>
            <p:nvPr/>
          </p:nvSpPr>
          <p:spPr>
            <a:xfrm>
              <a:off x="7944319" y="5237408"/>
              <a:ext cx="157108" cy="16806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E6738D14-4B1B-4433-9CBE-F03BB56563CD}"/>
              </a:ext>
            </a:extLst>
          </p:cNvPr>
          <p:cNvGrpSpPr/>
          <p:nvPr/>
        </p:nvGrpSpPr>
        <p:grpSpPr>
          <a:xfrm>
            <a:off x="3865015" y="3342900"/>
            <a:ext cx="3811425" cy="2441271"/>
            <a:chOff x="3865015" y="3342900"/>
            <a:chExt cx="3811425" cy="2441271"/>
          </a:xfrm>
        </p:grpSpPr>
        <p:sp>
          <p:nvSpPr>
            <p:cNvPr id="43" name="Oval 42">
              <a:extLst>
                <a:ext uri="{FF2B5EF4-FFF2-40B4-BE49-F238E27FC236}">
                  <a16:creationId xmlns:a16="http://schemas.microsoft.com/office/drawing/2014/main" id="{05359E78-6548-44A4-A922-7C65E8193C08}"/>
                </a:ext>
              </a:extLst>
            </p:cNvPr>
            <p:cNvSpPr/>
            <p:nvPr/>
          </p:nvSpPr>
          <p:spPr>
            <a:xfrm rot="1792552">
              <a:off x="3894589" y="3607196"/>
              <a:ext cx="374469" cy="29075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120FE1B7-721C-455B-810E-3B7AF46A89E4}"/>
                </a:ext>
              </a:extLst>
            </p:cNvPr>
            <p:cNvSpPr/>
            <p:nvPr/>
          </p:nvSpPr>
          <p:spPr>
            <a:xfrm rot="1792552">
              <a:off x="3865015" y="5423222"/>
              <a:ext cx="823626" cy="29075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6994D77-9A05-444E-A4DB-FEF390DC57AC}"/>
                </a:ext>
              </a:extLst>
            </p:cNvPr>
            <p:cNvSpPr/>
            <p:nvPr/>
          </p:nvSpPr>
          <p:spPr>
            <a:xfrm rot="694243">
              <a:off x="6812343" y="3342900"/>
              <a:ext cx="864097" cy="15461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80B789C-1EA1-43F2-BDD0-5937B7ECD617}"/>
                </a:ext>
              </a:extLst>
            </p:cNvPr>
            <p:cNvSpPr/>
            <p:nvPr/>
          </p:nvSpPr>
          <p:spPr>
            <a:xfrm rot="1792552">
              <a:off x="6702186" y="5493416"/>
              <a:ext cx="973233" cy="29075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A028A758-154F-4D6B-9C80-6E479F38CAF7}"/>
              </a:ext>
            </a:extLst>
          </p:cNvPr>
          <p:cNvSpPr/>
          <p:nvPr/>
        </p:nvSpPr>
        <p:spPr>
          <a:xfrm>
            <a:off x="4700485" y="3582606"/>
            <a:ext cx="386644" cy="200055"/>
          </a:xfrm>
          <a:prstGeom prst="rect">
            <a:avLst/>
          </a:prstGeom>
        </p:spPr>
        <p:txBody>
          <a:bodyPr wrap="none">
            <a:spAutoFit/>
          </a:bodyPr>
          <a:lstStyle/>
          <a:p>
            <a:r>
              <a:rPr lang="en-US" sz="700" b="1" dirty="0">
                <a:solidFill>
                  <a:srgbClr val="C00000"/>
                </a:solidFill>
                <a:latin typeface="Arial" panose="020B0604020202020204" pitchFamily="34" charset="0"/>
                <a:cs typeface="Arial" panose="020B0604020202020204" pitchFamily="34" charset="0"/>
              </a:rPr>
              <a:t>HIV+</a:t>
            </a:r>
          </a:p>
        </p:txBody>
      </p:sp>
      <p:sp>
        <p:nvSpPr>
          <p:cNvPr id="49" name="Rectangle 48">
            <a:extLst>
              <a:ext uri="{FF2B5EF4-FFF2-40B4-BE49-F238E27FC236}">
                <a16:creationId xmlns:a16="http://schemas.microsoft.com/office/drawing/2014/main" id="{B87ED6C1-0B6D-4CE4-A077-BC0C1F400018}"/>
              </a:ext>
            </a:extLst>
          </p:cNvPr>
          <p:cNvSpPr/>
          <p:nvPr/>
        </p:nvSpPr>
        <p:spPr>
          <a:xfrm>
            <a:off x="4557160" y="3351888"/>
            <a:ext cx="364202" cy="200055"/>
          </a:xfrm>
          <a:prstGeom prst="rect">
            <a:avLst/>
          </a:prstGeom>
        </p:spPr>
        <p:txBody>
          <a:bodyPr wrap="none">
            <a:spAutoFit/>
          </a:bodyPr>
          <a:lstStyle/>
          <a:p>
            <a:r>
              <a:rPr lang="en-US" sz="700" b="1" dirty="0">
                <a:solidFill>
                  <a:srgbClr val="0070C0"/>
                </a:solidFill>
                <a:latin typeface="Arial" panose="020B0604020202020204" pitchFamily="34" charset="0"/>
                <a:cs typeface="Arial" panose="020B0604020202020204" pitchFamily="34" charset="0"/>
              </a:rPr>
              <a:t>HIV-</a:t>
            </a:r>
          </a:p>
        </p:txBody>
      </p:sp>
      <p:sp>
        <p:nvSpPr>
          <p:cNvPr id="50" name="Rectangle 49">
            <a:extLst>
              <a:ext uri="{FF2B5EF4-FFF2-40B4-BE49-F238E27FC236}">
                <a16:creationId xmlns:a16="http://schemas.microsoft.com/office/drawing/2014/main" id="{7EE14E83-183E-47CD-A098-46FBD73485DB}"/>
              </a:ext>
            </a:extLst>
          </p:cNvPr>
          <p:cNvSpPr/>
          <p:nvPr/>
        </p:nvSpPr>
        <p:spPr>
          <a:xfrm>
            <a:off x="7501066" y="3150351"/>
            <a:ext cx="364202" cy="200055"/>
          </a:xfrm>
          <a:prstGeom prst="rect">
            <a:avLst/>
          </a:prstGeom>
        </p:spPr>
        <p:txBody>
          <a:bodyPr wrap="none">
            <a:spAutoFit/>
          </a:bodyPr>
          <a:lstStyle/>
          <a:p>
            <a:r>
              <a:rPr lang="en-US" sz="700" b="1" dirty="0">
                <a:solidFill>
                  <a:srgbClr val="0070C0"/>
                </a:solidFill>
                <a:latin typeface="Arial" panose="020B0604020202020204" pitchFamily="34" charset="0"/>
                <a:cs typeface="Arial" panose="020B0604020202020204" pitchFamily="34" charset="0"/>
              </a:rPr>
              <a:t>HIV-</a:t>
            </a:r>
          </a:p>
        </p:txBody>
      </p:sp>
      <p:sp>
        <p:nvSpPr>
          <p:cNvPr id="51" name="Rectangle 50">
            <a:extLst>
              <a:ext uri="{FF2B5EF4-FFF2-40B4-BE49-F238E27FC236}">
                <a16:creationId xmlns:a16="http://schemas.microsoft.com/office/drawing/2014/main" id="{4D41087A-86B1-4A8E-8C5F-42EF200D2484}"/>
              </a:ext>
            </a:extLst>
          </p:cNvPr>
          <p:cNvSpPr/>
          <p:nvPr/>
        </p:nvSpPr>
        <p:spPr>
          <a:xfrm>
            <a:off x="4510643" y="5263479"/>
            <a:ext cx="364202" cy="200055"/>
          </a:xfrm>
          <a:prstGeom prst="rect">
            <a:avLst/>
          </a:prstGeom>
        </p:spPr>
        <p:txBody>
          <a:bodyPr wrap="none">
            <a:spAutoFit/>
          </a:bodyPr>
          <a:lstStyle/>
          <a:p>
            <a:r>
              <a:rPr lang="en-US" sz="700" b="1" dirty="0">
                <a:solidFill>
                  <a:srgbClr val="0070C0"/>
                </a:solidFill>
                <a:latin typeface="Arial" panose="020B0604020202020204" pitchFamily="34" charset="0"/>
                <a:cs typeface="Arial" panose="020B0604020202020204" pitchFamily="34" charset="0"/>
              </a:rPr>
              <a:t>HIV-</a:t>
            </a:r>
          </a:p>
        </p:txBody>
      </p:sp>
      <p:sp>
        <p:nvSpPr>
          <p:cNvPr id="52" name="Rectangle 51">
            <a:extLst>
              <a:ext uri="{FF2B5EF4-FFF2-40B4-BE49-F238E27FC236}">
                <a16:creationId xmlns:a16="http://schemas.microsoft.com/office/drawing/2014/main" id="{38396294-A1CD-47E0-A471-150682210992}"/>
              </a:ext>
            </a:extLst>
          </p:cNvPr>
          <p:cNvSpPr/>
          <p:nvPr/>
        </p:nvSpPr>
        <p:spPr>
          <a:xfrm>
            <a:off x="7501066" y="5359466"/>
            <a:ext cx="364202" cy="200055"/>
          </a:xfrm>
          <a:prstGeom prst="rect">
            <a:avLst/>
          </a:prstGeom>
        </p:spPr>
        <p:txBody>
          <a:bodyPr wrap="none">
            <a:spAutoFit/>
          </a:bodyPr>
          <a:lstStyle/>
          <a:p>
            <a:r>
              <a:rPr lang="en-US" sz="700" b="1" dirty="0">
                <a:solidFill>
                  <a:srgbClr val="0070C0"/>
                </a:solidFill>
                <a:latin typeface="Arial" panose="020B0604020202020204" pitchFamily="34" charset="0"/>
                <a:cs typeface="Arial" panose="020B0604020202020204" pitchFamily="34" charset="0"/>
              </a:rPr>
              <a:t>HIV-</a:t>
            </a:r>
          </a:p>
        </p:txBody>
      </p:sp>
      <p:sp>
        <p:nvSpPr>
          <p:cNvPr id="53" name="Rectangle 52">
            <a:extLst>
              <a:ext uri="{FF2B5EF4-FFF2-40B4-BE49-F238E27FC236}">
                <a16:creationId xmlns:a16="http://schemas.microsoft.com/office/drawing/2014/main" id="{3FAD5193-1BF2-4BE2-A68F-D2C0823CD721}"/>
              </a:ext>
            </a:extLst>
          </p:cNvPr>
          <p:cNvSpPr/>
          <p:nvPr/>
        </p:nvSpPr>
        <p:spPr>
          <a:xfrm>
            <a:off x="7476518" y="3518276"/>
            <a:ext cx="386644" cy="200055"/>
          </a:xfrm>
          <a:prstGeom prst="rect">
            <a:avLst/>
          </a:prstGeom>
        </p:spPr>
        <p:txBody>
          <a:bodyPr wrap="none">
            <a:spAutoFit/>
          </a:bodyPr>
          <a:lstStyle/>
          <a:p>
            <a:r>
              <a:rPr lang="en-US" sz="700" b="1" dirty="0">
                <a:solidFill>
                  <a:srgbClr val="C00000"/>
                </a:solidFill>
                <a:latin typeface="Arial" panose="020B0604020202020204" pitchFamily="34" charset="0"/>
                <a:cs typeface="Arial" panose="020B0604020202020204" pitchFamily="34" charset="0"/>
              </a:rPr>
              <a:t>HIV+</a:t>
            </a:r>
          </a:p>
        </p:txBody>
      </p:sp>
      <p:sp>
        <p:nvSpPr>
          <p:cNvPr id="54" name="Rectangle 53">
            <a:extLst>
              <a:ext uri="{FF2B5EF4-FFF2-40B4-BE49-F238E27FC236}">
                <a16:creationId xmlns:a16="http://schemas.microsoft.com/office/drawing/2014/main" id="{DA49CED4-515D-40A6-A375-5E89C20A4D70}"/>
              </a:ext>
            </a:extLst>
          </p:cNvPr>
          <p:cNvSpPr/>
          <p:nvPr/>
        </p:nvSpPr>
        <p:spPr>
          <a:xfrm>
            <a:off x="4848435" y="5642254"/>
            <a:ext cx="386644" cy="200055"/>
          </a:xfrm>
          <a:prstGeom prst="rect">
            <a:avLst/>
          </a:prstGeom>
        </p:spPr>
        <p:txBody>
          <a:bodyPr wrap="none">
            <a:spAutoFit/>
          </a:bodyPr>
          <a:lstStyle/>
          <a:p>
            <a:r>
              <a:rPr lang="en-US" sz="700" b="1" dirty="0">
                <a:solidFill>
                  <a:srgbClr val="C00000"/>
                </a:solidFill>
                <a:latin typeface="Arial" panose="020B0604020202020204" pitchFamily="34" charset="0"/>
                <a:cs typeface="Arial" panose="020B0604020202020204" pitchFamily="34" charset="0"/>
              </a:rPr>
              <a:t>HIV+</a:t>
            </a:r>
          </a:p>
        </p:txBody>
      </p:sp>
      <p:sp>
        <p:nvSpPr>
          <p:cNvPr id="55" name="Rectangle 54">
            <a:extLst>
              <a:ext uri="{FF2B5EF4-FFF2-40B4-BE49-F238E27FC236}">
                <a16:creationId xmlns:a16="http://schemas.microsoft.com/office/drawing/2014/main" id="{B085F1C2-FF50-4390-A4B9-9DDC6A1213E5}"/>
              </a:ext>
            </a:extLst>
          </p:cNvPr>
          <p:cNvSpPr/>
          <p:nvPr/>
        </p:nvSpPr>
        <p:spPr>
          <a:xfrm>
            <a:off x="7820227" y="5724326"/>
            <a:ext cx="386644" cy="200055"/>
          </a:xfrm>
          <a:prstGeom prst="rect">
            <a:avLst/>
          </a:prstGeom>
        </p:spPr>
        <p:txBody>
          <a:bodyPr wrap="square">
            <a:spAutoFit/>
          </a:bodyPr>
          <a:lstStyle/>
          <a:p>
            <a:r>
              <a:rPr lang="en-US" sz="700" b="1" dirty="0">
                <a:solidFill>
                  <a:srgbClr val="C00000"/>
                </a:solidFill>
                <a:latin typeface="Arial" panose="020B0604020202020204" pitchFamily="34" charset="0"/>
                <a:cs typeface="Arial" panose="020B0604020202020204" pitchFamily="34" charset="0"/>
              </a:rPr>
              <a:t>HIV+</a:t>
            </a:r>
          </a:p>
        </p:txBody>
      </p:sp>
      <p:sp>
        <p:nvSpPr>
          <p:cNvPr id="57" name="Rectangle 56">
            <a:extLst>
              <a:ext uri="{FF2B5EF4-FFF2-40B4-BE49-F238E27FC236}">
                <a16:creationId xmlns:a16="http://schemas.microsoft.com/office/drawing/2014/main" id="{626FFE7C-5244-4F1E-8326-384237417C1C}"/>
              </a:ext>
            </a:extLst>
          </p:cNvPr>
          <p:cNvSpPr/>
          <p:nvPr/>
        </p:nvSpPr>
        <p:spPr>
          <a:xfrm>
            <a:off x="3304069" y="6409247"/>
            <a:ext cx="5796679" cy="338554"/>
          </a:xfrm>
          <a:prstGeom prst="rect">
            <a:avLst/>
          </a:prstGeom>
        </p:spPr>
        <p:txBody>
          <a:bodyPr wrap="square">
            <a:spAutoFit/>
          </a:bodyPr>
          <a:lstStyle/>
          <a:p>
            <a:r>
              <a:rPr lang="en-US" sz="800" i="1" dirty="0">
                <a:latin typeface="Arial" panose="020B0604020202020204" pitchFamily="34" charset="0"/>
                <a:cs typeface="Arial" panose="020B0604020202020204" pitchFamily="34" charset="0"/>
              </a:rPr>
              <a:t>Adjusting for parity, age, body size, BF practice, duration BF, use of </a:t>
            </a:r>
            <a:r>
              <a:rPr lang="en-US" sz="800" i="1" dirty="0" err="1">
                <a:latin typeface="Arial" panose="020B0604020202020204" pitchFamily="34" charset="0"/>
                <a:cs typeface="Arial" panose="020B0604020202020204" pitchFamily="34" charset="0"/>
              </a:rPr>
              <a:t>depo-provera</a:t>
            </a:r>
            <a:r>
              <a:rPr lang="en-US" sz="800" i="1" dirty="0">
                <a:latin typeface="Arial" panose="020B0604020202020204" pitchFamily="34" charset="0"/>
                <a:cs typeface="Arial" panose="020B0604020202020204" pitchFamily="34" charset="0"/>
              </a:rPr>
              <a:t>, resumption of menses and other potential confounders did not attenuate the results</a:t>
            </a:r>
          </a:p>
        </p:txBody>
      </p:sp>
    </p:spTree>
    <p:extLst>
      <p:ext uri="{BB962C8B-B14F-4D97-AF65-F5344CB8AC3E}">
        <p14:creationId xmlns:p14="http://schemas.microsoft.com/office/powerpoint/2010/main" val="12100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500" fill="hold"/>
                                        <p:tgtEl>
                                          <p:spTgt spid="41"/>
                                        </p:tgtEl>
                                        <p:attrNameLst>
                                          <p:attrName>ppt_x</p:attrName>
                                        </p:attrNameLst>
                                      </p:cBhvr>
                                      <p:tavLst>
                                        <p:tav tm="0">
                                          <p:val>
                                            <p:strVal val="#ppt_x"/>
                                          </p:val>
                                        </p:tav>
                                        <p:tav tm="100000">
                                          <p:val>
                                            <p:strVal val="#ppt_x"/>
                                          </p:val>
                                        </p:tav>
                                      </p:tavLst>
                                    </p:anim>
                                    <p:anim calcmode="lin" valueType="num">
                                      <p:cBhvr additive="base">
                                        <p:cTn id="1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
                                            <p:txEl>
                                              <p:pRg st="1" end="1"/>
                                            </p:txEl>
                                          </p:spTgt>
                                        </p:tgtEl>
                                        <p:attrNameLst>
                                          <p:attrName>style.visibility</p:attrName>
                                        </p:attrNameLst>
                                      </p:cBhvr>
                                      <p:to>
                                        <p:strVal val="visible"/>
                                      </p:to>
                                    </p:set>
                                    <p:animEffect transition="in" filter="fade">
                                      <p:cBhvr>
                                        <p:cTn id="16" dur="500"/>
                                        <p:tgtEl>
                                          <p:spTgt spid="31">
                                            <p:txEl>
                                              <p:pRg st="1" end="1"/>
                                            </p:txEl>
                                          </p:spTgt>
                                        </p:tgtEl>
                                      </p:cBhvr>
                                    </p:animEffect>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xEl>
                                              <p:pRg st="2" end="2"/>
                                            </p:txEl>
                                          </p:spTgt>
                                        </p:tgtEl>
                                        <p:attrNameLst>
                                          <p:attrName>style.visibility</p:attrName>
                                        </p:attrNameLst>
                                      </p:cBhvr>
                                      <p:to>
                                        <p:strVal val="visible"/>
                                      </p:to>
                                    </p:set>
                                    <p:animEffect transition="in" filter="fade">
                                      <p:cBhvr>
                                        <p:cTn id="25" dur="500"/>
                                        <p:tgtEl>
                                          <p:spTgt spid="31">
                                            <p:txEl>
                                              <p:pRg st="2" end="2"/>
                                            </p:txEl>
                                          </p:spTgt>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
                                            <p:txEl>
                                              <p:pRg st="3" end="3"/>
                                            </p:txEl>
                                          </p:spTgt>
                                        </p:tgtEl>
                                        <p:attrNameLst>
                                          <p:attrName>style.visibility</p:attrName>
                                        </p:attrNameLst>
                                      </p:cBhvr>
                                      <p:to>
                                        <p:strVal val="visible"/>
                                      </p:to>
                                    </p:set>
                                    <p:animEffect transition="in" filter="fade">
                                      <p:cBhvr>
                                        <p:cTn id="34" dur="500"/>
                                        <p:tgtEl>
                                          <p:spTgt spid="31">
                                            <p:txEl>
                                              <p:pRg st="3" end="3"/>
                                            </p:txEl>
                                          </p:spTgt>
                                        </p:tgtEl>
                                      </p:cBhvr>
                                    </p:animEffect>
                                  </p:childTnLst>
                                </p:cTn>
                              </p:par>
                              <p:par>
                                <p:cTn id="35" presetID="2" presetClass="entr" presetSubtype="4"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848800" y="-102537"/>
            <a:ext cx="7886700" cy="1325563"/>
          </a:xfrm>
        </p:spPr>
        <p:txBody>
          <a:bodyPr>
            <a:normAutofit fontScale="90000"/>
          </a:bodyPr>
          <a:lstStyle/>
          <a:p>
            <a:r>
              <a:rPr lang="en-US" dirty="0"/>
              <a:t>Postpartum Weight Gain in HIV+ Women Initiating DTG vs EFV ART in Late Pregnancy: DoLPHIN-2</a:t>
            </a:r>
            <a:br>
              <a:rPr lang="en-US" dirty="0"/>
            </a:br>
            <a:r>
              <a:rPr lang="en-US" sz="2000" i="1" dirty="0">
                <a:solidFill>
                  <a:schemeClr val="tx1"/>
                </a:solidFill>
              </a:rPr>
              <a:t>Malaba T et al.  CROI, 2020 Boston Abs. 771</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090906"/>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61293" y="1077222"/>
            <a:ext cx="8857735"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Data from DolPHIN-2 trial of EFV vs DTG ART in 232 ART-naïve pregnant HIV+ women; maternal weight at enrollment (3</a:t>
            </a:r>
            <a:r>
              <a:rPr lang="en-US" sz="2000" baseline="30000" dirty="0"/>
              <a:t>rd</a:t>
            </a:r>
            <a:r>
              <a:rPr lang="en-US" sz="2000" dirty="0"/>
              <a:t> trimester) and 1, 6, 12, 24, 48, 72 weeks PP.</a:t>
            </a:r>
          </a:p>
        </p:txBody>
      </p:sp>
      <p:pic>
        <p:nvPicPr>
          <p:cNvPr id="8" name="Picture 7">
            <a:extLst>
              <a:ext uri="{FF2B5EF4-FFF2-40B4-BE49-F238E27FC236}">
                <a16:creationId xmlns:a16="http://schemas.microsoft.com/office/drawing/2014/main" id="{8C8E45C2-4A69-4446-AAB1-DBBA1BA837A2}"/>
              </a:ext>
            </a:extLst>
          </p:cNvPr>
          <p:cNvPicPr>
            <a:picLocks noChangeAspect="1"/>
          </p:cNvPicPr>
          <p:nvPr/>
        </p:nvPicPr>
        <p:blipFill>
          <a:blip r:embed="rId2"/>
          <a:stretch>
            <a:fillRect/>
          </a:stretch>
        </p:blipFill>
        <p:spPr>
          <a:xfrm>
            <a:off x="5967712" y="1758303"/>
            <a:ext cx="1747813" cy="1594052"/>
          </a:xfrm>
          <a:prstGeom prst="rect">
            <a:avLst/>
          </a:prstGeom>
        </p:spPr>
      </p:pic>
      <p:pic>
        <p:nvPicPr>
          <p:cNvPr id="38" name="Picture 37">
            <a:extLst>
              <a:ext uri="{FF2B5EF4-FFF2-40B4-BE49-F238E27FC236}">
                <a16:creationId xmlns:a16="http://schemas.microsoft.com/office/drawing/2014/main" id="{A8B8885A-9ACF-4E13-9FF5-F3D210297EAA}"/>
              </a:ext>
            </a:extLst>
          </p:cNvPr>
          <p:cNvPicPr>
            <a:picLocks noChangeAspect="1"/>
          </p:cNvPicPr>
          <p:nvPr/>
        </p:nvPicPr>
        <p:blipFill>
          <a:blip r:embed="rId3"/>
          <a:stretch>
            <a:fillRect/>
          </a:stretch>
        </p:blipFill>
        <p:spPr>
          <a:xfrm>
            <a:off x="807095" y="2035809"/>
            <a:ext cx="4224338" cy="1171575"/>
          </a:xfrm>
          <a:prstGeom prst="rect">
            <a:avLst/>
          </a:prstGeom>
        </p:spPr>
      </p:pic>
      <p:sp>
        <p:nvSpPr>
          <p:cNvPr id="44" name="Content Placeholder 111">
            <a:extLst>
              <a:ext uri="{FF2B5EF4-FFF2-40B4-BE49-F238E27FC236}">
                <a16:creationId xmlns:a16="http://schemas.microsoft.com/office/drawing/2014/main" id="{D9C78B2D-231E-401B-939E-3420DF50333D}"/>
              </a:ext>
            </a:extLst>
          </p:cNvPr>
          <p:cNvSpPr txBox="1">
            <a:spLocks/>
          </p:cNvSpPr>
          <p:nvPr/>
        </p:nvSpPr>
        <p:spPr>
          <a:xfrm>
            <a:off x="83811" y="3397266"/>
            <a:ext cx="8857735" cy="8386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3</a:t>
            </a:r>
            <a:r>
              <a:rPr lang="en-US" sz="2000" baseline="30000" dirty="0"/>
              <a:t>rd</a:t>
            </a:r>
            <a:r>
              <a:rPr lang="en-US" sz="2000" dirty="0"/>
              <a:t> trimester weight (median GA 31 </a:t>
            </a:r>
            <a:r>
              <a:rPr lang="en-US" sz="2000" dirty="0" err="1"/>
              <a:t>wks</a:t>
            </a:r>
            <a:r>
              <a:rPr lang="en-US" sz="2000" dirty="0"/>
              <a:t>) and mean weight change differed by country (S Africa: 80 kg enroll, +2.8 kg PP; Uganda: 67 kg, -0.6 kg PP).</a:t>
            </a:r>
          </a:p>
        </p:txBody>
      </p:sp>
      <p:sp>
        <p:nvSpPr>
          <p:cNvPr id="11" name="Rectangle 10">
            <a:extLst>
              <a:ext uri="{FF2B5EF4-FFF2-40B4-BE49-F238E27FC236}">
                <a16:creationId xmlns:a16="http://schemas.microsoft.com/office/drawing/2014/main" id="{6275028B-CB06-4A17-8622-CDAB9B6C83BB}"/>
              </a:ext>
            </a:extLst>
          </p:cNvPr>
          <p:cNvSpPr/>
          <p:nvPr/>
        </p:nvSpPr>
        <p:spPr>
          <a:xfrm>
            <a:off x="1461718" y="5649567"/>
            <a:ext cx="156755" cy="387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4DE2B5F-F502-4F4C-8DBD-6D6C5DBE0730}"/>
              </a:ext>
            </a:extLst>
          </p:cNvPr>
          <p:cNvSpPr/>
          <p:nvPr/>
        </p:nvSpPr>
        <p:spPr>
          <a:xfrm>
            <a:off x="1956885" y="5379193"/>
            <a:ext cx="156755" cy="387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0921316-6577-4FAA-B80E-710723578650}"/>
              </a:ext>
            </a:extLst>
          </p:cNvPr>
          <p:cNvSpPr/>
          <p:nvPr/>
        </p:nvSpPr>
        <p:spPr>
          <a:xfrm>
            <a:off x="4874678" y="5532202"/>
            <a:ext cx="156755" cy="387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BB91BCFE-2F69-4000-A5CB-0377F0DB9323}"/>
              </a:ext>
            </a:extLst>
          </p:cNvPr>
          <p:cNvPicPr>
            <a:picLocks noChangeAspect="1"/>
          </p:cNvPicPr>
          <p:nvPr/>
        </p:nvPicPr>
        <p:blipFill>
          <a:blip r:embed="rId4"/>
          <a:stretch>
            <a:fillRect/>
          </a:stretch>
        </p:blipFill>
        <p:spPr>
          <a:xfrm>
            <a:off x="53666" y="4561885"/>
            <a:ext cx="3212226" cy="1988917"/>
          </a:xfrm>
          <a:prstGeom prst="rect">
            <a:avLst/>
          </a:prstGeom>
        </p:spPr>
      </p:pic>
      <p:sp>
        <p:nvSpPr>
          <p:cNvPr id="62" name="TextBox 61">
            <a:extLst>
              <a:ext uri="{FF2B5EF4-FFF2-40B4-BE49-F238E27FC236}">
                <a16:creationId xmlns:a16="http://schemas.microsoft.com/office/drawing/2014/main" id="{45E5D41D-581D-45F6-85D3-93D7759F6DC1}"/>
              </a:ext>
            </a:extLst>
          </p:cNvPr>
          <p:cNvSpPr txBox="1"/>
          <p:nvPr/>
        </p:nvSpPr>
        <p:spPr>
          <a:xfrm>
            <a:off x="285914" y="4222443"/>
            <a:ext cx="2834760" cy="738664"/>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Weight gain with </a:t>
            </a:r>
            <a:r>
              <a:rPr lang="en-US" sz="1400" dirty="0">
                <a:solidFill>
                  <a:srgbClr val="0070C0"/>
                </a:solidFill>
                <a:latin typeface="Arial" panose="020B0604020202020204" pitchFamily="34" charset="0"/>
                <a:cs typeface="Arial" panose="020B0604020202020204" pitchFamily="34" charset="0"/>
              </a:rPr>
              <a:t>DTG</a:t>
            </a:r>
            <a:r>
              <a:rPr lang="en-US" sz="1400" dirty="0">
                <a:latin typeface="Arial" panose="020B0604020202020204" pitchFamily="34" charset="0"/>
                <a:cs typeface="Arial" panose="020B0604020202020204" pitchFamily="34" charset="0"/>
              </a:rPr>
              <a:t> was 4.4 kg (95% CI 0.6-8.1) more than </a:t>
            </a:r>
          </a:p>
          <a:p>
            <a:pPr algn="ctr"/>
            <a:r>
              <a:rPr lang="en-US" sz="1400" dirty="0">
                <a:latin typeface="Arial" panose="020B0604020202020204" pitchFamily="34" charset="0"/>
                <a:cs typeface="Arial" panose="020B0604020202020204" pitchFamily="34" charset="0"/>
              </a:rPr>
              <a:t>with </a:t>
            </a:r>
            <a:r>
              <a:rPr lang="en-US" sz="1400" dirty="0">
                <a:solidFill>
                  <a:srgbClr val="002060"/>
                </a:solidFill>
                <a:latin typeface="Arial" panose="020B0604020202020204" pitchFamily="34" charset="0"/>
                <a:cs typeface="Arial" panose="020B0604020202020204" pitchFamily="34" charset="0"/>
              </a:rPr>
              <a:t>EFV overall</a:t>
            </a:r>
          </a:p>
        </p:txBody>
      </p:sp>
      <p:grpSp>
        <p:nvGrpSpPr>
          <p:cNvPr id="66" name="Group 65">
            <a:extLst>
              <a:ext uri="{FF2B5EF4-FFF2-40B4-BE49-F238E27FC236}">
                <a16:creationId xmlns:a16="http://schemas.microsoft.com/office/drawing/2014/main" id="{FC2127E5-7127-40C1-8B02-945627474F19}"/>
              </a:ext>
            </a:extLst>
          </p:cNvPr>
          <p:cNvGrpSpPr/>
          <p:nvPr/>
        </p:nvGrpSpPr>
        <p:grpSpPr>
          <a:xfrm>
            <a:off x="1462927" y="5501849"/>
            <a:ext cx="535577" cy="444609"/>
            <a:chOff x="1540095" y="5585735"/>
            <a:chExt cx="475952" cy="444609"/>
          </a:xfrm>
        </p:grpSpPr>
        <p:cxnSp>
          <p:nvCxnSpPr>
            <p:cNvPr id="67" name="Straight Arrow Connector 66">
              <a:extLst>
                <a:ext uri="{FF2B5EF4-FFF2-40B4-BE49-F238E27FC236}">
                  <a16:creationId xmlns:a16="http://schemas.microsoft.com/office/drawing/2014/main" id="{078F659C-D432-4206-B28E-8D18139115A9}"/>
                </a:ext>
              </a:extLst>
            </p:cNvPr>
            <p:cNvCxnSpPr>
              <a:cxnSpLocks/>
            </p:cNvCxnSpPr>
            <p:nvPr/>
          </p:nvCxnSpPr>
          <p:spPr>
            <a:xfrm>
              <a:off x="1540095" y="5820662"/>
              <a:ext cx="0" cy="209682"/>
            </a:xfrm>
            <a:prstGeom prst="straightConnector1">
              <a:avLst/>
            </a:prstGeom>
            <a:ln w="190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D61F86F-4A3C-4095-BE01-9C875611864D}"/>
                </a:ext>
              </a:extLst>
            </p:cNvPr>
            <p:cNvCxnSpPr>
              <a:cxnSpLocks/>
            </p:cNvCxnSpPr>
            <p:nvPr/>
          </p:nvCxnSpPr>
          <p:spPr>
            <a:xfrm>
              <a:off x="2016047" y="5585735"/>
              <a:ext cx="0" cy="209682"/>
            </a:xfrm>
            <a:prstGeom prst="straightConnector1">
              <a:avLst/>
            </a:prstGeom>
            <a:ln w="190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FF557727-8064-4601-B0CD-ED52690BBFA2}"/>
              </a:ext>
            </a:extLst>
          </p:cNvPr>
          <p:cNvGrpSpPr/>
          <p:nvPr/>
        </p:nvGrpSpPr>
        <p:grpSpPr>
          <a:xfrm>
            <a:off x="3070068" y="4710568"/>
            <a:ext cx="3409250" cy="1952630"/>
            <a:chOff x="3033717" y="4840997"/>
            <a:chExt cx="3409250" cy="1952630"/>
          </a:xfrm>
        </p:grpSpPr>
        <p:pic>
          <p:nvPicPr>
            <p:cNvPr id="57" name="Picture 56">
              <a:extLst>
                <a:ext uri="{FF2B5EF4-FFF2-40B4-BE49-F238E27FC236}">
                  <a16:creationId xmlns:a16="http://schemas.microsoft.com/office/drawing/2014/main" id="{D9EBC025-05C1-4033-A55F-76876D944939}"/>
                </a:ext>
              </a:extLst>
            </p:cNvPr>
            <p:cNvPicPr>
              <a:picLocks noChangeAspect="1"/>
            </p:cNvPicPr>
            <p:nvPr/>
          </p:nvPicPr>
          <p:blipFill>
            <a:blip r:embed="rId5"/>
            <a:stretch>
              <a:fillRect/>
            </a:stretch>
          </p:blipFill>
          <p:spPr>
            <a:xfrm>
              <a:off x="3033717" y="4840997"/>
              <a:ext cx="3409250" cy="1854632"/>
            </a:xfrm>
            <a:prstGeom prst="rect">
              <a:avLst/>
            </a:prstGeom>
          </p:spPr>
        </p:pic>
        <p:sp>
          <p:nvSpPr>
            <p:cNvPr id="71" name="Rectangle 70">
              <a:extLst>
                <a:ext uri="{FF2B5EF4-FFF2-40B4-BE49-F238E27FC236}">
                  <a16:creationId xmlns:a16="http://schemas.microsoft.com/office/drawing/2014/main" id="{DD5EFF90-A8B8-4C47-9D41-226941B5EEAC}"/>
                </a:ext>
              </a:extLst>
            </p:cNvPr>
            <p:cNvSpPr/>
            <p:nvPr/>
          </p:nvSpPr>
          <p:spPr>
            <a:xfrm>
              <a:off x="5441609" y="6562795"/>
              <a:ext cx="813043" cy="230832"/>
            </a:xfrm>
            <a:prstGeom prst="rect">
              <a:avLst/>
            </a:prstGeom>
            <a:solidFill>
              <a:schemeClr val="bg1"/>
            </a:solidFill>
          </p:spPr>
          <p:txBody>
            <a:bodyPr wrap="none">
              <a:spAutoFit/>
            </a:bodyPr>
            <a:lstStyle/>
            <a:p>
              <a:r>
                <a:rPr lang="en-US" sz="900" dirty="0">
                  <a:solidFill>
                    <a:schemeClr val="accent6">
                      <a:lumMod val="75000"/>
                    </a:schemeClr>
                  </a:solidFill>
                  <a:latin typeface="Arial" panose="020B0604020202020204" pitchFamily="34" charset="0"/>
                  <a:cs typeface="Arial" panose="020B0604020202020204" pitchFamily="34" charset="0"/>
                </a:rPr>
                <a:t>South Africa</a:t>
              </a:r>
              <a:endParaRPr lang="en-US" sz="900" dirty="0">
                <a:solidFill>
                  <a:schemeClr val="accent6">
                    <a:lumMod val="75000"/>
                  </a:schemeClr>
                </a:solidFill>
              </a:endParaRPr>
            </a:p>
          </p:txBody>
        </p:sp>
        <p:sp>
          <p:nvSpPr>
            <p:cNvPr id="72" name="Rectangle 71">
              <a:extLst>
                <a:ext uri="{FF2B5EF4-FFF2-40B4-BE49-F238E27FC236}">
                  <a16:creationId xmlns:a16="http://schemas.microsoft.com/office/drawing/2014/main" id="{96F44E36-5E95-4899-AE45-43EA5A64ADA6}"/>
                </a:ext>
              </a:extLst>
            </p:cNvPr>
            <p:cNvSpPr/>
            <p:nvPr/>
          </p:nvSpPr>
          <p:spPr>
            <a:xfrm>
              <a:off x="3588252" y="6539923"/>
              <a:ext cx="588623" cy="230832"/>
            </a:xfrm>
            <a:prstGeom prst="rect">
              <a:avLst/>
            </a:prstGeom>
            <a:solidFill>
              <a:schemeClr val="bg1"/>
            </a:solidFill>
          </p:spPr>
          <p:txBody>
            <a:bodyPr wrap="none">
              <a:spAutoFit/>
            </a:bodyPr>
            <a:lstStyle/>
            <a:p>
              <a:r>
                <a:rPr lang="en-US" sz="900" dirty="0">
                  <a:solidFill>
                    <a:srgbClr val="6600CC"/>
                  </a:solidFill>
                  <a:latin typeface="Arial" panose="020B0604020202020204" pitchFamily="34" charset="0"/>
                  <a:cs typeface="Arial" panose="020B0604020202020204" pitchFamily="34" charset="0"/>
                </a:rPr>
                <a:t>Uganda</a:t>
              </a:r>
              <a:endParaRPr lang="en-US" sz="900" dirty="0">
                <a:solidFill>
                  <a:srgbClr val="6600CC"/>
                </a:solidFill>
              </a:endParaRPr>
            </a:p>
          </p:txBody>
        </p:sp>
      </p:grpSp>
      <p:sp>
        <p:nvSpPr>
          <p:cNvPr id="74" name="TextBox 73">
            <a:extLst>
              <a:ext uri="{FF2B5EF4-FFF2-40B4-BE49-F238E27FC236}">
                <a16:creationId xmlns:a16="http://schemas.microsoft.com/office/drawing/2014/main" id="{DCCA6B1E-9A75-4CF1-A242-930F4962348D}"/>
              </a:ext>
            </a:extLst>
          </p:cNvPr>
          <p:cNvSpPr txBox="1"/>
          <p:nvPr/>
        </p:nvSpPr>
        <p:spPr>
          <a:xfrm>
            <a:off x="3386369" y="4204415"/>
            <a:ext cx="2919103" cy="738664"/>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Weight gain in </a:t>
            </a:r>
            <a:r>
              <a:rPr lang="en-US" sz="1400" dirty="0">
                <a:solidFill>
                  <a:schemeClr val="accent6">
                    <a:lumMod val="75000"/>
                  </a:schemeClr>
                </a:solidFill>
                <a:latin typeface="Arial" panose="020B0604020202020204" pitchFamily="34" charset="0"/>
                <a:cs typeface="Arial" panose="020B0604020202020204" pitchFamily="34" charset="0"/>
              </a:rPr>
              <a:t>S Africa </a:t>
            </a:r>
            <a:r>
              <a:rPr lang="en-US" sz="1400" dirty="0">
                <a:latin typeface="Arial" panose="020B0604020202020204" pitchFamily="34" charset="0"/>
                <a:cs typeface="Arial" panose="020B0604020202020204" pitchFamily="34" charset="0"/>
              </a:rPr>
              <a:t>was 13.0 kg (95% CI 9.3-16.7) more than </a:t>
            </a:r>
          </a:p>
          <a:p>
            <a:pPr algn="ctr"/>
            <a:r>
              <a:rPr lang="en-US" sz="1400" dirty="0">
                <a:latin typeface="Arial" panose="020B0604020202020204" pitchFamily="34" charset="0"/>
                <a:cs typeface="Arial" panose="020B0604020202020204" pitchFamily="34" charset="0"/>
              </a:rPr>
              <a:t>with </a:t>
            </a:r>
            <a:r>
              <a:rPr lang="en-US" sz="1400" dirty="0">
                <a:solidFill>
                  <a:srgbClr val="6600CC"/>
                </a:solidFill>
                <a:latin typeface="Arial" panose="020B0604020202020204" pitchFamily="34" charset="0"/>
                <a:cs typeface="Arial" panose="020B0604020202020204" pitchFamily="34" charset="0"/>
              </a:rPr>
              <a:t>Uganda</a:t>
            </a:r>
          </a:p>
        </p:txBody>
      </p:sp>
      <p:grpSp>
        <p:nvGrpSpPr>
          <p:cNvPr id="75" name="Group 74">
            <a:extLst>
              <a:ext uri="{FF2B5EF4-FFF2-40B4-BE49-F238E27FC236}">
                <a16:creationId xmlns:a16="http://schemas.microsoft.com/office/drawing/2014/main" id="{22B561FC-0C63-47A1-9D8C-A8C5D25E6064}"/>
              </a:ext>
            </a:extLst>
          </p:cNvPr>
          <p:cNvGrpSpPr/>
          <p:nvPr/>
        </p:nvGrpSpPr>
        <p:grpSpPr>
          <a:xfrm>
            <a:off x="4549030" y="5037919"/>
            <a:ext cx="656432" cy="779476"/>
            <a:chOff x="4632830" y="5155347"/>
            <a:chExt cx="656432" cy="779476"/>
          </a:xfrm>
        </p:grpSpPr>
        <p:sp>
          <p:nvSpPr>
            <p:cNvPr id="76" name="TextBox 75">
              <a:extLst>
                <a:ext uri="{FF2B5EF4-FFF2-40B4-BE49-F238E27FC236}">
                  <a16:creationId xmlns:a16="http://schemas.microsoft.com/office/drawing/2014/main" id="{841E8825-7A58-49B3-AFA2-F8F79DC1199B}"/>
                </a:ext>
              </a:extLst>
            </p:cNvPr>
            <p:cNvSpPr txBox="1"/>
            <p:nvPr/>
          </p:nvSpPr>
          <p:spPr>
            <a:xfrm>
              <a:off x="4632830" y="5155347"/>
              <a:ext cx="558943" cy="461665"/>
            </a:xfrm>
            <a:prstGeom prst="rect">
              <a:avLst/>
            </a:prstGeom>
            <a:solidFill>
              <a:schemeClr val="bg1"/>
            </a:solidFill>
          </p:spPr>
          <p:txBody>
            <a:bodyPr wrap="square" rtlCol="0">
              <a:spAutoFit/>
            </a:bodyPr>
            <a:lstStyle/>
            <a:p>
              <a:pPr algn="ctr"/>
              <a:r>
                <a:rPr lang="en-US" sz="800" dirty="0">
                  <a:solidFill>
                    <a:schemeClr val="accent6">
                      <a:lumMod val="75000"/>
                    </a:schemeClr>
                  </a:solidFill>
                  <a:latin typeface="Arial" panose="020B0604020202020204" pitchFamily="34" charset="0"/>
                  <a:cs typeface="Arial" panose="020B0604020202020204" pitchFamily="34" charset="0"/>
                </a:rPr>
                <a:t>S Africa </a:t>
              </a:r>
              <a:r>
                <a:rPr lang="en-US" sz="800" dirty="0">
                  <a:latin typeface="Arial" panose="020B0604020202020204" pitchFamily="34" charset="0"/>
                  <a:cs typeface="Arial" panose="020B0604020202020204" pitchFamily="34" charset="0"/>
                </a:rPr>
                <a:t>vs</a:t>
              </a:r>
            </a:p>
            <a:p>
              <a:pPr algn="ctr"/>
              <a:r>
                <a:rPr lang="en-US" sz="800" dirty="0">
                  <a:solidFill>
                    <a:srgbClr val="6600CC"/>
                  </a:solidFill>
                  <a:latin typeface="Arial" panose="020B0604020202020204" pitchFamily="34" charset="0"/>
                  <a:cs typeface="Arial" panose="020B0604020202020204" pitchFamily="34" charset="0"/>
                </a:rPr>
                <a:t>Uganda</a:t>
              </a:r>
            </a:p>
          </p:txBody>
        </p:sp>
        <p:cxnSp>
          <p:nvCxnSpPr>
            <p:cNvPr id="77" name="Straight Arrow Connector 76">
              <a:extLst>
                <a:ext uri="{FF2B5EF4-FFF2-40B4-BE49-F238E27FC236}">
                  <a16:creationId xmlns:a16="http://schemas.microsoft.com/office/drawing/2014/main" id="{F71E064A-02DE-4756-AD6A-354FB49F6DC5}"/>
                </a:ext>
              </a:extLst>
            </p:cNvPr>
            <p:cNvCxnSpPr>
              <a:cxnSpLocks/>
            </p:cNvCxnSpPr>
            <p:nvPr/>
          </p:nvCxnSpPr>
          <p:spPr>
            <a:xfrm flipH="1">
              <a:off x="4699047" y="5696746"/>
              <a:ext cx="590215" cy="238077"/>
            </a:xfrm>
            <a:prstGeom prst="straightConnector1">
              <a:avLst/>
            </a:prstGeom>
            <a:ln w="190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9" name="Rectangle 78">
            <a:extLst>
              <a:ext uri="{FF2B5EF4-FFF2-40B4-BE49-F238E27FC236}">
                <a16:creationId xmlns:a16="http://schemas.microsoft.com/office/drawing/2014/main" id="{905E9939-9AE2-4757-A980-7807035E8149}"/>
              </a:ext>
            </a:extLst>
          </p:cNvPr>
          <p:cNvSpPr/>
          <p:nvPr/>
        </p:nvSpPr>
        <p:spPr>
          <a:xfrm>
            <a:off x="6282294" y="4126036"/>
            <a:ext cx="2777895" cy="2549416"/>
          </a:xfrm>
          <a:prstGeom prst="rect">
            <a:avLst/>
          </a:prstGeom>
        </p:spPr>
        <p:txBody>
          <a:bodyPr wrap="square">
            <a:spAutoFit/>
          </a:bodyPr>
          <a:lstStyle/>
          <a:p>
            <a:pPr marL="285750" indent="-285750">
              <a:spcBef>
                <a:spcPts val="400"/>
              </a:spcBef>
              <a:buClr>
                <a:srgbClr val="C00000"/>
              </a:buClr>
              <a:buFont typeface="Calibri" panose="020F0502020204030204" pitchFamily="34" charset="0"/>
              <a:buChar char="→"/>
            </a:pPr>
            <a:r>
              <a:rPr lang="en-US" sz="1700" dirty="0">
                <a:latin typeface="Arial" panose="020B0604020202020204" pitchFamily="34" charset="0"/>
                <a:cs typeface="Arial" panose="020B0604020202020204" pitchFamily="34" charset="0"/>
              </a:rPr>
              <a:t>Higher PP weight gain in women starting DTG late pregnancy vs EFV</a:t>
            </a:r>
          </a:p>
          <a:p>
            <a:pPr marL="285750" indent="-285750">
              <a:spcBef>
                <a:spcPts val="400"/>
              </a:spcBef>
              <a:buClr>
                <a:srgbClr val="C00000"/>
              </a:buClr>
              <a:buFont typeface="Calibri" panose="020F0502020204030204" pitchFamily="34" charset="0"/>
              <a:buChar char="→"/>
            </a:pPr>
            <a:r>
              <a:rPr lang="en-US" sz="1700" dirty="0">
                <a:latin typeface="Arial" panose="020B0604020202020204" pitchFamily="34" charset="0"/>
                <a:cs typeface="Arial" panose="020B0604020202020204" pitchFamily="34" charset="0"/>
              </a:rPr>
              <a:t>Large variability in weight gain </a:t>
            </a:r>
            <a:r>
              <a:rPr lang="en-US" sz="1700" dirty="0" err="1">
                <a:latin typeface="Arial" panose="020B0604020202020204" pitchFamily="34" charset="0"/>
                <a:cs typeface="Arial" panose="020B0604020202020204" pitchFamily="34" charset="0"/>
              </a:rPr>
              <a:t>btn</a:t>
            </a:r>
            <a:r>
              <a:rPr lang="en-US" sz="1700" dirty="0">
                <a:latin typeface="Arial" panose="020B0604020202020204" pitchFamily="34" charset="0"/>
                <a:cs typeface="Arial" panose="020B0604020202020204" pitchFamily="34" charset="0"/>
              </a:rPr>
              <a:t> countries </a:t>
            </a:r>
          </a:p>
          <a:p>
            <a:pPr marL="285750" indent="-285750">
              <a:spcBef>
                <a:spcPts val="400"/>
              </a:spcBef>
              <a:buClr>
                <a:srgbClr val="C00000"/>
              </a:buClr>
              <a:buFont typeface="Calibri" panose="020F0502020204030204" pitchFamily="34" charset="0"/>
              <a:buChar char="→"/>
            </a:pPr>
            <a:r>
              <a:rPr lang="en-US" sz="1700" dirty="0">
                <a:latin typeface="Arial" panose="020B0604020202020204" pitchFamily="34" charset="0"/>
                <a:cs typeface="Arial" panose="020B0604020202020204" pitchFamily="34" charset="0"/>
              </a:rPr>
              <a:t>DTG effect was small              compared to inter-country variability</a:t>
            </a:r>
          </a:p>
        </p:txBody>
      </p:sp>
      <p:pic>
        <p:nvPicPr>
          <p:cNvPr id="80" name="Picture 79">
            <a:extLst>
              <a:ext uri="{FF2B5EF4-FFF2-40B4-BE49-F238E27FC236}">
                <a16:creationId xmlns:a16="http://schemas.microsoft.com/office/drawing/2014/main" id="{697C4D7C-E801-4208-A8B9-6D73ADBA64D1}"/>
              </a:ext>
            </a:extLst>
          </p:cNvPr>
          <p:cNvPicPr>
            <a:picLocks noChangeAspect="1"/>
          </p:cNvPicPr>
          <p:nvPr/>
        </p:nvPicPr>
        <p:blipFill>
          <a:blip r:embed="rId6"/>
          <a:stretch>
            <a:fillRect/>
          </a:stretch>
        </p:blipFill>
        <p:spPr>
          <a:xfrm>
            <a:off x="53666" y="624693"/>
            <a:ext cx="1206634" cy="371272"/>
          </a:xfrm>
          <a:prstGeom prst="rect">
            <a:avLst/>
          </a:prstGeom>
        </p:spPr>
      </p:pic>
      <p:sp>
        <p:nvSpPr>
          <p:cNvPr id="81" name="Rectangle 80">
            <a:extLst>
              <a:ext uri="{FF2B5EF4-FFF2-40B4-BE49-F238E27FC236}">
                <a16:creationId xmlns:a16="http://schemas.microsoft.com/office/drawing/2014/main" id="{6F9828D7-D70E-49F0-B239-B6020DD5BB66}"/>
              </a:ext>
            </a:extLst>
          </p:cNvPr>
          <p:cNvSpPr/>
          <p:nvPr/>
        </p:nvSpPr>
        <p:spPr>
          <a:xfrm>
            <a:off x="2285794" y="4015189"/>
            <a:ext cx="2058577" cy="215444"/>
          </a:xfrm>
          <a:prstGeom prst="rect">
            <a:avLst/>
          </a:prstGeom>
        </p:spPr>
        <p:txBody>
          <a:bodyPr wrap="none">
            <a:spAutoFit/>
          </a:bodyPr>
          <a:lstStyle/>
          <a:p>
            <a:r>
              <a:rPr lang="en-US" sz="800" b="1" dirty="0">
                <a:latin typeface="Arial" panose="020B0604020202020204" pitchFamily="34" charset="0"/>
                <a:cs typeface="Arial" panose="020B0604020202020204" pitchFamily="34" charset="0"/>
              </a:rPr>
              <a:t>Mixed effects linear regression model </a:t>
            </a:r>
          </a:p>
        </p:txBody>
      </p:sp>
    </p:spTree>
    <p:extLst>
      <p:ext uri="{BB962C8B-B14F-4D97-AF65-F5344CB8AC3E}">
        <p14:creationId xmlns:p14="http://schemas.microsoft.com/office/powerpoint/2010/main" val="50211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par>
                                <p:cTn id="16" presetID="2" presetClass="entr" presetSubtype="4" fill="hold" nodeType="withEffect">
                                  <p:stCondLst>
                                    <p:cond delay="500"/>
                                  </p:stCondLst>
                                  <p:childTnLst>
                                    <p:set>
                                      <p:cBhvr>
                                        <p:cTn id="17" dur="1" fill="hold">
                                          <p:stCondLst>
                                            <p:cond delay="0"/>
                                          </p:stCondLst>
                                        </p:cTn>
                                        <p:tgtEl>
                                          <p:spTgt spid="66"/>
                                        </p:tgtEl>
                                        <p:attrNameLst>
                                          <p:attrName>style.visibility</p:attrName>
                                        </p:attrNameLst>
                                      </p:cBhvr>
                                      <p:to>
                                        <p:strVal val="visible"/>
                                      </p:to>
                                    </p:set>
                                    <p:anim calcmode="lin" valueType="num">
                                      <p:cBhvr additive="base">
                                        <p:cTn id="18" dur="500" fill="hold"/>
                                        <p:tgtEl>
                                          <p:spTgt spid="66"/>
                                        </p:tgtEl>
                                        <p:attrNameLst>
                                          <p:attrName>ppt_x</p:attrName>
                                        </p:attrNameLst>
                                      </p:cBhvr>
                                      <p:tavLst>
                                        <p:tav tm="0">
                                          <p:val>
                                            <p:strVal val="#ppt_x"/>
                                          </p:val>
                                        </p:tav>
                                        <p:tav tm="100000">
                                          <p:val>
                                            <p:strVal val="#ppt_x"/>
                                          </p:val>
                                        </p:tav>
                                      </p:tavLst>
                                    </p:anim>
                                    <p:anim calcmode="lin" valueType="num">
                                      <p:cBhvr additive="base">
                                        <p:cTn id="19"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500"/>
                                        <p:tgtEl>
                                          <p:spTgt spid="8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par>
                                <p:cTn id="28" presetID="10" presetClass="entr" presetSubtype="0" fill="hold" nodeType="with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par>
                                <p:cTn id="31" presetID="2" presetClass="entr" presetSubtype="4" fill="hold" nodeType="withEffect">
                                  <p:stCondLst>
                                    <p:cond delay="500"/>
                                  </p:stCondLst>
                                  <p:childTnLst>
                                    <p:set>
                                      <p:cBhvr>
                                        <p:cTn id="32" dur="1" fill="hold">
                                          <p:stCondLst>
                                            <p:cond delay="0"/>
                                          </p:stCondLst>
                                        </p:cTn>
                                        <p:tgtEl>
                                          <p:spTgt spid="75"/>
                                        </p:tgtEl>
                                        <p:attrNameLst>
                                          <p:attrName>style.visibility</p:attrName>
                                        </p:attrNameLst>
                                      </p:cBhvr>
                                      <p:to>
                                        <p:strVal val="visible"/>
                                      </p:to>
                                    </p:set>
                                    <p:anim calcmode="lin" valueType="num">
                                      <p:cBhvr additive="base">
                                        <p:cTn id="33" dur="500" fill="hold"/>
                                        <p:tgtEl>
                                          <p:spTgt spid="75"/>
                                        </p:tgtEl>
                                        <p:attrNameLst>
                                          <p:attrName>ppt_x</p:attrName>
                                        </p:attrNameLst>
                                      </p:cBhvr>
                                      <p:tavLst>
                                        <p:tav tm="0">
                                          <p:val>
                                            <p:strVal val="#ppt_x"/>
                                          </p:val>
                                        </p:tav>
                                        <p:tav tm="100000">
                                          <p:val>
                                            <p:strVal val="#ppt_x"/>
                                          </p:val>
                                        </p:tav>
                                      </p:tavLst>
                                    </p:anim>
                                    <p:anim calcmode="lin" valueType="num">
                                      <p:cBhvr additive="base">
                                        <p:cTn id="3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2" grpId="0" animBg="1"/>
      <p:bldP spid="74" grpId="0" animBg="1"/>
      <p:bldP spid="79" grpId="0"/>
      <p:bldP spid="8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435672" y="-19495"/>
            <a:ext cx="7886700" cy="1325563"/>
          </a:xfrm>
        </p:spPr>
        <p:txBody>
          <a:bodyPr/>
          <a:lstStyle/>
          <a:p>
            <a:r>
              <a:rPr lang="en-US" dirty="0"/>
              <a:t>DTG ART is Associated with Higher Postpartum Weight Gain than EFV ART, Botswana</a:t>
            </a:r>
            <a:br>
              <a:rPr lang="en-US" dirty="0"/>
            </a:br>
            <a:r>
              <a:rPr lang="en-US" sz="2000" i="1" dirty="0">
                <a:solidFill>
                  <a:schemeClr val="tx1"/>
                </a:solidFill>
              </a:rPr>
              <a:t>Jao J et al.  CROI, 2020 Boston Abs. 772</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13260" y="1129975"/>
            <a:ext cx="9144000" cy="0"/>
          </a:xfrm>
          <a:prstGeom prst="line">
            <a:avLst/>
          </a:prstGeom>
        </p:spPr>
        <p:style>
          <a:lnRef idx="1">
            <a:schemeClr val="dk1"/>
          </a:lnRef>
          <a:fillRef idx="0">
            <a:schemeClr val="dk1"/>
          </a:fillRef>
          <a:effectRef idx="0">
            <a:schemeClr val="dk1"/>
          </a:effectRef>
          <a:fontRef idx="minor">
            <a:schemeClr val="tx1"/>
          </a:fontRef>
        </p:style>
      </p:cxnSp>
      <p:grpSp>
        <p:nvGrpSpPr>
          <p:cNvPr id="34" name="Group 33">
            <a:extLst>
              <a:ext uri="{FF2B5EF4-FFF2-40B4-BE49-F238E27FC236}">
                <a16:creationId xmlns:a16="http://schemas.microsoft.com/office/drawing/2014/main" id="{A4236452-3E31-4E2C-81D6-C6526C908A48}"/>
              </a:ext>
            </a:extLst>
          </p:cNvPr>
          <p:cNvGrpSpPr/>
          <p:nvPr/>
        </p:nvGrpSpPr>
        <p:grpSpPr>
          <a:xfrm>
            <a:off x="129890" y="2734562"/>
            <a:ext cx="5017343" cy="2745512"/>
            <a:chOff x="212511" y="3009282"/>
            <a:chExt cx="5017343" cy="2745512"/>
          </a:xfrm>
        </p:grpSpPr>
        <p:pic>
          <p:nvPicPr>
            <p:cNvPr id="8" name="Picture 7">
              <a:extLst>
                <a:ext uri="{FF2B5EF4-FFF2-40B4-BE49-F238E27FC236}">
                  <a16:creationId xmlns:a16="http://schemas.microsoft.com/office/drawing/2014/main" id="{35B06847-7692-4BEE-AAB8-B13E406F397D}"/>
                </a:ext>
              </a:extLst>
            </p:cNvPr>
            <p:cNvPicPr>
              <a:picLocks noChangeAspect="1"/>
            </p:cNvPicPr>
            <p:nvPr/>
          </p:nvPicPr>
          <p:blipFill>
            <a:blip r:embed="rId2"/>
            <a:stretch>
              <a:fillRect/>
            </a:stretch>
          </p:blipFill>
          <p:spPr>
            <a:xfrm>
              <a:off x="212511" y="3009282"/>
              <a:ext cx="4603330" cy="2745512"/>
            </a:xfrm>
            <a:prstGeom prst="rect">
              <a:avLst/>
            </a:prstGeom>
          </p:spPr>
        </p:pic>
        <p:sp>
          <p:nvSpPr>
            <p:cNvPr id="3" name="TextBox 2">
              <a:extLst>
                <a:ext uri="{FF2B5EF4-FFF2-40B4-BE49-F238E27FC236}">
                  <a16:creationId xmlns:a16="http://schemas.microsoft.com/office/drawing/2014/main" id="{AA1CB28B-09F7-45C8-A533-30AC7D5DCEB8}"/>
                </a:ext>
              </a:extLst>
            </p:cNvPr>
            <p:cNvSpPr txBox="1"/>
            <p:nvPr/>
          </p:nvSpPr>
          <p:spPr>
            <a:xfrm>
              <a:off x="4666879" y="4025210"/>
              <a:ext cx="562975" cy="307777"/>
            </a:xfrm>
            <a:prstGeom prst="rect">
              <a:avLst/>
            </a:prstGeom>
            <a:noFill/>
          </p:spPr>
          <p:txBody>
            <a:bodyPr wrap="none" rtlCol="0">
              <a:spAutoFit/>
            </a:bodyPr>
            <a:lstStyle/>
            <a:p>
              <a:r>
                <a:rPr lang="en-US" sz="1400" dirty="0">
                  <a:solidFill>
                    <a:srgbClr val="002060"/>
                  </a:solidFill>
                  <a:latin typeface="Arial" panose="020B0604020202020204" pitchFamily="34" charset="0"/>
                  <a:cs typeface="Arial" panose="020B0604020202020204" pitchFamily="34" charset="0"/>
                </a:rPr>
                <a:t>DTG</a:t>
              </a:r>
            </a:p>
          </p:txBody>
        </p:sp>
        <p:sp>
          <p:nvSpPr>
            <p:cNvPr id="9" name="TextBox 8">
              <a:extLst>
                <a:ext uri="{FF2B5EF4-FFF2-40B4-BE49-F238E27FC236}">
                  <a16:creationId xmlns:a16="http://schemas.microsoft.com/office/drawing/2014/main" id="{CF3A193E-D28A-4E63-8405-C40BA9F45858}"/>
                </a:ext>
              </a:extLst>
            </p:cNvPr>
            <p:cNvSpPr txBox="1"/>
            <p:nvPr/>
          </p:nvSpPr>
          <p:spPr>
            <a:xfrm>
              <a:off x="4676689" y="4584717"/>
              <a:ext cx="534121" cy="307777"/>
            </a:xfrm>
            <a:prstGeom prst="rect">
              <a:avLst/>
            </a:prstGeom>
            <a:noFill/>
          </p:spPr>
          <p:txBody>
            <a:bodyPr wrap="none" rtlCol="0">
              <a:spAutoFit/>
            </a:bodyPr>
            <a:lstStyle/>
            <a:p>
              <a:r>
                <a:rPr lang="en-US" sz="1400" dirty="0">
                  <a:solidFill>
                    <a:srgbClr val="C00000"/>
                  </a:solidFill>
                  <a:latin typeface="Arial" panose="020B0604020202020204" pitchFamily="34" charset="0"/>
                  <a:cs typeface="Arial" panose="020B0604020202020204" pitchFamily="34" charset="0"/>
                </a:rPr>
                <a:t>EFV</a:t>
              </a:r>
            </a:p>
          </p:txBody>
        </p:sp>
        <p:sp>
          <p:nvSpPr>
            <p:cNvPr id="10" name="TextBox 9">
              <a:extLst>
                <a:ext uri="{FF2B5EF4-FFF2-40B4-BE49-F238E27FC236}">
                  <a16:creationId xmlns:a16="http://schemas.microsoft.com/office/drawing/2014/main" id="{94F32358-88A3-4971-BCA2-99137FC2D0E9}"/>
                </a:ext>
              </a:extLst>
            </p:cNvPr>
            <p:cNvSpPr txBox="1"/>
            <p:nvPr/>
          </p:nvSpPr>
          <p:spPr>
            <a:xfrm>
              <a:off x="4679491" y="4273078"/>
              <a:ext cx="533864" cy="307777"/>
            </a:xfrm>
            <a:prstGeom prst="rect">
              <a:avLst/>
            </a:prstGeom>
            <a:noFill/>
          </p:spPr>
          <p:txBody>
            <a:bodyPr wrap="none" rtlCol="0">
              <a:spAutoFit/>
            </a:bodyPr>
            <a:lstStyle/>
            <a:p>
              <a:r>
                <a:rPr lang="en-US" sz="1400" dirty="0">
                  <a:solidFill>
                    <a:schemeClr val="accent6">
                      <a:lumMod val="75000"/>
                    </a:schemeClr>
                  </a:solidFill>
                  <a:latin typeface="Arial" panose="020B0604020202020204" pitchFamily="34" charset="0"/>
                  <a:cs typeface="Arial" panose="020B0604020202020204" pitchFamily="34" charset="0"/>
                </a:rPr>
                <a:t>HIV-</a:t>
              </a:r>
            </a:p>
          </p:txBody>
        </p:sp>
      </p:grpSp>
      <p:sp>
        <p:nvSpPr>
          <p:cNvPr id="17" name="Content Placeholder 111">
            <a:extLst>
              <a:ext uri="{FF2B5EF4-FFF2-40B4-BE49-F238E27FC236}">
                <a16:creationId xmlns:a16="http://schemas.microsoft.com/office/drawing/2014/main" id="{A932529E-1420-4C0F-A65A-82A47C505BBE}"/>
              </a:ext>
            </a:extLst>
          </p:cNvPr>
          <p:cNvSpPr txBox="1">
            <a:spLocks/>
          </p:cNvSpPr>
          <p:nvPr/>
        </p:nvSpPr>
        <p:spPr>
          <a:xfrm>
            <a:off x="104372" y="1122330"/>
            <a:ext cx="9283337" cy="27106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Pregnant HIV+ women on DTG (n=170) or EFV (n=114) and HIV- (n=122) women followed in </a:t>
            </a:r>
            <a:r>
              <a:rPr lang="en-US" sz="2200" dirty="0" err="1"/>
              <a:t>Tshilo</a:t>
            </a:r>
            <a:r>
              <a:rPr lang="en-US" sz="2200" dirty="0"/>
              <a:t> </a:t>
            </a:r>
            <a:r>
              <a:rPr lang="en-US" sz="2200" dirty="0" err="1"/>
              <a:t>Dikotla</a:t>
            </a:r>
            <a:r>
              <a:rPr lang="en-US" sz="2200" dirty="0"/>
              <a:t> study Botswana.</a:t>
            </a:r>
          </a:p>
          <a:p>
            <a:pPr>
              <a:lnSpc>
                <a:spcPct val="103000"/>
              </a:lnSpc>
              <a:spcBef>
                <a:spcPts val="600"/>
              </a:spcBef>
            </a:pPr>
            <a:r>
              <a:rPr lang="en-US" sz="2200" dirty="0"/>
              <a:t>Assessed the association of DTG with PP weight over 18 </a:t>
            </a:r>
            <a:r>
              <a:rPr lang="en-US" sz="2200" dirty="0" err="1"/>
              <a:t>mos</a:t>
            </a:r>
            <a:r>
              <a:rPr lang="en-US" sz="2200" dirty="0"/>
              <a:t> PP          comparing DTG to EFV and to HIV- women.</a:t>
            </a:r>
          </a:p>
          <a:p>
            <a:pPr>
              <a:lnSpc>
                <a:spcPct val="103000"/>
              </a:lnSpc>
              <a:spcBef>
                <a:spcPts val="600"/>
              </a:spcBef>
            </a:pPr>
            <a:endParaRPr lang="en-US" dirty="0"/>
          </a:p>
        </p:txBody>
      </p:sp>
      <p:sp>
        <p:nvSpPr>
          <p:cNvPr id="19" name="Rectangle 18">
            <a:extLst>
              <a:ext uri="{FF2B5EF4-FFF2-40B4-BE49-F238E27FC236}">
                <a16:creationId xmlns:a16="http://schemas.microsoft.com/office/drawing/2014/main" id="{36E4A204-391F-4F74-BE0D-0B2DC39D7FF8}"/>
              </a:ext>
            </a:extLst>
          </p:cNvPr>
          <p:cNvSpPr/>
          <p:nvPr/>
        </p:nvSpPr>
        <p:spPr>
          <a:xfrm>
            <a:off x="5483601" y="2953122"/>
            <a:ext cx="3567740" cy="3334246"/>
          </a:xfrm>
          <a:prstGeom prst="rect">
            <a:avLst/>
          </a:prstGeom>
        </p:spPr>
        <p:txBody>
          <a:bodyPr wrap="square">
            <a:spAutoFit/>
          </a:bodyPr>
          <a:lstStyle/>
          <a:p>
            <a:pPr marL="285750" indent="-285750">
              <a:spcBef>
                <a:spcPts val="400"/>
              </a:spcBef>
              <a:buClr>
                <a:srgbClr val="C00000"/>
              </a:buClr>
              <a:buFont typeface="Calibri" panose="020F0502020204030204" pitchFamily="34" charset="0"/>
              <a:buChar char="→"/>
            </a:pPr>
            <a:r>
              <a:rPr lang="en-US" sz="1700" dirty="0">
                <a:latin typeface="Arial" panose="020B0604020202020204" pitchFamily="34" charset="0"/>
                <a:cs typeface="Arial" panose="020B0604020202020204" pitchFamily="34" charset="0"/>
              </a:rPr>
              <a:t>HIV+ women on </a:t>
            </a:r>
            <a:r>
              <a:rPr lang="en-US" sz="1700" dirty="0">
                <a:solidFill>
                  <a:srgbClr val="002060"/>
                </a:solidFill>
                <a:latin typeface="Arial" panose="020B0604020202020204" pitchFamily="34" charset="0"/>
                <a:cs typeface="Arial" panose="020B0604020202020204" pitchFamily="34" charset="0"/>
              </a:rPr>
              <a:t>DTG</a:t>
            </a:r>
            <a:r>
              <a:rPr lang="en-US" sz="1700" dirty="0">
                <a:latin typeface="Arial" panose="020B0604020202020204" pitchFamily="34" charset="0"/>
                <a:cs typeface="Arial" panose="020B0604020202020204" pitchFamily="34" charset="0"/>
              </a:rPr>
              <a:t> had persistently higher weight gain (~5 kg) through 18 </a:t>
            </a:r>
            <a:r>
              <a:rPr lang="en-US" sz="1700" dirty="0" err="1">
                <a:latin typeface="Arial" panose="020B0604020202020204" pitchFamily="34" charset="0"/>
                <a:cs typeface="Arial" panose="020B0604020202020204" pitchFamily="34" charset="0"/>
              </a:rPr>
              <a:t>mos</a:t>
            </a:r>
            <a:r>
              <a:rPr lang="en-US" sz="1700" dirty="0">
                <a:latin typeface="Arial" panose="020B0604020202020204" pitchFamily="34" charset="0"/>
                <a:cs typeface="Arial" panose="020B0604020202020204" pitchFamily="34" charset="0"/>
              </a:rPr>
              <a:t> PP than those on </a:t>
            </a:r>
            <a:r>
              <a:rPr lang="en-US" sz="1700" dirty="0">
                <a:solidFill>
                  <a:srgbClr val="C00000"/>
                </a:solidFill>
                <a:latin typeface="Arial" panose="020B0604020202020204" pitchFamily="34" charset="0"/>
                <a:cs typeface="Arial" panose="020B0604020202020204" pitchFamily="34" charset="0"/>
              </a:rPr>
              <a:t>EFV</a:t>
            </a:r>
            <a:r>
              <a:rPr lang="en-US" sz="1700" dirty="0">
                <a:latin typeface="Arial" panose="020B0604020202020204" pitchFamily="34" charset="0"/>
                <a:cs typeface="Arial" panose="020B0604020202020204" pitchFamily="34" charset="0"/>
              </a:rPr>
              <a:t>, even after adjustment for CD4, VL, and ART at conception. </a:t>
            </a:r>
          </a:p>
          <a:p>
            <a:pPr marL="285750" indent="-285750">
              <a:spcBef>
                <a:spcPts val="400"/>
              </a:spcBef>
              <a:buClr>
                <a:srgbClr val="C00000"/>
              </a:buClr>
              <a:buFont typeface="Calibri" panose="020F0502020204030204" pitchFamily="34" charset="0"/>
              <a:buChar char="→"/>
            </a:pPr>
            <a:r>
              <a:rPr lang="en-US" sz="1700" dirty="0">
                <a:latin typeface="Arial" panose="020B0604020202020204" pitchFamily="34" charset="0"/>
                <a:cs typeface="Arial" panose="020B0604020202020204" pitchFamily="34" charset="0"/>
              </a:rPr>
              <a:t>However, compared to </a:t>
            </a:r>
            <a:r>
              <a:rPr lang="en-US" sz="1700" dirty="0">
                <a:solidFill>
                  <a:schemeClr val="accent6">
                    <a:lumMod val="75000"/>
                  </a:schemeClr>
                </a:solidFill>
                <a:latin typeface="Arial" panose="020B0604020202020204" pitchFamily="34" charset="0"/>
                <a:cs typeface="Arial" panose="020B0604020202020204" pitchFamily="34" charset="0"/>
              </a:rPr>
              <a:t>HIV-</a:t>
            </a:r>
            <a:r>
              <a:rPr lang="en-US" sz="1700" dirty="0">
                <a:latin typeface="Arial" panose="020B0604020202020204" pitchFamily="34" charset="0"/>
                <a:cs typeface="Arial" panose="020B0604020202020204" pitchFamily="34" charset="0"/>
              </a:rPr>
              <a:t>women, HIV+ women on </a:t>
            </a:r>
            <a:r>
              <a:rPr lang="en-US" sz="1700" dirty="0">
                <a:solidFill>
                  <a:srgbClr val="002060"/>
                </a:solidFill>
                <a:latin typeface="Arial" panose="020B0604020202020204" pitchFamily="34" charset="0"/>
                <a:cs typeface="Arial" panose="020B0604020202020204" pitchFamily="34" charset="0"/>
              </a:rPr>
              <a:t>DTG</a:t>
            </a:r>
            <a:r>
              <a:rPr lang="en-US" sz="1700" dirty="0">
                <a:latin typeface="Arial" panose="020B0604020202020204" pitchFamily="34" charset="0"/>
                <a:cs typeface="Arial" panose="020B0604020202020204" pitchFamily="34" charset="0"/>
              </a:rPr>
              <a:t> had similar PP weight gain.</a:t>
            </a:r>
          </a:p>
          <a:p>
            <a:pPr marL="285750" indent="-285750">
              <a:spcBef>
                <a:spcPts val="400"/>
              </a:spcBef>
              <a:buClr>
                <a:srgbClr val="C00000"/>
              </a:buClr>
              <a:buFont typeface="Calibri" panose="020F0502020204030204" pitchFamily="34" charset="0"/>
              <a:buChar char="→"/>
            </a:pPr>
            <a:r>
              <a:rPr lang="en-US" sz="1700" dirty="0">
                <a:latin typeface="Arial" panose="020B0604020202020204" pitchFamily="34" charset="0"/>
                <a:cs typeface="Arial" panose="020B0604020202020204" pitchFamily="34" charset="0"/>
              </a:rPr>
              <a:t>HIV+ women on </a:t>
            </a:r>
            <a:r>
              <a:rPr lang="en-US" sz="1700" dirty="0">
                <a:solidFill>
                  <a:srgbClr val="C00000"/>
                </a:solidFill>
                <a:latin typeface="Arial" panose="020B0604020202020204" pitchFamily="34" charset="0"/>
                <a:cs typeface="Arial" panose="020B0604020202020204" pitchFamily="34" charset="0"/>
              </a:rPr>
              <a:t>EFV</a:t>
            </a:r>
            <a:r>
              <a:rPr lang="en-US" sz="1700" dirty="0">
                <a:latin typeface="Arial" panose="020B0604020202020204" pitchFamily="34" charset="0"/>
                <a:cs typeface="Arial" panose="020B0604020202020204" pitchFamily="34" charset="0"/>
              </a:rPr>
              <a:t> have lower weight gain PP compared to </a:t>
            </a:r>
            <a:r>
              <a:rPr lang="en-US" sz="1700" dirty="0">
                <a:solidFill>
                  <a:schemeClr val="accent6">
                    <a:lumMod val="75000"/>
                  </a:schemeClr>
                </a:solidFill>
                <a:latin typeface="Arial" panose="020B0604020202020204" pitchFamily="34" charset="0"/>
                <a:cs typeface="Arial" panose="020B0604020202020204" pitchFamily="34" charset="0"/>
              </a:rPr>
              <a:t>HIV-</a:t>
            </a:r>
            <a:r>
              <a:rPr lang="en-US" sz="1700" dirty="0">
                <a:latin typeface="Arial" panose="020B0604020202020204" pitchFamily="34" charset="0"/>
                <a:cs typeface="Arial" panose="020B0604020202020204" pitchFamily="34" charset="0"/>
              </a:rPr>
              <a:t> women.</a:t>
            </a:r>
          </a:p>
        </p:txBody>
      </p:sp>
      <p:cxnSp>
        <p:nvCxnSpPr>
          <p:cNvPr id="25" name="Straight Connector 24">
            <a:extLst>
              <a:ext uri="{FF2B5EF4-FFF2-40B4-BE49-F238E27FC236}">
                <a16:creationId xmlns:a16="http://schemas.microsoft.com/office/drawing/2014/main" id="{47455BEE-AFFC-4A55-B768-5DAFC42BAEAB}"/>
              </a:ext>
            </a:extLst>
          </p:cNvPr>
          <p:cNvCxnSpPr>
            <a:cxnSpLocks/>
          </p:cNvCxnSpPr>
          <p:nvPr/>
        </p:nvCxnSpPr>
        <p:spPr>
          <a:xfrm flipH="1">
            <a:off x="5106529" y="3799612"/>
            <a:ext cx="13540" cy="699920"/>
          </a:xfrm>
          <a:prstGeom prst="line">
            <a:avLst/>
          </a:prstGeom>
          <a:ln w="12700">
            <a:solidFill>
              <a:srgbClr val="C00000"/>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003CE66-94ED-4B0B-8BF4-047A91E3FB72}"/>
              </a:ext>
            </a:extLst>
          </p:cNvPr>
          <p:cNvCxnSpPr>
            <a:cxnSpLocks/>
          </p:cNvCxnSpPr>
          <p:nvPr/>
        </p:nvCxnSpPr>
        <p:spPr>
          <a:xfrm flipH="1">
            <a:off x="5337733" y="3837933"/>
            <a:ext cx="2545" cy="311639"/>
          </a:xfrm>
          <a:prstGeom prst="line">
            <a:avLst/>
          </a:prstGeom>
          <a:ln>
            <a:solidFill>
              <a:schemeClr val="accent6">
                <a:lumMod val="75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E9A2E983-AD9D-4600-94FD-582BEAACBC5F}"/>
              </a:ext>
            </a:extLst>
          </p:cNvPr>
          <p:cNvCxnSpPr>
            <a:cxnSpLocks/>
          </p:cNvCxnSpPr>
          <p:nvPr/>
        </p:nvCxnSpPr>
        <p:spPr>
          <a:xfrm flipH="1">
            <a:off x="5490133" y="4181921"/>
            <a:ext cx="2545" cy="311639"/>
          </a:xfrm>
          <a:prstGeom prst="line">
            <a:avLst/>
          </a:prstGeom>
          <a:ln>
            <a:solidFill>
              <a:schemeClr val="accent6">
                <a:lumMod val="75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40" name="Picture 39">
            <a:extLst>
              <a:ext uri="{FF2B5EF4-FFF2-40B4-BE49-F238E27FC236}">
                <a16:creationId xmlns:a16="http://schemas.microsoft.com/office/drawing/2014/main" id="{BA8A7C11-DFE7-4439-8FC7-48BF7E4FB8B8}"/>
              </a:ext>
            </a:extLst>
          </p:cNvPr>
          <p:cNvPicPr>
            <a:picLocks noChangeAspect="1"/>
          </p:cNvPicPr>
          <p:nvPr/>
        </p:nvPicPr>
        <p:blipFill>
          <a:blip r:embed="rId3"/>
          <a:stretch>
            <a:fillRect/>
          </a:stretch>
        </p:blipFill>
        <p:spPr>
          <a:xfrm>
            <a:off x="2576236" y="5498315"/>
            <a:ext cx="1897580" cy="1066799"/>
          </a:xfrm>
          <a:prstGeom prst="rect">
            <a:avLst/>
          </a:prstGeom>
        </p:spPr>
      </p:pic>
      <p:pic>
        <p:nvPicPr>
          <p:cNvPr id="42" name="Picture 41">
            <a:extLst>
              <a:ext uri="{FF2B5EF4-FFF2-40B4-BE49-F238E27FC236}">
                <a16:creationId xmlns:a16="http://schemas.microsoft.com/office/drawing/2014/main" id="{39EF7BF0-961E-434D-B5AF-44C7C8EF9188}"/>
              </a:ext>
            </a:extLst>
          </p:cNvPr>
          <p:cNvPicPr>
            <a:picLocks noChangeAspect="1"/>
          </p:cNvPicPr>
          <p:nvPr/>
        </p:nvPicPr>
        <p:blipFill>
          <a:blip r:embed="rId4"/>
          <a:stretch>
            <a:fillRect/>
          </a:stretch>
        </p:blipFill>
        <p:spPr>
          <a:xfrm>
            <a:off x="728386" y="5480074"/>
            <a:ext cx="1847850" cy="1066800"/>
          </a:xfrm>
          <a:prstGeom prst="rect">
            <a:avLst/>
          </a:prstGeom>
        </p:spPr>
      </p:pic>
    </p:spTree>
    <p:extLst>
      <p:ext uri="{BB962C8B-B14F-4D97-AF65-F5344CB8AC3E}">
        <p14:creationId xmlns:p14="http://schemas.microsoft.com/office/powerpoint/2010/main" val="134416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fade">
                                      <p:cBhvr>
                                        <p:cTn id="24" dur="500"/>
                                        <p:tgtEl>
                                          <p:spTgt spid="19">
                                            <p:txEl>
                                              <p:pRg st="1" end="1"/>
                                            </p:txEl>
                                          </p:spTgt>
                                        </p:tgtEl>
                                      </p:cBhvr>
                                    </p:animEffect>
                                  </p:childTnLst>
                                </p:cTn>
                              </p:par>
                              <p:par>
                                <p:cTn id="25" presetID="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xEl>
                                              <p:pRg st="2" end="2"/>
                                            </p:txEl>
                                          </p:spTgt>
                                        </p:tgtEl>
                                        <p:attrNameLst>
                                          <p:attrName>style.visibility</p:attrName>
                                        </p:attrNameLst>
                                      </p:cBhvr>
                                      <p:to>
                                        <p:strVal val="visible"/>
                                      </p:to>
                                    </p:set>
                                    <p:animEffect transition="in" filter="fade">
                                      <p:cBhvr>
                                        <p:cTn id="33" dur="500"/>
                                        <p:tgtEl>
                                          <p:spTgt spid="19">
                                            <p:txEl>
                                              <p:pRg st="2" end="2"/>
                                            </p:txEl>
                                          </p:spTgt>
                                        </p:tgtEl>
                                      </p:cBhvr>
                                    </p:animEffect>
                                  </p:childTnLst>
                                </p:cTn>
                              </p:par>
                              <p:par>
                                <p:cTn id="34" presetID="2" presetClass="entr" presetSubtype="4"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fill="hold"/>
                                        <p:tgtEl>
                                          <p:spTgt spid="39"/>
                                        </p:tgtEl>
                                        <p:attrNameLst>
                                          <p:attrName>ppt_x</p:attrName>
                                        </p:attrNameLst>
                                      </p:cBhvr>
                                      <p:tavLst>
                                        <p:tav tm="0">
                                          <p:val>
                                            <p:strVal val="#ppt_x"/>
                                          </p:val>
                                        </p:tav>
                                        <p:tav tm="100000">
                                          <p:val>
                                            <p:strVal val="#ppt_x"/>
                                          </p:val>
                                        </p:tav>
                                      </p:tavLst>
                                    </p:anim>
                                    <p:anim calcmode="lin" valueType="num">
                                      <p:cBhvr additive="base">
                                        <p:cTn id="37" dur="500" fill="hold"/>
                                        <p:tgtEl>
                                          <p:spTgt spid="39"/>
                                        </p:tgtEl>
                                        <p:attrNameLst>
                                          <p:attrName>ppt_y</p:attrName>
                                        </p:attrNameLst>
                                      </p:cBhvr>
                                      <p:tavLst>
                                        <p:tav tm="0">
                                          <p:val>
                                            <p:strVal val="1+#ppt_h/2"/>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93525" y="-56451"/>
            <a:ext cx="7886700" cy="1325563"/>
          </a:xfrm>
        </p:spPr>
        <p:txBody>
          <a:bodyPr>
            <a:normAutofit/>
          </a:bodyPr>
          <a:lstStyle/>
          <a:p>
            <a:r>
              <a:rPr lang="en-US" dirty="0"/>
              <a:t>Higher Rate Gestational Diabetes Mellitus (GDM) in HIV+ vs HIV- Pregnant Women, India</a:t>
            </a:r>
            <a:br>
              <a:rPr lang="en-US" dirty="0"/>
            </a:br>
            <a:r>
              <a:rPr lang="en-US" sz="2000" i="1" dirty="0" err="1">
                <a:solidFill>
                  <a:schemeClr val="tx1"/>
                </a:solidFill>
              </a:rPr>
              <a:t>Chebrolu</a:t>
            </a:r>
            <a:r>
              <a:rPr lang="en-US" sz="2000" i="1" dirty="0">
                <a:solidFill>
                  <a:schemeClr val="tx1"/>
                </a:solidFill>
              </a:rPr>
              <a:t> P et al.  CROI, 2020 Boston Abs. 774</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35125" y="1136358"/>
            <a:ext cx="9144000" cy="0"/>
          </a:xfrm>
          <a:prstGeom prst="line">
            <a:avLst/>
          </a:prstGeom>
        </p:spPr>
        <p:style>
          <a:lnRef idx="1">
            <a:schemeClr val="dk1"/>
          </a:lnRef>
          <a:fillRef idx="0">
            <a:schemeClr val="dk1"/>
          </a:fillRef>
          <a:effectRef idx="0">
            <a:schemeClr val="dk1"/>
          </a:effectRef>
          <a:fontRef idx="minor">
            <a:schemeClr val="tx1"/>
          </a:fontRef>
        </p:style>
      </p:cxnSp>
      <p:grpSp>
        <p:nvGrpSpPr>
          <p:cNvPr id="58" name="Group 57">
            <a:extLst>
              <a:ext uri="{FF2B5EF4-FFF2-40B4-BE49-F238E27FC236}">
                <a16:creationId xmlns:a16="http://schemas.microsoft.com/office/drawing/2014/main" id="{CF5257A4-CD98-4B8E-8592-51FE44B65D78}"/>
              </a:ext>
            </a:extLst>
          </p:cNvPr>
          <p:cNvGrpSpPr/>
          <p:nvPr/>
        </p:nvGrpSpPr>
        <p:grpSpPr>
          <a:xfrm>
            <a:off x="5496098" y="3472304"/>
            <a:ext cx="2984127" cy="3332934"/>
            <a:chOff x="5496098" y="3472304"/>
            <a:chExt cx="2984127" cy="3332934"/>
          </a:xfrm>
        </p:grpSpPr>
        <p:grpSp>
          <p:nvGrpSpPr>
            <p:cNvPr id="22" name="Group 21">
              <a:extLst>
                <a:ext uri="{FF2B5EF4-FFF2-40B4-BE49-F238E27FC236}">
                  <a16:creationId xmlns:a16="http://schemas.microsoft.com/office/drawing/2014/main" id="{26BC836D-7636-4233-9D5A-6B96BBE1CEE6}"/>
                </a:ext>
              </a:extLst>
            </p:cNvPr>
            <p:cNvGrpSpPr/>
            <p:nvPr/>
          </p:nvGrpSpPr>
          <p:grpSpPr>
            <a:xfrm>
              <a:off x="5496098" y="3472304"/>
              <a:ext cx="2984127" cy="3332934"/>
              <a:chOff x="4877052" y="3256860"/>
              <a:chExt cx="2984127" cy="3332934"/>
            </a:xfrm>
          </p:grpSpPr>
          <p:pic>
            <p:nvPicPr>
              <p:cNvPr id="20" name="Picture 19">
                <a:extLst>
                  <a:ext uri="{FF2B5EF4-FFF2-40B4-BE49-F238E27FC236}">
                    <a16:creationId xmlns:a16="http://schemas.microsoft.com/office/drawing/2014/main" id="{566F3506-B037-4763-B038-A3D5C707F1B2}"/>
                  </a:ext>
                </a:extLst>
              </p:cNvPr>
              <p:cNvPicPr>
                <a:picLocks noChangeAspect="1"/>
              </p:cNvPicPr>
              <p:nvPr/>
            </p:nvPicPr>
            <p:blipFill>
              <a:blip r:embed="rId2"/>
              <a:stretch>
                <a:fillRect/>
              </a:stretch>
            </p:blipFill>
            <p:spPr>
              <a:xfrm>
                <a:off x="6413379" y="3265569"/>
                <a:ext cx="1447800" cy="3324225"/>
              </a:xfrm>
              <a:prstGeom prst="rect">
                <a:avLst/>
              </a:prstGeom>
            </p:spPr>
          </p:pic>
          <p:pic>
            <p:nvPicPr>
              <p:cNvPr id="21" name="Picture 20">
                <a:extLst>
                  <a:ext uri="{FF2B5EF4-FFF2-40B4-BE49-F238E27FC236}">
                    <a16:creationId xmlns:a16="http://schemas.microsoft.com/office/drawing/2014/main" id="{3D9428D2-B2B3-4BAB-B693-ABC803FEB4C7}"/>
                  </a:ext>
                </a:extLst>
              </p:cNvPr>
              <p:cNvPicPr>
                <a:picLocks noChangeAspect="1"/>
              </p:cNvPicPr>
              <p:nvPr/>
            </p:nvPicPr>
            <p:blipFill>
              <a:blip r:embed="rId3"/>
              <a:stretch>
                <a:fillRect/>
              </a:stretch>
            </p:blipFill>
            <p:spPr>
              <a:xfrm>
                <a:off x="4877052" y="3256860"/>
                <a:ext cx="1628775" cy="3324225"/>
              </a:xfrm>
              <a:prstGeom prst="rect">
                <a:avLst/>
              </a:prstGeom>
            </p:spPr>
          </p:pic>
        </p:grpSp>
        <p:sp>
          <p:nvSpPr>
            <p:cNvPr id="23" name="Rectangle 22">
              <a:extLst>
                <a:ext uri="{FF2B5EF4-FFF2-40B4-BE49-F238E27FC236}">
                  <a16:creationId xmlns:a16="http://schemas.microsoft.com/office/drawing/2014/main" id="{D6184B5D-EE6C-4559-8925-23193799549E}"/>
                </a:ext>
              </a:extLst>
            </p:cNvPr>
            <p:cNvSpPr/>
            <p:nvPr/>
          </p:nvSpPr>
          <p:spPr>
            <a:xfrm>
              <a:off x="7124873" y="3651441"/>
              <a:ext cx="1355352" cy="264062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Straight Connector 25">
            <a:extLst>
              <a:ext uri="{FF2B5EF4-FFF2-40B4-BE49-F238E27FC236}">
                <a16:creationId xmlns:a16="http://schemas.microsoft.com/office/drawing/2014/main" id="{0F559F32-B092-42FB-9893-F2B09E749D70}"/>
              </a:ext>
            </a:extLst>
          </p:cNvPr>
          <p:cNvCxnSpPr/>
          <p:nvPr/>
        </p:nvCxnSpPr>
        <p:spPr>
          <a:xfrm flipV="1">
            <a:off x="490317" y="2299063"/>
            <a:ext cx="40906" cy="11708"/>
          </a:xfrm>
          <a:prstGeom prst="line">
            <a:avLst/>
          </a:prstGeom>
        </p:spPr>
        <p:style>
          <a:lnRef idx="1">
            <a:schemeClr val="accent1"/>
          </a:lnRef>
          <a:fillRef idx="0">
            <a:schemeClr val="accent1"/>
          </a:fillRef>
          <a:effectRef idx="0">
            <a:schemeClr val="accent1"/>
          </a:effectRef>
          <a:fontRef idx="minor">
            <a:schemeClr val="tx1"/>
          </a:fontRef>
        </p:style>
      </p:cxnSp>
      <p:sp>
        <p:nvSpPr>
          <p:cNvPr id="27" name="Content Placeholder 111">
            <a:extLst>
              <a:ext uri="{FF2B5EF4-FFF2-40B4-BE49-F238E27FC236}">
                <a16:creationId xmlns:a16="http://schemas.microsoft.com/office/drawing/2014/main" id="{20232326-7061-4B79-A9F1-A2C7A832CAF5}"/>
              </a:ext>
            </a:extLst>
          </p:cNvPr>
          <p:cNvSpPr txBox="1">
            <a:spLocks/>
          </p:cNvSpPr>
          <p:nvPr/>
        </p:nvSpPr>
        <p:spPr>
          <a:xfrm>
            <a:off x="121920" y="1112794"/>
            <a:ext cx="8986955" cy="24414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300"/>
              </a:spcBef>
              <a:spcAft>
                <a:spcPts val="300"/>
              </a:spcAft>
            </a:pPr>
            <a:r>
              <a:rPr lang="en-US" sz="2000" dirty="0"/>
              <a:t>Prospective observational study 79 HIV+ and 155 HIV- pregnant women 2</a:t>
            </a:r>
            <a:r>
              <a:rPr lang="en-US" sz="2000" baseline="30000" dirty="0"/>
              <a:t>nd</a:t>
            </a:r>
            <a:r>
              <a:rPr lang="en-US" sz="2000" dirty="0"/>
              <a:t>/3</a:t>
            </a:r>
            <a:r>
              <a:rPr lang="en-US" sz="2000" baseline="30000" dirty="0"/>
              <a:t>rd</a:t>
            </a:r>
            <a:r>
              <a:rPr lang="en-US" sz="2000" dirty="0"/>
              <a:t> trimester through 1 </a:t>
            </a:r>
            <a:r>
              <a:rPr lang="en-US" sz="2000" dirty="0" err="1"/>
              <a:t>yr</a:t>
            </a:r>
            <a:r>
              <a:rPr lang="en-US" sz="2000" dirty="0"/>
              <a:t> PP; screened for GDM - 75 mg oral glucose tolerance test at 24-34 </a:t>
            </a:r>
            <a:r>
              <a:rPr lang="en-US" sz="2000" dirty="0" err="1"/>
              <a:t>wk</a:t>
            </a:r>
            <a:r>
              <a:rPr lang="en-US" sz="2000" dirty="0"/>
              <a:t> gestation </a:t>
            </a:r>
            <a:r>
              <a:rPr lang="en-US" sz="1000" dirty="0"/>
              <a:t>(GDM: 2 </a:t>
            </a:r>
            <a:r>
              <a:rPr lang="en-US" sz="1000" dirty="0" err="1"/>
              <a:t>hr</a:t>
            </a:r>
            <a:r>
              <a:rPr lang="en-US" sz="1000" dirty="0"/>
              <a:t> glucose &gt;153 mg/dL or fasting glucose &gt;92 mg/dL).</a:t>
            </a:r>
          </a:p>
          <a:p>
            <a:pPr>
              <a:lnSpc>
                <a:spcPct val="103000"/>
              </a:lnSpc>
              <a:spcBef>
                <a:spcPts val="300"/>
              </a:spcBef>
              <a:spcAft>
                <a:spcPts val="300"/>
              </a:spcAft>
            </a:pPr>
            <a:r>
              <a:rPr lang="en-US" sz="2000" dirty="0"/>
              <a:t>GDM 13.9% (11/79) HIV+ women, 6.5% (10/155) HIV-(OR 2.4, p=0.06). </a:t>
            </a:r>
          </a:p>
          <a:p>
            <a:pPr>
              <a:lnSpc>
                <a:spcPct val="103000"/>
              </a:lnSpc>
              <a:spcBef>
                <a:spcPts val="300"/>
              </a:spcBef>
              <a:spcAft>
                <a:spcPts val="300"/>
              </a:spcAft>
            </a:pPr>
            <a:r>
              <a:rPr lang="en-US" sz="2000" dirty="0"/>
              <a:t>No GDM in those &lt;24.5 </a:t>
            </a:r>
            <a:r>
              <a:rPr lang="en-US" sz="2000" dirty="0" err="1"/>
              <a:t>yr</a:t>
            </a:r>
            <a:r>
              <a:rPr lang="en-US" sz="2000" dirty="0"/>
              <a:t>; if evaluate cohort &gt;25 years, 7.6-fold ↑ odds GDM HIV+ vs HIV- women adjusted for BMI and age.</a:t>
            </a:r>
          </a:p>
          <a:p>
            <a:pPr>
              <a:lnSpc>
                <a:spcPct val="103000"/>
              </a:lnSpc>
              <a:spcBef>
                <a:spcPts val="300"/>
              </a:spcBef>
              <a:spcAft>
                <a:spcPts val="300"/>
              </a:spcAft>
            </a:pPr>
            <a:r>
              <a:rPr lang="en-US" sz="2000" dirty="0"/>
              <a:t>In HIV+, GDM was not associated with type ART, CD4, VL or time on ART. </a:t>
            </a:r>
          </a:p>
        </p:txBody>
      </p:sp>
      <p:graphicFrame>
        <p:nvGraphicFramePr>
          <p:cNvPr id="47" name="Table 47">
            <a:extLst>
              <a:ext uri="{FF2B5EF4-FFF2-40B4-BE49-F238E27FC236}">
                <a16:creationId xmlns:a16="http://schemas.microsoft.com/office/drawing/2014/main" id="{9E52B29E-EF4A-437A-A98D-6198F2D2AC09}"/>
              </a:ext>
            </a:extLst>
          </p:cNvPr>
          <p:cNvGraphicFramePr>
            <a:graphicFrameLocks noGrp="1"/>
          </p:cNvGraphicFramePr>
          <p:nvPr/>
        </p:nvGraphicFramePr>
        <p:xfrm>
          <a:off x="250717" y="4982160"/>
          <a:ext cx="4416625" cy="370840"/>
        </p:xfrm>
        <a:graphic>
          <a:graphicData uri="http://schemas.openxmlformats.org/drawingml/2006/table">
            <a:tbl>
              <a:tblPr firstRow="1" bandRow="1">
                <a:tableStyleId>{7DF18680-E054-41AD-8BC1-D1AEF772440D}</a:tableStyleId>
              </a:tblPr>
              <a:tblGrid>
                <a:gridCol w="1109822">
                  <a:extLst>
                    <a:ext uri="{9D8B030D-6E8A-4147-A177-3AD203B41FA5}">
                      <a16:colId xmlns:a16="http://schemas.microsoft.com/office/drawing/2014/main" val="181496386"/>
                    </a:ext>
                  </a:extLst>
                </a:gridCol>
                <a:gridCol w="650689">
                  <a:extLst>
                    <a:ext uri="{9D8B030D-6E8A-4147-A177-3AD203B41FA5}">
                      <a16:colId xmlns:a16="http://schemas.microsoft.com/office/drawing/2014/main" val="387015204"/>
                    </a:ext>
                  </a:extLst>
                </a:gridCol>
                <a:gridCol w="670560">
                  <a:extLst>
                    <a:ext uri="{9D8B030D-6E8A-4147-A177-3AD203B41FA5}">
                      <a16:colId xmlns:a16="http://schemas.microsoft.com/office/drawing/2014/main" val="3510564150"/>
                    </a:ext>
                  </a:extLst>
                </a:gridCol>
                <a:gridCol w="766354">
                  <a:extLst>
                    <a:ext uri="{9D8B030D-6E8A-4147-A177-3AD203B41FA5}">
                      <a16:colId xmlns:a16="http://schemas.microsoft.com/office/drawing/2014/main" val="1965564012"/>
                    </a:ext>
                  </a:extLst>
                </a:gridCol>
                <a:gridCol w="809897">
                  <a:extLst>
                    <a:ext uri="{9D8B030D-6E8A-4147-A177-3AD203B41FA5}">
                      <a16:colId xmlns:a16="http://schemas.microsoft.com/office/drawing/2014/main" val="3842705267"/>
                    </a:ext>
                  </a:extLst>
                </a:gridCol>
                <a:gridCol w="409303">
                  <a:extLst>
                    <a:ext uri="{9D8B030D-6E8A-4147-A177-3AD203B41FA5}">
                      <a16:colId xmlns:a16="http://schemas.microsoft.com/office/drawing/2014/main" val="1777924017"/>
                    </a:ext>
                  </a:extLst>
                </a:gridCol>
              </a:tblGrid>
              <a:tr h="370840">
                <a:tc>
                  <a:txBody>
                    <a:bodyPr/>
                    <a:lstStyle/>
                    <a:p>
                      <a:r>
                        <a:rPr lang="en-US" sz="700" baseline="0" dirty="0">
                          <a:latin typeface="Arial" panose="020B0604020202020204" pitchFamily="34" charset="0"/>
                          <a:cs typeface="Arial" panose="020B0604020202020204" pitchFamily="34" charset="0"/>
                        </a:rPr>
                        <a:t>Characteristic</a:t>
                      </a:r>
                    </a:p>
                  </a:txBody>
                  <a:tcPr/>
                </a:tc>
                <a:tc>
                  <a:txBody>
                    <a:bodyPr/>
                    <a:lstStyle/>
                    <a:p>
                      <a:r>
                        <a:rPr lang="en-US" sz="700" baseline="0" dirty="0">
                          <a:latin typeface="Arial" panose="020B0604020202020204" pitchFamily="34" charset="0"/>
                          <a:cs typeface="Arial" panose="020B0604020202020204" pitchFamily="34" charset="0"/>
                        </a:rPr>
                        <a:t>Total cohort</a:t>
                      </a:r>
                    </a:p>
                  </a:txBody>
                  <a:tcPr/>
                </a:tc>
                <a:tc>
                  <a:txBody>
                    <a:bodyPr/>
                    <a:lstStyle/>
                    <a:p>
                      <a:r>
                        <a:rPr lang="en-US" sz="700" baseline="0" dirty="0">
                          <a:latin typeface="Arial" panose="020B0604020202020204" pitchFamily="34" charset="0"/>
                          <a:cs typeface="Arial" panose="020B0604020202020204" pitchFamily="34" charset="0"/>
                        </a:rPr>
                        <a:t>GDM</a:t>
                      </a:r>
                    </a:p>
                  </a:txBody>
                  <a:tcPr/>
                </a:tc>
                <a:tc>
                  <a:txBody>
                    <a:bodyPr/>
                    <a:lstStyle/>
                    <a:p>
                      <a:r>
                        <a:rPr lang="en-US" sz="700" baseline="0" dirty="0">
                          <a:latin typeface="Arial" panose="020B0604020202020204" pitchFamily="34" charset="0"/>
                          <a:cs typeface="Arial" panose="020B0604020202020204" pitchFamily="34" charset="0"/>
                        </a:rPr>
                        <a:t>Non-GDM</a:t>
                      </a:r>
                    </a:p>
                  </a:txBody>
                  <a:tcPr/>
                </a:tc>
                <a:tc>
                  <a:txBody>
                    <a:bodyPr/>
                    <a:lstStyle/>
                    <a:p>
                      <a:r>
                        <a:rPr lang="en-US" sz="700" baseline="0" dirty="0">
                          <a:latin typeface="Arial" panose="020B0604020202020204" pitchFamily="34" charset="0"/>
                          <a:cs typeface="Arial" panose="020B0604020202020204" pitchFamily="34" charset="0"/>
                        </a:rPr>
                        <a:t>Unadjusted OR (95% CI)</a:t>
                      </a:r>
                    </a:p>
                  </a:txBody>
                  <a:tcPr/>
                </a:tc>
                <a:tc>
                  <a:txBody>
                    <a:bodyPr/>
                    <a:lstStyle/>
                    <a:p>
                      <a:r>
                        <a:rPr lang="en-US" sz="600" baseline="0" dirty="0">
                          <a:latin typeface="Arial" panose="020B0604020202020204" pitchFamily="34" charset="0"/>
                          <a:cs typeface="Arial" panose="020B0604020202020204" pitchFamily="34" charset="0"/>
                        </a:rPr>
                        <a:t>P Value</a:t>
                      </a:r>
                    </a:p>
                  </a:txBody>
                  <a:tcPr/>
                </a:tc>
                <a:extLst>
                  <a:ext uri="{0D108BD9-81ED-4DB2-BD59-A6C34878D82A}">
                    <a16:rowId xmlns:a16="http://schemas.microsoft.com/office/drawing/2014/main" val="145220020"/>
                  </a:ext>
                </a:extLst>
              </a:tr>
            </a:tbl>
          </a:graphicData>
        </a:graphic>
      </p:graphicFrame>
      <p:grpSp>
        <p:nvGrpSpPr>
          <p:cNvPr id="56" name="Group 55">
            <a:extLst>
              <a:ext uri="{FF2B5EF4-FFF2-40B4-BE49-F238E27FC236}">
                <a16:creationId xmlns:a16="http://schemas.microsoft.com/office/drawing/2014/main" id="{F9684D04-8342-4EDE-B6AA-671ECC06ADBA}"/>
              </a:ext>
            </a:extLst>
          </p:cNvPr>
          <p:cNvGrpSpPr/>
          <p:nvPr/>
        </p:nvGrpSpPr>
        <p:grpSpPr>
          <a:xfrm>
            <a:off x="277295" y="3716198"/>
            <a:ext cx="4957823" cy="1202535"/>
            <a:chOff x="277295" y="3716198"/>
            <a:chExt cx="4957823" cy="1202535"/>
          </a:xfrm>
        </p:grpSpPr>
        <p:grpSp>
          <p:nvGrpSpPr>
            <p:cNvPr id="52" name="Group 51">
              <a:extLst>
                <a:ext uri="{FF2B5EF4-FFF2-40B4-BE49-F238E27FC236}">
                  <a16:creationId xmlns:a16="http://schemas.microsoft.com/office/drawing/2014/main" id="{1987C868-0BC4-4956-98FB-0C37F5D802DE}"/>
                </a:ext>
              </a:extLst>
            </p:cNvPr>
            <p:cNvGrpSpPr/>
            <p:nvPr/>
          </p:nvGrpSpPr>
          <p:grpSpPr>
            <a:xfrm>
              <a:off x="277295" y="3716198"/>
              <a:ext cx="4957823" cy="1202535"/>
              <a:chOff x="277295" y="3716198"/>
              <a:chExt cx="4957823" cy="1202535"/>
            </a:xfrm>
          </p:grpSpPr>
          <p:grpSp>
            <p:nvGrpSpPr>
              <p:cNvPr id="42" name="Group 41">
                <a:extLst>
                  <a:ext uri="{FF2B5EF4-FFF2-40B4-BE49-F238E27FC236}">
                    <a16:creationId xmlns:a16="http://schemas.microsoft.com/office/drawing/2014/main" id="{5F74E5D7-1FFE-4B90-ADD7-C0BCF3452BA4}"/>
                  </a:ext>
                </a:extLst>
              </p:cNvPr>
              <p:cNvGrpSpPr/>
              <p:nvPr/>
            </p:nvGrpSpPr>
            <p:grpSpPr>
              <a:xfrm>
                <a:off x="277295" y="3716198"/>
                <a:ext cx="3791967" cy="1202535"/>
                <a:chOff x="366261" y="4069102"/>
                <a:chExt cx="3791967" cy="1202535"/>
              </a:xfrm>
            </p:grpSpPr>
            <p:grpSp>
              <p:nvGrpSpPr>
                <p:cNvPr id="41" name="Group 40">
                  <a:extLst>
                    <a:ext uri="{FF2B5EF4-FFF2-40B4-BE49-F238E27FC236}">
                      <a16:creationId xmlns:a16="http://schemas.microsoft.com/office/drawing/2014/main" id="{A9A8EC54-6345-4B50-9828-75398CFC1982}"/>
                    </a:ext>
                  </a:extLst>
                </p:cNvPr>
                <p:cNvGrpSpPr/>
                <p:nvPr/>
              </p:nvGrpSpPr>
              <p:grpSpPr>
                <a:xfrm>
                  <a:off x="366261" y="4069102"/>
                  <a:ext cx="3725135" cy="1202535"/>
                  <a:chOff x="366261" y="4069102"/>
                  <a:chExt cx="3725135" cy="1202535"/>
                </a:xfrm>
              </p:grpSpPr>
              <p:pic>
                <p:nvPicPr>
                  <p:cNvPr id="33" name="Picture 32">
                    <a:extLst>
                      <a:ext uri="{FF2B5EF4-FFF2-40B4-BE49-F238E27FC236}">
                        <a16:creationId xmlns:a16="http://schemas.microsoft.com/office/drawing/2014/main" id="{F8ADFD60-FC23-4D87-838D-51743E9EC9DA}"/>
                      </a:ext>
                    </a:extLst>
                  </p:cNvPr>
                  <p:cNvPicPr>
                    <a:picLocks noChangeAspect="1"/>
                  </p:cNvPicPr>
                  <p:nvPr/>
                </p:nvPicPr>
                <p:blipFill>
                  <a:blip r:embed="rId4"/>
                  <a:stretch>
                    <a:fillRect/>
                  </a:stretch>
                </p:blipFill>
                <p:spPr>
                  <a:xfrm>
                    <a:off x="366261" y="4099791"/>
                    <a:ext cx="3725135" cy="1171846"/>
                  </a:xfrm>
                  <a:prstGeom prst="rect">
                    <a:avLst/>
                  </a:prstGeom>
                </p:spPr>
              </p:pic>
              <p:sp>
                <p:nvSpPr>
                  <p:cNvPr id="39" name="TextBox 38">
                    <a:extLst>
                      <a:ext uri="{FF2B5EF4-FFF2-40B4-BE49-F238E27FC236}">
                        <a16:creationId xmlns:a16="http://schemas.microsoft.com/office/drawing/2014/main" id="{12414228-7EA7-476E-89F9-C7D027201226}"/>
                      </a:ext>
                    </a:extLst>
                  </p:cNvPr>
                  <p:cNvSpPr txBox="1"/>
                  <p:nvPr/>
                </p:nvSpPr>
                <p:spPr>
                  <a:xfrm>
                    <a:off x="2596150" y="4069102"/>
                    <a:ext cx="433132"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N=79</a:t>
                    </a:r>
                  </a:p>
                </p:txBody>
              </p:sp>
            </p:grpSp>
            <p:sp>
              <p:nvSpPr>
                <p:cNvPr id="40" name="TextBox 39">
                  <a:extLst>
                    <a:ext uri="{FF2B5EF4-FFF2-40B4-BE49-F238E27FC236}">
                      <a16:creationId xmlns:a16="http://schemas.microsoft.com/office/drawing/2014/main" id="{4C2B8675-4C5A-4930-9799-83CC7CCA125C}"/>
                    </a:ext>
                  </a:extLst>
                </p:cNvPr>
                <p:cNvSpPr txBox="1"/>
                <p:nvPr/>
              </p:nvSpPr>
              <p:spPr>
                <a:xfrm>
                  <a:off x="3667388" y="4077811"/>
                  <a:ext cx="490840"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N=155</a:t>
                  </a:r>
                </a:p>
              </p:txBody>
            </p:sp>
          </p:grpSp>
          <p:grpSp>
            <p:nvGrpSpPr>
              <p:cNvPr id="51" name="Group 50">
                <a:extLst>
                  <a:ext uri="{FF2B5EF4-FFF2-40B4-BE49-F238E27FC236}">
                    <a16:creationId xmlns:a16="http://schemas.microsoft.com/office/drawing/2014/main" id="{08ADEC22-D188-4B7B-8C79-3E65C5914623}"/>
                  </a:ext>
                </a:extLst>
              </p:cNvPr>
              <p:cNvGrpSpPr/>
              <p:nvPr/>
            </p:nvGrpSpPr>
            <p:grpSpPr>
              <a:xfrm>
                <a:off x="3995676" y="3765171"/>
                <a:ext cx="1239442" cy="400110"/>
                <a:chOff x="3995676" y="3765171"/>
                <a:chExt cx="1239442" cy="400110"/>
              </a:xfrm>
            </p:grpSpPr>
            <p:cxnSp>
              <p:nvCxnSpPr>
                <p:cNvPr id="30" name="Straight Arrow Connector 29">
                  <a:extLst>
                    <a:ext uri="{FF2B5EF4-FFF2-40B4-BE49-F238E27FC236}">
                      <a16:creationId xmlns:a16="http://schemas.microsoft.com/office/drawing/2014/main" id="{3900FAF3-961B-45B3-8849-251CF701A6A5}"/>
                    </a:ext>
                  </a:extLst>
                </p:cNvPr>
                <p:cNvCxnSpPr/>
                <p:nvPr/>
              </p:nvCxnSpPr>
              <p:spPr>
                <a:xfrm flipH="1">
                  <a:off x="4015090" y="3969484"/>
                  <a:ext cx="374469"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F5FC8C84-47D7-41FA-9588-6B71278BFFA9}"/>
                    </a:ext>
                  </a:extLst>
                </p:cNvPr>
                <p:cNvSpPr/>
                <p:nvPr/>
              </p:nvSpPr>
              <p:spPr>
                <a:xfrm>
                  <a:off x="3995676" y="3765171"/>
                  <a:ext cx="1239442" cy="400110"/>
                </a:xfrm>
                <a:prstGeom prst="rect">
                  <a:avLst/>
                </a:prstGeom>
              </p:spPr>
              <p:txBody>
                <a:bodyPr wrap="none">
                  <a:spAutoFit/>
                </a:bodyPr>
                <a:lstStyle/>
                <a:p>
                  <a:pPr algn="ctr"/>
                  <a:r>
                    <a:rPr lang="en-US" sz="1000" dirty="0">
                      <a:latin typeface="Arial" panose="020B0604020202020204" pitchFamily="34" charset="0"/>
                      <a:cs typeface="Arial" panose="020B0604020202020204" pitchFamily="34" charset="0"/>
                    </a:rPr>
                    <a:t>OR 2.4 (0.95, 5.8) </a:t>
                  </a:r>
                </a:p>
                <a:p>
                  <a:pPr algn="ctr"/>
                  <a:r>
                    <a:rPr lang="en-US" sz="1000" dirty="0">
                      <a:latin typeface="Arial" panose="020B0604020202020204" pitchFamily="34" charset="0"/>
                      <a:cs typeface="Arial" panose="020B0604020202020204" pitchFamily="34" charset="0"/>
                    </a:rPr>
                    <a:t>p=0.06</a:t>
                  </a:r>
                </a:p>
              </p:txBody>
            </p:sp>
          </p:grpSp>
        </p:grpSp>
        <p:sp>
          <p:nvSpPr>
            <p:cNvPr id="53" name="Rectangle 52">
              <a:extLst>
                <a:ext uri="{FF2B5EF4-FFF2-40B4-BE49-F238E27FC236}">
                  <a16:creationId xmlns:a16="http://schemas.microsoft.com/office/drawing/2014/main" id="{4B74373E-D947-405D-9D3E-D31EFBB5E221}"/>
                </a:ext>
              </a:extLst>
            </p:cNvPr>
            <p:cNvSpPr/>
            <p:nvPr/>
          </p:nvSpPr>
          <p:spPr>
            <a:xfrm>
              <a:off x="277295" y="4301232"/>
              <a:ext cx="3718381" cy="29689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FA45FD9D-7967-4A7A-A07B-DDD3C8709F85}"/>
              </a:ext>
            </a:extLst>
          </p:cNvPr>
          <p:cNvGrpSpPr/>
          <p:nvPr/>
        </p:nvGrpSpPr>
        <p:grpSpPr>
          <a:xfrm>
            <a:off x="211129" y="5279614"/>
            <a:ext cx="4495800" cy="1466850"/>
            <a:chOff x="211129" y="5279614"/>
            <a:chExt cx="4495800" cy="1466850"/>
          </a:xfrm>
        </p:grpSpPr>
        <p:pic>
          <p:nvPicPr>
            <p:cNvPr id="49" name="Picture 48">
              <a:extLst>
                <a:ext uri="{FF2B5EF4-FFF2-40B4-BE49-F238E27FC236}">
                  <a16:creationId xmlns:a16="http://schemas.microsoft.com/office/drawing/2014/main" id="{98480E2C-7D90-4AAD-9752-010B9482E3C4}"/>
                </a:ext>
              </a:extLst>
            </p:cNvPr>
            <p:cNvPicPr>
              <a:picLocks noChangeAspect="1"/>
            </p:cNvPicPr>
            <p:nvPr/>
          </p:nvPicPr>
          <p:blipFill>
            <a:blip r:embed="rId5"/>
            <a:stretch>
              <a:fillRect/>
            </a:stretch>
          </p:blipFill>
          <p:spPr>
            <a:xfrm>
              <a:off x="211129" y="5279614"/>
              <a:ext cx="4495800" cy="1466850"/>
            </a:xfrm>
            <a:prstGeom prst="rect">
              <a:avLst/>
            </a:prstGeom>
          </p:spPr>
        </p:pic>
        <p:sp>
          <p:nvSpPr>
            <p:cNvPr id="55" name="Rectangle 54">
              <a:extLst>
                <a:ext uri="{FF2B5EF4-FFF2-40B4-BE49-F238E27FC236}">
                  <a16:creationId xmlns:a16="http://schemas.microsoft.com/office/drawing/2014/main" id="{F156B445-4A2F-4D27-8715-FC757A43D38E}"/>
                </a:ext>
              </a:extLst>
            </p:cNvPr>
            <p:cNvSpPr/>
            <p:nvPr/>
          </p:nvSpPr>
          <p:spPr>
            <a:xfrm>
              <a:off x="250717" y="5416427"/>
              <a:ext cx="4416625" cy="12415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459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animEffect transition="in" filter="fade">
                                      <p:cBhvr>
                                        <p:cTn id="7" dur="500"/>
                                        <p:tgtEl>
                                          <p:spTgt spid="2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animEffect transition="in" filter="fade">
                                      <p:cBhvr>
                                        <p:cTn id="15" dur="500"/>
                                        <p:tgtEl>
                                          <p:spTgt spid="2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xEl>
                                              <p:pRg st="3" end="3"/>
                                            </p:txEl>
                                          </p:spTgt>
                                        </p:tgtEl>
                                        <p:attrNameLst>
                                          <p:attrName>style.visibility</p:attrName>
                                        </p:attrNameLst>
                                      </p:cBhvr>
                                      <p:to>
                                        <p:strVal val="visible"/>
                                      </p:to>
                                    </p:set>
                                    <p:animEffect transition="in" filter="fade">
                                      <p:cBhvr>
                                        <p:cTn id="23" dur="500"/>
                                        <p:tgtEl>
                                          <p:spTgt spid="27">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par>
                                <p:cTn id="27" presetID="10"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17749"/>
            <a:ext cx="7886700" cy="1325563"/>
          </a:xfrm>
        </p:spPr>
        <p:txBody>
          <a:bodyPr/>
          <a:lstStyle/>
          <a:p>
            <a:r>
              <a:rPr lang="en-US" dirty="0"/>
              <a:t>High Blood Pressure and Adverse Pregnancy Outcome in HIV+ and HIV- Women, South Africa</a:t>
            </a:r>
            <a:br>
              <a:rPr lang="en-US" dirty="0"/>
            </a:br>
            <a:r>
              <a:rPr lang="en-US" sz="2000" i="1" dirty="0">
                <a:solidFill>
                  <a:schemeClr val="tx1"/>
                </a:solidFill>
              </a:rPr>
              <a:t>Bengtson A et al.  CROI, 2020 Boston Abs. 769</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91825" y="1143119"/>
            <a:ext cx="8857735" cy="24581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Prospective cohort 587 HIV+ women on EFV ART and 529 HIV- women with singleton birth enrolled in MCH-ART trial S Africa.</a:t>
            </a:r>
          </a:p>
          <a:p>
            <a:pPr>
              <a:lnSpc>
                <a:spcPct val="103000"/>
              </a:lnSpc>
              <a:spcBef>
                <a:spcPts val="600"/>
              </a:spcBef>
            </a:pPr>
            <a:r>
              <a:rPr lang="en-US" sz="2200" dirty="0"/>
              <a:t>BP measured at entry into ANC (pre-ART), assessed BP association with birth outcomes; nearly 50% all women had ↑ BP.</a:t>
            </a:r>
          </a:p>
          <a:p>
            <a:pPr>
              <a:lnSpc>
                <a:spcPct val="103000"/>
              </a:lnSpc>
              <a:spcBef>
                <a:spcPts val="600"/>
              </a:spcBef>
            </a:pPr>
            <a:r>
              <a:rPr lang="en-US" sz="2200" dirty="0"/>
              <a:t>HIV was associated with increased elevated BP at 1</a:t>
            </a:r>
            <a:r>
              <a:rPr lang="en-US" sz="2200" baseline="30000" dirty="0"/>
              <a:t>st</a:t>
            </a:r>
            <a:r>
              <a:rPr lang="en-US" sz="2200" dirty="0"/>
              <a:t> ANC visit.</a:t>
            </a:r>
            <a:endParaRPr lang="en-US" dirty="0"/>
          </a:p>
        </p:txBody>
      </p:sp>
      <p:pic>
        <p:nvPicPr>
          <p:cNvPr id="9" name="Picture 8">
            <a:extLst>
              <a:ext uri="{FF2B5EF4-FFF2-40B4-BE49-F238E27FC236}">
                <a16:creationId xmlns:a16="http://schemas.microsoft.com/office/drawing/2014/main" id="{427A087B-437C-4036-BFE2-45240F14914D}"/>
              </a:ext>
            </a:extLst>
          </p:cNvPr>
          <p:cNvPicPr>
            <a:picLocks noChangeAspect="1"/>
          </p:cNvPicPr>
          <p:nvPr/>
        </p:nvPicPr>
        <p:blipFill>
          <a:blip r:embed="rId2"/>
          <a:stretch>
            <a:fillRect/>
          </a:stretch>
        </p:blipFill>
        <p:spPr>
          <a:xfrm>
            <a:off x="331253" y="3215555"/>
            <a:ext cx="2332667" cy="901874"/>
          </a:xfrm>
          <a:prstGeom prst="rect">
            <a:avLst/>
          </a:prstGeom>
        </p:spPr>
      </p:pic>
      <p:sp>
        <p:nvSpPr>
          <p:cNvPr id="11" name="Content Placeholder 111">
            <a:extLst>
              <a:ext uri="{FF2B5EF4-FFF2-40B4-BE49-F238E27FC236}">
                <a16:creationId xmlns:a16="http://schemas.microsoft.com/office/drawing/2014/main" id="{6BEC765E-9CBA-456A-8A38-D30F99BEB1F8}"/>
              </a:ext>
            </a:extLst>
          </p:cNvPr>
          <p:cNvSpPr txBox="1">
            <a:spLocks/>
          </p:cNvSpPr>
          <p:nvPr/>
        </p:nvSpPr>
        <p:spPr>
          <a:xfrm>
            <a:off x="2912241" y="3107615"/>
            <a:ext cx="6037319" cy="11222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However, high BP was not major driver of   PTD, LBW, SGA, regardless HIV status.</a:t>
            </a:r>
            <a:endParaRPr lang="en-US" dirty="0"/>
          </a:p>
        </p:txBody>
      </p:sp>
      <p:sp>
        <p:nvSpPr>
          <p:cNvPr id="12" name="Rectangle 11">
            <a:extLst>
              <a:ext uri="{FF2B5EF4-FFF2-40B4-BE49-F238E27FC236}">
                <a16:creationId xmlns:a16="http://schemas.microsoft.com/office/drawing/2014/main" id="{B054BE7D-8D39-4173-AE9A-E4E567B455F6}"/>
              </a:ext>
            </a:extLst>
          </p:cNvPr>
          <p:cNvSpPr/>
          <p:nvPr/>
        </p:nvSpPr>
        <p:spPr>
          <a:xfrm>
            <a:off x="3619833" y="3993798"/>
            <a:ext cx="5192914" cy="215444"/>
          </a:xfrm>
          <a:prstGeom prst="rect">
            <a:avLst/>
          </a:prstGeom>
        </p:spPr>
        <p:txBody>
          <a:bodyPr wrap="square">
            <a:spAutoFit/>
          </a:bodyPr>
          <a:lstStyle/>
          <a:p>
            <a:pPr algn="ctr"/>
            <a:r>
              <a:rPr lang="en-US" sz="800" b="1" dirty="0">
                <a:latin typeface="Arial" panose="020B0604020202020204" pitchFamily="34" charset="0"/>
                <a:cs typeface="Arial" panose="020B0604020202020204" pitchFamily="34" charset="0"/>
              </a:rPr>
              <a:t>Adjusted Risk Ratio for Association Normal vs High BP  and Adverse Outcome by HIV Status</a:t>
            </a:r>
          </a:p>
        </p:txBody>
      </p:sp>
      <p:grpSp>
        <p:nvGrpSpPr>
          <p:cNvPr id="18" name="Group 17">
            <a:extLst>
              <a:ext uri="{FF2B5EF4-FFF2-40B4-BE49-F238E27FC236}">
                <a16:creationId xmlns:a16="http://schemas.microsoft.com/office/drawing/2014/main" id="{28DB0FDD-96C2-4C33-BE0B-5B2B8C9B16FD}"/>
              </a:ext>
            </a:extLst>
          </p:cNvPr>
          <p:cNvGrpSpPr/>
          <p:nvPr/>
        </p:nvGrpSpPr>
        <p:grpSpPr>
          <a:xfrm>
            <a:off x="4105315" y="4209242"/>
            <a:ext cx="4174783" cy="2419719"/>
            <a:chOff x="4217257" y="4420532"/>
            <a:chExt cx="3938395" cy="2224465"/>
          </a:xfrm>
        </p:grpSpPr>
        <p:pic>
          <p:nvPicPr>
            <p:cNvPr id="10" name="Picture 9">
              <a:extLst>
                <a:ext uri="{FF2B5EF4-FFF2-40B4-BE49-F238E27FC236}">
                  <a16:creationId xmlns:a16="http://schemas.microsoft.com/office/drawing/2014/main" id="{E4BBC3F3-8CF4-4CF3-935E-20F8E3FAA734}"/>
                </a:ext>
              </a:extLst>
            </p:cNvPr>
            <p:cNvPicPr>
              <a:picLocks noChangeAspect="1"/>
            </p:cNvPicPr>
            <p:nvPr/>
          </p:nvPicPr>
          <p:blipFill>
            <a:blip r:embed="rId3"/>
            <a:stretch>
              <a:fillRect/>
            </a:stretch>
          </p:blipFill>
          <p:spPr>
            <a:xfrm>
              <a:off x="4217257" y="4420532"/>
              <a:ext cx="3938395" cy="2224465"/>
            </a:xfrm>
            <a:prstGeom prst="rect">
              <a:avLst/>
            </a:prstGeom>
          </p:spPr>
        </p:pic>
        <p:sp>
          <p:nvSpPr>
            <p:cNvPr id="15" name="TextBox 14">
              <a:extLst>
                <a:ext uri="{FF2B5EF4-FFF2-40B4-BE49-F238E27FC236}">
                  <a16:creationId xmlns:a16="http://schemas.microsoft.com/office/drawing/2014/main" id="{13FD2B6B-94F2-4BC3-A592-2DC811F9C25D}"/>
                </a:ext>
              </a:extLst>
            </p:cNvPr>
            <p:cNvSpPr txBox="1"/>
            <p:nvPr/>
          </p:nvSpPr>
          <p:spPr>
            <a:xfrm>
              <a:off x="4577257" y="4887164"/>
              <a:ext cx="490840"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N=113</a:t>
              </a:r>
            </a:p>
          </p:txBody>
        </p:sp>
        <p:sp>
          <p:nvSpPr>
            <p:cNvPr id="16" name="TextBox 15">
              <a:extLst>
                <a:ext uri="{FF2B5EF4-FFF2-40B4-BE49-F238E27FC236}">
                  <a16:creationId xmlns:a16="http://schemas.microsoft.com/office/drawing/2014/main" id="{F34DEC44-3ADB-461C-A483-872F6A82AE41}"/>
                </a:ext>
              </a:extLst>
            </p:cNvPr>
            <p:cNvSpPr txBox="1"/>
            <p:nvPr/>
          </p:nvSpPr>
          <p:spPr>
            <a:xfrm>
              <a:off x="4572000" y="5377165"/>
              <a:ext cx="490840"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N=118</a:t>
              </a:r>
            </a:p>
          </p:txBody>
        </p:sp>
        <p:sp>
          <p:nvSpPr>
            <p:cNvPr id="17" name="TextBox 16">
              <a:extLst>
                <a:ext uri="{FF2B5EF4-FFF2-40B4-BE49-F238E27FC236}">
                  <a16:creationId xmlns:a16="http://schemas.microsoft.com/office/drawing/2014/main" id="{72EA14EA-C455-4FA3-9D2E-C4D714F8982B}"/>
                </a:ext>
              </a:extLst>
            </p:cNvPr>
            <p:cNvSpPr txBox="1"/>
            <p:nvPr/>
          </p:nvSpPr>
          <p:spPr>
            <a:xfrm>
              <a:off x="4574952" y="5872042"/>
              <a:ext cx="433132"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N=96</a:t>
              </a:r>
            </a:p>
          </p:txBody>
        </p:sp>
      </p:grpSp>
      <p:grpSp>
        <p:nvGrpSpPr>
          <p:cNvPr id="23" name="Group 22">
            <a:extLst>
              <a:ext uri="{FF2B5EF4-FFF2-40B4-BE49-F238E27FC236}">
                <a16:creationId xmlns:a16="http://schemas.microsoft.com/office/drawing/2014/main" id="{2FE94766-7F41-47C1-B0A4-FB590EE1E876}"/>
              </a:ext>
            </a:extLst>
          </p:cNvPr>
          <p:cNvGrpSpPr/>
          <p:nvPr/>
        </p:nvGrpSpPr>
        <p:grpSpPr>
          <a:xfrm>
            <a:off x="39519" y="4355687"/>
            <a:ext cx="3902346" cy="2221552"/>
            <a:chOff x="39519" y="4355687"/>
            <a:chExt cx="3902346" cy="2221552"/>
          </a:xfrm>
        </p:grpSpPr>
        <p:pic>
          <p:nvPicPr>
            <p:cNvPr id="8" name="Picture 7">
              <a:extLst>
                <a:ext uri="{FF2B5EF4-FFF2-40B4-BE49-F238E27FC236}">
                  <a16:creationId xmlns:a16="http://schemas.microsoft.com/office/drawing/2014/main" id="{3F0C3EB8-2698-47A6-82F7-7D0A571DA035}"/>
                </a:ext>
              </a:extLst>
            </p:cNvPr>
            <p:cNvPicPr>
              <a:picLocks noChangeAspect="1"/>
            </p:cNvPicPr>
            <p:nvPr/>
          </p:nvPicPr>
          <p:blipFill>
            <a:blip r:embed="rId4"/>
            <a:stretch>
              <a:fillRect/>
            </a:stretch>
          </p:blipFill>
          <p:spPr>
            <a:xfrm>
              <a:off x="219336" y="6419727"/>
              <a:ext cx="3722529" cy="157512"/>
            </a:xfrm>
            <a:prstGeom prst="rect">
              <a:avLst/>
            </a:prstGeom>
          </p:spPr>
        </p:pic>
        <p:pic>
          <p:nvPicPr>
            <p:cNvPr id="21" name="Picture 20">
              <a:extLst>
                <a:ext uri="{FF2B5EF4-FFF2-40B4-BE49-F238E27FC236}">
                  <a16:creationId xmlns:a16="http://schemas.microsoft.com/office/drawing/2014/main" id="{36E54325-8A17-456F-B3C4-5D8C220AB989}"/>
                </a:ext>
              </a:extLst>
            </p:cNvPr>
            <p:cNvPicPr>
              <a:picLocks noChangeAspect="1"/>
            </p:cNvPicPr>
            <p:nvPr/>
          </p:nvPicPr>
          <p:blipFill>
            <a:blip r:embed="rId5"/>
            <a:stretch>
              <a:fillRect/>
            </a:stretch>
          </p:blipFill>
          <p:spPr>
            <a:xfrm>
              <a:off x="768823" y="6132143"/>
              <a:ext cx="2280289" cy="209843"/>
            </a:xfrm>
            <a:prstGeom prst="rect">
              <a:avLst/>
            </a:prstGeom>
          </p:spPr>
        </p:pic>
        <p:pic>
          <p:nvPicPr>
            <p:cNvPr id="22" name="Picture 21">
              <a:extLst>
                <a:ext uri="{FF2B5EF4-FFF2-40B4-BE49-F238E27FC236}">
                  <a16:creationId xmlns:a16="http://schemas.microsoft.com/office/drawing/2014/main" id="{6856DB4C-B185-4CF3-8FAD-3F725C9CDEA5}"/>
                </a:ext>
              </a:extLst>
            </p:cNvPr>
            <p:cNvPicPr>
              <a:picLocks noChangeAspect="1"/>
            </p:cNvPicPr>
            <p:nvPr/>
          </p:nvPicPr>
          <p:blipFill>
            <a:blip r:embed="rId6"/>
            <a:stretch>
              <a:fillRect/>
            </a:stretch>
          </p:blipFill>
          <p:spPr>
            <a:xfrm>
              <a:off x="39519" y="4355687"/>
              <a:ext cx="3738895" cy="1776456"/>
            </a:xfrm>
            <a:prstGeom prst="rect">
              <a:avLst/>
            </a:prstGeom>
          </p:spPr>
        </p:pic>
      </p:grpSp>
      <p:sp>
        <p:nvSpPr>
          <p:cNvPr id="3" name="Rectangle 2">
            <a:extLst>
              <a:ext uri="{FF2B5EF4-FFF2-40B4-BE49-F238E27FC236}">
                <a16:creationId xmlns:a16="http://schemas.microsoft.com/office/drawing/2014/main" id="{471B3746-C37A-4741-A4E0-027D2C11D9BC}"/>
              </a:ext>
            </a:extLst>
          </p:cNvPr>
          <p:cNvSpPr/>
          <p:nvPr/>
        </p:nvSpPr>
        <p:spPr>
          <a:xfrm>
            <a:off x="1954635" y="6132143"/>
            <a:ext cx="1094477" cy="20984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444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310276" y="-79941"/>
            <a:ext cx="8163200" cy="1325563"/>
          </a:xfrm>
        </p:spPr>
        <p:txBody>
          <a:bodyPr>
            <a:normAutofit fontScale="90000"/>
          </a:bodyPr>
          <a:lstStyle/>
          <a:p>
            <a:r>
              <a:rPr lang="en-US" dirty="0"/>
              <a:t>Acute Infection in Pregnancy Remains a Problem</a:t>
            </a:r>
            <a:br>
              <a:rPr lang="en-US" dirty="0"/>
            </a:br>
            <a:r>
              <a:rPr lang="en-US" sz="2200" dirty="0"/>
              <a:t>HIV Seroconversion During Pregnancy at Routine ANC, Botswana</a:t>
            </a:r>
            <a:br>
              <a:rPr lang="en-US" sz="2200" dirty="0"/>
            </a:br>
            <a:r>
              <a:rPr lang="en-US" sz="2000" i="1" dirty="0" err="1">
                <a:solidFill>
                  <a:schemeClr val="tx1"/>
                </a:solidFill>
              </a:rPr>
              <a:t>Ortblad</a:t>
            </a:r>
            <a:r>
              <a:rPr lang="en-US" sz="2000" i="1" dirty="0">
                <a:solidFill>
                  <a:schemeClr val="tx1"/>
                </a:solidFill>
              </a:rPr>
              <a:t> KF et al.  CROI, 2020 Boston Abs. 779</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0" y="1045029"/>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234775" y="1010710"/>
            <a:ext cx="8674450" cy="3309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3000"/>
              </a:lnSpc>
              <a:spcBef>
                <a:spcPts val="300"/>
              </a:spcBef>
            </a:pPr>
            <a:r>
              <a:rPr lang="en-US" sz="2200" dirty="0"/>
              <a:t>Program data from routine ANC HIV testing of women at 139 ANC sites Jan 2018-Sept 2019.</a:t>
            </a:r>
          </a:p>
          <a:p>
            <a:pPr>
              <a:lnSpc>
                <a:spcPct val="113000"/>
              </a:lnSpc>
              <a:spcBef>
                <a:spcPts val="300"/>
              </a:spcBef>
            </a:pPr>
            <a:r>
              <a:rPr lang="en-US" sz="2200" dirty="0"/>
              <a:t>Among women without known HIV infection who were tested at </a:t>
            </a:r>
            <a:r>
              <a:rPr lang="en-US" sz="2200" u="sng" dirty="0"/>
              <a:t>first</a:t>
            </a:r>
            <a:r>
              <a:rPr lang="en-US" sz="2200" dirty="0"/>
              <a:t> ANC visit, 2.9% tested newly HIV+.</a:t>
            </a:r>
          </a:p>
          <a:p>
            <a:pPr>
              <a:lnSpc>
                <a:spcPct val="113000"/>
              </a:lnSpc>
              <a:spcBef>
                <a:spcPts val="300"/>
              </a:spcBef>
            </a:pPr>
            <a:r>
              <a:rPr lang="en-US" sz="2200" dirty="0"/>
              <a:t>Evaluated seroconversions in 7,940 women who tested HIV-negative at first ANC and </a:t>
            </a:r>
            <a:r>
              <a:rPr lang="en-US" sz="2200" u="sng" dirty="0"/>
              <a:t>repeat test </a:t>
            </a:r>
            <a:r>
              <a:rPr lang="en-US" sz="2200" dirty="0"/>
              <a:t>HIV+:</a:t>
            </a:r>
          </a:p>
          <a:p>
            <a:pPr lvl="1">
              <a:lnSpc>
                <a:spcPct val="113000"/>
              </a:lnSpc>
              <a:spcBef>
                <a:spcPts val="600"/>
              </a:spcBef>
            </a:pPr>
            <a:r>
              <a:rPr lang="en-US" sz="2000" dirty="0"/>
              <a:t>17 seroconversions; HIV incidence of 8/1,000 PY, above the incidence levels needed for HIV epidemic control of </a:t>
            </a:r>
            <a:r>
              <a:rPr lang="en-US" sz="2000" u="sng" dirty="0"/>
              <a:t>&lt;</a:t>
            </a:r>
            <a:r>
              <a:rPr lang="en-US" sz="2000" dirty="0"/>
              <a:t>1/1,000 PY</a:t>
            </a:r>
          </a:p>
        </p:txBody>
      </p:sp>
      <p:grpSp>
        <p:nvGrpSpPr>
          <p:cNvPr id="21" name="Group 20">
            <a:extLst>
              <a:ext uri="{FF2B5EF4-FFF2-40B4-BE49-F238E27FC236}">
                <a16:creationId xmlns:a16="http://schemas.microsoft.com/office/drawing/2014/main" id="{CCA5BEA5-7C78-4713-88DA-56813034DE32}"/>
              </a:ext>
            </a:extLst>
          </p:cNvPr>
          <p:cNvGrpSpPr/>
          <p:nvPr/>
        </p:nvGrpSpPr>
        <p:grpSpPr>
          <a:xfrm>
            <a:off x="511275" y="4320473"/>
            <a:ext cx="3610111" cy="2237307"/>
            <a:chOff x="509724" y="4313773"/>
            <a:chExt cx="3610111" cy="2237307"/>
          </a:xfrm>
        </p:grpSpPr>
        <p:grpSp>
          <p:nvGrpSpPr>
            <p:cNvPr id="14" name="Group 13">
              <a:extLst>
                <a:ext uri="{FF2B5EF4-FFF2-40B4-BE49-F238E27FC236}">
                  <a16:creationId xmlns:a16="http://schemas.microsoft.com/office/drawing/2014/main" id="{F62EEC6B-226A-4933-8AA4-7EDD412E22CA}"/>
                </a:ext>
              </a:extLst>
            </p:cNvPr>
            <p:cNvGrpSpPr/>
            <p:nvPr/>
          </p:nvGrpSpPr>
          <p:grpSpPr>
            <a:xfrm>
              <a:off x="509724" y="4313773"/>
              <a:ext cx="3610111" cy="2237307"/>
              <a:chOff x="349431" y="2716529"/>
              <a:chExt cx="3292333" cy="1875740"/>
            </a:xfrm>
          </p:grpSpPr>
          <p:grpSp>
            <p:nvGrpSpPr>
              <p:cNvPr id="12" name="Group 11">
                <a:extLst>
                  <a:ext uri="{FF2B5EF4-FFF2-40B4-BE49-F238E27FC236}">
                    <a16:creationId xmlns:a16="http://schemas.microsoft.com/office/drawing/2014/main" id="{536F3A57-70C5-4D7F-AB9F-B6F77C62CE64}"/>
                  </a:ext>
                </a:extLst>
              </p:cNvPr>
              <p:cNvGrpSpPr/>
              <p:nvPr/>
            </p:nvGrpSpPr>
            <p:grpSpPr>
              <a:xfrm>
                <a:off x="349431" y="2942949"/>
                <a:ext cx="3292333" cy="1649320"/>
                <a:chOff x="349431" y="2942949"/>
                <a:chExt cx="3292333" cy="1649320"/>
              </a:xfrm>
            </p:grpSpPr>
            <p:pic>
              <p:nvPicPr>
                <p:cNvPr id="9" name="Picture 8">
                  <a:extLst>
                    <a:ext uri="{FF2B5EF4-FFF2-40B4-BE49-F238E27FC236}">
                      <a16:creationId xmlns:a16="http://schemas.microsoft.com/office/drawing/2014/main" id="{3F7649CE-83FB-4AB2-AF65-C15BEB459DAB}"/>
                    </a:ext>
                  </a:extLst>
                </p:cNvPr>
                <p:cNvPicPr>
                  <a:picLocks noChangeAspect="1"/>
                </p:cNvPicPr>
                <p:nvPr/>
              </p:nvPicPr>
              <p:blipFill>
                <a:blip r:embed="rId2"/>
                <a:stretch>
                  <a:fillRect/>
                </a:stretch>
              </p:blipFill>
              <p:spPr>
                <a:xfrm>
                  <a:off x="349431" y="2942949"/>
                  <a:ext cx="2888945" cy="1412373"/>
                </a:xfrm>
                <a:prstGeom prst="rect">
                  <a:avLst/>
                </a:prstGeom>
              </p:spPr>
            </p:pic>
            <p:sp>
              <p:nvSpPr>
                <p:cNvPr id="10" name="Rectangle 9">
                  <a:extLst>
                    <a:ext uri="{FF2B5EF4-FFF2-40B4-BE49-F238E27FC236}">
                      <a16:creationId xmlns:a16="http://schemas.microsoft.com/office/drawing/2014/main" id="{C95DBAC3-132F-4695-92C7-FF32F13D0E2E}"/>
                    </a:ext>
                  </a:extLst>
                </p:cNvPr>
                <p:cNvSpPr/>
                <p:nvPr/>
              </p:nvSpPr>
              <p:spPr>
                <a:xfrm>
                  <a:off x="2499360" y="3615099"/>
                  <a:ext cx="322217" cy="28738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2AFD8C-4418-41E8-BD99-994A4A1E94E1}"/>
                    </a:ext>
                  </a:extLst>
                </p:cNvPr>
                <p:cNvSpPr/>
                <p:nvPr/>
              </p:nvSpPr>
              <p:spPr>
                <a:xfrm>
                  <a:off x="362987" y="4338353"/>
                  <a:ext cx="3278777" cy="253916"/>
                </a:xfrm>
                <a:prstGeom prst="rect">
                  <a:avLst/>
                </a:prstGeom>
              </p:spPr>
              <p:txBody>
                <a:bodyPr wrap="square">
                  <a:spAutoFit/>
                </a:bodyPr>
                <a:lstStyle/>
                <a:p>
                  <a:r>
                    <a:rPr lang="en-US" sz="1050" dirty="0">
                      <a:latin typeface="Arial" panose="020B0604020202020204" pitchFamily="34" charset="0"/>
                      <a:cs typeface="Arial" panose="020B0604020202020204" pitchFamily="34" charset="0"/>
                    </a:rPr>
                    <a:t>Median time to HIV re-testing: 92 days (IQR 70-11)</a:t>
                  </a:r>
                </a:p>
              </p:txBody>
            </p:sp>
          </p:grpSp>
          <p:sp>
            <p:nvSpPr>
              <p:cNvPr id="13" name="Rectangle 12">
                <a:extLst>
                  <a:ext uri="{FF2B5EF4-FFF2-40B4-BE49-F238E27FC236}">
                    <a16:creationId xmlns:a16="http://schemas.microsoft.com/office/drawing/2014/main" id="{8906C22C-386F-4AEC-B5E6-2FE200F55A47}"/>
                  </a:ext>
                </a:extLst>
              </p:cNvPr>
              <p:cNvSpPr/>
              <p:nvPr/>
            </p:nvSpPr>
            <p:spPr>
              <a:xfrm>
                <a:off x="755706" y="2716529"/>
                <a:ext cx="2345514" cy="246221"/>
              </a:xfrm>
              <a:prstGeom prst="rect">
                <a:avLst/>
              </a:prstGeom>
            </p:spPr>
            <p:txBody>
              <a:bodyPr wrap="none">
                <a:spAutoFit/>
              </a:bodyPr>
              <a:lstStyle/>
              <a:p>
                <a:pPr algn="ctr"/>
                <a:r>
                  <a:rPr lang="en-US" sz="1000" b="1" dirty="0">
                    <a:latin typeface="Arial" panose="020B0604020202020204" pitchFamily="34" charset="0"/>
                    <a:cs typeface="Arial" panose="020B0604020202020204" pitchFamily="34" charset="0"/>
                  </a:rPr>
                  <a:t>HIV-Positivity Among Those Tested</a:t>
                </a:r>
              </a:p>
            </p:txBody>
          </p:sp>
        </p:grpSp>
        <p:sp>
          <p:nvSpPr>
            <p:cNvPr id="20" name="Rectangle 19">
              <a:extLst>
                <a:ext uri="{FF2B5EF4-FFF2-40B4-BE49-F238E27FC236}">
                  <a16:creationId xmlns:a16="http://schemas.microsoft.com/office/drawing/2014/main" id="{19638614-9235-4A56-AC82-C6B47ACE8019}"/>
                </a:ext>
              </a:extLst>
            </p:cNvPr>
            <p:cNvSpPr/>
            <p:nvPr/>
          </p:nvSpPr>
          <p:spPr>
            <a:xfrm>
              <a:off x="1898499" y="4607455"/>
              <a:ext cx="598241" cy="261610"/>
            </a:xfrm>
            <a:prstGeom prst="rect">
              <a:avLst/>
            </a:prstGeom>
          </p:spPr>
          <p:txBody>
            <a:bodyPr wrap="none">
              <a:spAutoFit/>
            </a:bodyPr>
            <a:lstStyle/>
            <a:p>
              <a:r>
                <a:rPr lang="en-US" sz="1100" b="1" dirty="0">
                  <a:solidFill>
                    <a:srgbClr val="C00000"/>
                  </a:solidFill>
                  <a:latin typeface="Arial" panose="020B0604020202020204" pitchFamily="34" charset="0"/>
                  <a:cs typeface="Arial" panose="020B0604020202020204" pitchFamily="34" charset="0"/>
                </a:rPr>
                <a:t>(2.9%)</a:t>
              </a:r>
              <a:endParaRPr lang="en-US" sz="1100" dirty="0">
                <a:solidFill>
                  <a:srgbClr val="C00000"/>
                </a:solidFill>
              </a:endParaRPr>
            </a:p>
          </p:txBody>
        </p:sp>
      </p:grpSp>
      <p:pic>
        <p:nvPicPr>
          <p:cNvPr id="5" name="Picture 4">
            <a:extLst>
              <a:ext uri="{FF2B5EF4-FFF2-40B4-BE49-F238E27FC236}">
                <a16:creationId xmlns:a16="http://schemas.microsoft.com/office/drawing/2014/main" id="{84108BDC-622D-48FF-8097-A6423A7B75A8}"/>
              </a:ext>
            </a:extLst>
          </p:cNvPr>
          <p:cNvPicPr>
            <a:picLocks noChangeAspect="1"/>
          </p:cNvPicPr>
          <p:nvPr/>
        </p:nvPicPr>
        <p:blipFill>
          <a:blip r:embed="rId3"/>
          <a:stretch>
            <a:fillRect/>
          </a:stretch>
        </p:blipFill>
        <p:spPr>
          <a:xfrm>
            <a:off x="4356161" y="4315615"/>
            <a:ext cx="4160964" cy="2265514"/>
          </a:xfrm>
          <a:prstGeom prst="rect">
            <a:avLst/>
          </a:prstGeom>
        </p:spPr>
      </p:pic>
      <p:sp>
        <p:nvSpPr>
          <p:cNvPr id="22" name="Rectangle 21">
            <a:extLst>
              <a:ext uri="{FF2B5EF4-FFF2-40B4-BE49-F238E27FC236}">
                <a16:creationId xmlns:a16="http://schemas.microsoft.com/office/drawing/2014/main" id="{27C0C7D1-C7CF-4756-A071-8B4078056C3E}"/>
              </a:ext>
            </a:extLst>
          </p:cNvPr>
          <p:cNvSpPr/>
          <p:nvPr/>
        </p:nvSpPr>
        <p:spPr>
          <a:xfrm>
            <a:off x="5312186" y="4169156"/>
            <a:ext cx="2294219" cy="246221"/>
          </a:xfrm>
          <a:prstGeom prst="rect">
            <a:avLst/>
          </a:prstGeom>
        </p:spPr>
        <p:txBody>
          <a:bodyPr wrap="none">
            <a:spAutoFit/>
          </a:bodyPr>
          <a:lstStyle/>
          <a:p>
            <a:pPr algn="ctr"/>
            <a:r>
              <a:rPr lang="en-US" sz="1000" b="1" dirty="0">
                <a:latin typeface="Arial" panose="020B0604020202020204" pitchFamily="34" charset="0"/>
                <a:cs typeface="Arial" panose="020B0604020202020204" pitchFamily="34" charset="0"/>
              </a:rPr>
              <a:t>Real-World Maternal HIV Incidence</a:t>
            </a:r>
          </a:p>
        </p:txBody>
      </p:sp>
    </p:spTree>
    <p:extLst>
      <p:ext uri="{BB962C8B-B14F-4D97-AF65-F5344CB8AC3E}">
        <p14:creationId xmlns:p14="http://schemas.microsoft.com/office/powerpoint/2010/main" val="114122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 UNICEF/ South Africa/2006/Crow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4828673"/>
            <a:ext cx="2056351" cy="14394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C47E40D2-D7BF-4D96-87AD-E91E744756A3}"/>
              </a:ext>
            </a:extLst>
          </p:cNvPr>
          <p:cNvSpPr>
            <a:spLocks noGrp="1" noChangeArrowheads="1"/>
          </p:cNvSpPr>
          <p:nvPr>
            <p:ph type="ctrTitle"/>
          </p:nvPr>
        </p:nvSpPr>
        <p:spPr>
          <a:xfrm>
            <a:off x="313396" y="2260922"/>
            <a:ext cx="8458200" cy="1997279"/>
          </a:xfrm>
        </p:spPr>
        <p:txBody>
          <a:bodyPr>
            <a:noAutofit/>
          </a:bodyPr>
          <a:lstStyle/>
          <a:p>
            <a:br>
              <a:rPr lang="en-US" altLang="en-US" sz="4400" b="0" dirty="0"/>
            </a:br>
            <a:br>
              <a:rPr lang="en-US" altLang="en-US" sz="4400" b="0" dirty="0"/>
            </a:br>
            <a:r>
              <a:rPr lang="en-US" altLang="en-US" sz="4400" b="0" dirty="0"/>
              <a:t>Infant Prophylaxis, </a:t>
            </a:r>
            <a:br>
              <a:rPr lang="en-US" altLang="en-US" sz="4400" b="0" dirty="0"/>
            </a:br>
            <a:r>
              <a:rPr lang="en-US" altLang="en-US" sz="4400" b="0" dirty="0"/>
              <a:t>HIV Testing of Children,                     </a:t>
            </a:r>
            <a:r>
              <a:rPr lang="en-US" altLang="en-US" sz="4400" dirty="0"/>
              <a:t>Early Infant </a:t>
            </a:r>
            <a:r>
              <a:rPr lang="en-US" altLang="en-US" sz="4400" b="0" dirty="0"/>
              <a:t>HIV Diagnosis </a:t>
            </a:r>
          </a:p>
        </p:txBody>
      </p:sp>
      <p:pic>
        <p:nvPicPr>
          <p:cNvPr id="7" name="Picture 6">
            <a:extLst>
              <a:ext uri="{FF2B5EF4-FFF2-40B4-BE49-F238E27FC236}">
                <a16:creationId xmlns:a16="http://schemas.microsoft.com/office/drawing/2014/main" id="{89777E65-40F5-426C-BC44-809364FD7D58}"/>
              </a:ext>
            </a:extLst>
          </p:cNvPr>
          <p:cNvPicPr>
            <a:picLocks noChangeAspect="1"/>
          </p:cNvPicPr>
          <p:nvPr/>
        </p:nvPicPr>
        <p:blipFill>
          <a:blip r:embed="rId3"/>
          <a:stretch>
            <a:fillRect/>
          </a:stretch>
        </p:blipFill>
        <p:spPr>
          <a:xfrm>
            <a:off x="418126" y="469783"/>
            <a:ext cx="1178808" cy="2097248"/>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E742354E-ABC4-48EA-87C2-6F9569A6C85D}"/>
              </a:ext>
            </a:extLst>
          </p:cNvPr>
          <p:cNvPicPr>
            <a:picLocks noChangeAspect="1"/>
          </p:cNvPicPr>
          <p:nvPr/>
        </p:nvPicPr>
        <p:blipFill>
          <a:blip r:embed="rId4"/>
          <a:stretch>
            <a:fillRect/>
          </a:stretch>
        </p:blipFill>
        <p:spPr>
          <a:xfrm>
            <a:off x="6744751" y="4894242"/>
            <a:ext cx="1859542" cy="143944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ECCE6A6-A568-4D79-A84A-77A577566AF2}"/>
              </a:ext>
            </a:extLst>
          </p:cNvPr>
          <p:cNvPicPr>
            <a:picLocks noChangeAspect="1"/>
          </p:cNvPicPr>
          <p:nvPr/>
        </p:nvPicPr>
        <p:blipFill>
          <a:blip r:embed="rId5"/>
          <a:stretch>
            <a:fillRect/>
          </a:stretch>
        </p:blipFill>
        <p:spPr>
          <a:xfrm>
            <a:off x="3480258" y="435078"/>
            <a:ext cx="4718633" cy="1383957"/>
          </a:xfrm>
          <a:prstGeom prst="rect">
            <a:avLst/>
          </a:prstGeom>
          <a:ln>
            <a:noFill/>
          </a:ln>
          <a:effectLst>
            <a:outerShdw blurRad="292100" dist="139700" dir="2700000" algn="tl" rotWithShape="0">
              <a:srgbClr val="333333">
                <a:alpha val="65000"/>
              </a:srgbClr>
            </a:outerShdw>
          </a:effectLst>
        </p:spPr>
      </p:pic>
      <p:pic>
        <p:nvPicPr>
          <p:cNvPr id="8" name="Picture 24" descr="Curriculum">
            <a:extLst>
              <a:ext uri="{FF2B5EF4-FFF2-40B4-BE49-F238E27FC236}">
                <a16:creationId xmlns:a16="http://schemas.microsoft.com/office/drawing/2014/main" id="{A58C353A-B166-4C18-B8DD-4DE154EA62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0868" y="4700089"/>
            <a:ext cx="2376144" cy="1633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371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313509" y="-13296"/>
            <a:ext cx="8678941" cy="1325563"/>
          </a:xfrm>
        </p:spPr>
        <p:txBody>
          <a:bodyPr>
            <a:normAutofit/>
          </a:bodyPr>
          <a:lstStyle/>
          <a:p>
            <a:r>
              <a:rPr lang="en-US" dirty="0"/>
              <a:t>Maternal HIV Risk Stratification to Identify High-Risk Infants for HIV Birth Testing, Zimbabwe</a:t>
            </a:r>
            <a:br>
              <a:rPr lang="en-US" dirty="0"/>
            </a:br>
            <a:r>
              <a:rPr lang="en-US" sz="2000" i="1" dirty="0">
                <a:solidFill>
                  <a:schemeClr val="tx1"/>
                </a:solidFill>
              </a:rPr>
              <a:t>Cohn J et al.  CROI, 2020 Boston Abs. 782</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81765" y="1206990"/>
            <a:ext cx="8857735" cy="36358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HIV testing at birth in Zimbabwe is offered to “high-risk” infants, defined as: HIV diagnosed in L/D; started ART &gt;32 </a:t>
            </a:r>
            <a:r>
              <a:rPr lang="en-US" sz="2000" dirty="0" err="1"/>
              <a:t>wk</a:t>
            </a:r>
            <a:r>
              <a:rPr lang="en-US" sz="2000" dirty="0"/>
              <a:t> GA; VL &gt;1,000 c/mL; seroconversion; ART non-adherence.</a:t>
            </a:r>
          </a:p>
          <a:p>
            <a:pPr>
              <a:lnSpc>
                <a:spcPct val="103000"/>
              </a:lnSpc>
              <a:spcBef>
                <a:spcPts val="600"/>
              </a:spcBef>
            </a:pPr>
            <a:r>
              <a:rPr lang="en-US" sz="2000" dirty="0"/>
              <a:t>At 10 study sites Nov 2018-July 2019, POC birth HIV testing was done on 1,970 HIV-exposed infants (HEI) irrespective of risk (29 HIV+, 1.5%).</a:t>
            </a:r>
          </a:p>
          <a:p>
            <a:pPr>
              <a:lnSpc>
                <a:spcPct val="103000"/>
              </a:lnSpc>
              <a:spcBef>
                <a:spcPts val="600"/>
              </a:spcBef>
            </a:pPr>
            <a:r>
              <a:rPr lang="en-US" sz="2000" dirty="0"/>
              <a:t>5-item maternal risk screening tool given to mothers of all HEI (high risk defined as yes to </a:t>
            </a:r>
            <a:r>
              <a:rPr lang="en-US" sz="2000" u="sng" dirty="0"/>
              <a:t>&gt;</a:t>
            </a:r>
            <a:r>
              <a:rPr lang="en-US" sz="2000" dirty="0"/>
              <a:t>1 question). </a:t>
            </a:r>
          </a:p>
        </p:txBody>
      </p:sp>
      <p:pic>
        <p:nvPicPr>
          <p:cNvPr id="3" name="Picture 2">
            <a:extLst>
              <a:ext uri="{FF2B5EF4-FFF2-40B4-BE49-F238E27FC236}">
                <a16:creationId xmlns:a16="http://schemas.microsoft.com/office/drawing/2014/main" id="{34D55EF7-A97B-4D94-96D5-0B72A199E167}"/>
              </a:ext>
            </a:extLst>
          </p:cNvPr>
          <p:cNvPicPr>
            <a:picLocks noChangeAspect="1"/>
          </p:cNvPicPr>
          <p:nvPr/>
        </p:nvPicPr>
        <p:blipFill>
          <a:blip r:embed="rId2"/>
          <a:stretch>
            <a:fillRect/>
          </a:stretch>
        </p:blipFill>
        <p:spPr>
          <a:xfrm>
            <a:off x="177968" y="765239"/>
            <a:ext cx="1316485" cy="338525"/>
          </a:xfrm>
          <a:prstGeom prst="rect">
            <a:avLst/>
          </a:prstGeom>
        </p:spPr>
      </p:pic>
      <p:sp>
        <p:nvSpPr>
          <p:cNvPr id="9" name="Rectangle 8">
            <a:extLst>
              <a:ext uri="{FF2B5EF4-FFF2-40B4-BE49-F238E27FC236}">
                <a16:creationId xmlns:a16="http://schemas.microsoft.com/office/drawing/2014/main" id="{2C91A57E-1DB4-473C-9446-808A02B35D53}"/>
              </a:ext>
            </a:extLst>
          </p:cNvPr>
          <p:cNvSpPr/>
          <p:nvPr/>
        </p:nvSpPr>
        <p:spPr>
          <a:xfrm>
            <a:off x="177968" y="3634026"/>
            <a:ext cx="4641668" cy="246221"/>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Sensitivity, Specificity, PPV and NPV of Maternal Risk Screening Tool</a:t>
            </a:r>
          </a:p>
        </p:txBody>
      </p:sp>
      <p:graphicFrame>
        <p:nvGraphicFramePr>
          <p:cNvPr id="10" name="Table 7">
            <a:extLst>
              <a:ext uri="{FF2B5EF4-FFF2-40B4-BE49-F238E27FC236}">
                <a16:creationId xmlns:a16="http://schemas.microsoft.com/office/drawing/2014/main" id="{E3CB5474-9BF7-480D-B33C-26DA7BA2B364}"/>
              </a:ext>
            </a:extLst>
          </p:cNvPr>
          <p:cNvGraphicFramePr>
            <a:graphicFrameLocks noGrp="1"/>
          </p:cNvGraphicFramePr>
          <p:nvPr/>
        </p:nvGraphicFramePr>
        <p:xfrm>
          <a:off x="278673" y="3840477"/>
          <a:ext cx="4728754" cy="2170348"/>
        </p:xfrm>
        <a:graphic>
          <a:graphicData uri="http://schemas.openxmlformats.org/drawingml/2006/table">
            <a:tbl>
              <a:tblPr firstRow="1" bandRow="1">
                <a:tableStyleId>{5C22544A-7EE6-4342-B048-85BDC9FD1C3A}</a:tableStyleId>
              </a:tblPr>
              <a:tblGrid>
                <a:gridCol w="702885">
                  <a:extLst>
                    <a:ext uri="{9D8B030D-6E8A-4147-A177-3AD203B41FA5}">
                      <a16:colId xmlns:a16="http://schemas.microsoft.com/office/drawing/2014/main" val="3523218620"/>
                    </a:ext>
                  </a:extLst>
                </a:gridCol>
                <a:gridCol w="1145363">
                  <a:extLst>
                    <a:ext uri="{9D8B030D-6E8A-4147-A177-3AD203B41FA5}">
                      <a16:colId xmlns:a16="http://schemas.microsoft.com/office/drawing/2014/main" val="2641368491"/>
                    </a:ext>
                  </a:extLst>
                </a:gridCol>
                <a:gridCol w="1117683">
                  <a:extLst>
                    <a:ext uri="{9D8B030D-6E8A-4147-A177-3AD203B41FA5}">
                      <a16:colId xmlns:a16="http://schemas.microsoft.com/office/drawing/2014/main" val="3396715942"/>
                    </a:ext>
                  </a:extLst>
                </a:gridCol>
                <a:gridCol w="502957">
                  <a:extLst>
                    <a:ext uri="{9D8B030D-6E8A-4147-A177-3AD203B41FA5}">
                      <a16:colId xmlns:a16="http://schemas.microsoft.com/office/drawing/2014/main" val="335509862"/>
                    </a:ext>
                  </a:extLst>
                </a:gridCol>
                <a:gridCol w="1259866">
                  <a:extLst>
                    <a:ext uri="{9D8B030D-6E8A-4147-A177-3AD203B41FA5}">
                      <a16:colId xmlns:a16="http://schemas.microsoft.com/office/drawing/2014/main" val="3596252298"/>
                    </a:ext>
                  </a:extLst>
                </a:gridCol>
              </a:tblGrid>
              <a:tr h="255058">
                <a:tc rowSpan="2">
                  <a:txBody>
                    <a:bodyPr/>
                    <a:lstStyle/>
                    <a:p>
                      <a:r>
                        <a:rPr lang="en-US" sz="1050" dirty="0">
                          <a:latin typeface="Arial" panose="020B0604020202020204" pitchFamily="34" charset="0"/>
                          <a:cs typeface="Arial" panose="020B0604020202020204" pitchFamily="34" charset="0"/>
                        </a:rPr>
                        <a:t>Risk-Strata </a:t>
                      </a:r>
                      <a:endParaRPr lang="en-US" sz="1050" dirty="0">
                        <a:solidFill>
                          <a:sysClr val="windowText" lastClr="000000"/>
                        </a:solidFill>
                        <a:latin typeface="Arial" panose="020B0604020202020204" pitchFamily="34" charset="0"/>
                        <a:cs typeface="Arial" panose="020B0604020202020204" pitchFamily="34" charset="0"/>
                      </a:endParaRPr>
                    </a:p>
                  </a:txBody>
                  <a:tcPr/>
                </a:tc>
                <a:tc gridSpan="2">
                  <a:txBody>
                    <a:bodyPr/>
                    <a:lstStyle/>
                    <a:p>
                      <a:pPr algn="ctr"/>
                      <a:r>
                        <a:rPr lang="en-US" sz="1050" dirty="0">
                          <a:latin typeface="Arial" panose="020B0604020202020204" pitchFamily="34" charset="0"/>
                          <a:cs typeface="Arial" panose="020B0604020202020204" pitchFamily="34" charset="0"/>
                        </a:rPr>
                        <a:t>Infant HIV</a:t>
                      </a:r>
                      <a:endParaRPr lang="en-US" sz="1050" dirty="0">
                        <a:solidFill>
                          <a:sysClr val="windowText" lastClr="000000"/>
                        </a:solidFill>
                        <a:latin typeface="Arial" panose="020B0604020202020204" pitchFamily="34" charset="0"/>
                        <a:cs typeface="Arial" panose="020B0604020202020204" pitchFamily="34" charset="0"/>
                      </a:endParaRPr>
                    </a:p>
                  </a:txBody>
                  <a:tcPr/>
                </a:tc>
                <a:tc hMerge="1">
                  <a:txBody>
                    <a:bodyPr/>
                    <a:lstStyle/>
                    <a:p>
                      <a:pPr algn="ctr"/>
                      <a:endParaRPr lang="en-US" sz="1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dirty="0">
                          <a:latin typeface="Arial" panose="020B0604020202020204" pitchFamily="34" charset="0"/>
                          <a:cs typeface="Arial" panose="020B0604020202020204" pitchFamily="34" charset="0"/>
                        </a:rPr>
                        <a:t>Total</a:t>
                      </a:r>
                      <a:endParaRPr lang="en-US" sz="1050" dirty="0">
                        <a:solidFill>
                          <a:sysClr val="windowText" lastClr="000000"/>
                        </a:solidFill>
                        <a:latin typeface="Arial" panose="020B0604020202020204" pitchFamily="34" charset="0"/>
                        <a:cs typeface="Arial" panose="020B0604020202020204" pitchFamily="34" charset="0"/>
                      </a:endParaRPr>
                    </a:p>
                  </a:txBody>
                  <a:tcPr/>
                </a:tc>
                <a:tc>
                  <a:txBody>
                    <a:bodyPr/>
                    <a:lstStyle/>
                    <a:p>
                      <a:pPr algn="ctr"/>
                      <a:r>
                        <a:rPr lang="en-US" sz="1050" dirty="0">
                          <a:latin typeface="Arial" panose="020B0604020202020204" pitchFamily="34" charset="0"/>
                          <a:cs typeface="Arial" panose="020B0604020202020204" pitchFamily="34" charset="0"/>
                        </a:rPr>
                        <a:t>Predictive Value (PV)</a:t>
                      </a:r>
                      <a:endParaRPr lang="en-US" sz="1050" dirty="0">
                        <a:solidFill>
                          <a:sysClr val="windowText" lastClr="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4668590"/>
                  </a:ext>
                </a:extLst>
              </a:tr>
              <a:tr h="161948">
                <a:tc vMerge="1">
                  <a:txBody>
                    <a:bodyPr/>
                    <a:lstStyle/>
                    <a:p>
                      <a:endParaRPr lang="en-US" sz="1200"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dirty="0">
                          <a:latin typeface="Arial" panose="020B0604020202020204" pitchFamily="34" charset="0"/>
                          <a:cs typeface="Arial" panose="020B0604020202020204" pitchFamily="34" charset="0"/>
                        </a:rPr>
                        <a:t>Positive</a:t>
                      </a:r>
                      <a:endParaRPr lang="en-US" sz="1050" dirty="0">
                        <a:solidFill>
                          <a:sysClr val="windowText" lastClr="000000"/>
                        </a:solidFill>
                        <a:latin typeface="Arial" panose="020B0604020202020204" pitchFamily="34" charset="0"/>
                        <a:cs typeface="Arial" panose="020B0604020202020204" pitchFamily="34" charset="0"/>
                      </a:endParaRPr>
                    </a:p>
                  </a:txBody>
                  <a:tcPr/>
                </a:tc>
                <a:tc>
                  <a:txBody>
                    <a:bodyPr/>
                    <a:lstStyle/>
                    <a:p>
                      <a:pPr algn="ctr"/>
                      <a:r>
                        <a:rPr lang="en-US" sz="1050" dirty="0">
                          <a:latin typeface="Arial" panose="020B0604020202020204" pitchFamily="34" charset="0"/>
                          <a:cs typeface="Arial" panose="020B0604020202020204" pitchFamily="34" charset="0"/>
                        </a:rPr>
                        <a:t>Negative</a:t>
                      </a:r>
                      <a:endParaRPr lang="en-US" sz="1050" dirty="0">
                        <a:solidFill>
                          <a:sysClr val="windowText" lastClr="000000"/>
                        </a:solidFill>
                        <a:latin typeface="Arial" panose="020B0604020202020204" pitchFamily="34" charset="0"/>
                        <a:cs typeface="Arial" panose="020B0604020202020204" pitchFamily="34" charset="0"/>
                      </a:endParaRPr>
                    </a:p>
                  </a:txBody>
                  <a:tcPr/>
                </a:tc>
                <a:tc>
                  <a:txBody>
                    <a:bodyPr/>
                    <a:lstStyle/>
                    <a:p>
                      <a:pPr algn="ctr"/>
                      <a:endParaRPr lang="en-US" sz="1050" dirty="0">
                        <a:solidFill>
                          <a:sysClr val="windowText" lastClr="000000"/>
                        </a:solidFill>
                        <a:latin typeface="Arial" panose="020B0604020202020204" pitchFamily="34" charset="0"/>
                        <a:cs typeface="Arial" panose="020B0604020202020204" pitchFamily="34" charset="0"/>
                      </a:endParaRPr>
                    </a:p>
                  </a:txBody>
                  <a:tcPr/>
                </a:tc>
                <a:tc>
                  <a:txBody>
                    <a:bodyPr/>
                    <a:lstStyle/>
                    <a:p>
                      <a:pPr algn="ctr"/>
                      <a:endParaRPr lang="en-US" sz="1050" dirty="0">
                        <a:solidFill>
                          <a:sysClr val="windowText" lastClr="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67466030"/>
                  </a:ext>
                </a:extLst>
              </a:tr>
              <a:tr h="272968">
                <a:tc>
                  <a:txBody>
                    <a:bodyPr/>
                    <a:lstStyle/>
                    <a:p>
                      <a:r>
                        <a:rPr lang="en-US" sz="1050" u="none" dirty="0">
                          <a:latin typeface="Arial" panose="020B0604020202020204" pitchFamily="34" charset="0"/>
                          <a:cs typeface="Arial" panose="020B0604020202020204" pitchFamily="34" charset="0"/>
                        </a:rPr>
                        <a:t>High</a:t>
                      </a:r>
                    </a:p>
                  </a:txBody>
                  <a:tcPr/>
                </a:tc>
                <a:tc>
                  <a:txBody>
                    <a:bodyPr/>
                    <a:lstStyle/>
                    <a:p>
                      <a:pPr algn="ctr"/>
                      <a:r>
                        <a:rPr lang="en-US" sz="1050" dirty="0">
                          <a:latin typeface="Arial" panose="020B0604020202020204" pitchFamily="34" charset="0"/>
                          <a:cs typeface="Arial" panose="020B0604020202020204" pitchFamily="34" charset="0"/>
                        </a:rPr>
                        <a:t>18</a:t>
                      </a:r>
                    </a:p>
                  </a:txBody>
                  <a:tcPr/>
                </a:tc>
                <a:tc>
                  <a:txBody>
                    <a:bodyPr/>
                    <a:lstStyle/>
                    <a:p>
                      <a:pPr algn="ctr"/>
                      <a:r>
                        <a:rPr lang="en-US" sz="1050" dirty="0">
                          <a:latin typeface="Arial" panose="020B0604020202020204" pitchFamily="34" charset="0"/>
                          <a:cs typeface="Arial" panose="020B0604020202020204" pitchFamily="34" charset="0"/>
                        </a:rPr>
                        <a:t>248</a:t>
                      </a:r>
                    </a:p>
                  </a:txBody>
                  <a:tcPr/>
                </a:tc>
                <a:tc>
                  <a:txBody>
                    <a:bodyPr/>
                    <a:lstStyle/>
                    <a:p>
                      <a:pPr algn="ctr"/>
                      <a:r>
                        <a:rPr lang="en-US" sz="1050" dirty="0">
                          <a:latin typeface="Arial" panose="020B0604020202020204" pitchFamily="34" charset="0"/>
                          <a:cs typeface="Arial" panose="020B0604020202020204" pitchFamily="34" charset="0"/>
                        </a:rPr>
                        <a:t>266</a:t>
                      </a:r>
                    </a:p>
                  </a:txBody>
                  <a:tcPr/>
                </a:tc>
                <a:tc>
                  <a:txBody>
                    <a:bodyPr/>
                    <a:lstStyle/>
                    <a:p>
                      <a:pPr algn="ctr"/>
                      <a:r>
                        <a:rPr lang="en-US" sz="1050" b="1" dirty="0">
                          <a:latin typeface="Arial" panose="020B0604020202020204" pitchFamily="34" charset="0"/>
                          <a:cs typeface="Arial" panose="020B0604020202020204" pitchFamily="34" charset="0"/>
                        </a:rPr>
                        <a:t>Positive PV </a:t>
                      </a:r>
                    </a:p>
                    <a:p>
                      <a:pPr algn="ctr"/>
                      <a:r>
                        <a:rPr lang="en-US" sz="1050" b="1" dirty="0">
                          <a:latin typeface="Arial" panose="020B0604020202020204" pitchFamily="34" charset="0"/>
                          <a:cs typeface="Arial" panose="020B0604020202020204" pitchFamily="34" charset="0"/>
                        </a:rPr>
                        <a:t>6.8%</a:t>
                      </a:r>
                    </a:p>
                  </a:txBody>
                  <a:tcPr/>
                </a:tc>
                <a:extLst>
                  <a:ext uri="{0D108BD9-81ED-4DB2-BD59-A6C34878D82A}">
                    <a16:rowId xmlns:a16="http://schemas.microsoft.com/office/drawing/2014/main" val="2628896121"/>
                  </a:ext>
                </a:extLst>
              </a:tr>
              <a:tr h="272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u="none" dirty="0">
                          <a:latin typeface="Arial" panose="020B0604020202020204" pitchFamily="34" charset="0"/>
                          <a:cs typeface="Arial" panose="020B0604020202020204" pitchFamily="34" charset="0"/>
                        </a:rPr>
                        <a:t>Average</a:t>
                      </a:r>
                    </a:p>
                  </a:txBody>
                  <a:tcPr/>
                </a:tc>
                <a:tc>
                  <a:txBody>
                    <a:bodyPr/>
                    <a:lstStyle/>
                    <a:p>
                      <a:pPr algn="ctr"/>
                      <a:r>
                        <a:rPr lang="en-US" sz="1050" dirty="0">
                          <a:latin typeface="Arial" panose="020B0604020202020204" pitchFamily="34" charset="0"/>
                          <a:cs typeface="Arial" panose="020B0604020202020204" pitchFamily="34" charset="0"/>
                        </a:rPr>
                        <a:t>11</a:t>
                      </a:r>
                    </a:p>
                  </a:txBody>
                  <a:tcPr/>
                </a:tc>
                <a:tc>
                  <a:txBody>
                    <a:bodyPr/>
                    <a:lstStyle/>
                    <a:p>
                      <a:pPr algn="ctr"/>
                      <a:r>
                        <a:rPr lang="en-US" sz="1050" dirty="0">
                          <a:latin typeface="Arial" panose="020B0604020202020204" pitchFamily="34" charset="0"/>
                          <a:cs typeface="Arial" panose="020B0604020202020204" pitchFamily="34" charset="0"/>
                        </a:rPr>
                        <a:t>1693</a:t>
                      </a:r>
                    </a:p>
                  </a:txBody>
                  <a:tcPr/>
                </a:tc>
                <a:tc>
                  <a:txBody>
                    <a:bodyPr/>
                    <a:lstStyle/>
                    <a:p>
                      <a:pPr algn="ctr"/>
                      <a:r>
                        <a:rPr lang="en-US" sz="1050" dirty="0">
                          <a:latin typeface="Arial" panose="020B0604020202020204" pitchFamily="34" charset="0"/>
                          <a:cs typeface="Arial" panose="020B0604020202020204" pitchFamily="34" charset="0"/>
                        </a:rPr>
                        <a:t>1704</a:t>
                      </a:r>
                    </a:p>
                  </a:txBody>
                  <a:tcPr/>
                </a:tc>
                <a:tc>
                  <a:txBody>
                    <a:bodyPr/>
                    <a:lstStyle/>
                    <a:p>
                      <a:pPr algn="ctr"/>
                      <a:r>
                        <a:rPr lang="en-US" sz="1050" b="1" dirty="0">
                          <a:latin typeface="Arial" panose="020B0604020202020204" pitchFamily="34" charset="0"/>
                          <a:cs typeface="Arial" panose="020B0604020202020204" pitchFamily="34" charset="0"/>
                        </a:rPr>
                        <a:t>Negative PV 99.4%</a:t>
                      </a:r>
                    </a:p>
                  </a:txBody>
                  <a:tcPr/>
                </a:tc>
                <a:extLst>
                  <a:ext uri="{0D108BD9-81ED-4DB2-BD59-A6C34878D82A}">
                    <a16:rowId xmlns:a16="http://schemas.microsoft.com/office/drawing/2014/main" val="1091461902"/>
                  </a:ext>
                </a:extLst>
              </a:tr>
              <a:tr h="272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u="none" dirty="0">
                          <a:latin typeface="Arial" panose="020B0604020202020204" pitchFamily="34" charset="0"/>
                          <a:cs typeface="Arial" panose="020B0604020202020204" pitchFamily="34" charset="0"/>
                        </a:rPr>
                        <a:t>Total</a:t>
                      </a:r>
                    </a:p>
                  </a:txBody>
                  <a:tcPr/>
                </a:tc>
                <a:tc>
                  <a:txBody>
                    <a:bodyPr/>
                    <a:lstStyle/>
                    <a:p>
                      <a:pPr algn="ctr"/>
                      <a:r>
                        <a:rPr lang="en-US" sz="1050" dirty="0">
                          <a:latin typeface="Arial" panose="020B0604020202020204" pitchFamily="34" charset="0"/>
                          <a:cs typeface="Arial" panose="020B0604020202020204" pitchFamily="34" charset="0"/>
                        </a:rPr>
                        <a:t>29</a:t>
                      </a:r>
                    </a:p>
                  </a:txBody>
                  <a:tcPr/>
                </a:tc>
                <a:tc>
                  <a:txBody>
                    <a:bodyPr/>
                    <a:lstStyle/>
                    <a:p>
                      <a:pPr algn="ctr"/>
                      <a:r>
                        <a:rPr lang="en-US" sz="1050" dirty="0">
                          <a:latin typeface="Arial" panose="020B0604020202020204" pitchFamily="34" charset="0"/>
                          <a:cs typeface="Arial" panose="020B0604020202020204" pitchFamily="34" charset="0"/>
                        </a:rPr>
                        <a:t>1941</a:t>
                      </a:r>
                    </a:p>
                  </a:txBody>
                  <a:tcPr/>
                </a:tc>
                <a:tc>
                  <a:txBody>
                    <a:bodyPr/>
                    <a:lstStyle/>
                    <a:p>
                      <a:pPr algn="ctr"/>
                      <a:r>
                        <a:rPr lang="en-US" sz="1050" dirty="0">
                          <a:latin typeface="Arial" panose="020B0604020202020204" pitchFamily="34" charset="0"/>
                          <a:cs typeface="Arial" panose="020B0604020202020204" pitchFamily="34" charset="0"/>
                        </a:rPr>
                        <a:t>1970</a:t>
                      </a:r>
                    </a:p>
                  </a:txBody>
                  <a:tcPr/>
                </a:tc>
                <a:tc>
                  <a:txBody>
                    <a:bodyPr/>
                    <a:lstStyle/>
                    <a:p>
                      <a:pPr algn="ctr"/>
                      <a:endParaRPr lang="en-US" sz="105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96307952"/>
                  </a:ext>
                </a:extLst>
              </a:tr>
              <a:tr h="272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u="none" dirty="0">
                        <a:latin typeface="Arial" panose="020B0604020202020204" pitchFamily="34" charset="0"/>
                        <a:cs typeface="Arial" panose="020B0604020202020204" pitchFamily="34" charset="0"/>
                      </a:endParaRPr>
                    </a:p>
                  </a:txBody>
                  <a:tcPr/>
                </a:tc>
                <a:tc>
                  <a:txBody>
                    <a:bodyPr/>
                    <a:lstStyle/>
                    <a:p>
                      <a:pPr algn="ctr"/>
                      <a:r>
                        <a:rPr lang="en-US" sz="1050" b="1" dirty="0">
                          <a:latin typeface="Arial" panose="020B0604020202020204" pitchFamily="34" charset="0"/>
                          <a:cs typeface="Arial" panose="020B0604020202020204" pitchFamily="34" charset="0"/>
                        </a:rPr>
                        <a:t>Sensitivity 62.1%</a:t>
                      </a:r>
                    </a:p>
                  </a:txBody>
                  <a:tcPr/>
                </a:tc>
                <a:tc>
                  <a:txBody>
                    <a:bodyPr/>
                    <a:lstStyle/>
                    <a:p>
                      <a:pPr algn="ctr"/>
                      <a:r>
                        <a:rPr lang="en-US" sz="1050" b="1" dirty="0">
                          <a:latin typeface="Arial" panose="020B0604020202020204" pitchFamily="34" charset="0"/>
                          <a:cs typeface="Arial" panose="020B0604020202020204" pitchFamily="34" charset="0"/>
                        </a:rPr>
                        <a:t>Specificity 87.2%</a:t>
                      </a:r>
                    </a:p>
                  </a:txBody>
                  <a:tcPr/>
                </a:tc>
                <a:tc>
                  <a:txBody>
                    <a:bodyPr/>
                    <a:lstStyle/>
                    <a:p>
                      <a:pPr algn="ctr"/>
                      <a:endParaRPr lang="en-US" sz="1050" dirty="0">
                        <a:latin typeface="Arial" panose="020B0604020202020204" pitchFamily="34" charset="0"/>
                        <a:cs typeface="Arial" panose="020B0604020202020204" pitchFamily="34" charset="0"/>
                      </a:endParaRPr>
                    </a:p>
                  </a:txBody>
                  <a:tcPr/>
                </a:tc>
                <a:tc>
                  <a:txBody>
                    <a:bodyPr/>
                    <a:lstStyle/>
                    <a:p>
                      <a:pPr algn="ctr"/>
                      <a:endParaRPr lang="en-US" sz="105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72178979"/>
                  </a:ext>
                </a:extLst>
              </a:tr>
            </a:tbl>
          </a:graphicData>
        </a:graphic>
      </p:graphicFrame>
      <p:sp>
        <p:nvSpPr>
          <p:cNvPr id="11" name="Content Placeholder 111">
            <a:extLst>
              <a:ext uri="{FF2B5EF4-FFF2-40B4-BE49-F238E27FC236}">
                <a16:creationId xmlns:a16="http://schemas.microsoft.com/office/drawing/2014/main" id="{5919D08D-121E-418D-A817-AA1E3D48C4C2}"/>
              </a:ext>
            </a:extLst>
          </p:cNvPr>
          <p:cNvSpPr txBox="1">
            <a:spLocks/>
          </p:cNvSpPr>
          <p:nvPr/>
        </p:nvSpPr>
        <p:spPr>
          <a:xfrm>
            <a:off x="5083866" y="3516580"/>
            <a:ext cx="4128981" cy="34787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spcAft>
                <a:spcPts val="600"/>
              </a:spcAft>
              <a:buFont typeface="Arial" panose="020B0604020202020204" pitchFamily="34" charset="0"/>
              <a:buChar char="→"/>
            </a:pPr>
            <a:r>
              <a:rPr lang="en-US" sz="2000" dirty="0"/>
              <a:t>“Yes” answer to starting ART  &gt;32 </a:t>
            </a:r>
            <a:r>
              <a:rPr lang="en-US" sz="2000" dirty="0" err="1"/>
              <a:t>wk</a:t>
            </a:r>
            <a:r>
              <a:rPr lang="en-US" sz="2000" dirty="0"/>
              <a:t> gestation had highest sensitivity in predicting HIV infection (59%), while not adhering to ART least (7%).</a:t>
            </a:r>
          </a:p>
          <a:p>
            <a:pPr>
              <a:lnSpc>
                <a:spcPct val="103000"/>
              </a:lnSpc>
              <a:spcBef>
                <a:spcPts val="600"/>
              </a:spcBef>
              <a:buFont typeface="Arial" panose="020B0604020202020204" pitchFamily="34" charset="0"/>
              <a:buChar char="→"/>
            </a:pPr>
            <a:r>
              <a:rPr lang="en-US" sz="2000" dirty="0"/>
              <a:t>Requiring </a:t>
            </a:r>
            <a:r>
              <a:rPr lang="en-US" sz="2000" u="sng" dirty="0"/>
              <a:t>&gt;</a:t>
            </a:r>
            <a:r>
              <a:rPr lang="en-US" sz="2000" dirty="0"/>
              <a:t>2 “yes” to define             high-risk  ↓ sensitivity to       59%; requiring </a:t>
            </a:r>
            <a:r>
              <a:rPr lang="en-US" sz="2000" u="sng" dirty="0"/>
              <a:t>&gt;</a:t>
            </a:r>
            <a:r>
              <a:rPr lang="en-US" sz="2000" dirty="0"/>
              <a:t>3 “yes”              ↓ sensitivity to 3%.</a:t>
            </a:r>
          </a:p>
        </p:txBody>
      </p:sp>
      <p:sp>
        <p:nvSpPr>
          <p:cNvPr id="12" name="Content Placeholder 111">
            <a:extLst>
              <a:ext uri="{FF2B5EF4-FFF2-40B4-BE49-F238E27FC236}">
                <a16:creationId xmlns:a16="http://schemas.microsoft.com/office/drawing/2014/main" id="{EDD39DB8-0584-47A9-86E3-D4A4B014F3A1}"/>
              </a:ext>
            </a:extLst>
          </p:cNvPr>
          <p:cNvSpPr txBox="1">
            <a:spLocks/>
          </p:cNvSpPr>
          <p:nvPr/>
        </p:nvSpPr>
        <p:spPr>
          <a:xfrm>
            <a:off x="34544" y="6063079"/>
            <a:ext cx="5508729" cy="73631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600" b="1" dirty="0"/>
              <a:t>38% of </a:t>
            </a:r>
            <a:r>
              <a:rPr lang="en-US" sz="1600" b="1" i="1" dirty="0"/>
              <a:t>in utero </a:t>
            </a:r>
            <a:r>
              <a:rPr lang="en-US" sz="1600" b="1" dirty="0"/>
              <a:t>infected infants missed if birth testing was based solely on positive risk screen</a:t>
            </a:r>
          </a:p>
        </p:txBody>
      </p:sp>
    </p:spTree>
    <p:extLst>
      <p:ext uri="{BB962C8B-B14F-4D97-AF65-F5344CB8AC3E}">
        <p14:creationId xmlns:p14="http://schemas.microsoft.com/office/powerpoint/2010/main" val="414771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49236" y="1168223"/>
            <a:ext cx="8845528" cy="56585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CEPAC- Pediatric model simulated 2 cohorts of children from birth in South Africa: </a:t>
            </a:r>
          </a:p>
          <a:p>
            <a:pPr lvl="1">
              <a:lnSpc>
                <a:spcPct val="103000"/>
              </a:lnSpc>
              <a:spcBef>
                <a:spcPts val="600"/>
              </a:spcBef>
            </a:pPr>
            <a:r>
              <a:rPr lang="en-US" sz="2000" dirty="0"/>
              <a:t>HE: All children identified as HIV-exposed </a:t>
            </a:r>
          </a:p>
          <a:p>
            <a:pPr lvl="1">
              <a:lnSpc>
                <a:spcPct val="103000"/>
              </a:lnSpc>
              <a:spcBef>
                <a:spcPts val="600"/>
              </a:spcBef>
            </a:pPr>
            <a:r>
              <a:rPr lang="en-US" sz="2000" dirty="0"/>
              <a:t>HR-HE: HIV-exposed </a:t>
            </a:r>
            <a:r>
              <a:rPr lang="en-US" sz="2000" u="sng" dirty="0"/>
              <a:t>and</a:t>
            </a:r>
            <a:r>
              <a:rPr lang="en-US" sz="2000" dirty="0"/>
              <a:t> high-risk (defined as mothers </a:t>
            </a:r>
            <a:r>
              <a:rPr lang="en-US" sz="2000" u="sng" dirty="0"/>
              <a:t>&gt;</a:t>
            </a:r>
            <a:r>
              <a:rPr lang="en-US" sz="2000" dirty="0"/>
              <a:t>1,000 c/mL within 4wk of delivery, or incident HIV in pregnancy) </a:t>
            </a:r>
          </a:p>
          <a:p>
            <a:pPr>
              <a:lnSpc>
                <a:spcPct val="103000"/>
              </a:lnSpc>
              <a:spcBef>
                <a:spcPts val="600"/>
              </a:spcBef>
            </a:pPr>
            <a:r>
              <a:rPr lang="en-US" sz="2200" dirty="0"/>
              <a:t>For each cohort, compared 4 strategies; outcomes: life expectancy, lifetime HIV-related costs, and total perinatal/postnatal infection</a:t>
            </a:r>
          </a:p>
        </p:txBody>
      </p:sp>
      <p:sp>
        <p:nvSpPr>
          <p:cNvPr id="8" name="Title 1">
            <a:extLst>
              <a:ext uri="{FF2B5EF4-FFF2-40B4-BE49-F238E27FC236}">
                <a16:creationId xmlns:a16="http://schemas.microsoft.com/office/drawing/2014/main" id="{E1BD688F-67F5-46EB-9A6F-16916ADD3FDA}"/>
              </a:ext>
            </a:extLst>
          </p:cNvPr>
          <p:cNvSpPr txBox="1">
            <a:spLocks/>
          </p:cNvSpPr>
          <p:nvPr/>
        </p:nvSpPr>
        <p:spPr>
          <a:xfrm>
            <a:off x="790162" y="-15591"/>
            <a:ext cx="78867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rgbClr val="C00000"/>
                </a:solidFill>
                <a:latin typeface="Arial" panose="020B0604020202020204" pitchFamily="34" charset="0"/>
                <a:ea typeface="+mj-ea"/>
                <a:cs typeface="Arial" panose="020B0604020202020204" pitchFamily="34" charset="0"/>
              </a:defRPr>
            </a:lvl1pPr>
          </a:lstStyle>
          <a:p>
            <a:r>
              <a:rPr lang="en-US" dirty="0"/>
              <a:t>Cost-Effectiveness of Broadly Neutralizing Antibodies (bNAbs) for Infant HIV Prophylaxis</a:t>
            </a:r>
            <a:br>
              <a:rPr lang="en-US" dirty="0"/>
            </a:br>
            <a:r>
              <a:rPr lang="en-US" sz="2000" i="1" dirty="0">
                <a:solidFill>
                  <a:schemeClr val="tx1"/>
                </a:solidFill>
              </a:rPr>
              <a:t>Dugdale C et al.  CROI, 2020 Boston Abs. 777</a:t>
            </a:r>
            <a:endParaRPr lang="en-US" dirty="0"/>
          </a:p>
        </p:txBody>
      </p:sp>
      <p:pic>
        <p:nvPicPr>
          <p:cNvPr id="6" name="Picture 5">
            <a:extLst>
              <a:ext uri="{FF2B5EF4-FFF2-40B4-BE49-F238E27FC236}">
                <a16:creationId xmlns:a16="http://schemas.microsoft.com/office/drawing/2014/main" id="{F4395E94-19CC-4A7A-86ED-8E422146B18A}"/>
              </a:ext>
            </a:extLst>
          </p:cNvPr>
          <p:cNvPicPr>
            <a:picLocks noChangeAspect="1"/>
          </p:cNvPicPr>
          <p:nvPr/>
        </p:nvPicPr>
        <p:blipFill>
          <a:blip r:embed="rId2"/>
          <a:stretch>
            <a:fillRect/>
          </a:stretch>
        </p:blipFill>
        <p:spPr>
          <a:xfrm>
            <a:off x="8027335" y="849018"/>
            <a:ext cx="840757" cy="288460"/>
          </a:xfrm>
          <a:prstGeom prst="rect">
            <a:avLst/>
          </a:prstGeom>
        </p:spPr>
      </p:pic>
      <p:sp>
        <p:nvSpPr>
          <p:cNvPr id="11" name="Content Placeholder 111">
            <a:extLst>
              <a:ext uri="{FF2B5EF4-FFF2-40B4-BE49-F238E27FC236}">
                <a16:creationId xmlns:a16="http://schemas.microsoft.com/office/drawing/2014/main" id="{5761A69B-75D7-4F22-89F0-206B2E5E172D}"/>
              </a:ext>
            </a:extLst>
          </p:cNvPr>
          <p:cNvSpPr txBox="1">
            <a:spLocks/>
          </p:cNvSpPr>
          <p:nvPr/>
        </p:nvSpPr>
        <p:spPr>
          <a:xfrm>
            <a:off x="-81017" y="3778585"/>
            <a:ext cx="5331790" cy="30481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0" lvl="1" indent="-457200">
              <a:lnSpc>
                <a:spcPct val="103000"/>
              </a:lnSpc>
              <a:spcBef>
                <a:spcPts val="600"/>
              </a:spcBef>
              <a:buFont typeface="+mj-lt"/>
              <a:buAutoNum type="arabicPeriod"/>
            </a:pPr>
            <a:r>
              <a:rPr lang="en-US" sz="2000" dirty="0"/>
              <a:t>SOC infant oral ARV prophylaxis for 6-12 weeks </a:t>
            </a:r>
          </a:p>
          <a:p>
            <a:pPr marL="914400" lvl="1" indent="-457200">
              <a:lnSpc>
                <a:spcPct val="103000"/>
              </a:lnSpc>
              <a:spcBef>
                <a:spcPts val="600"/>
              </a:spcBef>
              <a:buFont typeface="+mj-lt"/>
              <a:buAutoNum type="arabicPeriod"/>
            </a:pPr>
            <a:r>
              <a:rPr lang="en-US" sz="2000" dirty="0"/>
              <a:t>SOC + </a:t>
            </a:r>
            <a:r>
              <a:rPr lang="en-US" sz="2000" b="1" dirty="0"/>
              <a:t>1 dose of </a:t>
            </a:r>
            <a:r>
              <a:rPr lang="en-US" sz="2000" b="1" dirty="0" err="1"/>
              <a:t>bNAb</a:t>
            </a:r>
            <a:r>
              <a:rPr lang="en-US" sz="2000" dirty="0"/>
              <a:t>: at birth       (1d </a:t>
            </a:r>
            <a:r>
              <a:rPr lang="en-US" sz="2000" dirty="0" err="1"/>
              <a:t>bNAb</a:t>
            </a:r>
            <a:r>
              <a:rPr lang="en-US" sz="2000" dirty="0"/>
              <a:t>) </a:t>
            </a:r>
          </a:p>
          <a:p>
            <a:pPr marL="914400" lvl="1" indent="-457200">
              <a:lnSpc>
                <a:spcPct val="103000"/>
              </a:lnSpc>
              <a:spcBef>
                <a:spcPts val="600"/>
              </a:spcBef>
              <a:buFont typeface="+mj-lt"/>
              <a:buAutoNum type="arabicPeriod"/>
            </a:pPr>
            <a:r>
              <a:rPr lang="en-US" sz="2000" dirty="0"/>
              <a:t>SOC + </a:t>
            </a:r>
            <a:r>
              <a:rPr lang="en-US" sz="2000" b="1" dirty="0"/>
              <a:t>2 doses of </a:t>
            </a:r>
            <a:r>
              <a:rPr lang="en-US" sz="2000" b="1" dirty="0" err="1"/>
              <a:t>bNAb</a:t>
            </a:r>
            <a:r>
              <a:rPr lang="en-US" sz="2000" dirty="0"/>
              <a:t>: at birth       &amp; 3 m (2d </a:t>
            </a:r>
            <a:r>
              <a:rPr lang="en-US" sz="2000" dirty="0" err="1"/>
              <a:t>bNAb</a:t>
            </a:r>
            <a:r>
              <a:rPr lang="en-US" sz="2000" dirty="0"/>
              <a:t>) </a:t>
            </a:r>
          </a:p>
          <a:p>
            <a:pPr marL="914400" lvl="1" indent="-457200">
              <a:lnSpc>
                <a:spcPct val="103000"/>
              </a:lnSpc>
              <a:spcBef>
                <a:spcPts val="600"/>
              </a:spcBef>
              <a:buFont typeface="+mj-lt"/>
              <a:buAutoNum type="arabicPeriod"/>
            </a:pPr>
            <a:r>
              <a:rPr lang="en-US" sz="2000" dirty="0"/>
              <a:t>SOC + </a:t>
            </a:r>
            <a:r>
              <a:rPr lang="en-US" sz="2000" b="1" dirty="0" err="1"/>
              <a:t>bNAb</a:t>
            </a:r>
            <a:r>
              <a:rPr lang="en-US" sz="2000" b="1" dirty="0"/>
              <a:t> dose q3 m while breastfeeding </a:t>
            </a:r>
            <a:r>
              <a:rPr lang="en-US" sz="2000" dirty="0"/>
              <a:t>(Extended </a:t>
            </a:r>
            <a:r>
              <a:rPr lang="en-US" sz="2000" dirty="0" err="1"/>
              <a:t>bNAb</a:t>
            </a:r>
            <a:r>
              <a:rPr lang="en-US" sz="2000" dirty="0"/>
              <a:t>)</a:t>
            </a:r>
          </a:p>
        </p:txBody>
      </p:sp>
      <p:grpSp>
        <p:nvGrpSpPr>
          <p:cNvPr id="13" name="Group 12">
            <a:extLst>
              <a:ext uri="{FF2B5EF4-FFF2-40B4-BE49-F238E27FC236}">
                <a16:creationId xmlns:a16="http://schemas.microsoft.com/office/drawing/2014/main" id="{066E4AA9-CB5E-4BAF-A3A5-6F4C78E02099}"/>
              </a:ext>
            </a:extLst>
          </p:cNvPr>
          <p:cNvGrpSpPr/>
          <p:nvPr/>
        </p:nvGrpSpPr>
        <p:grpSpPr>
          <a:xfrm>
            <a:off x="5041019" y="3778585"/>
            <a:ext cx="3750643" cy="2722878"/>
            <a:chOff x="5259133" y="3914513"/>
            <a:chExt cx="3644177" cy="2636733"/>
          </a:xfrm>
        </p:grpSpPr>
        <p:pic>
          <p:nvPicPr>
            <p:cNvPr id="9" name="Picture 8">
              <a:extLst>
                <a:ext uri="{FF2B5EF4-FFF2-40B4-BE49-F238E27FC236}">
                  <a16:creationId xmlns:a16="http://schemas.microsoft.com/office/drawing/2014/main" id="{B0B864DE-F675-4451-993C-19A9C1696C2D}"/>
                </a:ext>
              </a:extLst>
            </p:cNvPr>
            <p:cNvPicPr>
              <a:picLocks noChangeAspect="1"/>
            </p:cNvPicPr>
            <p:nvPr/>
          </p:nvPicPr>
          <p:blipFill>
            <a:blip r:embed="rId3"/>
            <a:stretch>
              <a:fillRect/>
            </a:stretch>
          </p:blipFill>
          <p:spPr>
            <a:xfrm>
              <a:off x="5334358" y="4144415"/>
              <a:ext cx="3568952" cy="2406831"/>
            </a:xfrm>
            <a:prstGeom prst="rect">
              <a:avLst/>
            </a:prstGeom>
          </p:spPr>
        </p:pic>
        <p:sp>
          <p:nvSpPr>
            <p:cNvPr id="12" name="TextBox 11">
              <a:extLst>
                <a:ext uri="{FF2B5EF4-FFF2-40B4-BE49-F238E27FC236}">
                  <a16:creationId xmlns:a16="http://schemas.microsoft.com/office/drawing/2014/main" id="{03EF0B2B-D8AC-483A-A320-C6B6DD185733}"/>
                </a:ext>
              </a:extLst>
            </p:cNvPr>
            <p:cNvSpPr txBox="1"/>
            <p:nvPr/>
          </p:nvSpPr>
          <p:spPr>
            <a:xfrm>
              <a:off x="5259133" y="3914513"/>
              <a:ext cx="1401346"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Model Assumptions</a:t>
              </a:r>
            </a:p>
          </p:txBody>
        </p:sp>
      </p:grpSp>
      <p:sp>
        <p:nvSpPr>
          <p:cNvPr id="2" name="Rectangle 1">
            <a:extLst>
              <a:ext uri="{FF2B5EF4-FFF2-40B4-BE49-F238E27FC236}">
                <a16:creationId xmlns:a16="http://schemas.microsoft.com/office/drawing/2014/main" id="{08A6435C-4AD5-4CD8-9A26-26F19314E577}"/>
              </a:ext>
            </a:extLst>
          </p:cNvPr>
          <p:cNvSpPr/>
          <p:nvPr/>
        </p:nvSpPr>
        <p:spPr>
          <a:xfrm>
            <a:off x="6744749" y="4655890"/>
            <a:ext cx="1702965" cy="30200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4" name="Picture 13">
            <a:extLst>
              <a:ext uri="{FF2B5EF4-FFF2-40B4-BE49-F238E27FC236}">
                <a16:creationId xmlns:a16="http://schemas.microsoft.com/office/drawing/2014/main" id="{DCC7A131-F933-48F8-BCB6-0119997522D0}"/>
              </a:ext>
            </a:extLst>
          </p:cNvPr>
          <p:cNvPicPr>
            <a:picLocks noChangeAspect="1"/>
          </p:cNvPicPr>
          <p:nvPr/>
        </p:nvPicPr>
        <p:blipFill>
          <a:blip r:embed="rId4"/>
          <a:stretch>
            <a:fillRect/>
          </a:stretch>
        </p:blipFill>
        <p:spPr>
          <a:xfrm>
            <a:off x="8418" y="350067"/>
            <a:ext cx="1073978" cy="756666"/>
          </a:xfrm>
          <a:prstGeom prst="rect">
            <a:avLst/>
          </a:prstGeom>
        </p:spPr>
      </p:pic>
    </p:spTree>
    <p:extLst>
      <p:ext uri="{BB962C8B-B14F-4D97-AF65-F5344CB8AC3E}">
        <p14:creationId xmlns:p14="http://schemas.microsoft.com/office/powerpoint/2010/main" val="3946401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213421" y="1225254"/>
            <a:ext cx="8714874" cy="6378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Extended </a:t>
            </a:r>
            <a:r>
              <a:rPr lang="en-US" sz="2000" dirty="0" err="1"/>
              <a:t>bNAb</a:t>
            </a:r>
            <a:r>
              <a:rPr lang="en-US" sz="2000" dirty="0"/>
              <a:t> was the preferred strategy for both HE and HR-HE.</a:t>
            </a:r>
          </a:p>
        </p:txBody>
      </p:sp>
      <p:sp>
        <p:nvSpPr>
          <p:cNvPr id="8" name="Title 1">
            <a:extLst>
              <a:ext uri="{FF2B5EF4-FFF2-40B4-BE49-F238E27FC236}">
                <a16:creationId xmlns:a16="http://schemas.microsoft.com/office/drawing/2014/main" id="{E1BD688F-67F5-46EB-9A6F-16916ADD3FDA}"/>
              </a:ext>
            </a:extLst>
          </p:cNvPr>
          <p:cNvSpPr txBox="1">
            <a:spLocks/>
          </p:cNvSpPr>
          <p:nvPr/>
        </p:nvSpPr>
        <p:spPr>
          <a:xfrm>
            <a:off x="751191" y="-64314"/>
            <a:ext cx="78867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rgbClr val="C00000"/>
                </a:solidFill>
                <a:latin typeface="Arial" panose="020B0604020202020204" pitchFamily="34" charset="0"/>
                <a:ea typeface="+mj-ea"/>
                <a:cs typeface="Arial" panose="020B0604020202020204" pitchFamily="34" charset="0"/>
              </a:defRPr>
            </a:lvl1pPr>
          </a:lstStyle>
          <a:p>
            <a:r>
              <a:rPr lang="en-US" dirty="0"/>
              <a:t>Cost-Effectiveness of Broadly Neutralizing Antibodies (bNAbs) for Infant HIV Prophylaxis</a:t>
            </a:r>
            <a:br>
              <a:rPr lang="en-US" dirty="0"/>
            </a:br>
            <a:r>
              <a:rPr lang="en-US" sz="2000" i="1" dirty="0">
                <a:solidFill>
                  <a:schemeClr val="tx1"/>
                </a:solidFill>
              </a:rPr>
              <a:t>Dugdale C et al.  CROI, 2020 Boston Abs. 777</a:t>
            </a:r>
            <a:endParaRPr lang="en-US" dirty="0"/>
          </a:p>
        </p:txBody>
      </p:sp>
      <p:pic>
        <p:nvPicPr>
          <p:cNvPr id="6" name="Picture 5">
            <a:extLst>
              <a:ext uri="{FF2B5EF4-FFF2-40B4-BE49-F238E27FC236}">
                <a16:creationId xmlns:a16="http://schemas.microsoft.com/office/drawing/2014/main" id="{F4395E94-19CC-4A7A-86ED-8E422146B18A}"/>
              </a:ext>
            </a:extLst>
          </p:cNvPr>
          <p:cNvPicPr>
            <a:picLocks noChangeAspect="1"/>
          </p:cNvPicPr>
          <p:nvPr/>
        </p:nvPicPr>
        <p:blipFill>
          <a:blip r:embed="rId2"/>
          <a:stretch>
            <a:fillRect/>
          </a:stretch>
        </p:blipFill>
        <p:spPr>
          <a:xfrm>
            <a:off x="8017983" y="834268"/>
            <a:ext cx="840757" cy="288460"/>
          </a:xfrm>
          <a:prstGeom prst="rect">
            <a:avLst/>
          </a:prstGeom>
        </p:spPr>
      </p:pic>
      <p:grpSp>
        <p:nvGrpSpPr>
          <p:cNvPr id="32" name="Group 31">
            <a:extLst>
              <a:ext uri="{FF2B5EF4-FFF2-40B4-BE49-F238E27FC236}">
                <a16:creationId xmlns:a16="http://schemas.microsoft.com/office/drawing/2014/main" id="{C70E2D1D-65B1-4CE3-BDC5-53D7C97DD804}"/>
              </a:ext>
            </a:extLst>
          </p:cNvPr>
          <p:cNvGrpSpPr/>
          <p:nvPr/>
        </p:nvGrpSpPr>
        <p:grpSpPr>
          <a:xfrm>
            <a:off x="213257" y="1872849"/>
            <a:ext cx="3859203" cy="2262300"/>
            <a:chOff x="213257" y="1872849"/>
            <a:chExt cx="3859203" cy="2262300"/>
          </a:xfrm>
        </p:grpSpPr>
        <p:sp>
          <p:nvSpPr>
            <p:cNvPr id="9" name="TextBox 8">
              <a:extLst>
                <a:ext uri="{FF2B5EF4-FFF2-40B4-BE49-F238E27FC236}">
                  <a16:creationId xmlns:a16="http://schemas.microsoft.com/office/drawing/2014/main" id="{9748D462-3F03-4D07-B914-63696C7CB8DB}"/>
                </a:ext>
              </a:extLst>
            </p:cNvPr>
            <p:cNvSpPr txBox="1"/>
            <p:nvPr/>
          </p:nvSpPr>
          <p:spPr>
            <a:xfrm>
              <a:off x="214563" y="1872849"/>
              <a:ext cx="829073"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Base Case</a:t>
              </a:r>
            </a:p>
          </p:txBody>
        </p:sp>
        <p:grpSp>
          <p:nvGrpSpPr>
            <p:cNvPr id="31" name="Group 30">
              <a:extLst>
                <a:ext uri="{FF2B5EF4-FFF2-40B4-BE49-F238E27FC236}">
                  <a16:creationId xmlns:a16="http://schemas.microsoft.com/office/drawing/2014/main" id="{83798C1C-58F8-4701-9E37-52954FAD8E07}"/>
                </a:ext>
              </a:extLst>
            </p:cNvPr>
            <p:cNvGrpSpPr/>
            <p:nvPr/>
          </p:nvGrpSpPr>
          <p:grpSpPr>
            <a:xfrm>
              <a:off x="213257" y="2071081"/>
              <a:ext cx="3859203" cy="2064068"/>
              <a:chOff x="213257" y="2071081"/>
              <a:chExt cx="3859203" cy="2064068"/>
            </a:xfrm>
          </p:grpSpPr>
          <p:grpSp>
            <p:nvGrpSpPr>
              <p:cNvPr id="14" name="Group 13">
                <a:extLst>
                  <a:ext uri="{FF2B5EF4-FFF2-40B4-BE49-F238E27FC236}">
                    <a16:creationId xmlns:a16="http://schemas.microsoft.com/office/drawing/2014/main" id="{CBE56326-F3CF-472C-94D8-3FCB7512F062}"/>
                  </a:ext>
                </a:extLst>
              </p:cNvPr>
              <p:cNvGrpSpPr/>
              <p:nvPr/>
            </p:nvGrpSpPr>
            <p:grpSpPr>
              <a:xfrm>
                <a:off x="214563" y="2071081"/>
                <a:ext cx="3849189" cy="2064068"/>
                <a:chOff x="374467" y="2077508"/>
                <a:chExt cx="3849189" cy="2064068"/>
              </a:xfrm>
            </p:grpSpPr>
            <p:pic>
              <p:nvPicPr>
                <p:cNvPr id="12" name="Picture 11">
                  <a:extLst>
                    <a:ext uri="{FF2B5EF4-FFF2-40B4-BE49-F238E27FC236}">
                      <a16:creationId xmlns:a16="http://schemas.microsoft.com/office/drawing/2014/main" id="{844E7C2E-4867-483A-9153-087CFA9C456F}"/>
                    </a:ext>
                  </a:extLst>
                </p:cNvPr>
                <p:cNvPicPr>
                  <a:picLocks noChangeAspect="1"/>
                </p:cNvPicPr>
                <p:nvPr/>
              </p:nvPicPr>
              <p:blipFill>
                <a:blip r:embed="rId3"/>
                <a:stretch>
                  <a:fillRect/>
                </a:stretch>
              </p:blipFill>
              <p:spPr>
                <a:xfrm>
                  <a:off x="374467" y="2192924"/>
                  <a:ext cx="3849189" cy="1948652"/>
                </a:xfrm>
                <a:prstGeom prst="rect">
                  <a:avLst/>
                </a:prstGeom>
              </p:spPr>
            </p:pic>
            <p:sp>
              <p:nvSpPr>
                <p:cNvPr id="13" name="TextBox 12">
                  <a:extLst>
                    <a:ext uri="{FF2B5EF4-FFF2-40B4-BE49-F238E27FC236}">
                      <a16:creationId xmlns:a16="http://schemas.microsoft.com/office/drawing/2014/main" id="{3DD2C0C0-7846-4C0E-99AA-D9B365BAB759}"/>
                    </a:ext>
                  </a:extLst>
                </p:cNvPr>
                <p:cNvSpPr txBox="1"/>
                <p:nvPr/>
              </p:nvSpPr>
              <p:spPr>
                <a:xfrm>
                  <a:off x="829112" y="2077508"/>
                  <a:ext cx="813043" cy="230832"/>
                </a:xfrm>
                <a:prstGeom prst="rect">
                  <a:avLst/>
                </a:prstGeom>
                <a:solidFill>
                  <a:schemeClr val="bg1"/>
                </a:solidFill>
              </p:spPr>
              <p:txBody>
                <a:bodyPr wrap="none" rtlCol="0">
                  <a:spAutoFit/>
                </a:bodyPr>
                <a:lstStyle/>
                <a:p>
                  <a:pPr algn="ctr"/>
                  <a:r>
                    <a:rPr lang="en-US" sz="900" b="1" dirty="0">
                      <a:latin typeface="Arial" panose="020B0604020202020204" pitchFamily="34" charset="0"/>
                      <a:cs typeface="Arial" panose="020B0604020202020204" pitchFamily="34" charset="0"/>
                    </a:rPr>
                    <a:t>Total MTCT</a:t>
                  </a:r>
                </a:p>
              </p:txBody>
            </p:sp>
          </p:grpSp>
          <p:sp>
            <p:nvSpPr>
              <p:cNvPr id="15" name="Rectangle 14">
                <a:extLst>
                  <a:ext uri="{FF2B5EF4-FFF2-40B4-BE49-F238E27FC236}">
                    <a16:creationId xmlns:a16="http://schemas.microsoft.com/office/drawing/2014/main" id="{0A997336-07F9-49B1-8104-2F1A5B387BAA}"/>
                  </a:ext>
                </a:extLst>
              </p:cNvPr>
              <p:cNvSpPr/>
              <p:nvPr/>
            </p:nvSpPr>
            <p:spPr>
              <a:xfrm>
                <a:off x="223271" y="2952206"/>
                <a:ext cx="3849189" cy="10450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9417AC0-A6F2-497D-B0D2-37D3DB76F9AD}"/>
                  </a:ext>
                </a:extLst>
              </p:cNvPr>
              <p:cNvSpPr/>
              <p:nvPr/>
            </p:nvSpPr>
            <p:spPr>
              <a:xfrm>
                <a:off x="213257" y="3722268"/>
                <a:ext cx="3849189" cy="10450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TextBox 23">
            <a:extLst>
              <a:ext uri="{FF2B5EF4-FFF2-40B4-BE49-F238E27FC236}">
                <a16:creationId xmlns:a16="http://schemas.microsoft.com/office/drawing/2014/main" id="{12C6F48A-FB6D-47CC-81A8-6FC61E150045}"/>
              </a:ext>
            </a:extLst>
          </p:cNvPr>
          <p:cNvSpPr txBox="1"/>
          <p:nvPr/>
        </p:nvSpPr>
        <p:spPr>
          <a:xfrm>
            <a:off x="175546" y="4436796"/>
            <a:ext cx="4347587" cy="2147896"/>
          </a:xfrm>
          <a:prstGeom prst="rect">
            <a:avLst/>
          </a:prstGeom>
          <a:noFill/>
        </p:spPr>
        <p:txBody>
          <a:bodyPr wrap="square" rtlCol="0">
            <a:spAutoFit/>
          </a:bodyPr>
          <a:lstStyle/>
          <a:p>
            <a:pPr marL="285750" indent="-285750">
              <a:lnSpc>
                <a:spcPct val="103000"/>
              </a:lnSpc>
              <a:spcBef>
                <a:spcPts val="300"/>
              </a:spcBef>
              <a:spcAft>
                <a:spcPts val="300"/>
              </a:spcAft>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For all HE, </a:t>
            </a:r>
            <a:r>
              <a:rPr lang="en-US" i="1" dirty="0">
                <a:latin typeface="Arial" panose="020B0604020202020204" pitchFamily="34" charset="0"/>
                <a:cs typeface="Arial" panose="020B0604020202020204" pitchFamily="34" charset="0"/>
              </a:rPr>
              <a:t>extended </a:t>
            </a:r>
            <a:r>
              <a:rPr lang="en-US" i="1" dirty="0" err="1">
                <a:latin typeface="Arial" panose="020B0604020202020204" pitchFamily="34" charset="0"/>
                <a:cs typeface="Arial" panose="020B0604020202020204" pitchFamily="34" charset="0"/>
              </a:rPr>
              <a:t>bNAb</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remained the preferred strategy unless </a:t>
            </a:r>
            <a:r>
              <a:rPr lang="en-US" dirty="0" err="1">
                <a:latin typeface="Arial" panose="020B0604020202020204" pitchFamily="34" charset="0"/>
                <a:cs typeface="Arial" panose="020B0604020202020204" pitchFamily="34" charset="0"/>
              </a:rPr>
              <a:t>bNAb</a:t>
            </a:r>
            <a:r>
              <a:rPr lang="en-US" dirty="0">
                <a:latin typeface="Arial" panose="020B0604020202020204" pitchFamily="34" charset="0"/>
                <a:cs typeface="Arial" panose="020B0604020202020204" pitchFamily="34" charset="0"/>
              </a:rPr>
              <a:t> efficacy &lt;60% or cost &gt;$100/dose</a:t>
            </a:r>
          </a:p>
          <a:p>
            <a:pPr marL="285750" indent="-285750">
              <a:lnSpc>
                <a:spcPct val="103000"/>
              </a:lnSpc>
              <a:spcBef>
                <a:spcPts val="300"/>
              </a:spcBef>
              <a:spcAft>
                <a:spcPts val="300"/>
              </a:spcAft>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For high risk HE, </a:t>
            </a:r>
            <a:r>
              <a:rPr lang="en-US" i="1" dirty="0">
                <a:latin typeface="Arial" panose="020B0604020202020204" pitchFamily="34" charset="0"/>
                <a:cs typeface="Arial" panose="020B0604020202020204" pitchFamily="34" charset="0"/>
              </a:rPr>
              <a:t>extended </a:t>
            </a:r>
            <a:r>
              <a:rPr lang="en-US" i="1" dirty="0" err="1">
                <a:latin typeface="Arial" panose="020B0604020202020204" pitchFamily="34" charset="0"/>
                <a:cs typeface="Arial" panose="020B0604020202020204" pitchFamily="34" charset="0"/>
              </a:rPr>
              <a:t>bNAb</a:t>
            </a:r>
            <a:r>
              <a:rPr lang="en-US" dirty="0">
                <a:latin typeface="Arial" panose="020B0604020202020204" pitchFamily="34" charset="0"/>
                <a:cs typeface="Arial" panose="020B0604020202020204" pitchFamily="34" charset="0"/>
              </a:rPr>
              <a:t> remained the preferred strategy unless </a:t>
            </a:r>
            <a:r>
              <a:rPr lang="en-US" dirty="0" err="1">
                <a:latin typeface="Arial" panose="020B0604020202020204" pitchFamily="34" charset="0"/>
                <a:cs typeface="Arial" panose="020B0604020202020204" pitchFamily="34" charset="0"/>
              </a:rPr>
              <a:t>bNAb</a:t>
            </a:r>
            <a:r>
              <a:rPr lang="en-US" dirty="0">
                <a:latin typeface="Arial" panose="020B0604020202020204" pitchFamily="34" charset="0"/>
                <a:cs typeface="Arial" panose="020B0604020202020204" pitchFamily="34" charset="0"/>
              </a:rPr>
              <a:t> efficacy was &lt;40% or costs exceeded $120/dose</a:t>
            </a:r>
          </a:p>
        </p:txBody>
      </p:sp>
      <p:grpSp>
        <p:nvGrpSpPr>
          <p:cNvPr id="35" name="Group 34">
            <a:extLst>
              <a:ext uri="{FF2B5EF4-FFF2-40B4-BE49-F238E27FC236}">
                <a16:creationId xmlns:a16="http://schemas.microsoft.com/office/drawing/2014/main" id="{9F972A38-789B-4DC6-8B3C-FF088ED1A765}"/>
              </a:ext>
            </a:extLst>
          </p:cNvPr>
          <p:cNvGrpSpPr/>
          <p:nvPr/>
        </p:nvGrpSpPr>
        <p:grpSpPr>
          <a:xfrm>
            <a:off x="4230746" y="1639717"/>
            <a:ext cx="4613764" cy="5082584"/>
            <a:chOff x="4230746" y="1639717"/>
            <a:chExt cx="4613764" cy="5082584"/>
          </a:xfrm>
        </p:grpSpPr>
        <p:grpSp>
          <p:nvGrpSpPr>
            <p:cNvPr id="30" name="Group 29">
              <a:extLst>
                <a:ext uri="{FF2B5EF4-FFF2-40B4-BE49-F238E27FC236}">
                  <a16:creationId xmlns:a16="http://schemas.microsoft.com/office/drawing/2014/main" id="{34FE39AE-FDA9-462C-854D-B12CDCF4222E}"/>
                </a:ext>
              </a:extLst>
            </p:cNvPr>
            <p:cNvGrpSpPr/>
            <p:nvPr/>
          </p:nvGrpSpPr>
          <p:grpSpPr>
            <a:xfrm>
              <a:off x="4446891" y="1968112"/>
              <a:ext cx="4191000" cy="4754189"/>
              <a:chOff x="4473017" y="1804867"/>
              <a:chExt cx="4191000" cy="4754189"/>
            </a:xfrm>
          </p:grpSpPr>
          <p:pic>
            <p:nvPicPr>
              <p:cNvPr id="18" name="Picture 17">
                <a:extLst>
                  <a:ext uri="{FF2B5EF4-FFF2-40B4-BE49-F238E27FC236}">
                    <a16:creationId xmlns:a16="http://schemas.microsoft.com/office/drawing/2014/main" id="{AE3F093E-CAE0-4EBC-85BF-B61DB46D0039}"/>
                  </a:ext>
                </a:extLst>
              </p:cNvPr>
              <p:cNvPicPr>
                <a:picLocks noChangeAspect="1"/>
              </p:cNvPicPr>
              <p:nvPr/>
            </p:nvPicPr>
            <p:blipFill>
              <a:blip r:embed="rId4"/>
              <a:stretch>
                <a:fillRect/>
              </a:stretch>
            </p:blipFill>
            <p:spPr>
              <a:xfrm>
                <a:off x="4473017" y="2533915"/>
                <a:ext cx="4181475" cy="2047875"/>
              </a:xfrm>
              <a:prstGeom prst="rect">
                <a:avLst/>
              </a:prstGeom>
            </p:spPr>
          </p:pic>
          <p:pic>
            <p:nvPicPr>
              <p:cNvPr id="21" name="Picture 20">
                <a:extLst>
                  <a:ext uri="{FF2B5EF4-FFF2-40B4-BE49-F238E27FC236}">
                    <a16:creationId xmlns:a16="http://schemas.microsoft.com/office/drawing/2014/main" id="{1A3292CE-22BF-40DE-AEE3-D92422E1B1B2}"/>
                  </a:ext>
                </a:extLst>
              </p:cNvPr>
              <p:cNvPicPr>
                <a:picLocks noChangeAspect="1"/>
              </p:cNvPicPr>
              <p:nvPr/>
            </p:nvPicPr>
            <p:blipFill>
              <a:blip r:embed="rId5"/>
              <a:stretch>
                <a:fillRect/>
              </a:stretch>
            </p:blipFill>
            <p:spPr>
              <a:xfrm>
                <a:off x="4473017" y="4558806"/>
                <a:ext cx="4191000" cy="2000250"/>
              </a:xfrm>
              <a:prstGeom prst="rect">
                <a:avLst/>
              </a:prstGeom>
            </p:spPr>
          </p:pic>
          <p:pic>
            <p:nvPicPr>
              <p:cNvPr id="22" name="Picture 21">
                <a:extLst>
                  <a:ext uri="{FF2B5EF4-FFF2-40B4-BE49-F238E27FC236}">
                    <a16:creationId xmlns:a16="http://schemas.microsoft.com/office/drawing/2014/main" id="{54A19A9F-54FC-412A-AE0F-6A9166E0750A}"/>
                  </a:ext>
                </a:extLst>
              </p:cNvPr>
              <p:cNvPicPr>
                <a:picLocks noChangeAspect="1"/>
              </p:cNvPicPr>
              <p:nvPr/>
            </p:nvPicPr>
            <p:blipFill>
              <a:blip r:embed="rId6"/>
              <a:stretch>
                <a:fillRect/>
              </a:stretch>
            </p:blipFill>
            <p:spPr>
              <a:xfrm>
                <a:off x="5340860" y="1804867"/>
                <a:ext cx="2703249" cy="725936"/>
              </a:xfrm>
              <a:prstGeom prst="rect">
                <a:avLst/>
              </a:prstGeom>
            </p:spPr>
          </p:pic>
          <p:sp>
            <p:nvSpPr>
              <p:cNvPr id="25" name="Rectangle 24">
                <a:extLst>
                  <a:ext uri="{FF2B5EF4-FFF2-40B4-BE49-F238E27FC236}">
                    <a16:creationId xmlns:a16="http://schemas.microsoft.com/office/drawing/2014/main" id="{B1D82780-C5A0-4DBA-AF84-FBE95141AED7}"/>
                  </a:ext>
                </a:extLst>
              </p:cNvPr>
              <p:cNvSpPr/>
              <p:nvPr/>
            </p:nvSpPr>
            <p:spPr>
              <a:xfrm>
                <a:off x="7498202" y="4069677"/>
                <a:ext cx="917239" cy="246221"/>
              </a:xfrm>
              <a:prstGeom prst="rect">
                <a:avLst/>
              </a:prstGeom>
            </p:spPr>
            <p:txBody>
              <a:bodyPr wrap="none">
                <a:spAutoFit/>
              </a:bodyPr>
              <a:lstStyle/>
              <a:p>
                <a:r>
                  <a:rPr lang="en-US" sz="1000" b="1" dirty="0">
                    <a:solidFill>
                      <a:schemeClr val="accent1">
                        <a:lumMod val="20000"/>
                        <a:lumOff val="80000"/>
                      </a:schemeClr>
                    </a:solidFill>
                    <a:latin typeface="Arial" panose="020B0604020202020204" pitchFamily="34" charset="0"/>
                    <a:cs typeface="Arial" panose="020B0604020202020204" pitchFamily="34" charset="0"/>
                  </a:rPr>
                  <a:t>Cost-saving</a:t>
                </a:r>
                <a:endParaRPr lang="en-US" sz="1000" b="1" dirty="0">
                  <a:solidFill>
                    <a:schemeClr val="accent1">
                      <a:lumMod val="20000"/>
                      <a:lumOff val="80000"/>
                    </a:schemeClr>
                  </a:solidFill>
                </a:endParaRPr>
              </a:p>
            </p:txBody>
          </p:sp>
          <p:sp>
            <p:nvSpPr>
              <p:cNvPr id="26" name="Rectangle 25">
                <a:extLst>
                  <a:ext uri="{FF2B5EF4-FFF2-40B4-BE49-F238E27FC236}">
                    <a16:creationId xmlns:a16="http://schemas.microsoft.com/office/drawing/2014/main" id="{AF045DBA-05E6-4D12-AF4C-49819ED429F3}"/>
                  </a:ext>
                </a:extLst>
              </p:cNvPr>
              <p:cNvSpPr/>
              <p:nvPr/>
            </p:nvSpPr>
            <p:spPr>
              <a:xfrm>
                <a:off x="7547248" y="6068523"/>
                <a:ext cx="917239" cy="246221"/>
              </a:xfrm>
              <a:prstGeom prst="rect">
                <a:avLst/>
              </a:prstGeom>
            </p:spPr>
            <p:txBody>
              <a:bodyPr wrap="none">
                <a:spAutoFit/>
              </a:bodyPr>
              <a:lstStyle/>
              <a:p>
                <a:r>
                  <a:rPr lang="en-US" sz="1000" b="1" dirty="0">
                    <a:solidFill>
                      <a:schemeClr val="accent1">
                        <a:lumMod val="20000"/>
                        <a:lumOff val="80000"/>
                      </a:schemeClr>
                    </a:solidFill>
                    <a:latin typeface="Arial" panose="020B0604020202020204" pitchFamily="34" charset="0"/>
                    <a:cs typeface="Arial" panose="020B0604020202020204" pitchFamily="34" charset="0"/>
                  </a:rPr>
                  <a:t>Cost-saving</a:t>
                </a:r>
                <a:endParaRPr lang="en-US" sz="1000" b="1" dirty="0">
                  <a:solidFill>
                    <a:schemeClr val="accent1">
                      <a:lumMod val="20000"/>
                      <a:lumOff val="80000"/>
                    </a:schemeClr>
                  </a:solidFill>
                </a:endParaRPr>
              </a:p>
            </p:txBody>
          </p:sp>
          <p:sp>
            <p:nvSpPr>
              <p:cNvPr id="27" name="Rectangle 26">
                <a:extLst>
                  <a:ext uri="{FF2B5EF4-FFF2-40B4-BE49-F238E27FC236}">
                    <a16:creationId xmlns:a16="http://schemas.microsoft.com/office/drawing/2014/main" id="{EFC68D86-CEA1-4A51-A96A-94064CA66CB6}"/>
                  </a:ext>
                </a:extLst>
              </p:cNvPr>
              <p:cNvSpPr/>
              <p:nvPr/>
            </p:nvSpPr>
            <p:spPr>
              <a:xfrm>
                <a:off x="7623441" y="3580548"/>
                <a:ext cx="1031051" cy="246221"/>
              </a:xfrm>
              <a:prstGeom prst="rect">
                <a:avLst/>
              </a:prstGeom>
            </p:spPr>
            <p:txBody>
              <a:bodyPr wrap="none">
                <a:spAutoFit/>
              </a:bodyPr>
              <a:lstStyle/>
              <a:p>
                <a:r>
                  <a:rPr lang="en-US" sz="1000" b="1" dirty="0">
                    <a:solidFill>
                      <a:schemeClr val="accent6">
                        <a:lumMod val="20000"/>
                        <a:lumOff val="80000"/>
                      </a:schemeClr>
                    </a:solidFill>
                    <a:latin typeface="Arial" panose="020B0604020202020204" pitchFamily="34" charset="0"/>
                    <a:cs typeface="Arial" panose="020B0604020202020204" pitchFamily="34" charset="0"/>
                  </a:rPr>
                  <a:t>Cost-effective</a:t>
                </a:r>
                <a:endParaRPr lang="en-US" sz="1000" b="1" dirty="0">
                  <a:solidFill>
                    <a:schemeClr val="accent6">
                      <a:lumMod val="20000"/>
                      <a:lumOff val="80000"/>
                    </a:schemeClr>
                  </a:solidFill>
                </a:endParaRPr>
              </a:p>
            </p:txBody>
          </p:sp>
          <p:sp>
            <p:nvSpPr>
              <p:cNvPr id="28" name="Rectangle 27">
                <a:extLst>
                  <a:ext uri="{FF2B5EF4-FFF2-40B4-BE49-F238E27FC236}">
                    <a16:creationId xmlns:a16="http://schemas.microsoft.com/office/drawing/2014/main" id="{A27C4AA3-10F8-40CB-A107-3C6B1A5202FB}"/>
                  </a:ext>
                </a:extLst>
              </p:cNvPr>
              <p:cNvSpPr/>
              <p:nvPr/>
            </p:nvSpPr>
            <p:spPr>
              <a:xfrm>
                <a:off x="7528583" y="5486403"/>
                <a:ext cx="1031051" cy="246221"/>
              </a:xfrm>
              <a:prstGeom prst="rect">
                <a:avLst/>
              </a:prstGeom>
            </p:spPr>
            <p:txBody>
              <a:bodyPr wrap="none">
                <a:spAutoFit/>
              </a:bodyPr>
              <a:lstStyle/>
              <a:p>
                <a:r>
                  <a:rPr lang="en-US" sz="1000" b="1" dirty="0">
                    <a:solidFill>
                      <a:schemeClr val="accent6">
                        <a:lumMod val="20000"/>
                        <a:lumOff val="80000"/>
                      </a:schemeClr>
                    </a:solidFill>
                    <a:latin typeface="Arial" panose="020B0604020202020204" pitchFamily="34" charset="0"/>
                    <a:cs typeface="Arial" panose="020B0604020202020204" pitchFamily="34" charset="0"/>
                  </a:rPr>
                  <a:t>Cost-effective</a:t>
                </a:r>
                <a:endParaRPr lang="en-US" sz="1000" b="1" dirty="0">
                  <a:solidFill>
                    <a:schemeClr val="accent6">
                      <a:lumMod val="20000"/>
                      <a:lumOff val="80000"/>
                    </a:schemeClr>
                  </a:solidFill>
                </a:endParaRPr>
              </a:p>
            </p:txBody>
          </p:sp>
          <p:sp>
            <p:nvSpPr>
              <p:cNvPr id="29" name="Rectangle 28">
                <a:extLst>
                  <a:ext uri="{FF2B5EF4-FFF2-40B4-BE49-F238E27FC236}">
                    <a16:creationId xmlns:a16="http://schemas.microsoft.com/office/drawing/2014/main" id="{B02F6B82-EAE8-4E4A-AB1E-5EE22EF0B483}"/>
                  </a:ext>
                </a:extLst>
              </p:cNvPr>
              <p:cNvSpPr/>
              <p:nvPr/>
            </p:nvSpPr>
            <p:spPr>
              <a:xfrm>
                <a:off x="5340860" y="2281760"/>
                <a:ext cx="2270756" cy="24520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2CB48A46-8FF1-4B19-80F4-DB8487DC3B74}"/>
                </a:ext>
              </a:extLst>
            </p:cNvPr>
            <p:cNvSpPr txBox="1"/>
            <p:nvPr/>
          </p:nvSpPr>
          <p:spPr>
            <a:xfrm>
              <a:off x="4230746" y="1639717"/>
              <a:ext cx="4613764" cy="400110"/>
            </a:xfrm>
            <a:prstGeom prst="rect">
              <a:avLst/>
            </a:prstGeom>
            <a:noFill/>
          </p:spPr>
          <p:txBody>
            <a:bodyPr wrap="none" rtlCol="0">
              <a:spAutoFit/>
            </a:bodyPr>
            <a:lstStyle/>
            <a:p>
              <a:pPr algn="ctr"/>
              <a:r>
                <a:rPr lang="en-US" sz="1000" b="1" dirty="0">
                  <a:latin typeface="Arial" panose="020B0604020202020204" pitchFamily="34" charset="0"/>
                  <a:cs typeface="Arial" panose="020B0604020202020204" pitchFamily="34" charset="0"/>
                </a:rPr>
                <a:t>Sensitivity Analysis of Preferred Strategy at CE Threshold of Incremental</a:t>
              </a:r>
            </a:p>
            <a:p>
              <a:pPr algn="ctr"/>
              <a:r>
                <a:rPr lang="en-US" sz="1000" b="1" dirty="0">
                  <a:latin typeface="Arial" panose="020B0604020202020204" pitchFamily="34" charset="0"/>
                  <a:cs typeface="Arial" panose="020B0604020202020204" pitchFamily="34" charset="0"/>
                </a:rPr>
                <a:t>Cost-Effectiveness Ratio (ICER) &lt;$900/YLS</a:t>
              </a:r>
            </a:p>
          </p:txBody>
        </p:sp>
      </p:grpSp>
      <p:cxnSp>
        <p:nvCxnSpPr>
          <p:cNvPr id="37" name="Straight Connector 36">
            <a:extLst>
              <a:ext uri="{FF2B5EF4-FFF2-40B4-BE49-F238E27FC236}">
                <a16:creationId xmlns:a16="http://schemas.microsoft.com/office/drawing/2014/main" id="{00BFCA79-0027-4DEA-B5E2-22AAC90A3864}"/>
              </a:ext>
            </a:extLst>
          </p:cNvPr>
          <p:cNvCxnSpPr/>
          <p:nvPr/>
        </p:nvCxnSpPr>
        <p:spPr>
          <a:xfrm>
            <a:off x="4901915" y="3716098"/>
            <a:ext cx="376210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DFBEE20-E307-4BD4-AB28-80B2E437AEB3}"/>
              </a:ext>
            </a:extLst>
          </p:cNvPr>
          <p:cNvCxnSpPr>
            <a:cxnSpLocks/>
          </p:cNvCxnSpPr>
          <p:nvPr/>
        </p:nvCxnSpPr>
        <p:spPr>
          <a:xfrm flipV="1">
            <a:off x="7065993" y="2891247"/>
            <a:ext cx="0" cy="153670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17CBF97-0949-4F7A-83FD-95FEDD2B52B1}"/>
              </a:ext>
            </a:extLst>
          </p:cNvPr>
          <p:cNvCxnSpPr/>
          <p:nvPr/>
        </p:nvCxnSpPr>
        <p:spPr>
          <a:xfrm>
            <a:off x="5005353" y="5543762"/>
            <a:ext cx="376210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4144878-FC7F-4F4A-91C4-BAD4BCC48168}"/>
              </a:ext>
            </a:extLst>
          </p:cNvPr>
          <p:cNvCxnSpPr>
            <a:cxnSpLocks/>
          </p:cNvCxnSpPr>
          <p:nvPr/>
        </p:nvCxnSpPr>
        <p:spPr>
          <a:xfrm flipV="1">
            <a:off x="6476239" y="4899574"/>
            <a:ext cx="0" cy="153670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B4A6338-26CE-40C3-9F2D-4D6332989BC8}"/>
              </a:ext>
            </a:extLst>
          </p:cNvPr>
          <p:cNvSpPr txBox="1"/>
          <p:nvPr/>
        </p:nvSpPr>
        <p:spPr>
          <a:xfrm>
            <a:off x="494624" y="3958267"/>
            <a:ext cx="3044873" cy="461665"/>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ICER=incremental cost-effectiveness ratio</a:t>
            </a:r>
          </a:p>
          <a:p>
            <a:r>
              <a:rPr lang="en-US" sz="1200" dirty="0">
                <a:latin typeface="Arial" panose="020B0604020202020204" pitchFamily="34" charset="0"/>
                <a:cs typeface="Arial" panose="020B0604020202020204" pitchFamily="34" charset="0"/>
              </a:rPr>
              <a:t>YLS=years life saved</a:t>
            </a:r>
          </a:p>
        </p:txBody>
      </p:sp>
      <p:pic>
        <p:nvPicPr>
          <p:cNvPr id="10" name="Picture 9">
            <a:extLst>
              <a:ext uri="{FF2B5EF4-FFF2-40B4-BE49-F238E27FC236}">
                <a16:creationId xmlns:a16="http://schemas.microsoft.com/office/drawing/2014/main" id="{8ACE1B55-330E-41D9-AB8A-179E04B3E829}"/>
              </a:ext>
            </a:extLst>
          </p:cNvPr>
          <p:cNvPicPr>
            <a:picLocks noChangeAspect="1"/>
          </p:cNvPicPr>
          <p:nvPr/>
        </p:nvPicPr>
        <p:blipFill>
          <a:blip r:embed="rId7"/>
          <a:stretch>
            <a:fillRect/>
          </a:stretch>
        </p:blipFill>
        <p:spPr>
          <a:xfrm>
            <a:off x="51915" y="391535"/>
            <a:ext cx="1073978" cy="756666"/>
          </a:xfrm>
          <a:prstGeom prst="rect">
            <a:avLst/>
          </a:prstGeom>
        </p:spPr>
      </p:pic>
      <p:sp>
        <p:nvSpPr>
          <p:cNvPr id="11" name="Oval 10">
            <a:extLst>
              <a:ext uri="{FF2B5EF4-FFF2-40B4-BE49-F238E27FC236}">
                <a16:creationId xmlns:a16="http://schemas.microsoft.com/office/drawing/2014/main" id="{A35306AD-11F6-4B34-8A48-EEF2AC036F1D}"/>
              </a:ext>
            </a:extLst>
          </p:cNvPr>
          <p:cNvSpPr/>
          <p:nvPr/>
        </p:nvSpPr>
        <p:spPr>
          <a:xfrm>
            <a:off x="6937695" y="4419932"/>
            <a:ext cx="295330" cy="1961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91E65DC-E7E0-418F-9ECB-F542D810BE3F}"/>
              </a:ext>
            </a:extLst>
          </p:cNvPr>
          <p:cNvSpPr/>
          <p:nvPr/>
        </p:nvSpPr>
        <p:spPr>
          <a:xfrm>
            <a:off x="4634991" y="3641145"/>
            <a:ext cx="295330" cy="1961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A41EFA8-85C4-40EB-B8E0-13022BE25964}"/>
              </a:ext>
            </a:extLst>
          </p:cNvPr>
          <p:cNvSpPr/>
          <p:nvPr/>
        </p:nvSpPr>
        <p:spPr>
          <a:xfrm>
            <a:off x="4694541" y="5462668"/>
            <a:ext cx="295330" cy="1961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773A003-39F7-41BC-9113-4F236A8FCADB}"/>
              </a:ext>
            </a:extLst>
          </p:cNvPr>
          <p:cNvSpPr/>
          <p:nvPr/>
        </p:nvSpPr>
        <p:spPr>
          <a:xfrm>
            <a:off x="6302447" y="6391120"/>
            <a:ext cx="295330" cy="1961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01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xEl>
                                              <p:pRg st="1" end="1"/>
                                            </p:txEl>
                                          </p:spTgt>
                                        </p:tgtEl>
                                        <p:attrNameLst>
                                          <p:attrName>style.visibility</p:attrName>
                                        </p:attrNameLst>
                                      </p:cBhvr>
                                      <p:to>
                                        <p:strVal val="visible"/>
                                      </p:to>
                                    </p:set>
                                    <p:animEffect transition="in" filter="fade">
                                      <p:cBhvr>
                                        <p:cTn id="33" dur="500"/>
                                        <p:tgtEl>
                                          <p:spTgt spid="24">
                                            <p:txEl>
                                              <p:pRg st="1" end="1"/>
                                            </p:txEl>
                                          </p:spTgt>
                                        </p:tgtEl>
                                      </p:cBhvr>
                                    </p:animEffect>
                                  </p:childTnLst>
                                </p:cTn>
                              </p:par>
                              <p:par>
                                <p:cTn id="34" presetID="2" presetClass="entr" presetSubtype="4" fill="hold" nodeType="with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ppt_x"/>
                                          </p:val>
                                        </p:tav>
                                        <p:tav tm="100000">
                                          <p:val>
                                            <p:strVal val="#ppt_x"/>
                                          </p:val>
                                        </p:tav>
                                      </p:tavLst>
                                    </p:anim>
                                    <p:anim calcmode="lin" valueType="num">
                                      <p:cBhvr additive="base">
                                        <p:cTn id="37" dur="500" fill="hold"/>
                                        <p:tgtEl>
                                          <p:spTgt spid="4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500" fill="hold"/>
                                        <p:tgtEl>
                                          <p:spTgt spid="41"/>
                                        </p:tgtEl>
                                        <p:attrNameLst>
                                          <p:attrName>ppt_x</p:attrName>
                                        </p:attrNameLst>
                                      </p:cBhvr>
                                      <p:tavLst>
                                        <p:tav tm="0">
                                          <p:val>
                                            <p:strVal val="#ppt_x"/>
                                          </p:val>
                                        </p:tav>
                                        <p:tav tm="100000">
                                          <p:val>
                                            <p:strVal val="#ppt_x"/>
                                          </p:val>
                                        </p:tav>
                                      </p:tavLst>
                                    </p:anim>
                                    <p:anim calcmode="lin" valueType="num">
                                      <p:cBhvr additive="base">
                                        <p:cTn id="41" dur="500" fill="hold"/>
                                        <p:tgtEl>
                                          <p:spTgt spid="4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500" fill="hold"/>
                                        <p:tgtEl>
                                          <p:spTgt spid="39"/>
                                        </p:tgtEl>
                                        <p:attrNameLst>
                                          <p:attrName>ppt_x</p:attrName>
                                        </p:attrNameLst>
                                      </p:cBhvr>
                                      <p:tavLst>
                                        <p:tav tm="0">
                                          <p:val>
                                            <p:strVal val="#ppt_x"/>
                                          </p:val>
                                        </p:tav>
                                        <p:tav tm="100000">
                                          <p:val>
                                            <p:strVal val="#ppt_x"/>
                                          </p:val>
                                        </p:tav>
                                      </p:tavLst>
                                    </p:anim>
                                    <p:anim calcmode="lin" valueType="num">
                                      <p:cBhvr additive="base">
                                        <p:cTn id="45" dur="500" fill="hold"/>
                                        <p:tgtEl>
                                          <p:spTgt spid="3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fill="hold"/>
                                        <p:tgtEl>
                                          <p:spTgt spid="40"/>
                                        </p:tgtEl>
                                        <p:attrNameLst>
                                          <p:attrName>ppt_x</p:attrName>
                                        </p:attrNameLst>
                                      </p:cBhvr>
                                      <p:tavLst>
                                        <p:tav tm="0">
                                          <p:val>
                                            <p:strVal val="#ppt_x"/>
                                          </p:val>
                                        </p:tav>
                                        <p:tav tm="100000">
                                          <p:val>
                                            <p:strVal val="#ppt_x"/>
                                          </p:val>
                                        </p:tav>
                                      </p:tavLst>
                                    </p:anim>
                                    <p:anim calcmode="lin" valueType="num">
                                      <p:cBhvr additive="base">
                                        <p:cTn id="4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6" grpId="0" animBg="1"/>
      <p:bldP spid="39" grpId="0" animBg="1"/>
      <p:bldP spid="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346122" y="-66697"/>
            <a:ext cx="8174423" cy="1325563"/>
          </a:xfrm>
        </p:spPr>
        <p:txBody>
          <a:bodyPr>
            <a:normAutofit fontScale="90000"/>
          </a:bodyPr>
          <a:lstStyle/>
          <a:p>
            <a:r>
              <a:rPr lang="en-US" dirty="0"/>
              <a:t>Children are Less Likely to be an Index Testing Contact Compared to Adults – But Have High Testing Yield</a:t>
            </a:r>
            <a:br>
              <a:rPr lang="en-US" dirty="0"/>
            </a:br>
            <a:r>
              <a:rPr lang="en-US" sz="2000" i="1" dirty="0">
                <a:solidFill>
                  <a:schemeClr val="tx1"/>
                </a:solidFill>
              </a:rPr>
              <a:t>Wolf HT et al.  CROI, 2020 Boston Abs. 815</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1" y="1146006"/>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211699" y="1144042"/>
            <a:ext cx="8857735"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PEPFAR data from 8 sub-Saharan countries: assessed # new HIV+ patients who accepted index testing; then evaluated # </a:t>
            </a:r>
            <a:r>
              <a:rPr lang="en-US" sz="2200" dirty="0">
                <a:solidFill>
                  <a:schemeClr val="tx1">
                    <a:lumMod val="50000"/>
                    <a:lumOff val="50000"/>
                  </a:schemeClr>
                </a:solidFill>
              </a:rPr>
              <a:t>pediatric</a:t>
            </a:r>
            <a:r>
              <a:rPr lang="en-US" sz="2200" dirty="0"/>
              <a:t>/</a:t>
            </a:r>
            <a:r>
              <a:rPr lang="en-US" sz="2200" dirty="0">
                <a:solidFill>
                  <a:srgbClr val="0070C0"/>
                </a:solidFill>
              </a:rPr>
              <a:t>adult</a:t>
            </a:r>
            <a:r>
              <a:rPr lang="en-US" sz="2200" dirty="0"/>
              <a:t> contacts elicited &amp; % children receiving an HIV test and were </a:t>
            </a:r>
            <a:r>
              <a:rPr lang="en-US" sz="2200" dirty="0">
                <a:solidFill>
                  <a:srgbClr val="C00000"/>
                </a:solidFill>
              </a:rPr>
              <a:t>seropositive</a:t>
            </a:r>
            <a:r>
              <a:rPr lang="en-US" sz="2200" dirty="0"/>
              <a:t> (yield).</a:t>
            </a:r>
            <a:endParaRPr lang="en-US" dirty="0"/>
          </a:p>
        </p:txBody>
      </p:sp>
      <p:sp>
        <p:nvSpPr>
          <p:cNvPr id="6" name="Content Placeholder 111">
            <a:extLst>
              <a:ext uri="{FF2B5EF4-FFF2-40B4-BE49-F238E27FC236}">
                <a16:creationId xmlns:a16="http://schemas.microsoft.com/office/drawing/2014/main" id="{08EF6807-6C23-44F8-8D7A-67F8AAE0249A}"/>
              </a:ext>
            </a:extLst>
          </p:cNvPr>
          <p:cNvSpPr txBox="1">
            <a:spLocks/>
          </p:cNvSpPr>
          <p:nvPr/>
        </p:nvSpPr>
        <p:spPr>
          <a:xfrm>
            <a:off x="6109481" y="2301132"/>
            <a:ext cx="2880622" cy="43240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Each index case elicited more </a:t>
            </a:r>
            <a:r>
              <a:rPr lang="en-US" sz="2000" dirty="0">
                <a:solidFill>
                  <a:srgbClr val="0070C0"/>
                </a:solidFill>
              </a:rPr>
              <a:t>adult</a:t>
            </a:r>
            <a:r>
              <a:rPr lang="en-US" sz="2000" dirty="0"/>
              <a:t> than </a:t>
            </a:r>
            <a:r>
              <a:rPr lang="en-US" sz="2000" dirty="0">
                <a:solidFill>
                  <a:schemeClr val="bg1">
                    <a:lumMod val="50000"/>
                  </a:schemeClr>
                </a:solidFill>
              </a:rPr>
              <a:t>ped</a:t>
            </a:r>
            <a:r>
              <a:rPr lang="en-US" sz="2000" dirty="0"/>
              <a:t> contacts; % </a:t>
            </a:r>
            <a:r>
              <a:rPr lang="en-US" sz="2000" dirty="0">
                <a:solidFill>
                  <a:schemeClr val="bg1">
                    <a:lumMod val="50000"/>
                  </a:schemeClr>
                </a:solidFill>
              </a:rPr>
              <a:t>ped</a:t>
            </a:r>
            <a:r>
              <a:rPr lang="en-US" sz="2000" dirty="0"/>
              <a:t> ranged from 12-40%.</a:t>
            </a:r>
          </a:p>
          <a:p>
            <a:pPr>
              <a:lnSpc>
                <a:spcPct val="103000"/>
              </a:lnSpc>
              <a:spcBef>
                <a:spcPts val="600"/>
              </a:spcBef>
              <a:buFont typeface="Arial" panose="020B0604020202020204" pitchFamily="34" charset="0"/>
              <a:buChar char="→"/>
            </a:pPr>
            <a:r>
              <a:rPr lang="en-US" sz="2000" dirty="0"/>
              <a:t>Despite lower # tested, </a:t>
            </a:r>
            <a:r>
              <a:rPr lang="en-US" sz="2000" b="1" dirty="0"/>
              <a:t>high HIV+ yield among pediatric contacts</a:t>
            </a:r>
            <a:r>
              <a:rPr lang="en-US" sz="2000" dirty="0"/>
              <a:t>, ranging from 1.3-10.1%, with mean 5.0% across the 8 countries</a:t>
            </a:r>
          </a:p>
        </p:txBody>
      </p:sp>
      <p:sp>
        <p:nvSpPr>
          <p:cNvPr id="11" name="Content Placeholder 111">
            <a:extLst>
              <a:ext uri="{FF2B5EF4-FFF2-40B4-BE49-F238E27FC236}">
                <a16:creationId xmlns:a16="http://schemas.microsoft.com/office/drawing/2014/main" id="{1D92B80D-EAD4-49B3-9CAE-3D8711DDB75A}"/>
              </a:ext>
            </a:extLst>
          </p:cNvPr>
          <p:cNvSpPr txBox="1">
            <a:spLocks/>
          </p:cNvSpPr>
          <p:nvPr/>
        </p:nvSpPr>
        <p:spPr>
          <a:xfrm>
            <a:off x="1930383" y="2618510"/>
            <a:ext cx="3878135" cy="7352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endParaRPr lang="en-US" sz="2000" dirty="0"/>
          </a:p>
        </p:txBody>
      </p:sp>
      <p:pic>
        <p:nvPicPr>
          <p:cNvPr id="13" name="Picture 12">
            <a:extLst>
              <a:ext uri="{FF2B5EF4-FFF2-40B4-BE49-F238E27FC236}">
                <a16:creationId xmlns:a16="http://schemas.microsoft.com/office/drawing/2014/main" id="{4AA2910C-B7E2-4E30-AD82-87E3C203090D}"/>
              </a:ext>
            </a:extLst>
          </p:cNvPr>
          <p:cNvPicPr>
            <a:picLocks noChangeAspect="1"/>
          </p:cNvPicPr>
          <p:nvPr/>
        </p:nvPicPr>
        <p:blipFill>
          <a:blip r:embed="rId2"/>
          <a:stretch>
            <a:fillRect/>
          </a:stretch>
        </p:blipFill>
        <p:spPr>
          <a:xfrm>
            <a:off x="236649" y="3191051"/>
            <a:ext cx="5963003" cy="3227815"/>
          </a:xfrm>
          <a:prstGeom prst="rect">
            <a:avLst/>
          </a:prstGeom>
        </p:spPr>
      </p:pic>
      <p:sp>
        <p:nvSpPr>
          <p:cNvPr id="14" name="Rectangle 13">
            <a:extLst>
              <a:ext uri="{FF2B5EF4-FFF2-40B4-BE49-F238E27FC236}">
                <a16:creationId xmlns:a16="http://schemas.microsoft.com/office/drawing/2014/main" id="{D003F69B-8CD4-4648-9795-468FD74C9380}"/>
              </a:ext>
            </a:extLst>
          </p:cNvPr>
          <p:cNvSpPr/>
          <p:nvPr/>
        </p:nvSpPr>
        <p:spPr>
          <a:xfrm>
            <a:off x="1368763" y="2667322"/>
            <a:ext cx="4608350" cy="830997"/>
          </a:xfrm>
          <a:prstGeom prst="rect">
            <a:avLst/>
          </a:prstGeom>
        </p:spPr>
        <p:txBody>
          <a:bodyPr wrap="square">
            <a:spAutoFit/>
          </a:bodyPr>
          <a:lstStyle/>
          <a:p>
            <a:pPr algn="ctr"/>
            <a:r>
              <a:rPr lang="en-US" sz="1600" b="1" dirty="0">
                <a:solidFill>
                  <a:srgbClr val="C00000"/>
                </a:solidFill>
                <a:latin typeface="Arial" panose="020B0604020202020204" pitchFamily="34" charset="0"/>
                <a:cs typeface="Arial" panose="020B0604020202020204" pitchFamily="34" charset="0"/>
              </a:rPr>
              <a:t>Failure to identify child contacts of index</a:t>
            </a:r>
          </a:p>
          <a:p>
            <a:pPr algn="ctr"/>
            <a:r>
              <a:rPr lang="en-US" sz="1600" b="1" dirty="0">
                <a:solidFill>
                  <a:srgbClr val="C00000"/>
                </a:solidFill>
                <a:latin typeface="Arial" panose="020B0604020202020204" pitchFamily="34" charset="0"/>
                <a:cs typeface="Arial" panose="020B0604020202020204" pitchFamily="34" charset="0"/>
              </a:rPr>
              <a:t>patients is a significant missed opportunity to find undiagnosed children.</a:t>
            </a:r>
          </a:p>
        </p:txBody>
      </p:sp>
    </p:spTree>
    <p:extLst>
      <p:ext uri="{BB962C8B-B14F-4D97-AF65-F5344CB8AC3E}">
        <p14:creationId xmlns:p14="http://schemas.microsoft.com/office/powerpoint/2010/main" val="76472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670697" y="-9556"/>
            <a:ext cx="8460770" cy="1325563"/>
          </a:xfrm>
        </p:spPr>
        <p:txBody>
          <a:bodyPr/>
          <a:lstStyle/>
          <a:p>
            <a:r>
              <a:rPr lang="en-US" dirty="0"/>
              <a:t>Point-of-Care Infant Diagnostic Testing Superior Turn-Around-Time, Result Return and ART Start  </a:t>
            </a:r>
            <a:br>
              <a:rPr lang="en-US" dirty="0"/>
            </a:br>
            <a:r>
              <a:rPr lang="en-US" sz="2000" i="1" dirty="0">
                <a:solidFill>
                  <a:schemeClr val="tx1"/>
                </a:solidFill>
              </a:rPr>
              <a:t>Sachs E et al.  CROI, 2020 Boston Abs. 132</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99457"/>
            <a:ext cx="8857735"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Stepped wedge implementation of POC 4-8-week EID with pre-(standard central lab test=control) vs post-(POC intervention) comparison in 36 sites in Zimbabwe (18) and Kenya (18).</a:t>
            </a:r>
            <a:endParaRPr lang="en-US" dirty="0"/>
          </a:p>
        </p:txBody>
      </p:sp>
      <p:sp>
        <p:nvSpPr>
          <p:cNvPr id="49" name="Rectangle 48">
            <a:extLst>
              <a:ext uri="{FF2B5EF4-FFF2-40B4-BE49-F238E27FC236}">
                <a16:creationId xmlns:a16="http://schemas.microsoft.com/office/drawing/2014/main" id="{F43C3901-A5C2-44B5-8A1E-7E4C1C8798ED}"/>
              </a:ext>
            </a:extLst>
          </p:cNvPr>
          <p:cNvSpPr/>
          <p:nvPr/>
        </p:nvSpPr>
        <p:spPr>
          <a:xfrm>
            <a:off x="6484335" y="2628736"/>
            <a:ext cx="2368737" cy="938719"/>
          </a:xfrm>
          <a:prstGeom prst="rect">
            <a:avLst/>
          </a:prstGeom>
        </p:spPr>
        <p:txBody>
          <a:bodyPr wrap="square">
            <a:spAutoFit/>
          </a:bodyPr>
          <a:lstStyle/>
          <a:p>
            <a:pPr algn="ctr"/>
            <a:r>
              <a:rPr lang="en-US" sz="1100" b="1" dirty="0">
                <a:latin typeface="Arial" panose="020B0604020202020204" pitchFamily="34" charset="0"/>
                <a:cs typeface="Arial" panose="020B0604020202020204" pitchFamily="34" charset="0"/>
              </a:rPr>
              <a:t>HUB and SPOKE sites performed similarly for key clinical outcomes (return by caregiver by 12 </a:t>
            </a:r>
            <a:r>
              <a:rPr lang="en-US" sz="1100" b="1" dirty="0" err="1">
                <a:latin typeface="Arial" panose="020B0604020202020204" pitchFamily="34" charset="0"/>
                <a:cs typeface="Arial" panose="020B0604020202020204" pitchFamily="34" charset="0"/>
              </a:rPr>
              <a:t>wk</a:t>
            </a:r>
            <a:r>
              <a:rPr lang="en-US" sz="1100" b="1" dirty="0">
                <a:latin typeface="Arial" panose="020B0604020202020204" pitchFamily="34" charset="0"/>
                <a:cs typeface="Arial" panose="020B0604020202020204" pitchFamily="34" charset="0"/>
              </a:rPr>
              <a:t>, start HIV+ on ART by 60 d) compared to SOC</a:t>
            </a:r>
            <a:endParaRPr lang="en-US" sz="1100" dirty="0"/>
          </a:p>
        </p:txBody>
      </p:sp>
      <p:pic>
        <p:nvPicPr>
          <p:cNvPr id="50" name="Picture 49">
            <a:extLst>
              <a:ext uri="{FF2B5EF4-FFF2-40B4-BE49-F238E27FC236}">
                <a16:creationId xmlns:a16="http://schemas.microsoft.com/office/drawing/2014/main" id="{4A8ECB79-F6A3-4FF1-A1FC-0FBA631384B1}"/>
              </a:ext>
            </a:extLst>
          </p:cNvPr>
          <p:cNvPicPr>
            <a:picLocks noChangeAspect="1"/>
          </p:cNvPicPr>
          <p:nvPr/>
        </p:nvPicPr>
        <p:blipFill>
          <a:blip r:embed="rId2"/>
          <a:stretch>
            <a:fillRect/>
          </a:stretch>
        </p:blipFill>
        <p:spPr>
          <a:xfrm>
            <a:off x="5040220" y="2381446"/>
            <a:ext cx="1424633" cy="1553084"/>
          </a:xfrm>
          <a:prstGeom prst="rect">
            <a:avLst/>
          </a:prstGeom>
        </p:spPr>
      </p:pic>
      <p:graphicFrame>
        <p:nvGraphicFramePr>
          <p:cNvPr id="56" name="Table 55">
            <a:extLst>
              <a:ext uri="{FF2B5EF4-FFF2-40B4-BE49-F238E27FC236}">
                <a16:creationId xmlns:a16="http://schemas.microsoft.com/office/drawing/2014/main" id="{88EB9C8B-606F-4FC6-8A3C-D55952E716B3}"/>
              </a:ext>
            </a:extLst>
          </p:cNvPr>
          <p:cNvGraphicFramePr>
            <a:graphicFrameLocks noGrp="1"/>
          </p:cNvGraphicFramePr>
          <p:nvPr/>
        </p:nvGraphicFramePr>
        <p:xfrm>
          <a:off x="4721768" y="4260392"/>
          <a:ext cx="4286147" cy="1092463"/>
        </p:xfrm>
        <a:graphic>
          <a:graphicData uri="http://schemas.openxmlformats.org/drawingml/2006/table">
            <a:tbl>
              <a:tblPr firstRow="1" firstCol="1" bandRow="1">
                <a:tableStyleId>{5C22544A-7EE6-4342-B048-85BDC9FD1C3A}</a:tableStyleId>
              </a:tblPr>
              <a:tblGrid>
                <a:gridCol w="1349830">
                  <a:extLst>
                    <a:ext uri="{9D8B030D-6E8A-4147-A177-3AD203B41FA5}">
                      <a16:colId xmlns:a16="http://schemas.microsoft.com/office/drawing/2014/main" val="1868470461"/>
                    </a:ext>
                  </a:extLst>
                </a:gridCol>
                <a:gridCol w="590637">
                  <a:extLst>
                    <a:ext uri="{9D8B030D-6E8A-4147-A177-3AD203B41FA5}">
                      <a16:colId xmlns:a16="http://schemas.microsoft.com/office/drawing/2014/main" val="1330839542"/>
                    </a:ext>
                  </a:extLst>
                </a:gridCol>
                <a:gridCol w="553165">
                  <a:extLst>
                    <a:ext uri="{9D8B030D-6E8A-4147-A177-3AD203B41FA5}">
                      <a16:colId xmlns:a16="http://schemas.microsoft.com/office/drawing/2014/main" val="533193860"/>
                    </a:ext>
                  </a:extLst>
                </a:gridCol>
                <a:gridCol w="1185354">
                  <a:extLst>
                    <a:ext uri="{9D8B030D-6E8A-4147-A177-3AD203B41FA5}">
                      <a16:colId xmlns:a16="http://schemas.microsoft.com/office/drawing/2014/main" val="3285827667"/>
                    </a:ext>
                  </a:extLst>
                </a:gridCol>
                <a:gridCol w="607161">
                  <a:extLst>
                    <a:ext uri="{9D8B030D-6E8A-4147-A177-3AD203B41FA5}">
                      <a16:colId xmlns:a16="http://schemas.microsoft.com/office/drawing/2014/main" val="1836664151"/>
                    </a:ext>
                  </a:extLst>
                </a:gridCol>
              </a:tblGrid>
              <a:tr h="217798">
                <a:tc>
                  <a:txBody>
                    <a:bodyPr/>
                    <a:lstStyle/>
                    <a:p>
                      <a:pPr marL="0" marR="0">
                        <a:lnSpc>
                          <a:spcPct val="110000"/>
                        </a:lnSpc>
                        <a:spcBef>
                          <a:spcPts val="0"/>
                        </a:spcBef>
                        <a:spcAft>
                          <a:spcPts val="0"/>
                        </a:spcAft>
                      </a:pPr>
                      <a:r>
                        <a:rPr lang="en-US" sz="1000" dirty="0">
                          <a:solidFill>
                            <a:schemeClr val="tx1"/>
                          </a:solidFill>
                          <a:effectLst/>
                          <a:latin typeface="Arial" panose="020B0604020202020204" pitchFamily="34" charset="0"/>
                          <a:cs typeface="Arial" panose="020B0604020202020204" pitchFamily="34" charset="0"/>
                        </a:rPr>
                        <a:t> </a:t>
                      </a:r>
                      <a:endPar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marL="0" marR="0" algn="ctr">
                        <a:lnSpc>
                          <a:spcPct val="110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Kenya</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81532003"/>
                  </a:ext>
                </a:extLst>
              </a:tr>
              <a:tr h="230139">
                <a:tc>
                  <a:txBody>
                    <a:bodyPr/>
                    <a:lstStyle/>
                    <a:p>
                      <a:pPr marL="0" marR="0">
                        <a:lnSpc>
                          <a:spcPct val="110000"/>
                        </a:lnSpc>
                        <a:spcBef>
                          <a:spcPts val="0"/>
                        </a:spcBef>
                        <a:spcAft>
                          <a:spcPts val="0"/>
                        </a:spcAft>
                      </a:pPr>
                      <a:r>
                        <a:rPr lang="en-US" sz="1000">
                          <a:solidFill>
                            <a:schemeClr val="tx1"/>
                          </a:solidFill>
                          <a:effectLst/>
                          <a:latin typeface="Arial" panose="020B0604020202020204" pitchFamily="34" charset="0"/>
                          <a:cs typeface="Arial" panose="020B0604020202020204" pitchFamily="34" charset="0"/>
                        </a:rPr>
                        <a:t> </a:t>
                      </a:r>
                      <a:endParaRPr lang="en-US"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1050" dirty="0">
                          <a:solidFill>
                            <a:schemeClr val="accent2">
                              <a:lumMod val="75000"/>
                            </a:schemeClr>
                          </a:solidFill>
                          <a:effectLst/>
                          <a:latin typeface="Arial" panose="020B0604020202020204" pitchFamily="34" charset="0"/>
                          <a:cs typeface="Arial" panose="020B0604020202020204" pitchFamily="34" charset="0"/>
                        </a:rPr>
                        <a:t>SOC</a:t>
                      </a:r>
                      <a:endParaRPr lang="en-US" sz="105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1050" dirty="0">
                          <a:solidFill>
                            <a:srgbClr val="008080"/>
                          </a:solidFill>
                          <a:effectLst/>
                          <a:latin typeface="Arial" panose="020B0604020202020204" pitchFamily="34" charset="0"/>
                          <a:cs typeface="Arial" panose="020B0604020202020204" pitchFamily="34" charset="0"/>
                        </a:rPr>
                        <a:t>POC</a:t>
                      </a:r>
                      <a:endParaRPr lang="en-US" sz="1050" dirty="0">
                        <a:solidFill>
                          <a:srgbClr val="008080"/>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1050" dirty="0">
                          <a:solidFill>
                            <a:schemeClr val="tx1"/>
                          </a:solidFill>
                          <a:effectLst/>
                          <a:latin typeface="Arial" panose="020B0604020202020204" pitchFamily="34" charset="0"/>
                          <a:cs typeface="Arial" panose="020B0604020202020204" pitchFamily="34" charset="0"/>
                        </a:rPr>
                        <a:t>LR (95% CI)</a:t>
                      </a:r>
                      <a:endParaRPr lang="en-US" sz="105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1050" dirty="0">
                          <a:solidFill>
                            <a:schemeClr val="tx1"/>
                          </a:solidFill>
                          <a:effectLst/>
                          <a:latin typeface="Arial" panose="020B0604020202020204" pitchFamily="34" charset="0"/>
                          <a:cs typeface="Arial" panose="020B0604020202020204" pitchFamily="34" charset="0"/>
                        </a:rPr>
                        <a:t>P value</a:t>
                      </a:r>
                      <a:endParaRPr lang="en-US" sz="105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0345208"/>
                  </a:ext>
                </a:extLst>
              </a:tr>
              <a:tr h="266265">
                <a:tc>
                  <a:txBody>
                    <a:bodyPr/>
                    <a:lstStyle/>
                    <a:p>
                      <a:pPr marL="0" marR="0">
                        <a:lnSpc>
                          <a:spcPct val="110000"/>
                        </a:lnSpc>
                        <a:spcBef>
                          <a:spcPts val="0"/>
                        </a:spcBef>
                        <a:spcAft>
                          <a:spcPts val="0"/>
                        </a:spcAft>
                      </a:pPr>
                      <a:r>
                        <a:rPr lang="en-US" sz="1000" b="0" dirty="0">
                          <a:solidFill>
                            <a:schemeClr val="tx1"/>
                          </a:solidFill>
                          <a:effectLst/>
                          <a:latin typeface="Arial" panose="020B0604020202020204" pitchFamily="34" charset="0"/>
                          <a:cs typeface="Arial" panose="020B0604020202020204" pitchFamily="34" charset="0"/>
                        </a:rPr>
                        <a:t>% result to caregiver by age 12 </a:t>
                      </a:r>
                      <a:r>
                        <a:rPr lang="en-US" sz="1000" b="0" dirty="0" err="1">
                          <a:solidFill>
                            <a:schemeClr val="tx1"/>
                          </a:solidFill>
                          <a:effectLst/>
                          <a:latin typeface="Arial" panose="020B0604020202020204" pitchFamily="34" charset="0"/>
                          <a:cs typeface="Arial" panose="020B0604020202020204" pitchFamily="34" charset="0"/>
                        </a:rPr>
                        <a:t>wk</a:t>
                      </a:r>
                      <a:endParaRPr lang="en-US" sz="1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30000"/>
                        </a:lnSpc>
                        <a:spcBef>
                          <a:spcPts val="0"/>
                        </a:spcBef>
                        <a:spcAft>
                          <a:spcPts val="0"/>
                        </a:spcAft>
                      </a:pPr>
                      <a:r>
                        <a:rPr lang="en-US" sz="1200" dirty="0">
                          <a:solidFill>
                            <a:schemeClr val="accent2">
                              <a:lumMod val="75000"/>
                            </a:schemeClr>
                          </a:solidFill>
                          <a:effectLst/>
                          <a:latin typeface="Arial" panose="020B0604020202020204" pitchFamily="34" charset="0"/>
                          <a:cs typeface="Arial" panose="020B0604020202020204" pitchFamily="34" charset="0"/>
                        </a:rPr>
                        <a:t>76.0%</a:t>
                      </a:r>
                      <a:endParaRPr lang="en-US" sz="12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30000"/>
                        </a:lnSpc>
                        <a:spcBef>
                          <a:spcPts val="0"/>
                        </a:spcBef>
                        <a:spcAft>
                          <a:spcPts val="0"/>
                        </a:spcAft>
                      </a:pPr>
                      <a:r>
                        <a:rPr lang="en-US" sz="1200" dirty="0">
                          <a:solidFill>
                            <a:srgbClr val="008080"/>
                          </a:solidFill>
                          <a:effectLst/>
                          <a:latin typeface="Arial" panose="020B0604020202020204" pitchFamily="34" charset="0"/>
                          <a:cs typeface="Arial" panose="020B0604020202020204" pitchFamily="34" charset="0"/>
                        </a:rPr>
                        <a:t>99.3%</a:t>
                      </a:r>
                      <a:endParaRPr lang="en-US" sz="1200" dirty="0">
                        <a:solidFill>
                          <a:srgbClr val="008080"/>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30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1.29 (1.3, 1.3)</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30000"/>
                        </a:lnSpc>
                        <a:spcBef>
                          <a:spcPts val="0"/>
                        </a:spcBef>
                        <a:spcAft>
                          <a:spcPts val="0"/>
                        </a:spcAft>
                      </a:pPr>
                      <a:r>
                        <a:rPr lang="en-US" sz="1200" b="1" dirty="0">
                          <a:solidFill>
                            <a:schemeClr val="tx1"/>
                          </a:solidFill>
                          <a:effectLst/>
                          <a:latin typeface="Arial" panose="020B0604020202020204" pitchFamily="34" charset="0"/>
                          <a:cs typeface="Arial" panose="020B0604020202020204" pitchFamily="34" charset="0"/>
                        </a:rPr>
                        <a:t>&lt;0.001</a:t>
                      </a:r>
                      <a:endParaRPr lang="en-US"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3183214"/>
                  </a:ext>
                </a:extLst>
              </a:tr>
              <a:tr h="0">
                <a:tc>
                  <a:txBody>
                    <a:bodyPr/>
                    <a:lstStyle/>
                    <a:p>
                      <a:pPr marL="0" marR="0">
                        <a:lnSpc>
                          <a:spcPct val="110000"/>
                        </a:lnSpc>
                        <a:spcBef>
                          <a:spcPts val="0"/>
                        </a:spcBef>
                        <a:spcAft>
                          <a:spcPts val="0"/>
                        </a:spcAft>
                      </a:pPr>
                      <a:r>
                        <a:rPr lang="en-US" sz="1000" b="0" dirty="0">
                          <a:solidFill>
                            <a:schemeClr val="tx1"/>
                          </a:solidFill>
                          <a:effectLst/>
                          <a:latin typeface="Arial" panose="020B0604020202020204" pitchFamily="34" charset="0"/>
                          <a:cs typeface="Arial" panose="020B0604020202020204" pitchFamily="34" charset="0"/>
                        </a:rPr>
                        <a:t>% HIV+ infants start on ART within 60 d</a:t>
                      </a:r>
                      <a:endParaRPr lang="en-US" sz="1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30000"/>
                        </a:lnSpc>
                        <a:spcBef>
                          <a:spcPts val="0"/>
                        </a:spcBef>
                        <a:spcAft>
                          <a:spcPts val="0"/>
                        </a:spcAft>
                      </a:pPr>
                      <a:r>
                        <a:rPr lang="en-US" sz="1200" dirty="0">
                          <a:solidFill>
                            <a:schemeClr val="accent2">
                              <a:lumMod val="75000"/>
                            </a:schemeClr>
                          </a:solidFill>
                          <a:effectLst/>
                          <a:latin typeface="Arial" panose="020B0604020202020204" pitchFamily="34" charset="0"/>
                          <a:cs typeface="Arial" panose="020B0604020202020204" pitchFamily="34" charset="0"/>
                        </a:rPr>
                        <a:t>91.7%</a:t>
                      </a:r>
                      <a:endParaRPr lang="en-US" sz="12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30000"/>
                        </a:lnSpc>
                        <a:spcBef>
                          <a:spcPts val="0"/>
                        </a:spcBef>
                        <a:spcAft>
                          <a:spcPts val="0"/>
                        </a:spcAft>
                      </a:pPr>
                      <a:r>
                        <a:rPr lang="en-US" sz="1200" dirty="0">
                          <a:solidFill>
                            <a:srgbClr val="008080"/>
                          </a:solidFill>
                          <a:effectLst/>
                          <a:latin typeface="Arial" panose="020B0604020202020204" pitchFamily="34" charset="0"/>
                          <a:cs typeface="Arial" panose="020B0604020202020204" pitchFamily="34" charset="0"/>
                        </a:rPr>
                        <a:t>100%</a:t>
                      </a:r>
                      <a:endParaRPr lang="en-US" sz="1200" dirty="0">
                        <a:solidFill>
                          <a:srgbClr val="008080"/>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30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 1.09 (0.99, 1.2)</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30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0.095</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7066066"/>
                  </a:ext>
                </a:extLst>
              </a:tr>
            </a:tbl>
          </a:graphicData>
        </a:graphic>
      </p:graphicFrame>
      <p:graphicFrame>
        <p:nvGraphicFramePr>
          <p:cNvPr id="57" name="Table 56">
            <a:extLst>
              <a:ext uri="{FF2B5EF4-FFF2-40B4-BE49-F238E27FC236}">
                <a16:creationId xmlns:a16="http://schemas.microsoft.com/office/drawing/2014/main" id="{883CC381-0B45-4871-8CA4-9B4900423FAD}"/>
              </a:ext>
            </a:extLst>
          </p:cNvPr>
          <p:cNvGraphicFramePr>
            <a:graphicFrameLocks noGrp="1"/>
          </p:cNvGraphicFramePr>
          <p:nvPr/>
        </p:nvGraphicFramePr>
        <p:xfrm>
          <a:off x="4721767" y="5352855"/>
          <a:ext cx="4286147" cy="1092463"/>
        </p:xfrm>
        <a:graphic>
          <a:graphicData uri="http://schemas.openxmlformats.org/drawingml/2006/table">
            <a:tbl>
              <a:tblPr firstRow="1" firstCol="1" bandRow="1">
                <a:tableStyleId>{5C22544A-7EE6-4342-B048-85BDC9FD1C3A}</a:tableStyleId>
              </a:tblPr>
              <a:tblGrid>
                <a:gridCol w="1349830">
                  <a:extLst>
                    <a:ext uri="{9D8B030D-6E8A-4147-A177-3AD203B41FA5}">
                      <a16:colId xmlns:a16="http://schemas.microsoft.com/office/drawing/2014/main" val="1868470461"/>
                    </a:ext>
                  </a:extLst>
                </a:gridCol>
                <a:gridCol w="590637">
                  <a:extLst>
                    <a:ext uri="{9D8B030D-6E8A-4147-A177-3AD203B41FA5}">
                      <a16:colId xmlns:a16="http://schemas.microsoft.com/office/drawing/2014/main" val="1330839542"/>
                    </a:ext>
                  </a:extLst>
                </a:gridCol>
                <a:gridCol w="553165">
                  <a:extLst>
                    <a:ext uri="{9D8B030D-6E8A-4147-A177-3AD203B41FA5}">
                      <a16:colId xmlns:a16="http://schemas.microsoft.com/office/drawing/2014/main" val="533193860"/>
                    </a:ext>
                  </a:extLst>
                </a:gridCol>
                <a:gridCol w="1185354">
                  <a:extLst>
                    <a:ext uri="{9D8B030D-6E8A-4147-A177-3AD203B41FA5}">
                      <a16:colId xmlns:a16="http://schemas.microsoft.com/office/drawing/2014/main" val="3285827667"/>
                    </a:ext>
                  </a:extLst>
                </a:gridCol>
                <a:gridCol w="607161">
                  <a:extLst>
                    <a:ext uri="{9D8B030D-6E8A-4147-A177-3AD203B41FA5}">
                      <a16:colId xmlns:a16="http://schemas.microsoft.com/office/drawing/2014/main" val="1836664151"/>
                    </a:ext>
                  </a:extLst>
                </a:gridCol>
              </a:tblGrid>
              <a:tr h="217798">
                <a:tc>
                  <a:txBody>
                    <a:bodyPr/>
                    <a:lstStyle/>
                    <a:p>
                      <a:pPr marL="0" marR="0">
                        <a:lnSpc>
                          <a:spcPct val="110000"/>
                        </a:lnSpc>
                        <a:spcBef>
                          <a:spcPts val="0"/>
                        </a:spcBef>
                        <a:spcAft>
                          <a:spcPts val="0"/>
                        </a:spcAft>
                      </a:pPr>
                      <a:r>
                        <a:rPr lang="en-US" sz="1000" dirty="0">
                          <a:solidFill>
                            <a:schemeClr val="tx1"/>
                          </a:solidFill>
                          <a:effectLst/>
                          <a:latin typeface="Arial" panose="020B0604020202020204" pitchFamily="34" charset="0"/>
                          <a:cs typeface="Arial" panose="020B0604020202020204" pitchFamily="34" charset="0"/>
                        </a:rPr>
                        <a:t> </a:t>
                      </a:r>
                      <a:endPar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marL="0" marR="0" algn="ctr">
                        <a:lnSpc>
                          <a:spcPct val="110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Zimbabwe</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81532003"/>
                  </a:ext>
                </a:extLst>
              </a:tr>
              <a:tr h="230139">
                <a:tc>
                  <a:txBody>
                    <a:bodyPr/>
                    <a:lstStyle/>
                    <a:p>
                      <a:pPr marL="0" marR="0">
                        <a:lnSpc>
                          <a:spcPct val="110000"/>
                        </a:lnSpc>
                        <a:spcBef>
                          <a:spcPts val="0"/>
                        </a:spcBef>
                        <a:spcAft>
                          <a:spcPts val="0"/>
                        </a:spcAft>
                      </a:pPr>
                      <a:r>
                        <a:rPr lang="en-US" sz="1000" dirty="0">
                          <a:solidFill>
                            <a:schemeClr val="tx1"/>
                          </a:solidFill>
                          <a:effectLst/>
                          <a:latin typeface="Arial" panose="020B0604020202020204" pitchFamily="34" charset="0"/>
                          <a:cs typeface="Arial" panose="020B0604020202020204" pitchFamily="34" charset="0"/>
                        </a:rPr>
                        <a:t> </a:t>
                      </a:r>
                      <a:endPar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1050" dirty="0">
                          <a:solidFill>
                            <a:schemeClr val="accent2">
                              <a:lumMod val="75000"/>
                            </a:schemeClr>
                          </a:solidFill>
                          <a:effectLst/>
                          <a:latin typeface="Arial" panose="020B0604020202020204" pitchFamily="34" charset="0"/>
                          <a:cs typeface="Arial" panose="020B0604020202020204" pitchFamily="34" charset="0"/>
                        </a:rPr>
                        <a:t>SOC</a:t>
                      </a:r>
                      <a:endParaRPr lang="en-US" sz="105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1050" dirty="0">
                          <a:solidFill>
                            <a:srgbClr val="008080"/>
                          </a:solidFill>
                          <a:effectLst/>
                          <a:latin typeface="Arial" panose="020B0604020202020204" pitchFamily="34" charset="0"/>
                          <a:cs typeface="Arial" panose="020B0604020202020204" pitchFamily="34" charset="0"/>
                        </a:rPr>
                        <a:t>POC</a:t>
                      </a:r>
                      <a:endParaRPr lang="en-US" sz="1050" dirty="0">
                        <a:solidFill>
                          <a:srgbClr val="008080"/>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1050" dirty="0">
                          <a:solidFill>
                            <a:schemeClr val="tx1"/>
                          </a:solidFill>
                          <a:effectLst/>
                          <a:latin typeface="Arial" panose="020B0604020202020204" pitchFamily="34" charset="0"/>
                          <a:cs typeface="Arial" panose="020B0604020202020204" pitchFamily="34" charset="0"/>
                        </a:rPr>
                        <a:t>LR (95% CI)</a:t>
                      </a:r>
                      <a:endParaRPr lang="en-US" sz="105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1050" dirty="0">
                          <a:solidFill>
                            <a:schemeClr val="tx1"/>
                          </a:solidFill>
                          <a:effectLst/>
                          <a:latin typeface="Arial" panose="020B0604020202020204" pitchFamily="34" charset="0"/>
                          <a:cs typeface="Arial" panose="020B0604020202020204" pitchFamily="34" charset="0"/>
                        </a:rPr>
                        <a:t>P value</a:t>
                      </a:r>
                      <a:endParaRPr lang="en-US" sz="105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0345208"/>
                  </a:ext>
                </a:extLst>
              </a:tr>
              <a:tr h="266265">
                <a:tc>
                  <a:txBody>
                    <a:bodyPr/>
                    <a:lstStyle/>
                    <a:p>
                      <a:pPr marL="0" marR="0">
                        <a:lnSpc>
                          <a:spcPct val="110000"/>
                        </a:lnSpc>
                        <a:spcBef>
                          <a:spcPts val="0"/>
                        </a:spcBef>
                        <a:spcAft>
                          <a:spcPts val="0"/>
                        </a:spcAft>
                      </a:pPr>
                      <a:r>
                        <a:rPr lang="en-US" sz="1000" b="0" dirty="0">
                          <a:solidFill>
                            <a:schemeClr val="tx1"/>
                          </a:solidFill>
                          <a:effectLst/>
                          <a:latin typeface="Arial" panose="020B0604020202020204" pitchFamily="34" charset="0"/>
                          <a:cs typeface="Arial" panose="020B0604020202020204" pitchFamily="34" charset="0"/>
                        </a:rPr>
                        <a:t>% result to caregiver by age 12 </a:t>
                      </a:r>
                      <a:r>
                        <a:rPr lang="en-US" sz="1000" b="0" dirty="0" err="1">
                          <a:solidFill>
                            <a:schemeClr val="tx1"/>
                          </a:solidFill>
                          <a:effectLst/>
                          <a:latin typeface="Arial" panose="020B0604020202020204" pitchFamily="34" charset="0"/>
                          <a:cs typeface="Arial" panose="020B0604020202020204" pitchFamily="34" charset="0"/>
                        </a:rPr>
                        <a:t>wk</a:t>
                      </a:r>
                      <a:endParaRPr lang="en-US" sz="1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30000"/>
                        </a:lnSpc>
                        <a:spcBef>
                          <a:spcPts val="0"/>
                        </a:spcBef>
                        <a:spcAft>
                          <a:spcPts val="0"/>
                        </a:spcAft>
                      </a:pPr>
                      <a:r>
                        <a:rPr lang="en-US" sz="1200" dirty="0">
                          <a:solidFill>
                            <a:schemeClr val="accent2">
                              <a:lumMod val="75000"/>
                            </a:schemeClr>
                          </a:solidFill>
                          <a:effectLst/>
                          <a:latin typeface="Arial" panose="020B0604020202020204" pitchFamily="34" charset="0"/>
                          <a:cs typeface="Arial" panose="020B0604020202020204" pitchFamily="34" charset="0"/>
                        </a:rPr>
                        <a:t>21.1%</a:t>
                      </a:r>
                      <a:endParaRPr lang="en-US" sz="12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30000"/>
                        </a:lnSpc>
                        <a:spcBef>
                          <a:spcPts val="0"/>
                        </a:spcBef>
                        <a:spcAft>
                          <a:spcPts val="0"/>
                        </a:spcAft>
                      </a:pPr>
                      <a:r>
                        <a:rPr lang="en-US" sz="1200" dirty="0">
                          <a:solidFill>
                            <a:srgbClr val="008080"/>
                          </a:solidFill>
                          <a:effectLst/>
                          <a:latin typeface="Arial" panose="020B0604020202020204" pitchFamily="34" charset="0"/>
                          <a:cs typeface="Arial" panose="020B0604020202020204" pitchFamily="34" charset="0"/>
                        </a:rPr>
                        <a:t>93.4%</a:t>
                      </a:r>
                      <a:endParaRPr lang="en-US" sz="1200" dirty="0">
                        <a:solidFill>
                          <a:srgbClr val="008080"/>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30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4.56 (4.5, 4.6)</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30000"/>
                        </a:lnSpc>
                        <a:spcBef>
                          <a:spcPts val="0"/>
                        </a:spcBef>
                        <a:spcAft>
                          <a:spcPts val="0"/>
                        </a:spcAft>
                      </a:pPr>
                      <a:r>
                        <a:rPr lang="en-US" sz="1200" b="1" dirty="0">
                          <a:solidFill>
                            <a:schemeClr val="tx1"/>
                          </a:solidFill>
                          <a:effectLst/>
                          <a:latin typeface="Arial" panose="020B0604020202020204" pitchFamily="34" charset="0"/>
                          <a:cs typeface="Arial" panose="020B0604020202020204" pitchFamily="34" charset="0"/>
                        </a:rPr>
                        <a:t>&lt;0.001</a:t>
                      </a:r>
                      <a:endParaRPr lang="en-US"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3183214"/>
                  </a:ext>
                </a:extLst>
              </a:tr>
              <a:tr h="0">
                <a:tc>
                  <a:txBody>
                    <a:bodyPr/>
                    <a:lstStyle/>
                    <a:p>
                      <a:pPr marL="0" marR="0">
                        <a:lnSpc>
                          <a:spcPct val="110000"/>
                        </a:lnSpc>
                        <a:spcBef>
                          <a:spcPts val="0"/>
                        </a:spcBef>
                        <a:spcAft>
                          <a:spcPts val="0"/>
                        </a:spcAft>
                      </a:pPr>
                      <a:r>
                        <a:rPr lang="en-US" sz="1000" b="0" dirty="0">
                          <a:solidFill>
                            <a:schemeClr val="tx1"/>
                          </a:solidFill>
                          <a:effectLst/>
                          <a:latin typeface="Arial" panose="020B0604020202020204" pitchFamily="34" charset="0"/>
                          <a:cs typeface="Arial" panose="020B0604020202020204" pitchFamily="34" charset="0"/>
                        </a:rPr>
                        <a:t>% HIV+ infants start on ART within 60 d</a:t>
                      </a:r>
                      <a:endParaRPr lang="en-US" sz="1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30000"/>
                        </a:lnSpc>
                        <a:spcBef>
                          <a:spcPts val="0"/>
                        </a:spcBef>
                        <a:spcAft>
                          <a:spcPts val="0"/>
                        </a:spcAft>
                      </a:pPr>
                      <a:r>
                        <a:rPr lang="en-US" sz="1200" dirty="0">
                          <a:solidFill>
                            <a:schemeClr val="accent2">
                              <a:lumMod val="75000"/>
                            </a:schemeClr>
                          </a:solidFill>
                          <a:effectLst/>
                          <a:latin typeface="Arial" panose="020B0604020202020204" pitchFamily="34" charset="0"/>
                          <a:cs typeface="Arial" panose="020B0604020202020204" pitchFamily="34" charset="0"/>
                        </a:rPr>
                        <a:t>43.1%</a:t>
                      </a:r>
                      <a:endParaRPr lang="en-US" sz="12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30000"/>
                        </a:lnSpc>
                        <a:spcBef>
                          <a:spcPts val="0"/>
                        </a:spcBef>
                        <a:spcAft>
                          <a:spcPts val="0"/>
                        </a:spcAft>
                      </a:pPr>
                      <a:r>
                        <a:rPr lang="en-US" sz="1200" dirty="0">
                          <a:solidFill>
                            <a:srgbClr val="008080"/>
                          </a:solidFill>
                          <a:effectLst/>
                          <a:latin typeface="Arial" panose="020B0604020202020204" pitchFamily="34" charset="0"/>
                          <a:cs typeface="Arial" panose="020B0604020202020204" pitchFamily="34" charset="0"/>
                        </a:rPr>
                        <a:t>79.6%</a:t>
                      </a:r>
                      <a:endParaRPr lang="en-US" sz="1200" dirty="0">
                        <a:solidFill>
                          <a:srgbClr val="008080"/>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30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1.81 (1.3, 2.5)</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30000"/>
                        </a:lnSpc>
                        <a:spcBef>
                          <a:spcPts val="0"/>
                        </a:spcBef>
                        <a:spcAft>
                          <a:spcPts val="0"/>
                        </a:spcAft>
                      </a:pPr>
                      <a:r>
                        <a:rPr lang="en-US" sz="1200" b="1" dirty="0">
                          <a:solidFill>
                            <a:schemeClr val="tx1"/>
                          </a:solidFill>
                          <a:effectLst/>
                          <a:latin typeface="Arial" panose="020B0604020202020204" pitchFamily="34" charset="0"/>
                          <a:cs typeface="Arial" panose="020B0604020202020204" pitchFamily="34" charset="0"/>
                        </a:rPr>
                        <a:t>&lt;0.001</a:t>
                      </a:r>
                      <a:endParaRPr lang="en-US" sz="12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7993" marR="479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7066066"/>
                  </a:ext>
                </a:extLst>
              </a:tr>
            </a:tbl>
          </a:graphicData>
        </a:graphic>
      </p:graphicFrame>
      <p:sp>
        <p:nvSpPr>
          <p:cNvPr id="58" name="Rectangle 57">
            <a:extLst>
              <a:ext uri="{FF2B5EF4-FFF2-40B4-BE49-F238E27FC236}">
                <a16:creationId xmlns:a16="http://schemas.microsoft.com/office/drawing/2014/main" id="{1696B758-06D2-474C-B3ED-0DEE15E9FC2C}"/>
              </a:ext>
            </a:extLst>
          </p:cNvPr>
          <p:cNvSpPr/>
          <p:nvPr/>
        </p:nvSpPr>
        <p:spPr>
          <a:xfrm>
            <a:off x="5428389" y="4025806"/>
            <a:ext cx="2872902" cy="261610"/>
          </a:xfrm>
          <a:prstGeom prst="rect">
            <a:avLst/>
          </a:prstGeom>
        </p:spPr>
        <p:txBody>
          <a:bodyPr wrap="none">
            <a:spAutoFit/>
          </a:bodyPr>
          <a:lstStyle/>
          <a:p>
            <a:r>
              <a:rPr lang="en-US" sz="1100" b="1" dirty="0">
                <a:latin typeface="Arial" panose="020B0604020202020204" pitchFamily="34" charset="0"/>
                <a:cs typeface="Arial" panose="020B0604020202020204" pitchFamily="34" charset="0"/>
              </a:rPr>
              <a:t>Result Return and ART Start by Country</a:t>
            </a:r>
            <a:endParaRPr lang="en-US" sz="1100" dirty="0"/>
          </a:p>
        </p:txBody>
      </p:sp>
      <p:pic>
        <p:nvPicPr>
          <p:cNvPr id="60" name="Picture 59">
            <a:extLst>
              <a:ext uri="{FF2B5EF4-FFF2-40B4-BE49-F238E27FC236}">
                <a16:creationId xmlns:a16="http://schemas.microsoft.com/office/drawing/2014/main" id="{036C8570-2CFD-4401-B210-0F260ADC4DDD}"/>
              </a:ext>
            </a:extLst>
          </p:cNvPr>
          <p:cNvPicPr>
            <a:picLocks noChangeAspect="1"/>
          </p:cNvPicPr>
          <p:nvPr/>
        </p:nvPicPr>
        <p:blipFill>
          <a:blip r:embed="rId3"/>
          <a:stretch>
            <a:fillRect/>
          </a:stretch>
        </p:blipFill>
        <p:spPr>
          <a:xfrm>
            <a:off x="151550" y="410992"/>
            <a:ext cx="843363" cy="706190"/>
          </a:xfrm>
          <a:prstGeom prst="rect">
            <a:avLst/>
          </a:prstGeom>
        </p:spPr>
      </p:pic>
      <p:sp>
        <p:nvSpPr>
          <p:cNvPr id="61" name="TextBox 60">
            <a:extLst>
              <a:ext uri="{FF2B5EF4-FFF2-40B4-BE49-F238E27FC236}">
                <a16:creationId xmlns:a16="http://schemas.microsoft.com/office/drawing/2014/main" id="{9B475AC1-9BD0-4231-87F2-8E4FEB1B0CB0}"/>
              </a:ext>
            </a:extLst>
          </p:cNvPr>
          <p:cNvSpPr txBox="1"/>
          <p:nvPr/>
        </p:nvSpPr>
        <p:spPr>
          <a:xfrm>
            <a:off x="4721767" y="6455513"/>
            <a:ext cx="1136850" cy="230832"/>
          </a:xfrm>
          <a:prstGeom prst="rect">
            <a:avLst/>
          </a:prstGeom>
          <a:noFill/>
        </p:spPr>
        <p:txBody>
          <a:bodyPr wrap="none" rtlCol="0">
            <a:spAutoFit/>
          </a:bodyPr>
          <a:lstStyle/>
          <a:p>
            <a:r>
              <a:rPr lang="en-US" sz="900" i="1" dirty="0">
                <a:latin typeface="Arial" panose="020B0604020202020204" pitchFamily="34" charset="0"/>
                <a:cs typeface="Arial" panose="020B0604020202020204" pitchFamily="34" charset="0"/>
              </a:rPr>
              <a:t>LR=likelihood ratio</a:t>
            </a:r>
          </a:p>
        </p:txBody>
      </p:sp>
      <p:grpSp>
        <p:nvGrpSpPr>
          <p:cNvPr id="66" name="Group 65">
            <a:extLst>
              <a:ext uri="{FF2B5EF4-FFF2-40B4-BE49-F238E27FC236}">
                <a16:creationId xmlns:a16="http://schemas.microsoft.com/office/drawing/2014/main" id="{44BE29C7-C677-400F-BA50-E3D93C4EF86E}"/>
              </a:ext>
            </a:extLst>
          </p:cNvPr>
          <p:cNvGrpSpPr/>
          <p:nvPr/>
        </p:nvGrpSpPr>
        <p:grpSpPr>
          <a:xfrm>
            <a:off x="113729" y="6132845"/>
            <a:ext cx="4722755" cy="560990"/>
            <a:chOff x="113729" y="6228642"/>
            <a:chExt cx="4722755" cy="560990"/>
          </a:xfrm>
        </p:grpSpPr>
        <p:sp>
          <p:nvSpPr>
            <p:cNvPr id="62" name="Rectangle 61">
              <a:extLst>
                <a:ext uri="{FF2B5EF4-FFF2-40B4-BE49-F238E27FC236}">
                  <a16:creationId xmlns:a16="http://schemas.microsoft.com/office/drawing/2014/main" id="{8919608A-6966-4814-847A-C1F319055F6C}"/>
                </a:ext>
              </a:extLst>
            </p:cNvPr>
            <p:cNvSpPr/>
            <p:nvPr/>
          </p:nvSpPr>
          <p:spPr>
            <a:xfrm>
              <a:off x="113729" y="6276851"/>
              <a:ext cx="1693092" cy="507831"/>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Mean TAT: POC   2.6 d </a:t>
              </a:r>
            </a:p>
            <a:p>
              <a:pPr>
                <a:spcBef>
                  <a:spcPts val="600"/>
                </a:spcBef>
              </a:pPr>
              <a:r>
                <a:rPr lang="en-US" sz="1100" dirty="0">
                  <a:latin typeface="Arial" panose="020B0604020202020204" pitchFamily="34" charset="0"/>
                  <a:cs typeface="Arial" panose="020B0604020202020204" pitchFamily="34" charset="0"/>
                </a:rPr>
                <a:t>                   SOC 32.0 d</a:t>
              </a:r>
              <a:endParaRPr lang="en-US" sz="1100" dirty="0"/>
            </a:p>
          </p:txBody>
        </p:sp>
        <p:sp>
          <p:nvSpPr>
            <p:cNvPr id="63" name="Rectangle 62">
              <a:extLst>
                <a:ext uri="{FF2B5EF4-FFF2-40B4-BE49-F238E27FC236}">
                  <a16:creationId xmlns:a16="http://schemas.microsoft.com/office/drawing/2014/main" id="{2FDA46F4-22E6-411F-A49D-32F9E3882ABC}"/>
                </a:ext>
              </a:extLst>
            </p:cNvPr>
            <p:cNvSpPr/>
            <p:nvPr/>
          </p:nvSpPr>
          <p:spPr>
            <a:xfrm>
              <a:off x="2261740" y="6281801"/>
              <a:ext cx="2574744" cy="507831"/>
            </a:xfrm>
            <a:prstGeom prst="rect">
              <a:avLst/>
            </a:prstGeom>
          </p:spPr>
          <p:txBody>
            <a:bodyPr wrap="square">
              <a:spAutoFit/>
            </a:bodyPr>
            <a:lstStyle/>
            <a:p>
              <a:r>
                <a:rPr lang="en-US" sz="1100" dirty="0">
                  <a:latin typeface="Arial" panose="020B0604020202020204" pitchFamily="34" charset="0"/>
                  <a:cs typeface="Arial" panose="020B0604020202020204" pitchFamily="34" charset="0"/>
                </a:rPr>
                <a:t>Mean TAT: POC   4.4 d </a:t>
              </a:r>
              <a:endParaRPr lang="en-US" sz="800" dirty="0">
                <a:latin typeface="Arial" panose="020B0604020202020204" pitchFamily="34" charset="0"/>
                <a:cs typeface="Arial" panose="020B0604020202020204" pitchFamily="34" charset="0"/>
              </a:endParaRPr>
            </a:p>
            <a:p>
              <a:pPr>
                <a:spcBef>
                  <a:spcPts val="600"/>
                </a:spcBef>
              </a:pPr>
              <a:r>
                <a:rPr lang="en-US" sz="8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SOC 67.0 d</a:t>
              </a:r>
              <a:endParaRPr lang="en-US" sz="1100" dirty="0"/>
            </a:p>
          </p:txBody>
        </p:sp>
        <p:sp>
          <p:nvSpPr>
            <p:cNvPr id="64" name="Rectangle 63">
              <a:extLst>
                <a:ext uri="{FF2B5EF4-FFF2-40B4-BE49-F238E27FC236}">
                  <a16:creationId xmlns:a16="http://schemas.microsoft.com/office/drawing/2014/main" id="{96C813DC-0AC4-4E30-9DC2-995B7CFE5A6F}"/>
                </a:ext>
              </a:extLst>
            </p:cNvPr>
            <p:cNvSpPr/>
            <p:nvPr/>
          </p:nvSpPr>
          <p:spPr>
            <a:xfrm>
              <a:off x="1601474" y="6228642"/>
              <a:ext cx="704039" cy="369332"/>
            </a:xfrm>
            <a:prstGeom prst="rect">
              <a:avLst/>
            </a:prstGeom>
          </p:spPr>
          <p:txBody>
            <a:bodyPr wrap="none">
              <a:spAutoFit/>
            </a:bodyPr>
            <a:lstStyle/>
            <a:p>
              <a:r>
                <a:rPr lang="en-US" sz="900" dirty="0">
                  <a:latin typeface="Arial" panose="020B0604020202020204" pitchFamily="34" charset="0"/>
                  <a:cs typeface="Arial" panose="020B0604020202020204" pitchFamily="34" charset="0"/>
                </a:rPr>
                <a:t>0.4 Hub</a:t>
              </a:r>
            </a:p>
            <a:p>
              <a:r>
                <a:rPr lang="en-US" sz="900" dirty="0">
                  <a:latin typeface="Arial" panose="020B0604020202020204" pitchFamily="34" charset="0"/>
                  <a:cs typeface="Arial" panose="020B0604020202020204" pitchFamily="34" charset="0"/>
                </a:rPr>
                <a:t>7.4 Spoke</a:t>
              </a:r>
              <a:endParaRPr lang="en-US" sz="900" dirty="0"/>
            </a:p>
          </p:txBody>
        </p:sp>
        <p:sp>
          <p:nvSpPr>
            <p:cNvPr id="65" name="Rectangle 64">
              <a:extLst>
                <a:ext uri="{FF2B5EF4-FFF2-40B4-BE49-F238E27FC236}">
                  <a16:creationId xmlns:a16="http://schemas.microsoft.com/office/drawing/2014/main" id="{DAD66C33-12C9-4A79-9026-5A5DCE7C988D}"/>
                </a:ext>
              </a:extLst>
            </p:cNvPr>
            <p:cNvSpPr/>
            <p:nvPr/>
          </p:nvSpPr>
          <p:spPr>
            <a:xfrm>
              <a:off x="3745590" y="6235371"/>
              <a:ext cx="704039" cy="369332"/>
            </a:xfrm>
            <a:prstGeom prst="rect">
              <a:avLst/>
            </a:prstGeom>
          </p:spPr>
          <p:txBody>
            <a:bodyPr wrap="none">
              <a:spAutoFit/>
            </a:bodyPr>
            <a:lstStyle/>
            <a:p>
              <a:r>
                <a:rPr lang="en-US" sz="900" dirty="0">
                  <a:latin typeface="Arial" panose="020B0604020202020204" pitchFamily="34" charset="0"/>
                  <a:cs typeface="Arial" panose="020B0604020202020204" pitchFamily="34" charset="0"/>
                </a:rPr>
                <a:t>0.4 Hub</a:t>
              </a:r>
            </a:p>
            <a:p>
              <a:r>
                <a:rPr lang="en-US" sz="900" dirty="0">
                  <a:latin typeface="Arial" panose="020B0604020202020204" pitchFamily="34" charset="0"/>
                  <a:cs typeface="Arial" panose="020B0604020202020204" pitchFamily="34" charset="0"/>
                </a:rPr>
                <a:t>3.4 Spoke</a:t>
              </a:r>
              <a:endParaRPr lang="en-US" sz="900" dirty="0"/>
            </a:p>
          </p:txBody>
        </p:sp>
      </p:grpSp>
      <p:grpSp>
        <p:nvGrpSpPr>
          <p:cNvPr id="5" name="Group 4">
            <a:extLst>
              <a:ext uri="{FF2B5EF4-FFF2-40B4-BE49-F238E27FC236}">
                <a16:creationId xmlns:a16="http://schemas.microsoft.com/office/drawing/2014/main" id="{D80AAF30-5F6D-4981-9137-987D75AF822C}"/>
              </a:ext>
            </a:extLst>
          </p:cNvPr>
          <p:cNvGrpSpPr/>
          <p:nvPr/>
        </p:nvGrpSpPr>
        <p:grpSpPr>
          <a:xfrm>
            <a:off x="161245" y="3594734"/>
            <a:ext cx="4584017" cy="2609531"/>
            <a:chOff x="161245" y="3594734"/>
            <a:chExt cx="4584017" cy="2609531"/>
          </a:xfrm>
        </p:grpSpPr>
        <p:grpSp>
          <p:nvGrpSpPr>
            <p:cNvPr id="55" name="Group 54">
              <a:extLst>
                <a:ext uri="{FF2B5EF4-FFF2-40B4-BE49-F238E27FC236}">
                  <a16:creationId xmlns:a16="http://schemas.microsoft.com/office/drawing/2014/main" id="{72DB7967-2FBB-4DFC-A01A-204A2711E6F8}"/>
                </a:ext>
              </a:extLst>
            </p:cNvPr>
            <p:cNvGrpSpPr/>
            <p:nvPr/>
          </p:nvGrpSpPr>
          <p:grpSpPr>
            <a:xfrm>
              <a:off x="161245" y="3594734"/>
              <a:ext cx="4584017" cy="2609531"/>
              <a:chOff x="206772" y="3929787"/>
              <a:chExt cx="4584017" cy="2609531"/>
            </a:xfrm>
          </p:grpSpPr>
          <p:grpSp>
            <p:nvGrpSpPr>
              <p:cNvPr id="48" name="Group 47">
                <a:extLst>
                  <a:ext uri="{FF2B5EF4-FFF2-40B4-BE49-F238E27FC236}">
                    <a16:creationId xmlns:a16="http://schemas.microsoft.com/office/drawing/2014/main" id="{90FA3E7F-C762-46BC-A671-FBF0299CB6C9}"/>
                  </a:ext>
                </a:extLst>
              </p:cNvPr>
              <p:cNvGrpSpPr/>
              <p:nvPr/>
            </p:nvGrpSpPr>
            <p:grpSpPr>
              <a:xfrm>
                <a:off x="206772" y="3929787"/>
                <a:ext cx="4584017" cy="2609531"/>
                <a:chOff x="100153" y="3953216"/>
                <a:chExt cx="4584017" cy="2609531"/>
              </a:xfrm>
            </p:grpSpPr>
            <p:sp>
              <p:nvSpPr>
                <p:cNvPr id="10" name="Rectangle 9">
                  <a:extLst>
                    <a:ext uri="{FF2B5EF4-FFF2-40B4-BE49-F238E27FC236}">
                      <a16:creationId xmlns:a16="http://schemas.microsoft.com/office/drawing/2014/main" id="{F872138E-CDA6-4080-A403-0610DCF14BA2}"/>
                    </a:ext>
                  </a:extLst>
                </p:cNvPr>
                <p:cNvSpPr/>
                <p:nvPr/>
              </p:nvSpPr>
              <p:spPr>
                <a:xfrm>
                  <a:off x="134715" y="3953216"/>
                  <a:ext cx="4265859" cy="400110"/>
                </a:xfrm>
                <a:prstGeom prst="rect">
                  <a:avLst/>
                </a:prstGeom>
              </p:spPr>
              <p:txBody>
                <a:bodyPr wrap="square">
                  <a:spAutoFit/>
                </a:bodyPr>
                <a:lstStyle/>
                <a:p>
                  <a:pPr algn="ctr"/>
                  <a:r>
                    <a:rPr lang="en-US" sz="1000" b="1" dirty="0">
                      <a:latin typeface="Arial" panose="020B0604020202020204" pitchFamily="34" charset="0"/>
                      <a:cs typeface="Arial" panose="020B0604020202020204" pitchFamily="34" charset="0"/>
                    </a:rPr>
                    <a:t>Proportion of Infant HIV Test Results Returned to Caregiver Within 12 Weeks of Age with </a:t>
                  </a:r>
                  <a:r>
                    <a:rPr lang="en-US" sz="1000" b="1" dirty="0">
                      <a:solidFill>
                        <a:schemeClr val="accent2">
                          <a:lumMod val="75000"/>
                        </a:schemeClr>
                      </a:solidFill>
                      <a:latin typeface="Arial" panose="020B0604020202020204" pitchFamily="34" charset="0"/>
                      <a:cs typeface="Arial" panose="020B0604020202020204" pitchFamily="34" charset="0"/>
                    </a:rPr>
                    <a:t>Standard of Care </a:t>
                  </a:r>
                  <a:r>
                    <a:rPr lang="en-US" sz="1000" b="1" dirty="0">
                      <a:latin typeface="Arial" panose="020B0604020202020204" pitchFamily="34" charset="0"/>
                      <a:cs typeface="Arial" panose="020B0604020202020204" pitchFamily="34" charset="0"/>
                    </a:rPr>
                    <a:t>vs </a:t>
                  </a:r>
                  <a:r>
                    <a:rPr lang="en-US" sz="1000" b="1" dirty="0">
                      <a:solidFill>
                        <a:srgbClr val="008080"/>
                      </a:solidFill>
                      <a:latin typeface="Arial" panose="020B0604020202020204" pitchFamily="34" charset="0"/>
                      <a:cs typeface="Arial" panose="020B0604020202020204" pitchFamily="34" charset="0"/>
                    </a:rPr>
                    <a:t>POC</a:t>
                  </a:r>
                  <a:r>
                    <a:rPr lang="en-US" sz="1000" b="1" dirty="0">
                      <a:latin typeface="Arial" panose="020B0604020202020204" pitchFamily="34" charset="0"/>
                      <a:cs typeface="Arial" panose="020B0604020202020204" pitchFamily="34" charset="0"/>
                    </a:rPr>
                    <a:t> by “Step” Period</a:t>
                  </a:r>
                </a:p>
              </p:txBody>
            </p:sp>
            <p:grpSp>
              <p:nvGrpSpPr>
                <p:cNvPr id="47" name="Group 46">
                  <a:extLst>
                    <a:ext uri="{FF2B5EF4-FFF2-40B4-BE49-F238E27FC236}">
                      <a16:creationId xmlns:a16="http://schemas.microsoft.com/office/drawing/2014/main" id="{9B3E991F-0AA2-4C04-9168-4F338ACAD551}"/>
                    </a:ext>
                  </a:extLst>
                </p:cNvPr>
                <p:cNvGrpSpPr/>
                <p:nvPr/>
              </p:nvGrpSpPr>
              <p:grpSpPr>
                <a:xfrm>
                  <a:off x="100153" y="4314886"/>
                  <a:ext cx="4584017" cy="2247861"/>
                  <a:chOff x="100153" y="4314886"/>
                  <a:chExt cx="4584017" cy="2247861"/>
                </a:xfrm>
              </p:grpSpPr>
              <p:pic>
                <p:nvPicPr>
                  <p:cNvPr id="12" name="Picture 11">
                    <a:extLst>
                      <a:ext uri="{FF2B5EF4-FFF2-40B4-BE49-F238E27FC236}">
                        <a16:creationId xmlns:a16="http://schemas.microsoft.com/office/drawing/2014/main" id="{A07B98DE-7D0C-4134-A4DA-CFD296CA4007}"/>
                      </a:ext>
                    </a:extLst>
                  </p:cNvPr>
                  <p:cNvPicPr>
                    <a:picLocks noChangeAspect="1"/>
                  </p:cNvPicPr>
                  <p:nvPr/>
                </p:nvPicPr>
                <p:blipFill>
                  <a:blip r:embed="rId4"/>
                  <a:stretch>
                    <a:fillRect/>
                  </a:stretch>
                </p:blipFill>
                <p:spPr>
                  <a:xfrm>
                    <a:off x="107847" y="4314886"/>
                    <a:ext cx="4576323" cy="2247861"/>
                  </a:xfrm>
                  <a:prstGeom prst="rect">
                    <a:avLst/>
                  </a:prstGeom>
                </p:spPr>
              </p:pic>
              <p:grpSp>
                <p:nvGrpSpPr>
                  <p:cNvPr id="32" name="Group 31">
                    <a:extLst>
                      <a:ext uri="{FF2B5EF4-FFF2-40B4-BE49-F238E27FC236}">
                        <a16:creationId xmlns:a16="http://schemas.microsoft.com/office/drawing/2014/main" id="{26490CB2-4F1A-424A-B759-2C334BE13506}"/>
                      </a:ext>
                    </a:extLst>
                  </p:cNvPr>
                  <p:cNvGrpSpPr/>
                  <p:nvPr/>
                </p:nvGrpSpPr>
                <p:grpSpPr>
                  <a:xfrm>
                    <a:off x="4122108" y="5096305"/>
                    <a:ext cx="498855" cy="369332"/>
                    <a:chOff x="3440735" y="3473991"/>
                    <a:chExt cx="498855" cy="369332"/>
                  </a:xfrm>
                </p:grpSpPr>
                <p:sp>
                  <p:nvSpPr>
                    <p:cNvPr id="26" name="Rectangle 25">
                      <a:extLst>
                        <a:ext uri="{FF2B5EF4-FFF2-40B4-BE49-F238E27FC236}">
                          <a16:creationId xmlns:a16="http://schemas.microsoft.com/office/drawing/2014/main" id="{A49C75F9-C7E9-4583-B418-033CB6C8D325}"/>
                        </a:ext>
                      </a:extLst>
                    </p:cNvPr>
                    <p:cNvSpPr/>
                    <p:nvPr/>
                  </p:nvSpPr>
                  <p:spPr>
                    <a:xfrm>
                      <a:off x="3440735" y="3473991"/>
                      <a:ext cx="498855" cy="369332"/>
                    </a:xfrm>
                    <a:prstGeom prst="rect">
                      <a:avLst/>
                    </a:prstGeom>
                    <a:solidFill>
                      <a:schemeClr val="bg1"/>
                    </a:solidFill>
                  </p:spPr>
                  <p:txBody>
                    <a:bodyPr wrap="none">
                      <a:spAutoFit/>
                    </a:bodyPr>
                    <a:lstStyle/>
                    <a:p>
                      <a:r>
                        <a:rPr lang="en-US" sz="900" b="1" dirty="0">
                          <a:latin typeface="Arial" panose="020B0604020202020204" pitchFamily="34" charset="0"/>
                          <a:cs typeface="Arial" panose="020B0604020202020204" pitchFamily="34" charset="0"/>
                        </a:rPr>
                        <a:t>  SOC</a:t>
                      </a:r>
                    </a:p>
                    <a:p>
                      <a:r>
                        <a:rPr lang="en-US" sz="900" b="1" dirty="0">
                          <a:latin typeface="Arial" panose="020B0604020202020204" pitchFamily="34" charset="0"/>
                          <a:cs typeface="Arial" panose="020B0604020202020204" pitchFamily="34" charset="0"/>
                        </a:rPr>
                        <a:t>  POC</a:t>
                      </a:r>
                      <a:endParaRPr lang="en-US" sz="900" dirty="0"/>
                    </a:p>
                  </p:txBody>
                </p:sp>
                <p:sp>
                  <p:nvSpPr>
                    <p:cNvPr id="30" name="Oval 29">
                      <a:extLst>
                        <a:ext uri="{FF2B5EF4-FFF2-40B4-BE49-F238E27FC236}">
                          <a16:creationId xmlns:a16="http://schemas.microsoft.com/office/drawing/2014/main" id="{E7391F52-8C1F-43DD-A1DD-FB14F59678E0}"/>
                        </a:ext>
                      </a:extLst>
                    </p:cNvPr>
                    <p:cNvSpPr/>
                    <p:nvPr/>
                  </p:nvSpPr>
                  <p:spPr>
                    <a:xfrm>
                      <a:off x="3470281" y="3676487"/>
                      <a:ext cx="97801" cy="92359"/>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DEDA641-A35E-447B-9824-95D634FFDCBB}"/>
                        </a:ext>
                      </a:extLst>
                    </p:cNvPr>
                    <p:cNvSpPr/>
                    <p:nvPr/>
                  </p:nvSpPr>
                  <p:spPr>
                    <a:xfrm>
                      <a:off x="3470280" y="3535272"/>
                      <a:ext cx="97801" cy="9235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990A14D3-D179-4C99-9EEC-11A03AAB40EE}"/>
                      </a:ext>
                    </a:extLst>
                  </p:cNvPr>
                  <p:cNvSpPr/>
                  <p:nvPr/>
                </p:nvSpPr>
                <p:spPr>
                  <a:xfrm rot="16200000">
                    <a:off x="-619288" y="5137294"/>
                    <a:ext cx="1638937" cy="200055"/>
                  </a:xfrm>
                  <a:prstGeom prst="rect">
                    <a:avLst/>
                  </a:prstGeom>
                  <a:solidFill>
                    <a:schemeClr val="bg1"/>
                  </a:solidFill>
                </p:spPr>
                <p:txBody>
                  <a:bodyPr wrap="square">
                    <a:spAutoFit/>
                  </a:bodyPr>
                  <a:lstStyle/>
                  <a:p>
                    <a:r>
                      <a:rPr lang="en-US" sz="700" b="1" dirty="0">
                        <a:latin typeface="Arial" panose="020B0604020202020204" pitchFamily="34" charset="0"/>
                        <a:cs typeface="Arial" panose="020B0604020202020204" pitchFamily="34" charset="0"/>
                      </a:rPr>
                      <a:t>% Return Caregiver by Age 12 </a:t>
                    </a:r>
                    <a:r>
                      <a:rPr lang="en-US" sz="700" b="1" dirty="0" err="1">
                        <a:latin typeface="Arial" panose="020B0604020202020204" pitchFamily="34" charset="0"/>
                        <a:cs typeface="Arial" panose="020B0604020202020204" pitchFamily="34" charset="0"/>
                      </a:rPr>
                      <a:t>Wk</a:t>
                    </a:r>
                    <a:endParaRPr lang="en-US" sz="700" dirty="0"/>
                  </a:p>
                </p:txBody>
              </p:sp>
              <p:sp>
                <p:nvSpPr>
                  <p:cNvPr id="36" name="Rectangle 35">
                    <a:extLst>
                      <a:ext uri="{FF2B5EF4-FFF2-40B4-BE49-F238E27FC236}">
                        <a16:creationId xmlns:a16="http://schemas.microsoft.com/office/drawing/2014/main" id="{70850020-2AB7-4161-813E-6A7254E9F5B9}"/>
                      </a:ext>
                    </a:extLst>
                  </p:cNvPr>
                  <p:cNvSpPr/>
                  <p:nvPr/>
                </p:nvSpPr>
                <p:spPr>
                  <a:xfrm rot="16200000">
                    <a:off x="1414034" y="5091113"/>
                    <a:ext cx="1638937" cy="200055"/>
                  </a:xfrm>
                  <a:prstGeom prst="rect">
                    <a:avLst/>
                  </a:prstGeom>
                  <a:solidFill>
                    <a:schemeClr val="bg1"/>
                  </a:solidFill>
                </p:spPr>
                <p:txBody>
                  <a:bodyPr wrap="square">
                    <a:spAutoFit/>
                  </a:bodyPr>
                  <a:lstStyle/>
                  <a:p>
                    <a:r>
                      <a:rPr lang="en-US" sz="700" b="1" dirty="0">
                        <a:latin typeface="Arial" panose="020B0604020202020204" pitchFamily="34" charset="0"/>
                        <a:cs typeface="Arial" panose="020B0604020202020204" pitchFamily="34" charset="0"/>
                      </a:rPr>
                      <a:t>% Return Caregiver by Age 12 </a:t>
                    </a:r>
                    <a:r>
                      <a:rPr lang="en-US" sz="700" b="1" dirty="0" err="1">
                        <a:latin typeface="Arial" panose="020B0604020202020204" pitchFamily="34" charset="0"/>
                        <a:cs typeface="Arial" panose="020B0604020202020204" pitchFamily="34" charset="0"/>
                      </a:rPr>
                      <a:t>Wk</a:t>
                    </a:r>
                    <a:endParaRPr lang="en-US" sz="700" dirty="0"/>
                  </a:p>
                </p:txBody>
              </p:sp>
              <p:grpSp>
                <p:nvGrpSpPr>
                  <p:cNvPr id="41" name="Group 40">
                    <a:extLst>
                      <a:ext uri="{FF2B5EF4-FFF2-40B4-BE49-F238E27FC236}">
                        <a16:creationId xmlns:a16="http://schemas.microsoft.com/office/drawing/2014/main" id="{C12C5D9B-7B75-481D-9B60-31F8EA6F1787}"/>
                      </a:ext>
                    </a:extLst>
                  </p:cNvPr>
                  <p:cNvGrpSpPr/>
                  <p:nvPr/>
                </p:nvGrpSpPr>
                <p:grpSpPr>
                  <a:xfrm>
                    <a:off x="2258456" y="4502015"/>
                    <a:ext cx="393385" cy="1188444"/>
                    <a:chOff x="2258456" y="4502015"/>
                    <a:chExt cx="393385" cy="1188444"/>
                  </a:xfrm>
                </p:grpSpPr>
                <p:sp>
                  <p:nvSpPr>
                    <p:cNvPr id="37" name="Rectangle 36">
                      <a:extLst>
                        <a:ext uri="{FF2B5EF4-FFF2-40B4-BE49-F238E27FC236}">
                          <a16:creationId xmlns:a16="http://schemas.microsoft.com/office/drawing/2014/main" id="{67E8805C-3199-47D4-8AAC-1AE0D952F6FA}"/>
                        </a:ext>
                      </a:extLst>
                    </p:cNvPr>
                    <p:cNvSpPr/>
                    <p:nvPr/>
                  </p:nvSpPr>
                  <p:spPr>
                    <a:xfrm rot="21424117">
                      <a:off x="2258456" y="4502015"/>
                      <a:ext cx="393385" cy="169277"/>
                    </a:xfrm>
                    <a:prstGeom prst="rect">
                      <a:avLst/>
                    </a:prstGeom>
                    <a:solidFill>
                      <a:schemeClr val="bg1"/>
                    </a:solidFill>
                  </p:spPr>
                  <p:txBody>
                    <a:bodyPr wrap="square">
                      <a:spAutoFit/>
                    </a:bodyPr>
                    <a:lstStyle/>
                    <a:p>
                      <a:r>
                        <a:rPr lang="en-US" sz="500" b="1" dirty="0">
                          <a:latin typeface="Arial" panose="020B0604020202020204" pitchFamily="34" charset="0"/>
                          <a:cs typeface="Arial" panose="020B0604020202020204" pitchFamily="34" charset="0"/>
                        </a:rPr>
                        <a:t>100%</a:t>
                      </a:r>
                      <a:endParaRPr lang="en-US" sz="500" dirty="0"/>
                    </a:p>
                  </p:txBody>
                </p:sp>
                <p:sp>
                  <p:nvSpPr>
                    <p:cNvPr id="38" name="Rectangle 37">
                      <a:extLst>
                        <a:ext uri="{FF2B5EF4-FFF2-40B4-BE49-F238E27FC236}">
                          <a16:creationId xmlns:a16="http://schemas.microsoft.com/office/drawing/2014/main" id="{866C11C0-532C-4B08-B3FB-3BE994E50178}"/>
                        </a:ext>
                      </a:extLst>
                    </p:cNvPr>
                    <p:cNvSpPr/>
                    <p:nvPr/>
                  </p:nvSpPr>
                  <p:spPr>
                    <a:xfrm rot="21424117">
                      <a:off x="2280430" y="4831558"/>
                      <a:ext cx="310313" cy="169277"/>
                    </a:xfrm>
                    <a:prstGeom prst="rect">
                      <a:avLst/>
                    </a:prstGeom>
                    <a:solidFill>
                      <a:schemeClr val="bg1"/>
                    </a:solidFill>
                  </p:spPr>
                  <p:txBody>
                    <a:bodyPr wrap="square">
                      <a:spAutoFit/>
                    </a:bodyPr>
                    <a:lstStyle/>
                    <a:p>
                      <a:r>
                        <a:rPr lang="en-US" sz="500" b="1" dirty="0">
                          <a:latin typeface="Arial" panose="020B0604020202020204" pitchFamily="34" charset="0"/>
                          <a:cs typeface="Arial" panose="020B0604020202020204" pitchFamily="34" charset="0"/>
                        </a:rPr>
                        <a:t>75%</a:t>
                      </a:r>
                      <a:endParaRPr lang="en-US" sz="500" dirty="0"/>
                    </a:p>
                  </p:txBody>
                </p:sp>
                <p:sp>
                  <p:nvSpPr>
                    <p:cNvPr id="39" name="Rectangle 38">
                      <a:extLst>
                        <a:ext uri="{FF2B5EF4-FFF2-40B4-BE49-F238E27FC236}">
                          <a16:creationId xmlns:a16="http://schemas.microsoft.com/office/drawing/2014/main" id="{45FE3FED-8678-4ABD-BAF5-66DC701EBE7A}"/>
                        </a:ext>
                      </a:extLst>
                    </p:cNvPr>
                    <p:cNvSpPr/>
                    <p:nvPr/>
                  </p:nvSpPr>
                  <p:spPr>
                    <a:xfrm rot="21424117">
                      <a:off x="2264703" y="5175754"/>
                      <a:ext cx="310313" cy="169277"/>
                    </a:xfrm>
                    <a:prstGeom prst="rect">
                      <a:avLst/>
                    </a:prstGeom>
                    <a:solidFill>
                      <a:schemeClr val="bg1"/>
                    </a:solidFill>
                  </p:spPr>
                  <p:txBody>
                    <a:bodyPr wrap="square">
                      <a:spAutoFit/>
                    </a:bodyPr>
                    <a:lstStyle/>
                    <a:p>
                      <a:r>
                        <a:rPr lang="en-US" sz="500" b="1" dirty="0">
                          <a:latin typeface="Arial" panose="020B0604020202020204" pitchFamily="34" charset="0"/>
                          <a:cs typeface="Arial" panose="020B0604020202020204" pitchFamily="34" charset="0"/>
                        </a:rPr>
                        <a:t>50%</a:t>
                      </a:r>
                      <a:endParaRPr lang="en-US" sz="500" dirty="0"/>
                    </a:p>
                  </p:txBody>
                </p:sp>
                <p:sp>
                  <p:nvSpPr>
                    <p:cNvPr id="40" name="Rectangle 39">
                      <a:extLst>
                        <a:ext uri="{FF2B5EF4-FFF2-40B4-BE49-F238E27FC236}">
                          <a16:creationId xmlns:a16="http://schemas.microsoft.com/office/drawing/2014/main" id="{7FFC8DDF-24B8-4E06-BF37-F63B9C9B2B9D}"/>
                        </a:ext>
                      </a:extLst>
                    </p:cNvPr>
                    <p:cNvSpPr/>
                    <p:nvPr/>
                  </p:nvSpPr>
                  <p:spPr>
                    <a:xfrm rot="21424117">
                      <a:off x="2271769" y="5521182"/>
                      <a:ext cx="310313" cy="169277"/>
                    </a:xfrm>
                    <a:prstGeom prst="rect">
                      <a:avLst/>
                    </a:prstGeom>
                    <a:solidFill>
                      <a:schemeClr val="bg1"/>
                    </a:solidFill>
                  </p:spPr>
                  <p:txBody>
                    <a:bodyPr wrap="square">
                      <a:spAutoFit/>
                    </a:bodyPr>
                    <a:lstStyle/>
                    <a:p>
                      <a:r>
                        <a:rPr lang="en-US" sz="500" b="1" dirty="0">
                          <a:latin typeface="Arial" panose="020B0604020202020204" pitchFamily="34" charset="0"/>
                          <a:cs typeface="Arial" panose="020B0604020202020204" pitchFamily="34" charset="0"/>
                        </a:rPr>
                        <a:t>25%</a:t>
                      </a:r>
                      <a:endParaRPr lang="en-US" sz="500" dirty="0"/>
                    </a:p>
                  </p:txBody>
                </p:sp>
              </p:grpSp>
              <p:grpSp>
                <p:nvGrpSpPr>
                  <p:cNvPr id="42" name="Group 41">
                    <a:extLst>
                      <a:ext uri="{FF2B5EF4-FFF2-40B4-BE49-F238E27FC236}">
                        <a16:creationId xmlns:a16="http://schemas.microsoft.com/office/drawing/2014/main" id="{5A71C09E-A3EF-4714-895A-0E1C9D736991}"/>
                      </a:ext>
                    </a:extLst>
                  </p:cNvPr>
                  <p:cNvGrpSpPr/>
                  <p:nvPr/>
                </p:nvGrpSpPr>
                <p:grpSpPr>
                  <a:xfrm>
                    <a:off x="234466" y="4505495"/>
                    <a:ext cx="378741" cy="1204817"/>
                    <a:chOff x="2258467" y="4485642"/>
                    <a:chExt cx="378741" cy="1204817"/>
                  </a:xfrm>
                </p:grpSpPr>
                <p:sp>
                  <p:nvSpPr>
                    <p:cNvPr id="43" name="Rectangle 42">
                      <a:extLst>
                        <a:ext uri="{FF2B5EF4-FFF2-40B4-BE49-F238E27FC236}">
                          <a16:creationId xmlns:a16="http://schemas.microsoft.com/office/drawing/2014/main" id="{CEDA5CA1-F3FE-4552-94A0-929E4B80D072}"/>
                        </a:ext>
                      </a:extLst>
                    </p:cNvPr>
                    <p:cNvSpPr/>
                    <p:nvPr/>
                  </p:nvSpPr>
                  <p:spPr>
                    <a:xfrm rot="21424117">
                      <a:off x="2258467" y="4485642"/>
                      <a:ext cx="377571" cy="169277"/>
                    </a:xfrm>
                    <a:prstGeom prst="rect">
                      <a:avLst/>
                    </a:prstGeom>
                    <a:solidFill>
                      <a:schemeClr val="bg1"/>
                    </a:solidFill>
                  </p:spPr>
                  <p:txBody>
                    <a:bodyPr wrap="square">
                      <a:spAutoFit/>
                    </a:bodyPr>
                    <a:lstStyle/>
                    <a:p>
                      <a:r>
                        <a:rPr lang="en-US" sz="500" b="1" dirty="0">
                          <a:latin typeface="Arial" panose="020B0604020202020204" pitchFamily="34" charset="0"/>
                          <a:cs typeface="Arial" panose="020B0604020202020204" pitchFamily="34" charset="0"/>
                        </a:rPr>
                        <a:t>100%</a:t>
                      </a:r>
                      <a:endParaRPr lang="en-US" sz="500" dirty="0"/>
                    </a:p>
                  </p:txBody>
                </p:sp>
                <p:sp>
                  <p:nvSpPr>
                    <p:cNvPr id="44" name="Rectangle 43">
                      <a:extLst>
                        <a:ext uri="{FF2B5EF4-FFF2-40B4-BE49-F238E27FC236}">
                          <a16:creationId xmlns:a16="http://schemas.microsoft.com/office/drawing/2014/main" id="{9299302E-4E53-44E6-B221-CC2CAFD7796E}"/>
                        </a:ext>
                      </a:extLst>
                    </p:cNvPr>
                    <p:cNvSpPr/>
                    <p:nvPr/>
                  </p:nvSpPr>
                  <p:spPr>
                    <a:xfrm rot="21424117">
                      <a:off x="2280400" y="4830369"/>
                      <a:ext cx="356808" cy="169277"/>
                    </a:xfrm>
                    <a:prstGeom prst="rect">
                      <a:avLst/>
                    </a:prstGeom>
                    <a:solidFill>
                      <a:schemeClr val="bg1"/>
                    </a:solidFill>
                  </p:spPr>
                  <p:txBody>
                    <a:bodyPr wrap="square">
                      <a:spAutoFit/>
                    </a:bodyPr>
                    <a:lstStyle/>
                    <a:p>
                      <a:r>
                        <a:rPr lang="en-US" sz="500" b="1" dirty="0">
                          <a:latin typeface="Arial" panose="020B0604020202020204" pitchFamily="34" charset="0"/>
                          <a:cs typeface="Arial" panose="020B0604020202020204" pitchFamily="34" charset="0"/>
                        </a:rPr>
                        <a:t>75 %</a:t>
                      </a:r>
                      <a:endParaRPr lang="en-US" sz="500" dirty="0"/>
                    </a:p>
                  </p:txBody>
                </p:sp>
                <p:sp>
                  <p:nvSpPr>
                    <p:cNvPr id="45" name="Rectangle 44">
                      <a:extLst>
                        <a:ext uri="{FF2B5EF4-FFF2-40B4-BE49-F238E27FC236}">
                          <a16:creationId xmlns:a16="http://schemas.microsoft.com/office/drawing/2014/main" id="{B8CD3ECA-770C-4259-AB01-9E0A12BC84A1}"/>
                        </a:ext>
                      </a:extLst>
                    </p:cNvPr>
                    <p:cNvSpPr/>
                    <p:nvPr/>
                  </p:nvSpPr>
                  <p:spPr>
                    <a:xfrm rot="21424117">
                      <a:off x="2264703" y="5175754"/>
                      <a:ext cx="310313" cy="169277"/>
                    </a:xfrm>
                    <a:prstGeom prst="rect">
                      <a:avLst/>
                    </a:prstGeom>
                    <a:solidFill>
                      <a:schemeClr val="bg1"/>
                    </a:solidFill>
                  </p:spPr>
                  <p:txBody>
                    <a:bodyPr wrap="square">
                      <a:spAutoFit/>
                    </a:bodyPr>
                    <a:lstStyle/>
                    <a:p>
                      <a:r>
                        <a:rPr lang="en-US" sz="500" b="1" dirty="0">
                          <a:latin typeface="Arial" panose="020B0604020202020204" pitchFamily="34" charset="0"/>
                          <a:cs typeface="Arial" panose="020B0604020202020204" pitchFamily="34" charset="0"/>
                        </a:rPr>
                        <a:t>50%</a:t>
                      </a:r>
                      <a:endParaRPr lang="en-US" sz="500" dirty="0"/>
                    </a:p>
                  </p:txBody>
                </p:sp>
                <p:sp>
                  <p:nvSpPr>
                    <p:cNvPr id="46" name="Rectangle 45">
                      <a:extLst>
                        <a:ext uri="{FF2B5EF4-FFF2-40B4-BE49-F238E27FC236}">
                          <a16:creationId xmlns:a16="http://schemas.microsoft.com/office/drawing/2014/main" id="{EBB51246-E83A-4913-B77C-FCB2A92B5C7D}"/>
                        </a:ext>
                      </a:extLst>
                    </p:cNvPr>
                    <p:cNvSpPr/>
                    <p:nvPr/>
                  </p:nvSpPr>
                  <p:spPr>
                    <a:xfrm rot="21424117">
                      <a:off x="2271769" y="5521182"/>
                      <a:ext cx="310313" cy="169277"/>
                    </a:xfrm>
                    <a:prstGeom prst="rect">
                      <a:avLst/>
                    </a:prstGeom>
                    <a:solidFill>
                      <a:schemeClr val="bg1"/>
                    </a:solidFill>
                  </p:spPr>
                  <p:txBody>
                    <a:bodyPr wrap="square">
                      <a:spAutoFit/>
                    </a:bodyPr>
                    <a:lstStyle/>
                    <a:p>
                      <a:r>
                        <a:rPr lang="en-US" sz="500" b="1" dirty="0">
                          <a:latin typeface="Arial" panose="020B0604020202020204" pitchFamily="34" charset="0"/>
                          <a:cs typeface="Arial" panose="020B0604020202020204" pitchFamily="34" charset="0"/>
                        </a:rPr>
                        <a:t>25%</a:t>
                      </a:r>
                      <a:endParaRPr lang="en-US" sz="500" dirty="0"/>
                    </a:p>
                  </p:txBody>
                </p:sp>
              </p:grpSp>
            </p:grpSp>
          </p:grpSp>
          <p:sp>
            <p:nvSpPr>
              <p:cNvPr id="53" name="Rectangle 52">
                <a:extLst>
                  <a:ext uri="{FF2B5EF4-FFF2-40B4-BE49-F238E27FC236}">
                    <a16:creationId xmlns:a16="http://schemas.microsoft.com/office/drawing/2014/main" id="{BE18B833-1539-4F86-8227-8F02A16DB123}"/>
                  </a:ext>
                </a:extLst>
              </p:cNvPr>
              <p:cNvSpPr/>
              <p:nvPr/>
            </p:nvSpPr>
            <p:spPr>
              <a:xfrm>
                <a:off x="3106196" y="6113997"/>
                <a:ext cx="407484" cy="184666"/>
              </a:xfrm>
              <a:prstGeom prst="rect">
                <a:avLst/>
              </a:prstGeom>
              <a:solidFill>
                <a:schemeClr val="bg1"/>
              </a:solidFill>
            </p:spPr>
            <p:txBody>
              <a:bodyPr wrap="square">
                <a:spAutoFit/>
              </a:bodyPr>
              <a:lstStyle/>
              <a:p>
                <a:r>
                  <a:rPr lang="en-US" sz="600" b="1" dirty="0">
                    <a:latin typeface="Arial" panose="020B0604020202020204" pitchFamily="34" charset="0"/>
                    <a:cs typeface="Arial" panose="020B0604020202020204" pitchFamily="34" charset="0"/>
                  </a:rPr>
                  <a:t>Step</a:t>
                </a:r>
                <a:endParaRPr lang="en-US" sz="600" dirty="0"/>
              </a:p>
            </p:txBody>
          </p:sp>
          <p:sp>
            <p:nvSpPr>
              <p:cNvPr id="54" name="Rectangle 53">
                <a:extLst>
                  <a:ext uri="{FF2B5EF4-FFF2-40B4-BE49-F238E27FC236}">
                    <a16:creationId xmlns:a16="http://schemas.microsoft.com/office/drawing/2014/main" id="{A42C955B-B930-4832-8A3E-58B174D0BB9F}"/>
                  </a:ext>
                </a:extLst>
              </p:cNvPr>
              <p:cNvSpPr/>
              <p:nvPr/>
            </p:nvSpPr>
            <p:spPr>
              <a:xfrm>
                <a:off x="1090162" y="6113997"/>
                <a:ext cx="407484" cy="184666"/>
              </a:xfrm>
              <a:prstGeom prst="rect">
                <a:avLst/>
              </a:prstGeom>
              <a:solidFill>
                <a:schemeClr val="bg1"/>
              </a:solidFill>
            </p:spPr>
            <p:txBody>
              <a:bodyPr wrap="square">
                <a:spAutoFit/>
              </a:bodyPr>
              <a:lstStyle/>
              <a:p>
                <a:r>
                  <a:rPr lang="en-US" sz="600" b="1" dirty="0">
                    <a:latin typeface="Arial" panose="020B0604020202020204" pitchFamily="34" charset="0"/>
                    <a:cs typeface="Arial" panose="020B0604020202020204" pitchFamily="34" charset="0"/>
                  </a:rPr>
                  <a:t>Step</a:t>
                </a:r>
                <a:endParaRPr lang="en-US" sz="600" dirty="0"/>
              </a:p>
            </p:txBody>
          </p:sp>
        </p:grpSp>
        <p:sp>
          <p:nvSpPr>
            <p:cNvPr id="51" name="Rectangle 50">
              <a:extLst>
                <a:ext uri="{FF2B5EF4-FFF2-40B4-BE49-F238E27FC236}">
                  <a16:creationId xmlns:a16="http://schemas.microsoft.com/office/drawing/2014/main" id="{E6730357-3446-4D14-824B-35E82CC2D97E}"/>
                </a:ext>
              </a:extLst>
            </p:cNvPr>
            <p:cNvSpPr/>
            <p:nvPr/>
          </p:nvSpPr>
          <p:spPr>
            <a:xfrm>
              <a:off x="386039" y="5655550"/>
              <a:ext cx="1693093" cy="184666"/>
            </a:xfrm>
            <a:prstGeom prst="rect">
              <a:avLst/>
            </a:prstGeom>
            <a:solidFill>
              <a:schemeClr val="bg1"/>
            </a:solidFill>
          </p:spPr>
          <p:txBody>
            <a:bodyPr wrap="square">
              <a:spAutoFit/>
            </a:bodyPr>
            <a:lstStyle/>
            <a:p>
              <a:r>
                <a:rPr lang="en-US" sz="600" b="1" dirty="0">
                  <a:latin typeface="Arial" panose="020B0604020202020204" pitchFamily="34" charset="0"/>
                  <a:cs typeface="Arial" panose="020B0604020202020204" pitchFamily="34" charset="0"/>
                </a:rPr>
                <a:t>Step 0         Step 1        Step 2       Step 3</a:t>
              </a:r>
              <a:endParaRPr lang="en-US" sz="600" dirty="0"/>
            </a:p>
          </p:txBody>
        </p:sp>
        <p:sp>
          <p:nvSpPr>
            <p:cNvPr id="52" name="Rectangle 51">
              <a:extLst>
                <a:ext uri="{FF2B5EF4-FFF2-40B4-BE49-F238E27FC236}">
                  <a16:creationId xmlns:a16="http://schemas.microsoft.com/office/drawing/2014/main" id="{E80D782E-51C1-4665-9836-7ACE3B085F11}"/>
                </a:ext>
              </a:extLst>
            </p:cNvPr>
            <p:cNvSpPr/>
            <p:nvPr/>
          </p:nvSpPr>
          <p:spPr>
            <a:xfrm>
              <a:off x="2517364" y="5639240"/>
              <a:ext cx="1693093" cy="184666"/>
            </a:xfrm>
            <a:prstGeom prst="rect">
              <a:avLst/>
            </a:prstGeom>
            <a:solidFill>
              <a:schemeClr val="bg1"/>
            </a:solidFill>
          </p:spPr>
          <p:txBody>
            <a:bodyPr wrap="square">
              <a:spAutoFit/>
            </a:bodyPr>
            <a:lstStyle/>
            <a:p>
              <a:r>
                <a:rPr lang="en-US" sz="600" b="1" dirty="0">
                  <a:latin typeface="Arial" panose="020B0604020202020204" pitchFamily="34" charset="0"/>
                  <a:cs typeface="Arial" panose="020B0604020202020204" pitchFamily="34" charset="0"/>
                </a:rPr>
                <a:t>Step 0         Step 1        Step 2       Step 3</a:t>
              </a:r>
              <a:endParaRPr lang="en-US" sz="600" dirty="0"/>
            </a:p>
          </p:txBody>
        </p:sp>
      </p:grpSp>
      <p:pic>
        <p:nvPicPr>
          <p:cNvPr id="59" name="Picture 58">
            <a:extLst>
              <a:ext uri="{FF2B5EF4-FFF2-40B4-BE49-F238E27FC236}">
                <a16:creationId xmlns:a16="http://schemas.microsoft.com/office/drawing/2014/main" id="{DB39C282-4249-41A7-8521-603FC12B6C45}"/>
              </a:ext>
            </a:extLst>
          </p:cNvPr>
          <p:cNvPicPr>
            <a:picLocks noChangeAspect="1"/>
          </p:cNvPicPr>
          <p:nvPr/>
        </p:nvPicPr>
        <p:blipFill>
          <a:blip r:embed="rId5"/>
          <a:stretch>
            <a:fillRect/>
          </a:stretch>
        </p:blipFill>
        <p:spPr>
          <a:xfrm>
            <a:off x="386039" y="2358400"/>
            <a:ext cx="3915545" cy="1171580"/>
          </a:xfrm>
          <a:prstGeom prst="rect">
            <a:avLst/>
          </a:prstGeom>
        </p:spPr>
      </p:pic>
    </p:spTree>
    <p:extLst>
      <p:ext uri="{BB962C8B-B14F-4D97-AF65-F5344CB8AC3E}">
        <p14:creationId xmlns:p14="http://schemas.microsoft.com/office/powerpoint/2010/main" val="130389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par>
                                <p:cTn id="21" presetID="10"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8" grpId="0"/>
      <p:bldP spid="6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E536B-FA76-4C4B-B08E-9841F7CD37CA}"/>
              </a:ext>
            </a:extLst>
          </p:cNvPr>
          <p:cNvSpPr txBox="1">
            <a:spLocks/>
          </p:cNvSpPr>
          <p:nvPr/>
        </p:nvSpPr>
        <p:spPr>
          <a:xfrm>
            <a:off x="487923" y="18766"/>
            <a:ext cx="78867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rgbClr val="C00000"/>
                </a:solidFill>
                <a:latin typeface="Arial" panose="020B0604020202020204" pitchFamily="34" charset="0"/>
                <a:ea typeface="+mj-ea"/>
                <a:cs typeface="Arial" panose="020B0604020202020204" pitchFamily="34" charset="0"/>
              </a:defRPr>
            </a:lvl1pPr>
          </a:lstStyle>
          <a:p>
            <a:r>
              <a:rPr lang="en-US" dirty="0"/>
              <a:t>Early Infant Diagnosis: Strengthen                         Existing Systems or Invest in Point of Care?</a:t>
            </a:r>
            <a:br>
              <a:rPr lang="en-US" dirty="0"/>
            </a:br>
            <a:r>
              <a:rPr lang="en-US" sz="2000" i="1" dirty="0">
                <a:solidFill>
                  <a:schemeClr val="tx1"/>
                </a:solidFill>
              </a:rPr>
              <a:t>McCann N et al.  CROI, 2020 Boston Abs. 785</a:t>
            </a:r>
            <a:endParaRPr lang="en-US" dirty="0"/>
          </a:p>
        </p:txBody>
      </p:sp>
      <p:cxnSp>
        <p:nvCxnSpPr>
          <p:cNvPr id="5" name="Straight Connector 4">
            <a:extLst>
              <a:ext uri="{FF2B5EF4-FFF2-40B4-BE49-F238E27FC236}">
                <a16:creationId xmlns:a16="http://schemas.microsoft.com/office/drawing/2014/main" id="{E10E62E3-3CDD-4817-AADF-7507DCBD560E}"/>
              </a:ext>
            </a:extLst>
          </p:cNvPr>
          <p:cNvCxnSpPr>
            <a:cxnSpLocks/>
          </p:cNvCxnSpPr>
          <p:nvPr/>
        </p:nvCxnSpPr>
        <p:spPr>
          <a:xfrm>
            <a:off x="8418" y="1234479"/>
            <a:ext cx="9144000" cy="0"/>
          </a:xfrm>
          <a:prstGeom prst="line">
            <a:avLst/>
          </a:prstGeom>
        </p:spPr>
        <p:style>
          <a:lnRef idx="1">
            <a:schemeClr val="dk1"/>
          </a:lnRef>
          <a:fillRef idx="0">
            <a:schemeClr val="dk1"/>
          </a:fillRef>
          <a:effectRef idx="0">
            <a:schemeClr val="dk1"/>
          </a:effectRef>
          <a:fontRef idx="minor">
            <a:schemeClr val="tx1"/>
          </a:fontRef>
        </p:style>
      </p:cxnSp>
      <p:sp>
        <p:nvSpPr>
          <p:cNvPr id="6" name="Content Placeholder 111">
            <a:extLst>
              <a:ext uri="{FF2B5EF4-FFF2-40B4-BE49-F238E27FC236}">
                <a16:creationId xmlns:a16="http://schemas.microsoft.com/office/drawing/2014/main" id="{28AE00BB-2E98-4291-99A1-DC98C8FAB6FD}"/>
              </a:ext>
            </a:extLst>
          </p:cNvPr>
          <p:cNvSpPr txBox="1">
            <a:spLocks/>
          </p:cNvSpPr>
          <p:nvPr/>
        </p:nvSpPr>
        <p:spPr>
          <a:xfrm>
            <a:off x="103447" y="1234203"/>
            <a:ext cx="6266028" cy="178651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300"/>
              </a:spcBef>
            </a:pPr>
            <a:r>
              <a:rPr lang="en-US" sz="2000" dirty="0"/>
              <a:t>CEPAC-Pediatric model to simulate infants getting         EID at age 6 </a:t>
            </a:r>
            <a:r>
              <a:rPr lang="en-US" sz="2000" dirty="0" err="1"/>
              <a:t>wk</a:t>
            </a:r>
            <a:r>
              <a:rPr lang="en-US" sz="2000" dirty="0"/>
              <a:t> in Zimbabwe, 3 strategies:</a:t>
            </a:r>
          </a:p>
          <a:p>
            <a:pPr lvl="1">
              <a:lnSpc>
                <a:spcPct val="103000"/>
              </a:lnSpc>
              <a:spcBef>
                <a:spcPts val="300"/>
              </a:spcBef>
            </a:pPr>
            <a:r>
              <a:rPr lang="en-US" sz="1800" dirty="0"/>
              <a:t>Standard of care lab-based EID (LAB) (Zimbabwe data)</a:t>
            </a:r>
          </a:p>
          <a:p>
            <a:pPr lvl="1">
              <a:lnSpc>
                <a:spcPct val="103000"/>
              </a:lnSpc>
              <a:spcBef>
                <a:spcPts val="300"/>
              </a:spcBef>
            </a:pPr>
            <a:r>
              <a:rPr lang="en-US" sz="1800" i="1" dirty="0"/>
              <a:t>Strengthened</a:t>
            </a:r>
            <a:r>
              <a:rPr lang="en-US" sz="1800" dirty="0"/>
              <a:t> lab-based EID (S-LAB) (improved transport, ↑ lab staff, SMS results) (Kenya data)</a:t>
            </a:r>
          </a:p>
          <a:p>
            <a:pPr lvl="1">
              <a:lnSpc>
                <a:spcPct val="103000"/>
              </a:lnSpc>
              <a:spcBef>
                <a:spcPts val="300"/>
              </a:spcBef>
            </a:pPr>
            <a:r>
              <a:rPr lang="en-US" sz="1800" dirty="0"/>
              <a:t>POC EID (POC) (Zimbabwe data)</a:t>
            </a:r>
          </a:p>
        </p:txBody>
      </p:sp>
      <p:grpSp>
        <p:nvGrpSpPr>
          <p:cNvPr id="11" name="Group 10">
            <a:extLst>
              <a:ext uri="{FF2B5EF4-FFF2-40B4-BE49-F238E27FC236}">
                <a16:creationId xmlns:a16="http://schemas.microsoft.com/office/drawing/2014/main" id="{0F07AC6C-D360-42E4-9024-164B38D04662}"/>
              </a:ext>
            </a:extLst>
          </p:cNvPr>
          <p:cNvGrpSpPr/>
          <p:nvPr/>
        </p:nvGrpSpPr>
        <p:grpSpPr>
          <a:xfrm>
            <a:off x="6308521" y="1218141"/>
            <a:ext cx="2710782" cy="2273946"/>
            <a:chOff x="119356" y="3058813"/>
            <a:chExt cx="2966055" cy="2482239"/>
          </a:xfrm>
        </p:grpSpPr>
        <p:pic>
          <p:nvPicPr>
            <p:cNvPr id="7" name="Picture 6">
              <a:extLst>
                <a:ext uri="{FF2B5EF4-FFF2-40B4-BE49-F238E27FC236}">
                  <a16:creationId xmlns:a16="http://schemas.microsoft.com/office/drawing/2014/main" id="{E0FC7128-69E7-4330-89F9-8A8F23DB2406}"/>
                </a:ext>
              </a:extLst>
            </p:cNvPr>
            <p:cNvPicPr>
              <a:picLocks noChangeAspect="1"/>
            </p:cNvPicPr>
            <p:nvPr/>
          </p:nvPicPr>
          <p:blipFill>
            <a:blip r:embed="rId2"/>
            <a:stretch>
              <a:fillRect/>
            </a:stretch>
          </p:blipFill>
          <p:spPr>
            <a:xfrm>
              <a:off x="151550" y="3320423"/>
              <a:ext cx="2933861" cy="2220629"/>
            </a:xfrm>
            <a:prstGeom prst="rect">
              <a:avLst/>
            </a:prstGeom>
          </p:spPr>
        </p:pic>
        <p:sp>
          <p:nvSpPr>
            <p:cNvPr id="8" name="Rectangle 7">
              <a:extLst>
                <a:ext uri="{FF2B5EF4-FFF2-40B4-BE49-F238E27FC236}">
                  <a16:creationId xmlns:a16="http://schemas.microsoft.com/office/drawing/2014/main" id="{7A590C6A-D0F8-48BD-9AF5-809DB81C400F}"/>
                </a:ext>
              </a:extLst>
            </p:cNvPr>
            <p:cNvSpPr/>
            <p:nvPr/>
          </p:nvSpPr>
          <p:spPr>
            <a:xfrm>
              <a:off x="119356" y="3058813"/>
              <a:ext cx="1079142" cy="261610"/>
            </a:xfrm>
            <a:prstGeom prst="rect">
              <a:avLst/>
            </a:prstGeom>
          </p:spPr>
          <p:txBody>
            <a:bodyPr wrap="none">
              <a:spAutoFit/>
            </a:bodyPr>
            <a:lstStyle/>
            <a:p>
              <a:r>
                <a:rPr lang="en-US" sz="1100" b="1" dirty="0">
                  <a:latin typeface="Arial" panose="020B0604020202020204" pitchFamily="34" charset="0"/>
                  <a:cs typeface="Arial" panose="020B0604020202020204" pitchFamily="34" charset="0"/>
                </a:rPr>
                <a:t>Assumptions</a:t>
              </a:r>
              <a:endParaRPr lang="en-US" sz="1100" dirty="0"/>
            </a:p>
          </p:txBody>
        </p:sp>
      </p:grpSp>
      <p:grpSp>
        <p:nvGrpSpPr>
          <p:cNvPr id="16" name="Group 15">
            <a:extLst>
              <a:ext uri="{FF2B5EF4-FFF2-40B4-BE49-F238E27FC236}">
                <a16:creationId xmlns:a16="http://schemas.microsoft.com/office/drawing/2014/main" id="{7D35F2C2-ED23-4AAC-A8C7-2F4EE90EDF05}"/>
              </a:ext>
            </a:extLst>
          </p:cNvPr>
          <p:cNvGrpSpPr/>
          <p:nvPr/>
        </p:nvGrpSpPr>
        <p:grpSpPr>
          <a:xfrm>
            <a:off x="187954" y="3484400"/>
            <a:ext cx="3803612" cy="2369647"/>
            <a:chOff x="3557801" y="3235071"/>
            <a:chExt cx="4009067" cy="2431512"/>
          </a:xfrm>
        </p:grpSpPr>
        <p:pic>
          <p:nvPicPr>
            <p:cNvPr id="9" name="Picture 8">
              <a:extLst>
                <a:ext uri="{FF2B5EF4-FFF2-40B4-BE49-F238E27FC236}">
                  <a16:creationId xmlns:a16="http://schemas.microsoft.com/office/drawing/2014/main" id="{6688C38D-6F8A-4894-BEB9-9803C910C994}"/>
                </a:ext>
              </a:extLst>
            </p:cNvPr>
            <p:cNvPicPr>
              <a:picLocks noChangeAspect="1"/>
            </p:cNvPicPr>
            <p:nvPr/>
          </p:nvPicPr>
          <p:blipFill>
            <a:blip r:embed="rId3"/>
            <a:stretch>
              <a:fillRect/>
            </a:stretch>
          </p:blipFill>
          <p:spPr>
            <a:xfrm>
              <a:off x="3561562" y="3453739"/>
              <a:ext cx="4005306" cy="2212844"/>
            </a:xfrm>
            <a:prstGeom prst="rect">
              <a:avLst/>
            </a:prstGeom>
          </p:spPr>
        </p:pic>
        <p:sp>
          <p:nvSpPr>
            <p:cNvPr id="15" name="Rectangle 14">
              <a:extLst>
                <a:ext uri="{FF2B5EF4-FFF2-40B4-BE49-F238E27FC236}">
                  <a16:creationId xmlns:a16="http://schemas.microsoft.com/office/drawing/2014/main" id="{F3C1D59C-5C4C-4432-90D7-41CB86F7164B}"/>
                </a:ext>
              </a:extLst>
            </p:cNvPr>
            <p:cNvSpPr/>
            <p:nvPr/>
          </p:nvSpPr>
          <p:spPr>
            <a:xfrm>
              <a:off x="3557801" y="3235071"/>
              <a:ext cx="1534394" cy="261610"/>
            </a:xfrm>
            <a:prstGeom prst="rect">
              <a:avLst/>
            </a:prstGeom>
          </p:spPr>
          <p:txBody>
            <a:bodyPr wrap="none">
              <a:spAutoFit/>
            </a:bodyPr>
            <a:lstStyle/>
            <a:p>
              <a:r>
                <a:rPr lang="en-US" sz="1100" b="1" dirty="0">
                  <a:latin typeface="Arial" panose="020B0604020202020204" pitchFamily="34" charset="0"/>
                  <a:cs typeface="Arial" panose="020B0604020202020204" pitchFamily="34" charset="0"/>
                </a:rPr>
                <a:t>Base Case Scenario</a:t>
              </a:r>
              <a:endParaRPr lang="en-US" sz="1100" dirty="0"/>
            </a:p>
          </p:txBody>
        </p:sp>
      </p:grpSp>
      <p:grpSp>
        <p:nvGrpSpPr>
          <p:cNvPr id="17" name="Group 16">
            <a:extLst>
              <a:ext uri="{FF2B5EF4-FFF2-40B4-BE49-F238E27FC236}">
                <a16:creationId xmlns:a16="http://schemas.microsoft.com/office/drawing/2014/main" id="{FA0C7F5C-4BC4-4C3A-B2D4-67BA6FFB8320}"/>
              </a:ext>
            </a:extLst>
          </p:cNvPr>
          <p:cNvGrpSpPr/>
          <p:nvPr/>
        </p:nvGrpSpPr>
        <p:grpSpPr>
          <a:xfrm>
            <a:off x="210781" y="4461484"/>
            <a:ext cx="3749174" cy="1040076"/>
            <a:chOff x="3615655" y="4060272"/>
            <a:chExt cx="3982203" cy="1062401"/>
          </a:xfrm>
        </p:grpSpPr>
        <p:sp>
          <p:nvSpPr>
            <p:cNvPr id="18" name="Rectangle 17">
              <a:extLst>
                <a:ext uri="{FF2B5EF4-FFF2-40B4-BE49-F238E27FC236}">
                  <a16:creationId xmlns:a16="http://schemas.microsoft.com/office/drawing/2014/main" id="{62D20949-6108-4212-9814-B7AEF97AA9BB}"/>
                </a:ext>
              </a:extLst>
            </p:cNvPr>
            <p:cNvSpPr/>
            <p:nvPr/>
          </p:nvSpPr>
          <p:spPr>
            <a:xfrm>
              <a:off x="3615655" y="4060272"/>
              <a:ext cx="3980139" cy="14995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E79AA26-6AA9-4E12-A509-EC0A119467DA}"/>
                </a:ext>
              </a:extLst>
            </p:cNvPr>
            <p:cNvSpPr/>
            <p:nvPr/>
          </p:nvSpPr>
          <p:spPr>
            <a:xfrm>
              <a:off x="3617720" y="4972715"/>
              <a:ext cx="3980138" cy="14995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880DD3E6-FA3E-4B87-98A2-EB7401A15547}"/>
              </a:ext>
            </a:extLst>
          </p:cNvPr>
          <p:cNvSpPr/>
          <p:nvPr/>
        </p:nvSpPr>
        <p:spPr>
          <a:xfrm>
            <a:off x="55021" y="5802258"/>
            <a:ext cx="4302654" cy="830997"/>
          </a:xfrm>
          <a:prstGeom prst="rect">
            <a:avLst/>
          </a:prstGeom>
        </p:spPr>
        <p:txBody>
          <a:bodyPr wrap="square">
            <a:spAutoFit/>
          </a:bodyPr>
          <a:lstStyle/>
          <a:p>
            <a:pPr marL="285750" indent="-285750">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POC improved short-term survival, life expectancy, and was a more efficient use of resources than S-LAB.</a:t>
            </a:r>
          </a:p>
        </p:txBody>
      </p:sp>
      <p:sp>
        <p:nvSpPr>
          <p:cNvPr id="48" name="Rectangle 47">
            <a:extLst>
              <a:ext uri="{FF2B5EF4-FFF2-40B4-BE49-F238E27FC236}">
                <a16:creationId xmlns:a16="http://schemas.microsoft.com/office/drawing/2014/main" id="{44137D27-BCEF-4E40-91F4-E302044FC9A0}"/>
              </a:ext>
            </a:extLst>
          </p:cNvPr>
          <p:cNvSpPr/>
          <p:nvPr/>
        </p:nvSpPr>
        <p:spPr>
          <a:xfrm>
            <a:off x="148061" y="2895085"/>
            <a:ext cx="6232465" cy="553998"/>
          </a:xfrm>
          <a:prstGeom prst="rect">
            <a:avLst/>
          </a:prstGeom>
        </p:spPr>
        <p:txBody>
          <a:bodyPr wrap="square">
            <a:spAutoFit/>
          </a:bodyPr>
          <a:lstStyle/>
          <a:p>
            <a:pPr marL="285750" indent="-285750">
              <a:buClr>
                <a:srgbClr val="C00000"/>
              </a:buClr>
              <a:buFont typeface="Arial" panose="020B0604020202020204" pitchFamily="34" charset="0"/>
              <a:buChar char="→"/>
            </a:pPr>
            <a:r>
              <a:rPr lang="en-US" sz="1500" dirty="0">
                <a:latin typeface="Arial" panose="020B0604020202020204" pitchFamily="34" charset="0"/>
                <a:cs typeface="Arial" panose="020B0604020202020204" pitchFamily="34" charset="0"/>
              </a:rPr>
              <a:t>In Kenya, S-LAB gives results to 7% fewer infants, returns results  ~50 d later, starts 15% less on ART, but costs $1.50 less per test </a:t>
            </a:r>
          </a:p>
        </p:txBody>
      </p:sp>
      <p:sp>
        <p:nvSpPr>
          <p:cNvPr id="51" name="Rectangle 50">
            <a:extLst>
              <a:ext uri="{FF2B5EF4-FFF2-40B4-BE49-F238E27FC236}">
                <a16:creationId xmlns:a16="http://schemas.microsoft.com/office/drawing/2014/main" id="{7200DC1A-4064-4B79-AC5A-D973652EE6E7}"/>
              </a:ext>
            </a:extLst>
          </p:cNvPr>
          <p:cNvSpPr/>
          <p:nvPr/>
        </p:nvSpPr>
        <p:spPr>
          <a:xfrm>
            <a:off x="8150911" y="2290273"/>
            <a:ext cx="493570" cy="9869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6B752FE-5136-40DC-9E87-1DBAEE0EECF4}"/>
              </a:ext>
            </a:extLst>
          </p:cNvPr>
          <p:cNvSpPr/>
          <p:nvPr/>
        </p:nvSpPr>
        <p:spPr>
          <a:xfrm>
            <a:off x="8150911" y="2169942"/>
            <a:ext cx="493570" cy="9869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A92E97DF-7D40-4E5C-B84D-9BD3F08E2568}"/>
              </a:ext>
            </a:extLst>
          </p:cNvPr>
          <p:cNvSpPr/>
          <p:nvPr/>
        </p:nvSpPr>
        <p:spPr>
          <a:xfrm>
            <a:off x="8150911" y="2450634"/>
            <a:ext cx="493570" cy="9869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6B4551D3-8D91-4A3C-A17B-60194E1F9FC0}"/>
              </a:ext>
            </a:extLst>
          </p:cNvPr>
          <p:cNvSpPr/>
          <p:nvPr/>
        </p:nvSpPr>
        <p:spPr>
          <a:xfrm>
            <a:off x="8104144" y="3273039"/>
            <a:ext cx="540337" cy="20038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AF92EDC-838D-45A6-A10E-47813AD17D9E}"/>
              </a:ext>
            </a:extLst>
          </p:cNvPr>
          <p:cNvPicPr>
            <a:picLocks noChangeAspect="1"/>
          </p:cNvPicPr>
          <p:nvPr/>
        </p:nvPicPr>
        <p:blipFill>
          <a:blip r:embed="rId4"/>
          <a:stretch>
            <a:fillRect/>
          </a:stretch>
        </p:blipFill>
        <p:spPr>
          <a:xfrm>
            <a:off x="7747787" y="81527"/>
            <a:ext cx="1235398" cy="450234"/>
          </a:xfrm>
          <a:prstGeom prst="rect">
            <a:avLst/>
          </a:prstGeom>
        </p:spPr>
      </p:pic>
      <p:pic>
        <p:nvPicPr>
          <p:cNvPr id="55" name="Picture 54">
            <a:extLst>
              <a:ext uri="{FF2B5EF4-FFF2-40B4-BE49-F238E27FC236}">
                <a16:creationId xmlns:a16="http://schemas.microsoft.com/office/drawing/2014/main" id="{BCABC179-DA45-4153-84FB-412AD2AF6E40}"/>
              </a:ext>
            </a:extLst>
          </p:cNvPr>
          <p:cNvPicPr>
            <a:picLocks noChangeAspect="1"/>
          </p:cNvPicPr>
          <p:nvPr/>
        </p:nvPicPr>
        <p:blipFill>
          <a:blip r:embed="rId5"/>
          <a:stretch>
            <a:fillRect/>
          </a:stretch>
        </p:blipFill>
        <p:spPr>
          <a:xfrm>
            <a:off x="137010" y="78857"/>
            <a:ext cx="817685" cy="576096"/>
          </a:xfrm>
          <a:prstGeom prst="rect">
            <a:avLst/>
          </a:prstGeom>
        </p:spPr>
      </p:pic>
      <p:sp>
        <p:nvSpPr>
          <p:cNvPr id="67" name="Rectangle 66">
            <a:extLst>
              <a:ext uri="{FF2B5EF4-FFF2-40B4-BE49-F238E27FC236}">
                <a16:creationId xmlns:a16="http://schemas.microsoft.com/office/drawing/2014/main" id="{49477EF0-252B-42BB-8B63-21039A8F5FEF}"/>
              </a:ext>
            </a:extLst>
          </p:cNvPr>
          <p:cNvSpPr/>
          <p:nvPr/>
        </p:nvSpPr>
        <p:spPr>
          <a:xfrm>
            <a:off x="4220725" y="3792785"/>
            <a:ext cx="4615834" cy="2552878"/>
          </a:xfrm>
          <a:prstGeom prst="rect">
            <a:avLst/>
          </a:prstGeom>
        </p:spPr>
        <p:txBody>
          <a:bodyPr wrap="square">
            <a:spAutoFit/>
          </a:bodyPr>
          <a:lstStyle/>
          <a:p>
            <a:pPr marL="285750" indent="-285750">
              <a:lnSpc>
                <a:spcPct val="105000"/>
              </a:lnSpc>
              <a:spcBef>
                <a:spcPts val="600"/>
              </a:spcBef>
              <a:spcAft>
                <a:spcPts val="600"/>
              </a:spcAft>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In sensitivity analyses, POC remains more cost-effective than strengthened lab-based EID unless test turn-around time, % returned and % started on ART with S-LAB can match that for POC at lower cost.</a:t>
            </a:r>
          </a:p>
          <a:p>
            <a:pPr marL="285750" indent="-285750">
              <a:lnSpc>
                <a:spcPct val="105000"/>
              </a:lnSpc>
              <a:spcBef>
                <a:spcPts val="600"/>
              </a:spcBef>
              <a:spcAft>
                <a:spcPts val="600"/>
              </a:spcAft>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Lowered cost of POC will make POC even more CE in future.</a:t>
            </a:r>
          </a:p>
        </p:txBody>
      </p:sp>
    </p:spTree>
    <p:extLst>
      <p:ext uri="{BB962C8B-B14F-4D97-AF65-F5344CB8AC3E}">
        <p14:creationId xmlns:p14="http://schemas.microsoft.com/office/powerpoint/2010/main" val="229413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2" presetClass="entr" presetSubtype="2"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 calcmode="lin" valueType="num">
                                      <p:cBhvr additive="base">
                                        <p:cTn id="10" dur="500" fill="hold"/>
                                        <p:tgtEl>
                                          <p:spTgt spid="51"/>
                                        </p:tgtEl>
                                        <p:attrNameLst>
                                          <p:attrName>ppt_x</p:attrName>
                                        </p:attrNameLst>
                                      </p:cBhvr>
                                      <p:tavLst>
                                        <p:tav tm="0">
                                          <p:val>
                                            <p:strVal val="1+#ppt_w/2"/>
                                          </p:val>
                                        </p:tav>
                                        <p:tav tm="100000">
                                          <p:val>
                                            <p:strVal val="#ppt_x"/>
                                          </p:val>
                                        </p:tav>
                                      </p:tavLst>
                                    </p:anim>
                                    <p:anim calcmode="lin" valueType="num">
                                      <p:cBhvr additive="base">
                                        <p:cTn id="11" dur="500" fill="hold"/>
                                        <p:tgtEl>
                                          <p:spTgt spid="51"/>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53"/>
                                        </p:tgtEl>
                                        <p:attrNameLst>
                                          <p:attrName>style.visibility</p:attrName>
                                        </p:attrNameLst>
                                      </p:cBhvr>
                                      <p:to>
                                        <p:strVal val="visible"/>
                                      </p:to>
                                    </p:set>
                                    <p:anim calcmode="lin" valueType="num">
                                      <p:cBhvr additive="base">
                                        <p:cTn id="14" dur="500" fill="hold"/>
                                        <p:tgtEl>
                                          <p:spTgt spid="53"/>
                                        </p:tgtEl>
                                        <p:attrNameLst>
                                          <p:attrName>ppt_x</p:attrName>
                                        </p:attrNameLst>
                                      </p:cBhvr>
                                      <p:tavLst>
                                        <p:tav tm="0">
                                          <p:val>
                                            <p:strVal val="1+#ppt_w/2"/>
                                          </p:val>
                                        </p:tav>
                                        <p:tav tm="100000">
                                          <p:val>
                                            <p:strVal val="#ppt_x"/>
                                          </p:val>
                                        </p:tav>
                                      </p:tavLst>
                                    </p:anim>
                                    <p:anim calcmode="lin" valueType="num">
                                      <p:cBhvr additive="base">
                                        <p:cTn id="15" dur="500" fill="hold"/>
                                        <p:tgtEl>
                                          <p:spTgt spid="53"/>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1+#ppt_w/2"/>
                                          </p:val>
                                        </p:tav>
                                        <p:tav tm="100000">
                                          <p:val>
                                            <p:strVal val="#ppt_x"/>
                                          </p:val>
                                        </p:tav>
                                      </p:tavLst>
                                    </p:anim>
                                    <p:anim calcmode="lin" valueType="num">
                                      <p:cBhvr additive="base">
                                        <p:cTn id="19" dur="500" fill="hold"/>
                                        <p:tgtEl>
                                          <p:spTgt spid="52"/>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additive="base">
                                        <p:cTn id="22" dur="500" fill="hold"/>
                                        <p:tgtEl>
                                          <p:spTgt spid="54"/>
                                        </p:tgtEl>
                                        <p:attrNameLst>
                                          <p:attrName>ppt_x</p:attrName>
                                        </p:attrNameLst>
                                      </p:cBhvr>
                                      <p:tavLst>
                                        <p:tav tm="0">
                                          <p:val>
                                            <p:strVal val="1+#ppt_w/2"/>
                                          </p:val>
                                        </p:tav>
                                        <p:tav tm="100000">
                                          <p:val>
                                            <p:strVal val="#ppt_x"/>
                                          </p:val>
                                        </p:tav>
                                      </p:tavLst>
                                    </p:anim>
                                    <p:anim calcmode="lin" valueType="num">
                                      <p:cBhvr additive="base">
                                        <p:cTn id="23"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fade">
                                      <p:cBhvr>
                                        <p:cTn id="4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8" grpId="0"/>
      <p:bldP spid="51" grpId="0" animBg="1"/>
      <p:bldP spid="52" grpId="0" animBg="1"/>
      <p:bldP spid="53" grpId="0" animBg="1"/>
      <p:bldP spid="54" grpId="0" animBg="1"/>
      <p:bldP spid="6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487923" y="18766"/>
            <a:ext cx="7886700" cy="1325563"/>
          </a:xfrm>
        </p:spPr>
        <p:txBody>
          <a:bodyPr>
            <a:normAutofit fontScale="90000"/>
          </a:bodyPr>
          <a:lstStyle/>
          <a:p>
            <a:r>
              <a:rPr lang="en-US" dirty="0"/>
              <a:t>POC EID Improved Test-Turn-Around Time and Rapid ART Start - But Not 12-Month Outcome, Zambia </a:t>
            </a:r>
            <a:br>
              <a:rPr lang="en-US" dirty="0"/>
            </a:br>
            <a:r>
              <a:rPr lang="en-US" sz="2000" i="1" dirty="0" err="1">
                <a:solidFill>
                  <a:schemeClr val="tx1"/>
                </a:solidFill>
              </a:rPr>
              <a:t>Chibwesha</a:t>
            </a:r>
            <a:r>
              <a:rPr lang="en-US" sz="2000" i="1" dirty="0">
                <a:solidFill>
                  <a:schemeClr val="tx1"/>
                </a:solidFill>
              </a:rPr>
              <a:t> C et al.  CROI, 2020 Boston Abs. 133</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34479"/>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208352"/>
            <a:ext cx="8857735" cy="19354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Randomized 4,000 HIV-exposed infants age 4-12 </a:t>
            </a:r>
            <a:r>
              <a:rPr lang="en-US" sz="2200" dirty="0" err="1"/>
              <a:t>wks</a:t>
            </a:r>
            <a:r>
              <a:rPr lang="en-US" sz="2200" dirty="0"/>
              <a:t> (median 6 </a:t>
            </a:r>
            <a:r>
              <a:rPr lang="en-US" sz="2200" dirty="0" err="1"/>
              <a:t>wks</a:t>
            </a:r>
            <a:r>
              <a:rPr lang="en-US" sz="2200" dirty="0"/>
              <a:t>) to POC testing (n=1,989) vs “safety net” central lab SOC           off-site testing (n=2,011) (tested archived specimen if no result by  4 weeks) at 6 clinics in Lusaka Zambia, with primary outcomes being alive, in care and VL &lt;200 at 12 months.</a:t>
            </a:r>
            <a:endParaRPr lang="en-US" dirty="0"/>
          </a:p>
        </p:txBody>
      </p:sp>
      <p:sp>
        <p:nvSpPr>
          <p:cNvPr id="3" name="Rectangle 2">
            <a:extLst>
              <a:ext uri="{FF2B5EF4-FFF2-40B4-BE49-F238E27FC236}">
                <a16:creationId xmlns:a16="http://schemas.microsoft.com/office/drawing/2014/main" id="{4B1DB31B-C1E0-40CA-97DF-905370F98AFB}"/>
              </a:ext>
            </a:extLst>
          </p:cNvPr>
          <p:cNvSpPr/>
          <p:nvPr/>
        </p:nvSpPr>
        <p:spPr>
          <a:xfrm>
            <a:off x="206281" y="2944214"/>
            <a:ext cx="4425921" cy="923330"/>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All infants in </a:t>
            </a:r>
            <a:r>
              <a:rPr lang="en-US" dirty="0">
                <a:solidFill>
                  <a:srgbClr val="C00000"/>
                </a:solidFill>
                <a:latin typeface="Arial" panose="020B0604020202020204" pitchFamily="34" charset="0"/>
                <a:cs typeface="Arial" panose="020B0604020202020204" pitchFamily="34" charset="0"/>
              </a:rPr>
              <a:t>POC</a:t>
            </a:r>
            <a:r>
              <a:rPr lang="en-US" dirty="0">
                <a:latin typeface="Arial" panose="020B0604020202020204" pitchFamily="34" charset="0"/>
                <a:cs typeface="Arial" panose="020B0604020202020204" pitchFamily="34" charset="0"/>
              </a:rPr>
              <a:t> received results same day, while SOC was 36 days (with most relying on </a:t>
            </a:r>
            <a:r>
              <a:rPr lang="en-US" dirty="0">
                <a:solidFill>
                  <a:srgbClr val="0070C0"/>
                </a:solidFill>
                <a:latin typeface="Arial" panose="020B0604020202020204" pitchFamily="34" charset="0"/>
                <a:cs typeface="Arial" panose="020B0604020202020204" pitchFamily="34" charset="0"/>
              </a:rPr>
              <a:t>safety net test</a:t>
            </a:r>
            <a:r>
              <a:rPr lang="en-US" dirty="0">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id="{5B525FD6-55D4-4217-BB07-842914930895}"/>
              </a:ext>
            </a:extLst>
          </p:cNvPr>
          <p:cNvSpPr/>
          <p:nvPr/>
        </p:nvSpPr>
        <p:spPr>
          <a:xfrm>
            <a:off x="206281" y="3809137"/>
            <a:ext cx="5030053" cy="646331"/>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For the 81 HIV+ children (2%), ART start high in both arms but more rapid with </a:t>
            </a:r>
            <a:r>
              <a:rPr lang="en-US" dirty="0">
                <a:solidFill>
                  <a:srgbClr val="C00000"/>
                </a:solidFill>
                <a:latin typeface="Arial" panose="020B0604020202020204" pitchFamily="34" charset="0"/>
                <a:cs typeface="Arial" panose="020B0604020202020204" pitchFamily="34" charset="0"/>
              </a:rPr>
              <a:t>POC</a:t>
            </a:r>
          </a:p>
        </p:txBody>
      </p:sp>
      <p:grpSp>
        <p:nvGrpSpPr>
          <p:cNvPr id="19" name="Group 18">
            <a:extLst>
              <a:ext uri="{FF2B5EF4-FFF2-40B4-BE49-F238E27FC236}">
                <a16:creationId xmlns:a16="http://schemas.microsoft.com/office/drawing/2014/main" id="{D68E3212-FB29-402F-A118-08E4D7048A10}"/>
              </a:ext>
            </a:extLst>
          </p:cNvPr>
          <p:cNvGrpSpPr/>
          <p:nvPr/>
        </p:nvGrpSpPr>
        <p:grpSpPr>
          <a:xfrm>
            <a:off x="2743490" y="4459688"/>
            <a:ext cx="3025323" cy="2353237"/>
            <a:chOff x="2743490" y="4459688"/>
            <a:chExt cx="3025323" cy="2353237"/>
          </a:xfrm>
        </p:grpSpPr>
        <p:sp>
          <p:nvSpPr>
            <p:cNvPr id="8" name="Rectangle 7">
              <a:extLst>
                <a:ext uri="{FF2B5EF4-FFF2-40B4-BE49-F238E27FC236}">
                  <a16:creationId xmlns:a16="http://schemas.microsoft.com/office/drawing/2014/main" id="{2C5AC085-9E0B-42F9-9976-EEDF8BD97E7C}"/>
                </a:ext>
              </a:extLst>
            </p:cNvPr>
            <p:cNvSpPr/>
            <p:nvPr/>
          </p:nvSpPr>
          <p:spPr>
            <a:xfrm>
              <a:off x="3173679" y="4459688"/>
              <a:ext cx="2595134" cy="276999"/>
            </a:xfrm>
            <a:prstGeom prst="rect">
              <a:avLst/>
            </a:prstGeom>
          </p:spPr>
          <p:txBody>
            <a:bodyPr wrap="none">
              <a:spAutoFit/>
            </a:bodyPr>
            <a:lstStyle/>
            <a:p>
              <a:r>
                <a:rPr lang="en-US" sz="1200" b="1" dirty="0">
                  <a:latin typeface="Arial" panose="020B0604020202020204" pitchFamily="34" charset="0"/>
                  <a:cs typeface="Arial" panose="020B0604020202020204" pitchFamily="34" charset="0"/>
                </a:rPr>
                <a:t>Time to ART Start in HIV+ Infant</a:t>
              </a:r>
              <a:endParaRPr lang="en-US" sz="1200" b="1" dirty="0"/>
            </a:p>
          </p:txBody>
        </p:sp>
        <p:pic>
          <p:nvPicPr>
            <p:cNvPr id="15" name="Picture 14">
              <a:extLst>
                <a:ext uri="{FF2B5EF4-FFF2-40B4-BE49-F238E27FC236}">
                  <a16:creationId xmlns:a16="http://schemas.microsoft.com/office/drawing/2014/main" id="{A2991A89-153A-4447-A454-099803CD9F8A}"/>
                </a:ext>
              </a:extLst>
            </p:cNvPr>
            <p:cNvPicPr>
              <a:picLocks noChangeAspect="1"/>
            </p:cNvPicPr>
            <p:nvPr/>
          </p:nvPicPr>
          <p:blipFill>
            <a:blip r:embed="rId2"/>
            <a:stretch>
              <a:fillRect/>
            </a:stretch>
          </p:blipFill>
          <p:spPr>
            <a:xfrm>
              <a:off x="2743490" y="4665109"/>
              <a:ext cx="2980681" cy="2147816"/>
            </a:xfrm>
            <a:prstGeom prst="rect">
              <a:avLst/>
            </a:prstGeom>
          </p:spPr>
        </p:pic>
      </p:grpSp>
      <p:sp>
        <p:nvSpPr>
          <p:cNvPr id="16" name="Rectangle 15">
            <a:extLst>
              <a:ext uri="{FF2B5EF4-FFF2-40B4-BE49-F238E27FC236}">
                <a16:creationId xmlns:a16="http://schemas.microsoft.com/office/drawing/2014/main" id="{05C1D241-3D85-4B61-A87F-F8B385B833F4}"/>
              </a:ext>
            </a:extLst>
          </p:cNvPr>
          <p:cNvSpPr/>
          <p:nvPr/>
        </p:nvSpPr>
        <p:spPr>
          <a:xfrm>
            <a:off x="5357143" y="2960670"/>
            <a:ext cx="4003953" cy="3575338"/>
          </a:xfrm>
          <a:prstGeom prst="rect">
            <a:avLst/>
          </a:prstGeom>
        </p:spPr>
        <p:txBody>
          <a:bodyPr wrap="square">
            <a:spAutoFit/>
          </a:bodyPr>
          <a:lstStyle/>
          <a:p>
            <a:pPr marL="285750" indent="-285750">
              <a:spcBef>
                <a:spcPts val="600"/>
              </a:spcBef>
              <a:spcAft>
                <a:spcPts val="600"/>
              </a:spcAft>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Despite rapid identification and start on ART for HIV+, adverse long-term outcomes common.</a:t>
            </a:r>
          </a:p>
          <a:p>
            <a:pPr marL="285750" indent="-285750">
              <a:spcBef>
                <a:spcPts val="600"/>
              </a:spcBef>
              <a:spcAft>
                <a:spcPts val="600"/>
              </a:spcAft>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Among 81 HIV+ infants, there were 15 deaths (19%), 15 LTFU (19%), 30 (38%) viral failures.</a:t>
            </a:r>
          </a:p>
          <a:p>
            <a:pPr marL="285750" indent="-285750">
              <a:spcBef>
                <a:spcPts val="600"/>
              </a:spcBef>
              <a:spcAft>
                <a:spcPts val="600"/>
              </a:spcAft>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By 12 months, only 20 (25%)  HIV+ infants were alive, in care and suppressed:</a:t>
            </a:r>
          </a:p>
          <a:p>
            <a:pPr marL="742950" lvl="1" indent="-285750">
              <a:spcBef>
                <a:spcPts val="200"/>
              </a:spcBef>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13/43 (30%) in POC arm</a:t>
            </a:r>
          </a:p>
          <a:p>
            <a:pPr marL="742950" lvl="1" indent="-285750">
              <a:spcBef>
                <a:spcPts val="200"/>
              </a:spcBef>
              <a:spcAft>
                <a:spcPts val="200"/>
              </a:spcAft>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  7/38 (19%) in SOC arm</a:t>
            </a:r>
          </a:p>
        </p:txBody>
      </p:sp>
      <p:grpSp>
        <p:nvGrpSpPr>
          <p:cNvPr id="11" name="Group 10">
            <a:extLst>
              <a:ext uri="{FF2B5EF4-FFF2-40B4-BE49-F238E27FC236}">
                <a16:creationId xmlns:a16="http://schemas.microsoft.com/office/drawing/2014/main" id="{8D8C8C6C-589C-40B5-8C13-1E3608246FE3}"/>
              </a:ext>
            </a:extLst>
          </p:cNvPr>
          <p:cNvGrpSpPr/>
          <p:nvPr/>
        </p:nvGrpSpPr>
        <p:grpSpPr>
          <a:xfrm>
            <a:off x="0" y="4454884"/>
            <a:ext cx="2821868" cy="2291899"/>
            <a:chOff x="0" y="4454884"/>
            <a:chExt cx="2821868" cy="2291899"/>
          </a:xfrm>
        </p:grpSpPr>
        <p:grpSp>
          <p:nvGrpSpPr>
            <p:cNvPr id="18" name="Group 17">
              <a:extLst>
                <a:ext uri="{FF2B5EF4-FFF2-40B4-BE49-F238E27FC236}">
                  <a16:creationId xmlns:a16="http://schemas.microsoft.com/office/drawing/2014/main" id="{08B15CD1-1A16-4CB2-B670-04E63B1436E2}"/>
                </a:ext>
              </a:extLst>
            </p:cNvPr>
            <p:cNvGrpSpPr/>
            <p:nvPr/>
          </p:nvGrpSpPr>
          <p:grpSpPr>
            <a:xfrm>
              <a:off x="0" y="4454884"/>
              <a:ext cx="2821868" cy="2291899"/>
              <a:chOff x="0" y="4454884"/>
              <a:chExt cx="2821868" cy="2291899"/>
            </a:xfrm>
          </p:grpSpPr>
          <p:pic>
            <p:nvPicPr>
              <p:cNvPr id="14" name="Picture 13">
                <a:extLst>
                  <a:ext uri="{FF2B5EF4-FFF2-40B4-BE49-F238E27FC236}">
                    <a16:creationId xmlns:a16="http://schemas.microsoft.com/office/drawing/2014/main" id="{DAF96938-C882-41D7-937F-AC706A11F27E}"/>
                  </a:ext>
                </a:extLst>
              </p:cNvPr>
              <p:cNvPicPr>
                <a:picLocks noChangeAspect="1"/>
              </p:cNvPicPr>
              <p:nvPr/>
            </p:nvPicPr>
            <p:blipFill>
              <a:blip r:embed="rId3"/>
              <a:stretch>
                <a:fillRect/>
              </a:stretch>
            </p:blipFill>
            <p:spPr>
              <a:xfrm>
                <a:off x="0" y="4665109"/>
                <a:ext cx="2821868" cy="2081674"/>
              </a:xfrm>
              <a:prstGeom prst="rect">
                <a:avLst/>
              </a:prstGeom>
            </p:spPr>
          </p:pic>
          <p:sp>
            <p:nvSpPr>
              <p:cNvPr id="17" name="Rectangle 16">
                <a:extLst>
                  <a:ext uri="{FF2B5EF4-FFF2-40B4-BE49-F238E27FC236}">
                    <a16:creationId xmlns:a16="http://schemas.microsoft.com/office/drawing/2014/main" id="{28CEC2E6-DF80-4138-84FF-59C59EF76740}"/>
                  </a:ext>
                </a:extLst>
              </p:cNvPr>
              <p:cNvSpPr/>
              <p:nvPr/>
            </p:nvSpPr>
            <p:spPr>
              <a:xfrm>
                <a:off x="558092" y="4454884"/>
                <a:ext cx="2140779" cy="276999"/>
              </a:xfrm>
              <a:prstGeom prst="rect">
                <a:avLst/>
              </a:prstGeom>
            </p:spPr>
            <p:txBody>
              <a:bodyPr wrap="none">
                <a:spAutoFit/>
              </a:bodyPr>
              <a:lstStyle/>
              <a:p>
                <a:r>
                  <a:rPr lang="en-US" sz="1200" b="1" dirty="0">
                    <a:latin typeface="Arial" panose="020B0604020202020204" pitchFamily="34" charset="0"/>
                    <a:cs typeface="Arial" panose="020B0604020202020204" pitchFamily="34" charset="0"/>
                  </a:rPr>
                  <a:t>Time to Receipt HIV Result</a:t>
                </a:r>
                <a:endParaRPr lang="en-US" sz="1200" b="1" dirty="0"/>
              </a:p>
            </p:txBody>
          </p:sp>
        </p:grpSp>
        <p:cxnSp>
          <p:nvCxnSpPr>
            <p:cNvPr id="6" name="Straight Connector 5">
              <a:extLst>
                <a:ext uri="{FF2B5EF4-FFF2-40B4-BE49-F238E27FC236}">
                  <a16:creationId xmlns:a16="http://schemas.microsoft.com/office/drawing/2014/main" id="{17A7BE6B-022E-4632-9EFF-897482DCBD04}"/>
                </a:ext>
              </a:extLst>
            </p:cNvPr>
            <p:cNvCxnSpPr>
              <a:cxnSpLocks/>
            </p:cNvCxnSpPr>
            <p:nvPr/>
          </p:nvCxnSpPr>
          <p:spPr>
            <a:xfrm>
              <a:off x="671119" y="4731883"/>
              <a:ext cx="0" cy="1417247"/>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52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487923" y="18766"/>
            <a:ext cx="7886700" cy="1325563"/>
          </a:xfrm>
        </p:spPr>
        <p:txBody>
          <a:bodyPr/>
          <a:lstStyle/>
          <a:p>
            <a:r>
              <a:rPr lang="en-US" dirty="0"/>
              <a:t>POC EID Improved Test-Turn-Around Time and Rapid ART Start - But Not 12-Month Outcome </a:t>
            </a:r>
            <a:br>
              <a:rPr lang="en-US" dirty="0"/>
            </a:br>
            <a:r>
              <a:rPr lang="en-US" sz="2000" i="1" dirty="0" err="1">
                <a:solidFill>
                  <a:schemeClr val="tx1"/>
                </a:solidFill>
              </a:rPr>
              <a:t>Chibwesha</a:t>
            </a:r>
            <a:r>
              <a:rPr lang="en-US" sz="2000" i="1" dirty="0">
                <a:solidFill>
                  <a:schemeClr val="tx1"/>
                </a:solidFill>
              </a:rPr>
              <a:t> C et al.  CROI, 2020 Boston Abs. 133</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34479"/>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208352"/>
            <a:ext cx="8857735" cy="19354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Randomized 4,000 HIV-exposed infants age 4-12 </a:t>
            </a:r>
            <a:r>
              <a:rPr lang="en-US" sz="2200" dirty="0" err="1"/>
              <a:t>wks</a:t>
            </a:r>
            <a:r>
              <a:rPr lang="en-US" sz="2200" dirty="0"/>
              <a:t> (median 6 </a:t>
            </a:r>
            <a:r>
              <a:rPr lang="en-US" sz="2200" dirty="0" err="1"/>
              <a:t>wks</a:t>
            </a:r>
            <a:r>
              <a:rPr lang="en-US" sz="2200" dirty="0"/>
              <a:t>) to POC testing (n=1,989) vs “safety net” central lab SOC           off-site testing (n=2,011) (tested archived specimen if no result by  4 weeks) at 6 clinics in Lusaka Zambia, with primary outcomes being alive, in care and VL &lt;200 at 12 months.</a:t>
            </a:r>
            <a:endParaRPr lang="en-US" dirty="0"/>
          </a:p>
        </p:txBody>
      </p:sp>
      <p:sp>
        <p:nvSpPr>
          <p:cNvPr id="3" name="Rectangle 2">
            <a:extLst>
              <a:ext uri="{FF2B5EF4-FFF2-40B4-BE49-F238E27FC236}">
                <a16:creationId xmlns:a16="http://schemas.microsoft.com/office/drawing/2014/main" id="{4B1DB31B-C1E0-40CA-97DF-905370F98AFB}"/>
              </a:ext>
            </a:extLst>
          </p:cNvPr>
          <p:cNvSpPr/>
          <p:nvPr/>
        </p:nvSpPr>
        <p:spPr>
          <a:xfrm>
            <a:off x="206281" y="2980766"/>
            <a:ext cx="5657624" cy="646331"/>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All infants in </a:t>
            </a:r>
            <a:r>
              <a:rPr lang="en-US" dirty="0">
                <a:solidFill>
                  <a:srgbClr val="C00000"/>
                </a:solidFill>
                <a:latin typeface="Arial" panose="020B0604020202020204" pitchFamily="34" charset="0"/>
                <a:cs typeface="Arial" panose="020B0604020202020204" pitchFamily="34" charset="0"/>
              </a:rPr>
              <a:t>POC</a:t>
            </a:r>
            <a:r>
              <a:rPr lang="en-US" dirty="0">
                <a:latin typeface="Arial" panose="020B0604020202020204" pitchFamily="34" charset="0"/>
                <a:cs typeface="Arial" panose="020B0604020202020204" pitchFamily="34" charset="0"/>
              </a:rPr>
              <a:t> received results same day, while SOC was 36 days (most relying on </a:t>
            </a:r>
            <a:r>
              <a:rPr lang="en-US" dirty="0">
                <a:solidFill>
                  <a:srgbClr val="0070C0"/>
                </a:solidFill>
                <a:latin typeface="Arial" panose="020B0604020202020204" pitchFamily="34" charset="0"/>
                <a:cs typeface="Arial" panose="020B0604020202020204" pitchFamily="34" charset="0"/>
              </a:rPr>
              <a:t>safety net test</a:t>
            </a:r>
            <a:r>
              <a:rPr lang="en-US" dirty="0">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id="{5B525FD6-55D4-4217-BB07-842914930895}"/>
              </a:ext>
            </a:extLst>
          </p:cNvPr>
          <p:cNvSpPr/>
          <p:nvPr/>
        </p:nvSpPr>
        <p:spPr>
          <a:xfrm>
            <a:off x="206281" y="3591194"/>
            <a:ext cx="5515111" cy="646331"/>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For the 81 HIV+ children (2%), ART start high in both arms but more rapid with </a:t>
            </a:r>
            <a:r>
              <a:rPr lang="en-US" dirty="0">
                <a:solidFill>
                  <a:srgbClr val="C00000"/>
                </a:solidFill>
                <a:latin typeface="Arial" panose="020B0604020202020204" pitchFamily="34" charset="0"/>
                <a:cs typeface="Arial" panose="020B0604020202020204" pitchFamily="34" charset="0"/>
              </a:rPr>
              <a:t>POC</a:t>
            </a:r>
          </a:p>
        </p:txBody>
      </p:sp>
      <p:sp>
        <p:nvSpPr>
          <p:cNvPr id="30" name="Rectangle 29">
            <a:extLst>
              <a:ext uri="{FF2B5EF4-FFF2-40B4-BE49-F238E27FC236}">
                <a16:creationId xmlns:a16="http://schemas.microsoft.com/office/drawing/2014/main" id="{17010CA5-CDF9-44B0-9700-CEF2CE3245D0}"/>
              </a:ext>
            </a:extLst>
          </p:cNvPr>
          <p:cNvSpPr/>
          <p:nvPr/>
        </p:nvSpPr>
        <p:spPr>
          <a:xfrm>
            <a:off x="5863905" y="3016176"/>
            <a:ext cx="3232899" cy="3484287"/>
          </a:xfrm>
          <a:prstGeom prst="rect">
            <a:avLst/>
          </a:prstGeom>
        </p:spPr>
        <p:txBody>
          <a:bodyPr wrap="square">
            <a:spAutoFit/>
          </a:bodyPr>
          <a:lstStyle/>
          <a:p>
            <a:pPr marL="285750" indent="-285750">
              <a:lnSpc>
                <a:spcPct val="103000"/>
              </a:lnSpc>
              <a:spcBef>
                <a:spcPts val="300"/>
              </a:spcBef>
              <a:spcAft>
                <a:spcPts val="200"/>
              </a:spcAft>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Despite rapid dx &amp; ART start in HIV+, adverse LT outcome common.</a:t>
            </a:r>
          </a:p>
          <a:p>
            <a:pPr marL="285750" indent="-285750">
              <a:lnSpc>
                <a:spcPct val="103000"/>
              </a:lnSpc>
              <a:spcBef>
                <a:spcPts val="300"/>
              </a:spcBef>
              <a:spcAft>
                <a:spcPts val="200"/>
              </a:spcAft>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In 81 HIV+ infants: 15 deaths (19%), 15 LTFU (19%), 30 (38%) VF.</a:t>
            </a:r>
          </a:p>
          <a:p>
            <a:pPr marL="285750" indent="-285750">
              <a:lnSpc>
                <a:spcPct val="103000"/>
              </a:lnSpc>
              <a:spcBef>
                <a:spcPts val="300"/>
              </a:spcBef>
              <a:spcAft>
                <a:spcPts val="200"/>
              </a:spcAft>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By 12 </a:t>
            </a:r>
            <a:r>
              <a:rPr lang="en-US" dirty="0" err="1">
                <a:latin typeface="Arial" panose="020B0604020202020204" pitchFamily="34" charset="0"/>
                <a:cs typeface="Arial" panose="020B0604020202020204" pitchFamily="34" charset="0"/>
              </a:rPr>
              <a:t>mos</a:t>
            </a:r>
            <a:r>
              <a:rPr lang="en-US" dirty="0">
                <a:latin typeface="Arial" panose="020B0604020202020204" pitchFamily="34" charset="0"/>
                <a:cs typeface="Arial" panose="020B0604020202020204" pitchFamily="34" charset="0"/>
              </a:rPr>
              <a:t>, only 20 (25%)  HIV+ infants were alive, in care and suppressed:</a:t>
            </a:r>
          </a:p>
          <a:p>
            <a:pPr marL="742950" lvl="1" indent="-285750">
              <a:lnSpc>
                <a:spcPct val="103000"/>
              </a:lnSpc>
              <a:spcBef>
                <a:spcPts val="300"/>
              </a:spcBef>
              <a:spcAft>
                <a:spcPts val="200"/>
              </a:spcAft>
              <a:buClr>
                <a:srgbClr val="C00000"/>
              </a:buClr>
              <a:buFont typeface="Calibri" panose="020F0502020204030204" pitchFamily="34" charset="0"/>
              <a:buChar char="‒"/>
            </a:pPr>
            <a:r>
              <a:rPr lang="en-US" sz="1600" dirty="0">
                <a:latin typeface="Arial" panose="020B0604020202020204" pitchFamily="34" charset="0"/>
                <a:cs typeface="Arial" panose="020B0604020202020204" pitchFamily="34" charset="0"/>
              </a:rPr>
              <a:t>13/43 (30%) POC arm</a:t>
            </a:r>
          </a:p>
          <a:p>
            <a:pPr marL="742950" lvl="1" indent="-285750">
              <a:lnSpc>
                <a:spcPct val="103000"/>
              </a:lnSpc>
              <a:spcBef>
                <a:spcPts val="300"/>
              </a:spcBef>
              <a:spcAft>
                <a:spcPts val="200"/>
              </a:spcAft>
              <a:buClr>
                <a:srgbClr val="C00000"/>
              </a:buClr>
              <a:buFont typeface="Calibri" panose="020F0502020204030204" pitchFamily="34" charset="0"/>
              <a:buChar char="‒"/>
            </a:pPr>
            <a:r>
              <a:rPr lang="en-US" sz="1600" dirty="0">
                <a:latin typeface="Arial" panose="020B0604020202020204" pitchFamily="34" charset="0"/>
                <a:cs typeface="Arial" panose="020B0604020202020204" pitchFamily="34" charset="0"/>
              </a:rPr>
              <a:t>  7/38 (19%) SOC arm</a:t>
            </a:r>
          </a:p>
        </p:txBody>
      </p:sp>
      <p:grpSp>
        <p:nvGrpSpPr>
          <p:cNvPr id="36" name="Group 35">
            <a:extLst>
              <a:ext uri="{FF2B5EF4-FFF2-40B4-BE49-F238E27FC236}">
                <a16:creationId xmlns:a16="http://schemas.microsoft.com/office/drawing/2014/main" id="{A50C6346-C502-450B-98DD-E177A1E38D45}"/>
              </a:ext>
            </a:extLst>
          </p:cNvPr>
          <p:cNvGrpSpPr/>
          <p:nvPr/>
        </p:nvGrpSpPr>
        <p:grpSpPr>
          <a:xfrm>
            <a:off x="47196" y="4222468"/>
            <a:ext cx="3117022" cy="2313405"/>
            <a:chOff x="47196" y="4222468"/>
            <a:chExt cx="3117022" cy="2313405"/>
          </a:xfrm>
        </p:grpSpPr>
        <p:pic>
          <p:nvPicPr>
            <p:cNvPr id="25" name="Picture 24">
              <a:extLst>
                <a:ext uri="{FF2B5EF4-FFF2-40B4-BE49-F238E27FC236}">
                  <a16:creationId xmlns:a16="http://schemas.microsoft.com/office/drawing/2014/main" id="{592F28B7-D0F5-4DB5-A48F-B673B42457DB}"/>
                </a:ext>
              </a:extLst>
            </p:cNvPr>
            <p:cNvPicPr>
              <a:picLocks noChangeAspect="1"/>
            </p:cNvPicPr>
            <p:nvPr/>
          </p:nvPicPr>
          <p:blipFill>
            <a:blip r:embed="rId2"/>
            <a:stretch>
              <a:fillRect/>
            </a:stretch>
          </p:blipFill>
          <p:spPr>
            <a:xfrm>
              <a:off x="47196" y="4447771"/>
              <a:ext cx="3117022" cy="2088102"/>
            </a:xfrm>
            <a:prstGeom prst="rect">
              <a:avLst/>
            </a:prstGeom>
          </p:spPr>
        </p:pic>
        <p:sp>
          <p:nvSpPr>
            <p:cNvPr id="28" name="Rectangle 27">
              <a:extLst>
                <a:ext uri="{FF2B5EF4-FFF2-40B4-BE49-F238E27FC236}">
                  <a16:creationId xmlns:a16="http://schemas.microsoft.com/office/drawing/2014/main" id="{82A0DD8F-5BF4-4C2D-AD94-F96534CDB1C1}"/>
                </a:ext>
              </a:extLst>
            </p:cNvPr>
            <p:cNvSpPr/>
            <p:nvPr/>
          </p:nvSpPr>
          <p:spPr>
            <a:xfrm>
              <a:off x="635840" y="4222468"/>
              <a:ext cx="2373214" cy="276999"/>
            </a:xfrm>
            <a:prstGeom prst="rect">
              <a:avLst/>
            </a:prstGeom>
          </p:spPr>
          <p:txBody>
            <a:bodyPr wrap="none">
              <a:spAutoFit/>
            </a:bodyPr>
            <a:lstStyle/>
            <a:p>
              <a:r>
                <a:rPr lang="en-US" sz="1200" b="1" dirty="0">
                  <a:latin typeface="Arial" panose="020B0604020202020204" pitchFamily="34" charset="0"/>
                  <a:cs typeface="Arial" panose="020B0604020202020204" pitchFamily="34" charset="0"/>
                </a:rPr>
                <a:t>Time to Receipt of  HIV Result</a:t>
              </a:r>
              <a:endParaRPr lang="en-US" sz="1200" b="1" dirty="0"/>
            </a:p>
          </p:txBody>
        </p:sp>
        <p:cxnSp>
          <p:nvCxnSpPr>
            <p:cNvPr id="34" name="Straight Arrow Connector 33">
              <a:extLst>
                <a:ext uri="{FF2B5EF4-FFF2-40B4-BE49-F238E27FC236}">
                  <a16:creationId xmlns:a16="http://schemas.microsoft.com/office/drawing/2014/main" id="{F8FABBF5-AC5E-4A7B-AA49-9E67DDEF36A6}"/>
                </a:ext>
              </a:extLst>
            </p:cNvPr>
            <p:cNvCxnSpPr/>
            <p:nvPr/>
          </p:nvCxnSpPr>
          <p:spPr>
            <a:xfrm>
              <a:off x="2592652" y="4627967"/>
              <a:ext cx="0" cy="748786"/>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0485918-4B43-4EB1-A042-BCC56CC87C7A}"/>
                </a:ext>
              </a:extLst>
            </p:cNvPr>
            <p:cNvSpPr/>
            <p:nvPr/>
          </p:nvSpPr>
          <p:spPr>
            <a:xfrm>
              <a:off x="2198954" y="4931078"/>
              <a:ext cx="787395" cy="338554"/>
            </a:xfrm>
            <a:prstGeom prst="rect">
              <a:avLst/>
            </a:prstGeom>
            <a:solidFill>
              <a:schemeClr val="bg1"/>
            </a:solidFill>
          </p:spPr>
          <p:txBody>
            <a:bodyPr wrap="none">
              <a:spAutoFit/>
            </a:bodyPr>
            <a:lstStyle/>
            <a:p>
              <a:pPr algn="ctr"/>
              <a:r>
                <a:rPr lang="en-US" sz="800" b="1" dirty="0">
                  <a:latin typeface="Arial" panose="020B0604020202020204" pitchFamily="34" charset="0"/>
                  <a:cs typeface="Arial" panose="020B0604020202020204" pitchFamily="34" charset="0"/>
                </a:rPr>
                <a:t>Overall SOC</a:t>
              </a:r>
            </a:p>
            <a:p>
              <a:pPr algn="ctr"/>
              <a:r>
                <a:rPr lang="en-US" sz="800" b="1" dirty="0">
                  <a:latin typeface="Arial" panose="020B0604020202020204" pitchFamily="34" charset="0"/>
                  <a:cs typeface="Arial" panose="020B0604020202020204" pitchFamily="34" charset="0"/>
                </a:rPr>
                <a:t>median 36 d</a:t>
              </a:r>
              <a:endParaRPr lang="en-US" sz="800" dirty="0"/>
            </a:p>
          </p:txBody>
        </p:sp>
      </p:grpSp>
      <p:grpSp>
        <p:nvGrpSpPr>
          <p:cNvPr id="38" name="Group 37">
            <a:extLst>
              <a:ext uri="{FF2B5EF4-FFF2-40B4-BE49-F238E27FC236}">
                <a16:creationId xmlns:a16="http://schemas.microsoft.com/office/drawing/2014/main" id="{D821EC97-EF9E-44EE-89A2-E4A6AFFE3109}"/>
              </a:ext>
            </a:extLst>
          </p:cNvPr>
          <p:cNvGrpSpPr/>
          <p:nvPr/>
        </p:nvGrpSpPr>
        <p:grpSpPr>
          <a:xfrm>
            <a:off x="3009054" y="4226156"/>
            <a:ext cx="3033307" cy="2251610"/>
            <a:chOff x="3009054" y="4226156"/>
            <a:chExt cx="3033307" cy="2251610"/>
          </a:xfrm>
        </p:grpSpPr>
        <p:pic>
          <p:nvPicPr>
            <p:cNvPr id="39" name="Picture 38">
              <a:extLst>
                <a:ext uri="{FF2B5EF4-FFF2-40B4-BE49-F238E27FC236}">
                  <a16:creationId xmlns:a16="http://schemas.microsoft.com/office/drawing/2014/main" id="{8F6A0ABE-0D95-4E2C-8F86-E6F31D344621}"/>
                </a:ext>
              </a:extLst>
            </p:cNvPr>
            <p:cNvPicPr>
              <a:picLocks noChangeAspect="1"/>
            </p:cNvPicPr>
            <p:nvPr/>
          </p:nvPicPr>
          <p:blipFill>
            <a:blip r:embed="rId3"/>
            <a:stretch>
              <a:fillRect/>
            </a:stretch>
          </p:blipFill>
          <p:spPr>
            <a:xfrm>
              <a:off x="3009054" y="4389664"/>
              <a:ext cx="3033307" cy="2088102"/>
            </a:xfrm>
            <a:prstGeom prst="rect">
              <a:avLst/>
            </a:prstGeom>
          </p:spPr>
        </p:pic>
        <p:sp>
          <p:nvSpPr>
            <p:cNvPr id="40" name="Rectangle 39">
              <a:extLst>
                <a:ext uri="{FF2B5EF4-FFF2-40B4-BE49-F238E27FC236}">
                  <a16:creationId xmlns:a16="http://schemas.microsoft.com/office/drawing/2014/main" id="{A7235E6B-1A22-409F-8503-65D98BD68E7F}"/>
                </a:ext>
              </a:extLst>
            </p:cNvPr>
            <p:cNvSpPr/>
            <p:nvPr/>
          </p:nvSpPr>
          <p:spPr>
            <a:xfrm>
              <a:off x="3268771" y="4226156"/>
              <a:ext cx="2595134" cy="276999"/>
            </a:xfrm>
            <a:prstGeom prst="rect">
              <a:avLst/>
            </a:prstGeom>
          </p:spPr>
          <p:txBody>
            <a:bodyPr wrap="none">
              <a:spAutoFit/>
            </a:bodyPr>
            <a:lstStyle/>
            <a:p>
              <a:r>
                <a:rPr lang="en-US" sz="1200" b="1" dirty="0">
                  <a:latin typeface="Arial" panose="020B0604020202020204" pitchFamily="34" charset="0"/>
                  <a:cs typeface="Arial" panose="020B0604020202020204" pitchFamily="34" charset="0"/>
                </a:rPr>
                <a:t>Time to ART Start in HIV+ Infant</a:t>
              </a:r>
              <a:endParaRPr lang="en-US" sz="1200" b="1" dirty="0"/>
            </a:p>
          </p:txBody>
        </p:sp>
      </p:grpSp>
    </p:spTree>
    <p:extLst>
      <p:ext uri="{BB962C8B-B14F-4D97-AF65-F5344CB8AC3E}">
        <p14:creationId xmlns:p14="http://schemas.microsoft.com/office/powerpoint/2010/main" val="394496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356" y="2857500"/>
            <a:ext cx="8229600" cy="1143000"/>
          </a:xfrm>
        </p:spPr>
        <p:txBody>
          <a:bodyPr>
            <a:noAutofit/>
          </a:bodyPr>
          <a:lstStyle/>
          <a:p>
            <a:r>
              <a:rPr lang="en-US" sz="4800" dirty="0"/>
              <a:t>HIV-Free Survival and            HIV- and ARV-Exposed Uninfected Children</a:t>
            </a:r>
          </a:p>
        </p:txBody>
      </p:sp>
      <p:pic>
        <p:nvPicPr>
          <p:cNvPr id="5" name="Picture 12" descr="http://hab.hrsa.gov/livinghistory/images/timeline/mother_and_chi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717" y="4635170"/>
            <a:ext cx="1769539" cy="17746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lacen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5791" y="406093"/>
            <a:ext cx="2553392" cy="142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5151" y="522431"/>
            <a:ext cx="1744159" cy="1433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070212-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887" y="449517"/>
            <a:ext cx="1297686" cy="160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305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212219" y="-99946"/>
            <a:ext cx="8355652" cy="1325563"/>
          </a:xfrm>
        </p:spPr>
        <p:txBody>
          <a:bodyPr>
            <a:normAutofit fontScale="90000"/>
          </a:bodyPr>
          <a:lstStyle/>
          <a:p>
            <a:r>
              <a:rPr lang="en-US" dirty="0"/>
              <a:t>Detectable VL in the </a:t>
            </a:r>
            <a:r>
              <a:rPr lang="en-US" b="1" dirty="0"/>
              <a:t>Early PP Period </a:t>
            </a:r>
            <a:r>
              <a:rPr lang="en-US" dirty="0"/>
              <a:t>Signals Risk of Ongoing Viremia and Risk for Infant Transmission, Malawi</a:t>
            </a:r>
            <a:br>
              <a:rPr lang="en-US" dirty="0"/>
            </a:br>
            <a:r>
              <a:rPr lang="en-US" sz="2000" i="1" dirty="0" err="1">
                <a:solidFill>
                  <a:schemeClr val="tx1"/>
                </a:solidFill>
              </a:rPr>
              <a:t>Landes</a:t>
            </a:r>
            <a:r>
              <a:rPr lang="en-US" sz="2000" i="1" dirty="0">
                <a:solidFill>
                  <a:schemeClr val="tx1"/>
                </a:solidFill>
              </a:rPr>
              <a:t> M et al.  CROI, 2020 Boston Abs. 765</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6242" y="1066715"/>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6242" y="1094741"/>
            <a:ext cx="8857735" cy="7037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Data from 425  HIV+ mothers on ART (median 30.1 </a:t>
            </a:r>
            <a:r>
              <a:rPr lang="en-US" sz="2000" dirty="0" err="1"/>
              <a:t>mo</a:t>
            </a:r>
            <a:r>
              <a:rPr lang="en-US" sz="2000" dirty="0"/>
              <a:t>) in Malawi HIV clinics, enrolled at 1-6 </a:t>
            </a:r>
            <a:r>
              <a:rPr lang="en-US" sz="2000" dirty="0" err="1"/>
              <a:t>mo</a:t>
            </a:r>
            <a:r>
              <a:rPr lang="en-US" sz="2000" dirty="0"/>
              <a:t> PP and VL at enrollment,12 and 24 </a:t>
            </a:r>
            <a:r>
              <a:rPr lang="en-US" sz="2000" dirty="0" err="1"/>
              <a:t>mo</a:t>
            </a:r>
            <a:r>
              <a:rPr lang="en-US" sz="2000" dirty="0"/>
              <a:t> PP.</a:t>
            </a:r>
          </a:p>
        </p:txBody>
      </p:sp>
      <p:pic>
        <p:nvPicPr>
          <p:cNvPr id="3" name="Picture 2">
            <a:extLst>
              <a:ext uri="{FF2B5EF4-FFF2-40B4-BE49-F238E27FC236}">
                <a16:creationId xmlns:a16="http://schemas.microsoft.com/office/drawing/2014/main" id="{E5681BC5-EAAC-46F0-AF17-A22A11DBCC24}"/>
              </a:ext>
            </a:extLst>
          </p:cNvPr>
          <p:cNvPicPr>
            <a:picLocks noChangeAspect="1"/>
          </p:cNvPicPr>
          <p:nvPr/>
        </p:nvPicPr>
        <p:blipFill>
          <a:blip r:embed="rId2"/>
          <a:stretch>
            <a:fillRect/>
          </a:stretch>
        </p:blipFill>
        <p:spPr>
          <a:xfrm>
            <a:off x="4826219" y="2646212"/>
            <a:ext cx="3925370" cy="3215802"/>
          </a:xfrm>
          <a:prstGeom prst="rect">
            <a:avLst/>
          </a:prstGeom>
        </p:spPr>
      </p:pic>
      <p:grpSp>
        <p:nvGrpSpPr>
          <p:cNvPr id="10" name="Group 9">
            <a:extLst>
              <a:ext uri="{FF2B5EF4-FFF2-40B4-BE49-F238E27FC236}">
                <a16:creationId xmlns:a16="http://schemas.microsoft.com/office/drawing/2014/main" id="{C947F609-EB04-437C-A032-8D6000BF3CA5}"/>
              </a:ext>
            </a:extLst>
          </p:cNvPr>
          <p:cNvGrpSpPr/>
          <p:nvPr/>
        </p:nvGrpSpPr>
        <p:grpSpPr>
          <a:xfrm>
            <a:off x="102981" y="1862719"/>
            <a:ext cx="3229002" cy="2391394"/>
            <a:chOff x="182512" y="1862713"/>
            <a:chExt cx="3999587" cy="2885532"/>
          </a:xfrm>
        </p:grpSpPr>
        <p:grpSp>
          <p:nvGrpSpPr>
            <p:cNvPr id="11" name="Group 10">
              <a:extLst>
                <a:ext uri="{FF2B5EF4-FFF2-40B4-BE49-F238E27FC236}">
                  <a16:creationId xmlns:a16="http://schemas.microsoft.com/office/drawing/2014/main" id="{0F8BEFD3-E46C-4C2A-A386-1342ED2E913B}"/>
                </a:ext>
              </a:extLst>
            </p:cNvPr>
            <p:cNvGrpSpPr/>
            <p:nvPr/>
          </p:nvGrpSpPr>
          <p:grpSpPr>
            <a:xfrm>
              <a:off x="182512" y="2323079"/>
              <a:ext cx="3312011" cy="2425166"/>
              <a:chOff x="-40038" y="1703503"/>
              <a:chExt cx="3389802" cy="2482127"/>
            </a:xfrm>
          </p:grpSpPr>
          <p:graphicFrame>
            <p:nvGraphicFramePr>
              <p:cNvPr id="13" name="Chart 12">
                <a:extLst>
                  <a:ext uri="{FF2B5EF4-FFF2-40B4-BE49-F238E27FC236}">
                    <a16:creationId xmlns:a16="http://schemas.microsoft.com/office/drawing/2014/main" id="{1800BD6B-7BE3-48B5-B410-D5DFEA312638}"/>
                  </a:ext>
                </a:extLst>
              </p:cNvPr>
              <p:cNvGraphicFramePr/>
              <p:nvPr/>
            </p:nvGraphicFramePr>
            <p:xfrm>
              <a:off x="-40038" y="1726819"/>
              <a:ext cx="3389802" cy="245881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C2ECDB7F-BA71-4620-96F0-3F96C9BE3292}"/>
                  </a:ext>
                </a:extLst>
              </p:cNvPr>
              <p:cNvSpPr txBox="1"/>
              <p:nvPr/>
            </p:nvSpPr>
            <p:spPr>
              <a:xfrm>
                <a:off x="744988" y="1703503"/>
                <a:ext cx="709091" cy="315006"/>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98.3%</a:t>
                </a:r>
              </a:p>
            </p:txBody>
          </p:sp>
          <p:sp>
            <p:nvSpPr>
              <p:cNvPr id="15" name="TextBox 14">
                <a:extLst>
                  <a:ext uri="{FF2B5EF4-FFF2-40B4-BE49-F238E27FC236}">
                    <a16:creationId xmlns:a16="http://schemas.microsoft.com/office/drawing/2014/main" id="{61D55B40-A2A9-4454-90BF-613A985F56B7}"/>
                  </a:ext>
                </a:extLst>
              </p:cNvPr>
              <p:cNvSpPr txBox="1"/>
              <p:nvPr/>
            </p:nvSpPr>
            <p:spPr>
              <a:xfrm>
                <a:off x="1906456" y="1722215"/>
                <a:ext cx="709091" cy="315006"/>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96.4%</a:t>
                </a:r>
              </a:p>
            </p:txBody>
          </p:sp>
          <p:sp>
            <p:nvSpPr>
              <p:cNvPr id="16" name="TextBox 15">
                <a:extLst>
                  <a:ext uri="{FF2B5EF4-FFF2-40B4-BE49-F238E27FC236}">
                    <a16:creationId xmlns:a16="http://schemas.microsoft.com/office/drawing/2014/main" id="{F2B7F12E-D0D5-4EA4-AC5D-58FBEC15A2F9}"/>
                  </a:ext>
                </a:extLst>
              </p:cNvPr>
              <p:cNvSpPr txBox="1"/>
              <p:nvPr/>
            </p:nvSpPr>
            <p:spPr>
              <a:xfrm>
                <a:off x="1405968" y="2785355"/>
                <a:ext cx="607370" cy="315006"/>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1.7%</a:t>
                </a:r>
              </a:p>
            </p:txBody>
          </p:sp>
          <p:sp>
            <p:nvSpPr>
              <p:cNvPr id="17" name="TextBox 16">
                <a:extLst>
                  <a:ext uri="{FF2B5EF4-FFF2-40B4-BE49-F238E27FC236}">
                    <a16:creationId xmlns:a16="http://schemas.microsoft.com/office/drawing/2014/main" id="{AFEC682A-6118-4DD7-823B-B17DA6B2530D}"/>
                  </a:ext>
                </a:extLst>
              </p:cNvPr>
              <p:cNvSpPr txBox="1"/>
              <p:nvPr/>
            </p:nvSpPr>
            <p:spPr>
              <a:xfrm>
                <a:off x="2597216" y="2771558"/>
                <a:ext cx="752548" cy="344493"/>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3.6%</a:t>
                </a:r>
              </a:p>
            </p:txBody>
          </p:sp>
        </p:grpSp>
        <p:sp>
          <p:nvSpPr>
            <p:cNvPr id="12" name="TextBox 11">
              <a:extLst>
                <a:ext uri="{FF2B5EF4-FFF2-40B4-BE49-F238E27FC236}">
                  <a16:creationId xmlns:a16="http://schemas.microsoft.com/office/drawing/2014/main" id="{29BC1159-0E9E-43C8-9BFB-7870A4DA6085}"/>
                </a:ext>
              </a:extLst>
            </p:cNvPr>
            <p:cNvSpPr txBox="1"/>
            <p:nvPr/>
          </p:nvSpPr>
          <p:spPr>
            <a:xfrm>
              <a:off x="317819" y="1862713"/>
              <a:ext cx="3864280" cy="454391"/>
            </a:xfrm>
            <a:prstGeom prst="rect">
              <a:avLst/>
            </a:prstGeom>
            <a:noFill/>
          </p:spPr>
          <p:txBody>
            <a:bodyPr wrap="none" rtlCol="0">
              <a:spAutoFit/>
            </a:bodyPr>
            <a:lstStyle/>
            <a:p>
              <a:pPr algn="ctr"/>
              <a:r>
                <a:rPr lang="en-US" sz="1050" b="1" dirty="0">
                  <a:latin typeface="Arial" panose="020B0604020202020204" pitchFamily="34" charset="0"/>
                  <a:cs typeface="Arial" panose="020B0604020202020204" pitchFamily="34" charset="0"/>
                </a:rPr>
                <a:t>12- and 24-Month Suppression in 359 Women </a:t>
              </a:r>
            </a:p>
            <a:p>
              <a:pPr algn="ctr"/>
              <a:r>
                <a:rPr lang="en-US" sz="1050" b="1" dirty="0">
                  <a:latin typeface="Arial" panose="020B0604020202020204" pitchFamily="34" charset="0"/>
                  <a:cs typeface="Arial" panose="020B0604020202020204" pitchFamily="34" charset="0"/>
                </a:rPr>
                <a:t>on ART </a:t>
              </a:r>
              <a:r>
                <a:rPr lang="en-US" sz="1050" b="1" dirty="0">
                  <a:solidFill>
                    <a:srgbClr val="0070C0"/>
                  </a:solidFill>
                  <a:latin typeface="Arial" panose="020B0604020202020204" pitchFamily="34" charset="0"/>
                  <a:cs typeface="Arial" panose="020B0604020202020204" pitchFamily="34" charset="0"/>
                </a:rPr>
                <a:t>With Enrollment VL &lt;40 </a:t>
              </a:r>
            </a:p>
          </p:txBody>
        </p:sp>
      </p:grpSp>
      <p:grpSp>
        <p:nvGrpSpPr>
          <p:cNvPr id="18" name="Group 17">
            <a:extLst>
              <a:ext uri="{FF2B5EF4-FFF2-40B4-BE49-F238E27FC236}">
                <a16:creationId xmlns:a16="http://schemas.microsoft.com/office/drawing/2014/main" id="{E13FCF77-77F0-41A2-BF18-8BAA3B08CA2A}"/>
              </a:ext>
            </a:extLst>
          </p:cNvPr>
          <p:cNvGrpSpPr/>
          <p:nvPr/>
        </p:nvGrpSpPr>
        <p:grpSpPr>
          <a:xfrm>
            <a:off x="102981" y="4144833"/>
            <a:ext cx="3191332" cy="2422902"/>
            <a:chOff x="4484496" y="1905799"/>
            <a:chExt cx="3420460" cy="2761159"/>
          </a:xfrm>
        </p:grpSpPr>
        <p:grpSp>
          <p:nvGrpSpPr>
            <p:cNvPr id="19" name="Group 18">
              <a:extLst>
                <a:ext uri="{FF2B5EF4-FFF2-40B4-BE49-F238E27FC236}">
                  <a16:creationId xmlns:a16="http://schemas.microsoft.com/office/drawing/2014/main" id="{82526F19-3CAC-4B45-9EB1-F096FBF43A5C}"/>
                </a:ext>
              </a:extLst>
            </p:cNvPr>
            <p:cNvGrpSpPr/>
            <p:nvPr/>
          </p:nvGrpSpPr>
          <p:grpSpPr>
            <a:xfrm>
              <a:off x="4484496" y="1905799"/>
              <a:ext cx="3420460" cy="2761159"/>
              <a:chOff x="4484496" y="1905799"/>
              <a:chExt cx="3420460" cy="2761159"/>
            </a:xfrm>
          </p:grpSpPr>
          <p:graphicFrame>
            <p:nvGraphicFramePr>
              <p:cNvPr id="24" name="Chart 23">
                <a:extLst>
                  <a:ext uri="{FF2B5EF4-FFF2-40B4-BE49-F238E27FC236}">
                    <a16:creationId xmlns:a16="http://schemas.microsoft.com/office/drawing/2014/main" id="{098EBFE8-60CA-4CF8-AA15-A8FDEE3A2329}"/>
                  </a:ext>
                </a:extLst>
              </p:cNvPr>
              <p:cNvGraphicFramePr/>
              <p:nvPr/>
            </p:nvGraphicFramePr>
            <p:xfrm>
              <a:off x="4484496" y="2264573"/>
              <a:ext cx="2848122" cy="2402385"/>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99A2EAB3-66B8-4386-B416-9D177BDF09BD}"/>
                  </a:ext>
                </a:extLst>
              </p:cNvPr>
              <p:cNvSpPr txBox="1"/>
              <p:nvPr/>
            </p:nvSpPr>
            <p:spPr>
              <a:xfrm>
                <a:off x="4641953" y="1905799"/>
                <a:ext cx="3263003" cy="473505"/>
              </a:xfrm>
              <a:prstGeom prst="rect">
                <a:avLst/>
              </a:prstGeom>
              <a:noFill/>
            </p:spPr>
            <p:txBody>
              <a:bodyPr wrap="none" rtlCol="0">
                <a:spAutoFit/>
              </a:bodyPr>
              <a:lstStyle/>
              <a:p>
                <a:pPr algn="ctr"/>
                <a:r>
                  <a:rPr lang="en-US" sz="1050" b="1" dirty="0">
                    <a:latin typeface="Arial" panose="020B0604020202020204" pitchFamily="34" charset="0"/>
                    <a:cs typeface="Arial" panose="020B0604020202020204" pitchFamily="34" charset="0"/>
                  </a:rPr>
                  <a:t>12- and 24-Month Suppression in 66 Women </a:t>
                </a:r>
              </a:p>
              <a:p>
                <a:pPr algn="ctr"/>
                <a:r>
                  <a:rPr lang="en-US" sz="1050" b="1" dirty="0">
                    <a:latin typeface="Arial" panose="020B0604020202020204" pitchFamily="34" charset="0"/>
                    <a:cs typeface="Arial" panose="020B0604020202020204" pitchFamily="34" charset="0"/>
                  </a:rPr>
                  <a:t>on ART </a:t>
                </a:r>
                <a:r>
                  <a:rPr lang="en-US" sz="1050" b="1" dirty="0">
                    <a:solidFill>
                      <a:schemeClr val="accent2">
                        <a:lumMod val="75000"/>
                      </a:schemeClr>
                    </a:solidFill>
                    <a:latin typeface="Arial" panose="020B0604020202020204" pitchFamily="34" charset="0"/>
                    <a:cs typeface="Arial" panose="020B0604020202020204" pitchFamily="34" charset="0"/>
                  </a:rPr>
                  <a:t>with Enrollment VL &gt;40</a:t>
                </a:r>
              </a:p>
            </p:txBody>
          </p:sp>
        </p:grpSp>
        <p:sp>
          <p:nvSpPr>
            <p:cNvPr id="20" name="TextBox 19">
              <a:extLst>
                <a:ext uri="{FF2B5EF4-FFF2-40B4-BE49-F238E27FC236}">
                  <a16:creationId xmlns:a16="http://schemas.microsoft.com/office/drawing/2014/main" id="{C15AFE83-1C91-4697-9766-4E21676CAF30}"/>
                </a:ext>
              </a:extLst>
            </p:cNvPr>
            <p:cNvSpPr txBox="1"/>
            <p:nvPr/>
          </p:nvSpPr>
          <p:spPr>
            <a:xfrm>
              <a:off x="5028625" y="2643490"/>
              <a:ext cx="69281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45.5%</a:t>
              </a:r>
            </a:p>
          </p:txBody>
        </p:sp>
        <p:sp>
          <p:nvSpPr>
            <p:cNvPr id="21" name="TextBox 20">
              <a:extLst>
                <a:ext uri="{FF2B5EF4-FFF2-40B4-BE49-F238E27FC236}">
                  <a16:creationId xmlns:a16="http://schemas.microsoft.com/office/drawing/2014/main" id="{0227A0BF-D6FC-409D-8F3F-D8EF3121A981}"/>
                </a:ext>
              </a:extLst>
            </p:cNvPr>
            <p:cNvSpPr txBox="1"/>
            <p:nvPr/>
          </p:nvSpPr>
          <p:spPr>
            <a:xfrm>
              <a:off x="5591629" y="2446634"/>
              <a:ext cx="742560" cy="350745"/>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54.5%</a:t>
              </a:r>
            </a:p>
          </p:txBody>
        </p:sp>
        <p:sp>
          <p:nvSpPr>
            <p:cNvPr id="22" name="TextBox 21">
              <a:extLst>
                <a:ext uri="{FF2B5EF4-FFF2-40B4-BE49-F238E27FC236}">
                  <a16:creationId xmlns:a16="http://schemas.microsoft.com/office/drawing/2014/main" id="{C57E9CD7-31D7-4185-A2A7-DE6CE0F2CE1C}"/>
                </a:ext>
              </a:extLst>
            </p:cNvPr>
            <p:cNvSpPr txBox="1"/>
            <p:nvPr/>
          </p:nvSpPr>
          <p:spPr>
            <a:xfrm>
              <a:off x="6130150" y="2710821"/>
              <a:ext cx="69281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42.4%</a:t>
              </a:r>
            </a:p>
          </p:txBody>
        </p:sp>
        <p:sp>
          <p:nvSpPr>
            <p:cNvPr id="23" name="TextBox 22">
              <a:extLst>
                <a:ext uri="{FF2B5EF4-FFF2-40B4-BE49-F238E27FC236}">
                  <a16:creationId xmlns:a16="http://schemas.microsoft.com/office/drawing/2014/main" id="{92F4CA1C-B2EA-41E8-B549-07C594225EF6}"/>
                </a:ext>
              </a:extLst>
            </p:cNvPr>
            <p:cNvSpPr txBox="1"/>
            <p:nvPr/>
          </p:nvSpPr>
          <p:spPr>
            <a:xfrm>
              <a:off x="6558526" y="2359776"/>
              <a:ext cx="69281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57.6%</a:t>
              </a:r>
            </a:p>
          </p:txBody>
        </p:sp>
      </p:grpSp>
      <p:sp>
        <p:nvSpPr>
          <p:cNvPr id="26" name="Rectangle 25">
            <a:extLst>
              <a:ext uri="{FF2B5EF4-FFF2-40B4-BE49-F238E27FC236}">
                <a16:creationId xmlns:a16="http://schemas.microsoft.com/office/drawing/2014/main" id="{3E1A658E-FE90-49B6-ADA2-B75E031A6E23}"/>
              </a:ext>
            </a:extLst>
          </p:cNvPr>
          <p:cNvSpPr/>
          <p:nvPr/>
        </p:nvSpPr>
        <p:spPr>
          <a:xfrm>
            <a:off x="783033" y="2266308"/>
            <a:ext cx="503707" cy="162625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FB2DF22-E7F9-457A-844C-8A3E4E8F5B8B}"/>
              </a:ext>
            </a:extLst>
          </p:cNvPr>
          <p:cNvSpPr/>
          <p:nvPr/>
        </p:nvSpPr>
        <p:spPr>
          <a:xfrm>
            <a:off x="1709748" y="2266308"/>
            <a:ext cx="503707" cy="162625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7EF26D8-A53E-4C23-BFE0-AE3F1F13883E}"/>
              </a:ext>
            </a:extLst>
          </p:cNvPr>
          <p:cNvSpPr/>
          <p:nvPr/>
        </p:nvSpPr>
        <p:spPr>
          <a:xfrm>
            <a:off x="1215275" y="4518654"/>
            <a:ext cx="503707" cy="162625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24C0616-2A7B-4D43-A616-CB6E5F5F7C44}"/>
              </a:ext>
            </a:extLst>
          </p:cNvPr>
          <p:cNvSpPr/>
          <p:nvPr/>
        </p:nvSpPr>
        <p:spPr>
          <a:xfrm>
            <a:off x="2116458" y="4551622"/>
            <a:ext cx="503707" cy="162625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9D9A852-7BB7-4191-BFC7-A7E24B64B07F}"/>
              </a:ext>
            </a:extLst>
          </p:cNvPr>
          <p:cNvSpPr/>
          <p:nvPr/>
        </p:nvSpPr>
        <p:spPr>
          <a:xfrm>
            <a:off x="4773791" y="5331779"/>
            <a:ext cx="4087200" cy="34052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A90259D-2D9A-4164-AD1D-CE028A1E1268}"/>
              </a:ext>
            </a:extLst>
          </p:cNvPr>
          <p:cNvSpPr/>
          <p:nvPr/>
        </p:nvSpPr>
        <p:spPr>
          <a:xfrm>
            <a:off x="2607088" y="2121919"/>
            <a:ext cx="1936704" cy="1477328"/>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Majority of women with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PP </a:t>
            </a:r>
            <a:r>
              <a:rPr lang="en-US" b="1" dirty="0">
                <a:latin typeface="Arial" panose="020B0604020202020204" pitchFamily="34" charset="0"/>
                <a:cs typeface="Arial" panose="020B0604020202020204" pitchFamily="34" charset="0"/>
              </a:rPr>
              <a:t>VL &lt;40 </a:t>
            </a:r>
            <a:r>
              <a:rPr lang="en-US" dirty="0">
                <a:latin typeface="Arial" panose="020B0604020202020204" pitchFamily="34" charset="0"/>
                <a:cs typeface="Arial" panose="020B0604020202020204" pitchFamily="34" charset="0"/>
              </a:rPr>
              <a:t>remained suppressed</a:t>
            </a:r>
          </a:p>
        </p:txBody>
      </p:sp>
      <p:sp>
        <p:nvSpPr>
          <p:cNvPr id="32" name="Rectangle 31">
            <a:extLst>
              <a:ext uri="{FF2B5EF4-FFF2-40B4-BE49-F238E27FC236}">
                <a16:creationId xmlns:a16="http://schemas.microsoft.com/office/drawing/2014/main" id="{D28153E1-2BBE-4588-9E5E-11EDC7A95BC0}"/>
              </a:ext>
            </a:extLst>
          </p:cNvPr>
          <p:cNvSpPr/>
          <p:nvPr/>
        </p:nvSpPr>
        <p:spPr>
          <a:xfrm>
            <a:off x="2666134" y="4384686"/>
            <a:ext cx="2067690" cy="1477328"/>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Over half of women with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PP </a:t>
            </a:r>
            <a:r>
              <a:rPr lang="en-US" b="1" dirty="0">
                <a:latin typeface="Arial" panose="020B0604020202020204" pitchFamily="34" charset="0"/>
                <a:cs typeface="Arial" panose="020B0604020202020204" pitchFamily="34" charset="0"/>
              </a:rPr>
              <a:t>VL &gt;40 </a:t>
            </a:r>
            <a:r>
              <a:rPr lang="en-US" dirty="0">
                <a:latin typeface="Arial" panose="020B0604020202020204" pitchFamily="34" charset="0"/>
                <a:cs typeface="Arial" panose="020B0604020202020204" pitchFamily="34" charset="0"/>
              </a:rPr>
              <a:t>stayed </a:t>
            </a:r>
            <a:r>
              <a:rPr lang="en-US" b="1" dirty="0">
                <a:latin typeface="Arial" panose="020B0604020202020204" pitchFamily="34" charset="0"/>
                <a:cs typeface="Arial" panose="020B0604020202020204" pitchFamily="34" charset="0"/>
              </a:rPr>
              <a:t>unsuppressed</a:t>
            </a:r>
          </a:p>
        </p:txBody>
      </p:sp>
      <p:sp>
        <p:nvSpPr>
          <p:cNvPr id="33" name="Rectangle 32">
            <a:extLst>
              <a:ext uri="{FF2B5EF4-FFF2-40B4-BE49-F238E27FC236}">
                <a16:creationId xmlns:a16="http://schemas.microsoft.com/office/drawing/2014/main" id="{9608A0A5-DE63-4AA0-A9E9-531685C74470}"/>
              </a:ext>
            </a:extLst>
          </p:cNvPr>
          <p:cNvSpPr/>
          <p:nvPr/>
        </p:nvSpPr>
        <p:spPr>
          <a:xfrm>
            <a:off x="4565758" y="1765377"/>
            <a:ext cx="4173651" cy="923330"/>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Unsuppressed viral load at 24 months only associated with prior undetectable VL in adjusted analysis</a:t>
            </a:r>
          </a:p>
        </p:txBody>
      </p:sp>
      <p:grpSp>
        <p:nvGrpSpPr>
          <p:cNvPr id="6" name="Group 5">
            <a:extLst>
              <a:ext uri="{FF2B5EF4-FFF2-40B4-BE49-F238E27FC236}">
                <a16:creationId xmlns:a16="http://schemas.microsoft.com/office/drawing/2014/main" id="{CE5EACC7-CE61-4600-84DD-9703DD0BEA4E}"/>
              </a:ext>
            </a:extLst>
          </p:cNvPr>
          <p:cNvGrpSpPr/>
          <p:nvPr/>
        </p:nvGrpSpPr>
        <p:grpSpPr>
          <a:xfrm>
            <a:off x="3244411" y="5878717"/>
            <a:ext cx="5869807" cy="830997"/>
            <a:chOff x="2991184" y="5945219"/>
            <a:chExt cx="5869807" cy="830997"/>
          </a:xfrm>
        </p:grpSpPr>
        <p:sp>
          <p:nvSpPr>
            <p:cNvPr id="34" name="TextBox 33">
              <a:extLst>
                <a:ext uri="{FF2B5EF4-FFF2-40B4-BE49-F238E27FC236}">
                  <a16:creationId xmlns:a16="http://schemas.microsoft.com/office/drawing/2014/main" id="{BCD6552D-B4D3-43CB-A5F9-8805CB833363}"/>
                </a:ext>
              </a:extLst>
            </p:cNvPr>
            <p:cNvSpPr txBox="1"/>
            <p:nvPr/>
          </p:nvSpPr>
          <p:spPr>
            <a:xfrm>
              <a:off x="3509461" y="5945219"/>
              <a:ext cx="5351530" cy="830997"/>
            </a:xfrm>
            <a:prstGeom prst="rect">
              <a:avLst/>
            </a:prstGeom>
            <a:noFill/>
          </p:spPr>
          <p:txBody>
            <a:bodyPr wrap="none" rtlCol="0">
              <a:spAutoFit/>
            </a:bodyPr>
            <a:lstStyle/>
            <a:p>
              <a:pPr marL="285750" indent="-285750">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No infections in 345 (0%) with women with all VL &lt;40</a:t>
              </a:r>
            </a:p>
            <a:p>
              <a:pPr marL="285750" indent="-285750">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7 infections in 64 (10.9%) women with </a:t>
              </a:r>
              <a:r>
                <a:rPr lang="en-US" sz="1600" u="sng" dirty="0">
                  <a:latin typeface="Arial" panose="020B0604020202020204" pitchFamily="34" charset="0"/>
                  <a:cs typeface="Arial" panose="020B0604020202020204" pitchFamily="34" charset="0"/>
                </a:rPr>
                <a:t>&gt;</a:t>
              </a:r>
              <a:r>
                <a:rPr lang="en-US" sz="1600" dirty="0">
                  <a:latin typeface="Arial" panose="020B0604020202020204" pitchFamily="34" charset="0"/>
                  <a:cs typeface="Arial" panose="020B0604020202020204" pitchFamily="34" charset="0"/>
                </a:rPr>
                <a:t>1 VL &gt;40</a:t>
              </a:r>
            </a:p>
            <a:p>
              <a:pPr marL="285750" indent="-285750">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4 infections in 33 (12.1%) with all 3 VL &gt;40</a:t>
              </a:r>
            </a:p>
          </p:txBody>
        </p:sp>
        <p:sp>
          <p:nvSpPr>
            <p:cNvPr id="5" name="Rectangle 4">
              <a:extLst>
                <a:ext uri="{FF2B5EF4-FFF2-40B4-BE49-F238E27FC236}">
                  <a16:creationId xmlns:a16="http://schemas.microsoft.com/office/drawing/2014/main" id="{E54D7643-5E4F-4E93-A028-D0C748D49C8E}"/>
                </a:ext>
              </a:extLst>
            </p:cNvPr>
            <p:cNvSpPr/>
            <p:nvPr/>
          </p:nvSpPr>
          <p:spPr>
            <a:xfrm>
              <a:off x="2991184" y="5997823"/>
              <a:ext cx="681597"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MTCT</a:t>
              </a:r>
              <a:endParaRPr lang="en-US" sz="1400" dirty="0"/>
            </a:p>
          </p:txBody>
        </p:sp>
      </p:grpSp>
    </p:spTree>
    <p:extLst>
      <p:ext uri="{BB962C8B-B14F-4D97-AF65-F5344CB8AC3E}">
        <p14:creationId xmlns:p14="http://schemas.microsoft.com/office/powerpoint/2010/main" val="239872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2" presetClass="entr" presetSubtype="4" fill="hold" grpId="0" nodeType="withEffect">
                                  <p:stCondLst>
                                    <p:cond delay="50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p:bldP spid="32" grpId="0"/>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268848" y="-139086"/>
            <a:ext cx="8922490" cy="1325563"/>
          </a:xfrm>
        </p:spPr>
        <p:txBody>
          <a:bodyPr>
            <a:normAutofit fontScale="90000"/>
          </a:bodyPr>
          <a:lstStyle/>
          <a:p>
            <a:r>
              <a:rPr lang="en-US" sz="2700" dirty="0"/>
              <a:t>Population-Level HIV-Free Survival Infant Survival Improved with Universal ART SEARCH Study in Uganda, Kenya </a:t>
            </a:r>
            <a:br>
              <a:rPr lang="en-US" sz="2700" dirty="0"/>
            </a:br>
            <a:r>
              <a:rPr lang="en-US" sz="2000" i="1" dirty="0">
                <a:solidFill>
                  <a:schemeClr val="tx1"/>
                </a:solidFill>
              </a:rPr>
              <a:t>Gupta S et al.  CROI, 2020 Boston Abs. 134LB</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0" y="1077724"/>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43132" y="1053579"/>
            <a:ext cx="8922491" cy="311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32 communities rural Uganda and Kenya received population-level HIV testing (coverage 90%) and randomized to:</a:t>
            </a:r>
          </a:p>
          <a:p>
            <a:pPr lvl="1">
              <a:lnSpc>
                <a:spcPct val="103000"/>
              </a:lnSpc>
              <a:spcBef>
                <a:spcPts val="300"/>
              </a:spcBef>
              <a:buFont typeface="Arial" panose="020B0604020202020204" pitchFamily="34" charset="0"/>
              <a:buChar char="→"/>
            </a:pPr>
            <a:r>
              <a:rPr lang="en-US" sz="2000" dirty="0">
                <a:solidFill>
                  <a:srgbClr val="0070C0"/>
                </a:solidFill>
              </a:rPr>
              <a:t>Intervention</a:t>
            </a:r>
            <a:r>
              <a:rPr lang="en-US" sz="2000" dirty="0"/>
              <a:t> (immediate ART, annual population testing, patient- centered streamlined care [flexible hours, facilitation ANC-HIV clinic])</a:t>
            </a:r>
          </a:p>
          <a:p>
            <a:pPr lvl="1">
              <a:lnSpc>
                <a:spcPct val="103000"/>
              </a:lnSpc>
              <a:spcBef>
                <a:spcPts val="300"/>
              </a:spcBef>
              <a:buFont typeface="Arial" panose="020B0604020202020204" pitchFamily="34" charset="0"/>
              <a:buChar char="→"/>
            </a:pPr>
            <a:r>
              <a:rPr lang="en-US" sz="2000" dirty="0">
                <a:solidFill>
                  <a:schemeClr val="accent2">
                    <a:lumMod val="75000"/>
                  </a:schemeClr>
                </a:solidFill>
              </a:rPr>
              <a:t>Control</a:t>
            </a:r>
            <a:r>
              <a:rPr lang="en-US" sz="2000" dirty="0"/>
              <a:t> (HIV care per national guidelines).</a:t>
            </a:r>
          </a:p>
          <a:p>
            <a:pPr>
              <a:lnSpc>
                <a:spcPct val="103000"/>
              </a:lnSpc>
              <a:spcBef>
                <a:spcPts val="300"/>
              </a:spcBef>
            </a:pPr>
            <a:r>
              <a:rPr lang="en-US" sz="2200" dirty="0"/>
              <a:t>At year 3, 1,417 births to 1,332 women known HIV+; infant outcomes ascertained in 76% intervention, 78% control.</a:t>
            </a:r>
          </a:p>
        </p:txBody>
      </p:sp>
      <p:sp>
        <p:nvSpPr>
          <p:cNvPr id="17" name="Content Placeholder 111">
            <a:extLst>
              <a:ext uri="{FF2B5EF4-FFF2-40B4-BE49-F238E27FC236}">
                <a16:creationId xmlns:a16="http://schemas.microsoft.com/office/drawing/2014/main" id="{5B585623-82CD-462E-94F4-405C890A6C85}"/>
              </a:ext>
            </a:extLst>
          </p:cNvPr>
          <p:cNvSpPr txBox="1">
            <a:spLocks/>
          </p:cNvSpPr>
          <p:nvPr/>
        </p:nvSpPr>
        <p:spPr>
          <a:xfrm>
            <a:off x="4338602" y="3575152"/>
            <a:ext cx="4930715" cy="32925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200" dirty="0"/>
              <a:t>Universal testing and patient-centered care reduced 3-year population-level infant HIV infection/mortality by 50% and reduced MTCT to 0.5% in women with known HIV infection.</a:t>
            </a:r>
          </a:p>
          <a:p>
            <a:pPr>
              <a:lnSpc>
                <a:spcPct val="103000"/>
              </a:lnSpc>
              <a:spcBef>
                <a:spcPts val="1200"/>
              </a:spcBef>
              <a:buFont typeface="Arial" panose="020B0604020202020204" pitchFamily="34" charset="0"/>
              <a:buChar char="→"/>
            </a:pPr>
            <a:r>
              <a:rPr lang="en-US" sz="2200" dirty="0"/>
              <a:t>Higher maternal viral suppression at year 3 in mothers.</a:t>
            </a:r>
          </a:p>
        </p:txBody>
      </p:sp>
      <p:graphicFrame>
        <p:nvGraphicFramePr>
          <p:cNvPr id="13" name="Content Placeholder 5">
            <a:extLst>
              <a:ext uri="{FF2B5EF4-FFF2-40B4-BE49-F238E27FC236}">
                <a16:creationId xmlns:a16="http://schemas.microsoft.com/office/drawing/2014/main" id="{E915D537-A168-4EF1-B272-0BC7DDDBD1B7}"/>
              </a:ext>
            </a:extLst>
          </p:cNvPr>
          <p:cNvGraphicFramePr>
            <a:graphicFrameLocks noGrp="1"/>
          </p:cNvGraphicFramePr>
          <p:nvPr>
            <p:ph idx="1"/>
            <p:extLst>
              <p:ext uri="{D42A27DB-BD31-4B8C-83A1-F6EECF244321}">
                <p14:modId xmlns:p14="http://schemas.microsoft.com/office/powerpoint/2010/main" val="2565399291"/>
              </p:ext>
            </p:extLst>
          </p:nvPr>
        </p:nvGraphicFramePr>
        <p:xfrm>
          <a:off x="29822" y="3575152"/>
          <a:ext cx="4081361" cy="2398917"/>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Group 13">
            <a:extLst>
              <a:ext uri="{FF2B5EF4-FFF2-40B4-BE49-F238E27FC236}">
                <a16:creationId xmlns:a16="http://schemas.microsoft.com/office/drawing/2014/main" id="{76BA388C-0682-43E8-8F1F-50FDABC576EA}"/>
              </a:ext>
            </a:extLst>
          </p:cNvPr>
          <p:cNvGrpSpPr/>
          <p:nvPr/>
        </p:nvGrpSpPr>
        <p:grpSpPr>
          <a:xfrm>
            <a:off x="980542" y="4174536"/>
            <a:ext cx="2621329" cy="1770366"/>
            <a:chOff x="1294051" y="2301114"/>
            <a:chExt cx="2621329" cy="1770366"/>
          </a:xfrm>
        </p:grpSpPr>
        <p:sp>
          <p:nvSpPr>
            <p:cNvPr id="15" name="TextBox 14">
              <a:extLst>
                <a:ext uri="{FF2B5EF4-FFF2-40B4-BE49-F238E27FC236}">
                  <a16:creationId xmlns:a16="http://schemas.microsoft.com/office/drawing/2014/main" id="{1B416165-DCB5-44D1-A290-76C56DB5EBE5}"/>
                </a:ext>
              </a:extLst>
            </p:cNvPr>
            <p:cNvSpPr txBox="1"/>
            <p:nvPr/>
          </p:nvSpPr>
          <p:spPr>
            <a:xfrm>
              <a:off x="1294051" y="3732823"/>
              <a:ext cx="1601272"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Died or HIV-infected</a:t>
              </a:r>
            </a:p>
          </p:txBody>
        </p:sp>
        <p:sp>
          <p:nvSpPr>
            <p:cNvPr id="16" name="TextBox 15">
              <a:extLst>
                <a:ext uri="{FF2B5EF4-FFF2-40B4-BE49-F238E27FC236}">
                  <a16:creationId xmlns:a16="http://schemas.microsoft.com/office/drawing/2014/main" id="{AB1CBC14-B68D-433B-8014-05AF004DD020}"/>
                </a:ext>
              </a:extLst>
            </p:cNvPr>
            <p:cNvSpPr txBox="1"/>
            <p:nvPr/>
          </p:nvSpPr>
          <p:spPr>
            <a:xfrm>
              <a:off x="3302712" y="3794481"/>
              <a:ext cx="612668"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MTCT</a:t>
              </a:r>
            </a:p>
          </p:txBody>
        </p:sp>
        <p:sp>
          <p:nvSpPr>
            <p:cNvPr id="18" name="TextBox 17">
              <a:extLst>
                <a:ext uri="{FF2B5EF4-FFF2-40B4-BE49-F238E27FC236}">
                  <a16:creationId xmlns:a16="http://schemas.microsoft.com/office/drawing/2014/main" id="{FE48BC43-A140-4EEF-A953-2A69DB97E641}"/>
                </a:ext>
              </a:extLst>
            </p:cNvPr>
            <p:cNvSpPr txBox="1"/>
            <p:nvPr/>
          </p:nvSpPr>
          <p:spPr>
            <a:xfrm>
              <a:off x="1631699" y="2301114"/>
              <a:ext cx="627095" cy="261610"/>
            </a:xfrm>
            <a:prstGeom prst="rect">
              <a:avLst/>
            </a:prstGeom>
            <a:noFill/>
          </p:spPr>
          <p:txBody>
            <a:bodyPr wrap="none" rtlCol="0">
              <a:spAutoFit/>
            </a:bodyPr>
            <a:lstStyle/>
            <a:p>
              <a:pPr algn="ctr"/>
              <a:r>
                <a:rPr lang="en-US" sz="1100" b="1" i="1" dirty="0">
                  <a:latin typeface="Arial" panose="020B0604020202020204" pitchFamily="34" charset="0"/>
                  <a:cs typeface="Arial" panose="020B0604020202020204" pitchFamily="34" charset="0"/>
                </a:rPr>
                <a:t>p=0.04</a:t>
              </a:r>
            </a:p>
          </p:txBody>
        </p:sp>
        <p:sp>
          <p:nvSpPr>
            <p:cNvPr id="19" name="TextBox 18">
              <a:extLst>
                <a:ext uri="{FF2B5EF4-FFF2-40B4-BE49-F238E27FC236}">
                  <a16:creationId xmlns:a16="http://schemas.microsoft.com/office/drawing/2014/main" id="{C7DC6930-8C4B-48EF-9894-7172E5B12A6B}"/>
                </a:ext>
              </a:extLst>
            </p:cNvPr>
            <p:cNvSpPr txBox="1"/>
            <p:nvPr/>
          </p:nvSpPr>
          <p:spPr>
            <a:xfrm>
              <a:off x="3201723" y="2309601"/>
              <a:ext cx="713657" cy="261610"/>
            </a:xfrm>
            <a:prstGeom prst="rect">
              <a:avLst/>
            </a:prstGeom>
            <a:noFill/>
          </p:spPr>
          <p:txBody>
            <a:bodyPr wrap="none" rtlCol="0">
              <a:spAutoFit/>
            </a:bodyPr>
            <a:lstStyle/>
            <a:p>
              <a:pPr algn="ctr"/>
              <a:r>
                <a:rPr lang="en-US" sz="1100" b="1" i="1" dirty="0">
                  <a:latin typeface="Arial" panose="020B0604020202020204" pitchFamily="34" charset="0"/>
                  <a:cs typeface="Arial" panose="020B0604020202020204" pitchFamily="34" charset="0"/>
                </a:rPr>
                <a:t>P&lt;0.001</a:t>
              </a:r>
            </a:p>
          </p:txBody>
        </p:sp>
      </p:grpSp>
      <p:pic>
        <p:nvPicPr>
          <p:cNvPr id="20" name="Picture 19">
            <a:extLst>
              <a:ext uri="{FF2B5EF4-FFF2-40B4-BE49-F238E27FC236}">
                <a16:creationId xmlns:a16="http://schemas.microsoft.com/office/drawing/2014/main" id="{DA56C1A4-F4F3-417B-990E-DAFFC31C6F89}"/>
              </a:ext>
            </a:extLst>
          </p:cNvPr>
          <p:cNvPicPr>
            <a:picLocks noChangeAspect="1"/>
          </p:cNvPicPr>
          <p:nvPr/>
        </p:nvPicPr>
        <p:blipFill>
          <a:blip r:embed="rId3"/>
          <a:stretch>
            <a:fillRect/>
          </a:stretch>
        </p:blipFill>
        <p:spPr>
          <a:xfrm>
            <a:off x="60960" y="476623"/>
            <a:ext cx="914400" cy="558800"/>
          </a:xfrm>
          <a:prstGeom prst="rect">
            <a:avLst/>
          </a:prstGeom>
        </p:spPr>
      </p:pic>
      <p:graphicFrame>
        <p:nvGraphicFramePr>
          <p:cNvPr id="6" name="Table 7">
            <a:extLst>
              <a:ext uri="{FF2B5EF4-FFF2-40B4-BE49-F238E27FC236}">
                <a16:creationId xmlns:a16="http://schemas.microsoft.com/office/drawing/2014/main" id="{C90F6013-9DF4-4B41-A3BA-5D8790395302}"/>
              </a:ext>
            </a:extLst>
          </p:cNvPr>
          <p:cNvGraphicFramePr>
            <a:graphicFrameLocks noGrp="1"/>
          </p:cNvGraphicFramePr>
          <p:nvPr>
            <p:extLst>
              <p:ext uri="{D42A27DB-BD31-4B8C-83A1-F6EECF244321}">
                <p14:modId xmlns:p14="http://schemas.microsoft.com/office/powerpoint/2010/main" val="3007884980"/>
              </p:ext>
            </p:extLst>
          </p:nvPr>
        </p:nvGraphicFramePr>
        <p:xfrm>
          <a:off x="268848" y="5933502"/>
          <a:ext cx="4237278" cy="597076"/>
        </p:xfrm>
        <a:graphic>
          <a:graphicData uri="http://schemas.openxmlformats.org/drawingml/2006/table">
            <a:tbl>
              <a:tblPr firstRow="1" bandRow="1">
                <a:tableStyleId>{5C22544A-7EE6-4342-B048-85BDC9FD1C3A}</a:tableStyleId>
              </a:tblPr>
              <a:tblGrid>
                <a:gridCol w="2007885">
                  <a:extLst>
                    <a:ext uri="{9D8B030D-6E8A-4147-A177-3AD203B41FA5}">
                      <a16:colId xmlns:a16="http://schemas.microsoft.com/office/drawing/2014/main" val="3511615642"/>
                    </a:ext>
                  </a:extLst>
                </a:gridCol>
                <a:gridCol w="1123406">
                  <a:extLst>
                    <a:ext uri="{9D8B030D-6E8A-4147-A177-3AD203B41FA5}">
                      <a16:colId xmlns:a16="http://schemas.microsoft.com/office/drawing/2014/main" val="2773830721"/>
                    </a:ext>
                  </a:extLst>
                </a:gridCol>
                <a:gridCol w="1105987">
                  <a:extLst>
                    <a:ext uri="{9D8B030D-6E8A-4147-A177-3AD203B41FA5}">
                      <a16:colId xmlns:a16="http://schemas.microsoft.com/office/drawing/2014/main" val="3266780355"/>
                    </a:ext>
                  </a:extLst>
                </a:gridCol>
              </a:tblGrid>
              <a:tr h="298538">
                <a:tc>
                  <a:txBody>
                    <a:bodyPr/>
                    <a:lstStyle/>
                    <a:p>
                      <a:endParaRPr lang="en-US" sz="1050" dirty="0">
                        <a:solidFill>
                          <a:schemeClr val="tx1"/>
                        </a:solidFill>
                        <a:latin typeface="Arial" panose="020B0604020202020204" pitchFamily="34" charset="0"/>
                        <a:cs typeface="Arial" panose="020B0604020202020204" pitchFamily="34" charset="0"/>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50" dirty="0">
                          <a:solidFill>
                            <a:srgbClr val="0070C0"/>
                          </a:solidFill>
                          <a:latin typeface="Arial" panose="020B0604020202020204" pitchFamily="34" charset="0"/>
                          <a:cs typeface="Arial" panose="020B0604020202020204" pitchFamily="34" charset="0"/>
                        </a:rPr>
                        <a:t>Intervention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50" dirty="0">
                          <a:solidFill>
                            <a:schemeClr val="accent2">
                              <a:lumMod val="75000"/>
                            </a:schemeClr>
                          </a:solidFill>
                          <a:latin typeface="Arial" panose="020B0604020202020204" pitchFamily="34" charset="0"/>
                          <a:cs typeface="Arial" panose="020B0604020202020204" pitchFamily="34" charset="0"/>
                        </a:rPr>
                        <a:t>Control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180069"/>
                  </a:ext>
                </a:extLst>
              </a:tr>
              <a:tr h="298538">
                <a:tc>
                  <a:txBody>
                    <a:bodyPr/>
                    <a:lstStyle/>
                    <a:p>
                      <a:r>
                        <a:rPr lang="en-US" sz="1050" dirty="0">
                          <a:solidFill>
                            <a:schemeClr val="tx1"/>
                          </a:solidFill>
                          <a:latin typeface="Arial" panose="020B0604020202020204" pitchFamily="34" charset="0"/>
                          <a:cs typeface="Arial" panose="020B0604020202020204" pitchFamily="34" charset="0"/>
                        </a:rPr>
                        <a:t>% with viral suppression 3 </a:t>
                      </a:r>
                      <a:r>
                        <a:rPr lang="en-US" sz="1050" dirty="0" err="1">
                          <a:solidFill>
                            <a:schemeClr val="tx1"/>
                          </a:solidFill>
                          <a:latin typeface="Arial" panose="020B0604020202020204" pitchFamily="34" charset="0"/>
                          <a:cs typeface="Arial" panose="020B0604020202020204" pitchFamily="34" charset="0"/>
                        </a:rPr>
                        <a:t>yrs</a:t>
                      </a:r>
                      <a:endParaRPr lang="en-US" sz="1050" dirty="0">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b="1" dirty="0">
                          <a:solidFill>
                            <a:srgbClr val="0070C0"/>
                          </a:solidFill>
                          <a:latin typeface="Arial" panose="020B0604020202020204" pitchFamily="34" charset="0"/>
                          <a:cs typeface="Arial" panose="020B0604020202020204" pitchFamily="34" charset="0"/>
                        </a:rPr>
                        <a:t>86% (80-90%)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b="1" dirty="0">
                          <a:solidFill>
                            <a:schemeClr val="accent2">
                              <a:lumMod val="75000"/>
                            </a:schemeClr>
                          </a:solidFill>
                          <a:latin typeface="Arial" panose="020B0604020202020204" pitchFamily="34" charset="0"/>
                          <a:cs typeface="Arial" panose="020B0604020202020204" pitchFamily="34" charset="0"/>
                        </a:rPr>
                        <a:t>81% (75-87%)</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2753587"/>
                  </a:ext>
                </a:extLst>
              </a:tr>
            </a:tbl>
          </a:graphicData>
        </a:graphic>
      </p:graphicFrame>
    </p:spTree>
    <p:extLst>
      <p:ext uri="{BB962C8B-B14F-4D97-AF65-F5344CB8AC3E}">
        <p14:creationId xmlns:p14="http://schemas.microsoft.com/office/powerpoint/2010/main" val="291267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500"/>
                                        <p:tgtEl>
                                          <p:spTgt spid="17">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965052" y="-29517"/>
            <a:ext cx="7990095" cy="1325563"/>
          </a:xfrm>
        </p:spPr>
        <p:txBody>
          <a:bodyPr>
            <a:normAutofit fontScale="90000"/>
          </a:bodyPr>
          <a:lstStyle/>
          <a:p>
            <a:r>
              <a:rPr lang="en-US" sz="2700" dirty="0"/>
              <a:t>Prolonged LPV/r vs 3TC Postnatal Prophylaxis Exposure:  Similar Long-Term Outcomes in Uninfected Infants</a:t>
            </a:r>
            <a:br>
              <a:rPr lang="en-US" sz="2700" dirty="0"/>
            </a:br>
            <a:r>
              <a:rPr lang="en-US" sz="2000" i="1" dirty="0" err="1">
                <a:solidFill>
                  <a:schemeClr val="tx1"/>
                </a:solidFill>
              </a:rPr>
              <a:t>Nagot</a:t>
            </a:r>
            <a:r>
              <a:rPr lang="en-US" sz="2000" i="1" dirty="0">
                <a:solidFill>
                  <a:schemeClr val="tx1"/>
                </a:solidFill>
              </a:rPr>
              <a:t> N et al.  CROI, 2020 Boston Abs. 799</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37332" y="112446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37332" y="1149823"/>
            <a:ext cx="8908560" cy="30322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ANRS 12174 PROMISE-PEP trial in Africa compared 50 weeks of infant LPV/r vs 3TC as prophylaxis against postnatal infection; both equally effective and safe but slower growth in those on LPV/r through 50 weeks.</a:t>
            </a:r>
          </a:p>
          <a:p>
            <a:pPr>
              <a:lnSpc>
                <a:spcPct val="103000"/>
              </a:lnSpc>
              <a:spcBef>
                <a:spcPts val="600"/>
              </a:spcBef>
            </a:pPr>
            <a:r>
              <a:rPr lang="en-US" sz="2000" dirty="0"/>
              <a:t>Compared growth, neuropsychologic and clinical data on 553 uninfected children (50.2% of those eligible), 274 LPV/r and 279 3TC, at age 5-7 yrs. </a:t>
            </a:r>
          </a:p>
        </p:txBody>
      </p:sp>
      <p:sp>
        <p:nvSpPr>
          <p:cNvPr id="9" name="Content Placeholder 111">
            <a:extLst>
              <a:ext uri="{FF2B5EF4-FFF2-40B4-BE49-F238E27FC236}">
                <a16:creationId xmlns:a16="http://schemas.microsoft.com/office/drawing/2014/main" id="{86213916-8C71-497B-8033-106CCC2FC9AB}"/>
              </a:ext>
            </a:extLst>
          </p:cNvPr>
          <p:cNvSpPr txBox="1">
            <a:spLocks/>
          </p:cNvSpPr>
          <p:nvPr/>
        </p:nvSpPr>
        <p:spPr>
          <a:xfrm>
            <a:off x="97005" y="5779958"/>
            <a:ext cx="8774223" cy="92284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No difference in growth, neuropsychologic testing, mental health or clinical outcomes in HIV-exposed uninfected infants who had prolonged infant prophylaxis exposure to LPV/r or 3TC.</a:t>
            </a:r>
          </a:p>
        </p:txBody>
      </p:sp>
      <p:pic>
        <p:nvPicPr>
          <p:cNvPr id="8" name="Picture 7">
            <a:extLst>
              <a:ext uri="{FF2B5EF4-FFF2-40B4-BE49-F238E27FC236}">
                <a16:creationId xmlns:a16="http://schemas.microsoft.com/office/drawing/2014/main" id="{CF0DBB97-FC78-493A-ACFF-932379CD96BC}"/>
              </a:ext>
            </a:extLst>
          </p:cNvPr>
          <p:cNvPicPr>
            <a:picLocks noChangeAspect="1"/>
          </p:cNvPicPr>
          <p:nvPr/>
        </p:nvPicPr>
        <p:blipFill>
          <a:blip r:embed="rId2"/>
          <a:stretch>
            <a:fillRect/>
          </a:stretch>
        </p:blipFill>
        <p:spPr>
          <a:xfrm>
            <a:off x="605774" y="3240213"/>
            <a:ext cx="3760436" cy="2589573"/>
          </a:xfrm>
          <a:prstGeom prst="rect">
            <a:avLst/>
          </a:prstGeom>
        </p:spPr>
      </p:pic>
      <p:pic>
        <p:nvPicPr>
          <p:cNvPr id="12" name="Picture 11">
            <a:extLst>
              <a:ext uri="{FF2B5EF4-FFF2-40B4-BE49-F238E27FC236}">
                <a16:creationId xmlns:a16="http://schemas.microsoft.com/office/drawing/2014/main" id="{65EC7847-E842-48CD-B968-890C37611C39}"/>
              </a:ext>
            </a:extLst>
          </p:cNvPr>
          <p:cNvPicPr>
            <a:picLocks noChangeAspect="1"/>
          </p:cNvPicPr>
          <p:nvPr/>
        </p:nvPicPr>
        <p:blipFill>
          <a:blip r:embed="rId3"/>
          <a:stretch>
            <a:fillRect/>
          </a:stretch>
        </p:blipFill>
        <p:spPr>
          <a:xfrm>
            <a:off x="4416948" y="3380481"/>
            <a:ext cx="3930473" cy="1654000"/>
          </a:xfrm>
          <a:prstGeom prst="rect">
            <a:avLst/>
          </a:prstGeom>
        </p:spPr>
      </p:pic>
      <p:pic>
        <p:nvPicPr>
          <p:cNvPr id="13" name="Picture 12">
            <a:extLst>
              <a:ext uri="{FF2B5EF4-FFF2-40B4-BE49-F238E27FC236}">
                <a16:creationId xmlns:a16="http://schemas.microsoft.com/office/drawing/2014/main" id="{C86B4F67-638D-48F9-989F-ED6DD3479F2E}"/>
              </a:ext>
            </a:extLst>
          </p:cNvPr>
          <p:cNvPicPr>
            <a:picLocks noChangeAspect="1"/>
          </p:cNvPicPr>
          <p:nvPr/>
        </p:nvPicPr>
        <p:blipFill>
          <a:blip r:embed="rId4"/>
          <a:stretch>
            <a:fillRect/>
          </a:stretch>
        </p:blipFill>
        <p:spPr>
          <a:xfrm>
            <a:off x="63018" y="451950"/>
            <a:ext cx="1354721" cy="561713"/>
          </a:xfrm>
          <a:prstGeom prst="rect">
            <a:avLst/>
          </a:prstGeom>
        </p:spPr>
      </p:pic>
      <p:sp>
        <p:nvSpPr>
          <p:cNvPr id="15" name="Content Placeholder 111">
            <a:extLst>
              <a:ext uri="{FF2B5EF4-FFF2-40B4-BE49-F238E27FC236}">
                <a16:creationId xmlns:a16="http://schemas.microsoft.com/office/drawing/2014/main" id="{D440E31C-334B-4E7F-B6E5-464C11850C46}"/>
              </a:ext>
            </a:extLst>
          </p:cNvPr>
          <p:cNvSpPr txBox="1">
            <a:spLocks/>
          </p:cNvSpPr>
          <p:nvPr/>
        </p:nvSpPr>
        <p:spPr>
          <a:xfrm>
            <a:off x="419560" y="2910661"/>
            <a:ext cx="8820610" cy="2982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3000"/>
              </a:lnSpc>
              <a:spcBef>
                <a:spcPts val="600"/>
              </a:spcBef>
              <a:buNone/>
            </a:pPr>
            <a:r>
              <a:rPr lang="en-US" sz="1200" b="1" dirty="0"/>
              <a:t>Comparison of Growth, Neuropsychologic and Clinical Outcomes By Treatment Group, Uninfected Infants</a:t>
            </a:r>
          </a:p>
          <a:p>
            <a:pPr>
              <a:lnSpc>
                <a:spcPct val="103000"/>
              </a:lnSpc>
              <a:spcBef>
                <a:spcPts val="600"/>
              </a:spcBef>
              <a:buFont typeface="Arial" panose="020B0604020202020204" pitchFamily="34" charset="0"/>
              <a:buChar char="→"/>
            </a:pPr>
            <a:endParaRPr lang="en-US" sz="1200" dirty="0"/>
          </a:p>
        </p:txBody>
      </p:sp>
    </p:spTree>
    <p:extLst>
      <p:ext uri="{BB962C8B-B14F-4D97-AF65-F5344CB8AC3E}">
        <p14:creationId xmlns:p14="http://schemas.microsoft.com/office/powerpoint/2010/main" val="3056953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689411" y="0"/>
            <a:ext cx="7886700" cy="1325563"/>
          </a:xfrm>
        </p:spPr>
        <p:txBody>
          <a:bodyPr/>
          <a:lstStyle/>
          <a:p>
            <a:r>
              <a:rPr lang="en-US" dirty="0"/>
              <a:t>Malnutrition in HIV-Exposed Uninfected Children in Long-Term Follow-Up from PROMISE Trial</a:t>
            </a:r>
            <a:br>
              <a:rPr lang="en-US" dirty="0"/>
            </a:br>
            <a:r>
              <a:rPr lang="en-US" sz="2000" i="1" dirty="0">
                <a:solidFill>
                  <a:schemeClr val="tx1"/>
                </a:solidFill>
              </a:rPr>
              <a:t>Stranix-Chibanda L et al.  CROI, 2020 Boston Abs. 800</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19096" y="1231731"/>
            <a:ext cx="8857735"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Evaluation of rate of severe growth faltering and correlates stunting in 1,459 HIV-exposed uninfected children age 2-5 </a:t>
            </a:r>
            <a:r>
              <a:rPr lang="en-US" sz="2200" dirty="0" err="1"/>
              <a:t>yr</a:t>
            </a:r>
            <a:r>
              <a:rPr lang="en-US" sz="2200" dirty="0"/>
              <a:t> from PROMISE trial followed from birth in 4 African countries.</a:t>
            </a:r>
            <a:endParaRPr lang="en-US" dirty="0"/>
          </a:p>
        </p:txBody>
      </p:sp>
      <p:sp>
        <p:nvSpPr>
          <p:cNvPr id="20" name="Rectangle 19">
            <a:extLst>
              <a:ext uri="{FF2B5EF4-FFF2-40B4-BE49-F238E27FC236}">
                <a16:creationId xmlns:a16="http://schemas.microsoft.com/office/drawing/2014/main" id="{BFA838DC-2A96-4CEC-868E-68BA26B2519A}"/>
              </a:ext>
            </a:extLst>
          </p:cNvPr>
          <p:cNvSpPr/>
          <p:nvPr/>
        </p:nvSpPr>
        <p:spPr>
          <a:xfrm>
            <a:off x="3809219" y="3677500"/>
            <a:ext cx="846671" cy="197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F4C61014-E7A4-4C3B-9240-B5CA4A7DF769}"/>
              </a:ext>
            </a:extLst>
          </p:cNvPr>
          <p:cNvPicPr>
            <a:picLocks noChangeAspect="1"/>
          </p:cNvPicPr>
          <p:nvPr/>
        </p:nvPicPr>
        <p:blipFill>
          <a:blip r:embed="rId2"/>
          <a:stretch>
            <a:fillRect/>
          </a:stretch>
        </p:blipFill>
        <p:spPr>
          <a:xfrm>
            <a:off x="151550" y="526242"/>
            <a:ext cx="559545" cy="589700"/>
          </a:xfrm>
          <a:prstGeom prst="rect">
            <a:avLst/>
          </a:prstGeom>
        </p:spPr>
      </p:pic>
      <p:graphicFrame>
        <p:nvGraphicFramePr>
          <p:cNvPr id="29" name="Table 29">
            <a:extLst>
              <a:ext uri="{FF2B5EF4-FFF2-40B4-BE49-F238E27FC236}">
                <a16:creationId xmlns:a16="http://schemas.microsoft.com/office/drawing/2014/main" id="{7BEE4C75-C196-41A2-9AEB-24FE50240D9D}"/>
              </a:ext>
            </a:extLst>
          </p:cNvPr>
          <p:cNvGraphicFramePr>
            <a:graphicFrameLocks noGrp="1"/>
          </p:cNvGraphicFramePr>
          <p:nvPr/>
        </p:nvGraphicFramePr>
        <p:xfrm>
          <a:off x="185106" y="2423643"/>
          <a:ext cx="5021875" cy="1554480"/>
        </p:xfrm>
        <a:graphic>
          <a:graphicData uri="http://schemas.openxmlformats.org/drawingml/2006/table">
            <a:tbl>
              <a:tblPr firstRow="1" bandRow="1">
                <a:tableStyleId>{5C22544A-7EE6-4342-B048-85BDC9FD1C3A}</a:tableStyleId>
              </a:tblPr>
              <a:tblGrid>
                <a:gridCol w="1361547">
                  <a:extLst>
                    <a:ext uri="{9D8B030D-6E8A-4147-A177-3AD203B41FA5}">
                      <a16:colId xmlns:a16="http://schemas.microsoft.com/office/drawing/2014/main" val="507158924"/>
                    </a:ext>
                  </a:extLst>
                </a:gridCol>
                <a:gridCol w="644869">
                  <a:extLst>
                    <a:ext uri="{9D8B030D-6E8A-4147-A177-3AD203B41FA5}">
                      <a16:colId xmlns:a16="http://schemas.microsoft.com/office/drawing/2014/main" val="1909752525"/>
                    </a:ext>
                  </a:extLst>
                </a:gridCol>
                <a:gridCol w="780746">
                  <a:extLst>
                    <a:ext uri="{9D8B030D-6E8A-4147-A177-3AD203B41FA5}">
                      <a16:colId xmlns:a16="http://schemas.microsoft.com/office/drawing/2014/main" val="3472845891"/>
                    </a:ext>
                  </a:extLst>
                </a:gridCol>
                <a:gridCol w="755009">
                  <a:extLst>
                    <a:ext uri="{9D8B030D-6E8A-4147-A177-3AD203B41FA5}">
                      <a16:colId xmlns:a16="http://schemas.microsoft.com/office/drawing/2014/main" val="3188929323"/>
                    </a:ext>
                  </a:extLst>
                </a:gridCol>
                <a:gridCol w="880844">
                  <a:extLst>
                    <a:ext uri="{9D8B030D-6E8A-4147-A177-3AD203B41FA5}">
                      <a16:colId xmlns:a16="http://schemas.microsoft.com/office/drawing/2014/main" val="2783940934"/>
                    </a:ext>
                  </a:extLst>
                </a:gridCol>
                <a:gridCol w="598860">
                  <a:extLst>
                    <a:ext uri="{9D8B030D-6E8A-4147-A177-3AD203B41FA5}">
                      <a16:colId xmlns:a16="http://schemas.microsoft.com/office/drawing/2014/main" val="3232815760"/>
                    </a:ext>
                  </a:extLst>
                </a:gridCol>
              </a:tblGrid>
              <a:tr h="173740">
                <a:tc>
                  <a:txBody>
                    <a:bodyPr/>
                    <a:lstStyle/>
                    <a:p>
                      <a:endParaRPr lang="en-US" sz="1100" dirty="0">
                        <a:latin typeface="Arial" panose="020B0604020202020204" pitchFamily="34" charset="0"/>
                        <a:cs typeface="Arial" panose="020B0604020202020204" pitchFamily="34" charset="0"/>
                      </a:endParaRPr>
                    </a:p>
                  </a:txBody>
                  <a:tcPr/>
                </a:tc>
                <a:tc>
                  <a:txBody>
                    <a:bodyPr/>
                    <a:lstStyle/>
                    <a:p>
                      <a:pPr algn="ctr"/>
                      <a:r>
                        <a:rPr lang="en-US" sz="1100" dirty="0">
                          <a:latin typeface="Arial" panose="020B0604020202020204" pitchFamily="34" charset="0"/>
                          <a:cs typeface="Arial" panose="020B0604020202020204" pitchFamily="34" charset="0"/>
                        </a:rPr>
                        <a:t>Malawi</a:t>
                      </a:r>
                    </a:p>
                  </a:txBody>
                  <a:tcPr/>
                </a:tc>
                <a:tc>
                  <a:txBody>
                    <a:bodyPr/>
                    <a:lstStyle/>
                    <a:p>
                      <a:pPr algn="ctr"/>
                      <a:r>
                        <a:rPr lang="en-US" sz="1100" dirty="0">
                          <a:latin typeface="Arial" panose="020B0604020202020204" pitchFamily="34" charset="0"/>
                          <a:cs typeface="Arial" panose="020B0604020202020204" pitchFamily="34" charset="0"/>
                        </a:rPr>
                        <a:t>S Africa</a:t>
                      </a:r>
                    </a:p>
                  </a:txBody>
                  <a:tcPr/>
                </a:tc>
                <a:tc>
                  <a:txBody>
                    <a:bodyPr/>
                    <a:lstStyle/>
                    <a:p>
                      <a:pPr algn="ctr"/>
                      <a:r>
                        <a:rPr lang="en-US" sz="1100" dirty="0">
                          <a:latin typeface="Arial" panose="020B0604020202020204" pitchFamily="34" charset="0"/>
                          <a:cs typeface="Arial" panose="020B0604020202020204" pitchFamily="34" charset="0"/>
                        </a:rPr>
                        <a:t>Uganda</a:t>
                      </a:r>
                    </a:p>
                  </a:txBody>
                  <a:tcPr/>
                </a:tc>
                <a:tc>
                  <a:txBody>
                    <a:bodyPr/>
                    <a:lstStyle/>
                    <a:p>
                      <a:pPr algn="ctr"/>
                      <a:r>
                        <a:rPr lang="en-US" sz="1100" dirty="0">
                          <a:latin typeface="Arial" panose="020B0604020202020204" pitchFamily="34" charset="0"/>
                          <a:cs typeface="Arial" panose="020B0604020202020204" pitchFamily="34" charset="0"/>
                        </a:rPr>
                        <a:t>Zimbabwe</a:t>
                      </a:r>
                    </a:p>
                  </a:txBody>
                  <a:tcPr/>
                </a:tc>
                <a:tc>
                  <a:txBody>
                    <a:bodyPr/>
                    <a:lstStyle/>
                    <a:p>
                      <a:pPr algn="ctr"/>
                      <a:r>
                        <a:rPr lang="en-US" sz="1100" dirty="0">
                          <a:latin typeface="Arial" panose="020B0604020202020204" pitchFamily="34" charset="0"/>
                          <a:cs typeface="Arial" panose="020B0604020202020204" pitchFamily="34" charset="0"/>
                        </a:rPr>
                        <a:t>Total</a:t>
                      </a:r>
                    </a:p>
                  </a:txBody>
                  <a:tcPr/>
                </a:tc>
                <a:extLst>
                  <a:ext uri="{0D108BD9-81ED-4DB2-BD59-A6C34878D82A}">
                    <a16:rowId xmlns:a16="http://schemas.microsoft.com/office/drawing/2014/main" val="3470205333"/>
                  </a:ext>
                </a:extLst>
              </a:tr>
              <a:tr h="173740">
                <a:tc>
                  <a:txBody>
                    <a:bodyPr/>
                    <a:lstStyle/>
                    <a:p>
                      <a:r>
                        <a:rPr lang="en-US" sz="1100" dirty="0">
                          <a:latin typeface="Arial" panose="020B0604020202020204" pitchFamily="34" charset="0"/>
                          <a:cs typeface="Arial" panose="020B0604020202020204" pitchFamily="34" charset="0"/>
                        </a:rPr>
                        <a:t># children</a:t>
                      </a:r>
                    </a:p>
                  </a:txBody>
                  <a:tcPr/>
                </a:tc>
                <a:tc>
                  <a:txBody>
                    <a:bodyPr/>
                    <a:lstStyle/>
                    <a:p>
                      <a:pPr algn="ctr"/>
                      <a:r>
                        <a:rPr lang="en-US" sz="1100" dirty="0">
                          <a:latin typeface="Arial" panose="020B0604020202020204" pitchFamily="34" charset="0"/>
                          <a:cs typeface="Arial" panose="020B0604020202020204" pitchFamily="34" charset="0"/>
                        </a:rPr>
                        <a:t>514 </a:t>
                      </a:r>
                    </a:p>
                  </a:txBody>
                  <a:tcPr/>
                </a:tc>
                <a:tc>
                  <a:txBody>
                    <a:bodyPr/>
                    <a:lstStyle/>
                    <a:p>
                      <a:pPr algn="ctr"/>
                      <a:r>
                        <a:rPr lang="en-US" sz="1100" dirty="0">
                          <a:latin typeface="Arial" panose="020B0604020202020204" pitchFamily="34" charset="0"/>
                          <a:cs typeface="Arial" panose="020B0604020202020204" pitchFamily="34" charset="0"/>
                        </a:rPr>
                        <a:t>375</a:t>
                      </a:r>
                    </a:p>
                  </a:txBody>
                  <a:tcPr/>
                </a:tc>
                <a:tc>
                  <a:txBody>
                    <a:bodyPr/>
                    <a:lstStyle/>
                    <a:p>
                      <a:pPr algn="ctr"/>
                      <a:r>
                        <a:rPr lang="en-US" sz="1100" dirty="0">
                          <a:latin typeface="Arial" panose="020B0604020202020204" pitchFamily="34" charset="0"/>
                          <a:cs typeface="Arial" panose="020B0604020202020204" pitchFamily="34" charset="0"/>
                        </a:rPr>
                        <a:t>240</a:t>
                      </a:r>
                    </a:p>
                  </a:txBody>
                  <a:tcPr/>
                </a:tc>
                <a:tc>
                  <a:txBody>
                    <a:bodyPr/>
                    <a:lstStyle/>
                    <a:p>
                      <a:pPr algn="ctr"/>
                      <a:r>
                        <a:rPr lang="en-US" sz="1100" dirty="0">
                          <a:latin typeface="Arial" panose="020B0604020202020204" pitchFamily="34" charset="0"/>
                          <a:cs typeface="Arial" panose="020B0604020202020204" pitchFamily="34" charset="0"/>
                        </a:rPr>
                        <a:t>330</a:t>
                      </a:r>
                    </a:p>
                  </a:txBody>
                  <a:tcPr/>
                </a:tc>
                <a:tc>
                  <a:txBody>
                    <a:bodyPr/>
                    <a:lstStyle/>
                    <a:p>
                      <a:pPr algn="ctr"/>
                      <a:r>
                        <a:rPr lang="en-US" sz="1100" dirty="0">
                          <a:latin typeface="Arial" panose="020B0604020202020204" pitchFamily="34" charset="0"/>
                          <a:cs typeface="Arial" panose="020B0604020202020204" pitchFamily="34" charset="0"/>
                        </a:rPr>
                        <a:t>1,459</a:t>
                      </a:r>
                    </a:p>
                  </a:txBody>
                  <a:tcPr/>
                </a:tc>
                <a:extLst>
                  <a:ext uri="{0D108BD9-81ED-4DB2-BD59-A6C34878D82A}">
                    <a16:rowId xmlns:a16="http://schemas.microsoft.com/office/drawing/2014/main" val="3733146793"/>
                  </a:ext>
                </a:extLst>
              </a:tr>
              <a:tr h="169792">
                <a:tc>
                  <a:txBody>
                    <a:bodyPr/>
                    <a:lstStyle/>
                    <a:p>
                      <a:r>
                        <a:rPr lang="en-US" sz="1100" dirty="0">
                          <a:latin typeface="Arial" panose="020B0604020202020204" pitchFamily="34" charset="0"/>
                          <a:cs typeface="Arial" panose="020B0604020202020204" pitchFamily="34" charset="0"/>
                        </a:rPr>
                        <a:t>Mean WAZ</a:t>
                      </a:r>
                    </a:p>
                  </a:txBody>
                  <a:tcPr/>
                </a:tc>
                <a:tc>
                  <a:txBody>
                    <a:bodyPr/>
                    <a:lstStyle/>
                    <a:p>
                      <a:pPr algn="ctr"/>
                      <a:r>
                        <a:rPr lang="en-US" sz="1100" dirty="0">
                          <a:latin typeface="Arial" panose="020B0604020202020204" pitchFamily="34" charset="0"/>
                          <a:cs typeface="Arial" panose="020B0604020202020204" pitchFamily="34" charset="0"/>
                        </a:rPr>
                        <a:t>-0.7</a:t>
                      </a:r>
                    </a:p>
                  </a:txBody>
                  <a:tcPr/>
                </a:tc>
                <a:tc>
                  <a:txBody>
                    <a:bodyPr/>
                    <a:lstStyle/>
                    <a:p>
                      <a:pPr algn="ctr"/>
                      <a:r>
                        <a:rPr lang="en-US" sz="1100" dirty="0">
                          <a:latin typeface="Arial" panose="020B0604020202020204" pitchFamily="34" charset="0"/>
                          <a:cs typeface="Arial" panose="020B0604020202020204" pitchFamily="34" charset="0"/>
                        </a:rPr>
                        <a:t>-0.2</a:t>
                      </a:r>
                    </a:p>
                  </a:txBody>
                  <a:tcPr/>
                </a:tc>
                <a:tc>
                  <a:txBody>
                    <a:bodyPr/>
                    <a:lstStyle/>
                    <a:p>
                      <a:pPr algn="ctr"/>
                      <a:r>
                        <a:rPr lang="en-US" sz="1100" dirty="0">
                          <a:latin typeface="Arial" panose="020B0604020202020204" pitchFamily="34" charset="0"/>
                          <a:cs typeface="Arial" panose="020B0604020202020204" pitchFamily="34" charset="0"/>
                        </a:rPr>
                        <a:t>-0.5</a:t>
                      </a:r>
                    </a:p>
                  </a:txBody>
                  <a:tcPr/>
                </a:tc>
                <a:tc>
                  <a:txBody>
                    <a:bodyPr/>
                    <a:lstStyle/>
                    <a:p>
                      <a:pPr algn="ctr"/>
                      <a:r>
                        <a:rPr lang="en-US" sz="1100" dirty="0">
                          <a:latin typeface="Arial" panose="020B0604020202020204" pitchFamily="34" charset="0"/>
                          <a:cs typeface="Arial" panose="020B0604020202020204" pitchFamily="34" charset="0"/>
                        </a:rPr>
                        <a:t>-0.6</a:t>
                      </a:r>
                    </a:p>
                  </a:txBody>
                  <a:tcPr/>
                </a:tc>
                <a:tc>
                  <a:txBody>
                    <a:bodyPr/>
                    <a:lstStyle/>
                    <a:p>
                      <a:pPr algn="ctr"/>
                      <a:r>
                        <a:rPr lang="en-US" sz="1100" dirty="0">
                          <a:latin typeface="Arial" panose="020B0604020202020204" pitchFamily="34" charset="0"/>
                          <a:cs typeface="Arial" panose="020B0604020202020204" pitchFamily="34" charset="0"/>
                        </a:rPr>
                        <a:t>-0.5</a:t>
                      </a:r>
                    </a:p>
                  </a:txBody>
                  <a:tcPr/>
                </a:tc>
                <a:extLst>
                  <a:ext uri="{0D108BD9-81ED-4DB2-BD59-A6C34878D82A}">
                    <a16:rowId xmlns:a16="http://schemas.microsoft.com/office/drawing/2014/main" val="3252705145"/>
                  </a:ext>
                </a:extLst>
              </a:tr>
              <a:tr h="173740">
                <a:tc>
                  <a:txBody>
                    <a:bodyPr/>
                    <a:lstStyle/>
                    <a:p>
                      <a:r>
                        <a:rPr lang="en-US" sz="1100" dirty="0">
                          <a:latin typeface="Arial" panose="020B0604020202020204" pitchFamily="34" charset="0"/>
                          <a:cs typeface="Arial" panose="020B0604020202020204" pitchFamily="34" charset="0"/>
                        </a:rPr>
                        <a:t>Mean HAZ</a:t>
                      </a:r>
                    </a:p>
                  </a:txBody>
                  <a:tcPr/>
                </a:tc>
                <a:tc>
                  <a:txBody>
                    <a:bodyPr/>
                    <a:lstStyle/>
                    <a:p>
                      <a:pPr algn="ctr"/>
                      <a:r>
                        <a:rPr lang="en-US" sz="1100" dirty="0">
                          <a:latin typeface="Arial" panose="020B0604020202020204" pitchFamily="34" charset="0"/>
                          <a:cs typeface="Arial" panose="020B0604020202020204" pitchFamily="34" charset="0"/>
                        </a:rPr>
                        <a:t>-1.6</a:t>
                      </a:r>
                    </a:p>
                  </a:txBody>
                  <a:tcPr/>
                </a:tc>
                <a:tc>
                  <a:txBody>
                    <a:bodyPr/>
                    <a:lstStyle/>
                    <a:p>
                      <a:pPr algn="ctr"/>
                      <a:r>
                        <a:rPr lang="en-US" sz="1100" dirty="0">
                          <a:latin typeface="Arial" panose="020B0604020202020204" pitchFamily="34" charset="0"/>
                          <a:cs typeface="Arial" panose="020B0604020202020204" pitchFamily="34" charset="0"/>
                        </a:rPr>
                        <a:t>-0.7</a:t>
                      </a:r>
                    </a:p>
                  </a:txBody>
                  <a:tcPr/>
                </a:tc>
                <a:tc>
                  <a:txBody>
                    <a:bodyPr/>
                    <a:lstStyle/>
                    <a:p>
                      <a:pPr algn="ctr"/>
                      <a:r>
                        <a:rPr lang="en-US" sz="1100" dirty="0">
                          <a:latin typeface="Arial" panose="020B0604020202020204" pitchFamily="34" charset="0"/>
                          <a:cs typeface="Arial" panose="020B0604020202020204" pitchFamily="34" charset="0"/>
                        </a:rPr>
                        <a:t>-1.2</a:t>
                      </a:r>
                    </a:p>
                  </a:txBody>
                  <a:tcPr/>
                </a:tc>
                <a:tc>
                  <a:txBody>
                    <a:bodyPr/>
                    <a:lstStyle/>
                    <a:p>
                      <a:pPr algn="ctr"/>
                      <a:r>
                        <a:rPr lang="en-US" sz="1100" dirty="0">
                          <a:latin typeface="Arial" panose="020B0604020202020204" pitchFamily="34" charset="0"/>
                          <a:cs typeface="Arial" panose="020B0604020202020204" pitchFamily="34" charset="0"/>
                        </a:rPr>
                        <a:t>-1.0</a:t>
                      </a:r>
                    </a:p>
                  </a:txBody>
                  <a:tcPr/>
                </a:tc>
                <a:tc>
                  <a:txBody>
                    <a:bodyPr/>
                    <a:lstStyle/>
                    <a:p>
                      <a:pPr algn="ctr"/>
                      <a:r>
                        <a:rPr lang="en-US" sz="1100" dirty="0">
                          <a:latin typeface="Arial" panose="020B0604020202020204" pitchFamily="34" charset="0"/>
                          <a:cs typeface="Arial" panose="020B0604020202020204" pitchFamily="34" charset="0"/>
                        </a:rPr>
                        <a:t>-1.2</a:t>
                      </a:r>
                    </a:p>
                  </a:txBody>
                  <a:tcPr/>
                </a:tc>
                <a:extLst>
                  <a:ext uri="{0D108BD9-81ED-4DB2-BD59-A6C34878D82A}">
                    <a16:rowId xmlns:a16="http://schemas.microsoft.com/office/drawing/2014/main" val="2043471639"/>
                  </a:ext>
                </a:extLst>
              </a:tr>
              <a:tr h="173740">
                <a:tc>
                  <a:txBody>
                    <a:bodyPr/>
                    <a:lstStyle/>
                    <a:p>
                      <a:r>
                        <a:rPr lang="en-US" sz="1100" b="1" dirty="0">
                          <a:latin typeface="Arial" panose="020B0604020202020204" pitchFamily="34" charset="0"/>
                          <a:cs typeface="Arial" panose="020B0604020202020204" pitchFamily="34" charset="0"/>
                        </a:rPr>
                        <a:t>% Underweight</a:t>
                      </a:r>
                    </a:p>
                  </a:txBody>
                  <a:tcPr/>
                </a:tc>
                <a:tc>
                  <a:txBody>
                    <a:bodyPr/>
                    <a:lstStyle/>
                    <a:p>
                      <a:pPr algn="ctr"/>
                      <a:r>
                        <a:rPr lang="en-US" sz="1100" dirty="0">
                          <a:latin typeface="Arial" panose="020B0604020202020204" pitchFamily="34" charset="0"/>
                          <a:cs typeface="Arial" panose="020B0604020202020204" pitchFamily="34" charset="0"/>
                        </a:rPr>
                        <a:t>7.1%</a:t>
                      </a:r>
                    </a:p>
                  </a:txBody>
                  <a:tcPr/>
                </a:tc>
                <a:tc>
                  <a:txBody>
                    <a:bodyPr/>
                    <a:lstStyle/>
                    <a:p>
                      <a:pPr algn="ctr"/>
                      <a:r>
                        <a:rPr lang="en-US" sz="1100" dirty="0">
                          <a:latin typeface="Arial" panose="020B0604020202020204" pitchFamily="34" charset="0"/>
                          <a:cs typeface="Arial" panose="020B0604020202020204" pitchFamily="34" charset="0"/>
                        </a:rPr>
                        <a:t>3.7%</a:t>
                      </a:r>
                    </a:p>
                  </a:txBody>
                  <a:tcPr/>
                </a:tc>
                <a:tc>
                  <a:txBody>
                    <a:bodyPr/>
                    <a:lstStyle/>
                    <a:p>
                      <a:pPr algn="ctr"/>
                      <a:r>
                        <a:rPr lang="en-US" sz="1100" dirty="0">
                          <a:latin typeface="Arial" panose="020B0604020202020204" pitchFamily="34" charset="0"/>
                          <a:cs typeface="Arial" panose="020B0604020202020204" pitchFamily="34" charset="0"/>
                        </a:rPr>
                        <a:t>3.2%</a:t>
                      </a:r>
                    </a:p>
                  </a:txBody>
                  <a:tcPr/>
                </a:tc>
                <a:tc>
                  <a:txBody>
                    <a:bodyPr/>
                    <a:lstStyle/>
                    <a:p>
                      <a:pPr algn="ctr"/>
                      <a:r>
                        <a:rPr lang="en-US" sz="1100" dirty="0">
                          <a:latin typeface="Arial" panose="020B0604020202020204" pitchFamily="34" charset="0"/>
                          <a:cs typeface="Arial" panose="020B0604020202020204" pitchFamily="34" charset="0"/>
                        </a:rPr>
                        <a:t>4.9%</a:t>
                      </a:r>
                    </a:p>
                  </a:txBody>
                  <a:tcPr/>
                </a:tc>
                <a:tc>
                  <a:txBody>
                    <a:bodyPr/>
                    <a:lstStyle/>
                    <a:p>
                      <a:pPr algn="ctr"/>
                      <a:r>
                        <a:rPr lang="en-US" sz="1100" b="1" dirty="0">
                          <a:latin typeface="Arial" panose="020B0604020202020204" pitchFamily="34" charset="0"/>
                          <a:cs typeface="Arial" panose="020B0604020202020204" pitchFamily="34" charset="0"/>
                        </a:rPr>
                        <a:t>5.1%</a:t>
                      </a:r>
                    </a:p>
                  </a:txBody>
                  <a:tcPr/>
                </a:tc>
                <a:extLst>
                  <a:ext uri="{0D108BD9-81ED-4DB2-BD59-A6C34878D82A}">
                    <a16:rowId xmlns:a16="http://schemas.microsoft.com/office/drawing/2014/main" val="167817110"/>
                  </a:ext>
                </a:extLst>
              </a:tr>
              <a:tr h="173740">
                <a:tc>
                  <a:txBody>
                    <a:bodyPr/>
                    <a:lstStyle/>
                    <a:p>
                      <a:r>
                        <a:rPr lang="en-US" sz="1100" b="1" dirty="0">
                          <a:latin typeface="Arial" panose="020B0604020202020204" pitchFamily="34" charset="0"/>
                          <a:cs typeface="Arial" panose="020B0604020202020204" pitchFamily="34" charset="0"/>
                        </a:rPr>
                        <a:t>% Wasted</a:t>
                      </a:r>
                    </a:p>
                  </a:txBody>
                  <a:tcPr/>
                </a:tc>
                <a:tc>
                  <a:txBody>
                    <a:bodyPr/>
                    <a:lstStyle/>
                    <a:p>
                      <a:pPr algn="ctr"/>
                      <a:r>
                        <a:rPr lang="en-US" sz="1100" dirty="0">
                          <a:latin typeface="Arial" panose="020B0604020202020204" pitchFamily="34" charset="0"/>
                          <a:cs typeface="Arial" panose="020B0604020202020204" pitchFamily="34" charset="0"/>
                        </a:rPr>
                        <a:t>1.1%</a:t>
                      </a:r>
                    </a:p>
                  </a:txBody>
                  <a:tcPr/>
                </a:tc>
                <a:tc>
                  <a:txBody>
                    <a:bodyPr/>
                    <a:lstStyle/>
                    <a:p>
                      <a:pPr algn="ctr"/>
                      <a:r>
                        <a:rPr lang="en-US" sz="1100" dirty="0">
                          <a:latin typeface="Arial" panose="020B0604020202020204" pitchFamily="34" charset="0"/>
                          <a:cs typeface="Arial" panose="020B0604020202020204" pitchFamily="34" charset="0"/>
                        </a:rPr>
                        <a:t>3.0%</a:t>
                      </a:r>
                    </a:p>
                  </a:txBody>
                  <a:tcPr/>
                </a:tc>
                <a:tc>
                  <a:txBody>
                    <a:bodyPr/>
                    <a:lstStyle/>
                    <a:p>
                      <a:pPr algn="ctr"/>
                      <a:r>
                        <a:rPr lang="en-US" sz="1100" dirty="0">
                          <a:latin typeface="Arial" panose="020B0604020202020204" pitchFamily="34" charset="0"/>
                          <a:cs typeface="Arial" panose="020B0604020202020204" pitchFamily="34" charset="0"/>
                        </a:rPr>
                        <a:t>0.4%</a:t>
                      </a:r>
                    </a:p>
                  </a:txBody>
                  <a:tcPr/>
                </a:tc>
                <a:tc>
                  <a:txBody>
                    <a:bodyPr/>
                    <a:lstStyle/>
                    <a:p>
                      <a:pPr algn="ctr"/>
                      <a:r>
                        <a:rPr lang="en-US" sz="1100" dirty="0">
                          <a:latin typeface="Arial" panose="020B0604020202020204" pitchFamily="34" charset="0"/>
                          <a:cs typeface="Arial" panose="020B0604020202020204" pitchFamily="34" charset="0"/>
                        </a:rPr>
                        <a:t>2.5%</a:t>
                      </a:r>
                    </a:p>
                  </a:txBody>
                  <a:tcPr/>
                </a:tc>
                <a:tc>
                  <a:txBody>
                    <a:bodyPr/>
                    <a:lstStyle/>
                    <a:p>
                      <a:pPr algn="ctr"/>
                      <a:r>
                        <a:rPr lang="en-US" sz="1100" b="1" dirty="0">
                          <a:latin typeface="Arial" panose="020B0604020202020204" pitchFamily="34" charset="0"/>
                          <a:cs typeface="Arial" panose="020B0604020202020204" pitchFamily="34" charset="0"/>
                        </a:rPr>
                        <a:t>1.8%</a:t>
                      </a:r>
                    </a:p>
                  </a:txBody>
                  <a:tcPr/>
                </a:tc>
                <a:extLst>
                  <a:ext uri="{0D108BD9-81ED-4DB2-BD59-A6C34878D82A}">
                    <a16:rowId xmlns:a16="http://schemas.microsoft.com/office/drawing/2014/main" val="435516201"/>
                  </a:ext>
                </a:extLst>
              </a:tr>
            </a:tbl>
          </a:graphicData>
        </a:graphic>
      </p:graphicFrame>
      <p:pic>
        <p:nvPicPr>
          <p:cNvPr id="6" name="Picture 5">
            <a:extLst>
              <a:ext uri="{FF2B5EF4-FFF2-40B4-BE49-F238E27FC236}">
                <a16:creationId xmlns:a16="http://schemas.microsoft.com/office/drawing/2014/main" id="{A661A03D-7B78-4D71-91AD-12FF4F292407}"/>
              </a:ext>
            </a:extLst>
          </p:cNvPr>
          <p:cNvPicPr>
            <a:picLocks noChangeAspect="1"/>
          </p:cNvPicPr>
          <p:nvPr/>
        </p:nvPicPr>
        <p:blipFill>
          <a:blip r:embed="rId3"/>
          <a:stretch>
            <a:fillRect/>
          </a:stretch>
        </p:blipFill>
        <p:spPr>
          <a:xfrm>
            <a:off x="5313039" y="2311121"/>
            <a:ext cx="3440426" cy="1988186"/>
          </a:xfrm>
          <a:prstGeom prst="rect">
            <a:avLst/>
          </a:prstGeom>
        </p:spPr>
      </p:pic>
      <p:sp>
        <p:nvSpPr>
          <p:cNvPr id="13" name="Content Placeholder 111">
            <a:extLst>
              <a:ext uri="{FF2B5EF4-FFF2-40B4-BE49-F238E27FC236}">
                <a16:creationId xmlns:a16="http://schemas.microsoft.com/office/drawing/2014/main" id="{63E8D564-248F-4EAF-B101-52BEC98F5EBB}"/>
              </a:ext>
            </a:extLst>
          </p:cNvPr>
          <p:cNvSpPr txBox="1">
            <a:spLocks/>
          </p:cNvSpPr>
          <p:nvPr/>
        </p:nvSpPr>
        <p:spPr>
          <a:xfrm>
            <a:off x="119095" y="4182959"/>
            <a:ext cx="8857735" cy="26017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0"/>
              </a:spcBef>
            </a:pPr>
            <a:r>
              <a:rPr lang="en-US" sz="2000" dirty="0"/>
              <a:t>Mean z-scores were below population height and weight norms across 4,094 repeated measurements in the 1,459 infants.</a:t>
            </a:r>
          </a:p>
          <a:p>
            <a:pPr lvl="1">
              <a:lnSpc>
                <a:spcPct val="103000"/>
              </a:lnSpc>
              <a:spcBef>
                <a:spcPts val="0"/>
              </a:spcBef>
            </a:pPr>
            <a:r>
              <a:rPr lang="en-US" sz="1800" dirty="0"/>
              <a:t>Stunted:  22.9%</a:t>
            </a:r>
          </a:p>
          <a:p>
            <a:pPr lvl="1">
              <a:lnSpc>
                <a:spcPct val="103000"/>
              </a:lnSpc>
              <a:spcBef>
                <a:spcPts val="0"/>
              </a:spcBef>
            </a:pPr>
            <a:r>
              <a:rPr lang="en-US" sz="1800" dirty="0"/>
              <a:t>Underweight 5.1%</a:t>
            </a:r>
          </a:p>
          <a:p>
            <a:pPr lvl="1">
              <a:lnSpc>
                <a:spcPct val="103000"/>
              </a:lnSpc>
              <a:spcBef>
                <a:spcPts val="0"/>
              </a:spcBef>
            </a:pPr>
            <a:r>
              <a:rPr lang="en-US" sz="1800" dirty="0"/>
              <a:t>Wasted 1.8%</a:t>
            </a:r>
          </a:p>
          <a:p>
            <a:pPr>
              <a:lnSpc>
                <a:spcPct val="103000"/>
              </a:lnSpc>
              <a:spcBef>
                <a:spcPts val="0"/>
              </a:spcBef>
            </a:pPr>
            <a:r>
              <a:rPr lang="en-US" sz="2000" dirty="0"/>
              <a:t>Associations with stunting:  Malawi vs S Africa (</a:t>
            </a:r>
            <a:r>
              <a:rPr lang="en-US" sz="2000" dirty="0" err="1"/>
              <a:t>aOR</a:t>
            </a:r>
            <a:r>
              <a:rPr lang="en-US" sz="2000" dirty="0"/>
              <a:t> 2.5, 1.7-3.6);           mother who didn’t complete secondary school (</a:t>
            </a:r>
            <a:r>
              <a:rPr lang="en-US" sz="2000" dirty="0" err="1"/>
              <a:t>aOR</a:t>
            </a:r>
            <a:r>
              <a:rPr lang="en-US" sz="2000" dirty="0"/>
              <a:t> 1.47, 1.1-2.0);            age (older age, lower odds </a:t>
            </a:r>
            <a:r>
              <a:rPr lang="en-US" sz="2000" dirty="0" err="1"/>
              <a:t>aOR</a:t>
            </a:r>
            <a:r>
              <a:rPr lang="en-US" sz="2000" dirty="0"/>
              <a:t> 0.96, 0.95-0.96).</a:t>
            </a:r>
          </a:p>
        </p:txBody>
      </p:sp>
    </p:spTree>
    <p:extLst>
      <p:ext uri="{BB962C8B-B14F-4D97-AF65-F5344CB8AC3E}">
        <p14:creationId xmlns:p14="http://schemas.microsoft.com/office/powerpoint/2010/main" val="19373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fade">
                                      <p:cBhvr>
                                        <p:cTn id="18" dur="500"/>
                                        <p:tgtEl>
                                          <p:spTgt spid="1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Effect transition="in" filter="fade">
                                      <p:cBhvr>
                                        <p:cTn id="21" dur="500"/>
                                        <p:tgtEl>
                                          <p:spTgt spid="1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xEl>
                                              <p:pRg st="4" end="4"/>
                                            </p:txEl>
                                          </p:spTgt>
                                        </p:tgtEl>
                                        <p:attrNameLst>
                                          <p:attrName>style.visibility</p:attrName>
                                        </p:attrNameLst>
                                      </p:cBhvr>
                                      <p:to>
                                        <p:strVal val="visible"/>
                                      </p:to>
                                    </p:set>
                                    <p:animEffect transition="in" filter="fade">
                                      <p:cBhvr>
                                        <p:cTn id="26" dur="500"/>
                                        <p:tgtEl>
                                          <p:spTgt spid="1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22175" y="0"/>
            <a:ext cx="8630242" cy="1325563"/>
          </a:xfrm>
        </p:spPr>
        <p:txBody>
          <a:bodyPr>
            <a:normAutofit fontScale="90000"/>
          </a:bodyPr>
          <a:lstStyle/>
          <a:p>
            <a:r>
              <a:rPr lang="en-US" dirty="0"/>
              <a:t>More Severe Disease in Hospitalized HIV-Exposed Uninfected (HEU) than HIV-Unexposed Neonates (HUU)</a:t>
            </a:r>
            <a:br>
              <a:rPr lang="en-US" dirty="0"/>
            </a:br>
            <a:r>
              <a:rPr lang="en-US" sz="2000" i="1" dirty="0">
                <a:solidFill>
                  <a:schemeClr val="tx1"/>
                </a:solidFill>
              </a:rPr>
              <a:t>Anderson K et al.  CROI, 2020 Boston Abs. 803</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99457"/>
            <a:ext cx="8857735"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Cohort of HIV+ on ART and HIV- pregnant women and their infants (457 HEU, 475 HUU) followed from birth in South Africa.</a:t>
            </a:r>
          </a:p>
          <a:p>
            <a:pPr>
              <a:lnSpc>
                <a:spcPct val="103000"/>
              </a:lnSpc>
              <a:spcBef>
                <a:spcPts val="600"/>
              </a:spcBef>
            </a:pPr>
            <a:r>
              <a:rPr lang="en-US" sz="2000" dirty="0"/>
              <a:t>Medical records reviewed for hospitalization neonatal period.</a:t>
            </a:r>
          </a:p>
          <a:p>
            <a:pPr>
              <a:lnSpc>
                <a:spcPct val="103000"/>
              </a:lnSpc>
              <a:spcBef>
                <a:spcPts val="600"/>
              </a:spcBef>
            </a:pPr>
            <a:r>
              <a:rPr lang="en-US" sz="2000" dirty="0"/>
              <a:t>Similar rates of </a:t>
            </a:r>
            <a:r>
              <a:rPr lang="en-US" sz="2000" b="1" dirty="0"/>
              <a:t>neonatal hospitalization</a:t>
            </a:r>
            <a:r>
              <a:rPr lang="en-US" sz="2000" dirty="0"/>
              <a:t>: 13% HEU, 16% HUU, p=0.21.</a:t>
            </a:r>
          </a:p>
        </p:txBody>
      </p:sp>
      <p:pic>
        <p:nvPicPr>
          <p:cNvPr id="5" name="Picture 4">
            <a:extLst>
              <a:ext uri="{FF2B5EF4-FFF2-40B4-BE49-F238E27FC236}">
                <a16:creationId xmlns:a16="http://schemas.microsoft.com/office/drawing/2014/main" id="{34E1C796-29C0-47FB-AA81-B167FD14253A}"/>
              </a:ext>
            </a:extLst>
          </p:cNvPr>
          <p:cNvPicPr>
            <a:picLocks noChangeAspect="1"/>
          </p:cNvPicPr>
          <p:nvPr/>
        </p:nvPicPr>
        <p:blipFill>
          <a:blip r:embed="rId2"/>
          <a:stretch>
            <a:fillRect/>
          </a:stretch>
        </p:blipFill>
        <p:spPr>
          <a:xfrm>
            <a:off x="338284" y="2729669"/>
            <a:ext cx="4312279" cy="2744651"/>
          </a:xfrm>
          <a:prstGeom prst="rect">
            <a:avLst/>
          </a:prstGeom>
        </p:spPr>
      </p:pic>
      <p:grpSp>
        <p:nvGrpSpPr>
          <p:cNvPr id="9" name="Group 8">
            <a:extLst>
              <a:ext uri="{FF2B5EF4-FFF2-40B4-BE49-F238E27FC236}">
                <a16:creationId xmlns:a16="http://schemas.microsoft.com/office/drawing/2014/main" id="{5572349A-59BE-46C8-8302-EEDB70A00847}"/>
              </a:ext>
            </a:extLst>
          </p:cNvPr>
          <p:cNvGrpSpPr/>
          <p:nvPr/>
        </p:nvGrpSpPr>
        <p:grpSpPr>
          <a:xfrm>
            <a:off x="257139" y="5573966"/>
            <a:ext cx="4730517" cy="1147402"/>
            <a:chOff x="797828" y="2281598"/>
            <a:chExt cx="4730517" cy="1147402"/>
          </a:xfrm>
        </p:grpSpPr>
        <p:pic>
          <p:nvPicPr>
            <p:cNvPr id="10" name="Picture 9">
              <a:extLst>
                <a:ext uri="{FF2B5EF4-FFF2-40B4-BE49-F238E27FC236}">
                  <a16:creationId xmlns:a16="http://schemas.microsoft.com/office/drawing/2014/main" id="{7FF4A549-C4F5-4371-B141-40049301A864}"/>
                </a:ext>
              </a:extLst>
            </p:cNvPr>
            <p:cNvPicPr>
              <a:picLocks noChangeAspect="1"/>
            </p:cNvPicPr>
            <p:nvPr/>
          </p:nvPicPr>
          <p:blipFill>
            <a:blip r:embed="rId3"/>
            <a:stretch>
              <a:fillRect/>
            </a:stretch>
          </p:blipFill>
          <p:spPr>
            <a:xfrm>
              <a:off x="797828" y="2281598"/>
              <a:ext cx="4210400" cy="968950"/>
            </a:xfrm>
            <a:prstGeom prst="rect">
              <a:avLst/>
            </a:prstGeom>
          </p:spPr>
        </p:pic>
        <p:pic>
          <p:nvPicPr>
            <p:cNvPr id="11" name="Picture 10">
              <a:extLst>
                <a:ext uri="{FF2B5EF4-FFF2-40B4-BE49-F238E27FC236}">
                  <a16:creationId xmlns:a16="http://schemas.microsoft.com/office/drawing/2014/main" id="{0E0B091F-D05A-48EA-8940-176713E0E724}"/>
                </a:ext>
              </a:extLst>
            </p:cNvPr>
            <p:cNvPicPr>
              <a:picLocks noChangeAspect="1"/>
            </p:cNvPicPr>
            <p:nvPr/>
          </p:nvPicPr>
          <p:blipFill>
            <a:blip r:embed="rId4"/>
            <a:stretch>
              <a:fillRect/>
            </a:stretch>
          </p:blipFill>
          <p:spPr>
            <a:xfrm>
              <a:off x="797828" y="3226264"/>
              <a:ext cx="4730517" cy="202736"/>
            </a:xfrm>
            <a:prstGeom prst="rect">
              <a:avLst/>
            </a:prstGeom>
          </p:spPr>
        </p:pic>
      </p:grpSp>
      <p:pic>
        <p:nvPicPr>
          <p:cNvPr id="12" name="Picture 11">
            <a:extLst>
              <a:ext uri="{FF2B5EF4-FFF2-40B4-BE49-F238E27FC236}">
                <a16:creationId xmlns:a16="http://schemas.microsoft.com/office/drawing/2014/main" id="{7776D4F5-DB28-4B3C-808C-2F0F5A0AA1E9}"/>
              </a:ext>
            </a:extLst>
          </p:cNvPr>
          <p:cNvPicPr>
            <a:picLocks noChangeAspect="1"/>
          </p:cNvPicPr>
          <p:nvPr/>
        </p:nvPicPr>
        <p:blipFill>
          <a:blip r:embed="rId5"/>
          <a:stretch>
            <a:fillRect/>
          </a:stretch>
        </p:blipFill>
        <p:spPr>
          <a:xfrm>
            <a:off x="151550" y="107416"/>
            <a:ext cx="751975" cy="439273"/>
          </a:xfrm>
          <a:prstGeom prst="rect">
            <a:avLst/>
          </a:prstGeom>
        </p:spPr>
      </p:pic>
      <p:sp>
        <p:nvSpPr>
          <p:cNvPr id="13" name="Content Placeholder 111">
            <a:extLst>
              <a:ext uri="{FF2B5EF4-FFF2-40B4-BE49-F238E27FC236}">
                <a16:creationId xmlns:a16="http://schemas.microsoft.com/office/drawing/2014/main" id="{683FBA2F-ACEA-4AE1-AC44-C0F66028E906}"/>
              </a:ext>
            </a:extLst>
          </p:cNvPr>
          <p:cNvSpPr txBox="1">
            <a:spLocks/>
          </p:cNvSpPr>
          <p:nvPr/>
        </p:nvSpPr>
        <p:spPr>
          <a:xfrm>
            <a:off x="4837296" y="2720774"/>
            <a:ext cx="4210398" cy="41889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No significant difference in overall hospitalization rate or frequency infectious events.</a:t>
            </a:r>
          </a:p>
          <a:p>
            <a:pPr>
              <a:lnSpc>
                <a:spcPct val="103000"/>
              </a:lnSpc>
              <a:spcBef>
                <a:spcPts val="600"/>
              </a:spcBef>
              <a:buFont typeface="Arial" panose="020B0604020202020204" pitchFamily="34" charset="0"/>
              <a:buChar char="→"/>
            </a:pPr>
            <a:r>
              <a:rPr lang="en-US" sz="2000" dirty="0"/>
              <a:t>However, hospitalized HEU had 2-2.6-fold increased risk </a:t>
            </a:r>
            <a:r>
              <a:rPr lang="en-US" sz="2000" b="1" dirty="0"/>
              <a:t>very early PTD and very LBW</a:t>
            </a:r>
            <a:r>
              <a:rPr lang="en-US" sz="2000" dirty="0"/>
              <a:t>, indicating increased severity of adverse birth outcomes.</a:t>
            </a:r>
          </a:p>
          <a:p>
            <a:pPr>
              <a:lnSpc>
                <a:spcPct val="103000"/>
              </a:lnSpc>
              <a:spcBef>
                <a:spcPts val="600"/>
              </a:spcBef>
              <a:buFont typeface="Arial" panose="020B0604020202020204" pitchFamily="34" charset="0"/>
              <a:buChar char="→"/>
            </a:pPr>
            <a:r>
              <a:rPr lang="en-US" sz="2000" dirty="0"/>
              <a:t>HEU had 2-fold higher risk of </a:t>
            </a:r>
            <a:r>
              <a:rPr lang="en-US" sz="2000" b="1" dirty="0"/>
              <a:t>ICU admission</a:t>
            </a:r>
            <a:r>
              <a:rPr lang="en-US" sz="2000" dirty="0"/>
              <a:t>, indicating increased disease severity in neonatal period.</a:t>
            </a:r>
          </a:p>
        </p:txBody>
      </p:sp>
      <p:sp>
        <p:nvSpPr>
          <p:cNvPr id="3" name="Rectangle 2">
            <a:extLst>
              <a:ext uri="{FF2B5EF4-FFF2-40B4-BE49-F238E27FC236}">
                <a16:creationId xmlns:a16="http://schemas.microsoft.com/office/drawing/2014/main" id="{5B128D4C-E9F2-4188-8BAA-EE634446AAFF}"/>
              </a:ext>
            </a:extLst>
          </p:cNvPr>
          <p:cNvSpPr/>
          <p:nvPr/>
        </p:nvSpPr>
        <p:spPr>
          <a:xfrm>
            <a:off x="257139" y="3556932"/>
            <a:ext cx="4465863" cy="20273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698B11-5D51-4C43-94DF-4C5A7EAF029D}"/>
              </a:ext>
            </a:extLst>
          </p:cNvPr>
          <p:cNvSpPr/>
          <p:nvPr/>
        </p:nvSpPr>
        <p:spPr>
          <a:xfrm>
            <a:off x="278066" y="4000626"/>
            <a:ext cx="4465863" cy="20273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367E95-77AE-49B2-8F0B-02BF3CE92466}"/>
              </a:ext>
            </a:extLst>
          </p:cNvPr>
          <p:cNvSpPr/>
          <p:nvPr/>
        </p:nvSpPr>
        <p:spPr>
          <a:xfrm>
            <a:off x="278066" y="4506947"/>
            <a:ext cx="4465863" cy="20273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5BEC3D27-1E00-41B9-921C-6C13937D83F3}"/>
              </a:ext>
            </a:extLst>
          </p:cNvPr>
          <p:cNvCxnSpPr>
            <a:cxnSpLocks/>
          </p:cNvCxnSpPr>
          <p:nvPr/>
        </p:nvCxnSpPr>
        <p:spPr>
          <a:xfrm flipH="1">
            <a:off x="4478633" y="5838738"/>
            <a:ext cx="26529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30B90D0-DB89-4D35-B8C5-0C8F46661AD5}"/>
              </a:ext>
            </a:extLst>
          </p:cNvPr>
          <p:cNvCxnSpPr>
            <a:cxnSpLocks/>
          </p:cNvCxnSpPr>
          <p:nvPr/>
        </p:nvCxnSpPr>
        <p:spPr>
          <a:xfrm flipH="1">
            <a:off x="4478633" y="6033083"/>
            <a:ext cx="26529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BACE939-2874-4005-AAF6-E9BC4287A264}"/>
              </a:ext>
            </a:extLst>
          </p:cNvPr>
          <p:cNvCxnSpPr>
            <a:cxnSpLocks/>
          </p:cNvCxnSpPr>
          <p:nvPr/>
        </p:nvCxnSpPr>
        <p:spPr>
          <a:xfrm flipH="1">
            <a:off x="4474704" y="6234419"/>
            <a:ext cx="26529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B0FAA28-9B16-4B20-8EDC-9770166D9B9C}"/>
              </a:ext>
            </a:extLst>
          </p:cNvPr>
          <p:cNvCxnSpPr>
            <a:cxnSpLocks/>
          </p:cNvCxnSpPr>
          <p:nvPr/>
        </p:nvCxnSpPr>
        <p:spPr>
          <a:xfrm flipH="1">
            <a:off x="4474704" y="6427366"/>
            <a:ext cx="26529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95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fade">
                                      <p:cBhvr>
                                        <p:cTn id="32" dur="500"/>
                                        <p:tgtEl>
                                          <p:spTgt spid="13">
                                            <p:txEl>
                                              <p:pRg st="2" end="2"/>
                                            </p:txEl>
                                          </p:spTgt>
                                        </p:tgtEl>
                                      </p:cBhvr>
                                    </p:animEffect>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143132" y="-100415"/>
            <a:ext cx="8575590" cy="1521311"/>
          </a:xfrm>
        </p:spPr>
        <p:txBody>
          <a:bodyPr>
            <a:normAutofit/>
          </a:bodyPr>
          <a:lstStyle/>
          <a:p>
            <a:r>
              <a:rPr lang="en-US" dirty="0"/>
              <a:t>Infectious Morbidity of Breastfed HIV-Exposed Uninfected Infants (HEU), S Africa</a:t>
            </a:r>
            <a:br>
              <a:rPr lang="en-US" dirty="0"/>
            </a:br>
            <a:r>
              <a:rPr lang="en-US" sz="2000" i="1" dirty="0">
                <a:solidFill>
                  <a:schemeClr val="tx1"/>
                </a:solidFill>
              </a:rPr>
              <a:t>Le Roux S et al.  CROI, 2020 Boston Abs. 804 </a:t>
            </a:r>
            <a:r>
              <a:rPr lang="en-US" sz="1000" i="1" dirty="0">
                <a:solidFill>
                  <a:schemeClr val="tx1"/>
                </a:solidFill>
              </a:rPr>
              <a:t>(</a:t>
            </a:r>
            <a:r>
              <a:rPr lang="en-US" sz="1000" i="1" dirty="0" err="1">
                <a:solidFill>
                  <a:schemeClr val="tx1"/>
                </a:solidFill>
              </a:rPr>
              <a:t>epub</a:t>
            </a:r>
            <a:r>
              <a:rPr lang="en-US" sz="1000" i="1" dirty="0">
                <a:solidFill>
                  <a:schemeClr val="tx1"/>
                </a:solidFill>
              </a:rPr>
              <a:t> Lancet Child </a:t>
            </a:r>
            <a:r>
              <a:rPr lang="en-US" sz="1000" i="1" dirty="0" err="1">
                <a:solidFill>
                  <a:schemeClr val="tx1"/>
                </a:solidFill>
              </a:rPr>
              <a:t>Adoles</a:t>
            </a:r>
            <a:r>
              <a:rPr lang="en-US" sz="1000" i="1" dirty="0">
                <a:solidFill>
                  <a:schemeClr val="tx1"/>
                </a:solidFill>
              </a:rPr>
              <a:t> Health 2020 Jan 10)</a:t>
            </a:r>
            <a:endParaRPr lang="en-US" sz="1000"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0" y="1216421"/>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43132" y="1265023"/>
            <a:ext cx="8857735" cy="20531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1800" dirty="0"/>
              <a:t>Cohort of 459 HIV+ women starting ART in pregnancy and 410 HIV- pregnant women with 12 </a:t>
            </a:r>
            <a:r>
              <a:rPr lang="en-US" sz="1800" dirty="0" err="1"/>
              <a:t>mo</a:t>
            </a:r>
            <a:r>
              <a:rPr lang="en-US" sz="1800" dirty="0"/>
              <a:t> FU infant postpartum, evaluated infection-related hospitalizations.</a:t>
            </a:r>
          </a:p>
        </p:txBody>
      </p:sp>
      <p:grpSp>
        <p:nvGrpSpPr>
          <p:cNvPr id="3" name="Group 2">
            <a:extLst>
              <a:ext uri="{FF2B5EF4-FFF2-40B4-BE49-F238E27FC236}">
                <a16:creationId xmlns:a16="http://schemas.microsoft.com/office/drawing/2014/main" id="{C85F560D-F092-4BA2-BCAB-68A4561D13B0}"/>
              </a:ext>
            </a:extLst>
          </p:cNvPr>
          <p:cNvGrpSpPr/>
          <p:nvPr/>
        </p:nvGrpSpPr>
        <p:grpSpPr>
          <a:xfrm>
            <a:off x="65482" y="2156852"/>
            <a:ext cx="3449619" cy="2517480"/>
            <a:chOff x="214916" y="2366617"/>
            <a:chExt cx="3312505" cy="2296415"/>
          </a:xfrm>
        </p:grpSpPr>
        <p:grpSp>
          <p:nvGrpSpPr>
            <p:cNvPr id="15" name="Group 14">
              <a:extLst>
                <a:ext uri="{FF2B5EF4-FFF2-40B4-BE49-F238E27FC236}">
                  <a16:creationId xmlns:a16="http://schemas.microsoft.com/office/drawing/2014/main" id="{49957AB9-515E-49AE-9C24-784B3918AD29}"/>
                </a:ext>
              </a:extLst>
            </p:cNvPr>
            <p:cNvGrpSpPr/>
            <p:nvPr/>
          </p:nvGrpSpPr>
          <p:grpSpPr>
            <a:xfrm>
              <a:off x="214916" y="2366617"/>
              <a:ext cx="3064728" cy="2102331"/>
              <a:chOff x="239750" y="2443786"/>
              <a:chExt cx="3064728" cy="2102331"/>
            </a:xfrm>
          </p:grpSpPr>
          <p:grpSp>
            <p:nvGrpSpPr>
              <p:cNvPr id="10" name="Group 9">
                <a:extLst>
                  <a:ext uri="{FF2B5EF4-FFF2-40B4-BE49-F238E27FC236}">
                    <a16:creationId xmlns:a16="http://schemas.microsoft.com/office/drawing/2014/main" id="{B0076BFA-4C7B-471F-B584-7E7440BEC3FD}"/>
                  </a:ext>
                </a:extLst>
              </p:cNvPr>
              <p:cNvGrpSpPr/>
              <p:nvPr/>
            </p:nvGrpSpPr>
            <p:grpSpPr>
              <a:xfrm>
                <a:off x="239750" y="2443786"/>
                <a:ext cx="3064728" cy="2102331"/>
                <a:chOff x="239750" y="2443786"/>
                <a:chExt cx="3064728" cy="2102331"/>
              </a:xfrm>
            </p:grpSpPr>
            <p:pic>
              <p:nvPicPr>
                <p:cNvPr id="11" name="Picture 10">
                  <a:extLst>
                    <a:ext uri="{FF2B5EF4-FFF2-40B4-BE49-F238E27FC236}">
                      <a16:creationId xmlns:a16="http://schemas.microsoft.com/office/drawing/2014/main" id="{0B5D1D54-462B-478D-9896-66E6BA19598D}"/>
                    </a:ext>
                  </a:extLst>
                </p:cNvPr>
                <p:cNvPicPr>
                  <a:picLocks noChangeAspect="1"/>
                </p:cNvPicPr>
                <p:nvPr/>
              </p:nvPicPr>
              <p:blipFill>
                <a:blip r:embed="rId2"/>
                <a:stretch>
                  <a:fillRect/>
                </a:stretch>
              </p:blipFill>
              <p:spPr>
                <a:xfrm>
                  <a:off x="239750" y="2488119"/>
                  <a:ext cx="3064728" cy="2057998"/>
                </a:xfrm>
                <a:prstGeom prst="rect">
                  <a:avLst/>
                </a:prstGeom>
              </p:spPr>
            </p:pic>
            <p:sp>
              <p:nvSpPr>
                <p:cNvPr id="13" name="Rectangle 12">
                  <a:extLst>
                    <a:ext uri="{FF2B5EF4-FFF2-40B4-BE49-F238E27FC236}">
                      <a16:creationId xmlns:a16="http://schemas.microsoft.com/office/drawing/2014/main" id="{BD8C2307-1C29-4A2F-9032-E6320A5B3A57}"/>
                    </a:ext>
                  </a:extLst>
                </p:cNvPr>
                <p:cNvSpPr/>
                <p:nvPr/>
              </p:nvSpPr>
              <p:spPr>
                <a:xfrm>
                  <a:off x="1006357" y="2770380"/>
                  <a:ext cx="746545" cy="433770"/>
                </a:xfrm>
                <a:prstGeom prst="rect">
                  <a:avLst/>
                </a:prstGeom>
              </p:spPr>
              <p:txBody>
                <a:bodyPr wrap="none">
                  <a:spAutoFit/>
                </a:bodyPr>
                <a:lstStyle/>
                <a:p>
                  <a:pPr algn="ctr"/>
                  <a:r>
                    <a:rPr lang="en-US" sz="800" dirty="0">
                      <a:solidFill>
                        <a:srgbClr val="C00000"/>
                      </a:solidFill>
                      <a:latin typeface="Arial" panose="020B0604020202020204" pitchFamily="34" charset="0"/>
                      <a:cs typeface="Arial" panose="020B0604020202020204" pitchFamily="34" charset="0"/>
                    </a:rPr>
                    <a:t>34.2/100 CY</a:t>
                  </a:r>
                </a:p>
                <a:p>
                  <a:pPr algn="ctr"/>
                  <a:r>
                    <a:rPr lang="en-US" sz="800" dirty="0">
                      <a:latin typeface="Arial" panose="020B0604020202020204" pitchFamily="34" charset="0"/>
                      <a:cs typeface="Arial" panose="020B0604020202020204" pitchFamily="34" charset="0"/>
                    </a:rPr>
                    <a:t>vs</a:t>
                  </a:r>
                </a:p>
                <a:p>
                  <a:pPr algn="ctr"/>
                  <a:r>
                    <a:rPr lang="en-US" sz="800" dirty="0">
                      <a:solidFill>
                        <a:srgbClr val="0070C0"/>
                      </a:solidFill>
                      <a:latin typeface="Arial" panose="020B0604020202020204" pitchFamily="34" charset="0"/>
                      <a:cs typeface="Arial" panose="020B0604020202020204" pitchFamily="34" charset="0"/>
                    </a:rPr>
                    <a:t>9.8/100 CY</a:t>
                  </a:r>
                </a:p>
              </p:txBody>
            </p:sp>
            <p:sp>
              <p:nvSpPr>
                <p:cNvPr id="17" name="TextBox 16">
                  <a:extLst>
                    <a:ext uri="{FF2B5EF4-FFF2-40B4-BE49-F238E27FC236}">
                      <a16:creationId xmlns:a16="http://schemas.microsoft.com/office/drawing/2014/main" id="{BEE7174A-7531-4310-BC6A-25445CF0FAD8}"/>
                    </a:ext>
                  </a:extLst>
                </p:cNvPr>
                <p:cNvSpPr txBox="1"/>
                <p:nvPr/>
              </p:nvSpPr>
              <p:spPr>
                <a:xfrm>
                  <a:off x="717653" y="2443786"/>
                  <a:ext cx="1962940" cy="216885"/>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Infection-Related Hospitalizations</a:t>
                  </a:r>
                </a:p>
              </p:txBody>
            </p:sp>
            <p:sp>
              <p:nvSpPr>
                <p:cNvPr id="16" name="TextBox 15">
                  <a:extLst>
                    <a:ext uri="{FF2B5EF4-FFF2-40B4-BE49-F238E27FC236}">
                      <a16:creationId xmlns:a16="http://schemas.microsoft.com/office/drawing/2014/main" id="{9C204DAB-5A3F-4D3A-A3CA-139FCD6F6320}"/>
                    </a:ext>
                  </a:extLst>
                </p:cNvPr>
                <p:cNvSpPr txBox="1"/>
                <p:nvPr/>
              </p:nvSpPr>
              <p:spPr>
                <a:xfrm rot="16200000">
                  <a:off x="-142630" y="3134584"/>
                  <a:ext cx="1260281" cy="200055"/>
                </a:xfrm>
                <a:prstGeom prst="rect">
                  <a:avLst/>
                </a:prstGeom>
                <a:solidFill>
                  <a:schemeClr val="bg1"/>
                </a:solidFill>
              </p:spPr>
              <p:txBody>
                <a:bodyPr wrap="none" rtlCol="0">
                  <a:spAutoFit/>
                </a:bodyPr>
                <a:lstStyle/>
                <a:p>
                  <a:pPr algn="ctr"/>
                  <a:r>
                    <a:rPr lang="en-US" sz="700" dirty="0">
                      <a:latin typeface="Arial" panose="020B0604020202020204" pitchFamily="34" charset="0"/>
                      <a:cs typeface="Arial" panose="020B0604020202020204" pitchFamily="34" charset="0"/>
                    </a:rPr>
                    <a:t>Incidence 100  Child-Years</a:t>
                  </a:r>
                </a:p>
              </p:txBody>
            </p:sp>
          </p:grpSp>
          <p:sp>
            <p:nvSpPr>
              <p:cNvPr id="14" name="Rectangle 13">
                <a:extLst>
                  <a:ext uri="{FF2B5EF4-FFF2-40B4-BE49-F238E27FC236}">
                    <a16:creationId xmlns:a16="http://schemas.microsoft.com/office/drawing/2014/main" id="{01B094B0-356C-4C2C-8D45-4D8969659392}"/>
                  </a:ext>
                </a:extLst>
              </p:cNvPr>
              <p:cNvSpPr/>
              <p:nvPr/>
            </p:nvSpPr>
            <p:spPr>
              <a:xfrm>
                <a:off x="1006357" y="3176105"/>
                <a:ext cx="649537" cy="338554"/>
              </a:xfrm>
              <a:prstGeom prst="rect">
                <a:avLst/>
              </a:prstGeom>
            </p:spPr>
            <p:txBody>
              <a:bodyPr wrap="none">
                <a:spAutoFit/>
              </a:bodyPr>
              <a:lstStyle/>
              <a:p>
                <a:pPr algn="ctr"/>
                <a:r>
                  <a:rPr lang="en-US" sz="800" dirty="0" err="1">
                    <a:latin typeface="Arial" panose="020B0604020202020204" pitchFamily="34" charset="0"/>
                    <a:cs typeface="Arial" panose="020B0604020202020204" pitchFamily="34" charset="0"/>
                  </a:rPr>
                  <a:t>aRR</a:t>
                </a:r>
                <a:r>
                  <a:rPr lang="en-US" sz="800" dirty="0">
                    <a:latin typeface="Arial" panose="020B0604020202020204" pitchFamily="34" charset="0"/>
                    <a:cs typeface="Arial" panose="020B0604020202020204" pitchFamily="34" charset="0"/>
                  </a:rPr>
                  <a:t> 3.49 </a:t>
                </a:r>
              </a:p>
              <a:p>
                <a:pPr algn="ctr"/>
                <a:r>
                  <a:rPr lang="en-US" sz="800" dirty="0">
                    <a:latin typeface="Arial" panose="020B0604020202020204" pitchFamily="34" charset="0"/>
                    <a:cs typeface="Arial" panose="020B0604020202020204" pitchFamily="34" charset="0"/>
                  </a:rPr>
                  <a:t>(1.7-7.3)</a:t>
                </a:r>
                <a:endParaRPr lang="en-US" sz="800" dirty="0"/>
              </a:p>
            </p:txBody>
          </p:sp>
        </p:grpSp>
        <p:sp>
          <p:nvSpPr>
            <p:cNvPr id="19" name="Rectangle 18">
              <a:extLst>
                <a:ext uri="{FF2B5EF4-FFF2-40B4-BE49-F238E27FC236}">
                  <a16:creationId xmlns:a16="http://schemas.microsoft.com/office/drawing/2014/main" id="{5AA313FA-4D65-45E5-B9C3-BBAA04B31FA4}"/>
                </a:ext>
              </a:extLst>
            </p:cNvPr>
            <p:cNvSpPr/>
            <p:nvPr/>
          </p:nvSpPr>
          <p:spPr>
            <a:xfrm>
              <a:off x="262372" y="4138359"/>
              <a:ext cx="3265049" cy="524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Content Placeholder 111">
            <a:extLst>
              <a:ext uri="{FF2B5EF4-FFF2-40B4-BE49-F238E27FC236}">
                <a16:creationId xmlns:a16="http://schemas.microsoft.com/office/drawing/2014/main" id="{8FD55172-2B8E-4BA7-A41D-9359AF01DE30}"/>
              </a:ext>
            </a:extLst>
          </p:cNvPr>
          <p:cNvSpPr txBox="1">
            <a:spLocks/>
          </p:cNvSpPr>
          <p:nvPr/>
        </p:nvSpPr>
        <p:spPr>
          <a:xfrm>
            <a:off x="23022" y="4058331"/>
            <a:ext cx="3398938" cy="14379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300"/>
              </a:spcBef>
              <a:buFont typeface="Arial" panose="020B0604020202020204" pitchFamily="34" charset="0"/>
              <a:buChar char="→"/>
            </a:pPr>
            <a:r>
              <a:rPr lang="en-US" sz="1600" dirty="0"/>
              <a:t>HEU had 3.5-fold ↑ infection-related hospitalizations </a:t>
            </a:r>
            <a:r>
              <a:rPr lang="en-US" sz="1600" b="1" dirty="0"/>
              <a:t>age                                8 d-3 </a:t>
            </a:r>
            <a:r>
              <a:rPr lang="en-US" sz="1600" b="1" dirty="0" err="1"/>
              <a:t>mo</a:t>
            </a:r>
            <a:r>
              <a:rPr lang="en-US" sz="1600" b="1" dirty="0"/>
              <a:t> </a:t>
            </a:r>
            <a:r>
              <a:rPr lang="en-US" sz="1600" dirty="0"/>
              <a:t>(43% LRTI, 37% diarrhea); similar at other ages.</a:t>
            </a:r>
          </a:p>
        </p:txBody>
      </p:sp>
      <p:sp>
        <p:nvSpPr>
          <p:cNvPr id="21" name="Rectangle 20">
            <a:extLst>
              <a:ext uri="{FF2B5EF4-FFF2-40B4-BE49-F238E27FC236}">
                <a16:creationId xmlns:a16="http://schemas.microsoft.com/office/drawing/2014/main" id="{0A6142CB-40FE-49D2-8B38-01BBEA8C44CE}"/>
              </a:ext>
            </a:extLst>
          </p:cNvPr>
          <p:cNvSpPr/>
          <p:nvPr/>
        </p:nvSpPr>
        <p:spPr>
          <a:xfrm>
            <a:off x="915069" y="2467083"/>
            <a:ext cx="629771" cy="148998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0" name="Content Placeholder 111">
            <a:extLst>
              <a:ext uri="{FF2B5EF4-FFF2-40B4-BE49-F238E27FC236}">
                <a16:creationId xmlns:a16="http://schemas.microsoft.com/office/drawing/2014/main" id="{ECACF5CA-D349-4ED2-A85E-F2708DCEA167}"/>
              </a:ext>
            </a:extLst>
          </p:cNvPr>
          <p:cNvSpPr txBox="1">
            <a:spLocks/>
          </p:cNvSpPr>
          <p:nvPr/>
        </p:nvSpPr>
        <p:spPr>
          <a:xfrm>
            <a:off x="6201255" y="4138480"/>
            <a:ext cx="2757084" cy="11453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spcAft>
                <a:spcPts val="300"/>
              </a:spcAft>
              <a:buFont typeface="Arial" panose="020B0604020202020204" pitchFamily="34" charset="0"/>
              <a:buChar char="→"/>
            </a:pPr>
            <a:r>
              <a:rPr lang="en-US" sz="1600" dirty="0"/>
              <a:t>HEU=HUU if EBF 1</a:t>
            </a:r>
            <a:r>
              <a:rPr lang="en-US" sz="1600" baseline="30000" dirty="0"/>
              <a:t>st</a:t>
            </a:r>
            <a:r>
              <a:rPr lang="en-US" sz="1600" dirty="0"/>
              <a:t> 3 </a:t>
            </a:r>
            <a:r>
              <a:rPr lang="en-US" sz="1600" dirty="0" err="1"/>
              <a:t>mo</a:t>
            </a:r>
            <a:r>
              <a:rPr lang="en-US" sz="1600" dirty="0"/>
              <a:t> and timely vaccine; HEU&gt;HUU if </a:t>
            </a:r>
            <a:r>
              <a:rPr lang="en-US" sz="1600" b="1" dirty="0"/>
              <a:t>either no EBF/timely vaccine.</a:t>
            </a:r>
          </a:p>
          <a:p>
            <a:pPr>
              <a:lnSpc>
                <a:spcPct val="103000"/>
              </a:lnSpc>
              <a:spcBef>
                <a:spcPts val="600"/>
              </a:spcBef>
              <a:spcAft>
                <a:spcPts val="300"/>
              </a:spcAft>
              <a:buFont typeface="Arial" panose="020B0604020202020204" pitchFamily="34" charset="0"/>
              <a:buChar char="→"/>
            </a:pPr>
            <a:endParaRPr lang="en-US" sz="1600" dirty="0"/>
          </a:p>
          <a:p>
            <a:pPr>
              <a:lnSpc>
                <a:spcPct val="103000"/>
              </a:lnSpc>
              <a:spcBef>
                <a:spcPts val="600"/>
              </a:spcBef>
              <a:spcAft>
                <a:spcPts val="300"/>
              </a:spcAft>
              <a:buFont typeface="Arial" panose="020B0604020202020204" pitchFamily="34" charset="0"/>
              <a:buChar char="→"/>
            </a:pPr>
            <a:endParaRPr lang="en-US" sz="1600" dirty="0"/>
          </a:p>
        </p:txBody>
      </p:sp>
      <p:sp>
        <p:nvSpPr>
          <p:cNvPr id="32" name="Content Placeholder 111">
            <a:extLst>
              <a:ext uri="{FF2B5EF4-FFF2-40B4-BE49-F238E27FC236}">
                <a16:creationId xmlns:a16="http://schemas.microsoft.com/office/drawing/2014/main" id="{4284D616-3A07-47EA-AED4-1FFB28E992C2}"/>
              </a:ext>
            </a:extLst>
          </p:cNvPr>
          <p:cNvSpPr txBox="1">
            <a:spLocks/>
          </p:cNvSpPr>
          <p:nvPr/>
        </p:nvSpPr>
        <p:spPr>
          <a:xfrm>
            <a:off x="3291251" y="4138480"/>
            <a:ext cx="3003145" cy="14379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spcAft>
                <a:spcPts val="300"/>
              </a:spcAft>
              <a:buFont typeface="Arial" panose="020B0604020202020204" pitchFamily="34" charset="0"/>
              <a:buChar char="→"/>
            </a:pPr>
            <a:r>
              <a:rPr lang="en-US" sz="1600" dirty="0"/>
              <a:t>HEU=HUU if mom  ART &lt;24 </a:t>
            </a:r>
            <a:r>
              <a:rPr lang="en-US" sz="1600" dirty="0" err="1"/>
              <a:t>wk</a:t>
            </a:r>
            <a:r>
              <a:rPr lang="en-US" sz="1600" dirty="0"/>
              <a:t> GA, CD4 &gt;350 and VL &lt;1000; HEU&gt; HUU in </a:t>
            </a:r>
            <a:r>
              <a:rPr lang="en-US" sz="1600" b="1" dirty="0"/>
              <a:t>mothers with late ART/ advanced disease</a:t>
            </a:r>
            <a:r>
              <a:rPr lang="en-US" sz="1600" dirty="0"/>
              <a:t>.</a:t>
            </a:r>
          </a:p>
          <a:p>
            <a:pPr>
              <a:lnSpc>
                <a:spcPct val="103000"/>
              </a:lnSpc>
              <a:spcBef>
                <a:spcPts val="600"/>
              </a:spcBef>
              <a:spcAft>
                <a:spcPts val="300"/>
              </a:spcAft>
              <a:buFont typeface="Arial" panose="020B0604020202020204" pitchFamily="34" charset="0"/>
              <a:buChar char="→"/>
            </a:pPr>
            <a:endParaRPr lang="en-US" sz="1600" dirty="0"/>
          </a:p>
          <a:p>
            <a:pPr>
              <a:lnSpc>
                <a:spcPct val="103000"/>
              </a:lnSpc>
              <a:spcBef>
                <a:spcPts val="600"/>
              </a:spcBef>
              <a:spcAft>
                <a:spcPts val="300"/>
              </a:spcAft>
              <a:buFont typeface="Arial" panose="020B0604020202020204" pitchFamily="34" charset="0"/>
              <a:buChar char="→"/>
            </a:pPr>
            <a:endParaRPr lang="en-US" sz="1600" dirty="0"/>
          </a:p>
        </p:txBody>
      </p:sp>
      <p:grpSp>
        <p:nvGrpSpPr>
          <p:cNvPr id="12" name="Group 11">
            <a:extLst>
              <a:ext uri="{FF2B5EF4-FFF2-40B4-BE49-F238E27FC236}">
                <a16:creationId xmlns:a16="http://schemas.microsoft.com/office/drawing/2014/main" id="{10D5EDEA-C900-454E-AB40-DDDF3FC858F0}"/>
              </a:ext>
            </a:extLst>
          </p:cNvPr>
          <p:cNvGrpSpPr/>
          <p:nvPr/>
        </p:nvGrpSpPr>
        <p:grpSpPr>
          <a:xfrm>
            <a:off x="5511589" y="1898817"/>
            <a:ext cx="3967598" cy="2257386"/>
            <a:chOff x="5511589" y="2009912"/>
            <a:chExt cx="3967598" cy="2257386"/>
          </a:xfrm>
        </p:grpSpPr>
        <p:grpSp>
          <p:nvGrpSpPr>
            <p:cNvPr id="6" name="Group 5">
              <a:extLst>
                <a:ext uri="{FF2B5EF4-FFF2-40B4-BE49-F238E27FC236}">
                  <a16:creationId xmlns:a16="http://schemas.microsoft.com/office/drawing/2014/main" id="{D2C81F2C-9277-4445-ABBF-8450E0382E92}"/>
                </a:ext>
              </a:extLst>
            </p:cNvPr>
            <p:cNvGrpSpPr/>
            <p:nvPr/>
          </p:nvGrpSpPr>
          <p:grpSpPr>
            <a:xfrm>
              <a:off x="5511589" y="2009912"/>
              <a:ext cx="3967598" cy="2257386"/>
              <a:chOff x="5511589" y="2009912"/>
              <a:chExt cx="3967598" cy="2257386"/>
            </a:xfrm>
          </p:grpSpPr>
          <p:pic>
            <p:nvPicPr>
              <p:cNvPr id="24" name="Picture 23">
                <a:extLst>
                  <a:ext uri="{FF2B5EF4-FFF2-40B4-BE49-F238E27FC236}">
                    <a16:creationId xmlns:a16="http://schemas.microsoft.com/office/drawing/2014/main" id="{E3A997BD-A46F-452C-BCD4-54BB528BDE83}"/>
                  </a:ext>
                </a:extLst>
              </p:cNvPr>
              <p:cNvPicPr>
                <a:picLocks noChangeAspect="1"/>
              </p:cNvPicPr>
              <p:nvPr/>
            </p:nvPicPr>
            <p:blipFill>
              <a:blip r:embed="rId3"/>
              <a:stretch>
                <a:fillRect/>
              </a:stretch>
            </p:blipFill>
            <p:spPr>
              <a:xfrm>
                <a:off x="6108709" y="2156852"/>
                <a:ext cx="2455673" cy="2110446"/>
              </a:xfrm>
              <a:prstGeom prst="rect">
                <a:avLst/>
              </a:prstGeom>
            </p:spPr>
          </p:pic>
          <p:sp>
            <p:nvSpPr>
              <p:cNvPr id="26" name="TextBox 25">
                <a:extLst>
                  <a:ext uri="{FF2B5EF4-FFF2-40B4-BE49-F238E27FC236}">
                    <a16:creationId xmlns:a16="http://schemas.microsoft.com/office/drawing/2014/main" id="{38C94EAF-95EF-442B-9A6C-B0B57F3EF4ED}"/>
                  </a:ext>
                </a:extLst>
              </p:cNvPr>
              <p:cNvSpPr txBox="1"/>
              <p:nvPr/>
            </p:nvSpPr>
            <p:spPr>
              <a:xfrm>
                <a:off x="5511589" y="2009912"/>
                <a:ext cx="3967598" cy="230832"/>
              </a:xfrm>
              <a:prstGeom prst="rect">
                <a:avLst/>
              </a:prstGeom>
              <a:noFill/>
            </p:spPr>
            <p:txBody>
              <a:bodyPr wrap="square" rtlCol="0">
                <a:spAutoFit/>
              </a:bodyPr>
              <a:lstStyle/>
              <a:p>
                <a:pPr algn="ctr"/>
                <a:r>
                  <a:rPr lang="en-US" sz="900" b="1" dirty="0">
                    <a:latin typeface="Arial" panose="020B0604020202020204" pitchFamily="34" charset="0"/>
                    <a:cs typeface="Arial" panose="020B0604020202020204" pitchFamily="34" charset="0"/>
                  </a:rPr>
                  <a:t>Incidence Rate Ratio by BF and Timely Vaccine</a:t>
                </a:r>
              </a:p>
            </p:txBody>
          </p:sp>
        </p:grpSp>
        <p:pic>
          <p:nvPicPr>
            <p:cNvPr id="8" name="Picture 7">
              <a:extLst>
                <a:ext uri="{FF2B5EF4-FFF2-40B4-BE49-F238E27FC236}">
                  <a16:creationId xmlns:a16="http://schemas.microsoft.com/office/drawing/2014/main" id="{8D92B334-58AD-4D8A-9675-C0896262C644}"/>
                </a:ext>
              </a:extLst>
            </p:cNvPr>
            <p:cNvPicPr>
              <a:picLocks noChangeAspect="1"/>
            </p:cNvPicPr>
            <p:nvPr/>
          </p:nvPicPr>
          <p:blipFill>
            <a:blip r:embed="rId4"/>
            <a:stretch>
              <a:fillRect/>
            </a:stretch>
          </p:blipFill>
          <p:spPr>
            <a:xfrm>
              <a:off x="6465512" y="2240744"/>
              <a:ext cx="548784" cy="229239"/>
            </a:xfrm>
            <a:prstGeom prst="rect">
              <a:avLst/>
            </a:prstGeom>
          </p:spPr>
        </p:pic>
      </p:grpSp>
      <p:grpSp>
        <p:nvGrpSpPr>
          <p:cNvPr id="9" name="Group 8">
            <a:extLst>
              <a:ext uri="{FF2B5EF4-FFF2-40B4-BE49-F238E27FC236}">
                <a16:creationId xmlns:a16="http://schemas.microsoft.com/office/drawing/2014/main" id="{067A8BC5-87D2-43DE-9698-5B6F4440386D}"/>
              </a:ext>
            </a:extLst>
          </p:cNvPr>
          <p:cNvGrpSpPr/>
          <p:nvPr/>
        </p:nvGrpSpPr>
        <p:grpSpPr>
          <a:xfrm>
            <a:off x="2728508" y="1933183"/>
            <a:ext cx="3967598" cy="2256576"/>
            <a:chOff x="2728508" y="2044278"/>
            <a:chExt cx="3967598" cy="2256576"/>
          </a:xfrm>
        </p:grpSpPr>
        <p:grpSp>
          <p:nvGrpSpPr>
            <p:cNvPr id="5" name="Group 4">
              <a:extLst>
                <a:ext uri="{FF2B5EF4-FFF2-40B4-BE49-F238E27FC236}">
                  <a16:creationId xmlns:a16="http://schemas.microsoft.com/office/drawing/2014/main" id="{DCFED9A7-3236-44E1-B879-472D519FE00F}"/>
                </a:ext>
              </a:extLst>
            </p:cNvPr>
            <p:cNvGrpSpPr/>
            <p:nvPr/>
          </p:nvGrpSpPr>
          <p:grpSpPr>
            <a:xfrm>
              <a:off x="2728508" y="2044278"/>
              <a:ext cx="3967598" cy="2256576"/>
              <a:chOff x="-330836" y="3840192"/>
              <a:chExt cx="4522550" cy="2691519"/>
            </a:xfrm>
          </p:grpSpPr>
          <p:pic>
            <p:nvPicPr>
              <p:cNvPr id="23" name="Picture 22">
                <a:extLst>
                  <a:ext uri="{FF2B5EF4-FFF2-40B4-BE49-F238E27FC236}">
                    <a16:creationId xmlns:a16="http://schemas.microsoft.com/office/drawing/2014/main" id="{768C5286-4743-4609-808E-47D062560112}"/>
                  </a:ext>
                </a:extLst>
              </p:cNvPr>
              <p:cNvPicPr>
                <a:picLocks noChangeAspect="1"/>
              </p:cNvPicPr>
              <p:nvPr/>
            </p:nvPicPr>
            <p:blipFill>
              <a:blip r:embed="rId5"/>
              <a:stretch>
                <a:fillRect/>
              </a:stretch>
            </p:blipFill>
            <p:spPr>
              <a:xfrm>
                <a:off x="378753" y="4014487"/>
                <a:ext cx="2752754" cy="2517224"/>
              </a:xfrm>
              <a:prstGeom prst="rect">
                <a:avLst/>
              </a:prstGeom>
            </p:spPr>
          </p:pic>
          <p:sp>
            <p:nvSpPr>
              <p:cNvPr id="29" name="TextBox 28">
                <a:extLst>
                  <a:ext uri="{FF2B5EF4-FFF2-40B4-BE49-F238E27FC236}">
                    <a16:creationId xmlns:a16="http://schemas.microsoft.com/office/drawing/2014/main" id="{45803B71-EE1E-447A-A941-3D605A448ADD}"/>
                  </a:ext>
                </a:extLst>
              </p:cNvPr>
              <p:cNvSpPr txBox="1"/>
              <p:nvPr/>
            </p:nvSpPr>
            <p:spPr>
              <a:xfrm>
                <a:off x="-330836" y="3840192"/>
                <a:ext cx="4522550" cy="275324"/>
              </a:xfrm>
              <a:prstGeom prst="rect">
                <a:avLst/>
              </a:prstGeom>
              <a:noFill/>
            </p:spPr>
            <p:txBody>
              <a:bodyPr wrap="square" rtlCol="0">
                <a:spAutoFit/>
              </a:bodyPr>
              <a:lstStyle/>
              <a:p>
                <a:pPr algn="ctr"/>
                <a:r>
                  <a:rPr lang="en-US" sz="900" b="1" dirty="0">
                    <a:latin typeface="Arial" panose="020B0604020202020204" pitchFamily="34" charset="0"/>
                    <a:cs typeface="Arial" panose="020B0604020202020204" pitchFamily="34" charset="0"/>
                  </a:rPr>
                  <a:t>Incidence Rate Ratio by Maternal Health</a:t>
                </a:r>
              </a:p>
            </p:txBody>
          </p:sp>
        </p:grpSp>
        <p:pic>
          <p:nvPicPr>
            <p:cNvPr id="33" name="Picture 32">
              <a:extLst>
                <a:ext uri="{FF2B5EF4-FFF2-40B4-BE49-F238E27FC236}">
                  <a16:creationId xmlns:a16="http://schemas.microsoft.com/office/drawing/2014/main" id="{47539F64-AECF-40DF-9EC2-BED24ED930DD}"/>
                </a:ext>
              </a:extLst>
            </p:cNvPr>
            <p:cNvPicPr>
              <a:picLocks noChangeAspect="1"/>
            </p:cNvPicPr>
            <p:nvPr/>
          </p:nvPicPr>
          <p:blipFill>
            <a:blip r:embed="rId4"/>
            <a:stretch>
              <a:fillRect/>
            </a:stretch>
          </p:blipFill>
          <p:spPr>
            <a:xfrm>
              <a:off x="3702700" y="2251625"/>
              <a:ext cx="548784" cy="229239"/>
            </a:xfrm>
            <a:prstGeom prst="rect">
              <a:avLst/>
            </a:prstGeom>
          </p:spPr>
        </p:pic>
      </p:grpSp>
      <p:sp>
        <p:nvSpPr>
          <p:cNvPr id="34" name="Rectangle 33">
            <a:extLst>
              <a:ext uri="{FF2B5EF4-FFF2-40B4-BE49-F238E27FC236}">
                <a16:creationId xmlns:a16="http://schemas.microsoft.com/office/drawing/2014/main" id="{C7DC2DCE-C0A6-4735-A2FE-FAF996F76DC9}"/>
              </a:ext>
            </a:extLst>
          </p:cNvPr>
          <p:cNvSpPr/>
          <p:nvPr/>
        </p:nvSpPr>
        <p:spPr>
          <a:xfrm>
            <a:off x="4623340" y="2136450"/>
            <a:ext cx="1158970" cy="205436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4AF7495A-45D9-4D9B-859A-7DD41E1CFCD5}"/>
              </a:ext>
            </a:extLst>
          </p:cNvPr>
          <p:cNvSpPr/>
          <p:nvPr/>
        </p:nvSpPr>
        <p:spPr>
          <a:xfrm>
            <a:off x="7605542" y="2130758"/>
            <a:ext cx="1158970" cy="200755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 name="Content Placeholder 111">
            <a:extLst>
              <a:ext uri="{FF2B5EF4-FFF2-40B4-BE49-F238E27FC236}">
                <a16:creationId xmlns:a16="http://schemas.microsoft.com/office/drawing/2014/main" id="{3C992A6A-23B4-4A96-9080-DC27BC86B80A}"/>
              </a:ext>
            </a:extLst>
          </p:cNvPr>
          <p:cNvSpPr txBox="1">
            <a:spLocks/>
          </p:cNvSpPr>
          <p:nvPr/>
        </p:nvSpPr>
        <p:spPr>
          <a:xfrm>
            <a:off x="129643" y="5399459"/>
            <a:ext cx="8857734" cy="15213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300"/>
              </a:spcBef>
              <a:spcAft>
                <a:spcPts val="300"/>
              </a:spcAft>
              <a:buFont typeface="Arial" panose="020B0604020202020204" pitchFamily="34" charset="0"/>
              <a:buChar char="→"/>
            </a:pPr>
            <a:r>
              <a:rPr lang="en-US" sz="1600" dirty="0"/>
              <a:t>Between birth-6 </a:t>
            </a:r>
            <a:r>
              <a:rPr lang="en-US" sz="1600" dirty="0" err="1"/>
              <a:t>mo</a:t>
            </a:r>
            <a:r>
              <a:rPr lang="en-US" sz="1600" dirty="0"/>
              <a:t>, HEU had 4.7-fold ↑ in LRTI and 2.9-fold ↑ diarrhea reported by mothers, which resolved after 6 mo.</a:t>
            </a:r>
          </a:p>
          <a:p>
            <a:pPr>
              <a:lnSpc>
                <a:spcPct val="103000"/>
              </a:lnSpc>
              <a:spcBef>
                <a:spcPts val="300"/>
              </a:spcBef>
              <a:spcAft>
                <a:spcPts val="300"/>
              </a:spcAft>
              <a:buFont typeface="Arial" panose="020B0604020202020204" pitchFamily="34" charset="0"/>
              <a:buChar char="→"/>
            </a:pPr>
            <a:r>
              <a:rPr lang="en-US" sz="1600" dirty="0">
                <a:solidFill>
                  <a:srgbClr val="0070C0"/>
                </a:solidFill>
              </a:rPr>
              <a:t>Conclude:  Interventions to improve maternal HIV early diagnosis, early ART, viral suppression and EBF and timely vaccination may decrease this early increased morbidity.</a:t>
            </a:r>
          </a:p>
          <a:p>
            <a:pPr>
              <a:lnSpc>
                <a:spcPct val="103000"/>
              </a:lnSpc>
              <a:spcBef>
                <a:spcPts val="300"/>
              </a:spcBef>
              <a:spcAft>
                <a:spcPts val="300"/>
              </a:spcAft>
              <a:buFont typeface="Arial" panose="020B0604020202020204" pitchFamily="34" charset="0"/>
              <a:buChar char="→"/>
            </a:pPr>
            <a:endParaRPr lang="en-US" sz="1600" dirty="0">
              <a:solidFill>
                <a:srgbClr val="0070C0"/>
              </a:solidFill>
            </a:endParaRPr>
          </a:p>
          <a:p>
            <a:pPr>
              <a:lnSpc>
                <a:spcPct val="103000"/>
              </a:lnSpc>
              <a:spcBef>
                <a:spcPts val="300"/>
              </a:spcBef>
              <a:spcAft>
                <a:spcPts val="300"/>
              </a:spcAft>
              <a:buFont typeface="Arial" panose="020B0604020202020204" pitchFamily="34" charset="0"/>
              <a:buChar char="→"/>
            </a:pPr>
            <a:endParaRPr lang="en-US" sz="1600" dirty="0"/>
          </a:p>
        </p:txBody>
      </p:sp>
      <p:pic>
        <p:nvPicPr>
          <p:cNvPr id="38" name="Picture 37">
            <a:extLst>
              <a:ext uri="{FF2B5EF4-FFF2-40B4-BE49-F238E27FC236}">
                <a16:creationId xmlns:a16="http://schemas.microsoft.com/office/drawing/2014/main" id="{8F06275F-E4A0-4E43-8B4A-D7B57F59BDBC}"/>
              </a:ext>
            </a:extLst>
          </p:cNvPr>
          <p:cNvPicPr>
            <a:picLocks noChangeAspect="1"/>
          </p:cNvPicPr>
          <p:nvPr/>
        </p:nvPicPr>
        <p:blipFill>
          <a:blip r:embed="rId6"/>
          <a:stretch>
            <a:fillRect/>
          </a:stretch>
        </p:blipFill>
        <p:spPr>
          <a:xfrm>
            <a:off x="7233726" y="490975"/>
            <a:ext cx="1628128" cy="489082"/>
          </a:xfrm>
          <a:prstGeom prst="rect">
            <a:avLst/>
          </a:prstGeom>
        </p:spPr>
      </p:pic>
    </p:spTree>
    <p:extLst>
      <p:ext uri="{BB962C8B-B14F-4D97-AF65-F5344CB8AC3E}">
        <p14:creationId xmlns:p14="http://schemas.microsoft.com/office/powerpoint/2010/main" val="66881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2" presetClass="entr" presetSubtype="4" fill="hold" grpId="0" nodeType="withEffect">
                                  <p:stCondLst>
                                    <p:cond delay="50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2" presetClass="entr" presetSubtype="4" fill="hold" grpId="0" nodeType="withEffect">
                                  <p:stCondLst>
                                    <p:cond delay="50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6">
                                            <p:txEl>
                                              <p:pRg st="0" end="0"/>
                                            </p:txEl>
                                          </p:spTgt>
                                        </p:tgtEl>
                                        <p:attrNameLst>
                                          <p:attrName>style.visibility</p:attrName>
                                        </p:attrNameLst>
                                      </p:cBhvr>
                                      <p:to>
                                        <p:strVal val="visible"/>
                                      </p:to>
                                    </p:set>
                                    <p:animEffect transition="in" filter="fade">
                                      <p:cBhvr>
                                        <p:cTn id="43" dur="500"/>
                                        <p:tgtEl>
                                          <p:spTgt spid="3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6">
                                            <p:txEl>
                                              <p:pRg st="1" end="1"/>
                                            </p:txEl>
                                          </p:spTgt>
                                        </p:tgtEl>
                                        <p:attrNameLst>
                                          <p:attrName>style.visibility</p:attrName>
                                        </p:attrNameLst>
                                      </p:cBhvr>
                                      <p:to>
                                        <p:strVal val="visible"/>
                                      </p:to>
                                    </p:set>
                                    <p:animEffect transition="in" filter="fade">
                                      <p:cBhvr>
                                        <p:cTn id="48"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animBg="1"/>
      <p:bldP spid="30" grpId="0"/>
      <p:bldP spid="32" grpId="0"/>
      <p:bldP spid="34" grpId="0" animBg="1"/>
      <p:bldP spid="3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511629" y="1913123"/>
            <a:ext cx="7772400" cy="3397384"/>
          </a:xfrm>
        </p:spPr>
        <p:txBody>
          <a:bodyPr>
            <a:noAutofit/>
          </a:bodyPr>
          <a:lstStyle/>
          <a:p>
            <a:br>
              <a:rPr lang="en-US" altLang="en-US" sz="4800" b="0" dirty="0"/>
            </a:br>
            <a:br>
              <a:rPr lang="en-US" altLang="en-US" sz="4800" b="0" dirty="0"/>
            </a:br>
            <a:br>
              <a:rPr lang="en-US" altLang="en-US" sz="4800" b="0" dirty="0"/>
            </a:br>
            <a:br>
              <a:rPr lang="en-US" altLang="en-US" sz="4800" b="0" dirty="0"/>
            </a:br>
            <a:r>
              <a:rPr lang="en-US" altLang="en-US" sz="4800" b="0" dirty="0"/>
              <a:t>Early Treatment,</a:t>
            </a:r>
            <a:br>
              <a:rPr lang="en-US" altLang="en-US" sz="4800" b="0" dirty="0"/>
            </a:br>
            <a:r>
              <a:rPr lang="en-US" altLang="en-US" sz="4800" b="0" dirty="0"/>
              <a:t>Cascade of Care, </a:t>
            </a:r>
            <a:br>
              <a:rPr lang="en-US" altLang="en-US" sz="4800" b="0" dirty="0"/>
            </a:br>
            <a:r>
              <a:rPr lang="en-US" altLang="en-US" sz="4800" b="0" dirty="0"/>
              <a:t>ARV Drugs </a:t>
            </a:r>
            <a:r>
              <a:rPr lang="en-US" altLang="en-US" sz="4800" dirty="0"/>
              <a:t>in </a:t>
            </a:r>
            <a:r>
              <a:rPr lang="en-US" altLang="en-US" sz="4800" b="0" dirty="0"/>
              <a:t>Children</a:t>
            </a:r>
            <a:br>
              <a:rPr lang="en-US" altLang="en-US" sz="4800" b="0" dirty="0"/>
            </a:br>
            <a:r>
              <a:rPr lang="en-US" altLang="en-US" sz="4800" b="0" dirty="0"/>
              <a:t> </a:t>
            </a:r>
            <a:br>
              <a:rPr lang="en-US" altLang="en-US" sz="4800" b="0" dirty="0"/>
            </a:br>
            <a:endParaRPr lang="en-US" altLang="en-US" sz="4800" b="0" dirty="0"/>
          </a:p>
        </p:txBody>
      </p:sp>
      <p:sp>
        <p:nvSpPr>
          <p:cNvPr id="65539" name="Picture 5" descr="youcanhelp_image1"/>
          <p:cNvSpPr>
            <a:spLocks noChangeAspect="1" noChangeArrowheads="1"/>
          </p:cNvSpPr>
          <p:nvPr/>
        </p:nvSpPr>
        <p:spPr bwMode="auto">
          <a:xfrm>
            <a:off x="762000" y="685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itchFamily="34" charset="0"/>
              </a:defRPr>
            </a:lvl1pPr>
            <a:lvl2pPr marL="742950" indent="-285750" eaLnBrk="0" hangingPunct="0">
              <a:defRPr sz="2800" b="1">
                <a:solidFill>
                  <a:schemeClr val="tx1"/>
                </a:solidFill>
                <a:latin typeface="Arial" pitchFamily="34" charset="0"/>
              </a:defRPr>
            </a:lvl2pPr>
            <a:lvl3pPr marL="1143000" indent="-228600" eaLnBrk="0" hangingPunct="0">
              <a:defRPr sz="2800" b="1">
                <a:solidFill>
                  <a:schemeClr val="tx1"/>
                </a:solidFill>
                <a:latin typeface="Arial" pitchFamily="34" charset="0"/>
              </a:defRPr>
            </a:lvl3pPr>
            <a:lvl4pPr marL="1600200" indent="-228600" eaLnBrk="0" hangingPunct="0">
              <a:defRPr sz="2800" b="1">
                <a:solidFill>
                  <a:schemeClr val="tx1"/>
                </a:solidFill>
                <a:latin typeface="Arial" pitchFamily="34" charset="0"/>
              </a:defRPr>
            </a:lvl4pPr>
            <a:lvl5pPr marL="2057400" indent="-228600" eaLnBrk="0" hangingPunct="0">
              <a:defRPr sz="2800" b="1">
                <a:solidFill>
                  <a:schemeClr val="tx1"/>
                </a:solidFill>
                <a:latin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defRPr>
            </a:lvl9pPr>
          </a:lstStyle>
          <a:p>
            <a:pPr eaLnBrk="1" hangingPunct="1"/>
            <a:endParaRPr lang="en-US" altLang="en-US" dirty="0"/>
          </a:p>
        </p:txBody>
      </p:sp>
      <p:pic>
        <p:nvPicPr>
          <p:cNvPr id="191494" name="Picture 6" descr="administering"/>
          <p:cNvPicPr>
            <a:picLocks noChangeAspect="1" noChangeArrowheads="1"/>
          </p:cNvPicPr>
          <p:nvPr/>
        </p:nvPicPr>
        <p:blipFill>
          <a:blip r:embed="rId2"/>
          <a:srcRect/>
          <a:stretch>
            <a:fillRect/>
          </a:stretch>
        </p:blipFill>
        <p:spPr bwMode="auto">
          <a:xfrm>
            <a:off x="511629" y="4638675"/>
            <a:ext cx="2349500" cy="1762125"/>
          </a:xfrm>
          <a:prstGeom prst="rect">
            <a:avLst/>
          </a:prstGeom>
          <a:noFill/>
          <a:ln w="38100">
            <a:solidFill>
              <a:srgbClr val="000000"/>
            </a:solidFill>
            <a:miter lim="800000"/>
            <a:headEnd/>
            <a:tailEnd/>
          </a:ln>
          <a:effectLst>
            <a:outerShdw dist="107763" dir="2700000" algn="ctr" rotWithShape="0">
              <a:srgbClr val="808080"/>
            </a:outerShdw>
          </a:effectLst>
        </p:spPr>
      </p:pic>
      <p:pic>
        <p:nvPicPr>
          <p:cNvPr id="8" name="Picture 26" descr="The image “http://www.boehringer-ingelheim.com/corporate/news/img/download/05_300dpi.jpg” cannot be displayed, because it contains err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242" y="169066"/>
            <a:ext cx="1758917" cy="1374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https://tse4.mm.bing.net/th?id=OIP.bYqjeppxXUI7Khufqd0o8AHaFj&amp;pid=15.1&amp;P=0&amp;w=216&amp;h=163">
            <a:extLst>
              <a:ext uri="{FF2B5EF4-FFF2-40B4-BE49-F238E27FC236}">
                <a16:creationId xmlns:a16="http://schemas.microsoft.com/office/drawing/2014/main" id="{5B346C05-4C2E-47D4-A3A2-F30D3EA3F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944" y="169067"/>
            <a:ext cx="1832206" cy="1374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D47F94AE-8D2E-465F-AF2F-7423958F27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013" y="4638675"/>
            <a:ext cx="2718032" cy="17700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5840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62126"/>
            <a:ext cx="7886700" cy="1325563"/>
          </a:xfrm>
        </p:spPr>
        <p:txBody>
          <a:bodyPr/>
          <a:lstStyle/>
          <a:p>
            <a:r>
              <a:rPr lang="en-US" dirty="0"/>
              <a:t>Predictors of Persisting Viral Reservoir in                 Very Early Treated HIV+ Infants, South Africa </a:t>
            </a:r>
            <a:br>
              <a:rPr lang="en-US" dirty="0"/>
            </a:br>
            <a:r>
              <a:rPr lang="en-US" sz="2000" i="1" dirty="0" err="1">
                <a:solidFill>
                  <a:schemeClr val="tx1"/>
                </a:solidFill>
              </a:rPr>
              <a:t>Paximadis</a:t>
            </a:r>
            <a:r>
              <a:rPr lang="en-US" sz="2000" i="1" dirty="0">
                <a:solidFill>
                  <a:schemeClr val="tx1"/>
                </a:solidFill>
              </a:rPr>
              <a:t> M et al.  CROI, 2020 Boston Abs. 135</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109199"/>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16365" y="1123644"/>
            <a:ext cx="8984032" cy="21409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Evaluated HIV reservoir in 63 HIV+ neonates who had been identified &lt;48 hours after birth; PBMC were collected pre-treatment and 1, 3, 6 and 12 months after ART started.</a:t>
            </a:r>
          </a:p>
          <a:p>
            <a:pPr>
              <a:lnSpc>
                <a:spcPct val="103000"/>
              </a:lnSpc>
              <a:spcBef>
                <a:spcPts val="600"/>
              </a:spcBef>
            </a:pPr>
            <a:r>
              <a:rPr lang="en-US" sz="2200" dirty="0"/>
              <a:t>31 infants started ART &lt;48 </a:t>
            </a:r>
            <a:r>
              <a:rPr lang="en-US" sz="2200" dirty="0" err="1"/>
              <a:t>hrs</a:t>
            </a:r>
            <a:r>
              <a:rPr lang="en-US" sz="2200" dirty="0"/>
              <a:t> and remaining 32 at median age 7 d.</a:t>
            </a:r>
          </a:p>
          <a:p>
            <a:pPr>
              <a:lnSpc>
                <a:spcPct val="103000"/>
              </a:lnSpc>
              <a:spcBef>
                <a:spcPts val="600"/>
              </a:spcBef>
            </a:pPr>
            <a:r>
              <a:rPr lang="en-US" sz="2200" dirty="0"/>
              <a:t>75% were infected despite maternal ART, 25% no maternal ART.</a:t>
            </a:r>
          </a:p>
          <a:p>
            <a:pPr marL="0" indent="0">
              <a:lnSpc>
                <a:spcPct val="103000"/>
              </a:lnSpc>
              <a:spcBef>
                <a:spcPts val="600"/>
              </a:spcBef>
              <a:buNone/>
            </a:pPr>
            <a:endParaRPr lang="en-US" dirty="0"/>
          </a:p>
        </p:txBody>
      </p:sp>
      <p:pic>
        <p:nvPicPr>
          <p:cNvPr id="3" name="Picture 2">
            <a:extLst>
              <a:ext uri="{FF2B5EF4-FFF2-40B4-BE49-F238E27FC236}">
                <a16:creationId xmlns:a16="http://schemas.microsoft.com/office/drawing/2014/main" id="{CEE8C8BE-8706-435C-9E45-3FD06951EA51}"/>
              </a:ext>
            </a:extLst>
          </p:cNvPr>
          <p:cNvPicPr>
            <a:picLocks noChangeAspect="1"/>
          </p:cNvPicPr>
          <p:nvPr/>
        </p:nvPicPr>
        <p:blipFill>
          <a:blip r:embed="rId2"/>
          <a:stretch>
            <a:fillRect/>
          </a:stretch>
        </p:blipFill>
        <p:spPr>
          <a:xfrm>
            <a:off x="4965027" y="4706440"/>
            <a:ext cx="4071026" cy="1924485"/>
          </a:xfrm>
          <a:prstGeom prst="rect">
            <a:avLst/>
          </a:prstGeom>
        </p:spPr>
      </p:pic>
      <p:graphicFrame>
        <p:nvGraphicFramePr>
          <p:cNvPr id="10" name="Table 10">
            <a:extLst>
              <a:ext uri="{FF2B5EF4-FFF2-40B4-BE49-F238E27FC236}">
                <a16:creationId xmlns:a16="http://schemas.microsoft.com/office/drawing/2014/main" id="{D607CE60-E1E5-470A-9671-7E3EAADFFB0E}"/>
              </a:ext>
            </a:extLst>
          </p:cNvPr>
          <p:cNvGraphicFramePr>
            <a:graphicFrameLocks noGrp="1"/>
          </p:cNvGraphicFramePr>
          <p:nvPr>
            <p:extLst>
              <p:ext uri="{D42A27DB-BD31-4B8C-83A1-F6EECF244321}">
                <p14:modId xmlns:p14="http://schemas.microsoft.com/office/powerpoint/2010/main" val="2038008629"/>
              </p:ext>
            </p:extLst>
          </p:nvPr>
        </p:nvGraphicFramePr>
        <p:xfrm>
          <a:off x="161217" y="4174675"/>
          <a:ext cx="4739466" cy="2372360"/>
        </p:xfrm>
        <a:graphic>
          <a:graphicData uri="http://schemas.openxmlformats.org/drawingml/2006/table">
            <a:tbl>
              <a:tblPr firstRow="1" bandRow="1">
                <a:tableStyleId>{5C22544A-7EE6-4342-B048-85BDC9FD1C3A}</a:tableStyleId>
              </a:tblPr>
              <a:tblGrid>
                <a:gridCol w="1579822">
                  <a:extLst>
                    <a:ext uri="{9D8B030D-6E8A-4147-A177-3AD203B41FA5}">
                      <a16:colId xmlns:a16="http://schemas.microsoft.com/office/drawing/2014/main" val="2053936934"/>
                    </a:ext>
                  </a:extLst>
                </a:gridCol>
                <a:gridCol w="1579822">
                  <a:extLst>
                    <a:ext uri="{9D8B030D-6E8A-4147-A177-3AD203B41FA5}">
                      <a16:colId xmlns:a16="http://schemas.microsoft.com/office/drawing/2014/main" val="2090307265"/>
                    </a:ext>
                  </a:extLst>
                </a:gridCol>
                <a:gridCol w="1579822">
                  <a:extLst>
                    <a:ext uri="{9D8B030D-6E8A-4147-A177-3AD203B41FA5}">
                      <a16:colId xmlns:a16="http://schemas.microsoft.com/office/drawing/2014/main" val="2571257316"/>
                    </a:ext>
                  </a:extLst>
                </a:gridCol>
              </a:tblGrid>
              <a:tr h="303487">
                <a:tc>
                  <a:txBody>
                    <a:bodyPr/>
                    <a:lstStyle/>
                    <a:p>
                      <a:r>
                        <a:rPr lang="en-US" sz="1400" dirty="0">
                          <a:latin typeface="Arial" panose="020B0604020202020204" pitchFamily="34" charset="0"/>
                          <a:cs typeface="Arial" panose="020B0604020202020204" pitchFamily="34" charset="0"/>
                        </a:rPr>
                        <a:t>HIV VL</a:t>
                      </a:r>
                    </a:p>
                  </a:txBody>
                  <a:tcPr/>
                </a:tc>
                <a:tc>
                  <a:txBody>
                    <a:bodyPr/>
                    <a:lstStyle/>
                    <a:p>
                      <a:pPr algn="ctr"/>
                      <a:r>
                        <a:rPr lang="en-US" sz="1400" dirty="0">
                          <a:latin typeface="Arial" panose="020B0604020202020204" pitchFamily="34" charset="0"/>
                          <a:cs typeface="Arial" panose="020B0604020202020204" pitchFamily="34" charset="0"/>
                        </a:rPr>
                        <a:t>Median DNA log  copies</a:t>
                      </a:r>
                    </a:p>
                  </a:txBody>
                  <a:tcPr/>
                </a:tc>
                <a:tc>
                  <a:txBody>
                    <a:bodyPr/>
                    <a:lstStyle/>
                    <a:p>
                      <a:pPr algn="ctr"/>
                      <a:r>
                        <a:rPr lang="en-US" sz="1400" dirty="0">
                          <a:latin typeface="Arial" panose="020B0604020202020204" pitchFamily="34" charset="0"/>
                          <a:cs typeface="Arial" panose="020B0604020202020204" pitchFamily="34" charset="0"/>
                        </a:rPr>
                        <a:t>% with &lt;10 DNA copies detected</a:t>
                      </a:r>
                    </a:p>
                  </a:txBody>
                  <a:tcPr/>
                </a:tc>
                <a:extLst>
                  <a:ext uri="{0D108BD9-81ED-4DB2-BD59-A6C34878D82A}">
                    <a16:rowId xmlns:a16="http://schemas.microsoft.com/office/drawing/2014/main" val="4000909148"/>
                  </a:ext>
                </a:extLst>
              </a:tr>
              <a:tr h="370840">
                <a:tc>
                  <a:txBody>
                    <a:bodyPr/>
                    <a:lstStyle/>
                    <a:p>
                      <a:r>
                        <a:rPr lang="en-US" sz="1400" dirty="0">
                          <a:latin typeface="Arial" panose="020B0604020202020204" pitchFamily="34" charset="0"/>
                          <a:cs typeface="Arial" panose="020B0604020202020204" pitchFamily="34" charset="0"/>
                        </a:rPr>
                        <a:t>VL not detected</a:t>
                      </a:r>
                    </a:p>
                  </a:txBody>
                  <a:tcPr/>
                </a:tc>
                <a:tc>
                  <a:txBody>
                    <a:bodyPr/>
                    <a:lstStyle/>
                    <a:p>
                      <a:pPr algn="ctr"/>
                      <a:r>
                        <a:rPr lang="en-US" sz="1400" dirty="0">
                          <a:latin typeface="Arial" panose="020B0604020202020204" pitchFamily="34" charset="0"/>
                          <a:cs typeface="Arial" panose="020B0604020202020204" pitchFamily="34" charset="0"/>
                        </a:rPr>
                        <a:t>1.56</a:t>
                      </a:r>
                    </a:p>
                  </a:txBody>
                  <a:tcPr/>
                </a:tc>
                <a:tc>
                  <a:txBody>
                    <a:bodyPr/>
                    <a:lstStyle/>
                    <a:p>
                      <a:pPr algn="ctr"/>
                      <a:r>
                        <a:rPr lang="en-US" sz="1400" dirty="0">
                          <a:latin typeface="Arial" panose="020B0604020202020204" pitchFamily="34" charset="0"/>
                          <a:cs typeface="Arial" panose="020B0604020202020204" pitchFamily="34" charset="0"/>
                        </a:rPr>
                        <a:t>23.1%</a:t>
                      </a:r>
                    </a:p>
                  </a:txBody>
                  <a:tcPr/>
                </a:tc>
                <a:extLst>
                  <a:ext uri="{0D108BD9-81ED-4DB2-BD59-A6C34878D82A}">
                    <a16:rowId xmlns:a16="http://schemas.microsoft.com/office/drawing/2014/main" val="2466436647"/>
                  </a:ext>
                </a:extLst>
              </a:tr>
              <a:tr h="370840">
                <a:tc>
                  <a:txBody>
                    <a:bodyPr/>
                    <a:lstStyle/>
                    <a:p>
                      <a:r>
                        <a:rPr lang="en-US" sz="1400" dirty="0">
                          <a:latin typeface="Arial" panose="020B0604020202020204" pitchFamily="34" charset="0"/>
                          <a:cs typeface="Arial" panose="020B0604020202020204" pitchFamily="34" charset="0"/>
                        </a:rPr>
                        <a:t>VL &lt;50</a:t>
                      </a:r>
                    </a:p>
                  </a:txBody>
                  <a:tcPr/>
                </a:tc>
                <a:tc>
                  <a:txBody>
                    <a:bodyPr/>
                    <a:lstStyle/>
                    <a:p>
                      <a:pPr algn="ctr"/>
                      <a:r>
                        <a:rPr lang="en-US" sz="1400" dirty="0">
                          <a:latin typeface="Arial" panose="020B0604020202020204" pitchFamily="34" charset="0"/>
                          <a:cs typeface="Arial" panose="020B0604020202020204" pitchFamily="34" charset="0"/>
                        </a:rPr>
                        <a:t>1.83 </a:t>
                      </a:r>
                    </a:p>
                  </a:txBody>
                  <a:tcPr/>
                </a:tc>
                <a:tc>
                  <a:txBody>
                    <a:bodyPr/>
                    <a:lstStyle/>
                    <a:p>
                      <a:pPr algn="ctr"/>
                      <a:r>
                        <a:rPr lang="en-US" sz="1400" dirty="0">
                          <a:latin typeface="Arial" panose="020B0604020202020204" pitchFamily="34" charset="0"/>
                          <a:cs typeface="Arial" panose="020B0604020202020204" pitchFamily="34" charset="0"/>
                        </a:rPr>
                        <a:t>17.7%</a:t>
                      </a:r>
                    </a:p>
                  </a:txBody>
                  <a:tcPr/>
                </a:tc>
                <a:extLst>
                  <a:ext uri="{0D108BD9-81ED-4DB2-BD59-A6C34878D82A}">
                    <a16:rowId xmlns:a16="http://schemas.microsoft.com/office/drawing/2014/main" val="683498392"/>
                  </a:ext>
                </a:extLst>
              </a:tr>
              <a:tr h="370840">
                <a:tc>
                  <a:txBody>
                    <a:bodyPr/>
                    <a:lstStyle/>
                    <a:p>
                      <a:r>
                        <a:rPr lang="en-US" sz="1400" dirty="0">
                          <a:latin typeface="Arial" panose="020B0604020202020204" pitchFamily="34" charset="0"/>
                          <a:cs typeface="Arial" panose="020B0604020202020204" pitchFamily="34" charset="0"/>
                        </a:rPr>
                        <a:t>VL 50-399</a:t>
                      </a:r>
                    </a:p>
                  </a:txBody>
                  <a:tcPr/>
                </a:tc>
                <a:tc>
                  <a:txBody>
                    <a:bodyPr/>
                    <a:lstStyle/>
                    <a:p>
                      <a:pPr algn="ctr"/>
                      <a:r>
                        <a:rPr lang="en-US" sz="1400" dirty="0">
                          <a:latin typeface="Arial" panose="020B0604020202020204" pitchFamily="34" charset="0"/>
                          <a:cs typeface="Arial" panose="020B0604020202020204" pitchFamily="34" charset="0"/>
                        </a:rPr>
                        <a:t>2.38</a:t>
                      </a:r>
                    </a:p>
                  </a:txBody>
                  <a:tcPr/>
                </a:tc>
                <a:tc>
                  <a:txBody>
                    <a:bodyPr/>
                    <a:lstStyle/>
                    <a:p>
                      <a:pPr algn="ctr"/>
                      <a:r>
                        <a:rPr lang="en-US" sz="1400"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3084920337"/>
                  </a:ext>
                </a:extLst>
              </a:tr>
              <a:tr h="370840">
                <a:tc>
                  <a:txBody>
                    <a:bodyPr/>
                    <a:lstStyle/>
                    <a:p>
                      <a:r>
                        <a:rPr lang="en-US" sz="1400" dirty="0">
                          <a:latin typeface="Arial" panose="020B0604020202020204" pitchFamily="34" charset="0"/>
                          <a:cs typeface="Arial" panose="020B0604020202020204" pitchFamily="34" charset="0"/>
                        </a:rPr>
                        <a:t>VL 400-999</a:t>
                      </a:r>
                    </a:p>
                  </a:txBody>
                  <a:tcPr/>
                </a:tc>
                <a:tc>
                  <a:txBody>
                    <a:bodyPr/>
                    <a:lstStyle/>
                    <a:p>
                      <a:pPr algn="ctr"/>
                      <a:r>
                        <a:rPr lang="en-US" sz="1400" dirty="0">
                          <a:latin typeface="Arial" panose="020B0604020202020204" pitchFamily="34" charset="0"/>
                          <a:cs typeface="Arial" panose="020B0604020202020204" pitchFamily="34" charset="0"/>
                        </a:rPr>
                        <a:t>2.83</a:t>
                      </a:r>
                    </a:p>
                  </a:txBody>
                  <a:tcPr/>
                </a:tc>
                <a:tc>
                  <a:txBody>
                    <a:bodyPr/>
                    <a:lstStyle/>
                    <a:p>
                      <a:pPr algn="ctr"/>
                      <a:r>
                        <a:rPr lang="en-US" sz="1400" dirty="0">
                          <a:latin typeface="Arial" panose="020B0604020202020204" pitchFamily="34" charset="0"/>
                          <a:cs typeface="Arial" panose="020B0604020202020204" pitchFamily="34" charset="0"/>
                        </a:rPr>
                        <a:t>10.0%</a:t>
                      </a:r>
                    </a:p>
                  </a:txBody>
                  <a:tcPr/>
                </a:tc>
                <a:extLst>
                  <a:ext uri="{0D108BD9-81ED-4DB2-BD59-A6C34878D82A}">
                    <a16:rowId xmlns:a16="http://schemas.microsoft.com/office/drawing/2014/main" val="378297919"/>
                  </a:ext>
                </a:extLst>
              </a:tr>
              <a:tr h="370840">
                <a:tc>
                  <a:txBody>
                    <a:bodyPr/>
                    <a:lstStyle/>
                    <a:p>
                      <a:r>
                        <a:rPr lang="en-US" sz="1400" dirty="0">
                          <a:latin typeface="Arial" panose="020B0604020202020204" pitchFamily="34" charset="0"/>
                          <a:cs typeface="Arial" panose="020B0604020202020204" pitchFamily="34" charset="0"/>
                        </a:rPr>
                        <a:t>VL &gt;1000</a:t>
                      </a:r>
                    </a:p>
                  </a:txBody>
                  <a:tcPr/>
                </a:tc>
                <a:tc>
                  <a:txBody>
                    <a:bodyPr/>
                    <a:lstStyle/>
                    <a:p>
                      <a:pPr algn="ctr"/>
                      <a:r>
                        <a:rPr lang="en-US" sz="1400" dirty="0">
                          <a:latin typeface="Arial" panose="020B0604020202020204" pitchFamily="34" charset="0"/>
                          <a:cs typeface="Arial" panose="020B0604020202020204" pitchFamily="34" charset="0"/>
                        </a:rPr>
                        <a:t>3.15</a:t>
                      </a:r>
                    </a:p>
                  </a:txBody>
                  <a:tcPr/>
                </a:tc>
                <a:tc>
                  <a:txBody>
                    <a:bodyPr/>
                    <a:lstStyle/>
                    <a:p>
                      <a:pPr algn="ctr"/>
                      <a:r>
                        <a:rPr lang="en-US" sz="1400"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2168062435"/>
                  </a:ext>
                </a:extLst>
              </a:tr>
            </a:tbl>
          </a:graphicData>
        </a:graphic>
      </p:graphicFrame>
      <p:sp>
        <p:nvSpPr>
          <p:cNvPr id="12" name="Content Placeholder 111">
            <a:extLst>
              <a:ext uri="{FF2B5EF4-FFF2-40B4-BE49-F238E27FC236}">
                <a16:creationId xmlns:a16="http://schemas.microsoft.com/office/drawing/2014/main" id="{1674B33E-67AE-4367-B084-5C2EC6CFFE3C}"/>
              </a:ext>
            </a:extLst>
          </p:cNvPr>
          <p:cNvSpPr txBox="1">
            <a:spLocks/>
          </p:cNvSpPr>
          <p:nvPr/>
        </p:nvSpPr>
        <p:spPr>
          <a:xfrm>
            <a:off x="116365" y="3134763"/>
            <a:ext cx="4739466" cy="10902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Infant HIV DNA significantly correlated with concurrent HIV viral load, lowest with undetectable VL.</a:t>
            </a:r>
          </a:p>
        </p:txBody>
      </p:sp>
      <p:sp>
        <p:nvSpPr>
          <p:cNvPr id="13" name="Content Placeholder 111">
            <a:extLst>
              <a:ext uri="{FF2B5EF4-FFF2-40B4-BE49-F238E27FC236}">
                <a16:creationId xmlns:a16="http://schemas.microsoft.com/office/drawing/2014/main" id="{837DB2C8-3C75-4EC1-8D24-BA0C2A71C815}"/>
              </a:ext>
            </a:extLst>
          </p:cNvPr>
          <p:cNvSpPr txBox="1">
            <a:spLocks/>
          </p:cNvSpPr>
          <p:nvPr/>
        </p:nvSpPr>
        <p:spPr>
          <a:xfrm>
            <a:off x="4847413" y="3123804"/>
            <a:ext cx="4296587" cy="16909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Multivariate analysis of factors associated with DNA copies in first year post-ART: age start ART, pre-treatment CD4,  maternal ART, duration ART.</a:t>
            </a:r>
          </a:p>
          <a:p>
            <a:pPr>
              <a:lnSpc>
                <a:spcPct val="103000"/>
              </a:lnSpc>
              <a:spcBef>
                <a:spcPts val="600"/>
              </a:spcBef>
              <a:buFont typeface="Arial" panose="020B0604020202020204" pitchFamily="34" charset="0"/>
              <a:buChar char="→"/>
            </a:pPr>
            <a:endParaRPr lang="en-US" sz="2000" dirty="0"/>
          </a:p>
        </p:txBody>
      </p:sp>
      <p:sp>
        <p:nvSpPr>
          <p:cNvPr id="9" name="Rectangle 8">
            <a:extLst>
              <a:ext uri="{FF2B5EF4-FFF2-40B4-BE49-F238E27FC236}">
                <a16:creationId xmlns:a16="http://schemas.microsoft.com/office/drawing/2014/main" id="{14466D43-EAA2-47BD-9795-E1C119641802}"/>
              </a:ext>
            </a:extLst>
          </p:cNvPr>
          <p:cNvSpPr/>
          <p:nvPr/>
        </p:nvSpPr>
        <p:spPr>
          <a:xfrm>
            <a:off x="161217" y="4690213"/>
            <a:ext cx="4739466" cy="35233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809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760634" y="0"/>
            <a:ext cx="7886700" cy="1325563"/>
          </a:xfrm>
        </p:spPr>
        <p:txBody>
          <a:bodyPr>
            <a:normAutofit/>
          </a:bodyPr>
          <a:lstStyle/>
          <a:p>
            <a:r>
              <a:rPr lang="en-US" dirty="0"/>
              <a:t>Poor Outcome in Early Treated Infants, Africa</a:t>
            </a:r>
            <a:br>
              <a:rPr lang="en-US" dirty="0"/>
            </a:br>
            <a:r>
              <a:rPr lang="en-US" sz="2000" i="1" dirty="0" err="1">
                <a:solidFill>
                  <a:schemeClr val="tx1"/>
                </a:solidFill>
              </a:rPr>
              <a:t>Tagarro</a:t>
            </a:r>
            <a:r>
              <a:rPr lang="en-US" sz="2000" i="1" dirty="0">
                <a:solidFill>
                  <a:schemeClr val="tx1"/>
                </a:solidFill>
              </a:rPr>
              <a:t> A al.  CROI, 2020 Boston Abs. 806</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0" y="1047714"/>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62509" y="1040910"/>
            <a:ext cx="9018982" cy="19107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Earth is multi-center cohort in Mozambique and S Africa enrolling HIV+ infants starting ART in first 3 </a:t>
            </a:r>
            <a:r>
              <a:rPr lang="en-US" sz="2000" dirty="0" err="1"/>
              <a:t>mo</a:t>
            </a:r>
            <a:r>
              <a:rPr lang="en-US" sz="2000" dirty="0"/>
              <a:t> life in Africa, enrolling since May 2018. </a:t>
            </a:r>
          </a:p>
          <a:p>
            <a:pPr>
              <a:lnSpc>
                <a:spcPct val="103000"/>
              </a:lnSpc>
              <a:spcBef>
                <a:spcPts val="600"/>
              </a:spcBef>
            </a:pPr>
            <a:r>
              <a:rPr lang="en-US" sz="2000" dirty="0"/>
              <a:t>Evaluated risk factors for poor outcome (death or progression to WHO Stage 3/4 or CD4 &lt;25%) in 135 enrolled infants to date  (median age at ART start 38 d, median FU 5.5 </a:t>
            </a:r>
            <a:r>
              <a:rPr lang="en-US" sz="2000" dirty="0" err="1"/>
              <a:t>mo</a:t>
            </a:r>
            <a:r>
              <a:rPr lang="en-US" sz="2000" dirty="0"/>
              <a:t>)</a:t>
            </a:r>
          </a:p>
        </p:txBody>
      </p:sp>
      <p:pic>
        <p:nvPicPr>
          <p:cNvPr id="5" name="Picture 4">
            <a:extLst>
              <a:ext uri="{FF2B5EF4-FFF2-40B4-BE49-F238E27FC236}">
                <a16:creationId xmlns:a16="http://schemas.microsoft.com/office/drawing/2014/main" id="{991C43F8-5E32-419B-86D6-72A03BB22AE5}"/>
              </a:ext>
            </a:extLst>
          </p:cNvPr>
          <p:cNvPicPr>
            <a:picLocks noChangeAspect="1"/>
          </p:cNvPicPr>
          <p:nvPr/>
        </p:nvPicPr>
        <p:blipFill>
          <a:blip r:embed="rId2"/>
          <a:stretch>
            <a:fillRect/>
          </a:stretch>
        </p:blipFill>
        <p:spPr>
          <a:xfrm>
            <a:off x="151550" y="70596"/>
            <a:ext cx="787564" cy="970314"/>
          </a:xfrm>
          <a:prstGeom prst="rect">
            <a:avLst/>
          </a:prstGeom>
        </p:spPr>
      </p:pic>
      <p:pic>
        <p:nvPicPr>
          <p:cNvPr id="8" name="Picture 7">
            <a:extLst>
              <a:ext uri="{FF2B5EF4-FFF2-40B4-BE49-F238E27FC236}">
                <a16:creationId xmlns:a16="http://schemas.microsoft.com/office/drawing/2014/main" id="{83F157A2-DB49-4031-A8D6-B178274FE79A}"/>
              </a:ext>
            </a:extLst>
          </p:cNvPr>
          <p:cNvPicPr>
            <a:picLocks noChangeAspect="1"/>
          </p:cNvPicPr>
          <p:nvPr/>
        </p:nvPicPr>
        <p:blipFill>
          <a:blip r:embed="rId3"/>
          <a:stretch>
            <a:fillRect/>
          </a:stretch>
        </p:blipFill>
        <p:spPr>
          <a:xfrm>
            <a:off x="7781242" y="708087"/>
            <a:ext cx="1114425" cy="276225"/>
          </a:xfrm>
          <a:prstGeom prst="rect">
            <a:avLst/>
          </a:prstGeom>
        </p:spPr>
      </p:pic>
      <p:sp>
        <p:nvSpPr>
          <p:cNvPr id="9" name="Content Placeholder 111">
            <a:extLst>
              <a:ext uri="{FF2B5EF4-FFF2-40B4-BE49-F238E27FC236}">
                <a16:creationId xmlns:a16="http://schemas.microsoft.com/office/drawing/2014/main" id="{1787A842-3219-4F6E-8B49-FB238884D3A5}"/>
              </a:ext>
            </a:extLst>
          </p:cNvPr>
          <p:cNvSpPr txBox="1">
            <a:spLocks/>
          </p:cNvSpPr>
          <p:nvPr/>
        </p:nvSpPr>
        <p:spPr>
          <a:xfrm>
            <a:off x="275115" y="2880746"/>
            <a:ext cx="5483133" cy="372905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32 infants (24%) had poor outcomes</a:t>
            </a:r>
          </a:p>
          <a:p>
            <a:pPr>
              <a:lnSpc>
                <a:spcPct val="103000"/>
              </a:lnSpc>
              <a:spcBef>
                <a:spcPts val="600"/>
              </a:spcBef>
              <a:buFont typeface="Arial" panose="020B0604020202020204" pitchFamily="34" charset="0"/>
              <a:buChar char="→"/>
            </a:pPr>
            <a:r>
              <a:rPr lang="en-US" sz="2000" dirty="0"/>
              <a:t>12 (9%) infants died</a:t>
            </a:r>
          </a:p>
          <a:p>
            <a:pPr>
              <a:lnSpc>
                <a:spcPct val="103000"/>
              </a:lnSpc>
              <a:spcBef>
                <a:spcPts val="600"/>
              </a:spcBef>
              <a:buFont typeface="Arial" panose="020B0604020202020204" pitchFamily="34" charset="0"/>
              <a:buChar char="→"/>
            </a:pPr>
            <a:r>
              <a:rPr lang="en-US" sz="2000" dirty="0"/>
              <a:t>7 (5%) progressed to WHO Stage 3 or 4</a:t>
            </a:r>
          </a:p>
          <a:p>
            <a:pPr>
              <a:lnSpc>
                <a:spcPct val="103000"/>
              </a:lnSpc>
              <a:spcBef>
                <a:spcPts val="600"/>
              </a:spcBef>
              <a:buFont typeface="Arial" panose="020B0604020202020204" pitchFamily="34" charset="0"/>
              <a:buChar char="→"/>
            </a:pPr>
            <a:r>
              <a:rPr lang="en-US" sz="2000" dirty="0"/>
              <a:t>16 (12%) had CD4 &lt;25%</a:t>
            </a:r>
          </a:p>
          <a:p>
            <a:pPr>
              <a:lnSpc>
                <a:spcPct val="103000"/>
              </a:lnSpc>
              <a:spcBef>
                <a:spcPts val="600"/>
              </a:spcBef>
              <a:buFont typeface="Arial" panose="020B0604020202020204" pitchFamily="34" charset="0"/>
              <a:buChar char="→"/>
            </a:pPr>
            <a:r>
              <a:rPr lang="en-US" sz="2000" dirty="0"/>
              <a:t>Determinants of poor outcome (adjusting for site, baseline WAZ and ART regimen) were:</a:t>
            </a:r>
          </a:p>
          <a:p>
            <a:pPr lvl="1">
              <a:lnSpc>
                <a:spcPct val="103000"/>
              </a:lnSpc>
              <a:spcBef>
                <a:spcPts val="600"/>
              </a:spcBef>
              <a:buFont typeface="Calibri" panose="020F0502020204030204" pitchFamily="34" charset="0"/>
              <a:buChar char="‒"/>
            </a:pPr>
            <a:r>
              <a:rPr lang="en-US" sz="2000" dirty="0"/>
              <a:t>VL during follow-up (not baseline):           2.7-fold ↑ risk for each log ↑ VL in FU</a:t>
            </a:r>
          </a:p>
          <a:p>
            <a:pPr lvl="1">
              <a:lnSpc>
                <a:spcPct val="103000"/>
              </a:lnSpc>
              <a:spcBef>
                <a:spcPts val="600"/>
              </a:spcBef>
              <a:buFont typeface="Calibri" panose="020F0502020204030204" pitchFamily="34" charset="0"/>
              <a:buChar char="‒"/>
            </a:pPr>
            <a:r>
              <a:rPr lang="en-US" sz="2000" dirty="0"/>
              <a:t>Age at start of ART:                                           1.5-fold ↑ risk for each month delay</a:t>
            </a:r>
          </a:p>
        </p:txBody>
      </p:sp>
      <p:grpSp>
        <p:nvGrpSpPr>
          <p:cNvPr id="22" name="Group 21">
            <a:extLst>
              <a:ext uri="{FF2B5EF4-FFF2-40B4-BE49-F238E27FC236}">
                <a16:creationId xmlns:a16="http://schemas.microsoft.com/office/drawing/2014/main" id="{70BDB0AE-5004-432F-805D-D2A314518B1F}"/>
              </a:ext>
            </a:extLst>
          </p:cNvPr>
          <p:cNvGrpSpPr/>
          <p:nvPr/>
        </p:nvGrpSpPr>
        <p:grpSpPr>
          <a:xfrm>
            <a:off x="6143245" y="2426563"/>
            <a:ext cx="2718866" cy="4209129"/>
            <a:chOff x="6143245" y="2426563"/>
            <a:chExt cx="2718866" cy="4209129"/>
          </a:xfrm>
        </p:grpSpPr>
        <p:pic>
          <p:nvPicPr>
            <p:cNvPr id="16" name="Picture 15">
              <a:extLst>
                <a:ext uri="{FF2B5EF4-FFF2-40B4-BE49-F238E27FC236}">
                  <a16:creationId xmlns:a16="http://schemas.microsoft.com/office/drawing/2014/main" id="{8DB47AA9-DFAC-4C81-B4FA-4AB78DF1B1C3}"/>
                </a:ext>
              </a:extLst>
            </p:cNvPr>
            <p:cNvPicPr>
              <a:picLocks noChangeAspect="1"/>
            </p:cNvPicPr>
            <p:nvPr/>
          </p:nvPicPr>
          <p:blipFill>
            <a:blip r:embed="rId4"/>
            <a:stretch>
              <a:fillRect/>
            </a:stretch>
          </p:blipFill>
          <p:spPr>
            <a:xfrm>
              <a:off x="6401679" y="2426563"/>
              <a:ext cx="2421378" cy="2165341"/>
            </a:xfrm>
            <a:prstGeom prst="rect">
              <a:avLst/>
            </a:prstGeom>
          </p:spPr>
        </p:pic>
        <p:pic>
          <p:nvPicPr>
            <p:cNvPr id="20" name="Picture 19">
              <a:extLst>
                <a:ext uri="{FF2B5EF4-FFF2-40B4-BE49-F238E27FC236}">
                  <a16:creationId xmlns:a16="http://schemas.microsoft.com/office/drawing/2014/main" id="{7650EC20-DFA6-46B9-BC75-C0FF9DB62ED4}"/>
                </a:ext>
              </a:extLst>
            </p:cNvPr>
            <p:cNvPicPr>
              <a:picLocks noChangeAspect="1"/>
            </p:cNvPicPr>
            <p:nvPr/>
          </p:nvPicPr>
          <p:blipFill>
            <a:blip r:embed="rId5"/>
            <a:stretch>
              <a:fillRect/>
            </a:stretch>
          </p:blipFill>
          <p:spPr>
            <a:xfrm>
              <a:off x="6555432" y="4549959"/>
              <a:ext cx="2306679" cy="2085733"/>
            </a:xfrm>
            <a:prstGeom prst="rect">
              <a:avLst/>
            </a:prstGeom>
          </p:spPr>
        </p:pic>
        <p:pic>
          <p:nvPicPr>
            <p:cNvPr id="21" name="Picture 20">
              <a:extLst>
                <a:ext uri="{FF2B5EF4-FFF2-40B4-BE49-F238E27FC236}">
                  <a16:creationId xmlns:a16="http://schemas.microsoft.com/office/drawing/2014/main" id="{047CC7B1-54D5-413C-A8D4-963490818664}"/>
                </a:ext>
              </a:extLst>
            </p:cNvPr>
            <p:cNvPicPr>
              <a:picLocks noChangeAspect="1"/>
            </p:cNvPicPr>
            <p:nvPr/>
          </p:nvPicPr>
          <p:blipFill>
            <a:blip r:embed="rId6"/>
            <a:stretch>
              <a:fillRect/>
            </a:stretch>
          </p:blipFill>
          <p:spPr>
            <a:xfrm>
              <a:off x="6143245" y="2687951"/>
              <a:ext cx="443279" cy="3870167"/>
            </a:xfrm>
            <a:prstGeom prst="rect">
              <a:avLst/>
            </a:prstGeom>
          </p:spPr>
        </p:pic>
      </p:grpSp>
    </p:spTree>
    <p:extLst>
      <p:ext uri="{BB962C8B-B14F-4D97-AF65-F5344CB8AC3E}">
        <p14:creationId xmlns:p14="http://schemas.microsoft.com/office/powerpoint/2010/main" val="348458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500"/>
                                        <p:tgtEl>
                                          <p:spTgt spid="9">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fade">
                                      <p:cBhvr>
                                        <p:cTn id="24" dur="500"/>
                                        <p:tgtEl>
                                          <p:spTgt spid="9">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1169299" y="-39912"/>
            <a:ext cx="7434097" cy="1325563"/>
          </a:xfrm>
        </p:spPr>
        <p:txBody>
          <a:bodyPr>
            <a:normAutofit fontScale="90000"/>
          </a:bodyPr>
          <a:lstStyle/>
          <a:p>
            <a:r>
              <a:rPr lang="en-US" dirty="0"/>
              <a:t>Problems in the Cascade of HIV Care for Children  and Adolescents in West African Cohorts</a:t>
            </a:r>
            <a:br>
              <a:rPr lang="en-US" dirty="0"/>
            </a:br>
            <a:r>
              <a:rPr lang="en-US" sz="2000" i="1" dirty="0" err="1">
                <a:solidFill>
                  <a:schemeClr val="tx1"/>
                </a:solidFill>
              </a:rPr>
              <a:t>Dahourou</a:t>
            </a:r>
            <a:r>
              <a:rPr lang="en-US" sz="2000" i="1" dirty="0">
                <a:solidFill>
                  <a:schemeClr val="tx1"/>
                </a:solidFill>
              </a:rPr>
              <a:t> DL et al.  CROI, 2020 Boston Abs. 816</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48744" y="1069015"/>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C7D74524-65DC-4782-AAF3-D729A802A134}"/>
              </a:ext>
            </a:extLst>
          </p:cNvPr>
          <p:cNvPicPr>
            <a:picLocks noChangeAspect="1"/>
          </p:cNvPicPr>
          <p:nvPr/>
        </p:nvPicPr>
        <p:blipFill>
          <a:blip r:embed="rId2"/>
          <a:stretch>
            <a:fillRect/>
          </a:stretch>
        </p:blipFill>
        <p:spPr>
          <a:xfrm>
            <a:off x="314607" y="113496"/>
            <a:ext cx="874706" cy="886855"/>
          </a:xfrm>
          <a:prstGeom prst="rect">
            <a:avLst/>
          </a:prstGeom>
        </p:spPr>
      </p:pic>
      <p:pic>
        <p:nvPicPr>
          <p:cNvPr id="5" name="Picture 4">
            <a:extLst>
              <a:ext uri="{FF2B5EF4-FFF2-40B4-BE49-F238E27FC236}">
                <a16:creationId xmlns:a16="http://schemas.microsoft.com/office/drawing/2014/main" id="{10AFC455-C9D2-4944-9907-10075388D34C}"/>
              </a:ext>
            </a:extLst>
          </p:cNvPr>
          <p:cNvPicPr>
            <a:picLocks noChangeAspect="1"/>
          </p:cNvPicPr>
          <p:nvPr/>
        </p:nvPicPr>
        <p:blipFill>
          <a:blip r:embed="rId3"/>
          <a:stretch>
            <a:fillRect/>
          </a:stretch>
        </p:blipFill>
        <p:spPr>
          <a:xfrm>
            <a:off x="191876" y="2472901"/>
            <a:ext cx="3333750" cy="1619250"/>
          </a:xfrm>
          <a:prstGeom prst="rect">
            <a:avLst/>
          </a:prstGeom>
        </p:spPr>
      </p:pic>
      <p:sp>
        <p:nvSpPr>
          <p:cNvPr id="9" name="Content Placeholder 111">
            <a:extLst>
              <a:ext uri="{FF2B5EF4-FFF2-40B4-BE49-F238E27FC236}">
                <a16:creationId xmlns:a16="http://schemas.microsoft.com/office/drawing/2014/main" id="{DF97A27A-4D72-4ADA-AF6A-396B96313EAB}"/>
              </a:ext>
            </a:extLst>
          </p:cNvPr>
          <p:cNvSpPr txBox="1">
            <a:spLocks/>
          </p:cNvSpPr>
          <p:nvPr/>
        </p:nvSpPr>
        <p:spPr>
          <a:xfrm>
            <a:off x="191876" y="4100004"/>
            <a:ext cx="8612490" cy="2553064"/>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spcAft>
                <a:spcPts val="200"/>
              </a:spcAft>
            </a:pPr>
            <a:r>
              <a:rPr lang="en-US" dirty="0"/>
              <a:t>Significantly lower ART access in children &lt;5 </a:t>
            </a:r>
            <a:r>
              <a:rPr lang="en-US" dirty="0" err="1"/>
              <a:t>yrs</a:t>
            </a:r>
            <a:r>
              <a:rPr lang="en-US" dirty="0"/>
              <a:t> compared to those age 10-15 </a:t>
            </a:r>
            <a:r>
              <a:rPr lang="en-US" dirty="0" err="1"/>
              <a:t>yr</a:t>
            </a:r>
            <a:r>
              <a:rPr lang="en-US" dirty="0"/>
              <a:t>):</a:t>
            </a:r>
          </a:p>
          <a:p>
            <a:pPr lvl="1">
              <a:lnSpc>
                <a:spcPct val="103000"/>
              </a:lnSpc>
              <a:spcBef>
                <a:spcPts val="600"/>
              </a:spcBef>
              <a:spcAft>
                <a:spcPts val="200"/>
              </a:spcAft>
            </a:pPr>
            <a:r>
              <a:rPr lang="en-US" sz="2100" dirty="0"/>
              <a:t>Age &lt;2 </a:t>
            </a:r>
            <a:r>
              <a:rPr lang="en-US" sz="2100" dirty="0" err="1"/>
              <a:t>yrs</a:t>
            </a:r>
            <a:r>
              <a:rPr lang="en-US" sz="2100" dirty="0"/>
              <a:t>, 41% less likely start ART (</a:t>
            </a:r>
            <a:r>
              <a:rPr lang="en-US" sz="2100" dirty="0" err="1"/>
              <a:t>aHR</a:t>
            </a:r>
            <a:r>
              <a:rPr lang="en-US" sz="2100" dirty="0"/>
              <a:t> 0.59, 95% CI 0.54-0.64)</a:t>
            </a:r>
          </a:p>
          <a:p>
            <a:pPr lvl="1">
              <a:lnSpc>
                <a:spcPct val="103000"/>
              </a:lnSpc>
              <a:spcBef>
                <a:spcPts val="600"/>
              </a:spcBef>
              <a:spcAft>
                <a:spcPts val="200"/>
              </a:spcAft>
            </a:pPr>
            <a:r>
              <a:rPr lang="en-US" sz="2100" dirty="0"/>
              <a:t>Age 2-4 </a:t>
            </a:r>
            <a:r>
              <a:rPr lang="en-US" sz="2100" dirty="0" err="1"/>
              <a:t>yrs</a:t>
            </a:r>
            <a:r>
              <a:rPr lang="en-US" sz="2100" dirty="0"/>
              <a:t>, 16% less likely start ART (</a:t>
            </a:r>
            <a:r>
              <a:rPr lang="en-US" sz="2100" dirty="0" err="1"/>
              <a:t>aHR</a:t>
            </a:r>
            <a:r>
              <a:rPr lang="en-US" sz="2100" dirty="0"/>
              <a:t> 0.84,95% CI 0.77-0.92)</a:t>
            </a:r>
          </a:p>
          <a:p>
            <a:pPr>
              <a:lnSpc>
                <a:spcPct val="103000"/>
              </a:lnSpc>
              <a:spcBef>
                <a:spcPts val="600"/>
              </a:spcBef>
              <a:spcAft>
                <a:spcPts val="200"/>
              </a:spcAft>
            </a:pPr>
            <a:r>
              <a:rPr lang="en-US" dirty="0"/>
              <a:t>Low access to VL testing (only 65% had &gt;1 VL test)</a:t>
            </a:r>
          </a:p>
          <a:p>
            <a:pPr>
              <a:lnSpc>
                <a:spcPct val="103000"/>
              </a:lnSpc>
              <a:spcBef>
                <a:spcPts val="600"/>
              </a:spcBef>
              <a:spcAft>
                <a:spcPts val="200"/>
              </a:spcAft>
            </a:pPr>
            <a:r>
              <a:rPr lang="en-US" dirty="0"/>
              <a:t>Suboptimal viral suppression (&lt;500 c/mL)in those tested (53% suppression)</a:t>
            </a:r>
          </a:p>
        </p:txBody>
      </p:sp>
      <p:sp>
        <p:nvSpPr>
          <p:cNvPr id="11" name="Rectangle 10">
            <a:extLst>
              <a:ext uri="{FF2B5EF4-FFF2-40B4-BE49-F238E27FC236}">
                <a16:creationId xmlns:a16="http://schemas.microsoft.com/office/drawing/2014/main" id="{6780680A-A17D-4364-AE0F-4F2BBBB0EE67}"/>
              </a:ext>
            </a:extLst>
          </p:cNvPr>
          <p:cNvSpPr/>
          <p:nvPr/>
        </p:nvSpPr>
        <p:spPr>
          <a:xfrm>
            <a:off x="4523257" y="3953649"/>
            <a:ext cx="406829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11">
            <a:extLst>
              <a:ext uri="{FF2B5EF4-FFF2-40B4-BE49-F238E27FC236}">
                <a16:creationId xmlns:a16="http://schemas.microsoft.com/office/drawing/2014/main" id="{8A93566D-DCB1-4FA8-88DB-E1D07EE81069}"/>
              </a:ext>
            </a:extLst>
          </p:cNvPr>
          <p:cNvSpPr txBox="1">
            <a:spLocks/>
          </p:cNvSpPr>
          <p:nvPr/>
        </p:nvSpPr>
        <p:spPr>
          <a:xfrm>
            <a:off x="94389" y="1137681"/>
            <a:ext cx="8857735" cy="1775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IeDEA pediatric West African cohort 9 sites in 5 countries (Benin, Cote d’Ivoire, Ghana, Mali, Togo): 7,750 ART-naïve children/youth age &lt;19 </a:t>
            </a:r>
            <a:r>
              <a:rPr lang="en-US" sz="2200" dirty="0" err="1"/>
              <a:t>yr</a:t>
            </a:r>
            <a:r>
              <a:rPr lang="en-US" sz="2200" dirty="0"/>
              <a:t> (median age 3.5 </a:t>
            </a:r>
            <a:r>
              <a:rPr lang="en-US" sz="2200" dirty="0" err="1"/>
              <a:t>yr</a:t>
            </a:r>
            <a:r>
              <a:rPr lang="en-US" sz="2200" dirty="0"/>
              <a:t>) enrolled 2004-2018.</a:t>
            </a:r>
          </a:p>
        </p:txBody>
      </p:sp>
      <p:sp>
        <p:nvSpPr>
          <p:cNvPr id="14" name="Rectangle 13">
            <a:extLst>
              <a:ext uri="{FF2B5EF4-FFF2-40B4-BE49-F238E27FC236}">
                <a16:creationId xmlns:a16="http://schemas.microsoft.com/office/drawing/2014/main" id="{A84B8BBD-8E9C-4310-8023-D95325FDC35E}"/>
              </a:ext>
            </a:extLst>
          </p:cNvPr>
          <p:cNvSpPr/>
          <p:nvPr/>
        </p:nvSpPr>
        <p:spPr>
          <a:xfrm>
            <a:off x="8415617" y="310634"/>
            <a:ext cx="237566" cy="369332"/>
          </a:xfrm>
          <a:prstGeom prst="rect">
            <a:avLst/>
          </a:prstGeom>
        </p:spPr>
        <p:txBody>
          <a:bodyPr wrap="none">
            <a:spAutoFit/>
          </a:bodyPr>
          <a:lstStyle/>
          <a:p>
            <a:r>
              <a:rPr lang="en-US" dirty="0"/>
              <a:t> </a:t>
            </a:r>
          </a:p>
        </p:txBody>
      </p:sp>
      <p:sp>
        <p:nvSpPr>
          <p:cNvPr id="15" name="Content Placeholder 111">
            <a:extLst>
              <a:ext uri="{FF2B5EF4-FFF2-40B4-BE49-F238E27FC236}">
                <a16:creationId xmlns:a16="http://schemas.microsoft.com/office/drawing/2014/main" id="{DCEE1E4C-6B84-4112-96F8-64C59469316A}"/>
              </a:ext>
            </a:extLst>
          </p:cNvPr>
          <p:cNvSpPr txBox="1">
            <a:spLocks/>
          </p:cNvSpPr>
          <p:nvPr/>
        </p:nvSpPr>
        <p:spPr>
          <a:xfrm>
            <a:off x="3092201" y="2289269"/>
            <a:ext cx="5859923" cy="28769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Continued holes in the pediatric HIV care cascade for children and youth:</a:t>
            </a:r>
          </a:p>
          <a:p>
            <a:pPr lvl="1">
              <a:lnSpc>
                <a:spcPct val="103000"/>
              </a:lnSpc>
              <a:spcBef>
                <a:spcPts val="600"/>
              </a:spcBef>
            </a:pPr>
            <a:r>
              <a:rPr lang="en-US" dirty="0"/>
              <a:t>22% attrition before ART started </a:t>
            </a:r>
            <a:r>
              <a:rPr lang="en-US" sz="2200" dirty="0"/>
              <a:t>(3% died, 19% LTFU before starting ART)</a:t>
            </a:r>
          </a:p>
        </p:txBody>
      </p:sp>
    </p:spTree>
    <p:extLst>
      <p:ext uri="{BB962C8B-B14F-4D97-AF65-F5344CB8AC3E}">
        <p14:creationId xmlns:p14="http://schemas.microsoft.com/office/powerpoint/2010/main" val="171711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420956" y="-43435"/>
            <a:ext cx="7886700" cy="1325563"/>
          </a:xfrm>
        </p:spPr>
        <p:txBody>
          <a:bodyPr/>
          <a:lstStyle/>
          <a:p>
            <a:r>
              <a:rPr lang="en-US" dirty="0"/>
              <a:t>Long-Term Treatment Outcomes in Immediate vs Deferred ART, PREDICT Trial</a:t>
            </a:r>
            <a:r>
              <a:rPr lang="en-US" sz="2400" dirty="0">
                <a:solidFill>
                  <a:schemeClr val="tx1"/>
                </a:solidFill>
              </a:rPr>
              <a:t>*</a:t>
            </a:r>
            <a:br>
              <a:rPr lang="en-US" dirty="0"/>
            </a:br>
            <a:r>
              <a:rPr lang="en-US" sz="2000" i="1" dirty="0">
                <a:solidFill>
                  <a:schemeClr val="tx1"/>
                </a:solidFill>
              </a:rPr>
              <a:t>Puthanakit T et al.  CROI, 2020 Boston Abs. 136</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0" y="1182226"/>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82880" y="1213700"/>
            <a:ext cx="8839201" cy="13969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PREDICT study in Thailand/Cambodia: ART-naïve HIV+ children age      1-12 years with CD4 15-24% (median baseline 21%) randomized to immediate ART vs deferred (until CD4 &lt;15%); found no difference AIDS-free survival but better CD4 at 3 years FU.</a:t>
            </a:r>
          </a:p>
          <a:p>
            <a:pPr>
              <a:lnSpc>
                <a:spcPct val="103000"/>
              </a:lnSpc>
              <a:spcBef>
                <a:spcPts val="600"/>
              </a:spcBef>
            </a:pPr>
            <a:endParaRPr lang="en-US" sz="2000" dirty="0"/>
          </a:p>
        </p:txBody>
      </p:sp>
      <p:sp>
        <p:nvSpPr>
          <p:cNvPr id="8" name="Content Placeholder 111">
            <a:extLst>
              <a:ext uri="{FF2B5EF4-FFF2-40B4-BE49-F238E27FC236}">
                <a16:creationId xmlns:a16="http://schemas.microsoft.com/office/drawing/2014/main" id="{C14505A2-91A6-43C2-A214-488E18F78046}"/>
              </a:ext>
            </a:extLst>
          </p:cNvPr>
          <p:cNvSpPr txBox="1">
            <a:spLocks/>
          </p:cNvSpPr>
          <p:nvPr/>
        </p:nvSpPr>
        <p:spPr>
          <a:xfrm>
            <a:off x="192405" y="2511088"/>
            <a:ext cx="8839201" cy="4975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10 </a:t>
            </a:r>
            <a:r>
              <a:rPr lang="en-US" sz="2000" dirty="0" err="1"/>
              <a:t>yr</a:t>
            </a:r>
            <a:r>
              <a:rPr lang="en-US" sz="2000" dirty="0"/>
              <a:t> FU in Resilience Study to evaluate LT outcomes (77% participation).</a:t>
            </a:r>
          </a:p>
          <a:p>
            <a:pPr>
              <a:lnSpc>
                <a:spcPct val="103000"/>
              </a:lnSpc>
              <a:spcBef>
                <a:spcPts val="600"/>
              </a:spcBef>
            </a:pPr>
            <a:endParaRPr lang="en-US" sz="2000" dirty="0"/>
          </a:p>
        </p:txBody>
      </p:sp>
      <p:sp>
        <p:nvSpPr>
          <p:cNvPr id="52" name="Content Placeholder 111">
            <a:extLst>
              <a:ext uri="{FF2B5EF4-FFF2-40B4-BE49-F238E27FC236}">
                <a16:creationId xmlns:a16="http://schemas.microsoft.com/office/drawing/2014/main" id="{C26F1A7D-E10A-4181-95EF-EE471E86C81B}"/>
              </a:ext>
            </a:extLst>
          </p:cNvPr>
          <p:cNvSpPr txBox="1">
            <a:spLocks/>
          </p:cNvSpPr>
          <p:nvPr/>
        </p:nvSpPr>
        <p:spPr>
          <a:xfrm>
            <a:off x="-57423" y="5254559"/>
            <a:ext cx="2535234" cy="12246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400" dirty="0"/>
              <a:t>Immediate ART resulted in 10-year superior immune status: </a:t>
            </a:r>
            <a:r>
              <a:rPr lang="en-US" sz="1400" dirty="0">
                <a:solidFill>
                  <a:srgbClr val="0066CC"/>
                </a:solidFill>
              </a:rPr>
              <a:t>CD4 &gt;500  </a:t>
            </a:r>
            <a:r>
              <a:rPr lang="en-US" sz="1400" dirty="0"/>
              <a:t>immediate 88%, deferred 76%</a:t>
            </a:r>
          </a:p>
        </p:txBody>
      </p:sp>
      <p:sp>
        <p:nvSpPr>
          <p:cNvPr id="53" name="Content Placeholder 111">
            <a:extLst>
              <a:ext uri="{FF2B5EF4-FFF2-40B4-BE49-F238E27FC236}">
                <a16:creationId xmlns:a16="http://schemas.microsoft.com/office/drawing/2014/main" id="{221B1C61-4E57-4759-8CFE-7762EE59398B}"/>
              </a:ext>
            </a:extLst>
          </p:cNvPr>
          <p:cNvSpPr txBox="1">
            <a:spLocks/>
          </p:cNvSpPr>
          <p:nvPr/>
        </p:nvSpPr>
        <p:spPr>
          <a:xfrm>
            <a:off x="2562438" y="5294630"/>
            <a:ext cx="4034190" cy="12246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400" dirty="0"/>
              <a:t>Immediate ART had trend at 10-years toward higher rate of undetectable VL (&lt;50 c/L) compared to deferred (</a:t>
            </a:r>
            <a:r>
              <a:rPr lang="en-US" sz="1400" dirty="0">
                <a:solidFill>
                  <a:srgbClr val="0070C0"/>
                </a:solidFill>
              </a:rPr>
              <a:t>86% immediate</a:t>
            </a:r>
            <a:r>
              <a:rPr lang="en-US" sz="1400" dirty="0"/>
              <a:t>, </a:t>
            </a:r>
            <a:r>
              <a:rPr lang="en-US" sz="1400" dirty="0">
                <a:solidFill>
                  <a:schemeClr val="accent2">
                    <a:lumMod val="75000"/>
                  </a:schemeClr>
                </a:solidFill>
              </a:rPr>
              <a:t>78% deferred</a:t>
            </a:r>
            <a:r>
              <a:rPr lang="en-US" sz="1400" dirty="0"/>
              <a:t>) and lower risk of viral failure (</a:t>
            </a:r>
            <a:r>
              <a:rPr lang="en-US" sz="1400" dirty="0">
                <a:solidFill>
                  <a:srgbClr val="0070C0"/>
                </a:solidFill>
              </a:rPr>
              <a:t>22.8% immediate</a:t>
            </a:r>
            <a:r>
              <a:rPr lang="en-US" sz="1400" dirty="0"/>
              <a:t>,</a:t>
            </a:r>
            <a:r>
              <a:rPr lang="en-US" sz="1400" dirty="0">
                <a:solidFill>
                  <a:srgbClr val="0070C0"/>
                </a:solidFill>
              </a:rPr>
              <a:t> </a:t>
            </a:r>
            <a:r>
              <a:rPr lang="en-US" sz="1400" dirty="0">
                <a:solidFill>
                  <a:schemeClr val="accent2">
                    <a:lumMod val="75000"/>
                  </a:schemeClr>
                </a:solidFill>
              </a:rPr>
              <a:t>34.3% deferred</a:t>
            </a:r>
            <a:r>
              <a:rPr lang="en-US" sz="1400" dirty="0"/>
              <a:t>)</a:t>
            </a:r>
          </a:p>
          <a:p>
            <a:pPr>
              <a:lnSpc>
                <a:spcPct val="103000"/>
              </a:lnSpc>
              <a:spcBef>
                <a:spcPts val="600"/>
              </a:spcBef>
              <a:buFont typeface="Arial" panose="020B0604020202020204" pitchFamily="34" charset="0"/>
              <a:buChar char="→"/>
            </a:pPr>
            <a:endParaRPr lang="en-US" sz="1400" dirty="0"/>
          </a:p>
        </p:txBody>
      </p:sp>
      <p:sp>
        <p:nvSpPr>
          <p:cNvPr id="57" name="Rectangle 56">
            <a:extLst>
              <a:ext uri="{FF2B5EF4-FFF2-40B4-BE49-F238E27FC236}">
                <a16:creationId xmlns:a16="http://schemas.microsoft.com/office/drawing/2014/main" id="{9CFA07C0-1B9B-43E1-AC28-1D42AFE500B5}"/>
              </a:ext>
            </a:extLst>
          </p:cNvPr>
          <p:cNvSpPr/>
          <p:nvPr/>
        </p:nvSpPr>
        <p:spPr>
          <a:xfrm>
            <a:off x="7401536" y="551851"/>
            <a:ext cx="1718740" cy="338554"/>
          </a:xfrm>
          <a:prstGeom prst="rect">
            <a:avLst/>
          </a:prstGeom>
        </p:spPr>
        <p:txBody>
          <a:bodyPr wrap="none">
            <a:spAutoFit/>
          </a:bodyPr>
          <a:lstStyle/>
          <a:p>
            <a:pPr algn="ctr"/>
            <a:r>
              <a:rPr lang="en-US" sz="800" i="1" dirty="0">
                <a:latin typeface="Arial" panose="020B0604020202020204" pitchFamily="34" charset="0"/>
                <a:cs typeface="Arial" panose="020B0604020202020204" pitchFamily="34" charset="0"/>
              </a:rPr>
              <a:t>*Puthanakit T.  Lancet Infect Dis. </a:t>
            </a:r>
          </a:p>
          <a:p>
            <a:pPr algn="ctr"/>
            <a:r>
              <a:rPr lang="en-US" sz="800" i="1" dirty="0">
                <a:latin typeface="Arial" panose="020B0604020202020204" pitchFamily="34" charset="0"/>
                <a:cs typeface="Arial" panose="020B0604020202020204" pitchFamily="34" charset="0"/>
              </a:rPr>
              <a:t>2012;12”933-41 </a:t>
            </a:r>
            <a:endParaRPr lang="en-US" sz="800" dirty="0">
              <a:latin typeface="Arial" panose="020B0604020202020204" pitchFamily="34" charset="0"/>
              <a:cs typeface="Arial" panose="020B0604020202020204" pitchFamily="34" charset="0"/>
            </a:endParaRPr>
          </a:p>
        </p:txBody>
      </p:sp>
      <p:grpSp>
        <p:nvGrpSpPr>
          <p:cNvPr id="63" name="Group 62">
            <a:extLst>
              <a:ext uri="{FF2B5EF4-FFF2-40B4-BE49-F238E27FC236}">
                <a16:creationId xmlns:a16="http://schemas.microsoft.com/office/drawing/2014/main" id="{02C09A7E-0948-450A-AC57-A5084FE409EC}"/>
              </a:ext>
            </a:extLst>
          </p:cNvPr>
          <p:cNvGrpSpPr/>
          <p:nvPr/>
        </p:nvGrpSpPr>
        <p:grpSpPr>
          <a:xfrm>
            <a:off x="6958959" y="2843426"/>
            <a:ext cx="1952625" cy="2925207"/>
            <a:chOff x="6995178" y="3037447"/>
            <a:chExt cx="1952625" cy="2925207"/>
          </a:xfrm>
        </p:grpSpPr>
        <p:pic>
          <p:nvPicPr>
            <p:cNvPr id="59" name="Picture 58">
              <a:extLst>
                <a:ext uri="{FF2B5EF4-FFF2-40B4-BE49-F238E27FC236}">
                  <a16:creationId xmlns:a16="http://schemas.microsoft.com/office/drawing/2014/main" id="{6731799C-3881-46EE-9004-AE4640A6E3FF}"/>
                </a:ext>
              </a:extLst>
            </p:cNvPr>
            <p:cNvPicPr>
              <a:picLocks noChangeAspect="1"/>
            </p:cNvPicPr>
            <p:nvPr/>
          </p:nvPicPr>
          <p:blipFill>
            <a:blip r:embed="rId2"/>
            <a:stretch>
              <a:fillRect/>
            </a:stretch>
          </p:blipFill>
          <p:spPr>
            <a:xfrm>
              <a:off x="7013411" y="4495804"/>
              <a:ext cx="1733550" cy="1466850"/>
            </a:xfrm>
            <a:prstGeom prst="rect">
              <a:avLst/>
            </a:prstGeom>
          </p:spPr>
        </p:pic>
        <p:pic>
          <p:nvPicPr>
            <p:cNvPr id="60" name="Picture 59">
              <a:extLst>
                <a:ext uri="{FF2B5EF4-FFF2-40B4-BE49-F238E27FC236}">
                  <a16:creationId xmlns:a16="http://schemas.microsoft.com/office/drawing/2014/main" id="{3C25D7D9-3F81-44D3-B9C0-C3B2F837FB48}"/>
                </a:ext>
              </a:extLst>
            </p:cNvPr>
            <p:cNvPicPr>
              <a:picLocks noChangeAspect="1"/>
            </p:cNvPicPr>
            <p:nvPr/>
          </p:nvPicPr>
          <p:blipFill>
            <a:blip r:embed="rId3"/>
            <a:stretch>
              <a:fillRect/>
            </a:stretch>
          </p:blipFill>
          <p:spPr>
            <a:xfrm>
              <a:off x="6995178" y="3037447"/>
              <a:ext cx="1952625" cy="1400175"/>
            </a:xfrm>
            <a:prstGeom prst="rect">
              <a:avLst/>
            </a:prstGeom>
          </p:spPr>
        </p:pic>
      </p:grpSp>
      <p:sp>
        <p:nvSpPr>
          <p:cNvPr id="61" name="Content Placeholder 111">
            <a:extLst>
              <a:ext uri="{FF2B5EF4-FFF2-40B4-BE49-F238E27FC236}">
                <a16:creationId xmlns:a16="http://schemas.microsoft.com/office/drawing/2014/main" id="{966CF178-FF65-4A4B-B164-618353133B99}"/>
              </a:ext>
            </a:extLst>
          </p:cNvPr>
          <p:cNvSpPr txBox="1">
            <a:spLocks/>
          </p:cNvSpPr>
          <p:nvPr/>
        </p:nvSpPr>
        <p:spPr>
          <a:xfrm>
            <a:off x="6515229" y="5887665"/>
            <a:ext cx="2433752" cy="76783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400" dirty="0"/>
              <a:t>No difference in growth by timing ART </a:t>
            </a:r>
            <a:r>
              <a:rPr lang="en-US" sz="1400" u="sng" dirty="0"/>
              <a:t>but</a:t>
            </a:r>
            <a:r>
              <a:rPr lang="en-US" sz="1400" dirty="0"/>
              <a:t> below </a:t>
            </a:r>
            <a:r>
              <a:rPr lang="en-US" sz="1400" dirty="0">
                <a:solidFill>
                  <a:schemeClr val="accent4">
                    <a:lumMod val="75000"/>
                  </a:schemeClr>
                </a:solidFill>
              </a:rPr>
              <a:t>HEU </a:t>
            </a:r>
            <a:r>
              <a:rPr lang="en-US" sz="1400" dirty="0"/>
              <a:t>and </a:t>
            </a:r>
            <a:r>
              <a:rPr lang="en-US" sz="1400" dirty="0">
                <a:solidFill>
                  <a:schemeClr val="accent6">
                    <a:lumMod val="75000"/>
                  </a:schemeClr>
                </a:solidFill>
              </a:rPr>
              <a:t>HUU</a:t>
            </a:r>
            <a:r>
              <a:rPr lang="en-US" sz="1400" dirty="0"/>
              <a:t> children.</a:t>
            </a:r>
          </a:p>
          <a:p>
            <a:pPr>
              <a:lnSpc>
                <a:spcPct val="103000"/>
              </a:lnSpc>
              <a:spcBef>
                <a:spcPts val="600"/>
              </a:spcBef>
              <a:buFont typeface="Arial" panose="020B0604020202020204" pitchFamily="34" charset="0"/>
              <a:buChar char="→"/>
            </a:pPr>
            <a:endParaRPr lang="en-US" sz="1400" dirty="0"/>
          </a:p>
        </p:txBody>
      </p:sp>
      <p:grpSp>
        <p:nvGrpSpPr>
          <p:cNvPr id="9" name="Group 8">
            <a:extLst>
              <a:ext uri="{FF2B5EF4-FFF2-40B4-BE49-F238E27FC236}">
                <a16:creationId xmlns:a16="http://schemas.microsoft.com/office/drawing/2014/main" id="{AC9870DD-DFA9-4E2E-B722-56969DEEDCF8}"/>
              </a:ext>
            </a:extLst>
          </p:cNvPr>
          <p:cNvGrpSpPr/>
          <p:nvPr/>
        </p:nvGrpSpPr>
        <p:grpSpPr>
          <a:xfrm>
            <a:off x="2285271" y="3008642"/>
            <a:ext cx="4817440" cy="2283976"/>
            <a:chOff x="2285271" y="3008642"/>
            <a:chExt cx="4817440" cy="2283976"/>
          </a:xfrm>
        </p:grpSpPr>
        <p:grpSp>
          <p:nvGrpSpPr>
            <p:cNvPr id="3" name="Group 2">
              <a:extLst>
                <a:ext uri="{FF2B5EF4-FFF2-40B4-BE49-F238E27FC236}">
                  <a16:creationId xmlns:a16="http://schemas.microsoft.com/office/drawing/2014/main" id="{D8E5F31F-0CF0-4319-AFE9-F9D0920808C1}"/>
                </a:ext>
              </a:extLst>
            </p:cNvPr>
            <p:cNvGrpSpPr/>
            <p:nvPr/>
          </p:nvGrpSpPr>
          <p:grpSpPr>
            <a:xfrm>
              <a:off x="2285271" y="3008642"/>
              <a:ext cx="4817440" cy="2283976"/>
              <a:chOff x="2285271" y="3008642"/>
              <a:chExt cx="4817440" cy="2283976"/>
            </a:xfrm>
          </p:grpSpPr>
          <p:grpSp>
            <p:nvGrpSpPr>
              <p:cNvPr id="62" name="Group 61">
                <a:extLst>
                  <a:ext uri="{FF2B5EF4-FFF2-40B4-BE49-F238E27FC236}">
                    <a16:creationId xmlns:a16="http://schemas.microsoft.com/office/drawing/2014/main" id="{345BD0B8-739C-4D34-9026-6E513DEAFB96}"/>
                  </a:ext>
                </a:extLst>
              </p:cNvPr>
              <p:cNvGrpSpPr/>
              <p:nvPr/>
            </p:nvGrpSpPr>
            <p:grpSpPr>
              <a:xfrm>
                <a:off x="2285271" y="3008642"/>
                <a:ext cx="4817440" cy="2283976"/>
                <a:chOff x="2291341" y="3227329"/>
                <a:chExt cx="4817440" cy="2204807"/>
              </a:xfrm>
            </p:grpSpPr>
            <p:grpSp>
              <p:nvGrpSpPr>
                <p:cNvPr id="46" name="Group 45">
                  <a:extLst>
                    <a:ext uri="{FF2B5EF4-FFF2-40B4-BE49-F238E27FC236}">
                      <a16:creationId xmlns:a16="http://schemas.microsoft.com/office/drawing/2014/main" id="{C97853CA-46CF-4E59-A27C-F0E892117317}"/>
                    </a:ext>
                  </a:extLst>
                </p:cNvPr>
                <p:cNvGrpSpPr/>
                <p:nvPr/>
              </p:nvGrpSpPr>
              <p:grpSpPr>
                <a:xfrm>
                  <a:off x="2291341" y="3227329"/>
                  <a:ext cx="1634247" cy="2169289"/>
                  <a:chOff x="2192440" y="3200856"/>
                  <a:chExt cx="1634247" cy="2169289"/>
                </a:xfrm>
              </p:grpSpPr>
              <p:grpSp>
                <p:nvGrpSpPr>
                  <p:cNvPr id="31" name="Group 30">
                    <a:extLst>
                      <a:ext uri="{FF2B5EF4-FFF2-40B4-BE49-F238E27FC236}">
                        <a16:creationId xmlns:a16="http://schemas.microsoft.com/office/drawing/2014/main" id="{FCA37CC0-484C-4081-86FA-84884737FA90}"/>
                      </a:ext>
                    </a:extLst>
                  </p:cNvPr>
                  <p:cNvGrpSpPr/>
                  <p:nvPr/>
                </p:nvGrpSpPr>
                <p:grpSpPr>
                  <a:xfrm>
                    <a:off x="2192440" y="3358597"/>
                    <a:ext cx="1634247" cy="2011548"/>
                    <a:chOff x="2354279" y="3321310"/>
                    <a:chExt cx="1721119" cy="2033342"/>
                  </a:xfrm>
                </p:grpSpPr>
                <p:pic>
                  <p:nvPicPr>
                    <p:cNvPr id="23" name="Picture 22">
                      <a:extLst>
                        <a:ext uri="{FF2B5EF4-FFF2-40B4-BE49-F238E27FC236}">
                          <a16:creationId xmlns:a16="http://schemas.microsoft.com/office/drawing/2014/main" id="{B8A611D7-C2A9-4312-9CAF-4794A0F8F27C}"/>
                        </a:ext>
                      </a:extLst>
                    </p:cNvPr>
                    <p:cNvPicPr>
                      <a:picLocks noChangeAspect="1"/>
                    </p:cNvPicPr>
                    <p:nvPr/>
                  </p:nvPicPr>
                  <p:blipFill>
                    <a:blip r:embed="rId4"/>
                    <a:stretch>
                      <a:fillRect/>
                    </a:stretch>
                  </p:blipFill>
                  <p:spPr>
                    <a:xfrm>
                      <a:off x="2354279" y="3321310"/>
                      <a:ext cx="1721119" cy="1840090"/>
                    </a:xfrm>
                    <a:prstGeom prst="rect">
                      <a:avLst/>
                    </a:prstGeom>
                  </p:spPr>
                </p:pic>
                <p:grpSp>
                  <p:nvGrpSpPr>
                    <p:cNvPr id="26" name="Group 25">
                      <a:extLst>
                        <a:ext uri="{FF2B5EF4-FFF2-40B4-BE49-F238E27FC236}">
                          <a16:creationId xmlns:a16="http://schemas.microsoft.com/office/drawing/2014/main" id="{2710D0A6-4F92-4078-9B8E-D94BDB2E82A9}"/>
                        </a:ext>
                      </a:extLst>
                    </p:cNvPr>
                    <p:cNvGrpSpPr/>
                    <p:nvPr/>
                  </p:nvGrpSpPr>
                  <p:grpSpPr>
                    <a:xfrm>
                      <a:off x="2354279" y="5154597"/>
                      <a:ext cx="1721119" cy="200055"/>
                      <a:chOff x="2354279" y="5154597"/>
                      <a:chExt cx="1721119" cy="200055"/>
                    </a:xfrm>
                  </p:grpSpPr>
                  <p:pic>
                    <p:nvPicPr>
                      <p:cNvPr id="22" name="Picture 21">
                        <a:extLst>
                          <a:ext uri="{FF2B5EF4-FFF2-40B4-BE49-F238E27FC236}">
                            <a16:creationId xmlns:a16="http://schemas.microsoft.com/office/drawing/2014/main" id="{3F57F37D-FF57-4660-8B41-83CCE49C1C9B}"/>
                          </a:ext>
                        </a:extLst>
                      </p:cNvPr>
                      <p:cNvPicPr>
                        <a:picLocks noChangeAspect="1"/>
                      </p:cNvPicPr>
                      <p:nvPr/>
                    </p:nvPicPr>
                    <p:blipFill>
                      <a:blip r:embed="rId5"/>
                      <a:stretch>
                        <a:fillRect/>
                      </a:stretch>
                    </p:blipFill>
                    <p:spPr>
                      <a:xfrm>
                        <a:off x="2646179" y="5196405"/>
                        <a:ext cx="1429219" cy="149204"/>
                      </a:xfrm>
                      <a:prstGeom prst="rect">
                        <a:avLst/>
                      </a:prstGeom>
                    </p:spPr>
                  </p:pic>
                  <p:sp>
                    <p:nvSpPr>
                      <p:cNvPr id="25" name="TextBox 24">
                        <a:extLst>
                          <a:ext uri="{FF2B5EF4-FFF2-40B4-BE49-F238E27FC236}">
                            <a16:creationId xmlns:a16="http://schemas.microsoft.com/office/drawing/2014/main" id="{FD510A25-F5D7-40ED-9511-6EA75CA3B340}"/>
                          </a:ext>
                        </a:extLst>
                      </p:cNvPr>
                      <p:cNvSpPr txBox="1"/>
                      <p:nvPr/>
                    </p:nvSpPr>
                    <p:spPr>
                      <a:xfrm>
                        <a:off x="2354279" y="5154597"/>
                        <a:ext cx="367408" cy="200055"/>
                      </a:xfrm>
                      <a:prstGeom prst="rect">
                        <a:avLst/>
                      </a:prstGeom>
                      <a:noFill/>
                    </p:spPr>
                    <p:txBody>
                      <a:bodyPr wrap="none" rtlCol="0">
                        <a:spAutoFit/>
                      </a:bodyPr>
                      <a:lstStyle/>
                      <a:p>
                        <a:r>
                          <a:rPr lang="en-US" sz="700" b="1" dirty="0">
                            <a:latin typeface="Arial" panose="020B0604020202020204" pitchFamily="34" charset="0"/>
                            <a:cs typeface="Arial" panose="020B0604020202020204" pitchFamily="34" charset="0"/>
                          </a:rPr>
                          <a:t>ART</a:t>
                        </a:r>
                      </a:p>
                    </p:txBody>
                  </p:sp>
                </p:grpSp>
              </p:grpSp>
              <p:sp>
                <p:nvSpPr>
                  <p:cNvPr id="43" name="TextBox 42">
                    <a:extLst>
                      <a:ext uri="{FF2B5EF4-FFF2-40B4-BE49-F238E27FC236}">
                        <a16:creationId xmlns:a16="http://schemas.microsoft.com/office/drawing/2014/main" id="{D8EDA1B8-526C-483C-B837-E80B195763F8}"/>
                      </a:ext>
                    </a:extLst>
                  </p:cNvPr>
                  <p:cNvSpPr txBox="1"/>
                  <p:nvPr/>
                </p:nvSpPr>
                <p:spPr>
                  <a:xfrm>
                    <a:off x="2449387" y="3200856"/>
                    <a:ext cx="1377300" cy="246221"/>
                  </a:xfrm>
                  <a:prstGeom prst="rect">
                    <a:avLst/>
                  </a:prstGeom>
                  <a:solidFill>
                    <a:schemeClr val="bg1"/>
                  </a:solidFill>
                </p:spPr>
                <p:txBody>
                  <a:bodyPr wrap="none" rtlCol="0">
                    <a:spAutoFit/>
                  </a:bodyPr>
                  <a:lstStyle/>
                  <a:p>
                    <a:pPr algn="ctr"/>
                    <a:r>
                      <a:rPr lang="en-US" sz="1000" b="1" dirty="0">
                        <a:latin typeface="Arial" panose="020B0604020202020204" pitchFamily="34" charset="0"/>
                        <a:cs typeface="Arial" panose="020B0604020202020204" pitchFamily="34" charset="0"/>
                      </a:rPr>
                      <a:t>Virologic Response</a:t>
                    </a:r>
                  </a:p>
                </p:txBody>
              </p:sp>
            </p:grpSp>
            <p:grpSp>
              <p:nvGrpSpPr>
                <p:cNvPr id="56" name="Group 55">
                  <a:extLst>
                    <a:ext uri="{FF2B5EF4-FFF2-40B4-BE49-F238E27FC236}">
                      <a16:creationId xmlns:a16="http://schemas.microsoft.com/office/drawing/2014/main" id="{449DEF75-4FF8-4223-98F3-DCD22E6961E1}"/>
                    </a:ext>
                  </a:extLst>
                </p:cNvPr>
                <p:cNvGrpSpPr/>
                <p:nvPr/>
              </p:nvGrpSpPr>
              <p:grpSpPr>
                <a:xfrm>
                  <a:off x="4228882" y="3270486"/>
                  <a:ext cx="2879899" cy="2161650"/>
                  <a:chOff x="5865515" y="3251987"/>
                  <a:chExt cx="2879899" cy="2161650"/>
                </a:xfrm>
              </p:grpSpPr>
              <p:grpSp>
                <p:nvGrpSpPr>
                  <p:cNvPr id="47" name="Group 46">
                    <a:extLst>
                      <a:ext uri="{FF2B5EF4-FFF2-40B4-BE49-F238E27FC236}">
                        <a16:creationId xmlns:a16="http://schemas.microsoft.com/office/drawing/2014/main" id="{4F0E5568-1135-46AA-8F89-470B6E1B5CE2}"/>
                      </a:ext>
                    </a:extLst>
                  </p:cNvPr>
                  <p:cNvGrpSpPr/>
                  <p:nvPr/>
                </p:nvGrpSpPr>
                <p:grpSpPr>
                  <a:xfrm>
                    <a:off x="5865515" y="3251987"/>
                    <a:ext cx="2879899" cy="2161650"/>
                    <a:chOff x="6015239" y="3365492"/>
                    <a:chExt cx="2879899" cy="2161650"/>
                  </a:xfrm>
                </p:grpSpPr>
                <p:grpSp>
                  <p:nvGrpSpPr>
                    <p:cNvPr id="40" name="Group 39">
                      <a:extLst>
                        <a:ext uri="{FF2B5EF4-FFF2-40B4-BE49-F238E27FC236}">
                          <a16:creationId xmlns:a16="http://schemas.microsoft.com/office/drawing/2014/main" id="{24282CED-A3DF-4AB8-9F28-081FCFA52792}"/>
                        </a:ext>
                      </a:extLst>
                    </p:cNvPr>
                    <p:cNvGrpSpPr/>
                    <p:nvPr/>
                  </p:nvGrpSpPr>
                  <p:grpSpPr>
                    <a:xfrm>
                      <a:off x="6015239" y="3455436"/>
                      <a:ext cx="2879899" cy="2071706"/>
                      <a:chOff x="6015239" y="3455436"/>
                      <a:chExt cx="2879899" cy="2071706"/>
                    </a:xfrm>
                  </p:grpSpPr>
                  <p:pic>
                    <p:nvPicPr>
                      <p:cNvPr id="35" name="Picture 34">
                        <a:extLst>
                          <a:ext uri="{FF2B5EF4-FFF2-40B4-BE49-F238E27FC236}">
                            <a16:creationId xmlns:a16="http://schemas.microsoft.com/office/drawing/2014/main" id="{516C0204-BFE1-4720-B649-60B3923F0FEE}"/>
                          </a:ext>
                        </a:extLst>
                      </p:cNvPr>
                      <p:cNvPicPr>
                        <a:picLocks noChangeAspect="1"/>
                      </p:cNvPicPr>
                      <p:nvPr/>
                    </p:nvPicPr>
                    <p:blipFill>
                      <a:blip r:embed="rId6"/>
                      <a:stretch>
                        <a:fillRect/>
                      </a:stretch>
                    </p:blipFill>
                    <p:spPr>
                      <a:xfrm>
                        <a:off x="6015239" y="3455436"/>
                        <a:ext cx="2879899" cy="2071706"/>
                      </a:xfrm>
                      <a:prstGeom prst="rect">
                        <a:avLst/>
                      </a:prstGeom>
                    </p:spPr>
                  </p:pic>
                  <p:sp>
                    <p:nvSpPr>
                      <p:cNvPr id="36" name="TextBox 35">
                        <a:extLst>
                          <a:ext uri="{FF2B5EF4-FFF2-40B4-BE49-F238E27FC236}">
                            <a16:creationId xmlns:a16="http://schemas.microsoft.com/office/drawing/2014/main" id="{9EE6EEB9-CBBA-44E1-9FD5-FFCC69EDBE9B}"/>
                          </a:ext>
                        </a:extLst>
                      </p:cNvPr>
                      <p:cNvSpPr txBox="1"/>
                      <p:nvPr/>
                    </p:nvSpPr>
                    <p:spPr>
                      <a:xfrm>
                        <a:off x="6943170" y="4130447"/>
                        <a:ext cx="1856598" cy="261610"/>
                      </a:xfrm>
                      <a:prstGeom prst="rect">
                        <a:avLst/>
                      </a:prstGeom>
                      <a:noFill/>
                    </p:spPr>
                    <p:txBody>
                      <a:bodyPr wrap="none" rtlCol="0">
                        <a:spAutoFit/>
                      </a:bodyPr>
                      <a:lstStyle/>
                      <a:p>
                        <a:r>
                          <a:rPr lang="en-US" sz="1100" dirty="0">
                            <a:solidFill>
                              <a:schemeClr val="accent2">
                                <a:lumMod val="75000"/>
                              </a:schemeClr>
                            </a:solidFill>
                            <a:latin typeface="Arial" panose="020B0604020202020204" pitchFamily="34" charset="0"/>
                            <a:cs typeface="Arial" panose="020B0604020202020204" pitchFamily="34" charset="0"/>
                          </a:rPr>
                          <a:t>34.3% (95% CI 4.8-46.1%)</a:t>
                        </a:r>
                      </a:p>
                    </p:txBody>
                  </p:sp>
                  <p:sp>
                    <p:nvSpPr>
                      <p:cNvPr id="37" name="TextBox 36">
                        <a:extLst>
                          <a:ext uri="{FF2B5EF4-FFF2-40B4-BE49-F238E27FC236}">
                            <a16:creationId xmlns:a16="http://schemas.microsoft.com/office/drawing/2014/main" id="{54215E46-58B8-4A2E-BD05-A47154408ED3}"/>
                          </a:ext>
                        </a:extLst>
                      </p:cNvPr>
                      <p:cNvSpPr txBox="1"/>
                      <p:nvPr/>
                    </p:nvSpPr>
                    <p:spPr>
                      <a:xfrm>
                        <a:off x="6951560" y="4975699"/>
                        <a:ext cx="1935145" cy="261610"/>
                      </a:xfrm>
                      <a:prstGeom prst="rect">
                        <a:avLst/>
                      </a:prstGeom>
                      <a:noFill/>
                    </p:spPr>
                    <p:txBody>
                      <a:bodyPr wrap="none" rtlCol="0">
                        <a:spAutoFit/>
                      </a:bodyPr>
                      <a:lstStyle/>
                      <a:p>
                        <a:r>
                          <a:rPr lang="en-US" sz="1100" dirty="0">
                            <a:solidFill>
                              <a:srgbClr val="0070C0"/>
                            </a:solidFill>
                            <a:latin typeface="Arial" panose="020B0604020202020204" pitchFamily="34" charset="0"/>
                            <a:cs typeface="Arial" panose="020B0604020202020204" pitchFamily="34" charset="0"/>
                          </a:rPr>
                          <a:t>22.8% (95% CI 16.1-31.7%)</a:t>
                        </a:r>
                      </a:p>
                    </p:txBody>
                  </p:sp>
                  <p:sp>
                    <p:nvSpPr>
                      <p:cNvPr id="38" name="TextBox 37">
                        <a:extLst>
                          <a:ext uri="{FF2B5EF4-FFF2-40B4-BE49-F238E27FC236}">
                            <a16:creationId xmlns:a16="http://schemas.microsoft.com/office/drawing/2014/main" id="{740022A4-A811-4614-8DB8-2EDC06630C21}"/>
                          </a:ext>
                        </a:extLst>
                      </p:cNvPr>
                      <p:cNvSpPr txBox="1"/>
                      <p:nvPr/>
                    </p:nvSpPr>
                    <p:spPr>
                      <a:xfrm>
                        <a:off x="8165243" y="4837766"/>
                        <a:ext cx="665567" cy="215444"/>
                      </a:xfrm>
                      <a:prstGeom prst="rect">
                        <a:avLst/>
                      </a:prstGeom>
                      <a:solidFill>
                        <a:schemeClr val="bg1"/>
                      </a:solidFill>
                    </p:spPr>
                    <p:txBody>
                      <a:bodyPr wrap="none" rtlCol="0">
                        <a:spAutoFit/>
                      </a:bodyPr>
                      <a:lstStyle/>
                      <a:p>
                        <a:r>
                          <a:rPr lang="en-US" sz="800" dirty="0">
                            <a:solidFill>
                              <a:srgbClr val="0070C0"/>
                            </a:solidFill>
                            <a:latin typeface="Arial" panose="020B0604020202020204" pitchFamily="34" charset="0"/>
                            <a:cs typeface="Arial" panose="020B0604020202020204" pitchFamily="34" charset="0"/>
                          </a:rPr>
                          <a:t>Immediate</a:t>
                        </a:r>
                      </a:p>
                    </p:txBody>
                  </p:sp>
                  <p:sp>
                    <p:nvSpPr>
                      <p:cNvPr id="39" name="TextBox 38">
                        <a:extLst>
                          <a:ext uri="{FF2B5EF4-FFF2-40B4-BE49-F238E27FC236}">
                            <a16:creationId xmlns:a16="http://schemas.microsoft.com/office/drawing/2014/main" id="{924E5D9C-419C-43DC-8772-402A364C9D0C}"/>
                          </a:ext>
                        </a:extLst>
                      </p:cNvPr>
                      <p:cNvSpPr txBox="1"/>
                      <p:nvPr/>
                    </p:nvSpPr>
                    <p:spPr>
                      <a:xfrm>
                        <a:off x="8014948" y="4381174"/>
                        <a:ext cx="585417" cy="215444"/>
                      </a:xfrm>
                      <a:prstGeom prst="rect">
                        <a:avLst/>
                      </a:prstGeom>
                      <a:solidFill>
                        <a:schemeClr val="bg1"/>
                      </a:solidFill>
                    </p:spPr>
                    <p:txBody>
                      <a:bodyPr wrap="none" rtlCol="0">
                        <a:spAutoFit/>
                      </a:bodyPr>
                      <a:lstStyle/>
                      <a:p>
                        <a:r>
                          <a:rPr lang="en-US" sz="800" dirty="0">
                            <a:solidFill>
                              <a:schemeClr val="accent2">
                                <a:lumMod val="75000"/>
                              </a:schemeClr>
                            </a:solidFill>
                            <a:latin typeface="Arial" panose="020B0604020202020204" pitchFamily="34" charset="0"/>
                            <a:cs typeface="Arial" panose="020B0604020202020204" pitchFamily="34" charset="0"/>
                          </a:rPr>
                          <a:t>Deferred</a:t>
                        </a:r>
                      </a:p>
                    </p:txBody>
                  </p:sp>
                </p:grpSp>
                <p:sp>
                  <p:nvSpPr>
                    <p:cNvPr id="42" name="TextBox 41">
                      <a:extLst>
                        <a:ext uri="{FF2B5EF4-FFF2-40B4-BE49-F238E27FC236}">
                          <a16:creationId xmlns:a16="http://schemas.microsoft.com/office/drawing/2014/main" id="{33175AE5-C5F0-4AE2-BF12-0EE5DCA93EF2}"/>
                        </a:ext>
                      </a:extLst>
                    </p:cNvPr>
                    <p:cNvSpPr txBox="1"/>
                    <p:nvPr/>
                  </p:nvSpPr>
                  <p:spPr>
                    <a:xfrm>
                      <a:off x="6589979" y="3365492"/>
                      <a:ext cx="1802096" cy="400110"/>
                    </a:xfrm>
                    <a:prstGeom prst="rect">
                      <a:avLst/>
                    </a:prstGeom>
                    <a:solidFill>
                      <a:schemeClr val="bg1"/>
                    </a:solidFill>
                  </p:spPr>
                  <p:txBody>
                    <a:bodyPr wrap="none" rtlCol="0">
                      <a:spAutoFit/>
                    </a:bodyPr>
                    <a:lstStyle/>
                    <a:p>
                      <a:pPr algn="ctr"/>
                      <a:r>
                        <a:rPr lang="en-US" sz="1000" b="1" dirty="0">
                          <a:latin typeface="Arial" panose="020B0604020202020204" pitchFamily="34" charset="0"/>
                          <a:cs typeface="Arial" panose="020B0604020202020204" pitchFamily="34" charset="0"/>
                        </a:rPr>
                        <a:t>Probability of Viral Failure </a:t>
                      </a:r>
                    </a:p>
                    <a:p>
                      <a:pPr algn="ctr"/>
                      <a:r>
                        <a:rPr lang="en-US" sz="1000" b="1" dirty="0">
                          <a:latin typeface="Arial" panose="020B0604020202020204" pitchFamily="34" charset="0"/>
                          <a:cs typeface="Arial" panose="020B0604020202020204" pitchFamily="34" charset="0"/>
                        </a:rPr>
                        <a:t>(RNA &lt;1000 c/mL)</a:t>
                      </a:r>
                    </a:p>
                  </p:txBody>
                </p:sp>
              </p:grpSp>
              <p:sp>
                <p:nvSpPr>
                  <p:cNvPr id="55" name="TextBox 54">
                    <a:extLst>
                      <a:ext uri="{FF2B5EF4-FFF2-40B4-BE49-F238E27FC236}">
                        <a16:creationId xmlns:a16="http://schemas.microsoft.com/office/drawing/2014/main" id="{56E7F43C-EC59-46C1-AFA1-47AC64267455}"/>
                      </a:ext>
                    </a:extLst>
                  </p:cNvPr>
                  <p:cNvSpPr txBox="1"/>
                  <p:nvPr/>
                </p:nvSpPr>
                <p:spPr>
                  <a:xfrm>
                    <a:off x="6212999" y="3659225"/>
                    <a:ext cx="1508746" cy="261610"/>
                  </a:xfrm>
                  <a:prstGeom prst="rect">
                    <a:avLst/>
                  </a:prstGeom>
                  <a:solidFill>
                    <a:schemeClr val="bg1"/>
                  </a:solidFill>
                </p:spPr>
                <p:txBody>
                  <a:bodyPr wrap="none" rtlCol="0">
                    <a:spAutoFit/>
                  </a:bodyPr>
                  <a:lstStyle/>
                  <a:p>
                    <a:r>
                      <a:rPr lang="en-US" sz="1100" dirty="0">
                        <a:latin typeface="Arial" panose="020B0604020202020204" pitchFamily="34" charset="0"/>
                        <a:cs typeface="Arial" panose="020B0604020202020204" pitchFamily="34" charset="0"/>
                      </a:rPr>
                      <a:t>Log rank test: p=0.08</a:t>
                    </a:r>
                  </a:p>
                </p:txBody>
              </p:sp>
            </p:grpSp>
          </p:grpSp>
          <p:sp>
            <p:nvSpPr>
              <p:cNvPr id="41" name="TextBox 40">
                <a:extLst>
                  <a:ext uri="{FF2B5EF4-FFF2-40B4-BE49-F238E27FC236}">
                    <a16:creationId xmlns:a16="http://schemas.microsoft.com/office/drawing/2014/main" id="{F9783A30-1E09-4E22-ACDB-DE3D5B2C3A25}"/>
                  </a:ext>
                </a:extLst>
              </p:cNvPr>
              <p:cNvSpPr txBox="1"/>
              <p:nvPr/>
            </p:nvSpPr>
            <p:spPr>
              <a:xfrm rot="16200000">
                <a:off x="3392872" y="4051608"/>
                <a:ext cx="1811714" cy="200055"/>
              </a:xfrm>
              <a:prstGeom prst="rect">
                <a:avLst/>
              </a:prstGeom>
              <a:solidFill>
                <a:schemeClr val="bg1"/>
              </a:solidFill>
            </p:spPr>
            <p:txBody>
              <a:bodyPr wrap="none" rtlCol="0">
                <a:spAutoFit/>
              </a:bodyPr>
              <a:lstStyle/>
              <a:p>
                <a:pPr algn="ctr"/>
                <a:r>
                  <a:rPr lang="en-US" sz="700" b="1" dirty="0">
                    <a:latin typeface="Arial" panose="020B0604020202020204" pitchFamily="34" charset="0"/>
                    <a:cs typeface="Arial" panose="020B0604020202020204" pitchFamily="34" charset="0"/>
                  </a:rPr>
                  <a:t>Cumulative Probability of Viral Failure</a:t>
                </a:r>
              </a:p>
            </p:txBody>
          </p:sp>
        </p:grpSp>
        <p:sp>
          <p:nvSpPr>
            <p:cNvPr id="5" name="Rectangle 4">
              <a:extLst>
                <a:ext uri="{FF2B5EF4-FFF2-40B4-BE49-F238E27FC236}">
                  <a16:creationId xmlns:a16="http://schemas.microsoft.com/office/drawing/2014/main" id="{B7881E72-3E9B-46A6-9F06-BFDC9F9810B2}"/>
                </a:ext>
              </a:extLst>
            </p:cNvPr>
            <p:cNvSpPr/>
            <p:nvPr/>
          </p:nvSpPr>
          <p:spPr>
            <a:xfrm>
              <a:off x="3229856" y="3629135"/>
              <a:ext cx="415498" cy="225575"/>
            </a:xfrm>
            <a:prstGeom prst="rect">
              <a:avLst/>
            </a:prstGeom>
            <a:solidFill>
              <a:schemeClr val="bg1"/>
            </a:solidFill>
          </p:spPr>
          <p:txBody>
            <a:bodyPr wrap="none">
              <a:spAutoFit/>
            </a:bodyPr>
            <a:lstStyle/>
            <a:p>
              <a:pPr>
                <a:lnSpc>
                  <a:spcPct val="103000"/>
                </a:lnSpc>
                <a:spcBef>
                  <a:spcPts val="600"/>
                </a:spcBef>
              </a:pPr>
              <a:r>
                <a:rPr lang="en-US" sz="900" b="1" dirty="0">
                  <a:latin typeface="Arial" panose="020B0604020202020204" pitchFamily="34" charset="0"/>
                  <a:cs typeface="Arial" panose="020B0604020202020204" pitchFamily="34" charset="0"/>
                </a:rPr>
                <a:t>86%</a:t>
              </a:r>
              <a:endParaRPr lang="en-US" sz="900" dirty="0">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6D5C6369-2E58-45B7-9440-765C7193B262}"/>
                </a:ext>
              </a:extLst>
            </p:cNvPr>
            <p:cNvSpPr/>
            <p:nvPr/>
          </p:nvSpPr>
          <p:spPr>
            <a:xfrm>
              <a:off x="3555025" y="3706174"/>
              <a:ext cx="415498" cy="225575"/>
            </a:xfrm>
            <a:prstGeom prst="rect">
              <a:avLst/>
            </a:prstGeom>
            <a:solidFill>
              <a:schemeClr val="bg1"/>
            </a:solidFill>
          </p:spPr>
          <p:txBody>
            <a:bodyPr wrap="none">
              <a:spAutoFit/>
            </a:bodyPr>
            <a:lstStyle/>
            <a:p>
              <a:pPr>
                <a:lnSpc>
                  <a:spcPct val="103000"/>
                </a:lnSpc>
                <a:spcBef>
                  <a:spcPts val="600"/>
                </a:spcBef>
              </a:pPr>
              <a:r>
                <a:rPr lang="en-US" sz="900" b="1" dirty="0">
                  <a:latin typeface="Arial" panose="020B0604020202020204" pitchFamily="34" charset="0"/>
                  <a:cs typeface="Arial" panose="020B0604020202020204" pitchFamily="34" charset="0"/>
                </a:rPr>
                <a:t>78%</a:t>
              </a:r>
              <a:endParaRPr lang="en-US" sz="900" dirty="0">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CD1F8CDC-43A6-4F6F-90E0-7C1E54CC85A7}"/>
                </a:ext>
              </a:extLst>
            </p:cNvPr>
            <p:cNvSpPr/>
            <p:nvPr/>
          </p:nvSpPr>
          <p:spPr>
            <a:xfrm>
              <a:off x="3517808" y="3507675"/>
              <a:ext cx="553357" cy="225575"/>
            </a:xfrm>
            <a:prstGeom prst="rect">
              <a:avLst/>
            </a:prstGeom>
            <a:solidFill>
              <a:schemeClr val="bg1"/>
            </a:solidFill>
          </p:spPr>
          <p:txBody>
            <a:bodyPr wrap="none">
              <a:spAutoFit/>
            </a:bodyPr>
            <a:lstStyle/>
            <a:p>
              <a:pPr>
                <a:lnSpc>
                  <a:spcPct val="103000"/>
                </a:lnSpc>
                <a:spcBef>
                  <a:spcPts val="600"/>
                </a:spcBef>
              </a:pPr>
              <a:r>
                <a:rPr lang="en-US" sz="900" b="1" i="1" dirty="0">
                  <a:latin typeface="Arial" panose="020B0604020202020204" pitchFamily="34" charset="0"/>
                  <a:cs typeface="Arial" panose="020B0604020202020204" pitchFamily="34" charset="0"/>
                </a:rPr>
                <a:t>P=0.09</a:t>
              </a:r>
              <a:endParaRPr lang="en-US" sz="900" i="1" dirty="0">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0A595EA9-E3CE-4168-A005-AC717A5EB765}"/>
              </a:ext>
            </a:extLst>
          </p:cNvPr>
          <p:cNvGrpSpPr/>
          <p:nvPr/>
        </p:nvGrpSpPr>
        <p:grpSpPr>
          <a:xfrm>
            <a:off x="18748" y="2979512"/>
            <a:ext cx="2141565" cy="2271351"/>
            <a:chOff x="18748" y="2979512"/>
            <a:chExt cx="2141565" cy="2271351"/>
          </a:xfrm>
        </p:grpSpPr>
        <p:grpSp>
          <p:nvGrpSpPr>
            <p:cNvPr id="50" name="Group 49">
              <a:extLst>
                <a:ext uri="{FF2B5EF4-FFF2-40B4-BE49-F238E27FC236}">
                  <a16:creationId xmlns:a16="http://schemas.microsoft.com/office/drawing/2014/main" id="{3BB6CBC2-D1E2-442B-A115-D9FF3DF63558}"/>
                </a:ext>
              </a:extLst>
            </p:cNvPr>
            <p:cNvGrpSpPr/>
            <p:nvPr/>
          </p:nvGrpSpPr>
          <p:grpSpPr>
            <a:xfrm>
              <a:off x="18748" y="2979512"/>
              <a:ext cx="2070983" cy="2271351"/>
              <a:chOff x="-84112" y="3131279"/>
              <a:chExt cx="2070983" cy="2192620"/>
            </a:xfrm>
          </p:grpSpPr>
          <p:grpSp>
            <p:nvGrpSpPr>
              <p:cNvPr id="45" name="Group 44">
                <a:extLst>
                  <a:ext uri="{FF2B5EF4-FFF2-40B4-BE49-F238E27FC236}">
                    <a16:creationId xmlns:a16="http://schemas.microsoft.com/office/drawing/2014/main" id="{AD5B30C9-3DEB-4CE7-894E-881EBD8CB74C}"/>
                  </a:ext>
                </a:extLst>
              </p:cNvPr>
              <p:cNvGrpSpPr/>
              <p:nvPr/>
            </p:nvGrpSpPr>
            <p:grpSpPr>
              <a:xfrm>
                <a:off x="-84112" y="3131279"/>
                <a:ext cx="2070983" cy="2192620"/>
                <a:chOff x="-84112" y="3131279"/>
                <a:chExt cx="2070983" cy="2192620"/>
              </a:xfrm>
            </p:grpSpPr>
            <p:grpSp>
              <p:nvGrpSpPr>
                <p:cNvPr id="19" name="Group 18">
                  <a:extLst>
                    <a:ext uri="{FF2B5EF4-FFF2-40B4-BE49-F238E27FC236}">
                      <a16:creationId xmlns:a16="http://schemas.microsoft.com/office/drawing/2014/main" id="{356C7286-66F3-46C1-BAD9-040AE8817DF2}"/>
                    </a:ext>
                  </a:extLst>
                </p:cNvPr>
                <p:cNvGrpSpPr/>
                <p:nvPr/>
              </p:nvGrpSpPr>
              <p:grpSpPr>
                <a:xfrm>
                  <a:off x="-84112" y="3492777"/>
                  <a:ext cx="2070983" cy="1831122"/>
                  <a:chOff x="2629385" y="2171700"/>
                  <a:chExt cx="3314215" cy="2560125"/>
                </a:xfrm>
              </p:grpSpPr>
              <p:pic>
                <p:nvPicPr>
                  <p:cNvPr id="17" name="Picture 16">
                    <a:extLst>
                      <a:ext uri="{FF2B5EF4-FFF2-40B4-BE49-F238E27FC236}">
                        <a16:creationId xmlns:a16="http://schemas.microsoft.com/office/drawing/2014/main" id="{E1A26222-3AC1-4E80-A0CC-B409F1A361DA}"/>
                      </a:ext>
                    </a:extLst>
                  </p:cNvPr>
                  <p:cNvPicPr>
                    <a:picLocks noChangeAspect="1"/>
                  </p:cNvPicPr>
                  <p:nvPr/>
                </p:nvPicPr>
                <p:blipFill>
                  <a:blip r:embed="rId7"/>
                  <a:stretch>
                    <a:fillRect/>
                  </a:stretch>
                </p:blipFill>
                <p:spPr>
                  <a:xfrm>
                    <a:off x="3200400" y="2171700"/>
                    <a:ext cx="2743200" cy="2514600"/>
                  </a:xfrm>
                  <a:prstGeom prst="rect">
                    <a:avLst/>
                  </a:prstGeom>
                </p:spPr>
              </p:pic>
              <p:sp>
                <p:nvSpPr>
                  <p:cNvPr id="18" name="TextBox 17">
                    <a:extLst>
                      <a:ext uri="{FF2B5EF4-FFF2-40B4-BE49-F238E27FC236}">
                        <a16:creationId xmlns:a16="http://schemas.microsoft.com/office/drawing/2014/main" id="{475C6F65-481E-4093-96C3-294CF86473FF}"/>
                      </a:ext>
                    </a:extLst>
                  </p:cNvPr>
                  <p:cNvSpPr txBox="1"/>
                  <p:nvPr/>
                </p:nvSpPr>
                <p:spPr>
                  <a:xfrm>
                    <a:off x="2629385" y="4461820"/>
                    <a:ext cx="829106" cy="270005"/>
                  </a:xfrm>
                  <a:prstGeom prst="rect">
                    <a:avLst/>
                  </a:prstGeom>
                  <a:noFill/>
                </p:spPr>
                <p:txBody>
                  <a:bodyPr wrap="none" rtlCol="0">
                    <a:spAutoFit/>
                  </a:bodyPr>
                  <a:lstStyle/>
                  <a:p>
                    <a:r>
                      <a:rPr lang="en-US" sz="700" b="1" dirty="0">
                        <a:latin typeface="Arial" panose="020B0604020202020204" pitchFamily="34" charset="0"/>
                        <a:cs typeface="Arial" panose="020B0604020202020204" pitchFamily="34" charset="0"/>
                      </a:rPr>
                      <a:t>On ART</a:t>
                    </a:r>
                  </a:p>
                </p:txBody>
              </p:sp>
            </p:grpSp>
            <p:sp>
              <p:nvSpPr>
                <p:cNvPr id="44" name="TextBox 43">
                  <a:extLst>
                    <a:ext uri="{FF2B5EF4-FFF2-40B4-BE49-F238E27FC236}">
                      <a16:creationId xmlns:a16="http://schemas.microsoft.com/office/drawing/2014/main" id="{8F373B89-E0E5-4007-AFE8-BD26FD25D1E4}"/>
                    </a:ext>
                  </a:extLst>
                </p:cNvPr>
                <p:cNvSpPr txBox="1"/>
                <p:nvPr/>
              </p:nvSpPr>
              <p:spPr>
                <a:xfrm>
                  <a:off x="479342" y="3131279"/>
                  <a:ext cx="1321196" cy="246221"/>
                </a:xfrm>
                <a:prstGeom prst="rect">
                  <a:avLst/>
                </a:prstGeom>
                <a:solidFill>
                  <a:schemeClr val="bg1"/>
                </a:solidFill>
              </p:spPr>
              <p:txBody>
                <a:bodyPr wrap="none" rtlCol="0">
                  <a:spAutoFit/>
                </a:bodyPr>
                <a:lstStyle/>
                <a:p>
                  <a:pPr algn="ctr"/>
                  <a:r>
                    <a:rPr lang="en-US" sz="1000" b="1" dirty="0">
                      <a:latin typeface="Arial" panose="020B0604020202020204" pitchFamily="34" charset="0"/>
                      <a:cs typeface="Arial" panose="020B0604020202020204" pitchFamily="34" charset="0"/>
                    </a:rPr>
                    <a:t>Immune Response</a:t>
                  </a:r>
                </a:p>
              </p:txBody>
            </p:sp>
          </p:grpSp>
          <p:pic>
            <p:nvPicPr>
              <p:cNvPr id="49" name="Picture 48">
                <a:extLst>
                  <a:ext uri="{FF2B5EF4-FFF2-40B4-BE49-F238E27FC236}">
                    <a16:creationId xmlns:a16="http://schemas.microsoft.com/office/drawing/2014/main" id="{645C706F-A8FD-4246-82E8-EAF4D5AD6310}"/>
                  </a:ext>
                </a:extLst>
              </p:cNvPr>
              <p:cNvPicPr>
                <a:picLocks noChangeAspect="1"/>
              </p:cNvPicPr>
              <p:nvPr/>
            </p:nvPicPr>
            <p:blipFill>
              <a:blip r:embed="rId8"/>
              <a:stretch>
                <a:fillRect/>
              </a:stretch>
            </p:blipFill>
            <p:spPr>
              <a:xfrm>
                <a:off x="83475" y="3165881"/>
                <a:ext cx="363456" cy="548612"/>
              </a:xfrm>
              <a:prstGeom prst="rect">
                <a:avLst/>
              </a:prstGeom>
            </p:spPr>
          </p:pic>
        </p:grpSp>
        <p:sp>
          <p:nvSpPr>
            <p:cNvPr id="54" name="Rectangle 53">
              <a:extLst>
                <a:ext uri="{FF2B5EF4-FFF2-40B4-BE49-F238E27FC236}">
                  <a16:creationId xmlns:a16="http://schemas.microsoft.com/office/drawing/2014/main" id="{A38BC237-CFD5-449D-B993-EFBD8901D977}"/>
                </a:ext>
              </a:extLst>
            </p:cNvPr>
            <p:cNvSpPr/>
            <p:nvPr/>
          </p:nvSpPr>
          <p:spPr>
            <a:xfrm>
              <a:off x="1325536" y="4002125"/>
              <a:ext cx="415498" cy="225575"/>
            </a:xfrm>
            <a:prstGeom prst="rect">
              <a:avLst/>
            </a:prstGeom>
            <a:solidFill>
              <a:schemeClr val="bg1"/>
            </a:solidFill>
          </p:spPr>
          <p:txBody>
            <a:bodyPr wrap="none">
              <a:spAutoFit/>
            </a:bodyPr>
            <a:lstStyle/>
            <a:p>
              <a:pPr>
                <a:lnSpc>
                  <a:spcPct val="103000"/>
                </a:lnSpc>
                <a:spcBef>
                  <a:spcPts val="600"/>
                </a:spcBef>
              </a:pPr>
              <a:r>
                <a:rPr lang="en-US" sz="900" b="1" dirty="0">
                  <a:latin typeface="Arial" panose="020B0604020202020204" pitchFamily="34" charset="0"/>
                  <a:cs typeface="Arial" panose="020B0604020202020204" pitchFamily="34" charset="0"/>
                </a:rPr>
                <a:t>88%</a:t>
              </a:r>
              <a:endParaRPr lang="en-US" sz="900" dirty="0">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1CE2A522-A134-46F2-A41F-4C3FB73E3297}"/>
                </a:ext>
              </a:extLst>
            </p:cNvPr>
            <p:cNvSpPr/>
            <p:nvPr/>
          </p:nvSpPr>
          <p:spPr>
            <a:xfrm>
              <a:off x="1744815" y="4072279"/>
              <a:ext cx="415498" cy="225575"/>
            </a:xfrm>
            <a:prstGeom prst="rect">
              <a:avLst/>
            </a:prstGeom>
            <a:solidFill>
              <a:schemeClr val="bg1"/>
            </a:solidFill>
          </p:spPr>
          <p:txBody>
            <a:bodyPr wrap="none">
              <a:spAutoFit/>
            </a:bodyPr>
            <a:lstStyle/>
            <a:p>
              <a:pPr>
                <a:lnSpc>
                  <a:spcPct val="103000"/>
                </a:lnSpc>
                <a:spcBef>
                  <a:spcPts val="600"/>
                </a:spcBef>
              </a:pPr>
              <a:r>
                <a:rPr lang="en-US" sz="900" b="1" dirty="0">
                  <a:latin typeface="Arial" panose="020B0604020202020204" pitchFamily="34" charset="0"/>
                  <a:cs typeface="Arial" panose="020B0604020202020204" pitchFamily="34" charset="0"/>
                </a:rPr>
                <a:t>76%</a:t>
              </a:r>
              <a:endParaRPr lang="en-US" sz="9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3276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9977"/>
            <a:ext cx="7886700" cy="1325563"/>
          </a:xfrm>
        </p:spPr>
        <p:txBody>
          <a:bodyPr>
            <a:normAutofit fontScale="90000"/>
          </a:bodyPr>
          <a:lstStyle/>
          <a:p>
            <a:r>
              <a:rPr lang="en-US" dirty="0"/>
              <a:t>Detectable VL in the </a:t>
            </a:r>
            <a:r>
              <a:rPr lang="en-US" b="1" dirty="0"/>
              <a:t>Antepartum</a:t>
            </a:r>
            <a:r>
              <a:rPr lang="en-US" dirty="0"/>
              <a:t> Period  Signals  Risk for Postpartum Viremia, South Africa</a:t>
            </a:r>
            <a:br>
              <a:rPr lang="en-US" dirty="0"/>
            </a:br>
            <a:r>
              <a:rPr lang="en-US" sz="2000" i="1" dirty="0" err="1">
                <a:solidFill>
                  <a:schemeClr val="tx1"/>
                </a:solidFill>
              </a:rPr>
              <a:t>Odayar</a:t>
            </a:r>
            <a:r>
              <a:rPr lang="en-US" sz="2000" i="1" dirty="0">
                <a:solidFill>
                  <a:schemeClr val="tx1"/>
                </a:solidFill>
              </a:rPr>
              <a:t> J et al.  CROI, 2020 Boston Abs. 766</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99457"/>
            <a:ext cx="8857735" cy="1784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S Africa: 322 HIV+ women starting EFV ART with VL test in pregnancy (median 33 </a:t>
            </a:r>
            <a:r>
              <a:rPr lang="en-US" sz="2200" dirty="0" err="1"/>
              <a:t>wks</a:t>
            </a:r>
            <a:r>
              <a:rPr lang="en-US" sz="2200" dirty="0"/>
              <a:t>), and in</a:t>
            </a:r>
            <a:r>
              <a:rPr lang="en-US" sz="2200" b="1" dirty="0"/>
              <a:t> those with initial VL &lt;400</a:t>
            </a:r>
            <a:r>
              <a:rPr lang="en-US" sz="2200" dirty="0"/>
              <a:t>, </a:t>
            </a:r>
            <a:r>
              <a:rPr lang="en-US" sz="2200" b="1" dirty="0"/>
              <a:t>repeat VL c/in 10 </a:t>
            </a:r>
            <a:r>
              <a:rPr lang="en-US" sz="2200" b="1" dirty="0" err="1"/>
              <a:t>wk</a:t>
            </a:r>
            <a:r>
              <a:rPr lang="en-US" sz="2200" b="1" dirty="0"/>
              <a:t> PP </a:t>
            </a:r>
            <a:r>
              <a:rPr lang="en-US" sz="2200" dirty="0"/>
              <a:t>(median 9 d).</a:t>
            </a:r>
          </a:p>
          <a:p>
            <a:pPr lvl="1">
              <a:lnSpc>
                <a:spcPct val="103000"/>
              </a:lnSpc>
              <a:spcBef>
                <a:spcPts val="600"/>
              </a:spcBef>
            </a:pPr>
            <a:r>
              <a:rPr lang="en-US" sz="2200" dirty="0"/>
              <a:t>For those with initial VL &lt;400: 89.1% &lt;100, 10.9% 100-400.</a:t>
            </a:r>
            <a:endParaRPr lang="en-US" dirty="0"/>
          </a:p>
        </p:txBody>
      </p:sp>
      <p:sp>
        <p:nvSpPr>
          <p:cNvPr id="18" name="Content Placeholder 111">
            <a:extLst>
              <a:ext uri="{FF2B5EF4-FFF2-40B4-BE49-F238E27FC236}">
                <a16:creationId xmlns:a16="http://schemas.microsoft.com/office/drawing/2014/main" id="{76A7FEFC-00EC-4348-B1C9-1AD0EE9716A1}"/>
              </a:ext>
            </a:extLst>
          </p:cNvPr>
          <p:cNvSpPr txBox="1">
            <a:spLocks/>
          </p:cNvSpPr>
          <p:nvPr/>
        </p:nvSpPr>
        <p:spPr>
          <a:xfrm>
            <a:off x="161357" y="2721813"/>
            <a:ext cx="4605522"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0"/>
              </a:spcBef>
              <a:buFont typeface="Arial" panose="020B0604020202020204" pitchFamily="34" charset="0"/>
              <a:buChar char="→"/>
            </a:pPr>
            <a:r>
              <a:rPr lang="en-US" sz="1800" dirty="0">
                <a:solidFill>
                  <a:srgbClr val="0070C0"/>
                </a:solidFill>
              </a:rPr>
              <a:t>AP VL &lt;100 </a:t>
            </a:r>
            <a:r>
              <a:rPr lang="en-US" sz="1800" dirty="0"/>
              <a:t>highly </a:t>
            </a:r>
            <a:r>
              <a:rPr lang="en-US" sz="1700" dirty="0"/>
              <a:t>predictive</a:t>
            </a:r>
            <a:r>
              <a:rPr lang="en-US" sz="1800" dirty="0"/>
              <a:t> of PP        VL &lt;100 </a:t>
            </a:r>
          </a:p>
          <a:p>
            <a:pPr>
              <a:lnSpc>
                <a:spcPct val="103000"/>
              </a:lnSpc>
              <a:spcBef>
                <a:spcPts val="0"/>
              </a:spcBef>
              <a:buFont typeface="Arial" panose="020B0604020202020204" pitchFamily="34" charset="0"/>
              <a:buChar char="→"/>
            </a:pPr>
            <a:r>
              <a:rPr lang="en-US" sz="1800" dirty="0">
                <a:solidFill>
                  <a:schemeClr val="accent2">
                    <a:lumMod val="75000"/>
                  </a:schemeClr>
                </a:solidFill>
              </a:rPr>
              <a:t>AP VL 100-400 </a:t>
            </a:r>
            <a:r>
              <a:rPr lang="en-US" sz="1800" dirty="0"/>
              <a:t>predicts PP VL &gt;100</a:t>
            </a:r>
          </a:p>
        </p:txBody>
      </p:sp>
      <p:sp>
        <p:nvSpPr>
          <p:cNvPr id="20" name="Rectangle 19">
            <a:extLst>
              <a:ext uri="{FF2B5EF4-FFF2-40B4-BE49-F238E27FC236}">
                <a16:creationId xmlns:a16="http://schemas.microsoft.com/office/drawing/2014/main" id="{7824854A-75C3-42BD-A23F-F035256B31AF}"/>
              </a:ext>
            </a:extLst>
          </p:cNvPr>
          <p:cNvSpPr/>
          <p:nvPr/>
        </p:nvSpPr>
        <p:spPr>
          <a:xfrm>
            <a:off x="4380811" y="3777595"/>
            <a:ext cx="4572000" cy="430887"/>
          </a:xfrm>
          <a:prstGeom prst="rect">
            <a:avLst/>
          </a:prstGeom>
        </p:spPr>
        <p:txBody>
          <a:bodyPr>
            <a:spAutoFit/>
          </a:bodyPr>
          <a:lstStyle/>
          <a:p>
            <a:pPr algn="ctr"/>
            <a:r>
              <a:rPr lang="en-US" sz="1100" b="1" dirty="0">
                <a:latin typeface="Arial" panose="020B0604020202020204" pitchFamily="34" charset="0"/>
                <a:cs typeface="Arial" panose="020B0604020202020204" pitchFamily="34" charset="0"/>
              </a:rPr>
              <a:t>Performance characteristics of antenatal VL testing to predict postpartum </a:t>
            </a:r>
            <a:r>
              <a:rPr lang="en-US" sz="1100" b="1" dirty="0" err="1">
                <a:latin typeface="Arial" panose="020B0604020202020204" pitchFamily="34" charset="0"/>
                <a:cs typeface="Arial" panose="020B0604020202020204" pitchFamily="34" charset="0"/>
              </a:rPr>
              <a:t>viraemia</a:t>
            </a:r>
            <a:r>
              <a:rPr lang="en-US" sz="1100" b="1" dirty="0">
                <a:latin typeface="Arial" panose="020B0604020202020204" pitchFamily="34" charset="0"/>
                <a:cs typeface="Arial" panose="020B0604020202020204" pitchFamily="34" charset="0"/>
              </a:rPr>
              <a:t> in a routine care setting </a:t>
            </a:r>
          </a:p>
        </p:txBody>
      </p:sp>
      <p:sp>
        <p:nvSpPr>
          <p:cNvPr id="21" name="Content Placeholder 111">
            <a:extLst>
              <a:ext uri="{FF2B5EF4-FFF2-40B4-BE49-F238E27FC236}">
                <a16:creationId xmlns:a16="http://schemas.microsoft.com/office/drawing/2014/main" id="{CBCD0737-D4B1-496B-BD43-79CF30487882}"/>
              </a:ext>
            </a:extLst>
          </p:cNvPr>
          <p:cNvSpPr txBox="1">
            <a:spLocks/>
          </p:cNvSpPr>
          <p:nvPr/>
        </p:nvSpPr>
        <p:spPr>
          <a:xfrm>
            <a:off x="4229272" y="2857708"/>
            <a:ext cx="5071030"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700" dirty="0"/>
              <a:t>Ability of AP VL to predict peripartum VL         was similar across strata of </a:t>
            </a:r>
            <a:r>
              <a:rPr lang="en-US" sz="1700" dirty="0">
                <a:solidFill>
                  <a:schemeClr val="accent6">
                    <a:lumMod val="75000"/>
                  </a:schemeClr>
                </a:solidFill>
              </a:rPr>
              <a:t>gestation at antenatal VL testing</a:t>
            </a:r>
            <a:r>
              <a:rPr lang="en-US" sz="1700" dirty="0"/>
              <a:t> &amp; </a:t>
            </a:r>
            <a:r>
              <a:rPr lang="en-US" sz="1700" dirty="0">
                <a:solidFill>
                  <a:srgbClr val="7030A0"/>
                </a:solidFill>
              </a:rPr>
              <a:t>history of ART use</a:t>
            </a:r>
            <a:r>
              <a:rPr lang="en-US" sz="1700" dirty="0"/>
              <a:t>. </a:t>
            </a:r>
          </a:p>
        </p:txBody>
      </p:sp>
      <p:grpSp>
        <p:nvGrpSpPr>
          <p:cNvPr id="13" name="Group 12">
            <a:extLst>
              <a:ext uri="{FF2B5EF4-FFF2-40B4-BE49-F238E27FC236}">
                <a16:creationId xmlns:a16="http://schemas.microsoft.com/office/drawing/2014/main" id="{9B217896-A60C-405D-A4F2-BB3F3F779818}"/>
              </a:ext>
            </a:extLst>
          </p:cNvPr>
          <p:cNvGrpSpPr/>
          <p:nvPr/>
        </p:nvGrpSpPr>
        <p:grpSpPr>
          <a:xfrm>
            <a:off x="4408559" y="4245162"/>
            <a:ext cx="4325417" cy="2279599"/>
            <a:chOff x="4408559" y="4245162"/>
            <a:chExt cx="4325417" cy="2279599"/>
          </a:xfrm>
        </p:grpSpPr>
        <p:pic>
          <p:nvPicPr>
            <p:cNvPr id="19" name="Picture 18">
              <a:extLst>
                <a:ext uri="{FF2B5EF4-FFF2-40B4-BE49-F238E27FC236}">
                  <a16:creationId xmlns:a16="http://schemas.microsoft.com/office/drawing/2014/main" id="{65F5B520-3B37-4EAC-851B-4F141BD74C48}"/>
                </a:ext>
              </a:extLst>
            </p:cNvPr>
            <p:cNvPicPr>
              <a:picLocks noChangeAspect="1"/>
            </p:cNvPicPr>
            <p:nvPr/>
          </p:nvPicPr>
          <p:blipFill>
            <a:blip r:embed="rId2"/>
            <a:stretch>
              <a:fillRect/>
            </a:stretch>
          </p:blipFill>
          <p:spPr>
            <a:xfrm>
              <a:off x="4443298" y="4331087"/>
              <a:ext cx="4290678" cy="2193674"/>
            </a:xfrm>
            <a:prstGeom prst="rect">
              <a:avLst/>
            </a:prstGeom>
          </p:spPr>
        </p:pic>
        <p:grpSp>
          <p:nvGrpSpPr>
            <p:cNvPr id="8" name="Group 7">
              <a:extLst>
                <a:ext uri="{FF2B5EF4-FFF2-40B4-BE49-F238E27FC236}">
                  <a16:creationId xmlns:a16="http://schemas.microsoft.com/office/drawing/2014/main" id="{62945367-8B3A-405C-82AD-988B184E2AC5}"/>
                </a:ext>
              </a:extLst>
            </p:cNvPr>
            <p:cNvGrpSpPr/>
            <p:nvPr/>
          </p:nvGrpSpPr>
          <p:grpSpPr>
            <a:xfrm>
              <a:off x="4408559" y="4245162"/>
              <a:ext cx="4317025" cy="916955"/>
              <a:chOff x="4425339" y="4126597"/>
              <a:chExt cx="4317025" cy="916955"/>
            </a:xfrm>
          </p:grpSpPr>
          <p:sp>
            <p:nvSpPr>
              <p:cNvPr id="26" name="TextBox 25">
                <a:extLst>
                  <a:ext uri="{FF2B5EF4-FFF2-40B4-BE49-F238E27FC236}">
                    <a16:creationId xmlns:a16="http://schemas.microsoft.com/office/drawing/2014/main" id="{35F719EA-EC2D-44B9-B0FB-1C93F80AF6D9}"/>
                  </a:ext>
                </a:extLst>
              </p:cNvPr>
              <p:cNvSpPr txBox="1"/>
              <p:nvPr/>
            </p:nvSpPr>
            <p:spPr>
              <a:xfrm>
                <a:off x="4433725" y="4126597"/>
                <a:ext cx="4308639" cy="656205"/>
              </a:xfrm>
              <a:prstGeom prst="rect">
                <a:avLst/>
              </a:prstGeom>
              <a:solidFill>
                <a:schemeClr val="bg1">
                  <a:lumMod val="95000"/>
                </a:schemeClr>
              </a:solidFill>
            </p:spPr>
            <p:txBody>
              <a:bodyPr wrap="square" rtlCol="0">
                <a:spAutoFit/>
              </a:bodyPr>
              <a:lstStyle/>
              <a:p>
                <a:pPr>
                  <a:lnSpc>
                    <a:spcPct val="120000"/>
                  </a:lnSpc>
                </a:pPr>
                <a:r>
                  <a:rPr lang="en-US" sz="1050" dirty="0">
                    <a:latin typeface="Arial" panose="020B0604020202020204" pitchFamily="34" charset="0"/>
                    <a:cs typeface="Arial" panose="020B0604020202020204" pitchFamily="34" charset="0"/>
                  </a:rPr>
                  <a:t>                          Sensitivity            Specificity       Positive    Negative</a:t>
                </a:r>
              </a:p>
              <a:p>
                <a:pPr>
                  <a:lnSpc>
                    <a:spcPct val="120000"/>
                  </a:lnSpc>
                </a:pPr>
                <a:r>
                  <a:rPr lang="en-US" sz="1050" dirty="0">
                    <a:latin typeface="Arial" panose="020B0604020202020204" pitchFamily="34" charset="0"/>
                    <a:cs typeface="Arial" panose="020B0604020202020204" pitchFamily="34" charset="0"/>
                  </a:rPr>
                  <a:t>                          (95% CI)               (95% CI)       Likelihood  </a:t>
                </a:r>
                <a:r>
                  <a:rPr lang="en-US" sz="1050" dirty="0" err="1">
                    <a:latin typeface="Arial" panose="020B0604020202020204" pitchFamily="34" charset="0"/>
                    <a:cs typeface="Arial" panose="020B0604020202020204" pitchFamily="34" charset="0"/>
                  </a:rPr>
                  <a:t>Likelihood</a:t>
                </a:r>
                <a:endParaRPr lang="en-US" sz="1050" dirty="0">
                  <a:latin typeface="Arial" panose="020B0604020202020204" pitchFamily="34" charset="0"/>
                  <a:cs typeface="Arial" panose="020B0604020202020204" pitchFamily="34" charset="0"/>
                </a:endParaRPr>
              </a:p>
              <a:p>
                <a:pPr>
                  <a:lnSpc>
                    <a:spcPct val="120000"/>
                  </a:lnSpc>
                </a:pPr>
                <a:r>
                  <a:rPr lang="en-US" sz="1050" dirty="0">
                    <a:latin typeface="Arial" panose="020B0604020202020204" pitchFamily="34" charset="0"/>
                    <a:cs typeface="Arial" panose="020B0604020202020204" pitchFamily="34" charset="0"/>
                  </a:rPr>
                  <a:t>                                                                              Ratio          </a:t>
                </a:r>
                <a:r>
                  <a:rPr lang="en-US" sz="1050" dirty="0" err="1">
                    <a:latin typeface="Arial" panose="020B0604020202020204" pitchFamily="34" charset="0"/>
                    <a:cs typeface="Arial" panose="020B0604020202020204" pitchFamily="34" charset="0"/>
                  </a:rPr>
                  <a:t>Ratio</a:t>
                </a:r>
                <a:endParaRPr lang="en-US" sz="105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DDB63F2A-CBA5-472C-A123-AE47CAD168ED}"/>
                  </a:ext>
                </a:extLst>
              </p:cNvPr>
              <p:cNvSpPr txBox="1"/>
              <p:nvPr/>
            </p:nvSpPr>
            <p:spPr>
              <a:xfrm>
                <a:off x="4425339" y="4715962"/>
                <a:ext cx="4308638" cy="327590"/>
              </a:xfrm>
              <a:prstGeom prst="rect">
                <a:avLst/>
              </a:prstGeom>
              <a:solidFill>
                <a:schemeClr val="bg1">
                  <a:lumMod val="95000"/>
                </a:schemeClr>
              </a:solidFill>
            </p:spPr>
            <p:txBody>
              <a:bodyPr wrap="square" rtlCol="0">
                <a:spAutoFit/>
              </a:bodyPr>
              <a:lstStyle/>
              <a:p>
                <a:pPr>
                  <a:lnSpc>
                    <a:spcPct val="160000"/>
                  </a:lnSpc>
                </a:pPr>
                <a:r>
                  <a:rPr lang="en-US" sz="1100" b="1" dirty="0">
                    <a:latin typeface="Arial" panose="020B0604020202020204" pitchFamily="34" charset="0"/>
                    <a:cs typeface="Arial" panose="020B0604020202020204" pitchFamily="34" charset="0"/>
                  </a:rPr>
                  <a:t>All women         </a:t>
                </a:r>
                <a:r>
                  <a:rPr lang="en-US" sz="1050" b="1" dirty="0">
                    <a:latin typeface="Arial" panose="020B0604020202020204" pitchFamily="34" charset="0"/>
                    <a:cs typeface="Arial" panose="020B0604020202020204" pitchFamily="34" charset="0"/>
                  </a:rPr>
                  <a:t>0.95 (0.92-0.97) 0.71 (0.51-0.87) 3.32         0.07 </a:t>
                </a:r>
                <a:endParaRPr lang="en-US" sz="1050" b="1" dirty="0">
                  <a:solidFill>
                    <a:srgbClr val="0070C0"/>
                  </a:solidFill>
                  <a:latin typeface="Arial" panose="020B0604020202020204" pitchFamily="34" charset="0"/>
                  <a:cs typeface="Arial" panose="020B0604020202020204" pitchFamily="34" charset="0"/>
                </a:endParaRPr>
              </a:p>
            </p:txBody>
          </p:sp>
        </p:grpSp>
        <p:cxnSp>
          <p:nvCxnSpPr>
            <p:cNvPr id="12" name="Straight Connector 11">
              <a:extLst>
                <a:ext uri="{FF2B5EF4-FFF2-40B4-BE49-F238E27FC236}">
                  <a16:creationId xmlns:a16="http://schemas.microsoft.com/office/drawing/2014/main" id="{9AD5F0CE-174F-4E6F-B9A9-101265A6BBAE}"/>
                </a:ext>
              </a:extLst>
            </p:cNvPr>
            <p:cNvCxnSpPr/>
            <p:nvPr/>
          </p:nvCxnSpPr>
          <p:spPr>
            <a:xfrm>
              <a:off x="4418130" y="4865909"/>
              <a:ext cx="4290678" cy="0"/>
            </a:xfrm>
            <a:prstGeom prst="line">
              <a:avLst/>
            </a:prstGeom>
          </p:spPr>
          <p:style>
            <a:lnRef idx="1">
              <a:schemeClr val="dk1"/>
            </a:lnRef>
            <a:fillRef idx="0">
              <a:schemeClr val="dk1"/>
            </a:fillRef>
            <a:effectRef idx="0">
              <a:schemeClr val="dk1"/>
            </a:effectRef>
            <a:fontRef idx="minor">
              <a:schemeClr val="tx1"/>
            </a:fontRef>
          </p:style>
        </p:cxnSp>
      </p:grpSp>
      <p:sp>
        <p:nvSpPr>
          <p:cNvPr id="28" name="Rectangle 27">
            <a:extLst>
              <a:ext uri="{FF2B5EF4-FFF2-40B4-BE49-F238E27FC236}">
                <a16:creationId xmlns:a16="http://schemas.microsoft.com/office/drawing/2014/main" id="{BCA11FE2-6B75-414F-99BD-04050DAEB5BA}"/>
              </a:ext>
            </a:extLst>
          </p:cNvPr>
          <p:cNvSpPr/>
          <p:nvPr/>
        </p:nvSpPr>
        <p:spPr>
          <a:xfrm>
            <a:off x="4426519" y="5159729"/>
            <a:ext cx="4290678" cy="702688"/>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2B5F9AB-AE62-4BA0-9888-C528F4882A90}"/>
              </a:ext>
            </a:extLst>
          </p:cNvPr>
          <p:cNvSpPr/>
          <p:nvPr/>
        </p:nvSpPr>
        <p:spPr>
          <a:xfrm>
            <a:off x="4426519" y="5882335"/>
            <a:ext cx="4290678" cy="634037"/>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77187DA-E8B1-4B5E-A3AF-BE4741672AEE}"/>
              </a:ext>
            </a:extLst>
          </p:cNvPr>
          <p:cNvGrpSpPr/>
          <p:nvPr/>
        </p:nvGrpSpPr>
        <p:grpSpPr>
          <a:xfrm>
            <a:off x="60952" y="3821121"/>
            <a:ext cx="4318811" cy="2930281"/>
            <a:chOff x="60952" y="3821121"/>
            <a:chExt cx="4318811" cy="2930281"/>
          </a:xfrm>
        </p:grpSpPr>
        <p:sp>
          <p:nvSpPr>
            <p:cNvPr id="9" name="TextBox 8">
              <a:extLst>
                <a:ext uri="{FF2B5EF4-FFF2-40B4-BE49-F238E27FC236}">
                  <a16:creationId xmlns:a16="http://schemas.microsoft.com/office/drawing/2014/main" id="{3255658D-D96E-405D-9424-D1FA4D497388}"/>
                </a:ext>
              </a:extLst>
            </p:cNvPr>
            <p:cNvSpPr txBox="1"/>
            <p:nvPr/>
          </p:nvSpPr>
          <p:spPr>
            <a:xfrm>
              <a:off x="60952" y="3821121"/>
              <a:ext cx="4318811" cy="253916"/>
            </a:xfrm>
            <a:prstGeom prst="rect">
              <a:avLst/>
            </a:prstGeom>
            <a:noFill/>
          </p:spPr>
          <p:txBody>
            <a:bodyPr wrap="none" rtlCol="0">
              <a:spAutoFit/>
            </a:bodyPr>
            <a:lstStyle/>
            <a:p>
              <a:pPr algn="ctr"/>
              <a:r>
                <a:rPr lang="en-US" sz="1050" b="1" dirty="0">
                  <a:latin typeface="Arial" panose="020B0604020202020204" pitchFamily="34" charset="0"/>
                  <a:cs typeface="Arial" panose="020B0604020202020204" pitchFamily="34" charset="0"/>
                </a:rPr>
                <a:t>Postpartum VL Results Stratified by Antenatal VL &gt; or &lt;100 c/mL</a:t>
              </a:r>
              <a:endParaRPr lang="en-US" sz="1050" b="1" dirty="0">
                <a:solidFill>
                  <a:srgbClr val="0070C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9B15A2D-865E-446E-8CF9-5337B9E762C2}"/>
                </a:ext>
              </a:extLst>
            </p:cNvPr>
            <p:cNvSpPr/>
            <p:nvPr/>
          </p:nvSpPr>
          <p:spPr>
            <a:xfrm>
              <a:off x="1364343" y="6505181"/>
              <a:ext cx="1790875" cy="246221"/>
            </a:xfrm>
            <a:prstGeom prst="rect">
              <a:avLst/>
            </a:prstGeom>
          </p:spPr>
          <p:txBody>
            <a:bodyPr wrap="none">
              <a:spAutoFit/>
            </a:bodyPr>
            <a:lstStyle/>
            <a:p>
              <a:r>
                <a:rPr lang="en-US" sz="1000" b="1" dirty="0">
                  <a:latin typeface="Arial" panose="020B0604020202020204" pitchFamily="34" charset="0"/>
                  <a:cs typeface="Arial" panose="020B0604020202020204" pitchFamily="34" charset="0"/>
                </a:rPr>
                <a:t>Postpartum VL Categories</a:t>
              </a:r>
              <a:endParaRPr lang="en-US" sz="1000" dirty="0"/>
            </a:p>
          </p:txBody>
        </p:sp>
        <p:pic>
          <p:nvPicPr>
            <p:cNvPr id="11" name="Picture 10">
              <a:extLst>
                <a:ext uri="{FF2B5EF4-FFF2-40B4-BE49-F238E27FC236}">
                  <a16:creationId xmlns:a16="http://schemas.microsoft.com/office/drawing/2014/main" id="{A7C6E029-6A48-4140-9F32-9F0DE7021217}"/>
                </a:ext>
              </a:extLst>
            </p:cNvPr>
            <p:cNvPicPr>
              <a:picLocks noChangeAspect="1"/>
            </p:cNvPicPr>
            <p:nvPr/>
          </p:nvPicPr>
          <p:blipFill>
            <a:blip r:embed="rId3"/>
            <a:stretch>
              <a:fillRect/>
            </a:stretch>
          </p:blipFill>
          <p:spPr>
            <a:xfrm>
              <a:off x="310703" y="4285322"/>
              <a:ext cx="3322771" cy="2193674"/>
            </a:xfrm>
            <a:prstGeom prst="rect">
              <a:avLst/>
            </a:prstGeom>
          </p:spPr>
        </p:pic>
        <p:pic>
          <p:nvPicPr>
            <p:cNvPr id="16" name="Picture 15">
              <a:extLst>
                <a:ext uri="{FF2B5EF4-FFF2-40B4-BE49-F238E27FC236}">
                  <a16:creationId xmlns:a16="http://schemas.microsoft.com/office/drawing/2014/main" id="{4435C891-0DE0-4450-B35D-99F9EA0FE6A6}"/>
                </a:ext>
              </a:extLst>
            </p:cNvPr>
            <p:cNvPicPr>
              <a:picLocks noChangeAspect="1"/>
            </p:cNvPicPr>
            <p:nvPr/>
          </p:nvPicPr>
          <p:blipFill>
            <a:blip r:embed="rId4"/>
            <a:stretch>
              <a:fillRect/>
            </a:stretch>
          </p:blipFill>
          <p:spPr>
            <a:xfrm>
              <a:off x="809451" y="4054288"/>
              <a:ext cx="2874985" cy="253916"/>
            </a:xfrm>
            <a:prstGeom prst="rect">
              <a:avLst/>
            </a:prstGeom>
          </p:spPr>
        </p:pic>
      </p:grpSp>
      <p:sp>
        <p:nvSpPr>
          <p:cNvPr id="31" name="Rectangle 30">
            <a:extLst>
              <a:ext uri="{FF2B5EF4-FFF2-40B4-BE49-F238E27FC236}">
                <a16:creationId xmlns:a16="http://schemas.microsoft.com/office/drawing/2014/main" id="{ECABB4F2-9219-43F6-A0DE-AA3AA71FCF1F}"/>
              </a:ext>
            </a:extLst>
          </p:cNvPr>
          <p:cNvSpPr/>
          <p:nvPr/>
        </p:nvSpPr>
        <p:spPr>
          <a:xfrm>
            <a:off x="1231208" y="4331086"/>
            <a:ext cx="698260" cy="217409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242FA4D-AD9B-4268-930B-576AEFE0C8DF}"/>
              </a:ext>
            </a:extLst>
          </p:cNvPr>
          <p:cNvSpPr/>
          <p:nvPr/>
        </p:nvSpPr>
        <p:spPr>
          <a:xfrm>
            <a:off x="1990347" y="6268818"/>
            <a:ext cx="1298567" cy="236363"/>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41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Effect transition="in" filter="fade">
                                      <p:cBhvr>
                                        <p:cTn id="19" dur="500"/>
                                        <p:tgtEl>
                                          <p:spTgt spid="18">
                                            <p:txEl>
                                              <p:pRg st="1" end="1"/>
                                            </p:txEl>
                                          </p:spTgt>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2" presetClass="entr" presetSubtype="4" fill="hold" grpId="0" nodeType="withEffect">
                                  <p:stCondLst>
                                    <p:cond delay="50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50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8" grpId="0" animBg="1"/>
      <p:bldP spid="29" grpId="0" animBg="1"/>
      <p:bldP spid="31" grpId="0" animBg="1"/>
      <p:bldP spid="3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17749"/>
            <a:ext cx="7886700" cy="1325563"/>
          </a:xfrm>
        </p:spPr>
        <p:txBody>
          <a:bodyPr/>
          <a:lstStyle/>
          <a:p>
            <a:r>
              <a:rPr lang="en-US" dirty="0"/>
              <a:t>PK of Raltegravir in HIV/TB Co-Treated Infants and Children Age 4 </a:t>
            </a:r>
            <a:r>
              <a:rPr lang="en-US" dirty="0" err="1"/>
              <a:t>Wk</a:t>
            </a:r>
            <a:r>
              <a:rPr lang="en-US" dirty="0"/>
              <a:t> to &lt;2 </a:t>
            </a:r>
            <a:r>
              <a:rPr lang="en-US" dirty="0" err="1"/>
              <a:t>Yr</a:t>
            </a:r>
            <a:br>
              <a:rPr lang="en-US" dirty="0"/>
            </a:br>
            <a:r>
              <a:rPr lang="en-US" sz="2000" i="1" dirty="0">
                <a:solidFill>
                  <a:schemeClr val="tx1"/>
                </a:solidFill>
              </a:rPr>
              <a:t>Krogstad P et al.  CROI, 2020 Boston Abs. 846</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99457"/>
            <a:ext cx="8857735"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P1101 is dose finding study of RAL chewable tablet at 12 mg/kg/dose twice daily (twice approved pediatric dose) in 13 children age 4 wk-2 </a:t>
            </a:r>
            <a:r>
              <a:rPr lang="en-US" sz="2200" dirty="0" err="1"/>
              <a:t>yr</a:t>
            </a:r>
            <a:r>
              <a:rPr lang="en-US" sz="2200" dirty="0"/>
              <a:t> (median 12.3 months) receiving rifampin-containing TB therapy in 4 African sites.</a:t>
            </a:r>
          </a:p>
          <a:p>
            <a:pPr>
              <a:lnSpc>
                <a:spcPct val="103000"/>
              </a:lnSpc>
              <a:spcBef>
                <a:spcPts val="600"/>
              </a:spcBef>
            </a:pPr>
            <a:endParaRPr lang="en-US" dirty="0"/>
          </a:p>
        </p:txBody>
      </p:sp>
      <p:pic>
        <p:nvPicPr>
          <p:cNvPr id="6" name="Picture 5">
            <a:extLst>
              <a:ext uri="{FF2B5EF4-FFF2-40B4-BE49-F238E27FC236}">
                <a16:creationId xmlns:a16="http://schemas.microsoft.com/office/drawing/2014/main" id="{214AFE7B-30E4-44BC-B656-6CDAF256FBB8}"/>
              </a:ext>
            </a:extLst>
          </p:cNvPr>
          <p:cNvPicPr>
            <a:picLocks noChangeAspect="1"/>
          </p:cNvPicPr>
          <p:nvPr/>
        </p:nvPicPr>
        <p:blipFill>
          <a:blip r:embed="rId2"/>
          <a:stretch>
            <a:fillRect/>
          </a:stretch>
        </p:blipFill>
        <p:spPr>
          <a:xfrm>
            <a:off x="355633" y="2827315"/>
            <a:ext cx="6032809" cy="2402826"/>
          </a:xfrm>
          <a:prstGeom prst="rect">
            <a:avLst/>
          </a:prstGeom>
        </p:spPr>
      </p:pic>
      <p:pic>
        <p:nvPicPr>
          <p:cNvPr id="15" name="Picture 14">
            <a:extLst>
              <a:ext uri="{FF2B5EF4-FFF2-40B4-BE49-F238E27FC236}">
                <a16:creationId xmlns:a16="http://schemas.microsoft.com/office/drawing/2014/main" id="{E1F680F4-B27B-4BBC-AD75-3393C61FB464}"/>
              </a:ext>
            </a:extLst>
          </p:cNvPr>
          <p:cNvPicPr>
            <a:picLocks noChangeAspect="1"/>
          </p:cNvPicPr>
          <p:nvPr/>
        </p:nvPicPr>
        <p:blipFill>
          <a:blip r:embed="rId3"/>
          <a:stretch>
            <a:fillRect/>
          </a:stretch>
        </p:blipFill>
        <p:spPr>
          <a:xfrm>
            <a:off x="151550" y="581111"/>
            <a:ext cx="945490" cy="557771"/>
          </a:xfrm>
          <a:prstGeom prst="rect">
            <a:avLst/>
          </a:prstGeom>
        </p:spPr>
      </p:pic>
      <p:sp>
        <p:nvSpPr>
          <p:cNvPr id="16" name="Content Placeholder 111">
            <a:extLst>
              <a:ext uri="{FF2B5EF4-FFF2-40B4-BE49-F238E27FC236}">
                <a16:creationId xmlns:a16="http://schemas.microsoft.com/office/drawing/2014/main" id="{4122F588-DC27-4055-9A0B-D920398AC92F}"/>
              </a:ext>
            </a:extLst>
          </p:cNvPr>
          <p:cNvSpPr txBox="1">
            <a:spLocks/>
          </p:cNvSpPr>
          <p:nvPr/>
        </p:nvSpPr>
        <p:spPr>
          <a:xfrm>
            <a:off x="294683" y="5230141"/>
            <a:ext cx="8857735"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Double-dose of RAL (chewable tab crushed and dispersed in water) for TB-HIV coinfected very young children achieved adequate PK levels (as already shown in children 2-&lt;12 </a:t>
            </a:r>
            <a:r>
              <a:rPr lang="en-US" sz="2200" dirty="0" err="1"/>
              <a:t>yrs</a:t>
            </a:r>
            <a:r>
              <a:rPr lang="en-US" sz="2200" dirty="0"/>
              <a:t>)       and found to be safe.</a:t>
            </a:r>
          </a:p>
          <a:p>
            <a:pPr>
              <a:lnSpc>
                <a:spcPct val="103000"/>
              </a:lnSpc>
              <a:spcBef>
                <a:spcPts val="600"/>
              </a:spcBef>
            </a:pPr>
            <a:endParaRPr lang="en-US" sz="2200" dirty="0"/>
          </a:p>
          <a:p>
            <a:pPr>
              <a:lnSpc>
                <a:spcPct val="103000"/>
              </a:lnSpc>
              <a:spcBef>
                <a:spcPts val="600"/>
              </a:spcBef>
            </a:pPr>
            <a:endParaRPr lang="en-US" dirty="0"/>
          </a:p>
        </p:txBody>
      </p:sp>
      <p:sp>
        <p:nvSpPr>
          <p:cNvPr id="17" name="Content Placeholder 111">
            <a:extLst>
              <a:ext uri="{FF2B5EF4-FFF2-40B4-BE49-F238E27FC236}">
                <a16:creationId xmlns:a16="http://schemas.microsoft.com/office/drawing/2014/main" id="{6CC4D4E9-6BED-4C51-92FF-99B38FE1140F}"/>
              </a:ext>
            </a:extLst>
          </p:cNvPr>
          <p:cNvSpPr txBox="1">
            <a:spLocks/>
          </p:cNvSpPr>
          <p:nvPr/>
        </p:nvSpPr>
        <p:spPr>
          <a:xfrm>
            <a:off x="6296797" y="3044015"/>
            <a:ext cx="2847203"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200" dirty="0"/>
              <a:t>PK targets met</a:t>
            </a:r>
          </a:p>
          <a:p>
            <a:pPr>
              <a:lnSpc>
                <a:spcPct val="103000"/>
              </a:lnSpc>
              <a:spcBef>
                <a:spcPts val="600"/>
              </a:spcBef>
              <a:buFont typeface="Arial" panose="020B0604020202020204" pitchFamily="34" charset="0"/>
              <a:buChar char="→"/>
            </a:pPr>
            <a:r>
              <a:rPr lang="en-US" sz="2200" dirty="0"/>
              <a:t>No treatment- related AE</a:t>
            </a:r>
          </a:p>
          <a:p>
            <a:pPr>
              <a:lnSpc>
                <a:spcPct val="103000"/>
              </a:lnSpc>
              <a:spcBef>
                <a:spcPts val="600"/>
              </a:spcBef>
              <a:buFont typeface="Arial" panose="020B0604020202020204" pitchFamily="34" charset="0"/>
              <a:buChar char="→"/>
            </a:pPr>
            <a:endParaRPr lang="en-US" sz="2200" dirty="0"/>
          </a:p>
          <a:p>
            <a:pPr>
              <a:lnSpc>
                <a:spcPct val="103000"/>
              </a:lnSpc>
              <a:spcBef>
                <a:spcPts val="600"/>
              </a:spcBef>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6ACE77DE-29AB-4046-B5A4-4C722A48FE91}"/>
              </a:ext>
            </a:extLst>
          </p:cNvPr>
          <p:cNvPicPr>
            <a:picLocks noChangeAspect="1"/>
          </p:cNvPicPr>
          <p:nvPr/>
        </p:nvPicPr>
        <p:blipFill>
          <a:blip r:embed="rId4"/>
          <a:stretch>
            <a:fillRect/>
          </a:stretch>
        </p:blipFill>
        <p:spPr>
          <a:xfrm>
            <a:off x="8190041" y="425528"/>
            <a:ext cx="694628" cy="667388"/>
          </a:xfrm>
          <a:prstGeom prst="rect">
            <a:avLst/>
          </a:prstGeom>
        </p:spPr>
      </p:pic>
    </p:spTree>
    <p:extLst>
      <p:ext uri="{BB962C8B-B14F-4D97-AF65-F5344CB8AC3E}">
        <p14:creationId xmlns:p14="http://schemas.microsoft.com/office/powerpoint/2010/main" val="215295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296091" y="115404"/>
            <a:ext cx="8539841" cy="937794"/>
          </a:xfrm>
        </p:spPr>
        <p:txBody>
          <a:bodyPr>
            <a:normAutofit fontScale="90000"/>
          </a:bodyPr>
          <a:lstStyle/>
          <a:p>
            <a:r>
              <a:rPr lang="en-US" dirty="0"/>
              <a:t>Novel Approaches to Studying Pediatric ARV Dosing                  and Safety Themed Session </a:t>
            </a:r>
            <a:br>
              <a:rPr lang="en-US" dirty="0"/>
            </a:br>
            <a:r>
              <a:rPr lang="en-US" sz="2000" i="1" dirty="0">
                <a:solidFill>
                  <a:schemeClr val="tx1"/>
                </a:solidFill>
              </a:rPr>
              <a:t>CROI, 2020 Boston</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0" y="1044938"/>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22" name="Picture 21">
            <a:extLst>
              <a:ext uri="{FF2B5EF4-FFF2-40B4-BE49-F238E27FC236}">
                <a16:creationId xmlns:a16="http://schemas.microsoft.com/office/drawing/2014/main" id="{055685CE-9AD3-453F-A265-870C978EC3A6}"/>
              </a:ext>
            </a:extLst>
          </p:cNvPr>
          <p:cNvPicPr>
            <a:picLocks noChangeAspect="1"/>
          </p:cNvPicPr>
          <p:nvPr/>
        </p:nvPicPr>
        <p:blipFill>
          <a:blip r:embed="rId2"/>
          <a:stretch>
            <a:fillRect/>
          </a:stretch>
        </p:blipFill>
        <p:spPr>
          <a:xfrm>
            <a:off x="486417" y="1096175"/>
            <a:ext cx="4219808" cy="2372510"/>
          </a:xfrm>
          <a:prstGeom prst="rect">
            <a:avLst/>
          </a:prstGeom>
        </p:spPr>
      </p:pic>
      <p:sp>
        <p:nvSpPr>
          <p:cNvPr id="3" name="TextBox 2">
            <a:extLst>
              <a:ext uri="{FF2B5EF4-FFF2-40B4-BE49-F238E27FC236}">
                <a16:creationId xmlns:a16="http://schemas.microsoft.com/office/drawing/2014/main" id="{B684C0D9-2A64-41A3-B301-8CC567F29E28}"/>
              </a:ext>
            </a:extLst>
          </p:cNvPr>
          <p:cNvSpPr txBox="1"/>
          <p:nvPr/>
        </p:nvSpPr>
        <p:spPr>
          <a:xfrm>
            <a:off x="4706225" y="1274846"/>
            <a:ext cx="3347352" cy="707886"/>
          </a:xfrm>
          <a:prstGeom prst="rect">
            <a:avLst/>
          </a:prstGeom>
          <a:noFill/>
        </p:spPr>
        <p:txBody>
          <a:bodyPr wrap="square" rtlCol="0">
            <a:spAutoFit/>
          </a:bodyPr>
          <a:lstStyle/>
          <a:p>
            <a:pPr marL="342900" indent="-342900">
              <a:buClr>
                <a:srgbClr val="C00000"/>
              </a:buClr>
              <a:buFont typeface="Wingdings" panose="05000000000000000000" pitchFamily="2" charset="2"/>
              <a:buChar char="§"/>
            </a:pPr>
            <a:r>
              <a:rPr lang="en-US" sz="2000" dirty="0">
                <a:latin typeface="Arial" panose="020B0604020202020204" pitchFamily="34" charset="0"/>
                <a:cs typeface="Arial" panose="020B0604020202020204" pitchFamily="34" charset="0"/>
              </a:rPr>
              <a:t>Very limited data on ARV in the youngest children.</a:t>
            </a:r>
          </a:p>
        </p:txBody>
      </p:sp>
      <p:pic>
        <p:nvPicPr>
          <p:cNvPr id="5" name="Picture 4">
            <a:extLst>
              <a:ext uri="{FF2B5EF4-FFF2-40B4-BE49-F238E27FC236}">
                <a16:creationId xmlns:a16="http://schemas.microsoft.com/office/drawing/2014/main" id="{118A94BB-8CDF-4068-9547-1951377E543D}"/>
              </a:ext>
            </a:extLst>
          </p:cNvPr>
          <p:cNvPicPr>
            <a:picLocks noChangeAspect="1"/>
          </p:cNvPicPr>
          <p:nvPr/>
        </p:nvPicPr>
        <p:blipFill>
          <a:blip r:embed="rId3"/>
          <a:stretch>
            <a:fillRect/>
          </a:stretch>
        </p:blipFill>
        <p:spPr>
          <a:xfrm>
            <a:off x="195423" y="4514334"/>
            <a:ext cx="3962400" cy="1914525"/>
          </a:xfrm>
          <a:prstGeom prst="rect">
            <a:avLst/>
          </a:prstGeom>
        </p:spPr>
      </p:pic>
      <p:pic>
        <p:nvPicPr>
          <p:cNvPr id="6" name="Picture 5">
            <a:extLst>
              <a:ext uri="{FF2B5EF4-FFF2-40B4-BE49-F238E27FC236}">
                <a16:creationId xmlns:a16="http://schemas.microsoft.com/office/drawing/2014/main" id="{CF4721B4-23D0-4BB5-A41E-C3AFB73973D8}"/>
              </a:ext>
            </a:extLst>
          </p:cNvPr>
          <p:cNvPicPr>
            <a:picLocks noChangeAspect="1"/>
          </p:cNvPicPr>
          <p:nvPr/>
        </p:nvPicPr>
        <p:blipFill>
          <a:blip r:embed="rId4"/>
          <a:stretch>
            <a:fillRect/>
          </a:stretch>
        </p:blipFill>
        <p:spPr>
          <a:xfrm>
            <a:off x="4566011" y="4581009"/>
            <a:ext cx="4248150" cy="1847850"/>
          </a:xfrm>
          <a:prstGeom prst="rect">
            <a:avLst/>
          </a:prstGeom>
        </p:spPr>
      </p:pic>
      <p:sp>
        <p:nvSpPr>
          <p:cNvPr id="25" name="TextBox 24">
            <a:extLst>
              <a:ext uri="{FF2B5EF4-FFF2-40B4-BE49-F238E27FC236}">
                <a16:creationId xmlns:a16="http://schemas.microsoft.com/office/drawing/2014/main" id="{4E13FCF0-FCDD-4D1E-BEF5-74D7EB97CCD6}"/>
              </a:ext>
            </a:extLst>
          </p:cNvPr>
          <p:cNvSpPr txBox="1"/>
          <p:nvPr/>
        </p:nvSpPr>
        <p:spPr>
          <a:xfrm>
            <a:off x="192390" y="3516726"/>
            <a:ext cx="8747241" cy="1015663"/>
          </a:xfrm>
          <a:prstGeom prst="rect">
            <a:avLst/>
          </a:prstGeom>
          <a:noFill/>
        </p:spPr>
        <p:txBody>
          <a:bodyPr wrap="square" rtlCol="0">
            <a:spAutoFit/>
          </a:bodyPr>
          <a:lstStyle/>
          <a:p>
            <a:pPr marL="342900" indent="-342900">
              <a:buClr>
                <a:srgbClr val="C00000"/>
              </a:buClr>
              <a:buFont typeface="Wingdings" panose="05000000000000000000" pitchFamily="2" charset="2"/>
              <a:buChar char="§"/>
            </a:pPr>
            <a:r>
              <a:rPr lang="en-US" sz="2000" dirty="0">
                <a:latin typeface="Arial" panose="020B0604020202020204" pitchFamily="34" charset="0"/>
                <a:cs typeface="Arial" panose="020B0604020202020204" pitchFamily="34" charset="0"/>
              </a:rPr>
              <a:t>Session focused on novel ways to obtain pediatric dosing information, including modeling, traditional PK including LBW infants, sub-study within larger phase III trial, and use of observational databases. </a:t>
            </a:r>
          </a:p>
        </p:txBody>
      </p:sp>
    </p:spTree>
    <p:extLst>
      <p:ext uri="{BB962C8B-B14F-4D97-AF65-F5344CB8AC3E}">
        <p14:creationId xmlns:p14="http://schemas.microsoft.com/office/powerpoint/2010/main" val="1315542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169111"/>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0" y="1169111"/>
            <a:ext cx="6317508" cy="17416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1600" i="1" dirty="0" err="1"/>
              <a:t>Bunglawala</a:t>
            </a:r>
            <a:r>
              <a:rPr lang="en-US" sz="1600" i="1" dirty="0"/>
              <a:t> FS, Abs. 839: </a:t>
            </a:r>
            <a:r>
              <a:rPr lang="en-US" sz="2000" dirty="0"/>
              <a:t>used physiologically-based pharmacokinetic (PBPK) modeling to predict PK  bictegravir in neonates and devise optimal dosing regimen; modeling suggested </a:t>
            </a:r>
            <a:r>
              <a:rPr lang="en-US" sz="2000" b="1" dirty="0"/>
              <a:t>5 mg once daily BIC may be suitable for neonates birth-28 d</a:t>
            </a:r>
            <a:r>
              <a:rPr lang="en-US" sz="2000" dirty="0"/>
              <a:t>.</a:t>
            </a:r>
            <a:endParaRPr lang="en-US" sz="2000" i="1" dirty="0"/>
          </a:p>
        </p:txBody>
      </p:sp>
      <p:grpSp>
        <p:nvGrpSpPr>
          <p:cNvPr id="24" name="Group 23">
            <a:extLst>
              <a:ext uri="{FF2B5EF4-FFF2-40B4-BE49-F238E27FC236}">
                <a16:creationId xmlns:a16="http://schemas.microsoft.com/office/drawing/2014/main" id="{CB991276-1004-4D62-AE2D-32810FC4916A}"/>
              </a:ext>
            </a:extLst>
          </p:cNvPr>
          <p:cNvGrpSpPr/>
          <p:nvPr/>
        </p:nvGrpSpPr>
        <p:grpSpPr>
          <a:xfrm>
            <a:off x="6058711" y="1191478"/>
            <a:ext cx="2705100" cy="1529132"/>
            <a:chOff x="6067129" y="1267746"/>
            <a:chExt cx="2705100" cy="1529132"/>
          </a:xfrm>
        </p:grpSpPr>
        <p:pic>
          <p:nvPicPr>
            <p:cNvPr id="10" name="Picture 9">
              <a:extLst>
                <a:ext uri="{FF2B5EF4-FFF2-40B4-BE49-F238E27FC236}">
                  <a16:creationId xmlns:a16="http://schemas.microsoft.com/office/drawing/2014/main" id="{6864C415-C612-406E-9992-31B38B3A9011}"/>
                </a:ext>
              </a:extLst>
            </p:cNvPr>
            <p:cNvPicPr>
              <a:picLocks noChangeAspect="1"/>
            </p:cNvPicPr>
            <p:nvPr/>
          </p:nvPicPr>
          <p:blipFill>
            <a:blip r:embed="rId2"/>
            <a:stretch>
              <a:fillRect/>
            </a:stretch>
          </p:blipFill>
          <p:spPr>
            <a:xfrm>
              <a:off x="6706115" y="2006303"/>
              <a:ext cx="1685925" cy="790575"/>
            </a:xfrm>
            <a:prstGeom prst="rect">
              <a:avLst/>
            </a:prstGeom>
          </p:spPr>
        </p:pic>
        <p:pic>
          <p:nvPicPr>
            <p:cNvPr id="3" name="Picture 2">
              <a:extLst>
                <a:ext uri="{FF2B5EF4-FFF2-40B4-BE49-F238E27FC236}">
                  <a16:creationId xmlns:a16="http://schemas.microsoft.com/office/drawing/2014/main" id="{F0F43ABB-65BB-4C49-9CAC-59118ABA6185}"/>
                </a:ext>
              </a:extLst>
            </p:cNvPr>
            <p:cNvPicPr>
              <a:picLocks noChangeAspect="1"/>
            </p:cNvPicPr>
            <p:nvPr/>
          </p:nvPicPr>
          <p:blipFill>
            <a:blip r:embed="rId3"/>
            <a:stretch>
              <a:fillRect/>
            </a:stretch>
          </p:blipFill>
          <p:spPr>
            <a:xfrm>
              <a:off x="6067129" y="1267746"/>
              <a:ext cx="2705100" cy="723900"/>
            </a:xfrm>
            <a:prstGeom prst="rect">
              <a:avLst/>
            </a:prstGeom>
          </p:spPr>
        </p:pic>
      </p:grpSp>
      <p:sp>
        <p:nvSpPr>
          <p:cNvPr id="15" name="Content Placeholder 111">
            <a:extLst>
              <a:ext uri="{FF2B5EF4-FFF2-40B4-BE49-F238E27FC236}">
                <a16:creationId xmlns:a16="http://schemas.microsoft.com/office/drawing/2014/main" id="{6BAA0514-69F6-45B6-A24A-7A2A950DB755}"/>
              </a:ext>
            </a:extLst>
          </p:cNvPr>
          <p:cNvSpPr txBox="1">
            <a:spLocks/>
          </p:cNvSpPr>
          <p:nvPr/>
        </p:nvSpPr>
        <p:spPr>
          <a:xfrm>
            <a:off x="8418" y="2817240"/>
            <a:ext cx="5800199" cy="20203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1600" i="1" dirty="0"/>
              <a:t>Rosebush JC, Abs. 842: </a:t>
            </a:r>
            <a:r>
              <a:rPr lang="en-US" sz="2000" dirty="0"/>
              <a:t>Maraviroc oral solution in neonates. </a:t>
            </a:r>
            <a:r>
              <a:rPr lang="en-US" sz="2000" b="1" dirty="0"/>
              <a:t>MVC 8 mg/kg/d median exposure exceeded PK target,</a:t>
            </a:r>
            <a:r>
              <a:rPr lang="en-US" sz="2000" dirty="0"/>
              <a:t> but high variability, with 17% at </a:t>
            </a:r>
            <a:r>
              <a:rPr lang="en-US" sz="2000" dirty="0" err="1"/>
              <a:t>wk</a:t>
            </a:r>
            <a:r>
              <a:rPr lang="en-US" sz="2000" dirty="0"/>
              <a:t> 1 and 33% at </a:t>
            </a:r>
            <a:r>
              <a:rPr lang="en-US" sz="2000" dirty="0" err="1"/>
              <a:t>wk</a:t>
            </a:r>
            <a:r>
              <a:rPr lang="en-US" sz="2000" dirty="0"/>
              <a:t> 2 below PK target; similar regardless of maternal EFV. Was safe and well-tolerated in neonates to age 6 wk.   </a:t>
            </a:r>
            <a:endParaRPr lang="en-US" sz="2000" i="1" dirty="0"/>
          </a:p>
        </p:txBody>
      </p:sp>
      <p:grpSp>
        <p:nvGrpSpPr>
          <p:cNvPr id="23" name="Group 22">
            <a:extLst>
              <a:ext uri="{FF2B5EF4-FFF2-40B4-BE49-F238E27FC236}">
                <a16:creationId xmlns:a16="http://schemas.microsoft.com/office/drawing/2014/main" id="{4DABE73C-70CF-4E53-938E-6F2523C811F2}"/>
              </a:ext>
            </a:extLst>
          </p:cNvPr>
          <p:cNvGrpSpPr/>
          <p:nvPr/>
        </p:nvGrpSpPr>
        <p:grpSpPr>
          <a:xfrm>
            <a:off x="5692769" y="2950153"/>
            <a:ext cx="3442813" cy="1469735"/>
            <a:chOff x="5692769" y="3119953"/>
            <a:chExt cx="3442813" cy="1469735"/>
          </a:xfrm>
        </p:grpSpPr>
        <p:pic>
          <p:nvPicPr>
            <p:cNvPr id="19" name="Picture 18">
              <a:extLst>
                <a:ext uri="{FF2B5EF4-FFF2-40B4-BE49-F238E27FC236}">
                  <a16:creationId xmlns:a16="http://schemas.microsoft.com/office/drawing/2014/main" id="{6DECEF25-A8D4-4EFC-BCCC-DEF0737C4D58}"/>
                </a:ext>
              </a:extLst>
            </p:cNvPr>
            <p:cNvPicPr>
              <a:picLocks noChangeAspect="1"/>
            </p:cNvPicPr>
            <p:nvPr/>
          </p:nvPicPr>
          <p:blipFill>
            <a:blip r:embed="rId4"/>
            <a:stretch>
              <a:fillRect/>
            </a:stretch>
          </p:blipFill>
          <p:spPr>
            <a:xfrm>
              <a:off x="5692769" y="3223618"/>
              <a:ext cx="3442813" cy="1366070"/>
            </a:xfrm>
            <a:prstGeom prst="rect">
              <a:avLst/>
            </a:prstGeom>
          </p:spPr>
        </p:pic>
        <p:grpSp>
          <p:nvGrpSpPr>
            <p:cNvPr id="22" name="Group 21">
              <a:extLst>
                <a:ext uri="{FF2B5EF4-FFF2-40B4-BE49-F238E27FC236}">
                  <a16:creationId xmlns:a16="http://schemas.microsoft.com/office/drawing/2014/main" id="{9183D233-F877-4D07-BA3E-1B565AA28244}"/>
                </a:ext>
              </a:extLst>
            </p:cNvPr>
            <p:cNvGrpSpPr/>
            <p:nvPr/>
          </p:nvGrpSpPr>
          <p:grpSpPr>
            <a:xfrm>
              <a:off x="7437097" y="3119953"/>
              <a:ext cx="642933" cy="1469735"/>
              <a:chOff x="7437097" y="3119953"/>
              <a:chExt cx="642933" cy="1469735"/>
            </a:xfrm>
          </p:grpSpPr>
          <p:sp>
            <p:nvSpPr>
              <p:cNvPr id="20" name="TextBox 19">
                <a:extLst>
                  <a:ext uri="{FF2B5EF4-FFF2-40B4-BE49-F238E27FC236}">
                    <a16:creationId xmlns:a16="http://schemas.microsoft.com/office/drawing/2014/main" id="{17B4F01E-482A-4A25-BDEC-AE94E90AD147}"/>
                  </a:ext>
                </a:extLst>
              </p:cNvPr>
              <p:cNvSpPr txBox="1"/>
              <p:nvPr/>
            </p:nvSpPr>
            <p:spPr>
              <a:xfrm>
                <a:off x="7437097" y="3119953"/>
                <a:ext cx="642933" cy="276999"/>
              </a:xfrm>
              <a:prstGeom prst="rect">
                <a:avLst/>
              </a:prstGeom>
              <a:noFill/>
            </p:spPr>
            <p:txBody>
              <a:bodyPr wrap="none" rtlCol="0">
                <a:spAutoFit/>
              </a:bodyPr>
              <a:lstStyle/>
              <a:p>
                <a:r>
                  <a:rPr lang="en-US" sz="1200" b="1" dirty="0">
                    <a:solidFill>
                      <a:schemeClr val="accent2">
                        <a:lumMod val="75000"/>
                      </a:schemeClr>
                    </a:solidFill>
                    <a:latin typeface="Arial" panose="020B0604020202020204" pitchFamily="34" charset="0"/>
                    <a:cs typeface="Arial" panose="020B0604020202020204" pitchFamily="34" charset="0"/>
                  </a:rPr>
                  <a:t>Target</a:t>
                </a:r>
              </a:p>
            </p:txBody>
          </p:sp>
          <p:sp>
            <p:nvSpPr>
              <p:cNvPr id="21" name="Rectangle 20">
                <a:extLst>
                  <a:ext uri="{FF2B5EF4-FFF2-40B4-BE49-F238E27FC236}">
                    <a16:creationId xmlns:a16="http://schemas.microsoft.com/office/drawing/2014/main" id="{F9F540C0-A16D-41E7-B6CD-D86E9DFF01FF}"/>
                  </a:ext>
                </a:extLst>
              </p:cNvPr>
              <p:cNvSpPr/>
              <p:nvPr/>
            </p:nvSpPr>
            <p:spPr>
              <a:xfrm>
                <a:off x="7513466" y="3341159"/>
                <a:ext cx="487680" cy="12485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Content Placeholder 111">
            <a:extLst>
              <a:ext uri="{FF2B5EF4-FFF2-40B4-BE49-F238E27FC236}">
                <a16:creationId xmlns:a16="http://schemas.microsoft.com/office/drawing/2014/main" id="{5ECEA8C3-6CC5-4B93-BAFF-E314A5BFA977}"/>
              </a:ext>
            </a:extLst>
          </p:cNvPr>
          <p:cNvSpPr txBox="1">
            <a:spLocks/>
          </p:cNvSpPr>
          <p:nvPr/>
        </p:nvSpPr>
        <p:spPr>
          <a:xfrm>
            <a:off x="74385" y="4837620"/>
            <a:ext cx="5037907" cy="202038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1600" i="1" dirty="0"/>
              <a:t>Cressy, Abs. 843: </a:t>
            </a:r>
            <a:r>
              <a:rPr lang="en-US" sz="2000" dirty="0"/>
              <a:t>Study of abacavir PK in LBW and normal BW HIV+ infants age &lt;3 </a:t>
            </a:r>
            <a:r>
              <a:rPr lang="en-US" sz="2000" dirty="0" err="1"/>
              <a:t>mo</a:t>
            </a:r>
            <a:r>
              <a:rPr lang="en-US" sz="2000" dirty="0"/>
              <a:t> (combo with LPV/r/3TC). </a:t>
            </a:r>
            <a:r>
              <a:rPr lang="en-US" sz="2000" b="1" dirty="0"/>
              <a:t>ABC dosed 8 mg/kg twice daily was well tolerated</a:t>
            </a:r>
            <a:r>
              <a:rPr lang="en-US" sz="2000" dirty="0"/>
              <a:t>; exposures higher in 1</a:t>
            </a:r>
            <a:r>
              <a:rPr lang="en-US" sz="2000" baseline="30000" dirty="0"/>
              <a:t>st</a:t>
            </a:r>
            <a:r>
              <a:rPr lang="en-US" sz="2000" dirty="0"/>
              <a:t> 3 </a:t>
            </a:r>
            <a:r>
              <a:rPr lang="en-US" sz="2000" dirty="0" err="1"/>
              <a:t>mos</a:t>
            </a:r>
            <a:r>
              <a:rPr lang="en-US" sz="2000" dirty="0"/>
              <a:t> than 3-9 </a:t>
            </a:r>
            <a:r>
              <a:rPr lang="en-US" sz="2000" dirty="0" err="1"/>
              <a:t>mos</a:t>
            </a:r>
            <a:r>
              <a:rPr lang="en-US" sz="2000" dirty="0"/>
              <a:t> but decreased as infant matured.</a:t>
            </a:r>
            <a:endParaRPr lang="en-US" sz="2000" i="1" dirty="0"/>
          </a:p>
        </p:txBody>
      </p:sp>
      <p:grpSp>
        <p:nvGrpSpPr>
          <p:cNvPr id="33" name="Group 32">
            <a:extLst>
              <a:ext uri="{FF2B5EF4-FFF2-40B4-BE49-F238E27FC236}">
                <a16:creationId xmlns:a16="http://schemas.microsoft.com/office/drawing/2014/main" id="{FAB570B7-165E-4A2C-A4A4-7523E8F073DA}"/>
              </a:ext>
            </a:extLst>
          </p:cNvPr>
          <p:cNvGrpSpPr/>
          <p:nvPr/>
        </p:nvGrpSpPr>
        <p:grpSpPr>
          <a:xfrm>
            <a:off x="5275876" y="5161825"/>
            <a:ext cx="3793604" cy="1248528"/>
            <a:chOff x="5172891" y="4951468"/>
            <a:chExt cx="3793604" cy="1248528"/>
          </a:xfrm>
        </p:grpSpPr>
        <p:pic>
          <p:nvPicPr>
            <p:cNvPr id="28" name="Picture 27">
              <a:extLst>
                <a:ext uri="{FF2B5EF4-FFF2-40B4-BE49-F238E27FC236}">
                  <a16:creationId xmlns:a16="http://schemas.microsoft.com/office/drawing/2014/main" id="{48080BE7-D4EE-409A-8412-EFF8ABBA7066}"/>
                </a:ext>
              </a:extLst>
            </p:cNvPr>
            <p:cNvPicPr>
              <a:picLocks noChangeAspect="1"/>
            </p:cNvPicPr>
            <p:nvPr/>
          </p:nvPicPr>
          <p:blipFill>
            <a:blip r:embed="rId5"/>
            <a:stretch>
              <a:fillRect/>
            </a:stretch>
          </p:blipFill>
          <p:spPr>
            <a:xfrm>
              <a:off x="5172891" y="4951468"/>
              <a:ext cx="3793604" cy="1248528"/>
            </a:xfrm>
            <a:prstGeom prst="rect">
              <a:avLst/>
            </a:prstGeom>
          </p:spPr>
        </p:pic>
        <p:sp>
          <p:nvSpPr>
            <p:cNvPr id="29" name="TextBox 28">
              <a:extLst>
                <a:ext uri="{FF2B5EF4-FFF2-40B4-BE49-F238E27FC236}">
                  <a16:creationId xmlns:a16="http://schemas.microsoft.com/office/drawing/2014/main" id="{0EDD925D-92B1-4D69-B894-B7298C84E6AD}"/>
                </a:ext>
              </a:extLst>
            </p:cNvPr>
            <p:cNvSpPr txBox="1"/>
            <p:nvPr/>
          </p:nvSpPr>
          <p:spPr>
            <a:xfrm>
              <a:off x="5500059" y="5575732"/>
              <a:ext cx="813043" cy="33855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Infant &gt;3 </a:t>
              </a:r>
              <a:r>
                <a:rPr lang="en-US" sz="800" dirty="0" err="1">
                  <a:latin typeface="Arial" panose="020B0604020202020204" pitchFamily="34" charset="0"/>
                  <a:cs typeface="Arial" panose="020B0604020202020204" pitchFamily="34" charset="0"/>
                </a:rPr>
                <a:t>mos</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 PENTA</a:t>
              </a:r>
            </a:p>
          </p:txBody>
        </p:sp>
        <p:cxnSp>
          <p:nvCxnSpPr>
            <p:cNvPr id="31" name="Straight Arrow Connector 30">
              <a:extLst>
                <a:ext uri="{FF2B5EF4-FFF2-40B4-BE49-F238E27FC236}">
                  <a16:creationId xmlns:a16="http://schemas.microsoft.com/office/drawing/2014/main" id="{93AC1647-FDFB-423A-A28D-B3FE9FC394D3}"/>
                </a:ext>
              </a:extLst>
            </p:cNvPr>
            <p:cNvCxnSpPr>
              <a:cxnSpLocks/>
            </p:cNvCxnSpPr>
            <p:nvPr/>
          </p:nvCxnSpPr>
          <p:spPr>
            <a:xfrm flipV="1">
              <a:off x="5684351" y="5369200"/>
              <a:ext cx="115848" cy="3018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37" name="Title 1">
            <a:extLst>
              <a:ext uri="{FF2B5EF4-FFF2-40B4-BE49-F238E27FC236}">
                <a16:creationId xmlns:a16="http://schemas.microsoft.com/office/drawing/2014/main" id="{6A82BEE6-4396-4F29-B1C7-C661DAA3FEF4}"/>
              </a:ext>
            </a:extLst>
          </p:cNvPr>
          <p:cNvSpPr>
            <a:spLocks noGrp="1"/>
          </p:cNvSpPr>
          <p:nvPr>
            <p:ph type="title"/>
          </p:nvPr>
        </p:nvSpPr>
        <p:spPr>
          <a:xfrm>
            <a:off x="302079" y="174081"/>
            <a:ext cx="8539841" cy="937794"/>
          </a:xfrm>
        </p:spPr>
        <p:txBody>
          <a:bodyPr>
            <a:normAutofit fontScale="90000"/>
          </a:bodyPr>
          <a:lstStyle/>
          <a:p>
            <a:r>
              <a:rPr lang="en-US" dirty="0"/>
              <a:t>Novel Approaches to Studying Pediatric ARV Dosing                 and Safety Themed Session </a:t>
            </a:r>
            <a:br>
              <a:rPr lang="en-US" dirty="0"/>
            </a:br>
            <a:r>
              <a:rPr lang="en-US" sz="2000" i="1" dirty="0">
                <a:solidFill>
                  <a:schemeClr val="tx1"/>
                </a:solidFill>
              </a:rPr>
              <a:t>CROI, 2020 Boston</a:t>
            </a:r>
            <a:endParaRPr lang="en-US" dirty="0"/>
          </a:p>
        </p:txBody>
      </p:sp>
    </p:spTree>
    <p:extLst>
      <p:ext uri="{BB962C8B-B14F-4D97-AF65-F5344CB8AC3E}">
        <p14:creationId xmlns:p14="http://schemas.microsoft.com/office/powerpoint/2010/main" val="331616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296091" y="115404"/>
            <a:ext cx="8539841" cy="937794"/>
          </a:xfrm>
        </p:spPr>
        <p:txBody>
          <a:bodyPr>
            <a:normAutofit fontScale="90000"/>
          </a:bodyPr>
          <a:lstStyle/>
          <a:p>
            <a:r>
              <a:rPr lang="en-US" dirty="0"/>
              <a:t>Novel Approaches to Studying Pediatric ARV Dosing                  and Safety Themed Session </a:t>
            </a:r>
            <a:br>
              <a:rPr lang="en-US" dirty="0"/>
            </a:br>
            <a:r>
              <a:rPr lang="en-US" sz="2000" i="1" dirty="0">
                <a:solidFill>
                  <a:schemeClr val="tx1"/>
                </a:solidFill>
              </a:rPr>
              <a:t>CROI, 2020 Boston</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0" y="1044938"/>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0" y="1031059"/>
            <a:ext cx="4711628" cy="250547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0"/>
              </a:spcBef>
            </a:pPr>
            <a:r>
              <a:rPr lang="en-US" sz="1600" i="1" dirty="0" err="1"/>
              <a:t>Waalewijn</a:t>
            </a:r>
            <a:r>
              <a:rPr lang="en-US" sz="1600" i="1" dirty="0"/>
              <a:t> H, Abs. 847: </a:t>
            </a:r>
            <a:r>
              <a:rPr lang="en-US" sz="2000" dirty="0"/>
              <a:t>Evaluate impact of RIF on DTG levels in 12 children in </a:t>
            </a:r>
            <a:r>
              <a:rPr lang="en-US" sz="2000" dirty="0" err="1"/>
              <a:t>Odessey</a:t>
            </a:r>
            <a:r>
              <a:rPr lang="en-US" sz="2000" dirty="0"/>
              <a:t> </a:t>
            </a:r>
            <a:r>
              <a:rPr lang="en-US" sz="2000" dirty="0" err="1"/>
              <a:t>substudy</a:t>
            </a:r>
            <a:r>
              <a:rPr lang="en-US" sz="2000" dirty="0"/>
              <a:t>; safety data on 31 children.  </a:t>
            </a:r>
            <a:r>
              <a:rPr lang="en-US" sz="2000" b="1" dirty="0"/>
              <a:t>Twice daily DTG dosing was safe and sufficient to overcome the RIF enzyme-inducing effect </a:t>
            </a:r>
            <a:r>
              <a:rPr lang="en-US" sz="2000" dirty="0"/>
              <a:t>in children with HIV/TB age 6-&lt;18 yr.     </a:t>
            </a:r>
          </a:p>
        </p:txBody>
      </p:sp>
      <p:sp>
        <p:nvSpPr>
          <p:cNvPr id="18" name="Content Placeholder 111">
            <a:extLst>
              <a:ext uri="{FF2B5EF4-FFF2-40B4-BE49-F238E27FC236}">
                <a16:creationId xmlns:a16="http://schemas.microsoft.com/office/drawing/2014/main" id="{C7109626-CE25-4A07-A7D8-E6E338B0CB47}"/>
              </a:ext>
            </a:extLst>
          </p:cNvPr>
          <p:cNvSpPr txBox="1">
            <a:spLocks/>
          </p:cNvSpPr>
          <p:nvPr/>
        </p:nvSpPr>
        <p:spPr>
          <a:xfrm>
            <a:off x="-60961" y="3429000"/>
            <a:ext cx="5773783" cy="35313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1600" i="1" dirty="0"/>
              <a:t>De Waal, Abs. 845: </a:t>
            </a:r>
            <a:r>
              <a:rPr lang="en-US" sz="2000" dirty="0"/>
              <a:t>Used routine clinical data from IeDEA Southern Africa Cohort Collaboration to describe safety and efficacy of ABC in 931 HIV+ infants aged &lt;3 </a:t>
            </a:r>
            <a:r>
              <a:rPr lang="en-US" sz="2000" dirty="0" err="1"/>
              <a:t>mo</a:t>
            </a:r>
            <a:r>
              <a:rPr lang="en-US" sz="2000" dirty="0"/>
              <a:t> (10% &lt;28 d) at ART initiation. ABC was discontinued in only 8%, only 1 for hypersensitivity. </a:t>
            </a:r>
            <a:r>
              <a:rPr lang="en-US" sz="2000" b="1" dirty="0"/>
              <a:t>No safety issues identified with ABC including in infants &lt;28 d or weight &lt;3 kg. </a:t>
            </a:r>
            <a:r>
              <a:rPr lang="en-US" sz="2000" dirty="0"/>
              <a:t> Viral suppression rates however were low relative to other studies.  </a:t>
            </a:r>
            <a:endParaRPr lang="en-US" sz="2000" i="1" dirty="0"/>
          </a:p>
        </p:txBody>
      </p:sp>
      <p:grpSp>
        <p:nvGrpSpPr>
          <p:cNvPr id="41" name="Group 40">
            <a:extLst>
              <a:ext uri="{FF2B5EF4-FFF2-40B4-BE49-F238E27FC236}">
                <a16:creationId xmlns:a16="http://schemas.microsoft.com/office/drawing/2014/main" id="{8D867E9C-E17F-42F3-9DD0-8508F80B0F58}"/>
              </a:ext>
            </a:extLst>
          </p:cNvPr>
          <p:cNvGrpSpPr/>
          <p:nvPr/>
        </p:nvGrpSpPr>
        <p:grpSpPr>
          <a:xfrm>
            <a:off x="4563582" y="1147569"/>
            <a:ext cx="4435503" cy="1353370"/>
            <a:chOff x="4354576" y="1019687"/>
            <a:chExt cx="4435503" cy="1353370"/>
          </a:xfrm>
        </p:grpSpPr>
        <p:pic>
          <p:nvPicPr>
            <p:cNvPr id="8" name="Picture 7">
              <a:extLst>
                <a:ext uri="{FF2B5EF4-FFF2-40B4-BE49-F238E27FC236}">
                  <a16:creationId xmlns:a16="http://schemas.microsoft.com/office/drawing/2014/main" id="{655C336E-EBC2-4AD5-A0AF-B8FDC2991298}"/>
                </a:ext>
              </a:extLst>
            </p:cNvPr>
            <p:cNvPicPr>
              <a:picLocks noChangeAspect="1"/>
            </p:cNvPicPr>
            <p:nvPr/>
          </p:nvPicPr>
          <p:blipFill>
            <a:blip r:embed="rId2"/>
            <a:stretch>
              <a:fillRect/>
            </a:stretch>
          </p:blipFill>
          <p:spPr>
            <a:xfrm>
              <a:off x="4354576" y="1495813"/>
              <a:ext cx="4435503" cy="877244"/>
            </a:xfrm>
            <a:prstGeom prst="rect">
              <a:avLst/>
            </a:prstGeom>
          </p:spPr>
        </p:pic>
        <p:pic>
          <p:nvPicPr>
            <p:cNvPr id="12" name="Picture 11">
              <a:extLst>
                <a:ext uri="{FF2B5EF4-FFF2-40B4-BE49-F238E27FC236}">
                  <a16:creationId xmlns:a16="http://schemas.microsoft.com/office/drawing/2014/main" id="{A33D689E-E2C3-4A22-AC6C-9F5922A58E29}"/>
                </a:ext>
              </a:extLst>
            </p:cNvPr>
            <p:cNvPicPr>
              <a:picLocks noChangeAspect="1"/>
            </p:cNvPicPr>
            <p:nvPr/>
          </p:nvPicPr>
          <p:blipFill>
            <a:blip r:embed="rId3"/>
            <a:stretch>
              <a:fillRect/>
            </a:stretch>
          </p:blipFill>
          <p:spPr>
            <a:xfrm>
              <a:off x="8284301" y="1040925"/>
              <a:ext cx="438559" cy="514350"/>
            </a:xfrm>
            <a:prstGeom prst="rect">
              <a:avLst/>
            </a:prstGeom>
          </p:spPr>
        </p:pic>
        <p:pic>
          <p:nvPicPr>
            <p:cNvPr id="13" name="Picture 12">
              <a:extLst>
                <a:ext uri="{FF2B5EF4-FFF2-40B4-BE49-F238E27FC236}">
                  <a16:creationId xmlns:a16="http://schemas.microsoft.com/office/drawing/2014/main" id="{DA90BEB1-4FC1-43DD-B40E-C3809DA5E70C}"/>
                </a:ext>
              </a:extLst>
            </p:cNvPr>
            <p:cNvPicPr>
              <a:picLocks noChangeAspect="1"/>
            </p:cNvPicPr>
            <p:nvPr/>
          </p:nvPicPr>
          <p:blipFill>
            <a:blip r:embed="rId4"/>
            <a:stretch>
              <a:fillRect/>
            </a:stretch>
          </p:blipFill>
          <p:spPr>
            <a:xfrm>
              <a:off x="4572001" y="1019687"/>
              <a:ext cx="500039" cy="453983"/>
            </a:xfrm>
            <a:prstGeom prst="rect">
              <a:avLst/>
            </a:prstGeom>
          </p:spPr>
        </p:pic>
      </p:grpSp>
      <p:grpSp>
        <p:nvGrpSpPr>
          <p:cNvPr id="40" name="Group 39">
            <a:extLst>
              <a:ext uri="{FF2B5EF4-FFF2-40B4-BE49-F238E27FC236}">
                <a16:creationId xmlns:a16="http://schemas.microsoft.com/office/drawing/2014/main" id="{D3BE1FE2-7CA8-4E65-9EED-A4E76AF400AB}"/>
              </a:ext>
            </a:extLst>
          </p:cNvPr>
          <p:cNvGrpSpPr/>
          <p:nvPr/>
        </p:nvGrpSpPr>
        <p:grpSpPr>
          <a:xfrm>
            <a:off x="5758524" y="3117323"/>
            <a:ext cx="3077409" cy="2776165"/>
            <a:chOff x="5762471" y="3161538"/>
            <a:chExt cx="3077409" cy="2776165"/>
          </a:xfrm>
        </p:grpSpPr>
        <p:pic>
          <p:nvPicPr>
            <p:cNvPr id="14" name="Picture 13">
              <a:extLst>
                <a:ext uri="{FF2B5EF4-FFF2-40B4-BE49-F238E27FC236}">
                  <a16:creationId xmlns:a16="http://schemas.microsoft.com/office/drawing/2014/main" id="{83634794-5782-4992-BD34-9030A405707C}"/>
                </a:ext>
              </a:extLst>
            </p:cNvPr>
            <p:cNvPicPr>
              <a:picLocks noChangeAspect="1"/>
            </p:cNvPicPr>
            <p:nvPr/>
          </p:nvPicPr>
          <p:blipFill>
            <a:blip r:embed="rId5"/>
            <a:stretch>
              <a:fillRect/>
            </a:stretch>
          </p:blipFill>
          <p:spPr>
            <a:xfrm>
              <a:off x="8213662" y="3161538"/>
              <a:ext cx="552450" cy="400050"/>
            </a:xfrm>
            <a:prstGeom prst="rect">
              <a:avLst/>
            </a:prstGeom>
          </p:spPr>
        </p:pic>
        <p:pic>
          <p:nvPicPr>
            <p:cNvPr id="16" name="Picture 15">
              <a:extLst>
                <a:ext uri="{FF2B5EF4-FFF2-40B4-BE49-F238E27FC236}">
                  <a16:creationId xmlns:a16="http://schemas.microsoft.com/office/drawing/2014/main" id="{8EDB5651-4658-4624-9DFB-29B6E30C8DAF}"/>
                </a:ext>
              </a:extLst>
            </p:cNvPr>
            <p:cNvPicPr>
              <a:picLocks noChangeAspect="1"/>
            </p:cNvPicPr>
            <p:nvPr/>
          </p:nvPicPr>
          <p:blipFill>
            <a:blip r:embed="rId6"/>
            <a:stretch>
              <a:fillRect/>
            </a:stretch>
          </p:blipFill>
          <p:spPr>
            <a:xfrm>
              <a:off x="5762471" y="3812071"/>
              <a:ext cx="3077409" cy="2125632"/>
            </a:xfrm>
            <a:prstGeom prst="rect">
              <a:avLst/>
            </a:prstGeom>
          </p:spPr>
        </p:pic>
        <p:sp>
          <p:nvSpPr>
            <p:cNvPr id="17" name="TextBox 16">
              <a:extLst>
                <a:ext uri="{FF2B5EF4-FFF2-40B4-BE49-F238E27FC236}">
                  <a16:creationId xmlns:a16="http://schemas.microsoft.com/office/drawing/2014/main" id="{47E5648D-0236-4CD1-8387-7B7C97BE532F}"/>
                </a:ext>
              </a:extLst>
            </p:cNvPr>
            <p:cNvSpPr txBox="1"/>
            <p:nvPr/>
          </p:nvSpPr>
          <p:spPr>
            <a:xfrm>
              <a:off x="6000532" y="3611750"/>
              <a:ext cx="2789546"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12 Month VL &lt;400 c/mL by Age and Weight</a:t>
              </a:r>
            </a:p>
          </p:txBody>
        </p:sp>
      </p:grpSp>
    </p:spTree>
    <p:extLst>
      <p:ext uri="{BB962C8B-B14F-4D97-AF65-F5344CB8AC3E}">
        <p14:creationId xmlns:p14="http://schemas.microsoft.com/office/powerpoint/2010/main" val="260578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1143189" y="12357"/>
            <a:ext cx="7886700" cy="1325563"/>
          </a:xfrm>
        </p:spPr>
        <p:txBody>
          <a:bodyPr>
            <a:normAutofit fontScale="90000"/>
          </a:bodyPr>
          <a:lstStyle/>
          <a:p>
            <a:r>
              <a:rPr lang="en-US" dirty="0"/>
              <a:t>Safety, PK, Efficacy Low Dose B/F/TAF in </a:t>
            </a:r>
            <a:br>
              <a:rPr lang="en-US" dirty="0"/>
            </a:br>
            <a:r>
              <a:rPr lang="en-US" dirty="0"/>
              <a:t>HIV+ Children Age </a:t>
            </a:r>
            <a:r>
              <a:rPr lang="en-US" u="sng" dirty="0"/>
              <a:t>&gt;</a:t>
            </a:r>
            <a:r>
              <a:rPr lang="en-US" dirty="0"/>
              <a:t>2 </a:t>
            </a:r>
            <a:r>
              <a:rPr lang="en-US" dirty="0" err="1"/>
              <a:t>Yrs</a:t>
            </a:r>
            <a:br>
              <a:rPr lang="en-US" dirty="0"/>
            </a:br>
            <a:r>
              <a:rPr lang="en-US" sz="2000" i="1" dirty="0">
                <a:solidFill>
                  <a:schemeClr val="tx1"/>
                </a:solidFill>
              </a:rPr>
              <a:t>Rodriguez CA et al. Majeed SR et al CROI, 2020 Boston Abs. 840/841</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99457"/>
            <a:ext cx="8857735" cy="17290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B/F/TAF is approved in HIV+ children </a:t>
            </a:r>
            <a:r>
              <a:rPr lang="en-US" sz="2000" u="sng" dirty="0"/>
              <a:t>&gt;</a:t>
            </a:r>
            <a:r>
              <a:rPr lang="en-US" sz="2000" dirty="0"/>
              <a:t>25 kg; evaluated PK/safety of co-formulated low dose B/F/TAF (30/120/15 mg) in 12 children </a:t>
            </a:r>
            <a:r>
              <a:rPr lang="en-US" sz="2000" u="sng" dirty="0"/>
              <a:t>&gt;</a:t>
            </a:r>
            <a:r>
              <a:rPr lang="en-US" sz="2000" dirty="0"/>
              <a:t>2 </a:t>
            </a:r>
            <a:r>
              <a:rPr lang="en-US" sz="2000" dirty="0" err="1"/>
              <a:t>yr</a:t>
            </a:r>
            <a:r>
              <a:rPr lang="en-US" sz="2000" dirty="0"/>
              <a:t> and 14-25 kg (median age 8 </a:t>
            </a:r>
            <a:r>
              <a:rPr lang="en-US" sz="2000" dirty="0" err="1"/>
              <a:t>yr</a:t>
            </a:r>
            <a:r>
              <a:rPr lang="en-US" sz="2000" dirty="0"/>
              <a:t>, weight 20 kg) who were </a:t>
            </a:r>
            <a:r>
              <a:rPr lang="en-US" sz="2000" dirty="0" err="1"/>
              <a:t>virologically</a:t>
            </a:r>
            <a:r>
              <a:rPr lang="en-US" sz="2000" dirty="0"/>
              <a:t> suppressed</a:t>
            </a:r>
          </a:p>
        </p:txBody>
      </p:sp>
      <p:sp>
        <p:nvSpPr>
          <p:cNvPr id="9" name="Rectangle 8">
            <a:extLst>
              <a:ext uri="{FF2B5EF4-FFF2-40B4-BE49-F238E27FC236}">
                <a16:creationId xmlns:a16="http://schemas.microsoft.com/office/drawing/2014/main" id="{F0F3DD92-1AE8-477D-9B90-D1CCECD4307F}"/>
              </a:ext>
            </a:extLst>
          </p:cNvPr>
          <p:cNvSpPr/>
          <p:nvPr/>
        </p:nvSpPr>
        <p:spPr>
          <a:xfrm>
            <a:off x="4572000" y="4254579"/>
            <a:ext cx="3640183"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14BDCA9-7F7E-4572-944F-526634B61105}"/>
              </a:ext>
            </a:extLst>
          </p:cNvPr>
          <p:cNvPicPr>
            <a:picLocks noChangeAspect="1"/>
          </p:cNvPicPr>
          <p:nvPr/>
        </p:nvPicPr>
        <p:blipFill>
          <a:blip r:embed="rId2"/>
          <a:stretch>
            <a:fillRect/>
          </a:stretch>
        </p:blipFill>
        <p:spPr>
          <a:xfrm>
            <a:off x="114111" y="107154"/>
            <a:ext cx="1519404" cy="659802"/>
          </a:xfrm>
          <a:prstGeom prst="rect">
            <a:avLst/>
          </a:prstGeom>
        </p:spPr>
      </p:pic>
      <p:sp>
        <p:nvSpPr>
          <p:cNvPr id="13" name="Content Placeholder 111">
            <a:extLst>
              <a:ext uri="{FF2B5EF4-FFF2-40B4-BE49-F238E27FC236}">
                <a16:creationId xmlns:a16="http://schemas.microsoft.com/office/drawing/2014/main" id="{18A426A9-342A-46F5-8461-5133C6C45071}"/>
              </a:ext>
            </a:extLst>
          </p:cNvPr>
          <p:cNvSpPr txBox="1">
            <a:spLocks/>
          </p:cNvSpPr>
          <p:nvPr/>
        </p:nvSpPr>
        <p:spPr>
          <a:xfrm>
            <a:off x="196703" y="2187766"/>
            <a:ext cx="8912649" cy="10489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300"/>
              </a:spcBef>
              <a:buFont typeface="Arial" panose="020B0604020202020204" pitchFamily="34" charset="0"/>
              <a:buChar char="→"/>
            </a:pPr>
            <a:r>
              <a:rPr lang="en-US" sz="2000" dirty="0"/>
              <a:t>Low-dose tablet well tolerated and swallowed; no grade 3 or 4 AE or SAE</a:t>
            </a:r>
          </a:p>
          <a:p>
            <a:pPr>
              <a:lnSpc>
                <a:spcPct val="103000"/>
              </a:lnSpc>
              <a:spcBef>
                <a:spcPts val="300"/>
              </a:spcBef>
              <a:buFont typeface="Arial" panose="020B0604020202020204" pitchFamily="34" charset="0"/>
              <a:buChar char="→"/>
            </a:pPr>
            <a:r>
              <a:rPr lang="en-US" sz="2000" dirty="0"/>
              <a:t>Viral suppression maintained in all 12 children</a:t>
            </a:r>
          </a:p>
        </p:txBody>
      </p:sp>
      <p:sp>
        <p:nvSpPr>
          <p:cNvPr id="21" name="Content Placeholder 111">
            <a:extLst>
              <a:ext uri="{FF2B5EF4-FFF2-40B4-BE49-F238E27FC236}">
                <a16:creationId xmlns:a16="http://schemas.microsoft.com/office/drawing/2014/main" id="{81893D33-02CD-47BC-B6B0-0292ECC932A1}"/>
              </a:ext>
            </a:extLst>
          </p:cNvPr>
          <p:cNvSpPr txBox="1">
            <a:spLocks/>
          </p:cNvSpPr>
          <p:nvPr/>
        </p:nvSpPr>
        <p:spPr>
          <a:xfrm>
            <a:off x="3854697" y="3013323"/>
            <a:ext cx="5163658" cy="9430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700" dirty="0"/>
              <a:t>BIC, FTC, and TAF exposure in children </a:t>
            </a:r>
            <a:r>
              <a:rPr lang="en-US" sz="1700" dirty="0">
                <a:solidFill>
                  <a:srgbClr val="C00000"/>
                </a:solidFill>
              </a:rPr>
              <a:t>14-&lt;25 kg </a:t>
            </a:r>
            <a:r>
              <a:rPr lang="en-US" sz="1700" dirty="0"/>
              <a:t>were within the range observed in </a:t>
            </a:r>
            <a:r>
              <a:rPr lang="en-US" sz="1700" dirty="0">
                <a:solidFill>
                  <a:srgbClr val="0070C0"/>
                </a:solidFill>
              </a:rPr>
              <a:t>adults</a:t>
            </a:r>
            <a:r>
              <a:rPr lang="en-US" sz="1700" dirty="0"/>
              <a:t> and </a:t>
            </a:r>
            <a:r>
              <a:rPr lang="en-US" sz="1700" dirty="0">
                <a:solidFill>
                  <a:srgbClr val="7030A0"/>
                </a:solidFill>
              </a:rPr>
              <a:t>children ≥25 kg</a:t>
            </a:r>
            <a:r>
              <a:rPr lang="en-US" sz="1700" dirty="0"/>
              <a:t> treated with B/F/TAF </a:t>
            </a:r>
          </a:p>
        </p:txBody>
      </p:sp>
      <p:sp>
        <p:nvSpPr>
          <p:cNvPr id="25" name="Content Placeholder 111">
            <a:extLst>
              <a:ext uri="{FF2B5EF4-FFF2-40B4-BE49-F238E27FC236}">
                <a16:creationId xmlns:a16="http://schemas.microsoft.com/office/drawing/2014/main" id="{00387887-B8E6-4BC2-B06C-7A0D33716608}"/>
              </a:ext>
            </a:extLst>
          </p:cNvPr>
          <p:cNvSpPr txBox="1">
            <a:spLocks/>
          </p:cNvSpPr>
          <p:nvPr/>
        </p:nvSpPr>
        <p:spPr>
          <a:xfrm>
            <a:off x="3796208" y="3923848"/>
            <a:ext cx="5280635" cy="12004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700" dirty="0"/>
              <a:t>Comparing child/adult PK parameters, trough        BIC levels in children 14-25 kg and adolescents were lower than adults but still 11- to 12-fold higher than  protein-adjusted IC95.</a:t>
            </a:r>
          </a:p>
          <a:p>
            <a:pPr>
              <a:lnSpc>
                <a:spcPct val="103000"/>
              </a:lnSpc>
              <a:spcBef>
                <a:spcPts val="600"/>
              </a:spcBef>
              <a:buFont typeface="Arial" panose="020B0604020202020204" pitchFamily="34" charset="0"/>
              <a:buChar char="→"/>
            </a:pPr>
            <a:endParaRPr lang="en-US" sz="1700" dirty="0"/>
          </a:p>
        </p:txBody>
      </p:sp>
      <p:grpSp>
        <p:nvGrpSpPr>
          <p:cNvPr id="40" name="Group 39">
            <a:extLst>
              <a:ext uri="{FF2B5EF4-FFF2-40B4-BE49-F238E27FC236}">
                <a16:creationId xmlns:a16="http://schemas.microsoft.com/office/drawing/2014/main" id="{2A7AE7A3-5BC6-45CB-9A66-2F9341EE35F9}"/>
              </a:ext>
            </a:extLst>
          </p:cNvPr>
          <p:cNvGrpSpPr/>
          <p:nvPr/>
        </p:nvGrpSpPr>
        <p:grpSpPr>
          <a:xfrm>
            <a:off x="288566" y="2905365"/>
            <a:ext cx="4015843" cy="1984046"/>
            <a:chOff x="233903" y="2907409"/>
            <a:chExt cx="4015843" cy="1984046"/>
          </a:xfrm>
        </p:grpSpPr>
        <p:grpSp>
          <p:nvGrpSpPr>
            <p:cNvPr id="27" name="Group 26">
              <a:extLst>
                <a:ext uri="{FF2B5EF4-FFF2-40B4-BE49-F238E27FC236}">
                  <a16:creationId xmlns:a16="http://schemas.microsoft.com/office/drawing/2014/main" id="{24B289A8-822E-424B-800D-3D7E415BD856}"/>
                </a:ext>
              </a:extLst>
            </p:cNvPr>
            <p:cNvGrpSpPr/>
            <p:nvPr/>
          </p:nvGrpSpPr>
          <p:grpSpPr>
            <a:xfrm>
              <a:off x="252559" y="3164757"/>
              <a:ext cx="3596852" cy="1726698"/>
              <a:chOff x="217224" y="2546259"/>
              <a:chExt cx="4461313" cy="2125054"/>
            </a:xfrm>
          </p:grpSpPr>
          <p:grpSp>
            <p:nvGrpSpPr>
              <p:cNvPr id="18" name="Group 17">
                <a:extLst>
                  <a:ext uri="{FF2B5EF4-FFF2-40B4-BE49-F238E27FC236}">
                    <a16:creationId xmlns:a16="http://schemas.microsoft.com/office/drawing/2014/main" id="{C4DE10AF-326F-46EB-89C8-5FC858D551D7}"/>
                  </a:ext>
                </a:extLst>
              </p:cNvPr>
              <p:cNvGrpSpPr/>
              <p:nvPr/>
            </p:nvGrpSpPr>
            <p:grpSpPr>
              <a:xfrm>
                <a:off x="217224" y="2546259"/>
                <a:ext cx="3299131" cy="2125054"/>
                <a:chOff x="271885" y="2421994"/>
                <a:chExt cx="3352281" cy="2321906"/>
              </a:xfrm>
            </p:grpSpPr>
            <p:pic>
              <p:nvPicPr>
                <p:cNvPr id="10" name="Picture 9">
                  <a:extLst>
                    <a:ext uri="{FF2B5EF4-FFF2-40B4-BE49-F238E27FC236}">
                      <a16:creationId xmlns:a16="http://schemas.microsoft.com/office/drawing/2014/main" id="{2C46E3D7-64ED-4D77-8928-63813A1A0F22}"/>
                    </a:ext>
                  </a:extLst>
                </p:cNvPr>
                <p:cNvPicPr>
                  <a:picLocks noChangeAspect="1"/>
                </p:cNvPicPr>
                <p:nvPr/>
              </p:nvPicPr>
              <p:blipFill>
                <a:blip r:embed="rId3"/>
                <a:stretch>
                  <a:fillRect/>
                </a:stretch>
              </p:blipFill>
              <p:spPr>
                <a:xfrm>
                  <a:off x="271885" y="2638875"/>
                  <a:ext cx="1905000" cy="2105025"/>
                </a:xfrm>
                <a:prstGeom prst="rect">
                  <a:avLst/>
                </a:prstGeom>
              </p:spPr>
            </p:pic>
            <p:grpSp>
              <p:nvGrpSpPr>
                <p:cNvPr id="15" name="Group 14">
                  <a:extLst>
                    <a:ext uri="{FF2B5EF4-FFF2-40B4-BE49-F238E27FC236}">
                      <a16:creationId xmlns:a16="http://schemas.microsoft.com/office/drawing/2014/main" id="{452BFEDA-69DC-4C26-AB49-BBA0107473C1}"/>
                    </a:ext>
                  </a:extLst>
                </p:cNvPr>
                <p:cNvGrpSpPr/>
                <p:nvPr/>
              </p:nvGrpSpPr>
              <p:grpSpPr>
                <a:xfrm>
                  <a:off x="271885" y="2421994"/>
                  <a:ext cx="3352281" cy="2321906"/>
                  <a:chOff x="416819" y="2349407"/>
                  <a:chExt cx="3352281" cy="2321906"/>
                </a:xfrm>
              </p:grpSpPr>
              <p:pic>
                <p:nvPicPr>
                  <p:cNvPr id="11" name="Picture 10">
                    <a:extLst>
                      <a:ext uri="{FF2B5EF4-FFF2-40B4-BE49-F238E27FC236}">
                        <a16:creationId xmlns:a16="http://schemas.microsoft.com/office/drawing/2014/main" id="{85C30D85-2E30-40EC-85E7-74B46E4B3D90}"/>
                      </a:ext>
                    </a:extLst>
                  </p:cNvPr>
                  <p:cNvPicPr>
                    <a:picLocks noChangeAspect="1"/>
                  </p:cNvPicPr>
                  <p:nvPr/>
                </p:nvPicPr>
                <p:blipFill>
                  <a:blip r:embed="rId4"/>
                  <a:stretch>
                    <a:fillRect/>
                  </a:stretch>
                </p:blipFill>
                <p:spPr>
                  <a:xfrm>
                    <a:off x="2297220" y="2567280"/>
                    <a:ext cx="1471880" cy="2104033"/>
                  </a:xfrm>
                  <a:prstGeom prst="rect">
                    <a:avLst/>
                  </a:prstGeom>
                </p:spPr>
              </p:pic>
              <p:pic>
                <p:nvPicPr>
                  <p:cNvPr id="14" name="Picture 13">
                    <a:extLst>
                      <a:ext uri="{FF2B5EF4-FFF2-40B4-BE49-F238E27FC236}">
                        <a16:creationId xmlns:a16="http://schemas.microsoft.com/office/drawing/2014/main" id="{7746A190-C296-47BB-96B0-37D9CE33AE7E}"/>
                      </a:ext>
                    </a:extLst>
                  </p:cNvPr>
                  <p:cNvPicPr>
                    <a:picLocks noChangeAspect="1"/>
                  </p:cNvPicPr>
                  <p:nvPr/>
                </p:nvPicPr>
                <p:blipFill>
                  <a:blip r:embed="rId5"/>
                  <a:stretch>
                    <a:fillRect/>
                  </a:stretch>
                </p:blipFill>
                <p:spPr>
                  <a:xfrm>
                    <a:off x="416819" y="2349407"/>
                    <a:ext cx="2228457" cy="258964"/>
                  </a:xfrm>
                  <a:prstGeom prst="rect">
                    <a:avLst/>
                  </a:prstGeom>
                </p:spPr>
              </p:pic>
            </p:grpSp>
          </p:grpSp>
          <p:pic>
            <p:nvPicPr>
              <p:cNvPr id="26" name="Picture 25">
                <a:extLst>
                  <a:ext uri="{FF2B5EF4-FFF2-40B4-BE49-F238E27FC236}">
                    <a16:creationId xmlns:a16="http://schemas.microsoft.com/office/drawing/2014/main" id="{AC5E14F4-FB93-441B-95CC-E1CB429A7377}"/>
                  </a:ext>
                </a:extLst>
              </p:cNvPr>
              <p:cNvPicPr>
                <a:picLocks noChangeAspect="1"/>
              </p:cNvPicPr>
              <p:nvPr/>
            </p:nvPicPr>
            <p:blipFill>
              <a:blip r:embed="rId6"/>
              <a:stretch>
                <a:fillRect/>
              </a:stretch>
            </p:blipFill>
            <p:spPr>
              <a:xfrm>
                <a:off x="3490859" y="2744754"/>
                <a:ext cx="1187678" cy="1925652"/>
              </a:xfrm>
              <a:prstGeom prst="rect">
                <a:avLst/>
              </a:prstGeom>
            </p:spPr>
          </p:pic>
        </p:grpSp>
        <p:sp>
          <p:nvSpPr>
            <p:cNvPr id="28" name="Rectangle 27">
              <a:extLst>
                <a:ext uri="{FF2B5EF4-FFF2-40B4-BE49-F238E27FC236}">
                  <a16:creationId xmlns:a16="http://schemas.microsoft.com/office/drawing/2014/main" id="{AD617FBA-1C1D-40D3-B430-9351AF1A698F}"/>
                </a:ext>
              </a:extLst>
            </p:cNvPr>
            <p:cNvSpPr/>
            <p:nvPr/>
          </p:nvSpPr>
          <p:spPr>
            <a:xfrm>
              <a:off x="233903" y="2907409"/>
              <a:ext cx="4015843" cy="230832"/>
            </a:xfrm>
            <a:prstGeom prst="rect">
              <a:avLst/>
            </a:prstGeom>
          </p:spPr>
          <p:txBody>
            <a:bodyPr wrap="none">
              <a:spAutoFit/>
            </a:bodyPr>
            <a:lstStyle/>
            <a:p>
              <a:r>
                <a:rPr lang="en-US" sz="900" b="1" dirty="0">
                  <a:latin typeface="Arial" panose="020B0604020202020204" pitchFamily="34" charset="0"/>
                  <a:cs typeface="Arial" panose="020B0604020202020204" pitchFamily="34" charset="0"/>
                </a:rPr>
                <a:t>PK data on BIC, TAF and FTC in Children 14-25 kg, &gt;25 kg and Adults </a:t>
              </a:r>
            </a:p>
          </p:txBody>
        </p:sp>
      </p:grpSp>
      <p:grpSp>
        <p:nvGrpSpPr>
          <p:cNvPr id="37" name="Group 36">
            <a:extLst>
              <a:ext uri="{FF2B5EF4-FFF2-40B4-BE49-F238E27FC236}">
                <a16:creationId xmlns:a16="http://schemas.microsoft.com/office/drawing/2014/main" id="{A3990499-A732-44F6-BDE7-E428B20FC231}"/>
              </a:ext>
            </a:extLst>
          </p:cNvPr>
          <p:cNvGrpSpPr/>
          <p:nvPr/>
        </p:nvGrpSpPr>
        <p:grpSpPr>
          <a:xfrm>
            <a:off x="288566" y="5030321"/>
            <a:ext cx="7526715" cy="1626159"/>
            <a:chOff x="79801" y="5022471"/>
            <a:chExt cx="7526715" cy="1626159"/>
          </a:xfrm>
        </p:grpSpPr>
        <p:grpSp>
          <p:nvGrpSpPr>
            <p:cNvPr id="24" name="Group 23">
              <a:extLst>
                <a:ext uri="{FF2B5EF4-FFF2-40B4-BE49-F238E27FC236}">
                  <a16:creationId xmlns:a16="http://schemas.microsoft.com/office/drawing/2014/main" id="{1015C8B1-B496-4419-9E9C-E7F2884C76EB}"/>
                </a:ext>
              </a:extLst>
            </p:cNvPr>
            <p:cNvGrpSpPr/>
            <p:nvPr/>
          </p:nvGrpSpPr>
          <p:grpSpPr>
            <a:xfrm>
              <a:off x="79801" y="5022471"/>
              <a:ext cx="6295198" cy="1626159"/>
              <a:chOff x="588076" y="3091205"/>
              <a:chExt cx="6808631" cy="1628337"/>
            </a:xfrm>
          </p:grpSpPr>
          <p:sp>
            <p:nvSpPr>
              <p:cNvPr id="20" name="Rectangle 19">
                <a:extLst>
                  <a:ext uri="{FF2B5EF4-FFF2-40B4-BE49-F238E27FC236}">
                    <a16:creationId xmlns:a16="http://schemas.microsoft.com/office/drawing/2014/main" id="{C141F679-F23A-4614-ADAF-2BF502132B97}"/>
                  </a:ext>
                </a:extLst>
              </p:cNvPr>
              <p:cNvSpPr/>
              <p:nvPr/>
            </p:nvSpPr>
            <p:spPr>
              <a:xfrm rot="16200000">
                <a:off x="24941" y="3756297"/>
                <a:ext cx="1526380" cy="400110"/>
              </a:xfrm>
              <a:prstGeom prst="rect">
                <a:avLst/>
              </a:prstGeom>
            </p:spPr>
            <p:txBody>
              <a:bodyPr wrap="none">
                <a:spAutoFit/>
              </a:bodyPr>
              <a:lstStyle/>
              <a:p>
                <a:pPr algn="ctr"/>
                <a:r>
                  <a:rPr lang="en-US" sz="1000" dirty="0">
                    <a:latin typeface="Arial" panose="020B0604020202020204" pitchFamily="34" charset="0"/>
                    <a:cs typeface="Arial" panose="020B0604020202020204" pitchFamily="34" charset="0"/>
                  </a:rPr>
                  <a:t>BIC Child/Adult %</a:t>
                </a:r>
              </a:p>
              <a:p>
                <a:pPr algn="ctr"/>
                <a:r>
                  <a:rPr lang="en-US" sz="1000" dirty="0">
                    <a:latin typeface="Arial" panose="020B0604020202020204" pitchFamily="34" charset="0"/>
                    <a:cs typeface="Arial" panose="020B0604020202020204" pitchFamily="34" charset="0"/>
                  </a:rPr>
                  <a:t>Geometric Mean Ratio </a:t>
                </a:r>
              </a:p>
            </p:txBody>
          </p:sp>
          <p:grpSp>
            <p:nvGrpSpPr>
              <p:cNvPr id="23" name="Group 22">
                <a:extLst>
                  <a:ext uri="{FF2B5EF4-FFF2-40B4-BE49-F238E27FC236}">
                    <a16:creationId xmlns:a16="http://schemas.microsoft.com/office/drawing/2014/main" id="{F1107DD6-9498-46FA-9562-27D539CCDC84}"/>
                  </a:ext>
                </a:extLst>
              </p:cNvPr>
              <p:cNvGrpSpPr/>
              <p:nvPr/>
            </p:nvGrpSpPr>
            <p:grpSpPr>
              <a:xfrm>
                <a:off x="832856" y="3091205"/>
                <a:ext cx="6563851" cy="1550692"/>
                <a:chOff x="581001" y="2991391"/>
                <a:chExt cx="6563851" cy="1550692"/>
              </a:xfrm>
            </p:grpSpPr>
            <p:pic>
              <p:nvPicPr>
                <p:cNvPr id="16" name="Picture 15">
                  <a:extLst>
                    <a:ext uri="{FF2B5EF4-FFF2-40B4-BE49-F238E27FC236}">
                      <a16:creationId xmlns:a16="http://schemas.microsoft.com/office/drawing/2014/main" id="{D9230043-440C-4471-BA59-815E2830D942}"/>
                    </a:ext>
                  </a:extLst>
                </p:cNvPr>
                <p:cNvPicPr>
                  <a:picLocks noChangeAspect="1"/>
                </p:cNvPicPr>
                <p:nvPr/>
              </p:nvPicPr>
              <p:blipFill>
                <a:blip r:embed="rId7"/>
                <a:stretch>
                  <a:fillRect/>
                </a:stretch>
              </p:blipFill>
              <p:spPr>
                <a:xfrm>
                  <a:off x="4916002" y="3294308"/>
                  <a:ext cx="2228850" cy="1247775"/>
                </a:xfrm>
                <a:prstGeom prst="rect">
                  <a:avLst/>
                </a:prstGeom>
              </p:spPr>
            </p:pic>
            <p:pic>
              <p:nvPicPr>
                <p:cNvPr id="17" name="Picture 16">
                  <a:extLst>
                    <a:ext uri="{FF2B5EF4-FFF2-40B4-BE49-F238E27FC236}">
                      <a16:creationId xmlns:a16="http://schemas.microsoft.com/office/drawing/2014/main" id="{E729479B-BABE-45B5-A00D-491CE3AB0A63}"/>
                    </a:ext>
                  </a:extLst>
                </p:cNvPr>
                <p:cNvPicPr>
                  <a:picLocks noChangeAspect="1"/>
                </p:cNvPicPr>
                <p:nvPr/>
              </p:nvPicPr>
              <p:blipFill>
                <a:blip r:embed="rId8"/>
                <a:stretch>
                  <a:fillRect/>
                </a:stretch>
              </p:blipFill>
              <p:spPr>
                <a:xfrm>
                  <a:off x="2806213" y="3304238"/>
                  <a:ext cx="2114552" cy="1235047"/>
                </a:xfrm>
                <a:prstGeom prst="rect">
                  <a:avLst/>
                </a:prstGeom>
              </p:spPr>
            </p:pic>
            <p:pic>
              <p:nvPicPr>
                <p:cNvPr id="19" name="Picture 18">
                  <a:extLst>
                    <a:ext uri="{FF2B5EF4-FFF2-40B4-BE49-F238E27FC236}">
                      <a16:creationId xmlns:a16="http://schemas.microsoft.com/office/drawing/2014/main" id="{F6A9C1DC-18ED-4B72-96CB-B6ECFB410C34}"/>
                    </a:ext>
                  </a:extLst>
                </p:cNvPr>
                <p:cNvPicPr>
                  <a:picLocks noChangeAspect="1"/>
                </p:cNvPicPr>
                <p:nvPr/>
              </p:nvPicPr>
              <p:blipFill>
                <a:blip r:embed="rId9"/>
                <a:stretch>
                  <a:fillRect/>
                </a:stretch>
              </p:blipFill>
              <p:spPr>
                <a:xfrm>
                  <a:off x="697381" y="3305992"/>
                  <a:ext cx="2114550" cy="1228725"/>
                </a:xfrm>
                <a:prstGeom prst="rect">
                  <a:avLst/>
                </a:prstGeom>
              </p:spPr>
            </p:pic>
            <p:sp>
              <p:nvSpPr>
                <p:cNvPr id="22" name="Rectangle 21">
                  <a:extLst>
                    <a:ext uri="{FF2B5EF4-FFF2-40B4-BE49-F238E27FC236}">
                      <a16:creationId xmlns:a16="http://schemas.microsoft.com/office/drawing/2014/main" id="{23FA1FF6-8C14-4C16-B193-1CE2B12018FD}"/>
                    </a:ext>
                  </a:extLst>
                </p:cNvPr>
                <p:cNvSpPr/>
                <p:nvPr/>
              </p:nvSpPr>
              <p:spPr>
                <a:xfrm>
                  <a:off x="581001" y="2991391"/>
                  <a:ext cx="4490332" cy="261610"/>
                </a:xfrm>
                <a:prstGeom prst="rect">
                  <a:avLst/>
                </a:prstGeom>
              </p:spPr>
              <p:txBody>
                <a:bodyPr wrap="none">
                  <a:spAutoFit/>
                </a:bodyPr>
                <a:lstStyle/>
                <a:p>
                  <a:r>
                    <a:rPr lang="en-US" sz="1100" b="1" dirty="0">
                      <a:latin typeface="Arial" panose="020B0604020202020204" pitchFamily="34" charset="0"/>
                      <a:cs typeface="Arial" panose="020B0604020202020204" pitchFamily="34" charset="0"/>
                    </a:rPr>
                    <a:t>Percentage Ratio of Children vs Adult Geometric Mean BIC Level</a:t>
                  </a:r>
                </a:p>
              </p:txBody>
            </p:sp>
          </p:grpSp>
        </p:grpSp>
        <p:sp>
          <p:nvSpPr>
            <p:cNvPr id="31" name="Rectangle 30">
              <a:extLst>
                <a:ext uri="{FF2B5EF4-FFF2-40B4-BE49-F238E27FC236}">
                  <a16:creationId xmlns:a16="http://schemas.microsoft.com/office/drawing/2014/main" id="{F0CF3AED-0B7B-40EA-AA0F-4B0320952B40}"/>
                </a:ext>
              </a:extLst>
            </p:cNvPr>
            <p:cNvSpPr/>
            <p:nvPr/>
          </p:nvSpPr>
          <p:spPr>
            <a:xfrm>
              <a:off x="6232422" y="5844502"/>
              <a:ext cx="1374094" cy="230832"/>
            </a:xfrm>
            <a:prstGeom prst="rect">
              <a:avLst/>
            </a:prstGeom>
          </p:spPr>
          <p:txBody>
            <a:bodyPr wrap="none">
              <a:spAutoFit/>
            </a:bodyPr>
            <a:lstStyle/>
            <a:p>
              <a:r>
                <a:rPr lang="en-US" sz="900" b="1" dirty="0">
                  <a:solidFill>
                    <a:schemeClr val="tx1">
                      <a:lumMod val="50000"/>
                      <a:lumOff val="50000"/>
                    </a:schemeClr>
                  </a:solidFill>
                  <a:latin typeface="Arial" panose="020B0604020202020204" pitchFamily="34" charset="0"/>
                  <a:cs typeface="Arial" panose="020B0604020202020204" pitchFamily="34" charset="0"/>
                </a:rPr>
                <a:t>100% = same as adult</a:t>
              </a:r>
              <a:endParaRPr lang="en-US" sz="900" dirty="0">
                <a:solidFill>
                  <a:schemeClr val="tx1">
                    <a:lumMod val="50000"/>
                    <a:lumOff val="50000"/>
                  </a:schemeClr>
                </a:solidFill>
              </a:endParaRPr>
            </a:p>
          </p:txBody>
        </p:sp>
        <p:sp>
          <p:nvSpPr>
            <p:cNvPr id="34" name="Rectangle 33">
              <a:extLst>
                <a:ext uri="{FF2B5EF4-FFF2-40B4-BE49-F238E27FC236}">
                  <a16:creationId xmlns:a16="http://schemas.microsoft.com/office/drawing/2014/main" id="{533DFFC6-1399-4D17-9219-324E0E6F8D9A}"/>
                </a:ext>
              </a:extLst>
            </p:cNvPr>
            <p:cNvSpPr/>
            <p:nvPr/>
          </p:nvSpPr>
          <p:spPr>
            <a:xfrm>
              <a:off x="1090459" y="5414747"/>
              <a:ext cx="663964" cy="215444"/>
            </a:xfrm>
            <a:prstGeom prst="rect">
              <a:avLst/>
            </a:prstGeom>
          </p:spPr>
          <p:txBody>
            <a:bodyPr wrap="none">
              <a:spAutoFit/>
            </a:bodyPr>
            <a:lstStyle/>
            <a:p>
              <a:r>
                <a:rPr lang="en-US" sz="800" b="1" dirty="0">
                  <a:latin typeface="Arial" panose="020B0604020202020204" pitchFamily="34" charset="0"/>
                  <a:cs typeface="Arial" panose="020B0604020202020204" pitchFamily="34" charset="0"/>
                </a:rPr>
                <a:t>Low-dose</a:t>
              </a:r>
              <a:endParaRPr lang="en-US" sz="800" dirty="0"/>
            </a:p>
          </p:txBody>
        </p:sp>
        <p:sp>
          <p:nvSpPr>
            <p:cNvPr id="35" name="Rectangle 34">
              <a:extLst>
                <a:ext uri="{FF2B5EF4-FFF2-40B4-BE49-F238E27FC236}">
                  <a16:creationId xmlns:a16="http://schemas.microsoft.com/office/drawing/2014/main" id="{6B651F80-05B5-4C80-AB80-BB3EF0A3FBE5}"/>
                </a:ext>
              </a:extLst>
            </p:cNvPr>
            <p:cNvSpPr/>
            <p:nvPr/>
          </p:nvSpPr>
          <p:spPr>
            <a:xfrm>
              <a:off x="3025346" y="5420001"/>
              <a:ext cx="641522" cy="215444"/>
            </a:xfrm>
            <a:prstGeom prst="rect">
              <a:avLst/>
            </a:prstGeom>
          </p:spPr>
          <p:txBody>
            <a:bodyPr wrap="none">
              <a:spAutoFit/>
            </a:bodyPr>
            <a:lstStyle/>
            <a:p>
              <a:r>
                <a:rPr lang="en-US" sz="800" b="1" dirty="0">
                  <a:latin typeface="Arial" panose="020B0604020202020204" pitchFamily="34" charset="0"/>
                  <a:cs typeface="Arial" panose="020B0604020202020204" pitchFamily="34" charset="0"/>
                </a:rPr>
                <a:t>Full-dose</a:t>
              </a:r>
              <a:endParaRPr lang="en-US" sz="800" dirty="0"/>
            </a:p>
          </p:txBody>
        </p:sp>
        <p:sp>
          <p:nvSpPr>
            <p:cNvPr id="36" name="Rectangle 35">
              <a:extLst>
                <a:ext uri="{FF2B5EF4-FFF2-40B4-BE49-F238E27FC236}">
                  <a16:creationId xmlns:a16="http://schemas.microsoft.com/office/drawing/2014/main" id="{99E3184A-1CFD-4DB7-83A9-08C1B4E80C3E}"/>
                </a:ext>
              </a:extLst>
            </p:cNvPr>
            <p:cNvSpPr/>
            <p:nvPr/>
          </p:nvSpPr>
          <p:spPr>
            <a:xfrm>
              <a:off x="5070657" y="5420764"/>
              <a:ext cx="641522" cy="215444"/>
            </a:xfrm>
            <a:prstGeom prst="rect">
              <a:avLst/>
            </a:prstGeom>
          </p:spPr>
          <p:txBody>
            <a:bodyPr wrap="none">
              <a:spAutoFit/>
            </a:bodyPr>
            <a:lstStyle/>
            <a:p>
              <a:r>
                <a:rPr lang="en-US" sz="800" b="1" dirty="0">
                  <a:latin typeface="Arial" panose="020B0604020202020204" pitchFamily="34" charset="0"/>
                  <a:cs typeface="Arial" panose="020B0604020202020204" pitchFamily="34" charset="0"/>
                </a:rPr>
                <a:t>Full-dose</a:t>
              </a:r>
              <a:endParaRPr lang="en-US" sz="800" dirty="0"/>
            </a:p>
          </p:txBody>
        </p:sp>
      </p:grpSp>
      <p:sp>
        <p:nvSpPr>
          <p:cNvPr id="38" name="Oval 37">
            <a:extLst>
              <a:ext uri="{FF2B5EF4-FFF2-40B4-BE49-F238E27FC236}">
                <a16:creationId xmlns:a16="http://schemas.microsoft.com/office/drawing/2014/main" id="{9231C8D5-5A19-40C6-AA0F-5CB36B8AAD53}"/>
              </a:ext>
            </a:extLst>
          </p:cNvPr>
          <p:cNvSpPr/>
          <p:nvPr/>
        </p:nvSpPr>
        <p:spPr>
          <a:xfrm>
            <a:off x="1910399" y="5936905"/>
            <a:ext cx="281451" cy="3348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4917EB4-9D24-432C-8A3A-E5E506E3CA1F}"/>
              </a:ext>
            </a:extLst>
          </p:cNvPr>
          <p:cNvSpPr/>
          <p:nvPr/>
        </p:nvSpPr>
        <p:spPr>
          <a:xfrm>
            <a:off x="5848586" y="5964705"/>
            <a:ext cx="281451" cy="3348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113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fade">
                                      <p:cBhvr>
                                        <p:cTn id="15" dur="500"/>
                                        <p:tgtEl>
                                          <p:spTgt spid="2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8" grpId="0" animBg="1"/>
      <p:bldP spid="3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45530" y="0"/>
            <a:ext cx="7886700" cy="1325563"/>
          </a:xfrm>
        </p:spPr>
        <p:txBody>
          <a:bodyPr>
            <a:normAutofit fontScale="90000"/>
          </a:bodyPr>
          <a:lstStyle/>
          <a:p>
            <a:r>
              <a:rPr lang="en-US" dirty="0"/>
              <a:t>Bone Mass is Lower in HIV+ than HIV- Children and Higher in HIV+ Children on EFV than LPV/r ART</a:t>
            </a:r>
            <a:br>
              <a:rPr lang="en-US" dirty="0"/>
            </a:br>
            <a:r>
              <a:rPr lang="en-US" sz="2000" i="1" dirty="0">
                <a:solidFill>
                  <a:schemeClr val="tx1"/>
                </a:solidFill>
              </a:rPr>
              <a:t>Shen Y et al.  CROI, 2020 Boston Abs. 821</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34715" y="1212953"/>
            <a:ext cx="8857735" cy="28827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220 HIV+ (107 on EFV, 95 on LPV/r; 94% VL &lt;400) and 220 HIV- children, median age 6.7 </a:t>
            </a:r>
            <a:r>
              <a:rPr lang="en-US" sz="2000" dirty="0" err="1"/>
              <a:t>yr</a:t>
            </a:r>
            <a:r>
              <a:rPr lang="en-US" sz="2000" dirty="0"/>
              <a:t>, in S Africa had evaluation bone mass, bone turnover &amp; immune activation markers at baseline, 12 and 24 months.</a:t>
            </a:r>
          </a:p>
          <a:p>
            <a:pPr>
              <a:lnSpc>
                <a:spcPct val="103000"/>
              </a:lnSpc>
              <a:spcBef>
                <a:spcPts val="600"/>
              </a:spcBef>
            </a:pPr>
            <a:r>
              <a:rPr lang="en-US" sz="2000" dirty="0"/>
              <a:t>At baseline, HIV+ vs HIV- children more likely stunted (27.7% vs 8.6%) and less pubertal development (8.6% Tanner 2 vs 21%).</a:t>
            </a:r>
          </a:p>
        </p:txBody>
      </p:sp>
      <p:pic>
        <p:nvPicPr>
          <p:cNvPr id="3" name="Picture 2">
            <a:extLst>
              <a:ext uri="{FF2B5EF4-FFF2-40B4-BE49-F238E27FC236}">
                <a16:creationId xmlns:a16="http://schemas.microsoft.com/office/drawing/2014/main" id="{896C6638-2131-4146-9501-966FC3603BC6}"/>
              </a:ext>
            </a:extLst>
          </p:cNvPr>
          <p:cNvPicPr>
            <a:picLocks noChangeAspect="1"/>
          </p:cNvPicPr>
          <p:nvPr/>
        </p:nvPicPr>
        <p:blipFill>
          <a:blip r:embed="rId2"/>
          <a:stretch>
            <a:fillRect/>
          </a:stretch>
        </p:blipFill>
        <p:spPr>
          <a:xfrm>
            <a:off x="134715" y="580333"/>
            <a:ext cx="821630" cy="523588"/>
          </a:xfrm>
          <a:prstGeom prst="rect">
            <a:avLst/>
          </a:prstGeom>
        </p:spPr>
      </p:pic>
      <p:pic>
        <p:nvPicPr>
          <p:cNvPr id="6" name="Picture 18">
            <a:extLst>
              <a:ext uri="{FF2B5EF4-FFF2-40B4-BE49-F238E27FC236}">
                <a16:creationId xmlns:a16="http://schemas.microsoft.com/office/drawing/2014/main" id="{F5BAC31C-CF6B-45D2-81FD-D00FD91A9B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6234" y="405406"/>
            <a:ext cx="584851" cy="69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7AE88D95-8145-4C2A-AAEB-F446750452CA}"/>
              </a:ext>
            </a:extLst>
          </p:cNvPr>
          <p:cNvGrpSpPr/>
          <p:nvPr/>
        </p:nvGrpSpPr>
        <p:grpSpPr>
          <a:xfrm>
            <a:off x="3923491" y="3227528"/>
            <a:ext cx="2489661" cy="1346917"/>
            <a:chOff x="402947" y="4011557"/>
            <a:chExt cx="2793260" cy="1396862"/>
          </a:xfrm>
        </p:grpSpPr>
        <p:pic>
          <p:nvPicPr>
            <p:cNvPr id="5" name="Picture 4">
              <a:extLst>
                <a:ext uri="{FF2B5EF4-FFF2-40B4-BE49-F238E27FC236}">
                  <a16:creationId xmlns:a16="http://schemas.microsoft.com/office/drawing/2014/main" id="{E6F6AD34-853D-473B-8E10-F27700A7476D}"/>
                </a:ext>
              </a:extLst>
            </p:cNvPr>
            <p:cNvPicPr>
              <a:picLocks noChangeAspect="1"/>
            </p:cNvPicPr>
            <p:nvPr/>
          </p:nvPicPr>
          <p:blipFill>
            <a:blip r:embed="rId4"/>
            <a:stretch>
              <a:fillRect/>
            </a:stretch>
          </p:blipFill>
          <p:spPr>
            <a:xfrm>
              <a:off x="402947" y="4143902"/>
              <a:ext cx="2793260" cy="1264517"/>
            </a:xfrm>
            <a:prstGeom prst="rect">
              <a:avLst/>
            </a:prstGeom>
          </p:spPr>
        </p:pic>
        <p:sp>
          <p:nvSpPr>
            <p:cNvPr id="9" name="Rectangle 8">
              <a:extLst>
                <a:ext uri="{FF2B5EF4-FFF2-40B4-BE49-F238E27FC236}">
                  <a16:creationId xmlns:a16="http://schemas.microsoft.com/office/drawing/2014/main" id="{17DDB84C-63E3-48B1-9E10-F27403850F9A}"/>
                </a:ext>
              </a:extLst>
            </p:cNvPr>
            <p:cNvSpPr/>
            <p:nvPr/>
          </p:nvSpPr>
          <p:spPr>
            <a:xfrm>
              <a:off x="663978" y="4011557"/>
              <a:ext cx="2081019" cy="246221"/>
            </a:xfrm>
            <a:prstGeom prst="rect">
              <a:avLst/>
            </a:prstGeom>
            <a:solidFill>
              <a:schemeClr val="bg1"/>
            </a:solidFill>
          </p:spPr>
          <p:txBody>
            <a:bodyPr wrap="none">
              <a:spAutoFit/>
            </a:bodyPr>
            <a:lstStyle/>
            <a:p>
              <a:r>
                <a:rPr lang="en-US" sz="1000" b="1" dirty="0">
                  <a:latin typeface="Arial" panose="020B0604020202020204" pitchFamily="34" charset="0"/>
                  <a:cs typeface="Arial" panose="020B0604020202020204" pitchFamily="34" charset="0"/>
                </a:rPr>
                <a:t>Whole Body BMC, </a:t>
              </a:r>
              <a:r>
                <a:rPr lang="en-US" sz="1000" b="1" dirty="0">
                  <a:solidFill>
                    <a:schemeClr val="accent2">
                      <a:lumMod val="75000"/>
                    </a:schemeClr>
                  </a:solidFill>
                  <a:latin typeface="Arial" panose="020B0604020202020204" pitchFamily="34" charset="0"/>
                  <a:cs typeface="Arial" panose="020B0604020202020204" pitchFamily="34" charset="0"/>
                </a:rPr>
                <a:t>HIV+ </a:t>
              </a:r>
              <a:r>
                <a:rPr lang="en-US" sz="1000" b="1" dirty="0">
                  <a:latin typeface="Arial" panose="020B0604020202020204" pitchFamily="34" charset="0"/>
                  <a:cs typeface="Arial" panose="020B0604020202020204" pitchFamily="34" charset="0"/>
                </a:rPr>
                <a:t>vs </a:t>
              </a:r>
              <a:r>
                <a:rPr lang="en-US" sz="1000" b="1" dirty="0">
                  <a:solidFill>
                    <a:srgbClr val="009999"/>
                  </a:solidFill>
                  <a:latin typeface="Arial" panose="020B0604020202020204" pitchFamily="34" charset="0"/>
                  <a:cs typeface="Arial" panose="020B0604020202020204" pitchFamily="34" charset="0"/>
                </a:rPr>
                <a:t>HIV-</a:t>
              </a:r>
            </a:p>
          </p:txBody>
        </p:sp>
      </p:grpSp>
      <p:grpSp>
        <p:nvGrpSpPr>
          <p:cNvPr id="12" name="Group 11">
            <a:extLst>
              <a:ext uri="{FF2B5EF4-FFF2-40B4-BE49-F238E27FC236}">
                <a16:creationId xmlns:a16="http://schemas.microsoft.com/office/drawing/2014/main" id="{2D7CD69A-A433-4074-A7DE-4876A99C2CCD}"/>
              </a:ext>
            </a:extLst>
          </p:cNvPr>
          <p:cNvGrpSpPr/>
          <p:nvPr/>
        </p:nvGrpSpPr>
        <p:grpSpPr>
          <a:xfrm>
            <a:off x="6413152" y="3240716"/>
            <a:ext cx="2555847" cy="1325562"/>
            <a:chOff x="3339339" y="3978929"/>
            <a:chExt cx="2994868" cy="1464763"/>
          </a:xfrm>
        </p:grpSpPr>
        <p:pic>
          <p:nvPicPr>
            <p:cNvPr id="8" name="Picture 7">
              <a:extLst>
                <a:ext uri="{FF2B5EF4-FFF2-40B4-BE49-F238E27FC236}">
                  <a16:creationId xmlns:a16="http://schemas.microsoft.com/office/drawing/2014/main" id="{021A4E5B-AE51-4F17-BE07-C80290966129}"/>
                </a:ext>
              </a:extLst>
            </p:cNvPr>
            <p:cNvPicPr>
              <a:picLocks noChangeAspect="1"/>
            </p:cNvPicPr>
            <p:nvPr/>
          </p:nvPicPr>
          <p:blipFill>
            <a:blip r:embed="rId5"/>
            <a:stretch>
              <a:fillRect/>
            </a:stretch>
          </p:blipFill>
          <p:spPr>
            <a:xfrm>
              <a:off x="3339339" y="4020791"/>
              <a:ext cx="2994868" cy="1422901"/>
            </a:xfrm>
            <a:prstGeom prst="rect">
              <a:avLst/>
            </a:prstGeom>
          </p:spPr>
        </p:pic>
        <p:sp>
          <p:nvSpPr>
            <p:cNvPr id="10" name="Rectangle 9">
              <a:extLst>
                <a:ext uri="{FF2B5EF4-FFF2-40B4-BE49-F238E27FC236}">
                  <a16:creationId xmlns:a16="http://schemas.microsoft.com/office/drawing/2014/main" id="{2FE43EAD-DFF3-40BC-B4AF-8A0D6CB7D0F6}"/>
                </a:ext>
              </a:extLst>
            </p:cNvPr>
            <p:cNvSpPr/>
            <p:nvPr/>
          </p:nvSpPr>
          <p:spPr>
            <a:xfrm>
              <a:off x="3514945" y="3978929"/>
              <a:ext cx="2193228" cy="246222"/>
            </a:xfrm>
            <a:prstGeom prst="rect">
              <a:avLst/>
            </a:prstGeom>
            <a:solidFill>
              <a:schemeClr val="bg1"/>
            </a:solidFill>
          </p:spPr>
          <p:txBody>
            <a:bodyPr wrap="none">
              <a:spAutoFit/>
            </a:bodyPr>
            <a:lstStyle/>
            <a:p>
              <a:r>
                <a:rPr lang="en-US" sz="1000" b="1" dirty="0">
                  <a:latin typeface="Arial" panose="020B0604020202020204" pitchFamily="34" charset="0"/>
                  <a:cs typeface="Arial" panose="020B0604020202020204" pitchFamily="34" charset="0"/>
                </a:rPr>
                <a:t>Lumbar Spine BMC, </a:t>
              </a:r>
              <a:r>
                <a:rPr lang="en-US" sz="1000" b="1" dirty="0">
                  <a:solidFill>
                    <a:schemeClr val="accent2">
                      <a:lumMod val="75000"/>
                    </a:schemeClr>
                  </a:solidFill>
                  <a:latin typeface="Arial" panose="020B0604020202020204" pitchFamily="34" charset="0"/>
                  <a:cs typeface="Arial" panose="020B0604020202020204" pitchFamily="34" charset="0"/>
                </a:rPr>
                <a:t>HIV+ </a:t>
              </a:r>
              <a:r>
                <a:rPr lang="en-US" sz="1000" b="1" dirty="0">
                  <a:latin typeface="Arial" panose="020B0604020202020204" pitchFamily="34" charset="0"/>
                  <a:cs typeface="Arial" panose="020B0604020202020204" pitchFamily="34" charset="0"/>
                </a:rPr>
                <a:t>vs </a:t>
              </a:r>
              <a:r>
                <a:rPr lang="en-US" sz="1000" b="1" dirty="0">
                  <a:solidFill>
                    <a:srgbClr val="009999"/>
                  </a:solidFill>
                  <a:latin typeface="Arial" panose="020B0604020202020204" pitchFamily="34" charset="0"/>
                  <a:cs typeface="Arial" panose="020B0604020202020204" pitchFamily="34" charset="0"/>
                </a:rPr>
                <a:t>HIV-</a:t>
              </a:r>
            </a:p>
          </p:txBody>
        </p:sp>
      </p:grpSp>
      <p:sp>
        <p:nvSpPr>
          <p:cNvPr id="14" name="Content Placeholder 111">
            <a:extLst>
              <a:ext uri="{FF2B5EF4-FFF2-40B4-BE49-F238E27FC236}">
                <a16:creationId xmlns:a16="http://schemas.microsoft.com/office/drawing/2014/main" id="{D9F34CC5-224B-40D3-AA96-41B124E39D1A}"/>
              </a:ext>
            </a:extLst>
          </p:cNvPr>
          <p:cNvSpPr txBox="1">
            <a:spLocks/>
          </p:cNvSpPr>
          <p:nvPr/>
        </p:nvSpPr>
        <p:spPr>
          <a:xfrm>
            <a:off x="241338" y="2917720"/>
            <a:ext cx="3997125" cy="20094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solidFill>
                  <a:schemeClr val="accent2">
                    <a:lumMod val="75000"/>
                  </a:schemeClr>
                </a:solidFill>
              </a:rPr>
              <a:t>HIV+ children </a:t>
            </a:r>
            <a:r>
              <a:rPr lang="en-US" sz="2000" dirty="0"/>
              <a:t>on ART had lower BMC (&amp; BMC z-score, BMD) and lower markers  bone formation (P1NP) and resorption (</a:t>
            </a:r>
            <a:r>
              <a:rPr lang="en-US" sz="2000" dirty="0" err="1"/>
              <a:t>CTx</a:t>
            </a:r>
            <a:r>
              <a:rPr lang="en-US" sz="2000" dirty="0"/>
              <a:t>) than </a:t>
            </a:r>
            <a:r>
              <a:rPr lang="en-US" sz="2000" dirty="0">
                <a:solidFill>
                  <a:srgbClr val="009999"/>
                </a:solidFill>
              </a:rPr>
              <a:t>HIV- children</a:t>
            </a:r>
            <a:r>
              <a:rPr lang="en-US" sz="2000" dirty="0"/>
              <a:t> at all time points.</a:t>
            </a:r>
          </a:p>
        </p:txBody>
      </p:sp>
      <p:sp>
        <p:nvSpPr>
          <p:cNvPr id="17" name="Content Placeholder 111">
            <a:extLst>
              <a:ext uri="{FF2B5EF4-FFF2-40B4-BE49-F238E27FC236}">
                <a16:creationId xmlns:a16="http://schemas.microsoft.com/office/drawing/2014/main" id="{49A29945-95AC-4436-BDB7-EE9287035383}"/>
              </a:ext>
            </a:extLst>
          </p:cNvPr>
          <p:cNvSpPr txBox="1">
            <a:spLocks/>
          </p:cNvSpPr>
          <p:nvPr/>
        </p:nvSpPr>
        <p:spPr>
          <a:xfrm>
            <a:off x="194208" y="4862549"/>
            <a:ext cx="4294672" cy="187580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3000"/>
              </a:lnSpc>
              <a:spcBef>
                <a:spcPts val="600"/>
              </a:spcBef>
              <a:buFont typeface="Arial" panose="020B0604020202020204" pitchFamily="34" charset="0"/>
              <a:buChar char="→"/>
            </a:pPr>
            <a:r>
              <a:rPr lang="en-US" sz="2000" dirty="0"/>
              <a:t>Mean WB BMC Z-scores were higher and immune activation markers IL-6 and TNF</a:t>
            </a:r>
            <a:r>
              <a:rPr lang="el-GR" sz="2000" dirty="0"/>
              <a:t>α</a:t>
            </a:r>
            <a:r>
              <a:rPr lang="en-US" sz="2000" dirty="0"/>
              <a:t> lower in HIV+ children on EFV ART than LPV/r ART at all time points.</a:t>
            </a:r>
          </a:p>
          <a:p>
            <a:pPr>
              <a:lnSpc>
                <a:spcPct val="113000"/>
              </a:lnSpc>
              <a:spcBef>
                <a:spcPts val="600"/>
              </a:spcBef>
              <a:buFont typeface="Arial" panose="020B0604020202020204" pitchFamily="34" charset="0"/>
              <a:buChar char="→"/>
            </a:pPr>
            <a:endParaRPr lang="en-US" sz="2000" dirty="0"/>
          </a:p>
        </p:txBody>
      </p:sp>
      <p:graphicFrame>
        <p:nvGraphicFramePr>
          <p:cNvPr id="19" name="Table 5">
            <a:extLst>
              <a:ext uri="{FF2B5EF4-FFF2-40B4-BE49-F238E27FC236}">
                <a16:creationId xmlns:a16="http://schemas.microsoft.com/office/drawing/2014/main" id="{088DB4DC-756C-4E2F-AEA0-1DBFA5F33E4C}"/>
              </a:ext>
            </a:extLst>
          </p:cNvPr>
          <p:cNvGraphicFramePr>
            <a:graphicFrameLocks noGrp="1"/>
          </p:cNvGraphicFramePr>
          <p:nvPr/>
        </p:nvGraphicFramePr>
        <p:xfrm>
          <a:off x="4639111" y="5221826"/>
          <a:ext cx="3660397" cy="1143796"/>
        </p:xfrm>
        <a:graphic>
          <a:graphicData uri="http://schemas.openxmlformats.org/drawingml/2006/table">
            <a:tbl>
              <a:tblPr firstRow="1" bandRow="1">
                <a:tableStyleId>{5C22544A-7EE6-4342-B048-85BDC9FD1C3A}</a:tableStyleId>
              </a:tblPr>
              <a:tblGrid>
                <a:gridCol w="892030">
                  <a:extLst>
                    <a:ext uri="{9D8B030D-6E8A-4147-A177-3AD203B41FA5}">
                      <a16:colId xmlns:a16="http://schemas.microsoft.com/office/drawing/2014/main" val="3232224625"/>
                    </a:ext>
                  </a:extLst>
                </a:gridCol>
                <a:gridCol w="1006679">
                  <a:extLst>
                    <a:ext uri="{9D8B030D-6E8A-4147-A177-3AD203B41FA5}">
                      <a16:colId xmlns:a16="http://schemas.microsoft.com/office/drawing/2014/main" val="2196275847"/>
                    </a:ext>
                  </a:extLst>
                </a:gridCol>
                <a:gridCol w="981512">
                  <a:extLst>
                    <a:ext uri="{9D8B030D-6E8A-4147-A177-3AD203B41FA5}">
                      <a16:colId xmlns:a16="http://schemas.microsoft.com/office/drawing/2014/main" val="343377529"/>
                    </a:ext>
                  </a:extLst>
                </a:gridCol>
                <a:gridCol w="780176">
                  <a:extLst>
                    <a:ext uri="{9D8B030D-6E8A-4147-A177-3AD203B41FA5}">
                      <a16:colId xmlns:a16="http://schemas.microsoft.com/office/drawing/2014/main" val="1755634003"/>
                    </a:ext>
                  </a:extLst>
                </a:gridCol>
              </a:tblGrid>
              <a:tr h="285949">
                <a:tc>
                  <a:txBody>
                    <a:bodyPr/>
                    <a:lstStyle/>
                    <a:p>
                      <a:r>
                        <a:rPr lang="en-US" sz="1200" dirty="0">
                          <a:latin typeface="Arial" panose="020B0604020202020204" pitchFamily="34" charset="0"/>
                          <a:cs typeface="Arial" panose="020B0604020202020204" pitchFamily="34" charset="0"/>
                        </a:rPr>
                        <a:t>Time</a:t>
                      </a:r>
                    </a:p>
                  </a:txBody>
                  <a:tcPr/>
                </a:tc>
                <a:tc>
                  <a:txBody>
                    <a:bodyPr/>
                    <a:lstStyle/>
                    <a:p>
                      <a:r>
                        <a:rPr lang="en-US" sz="1200" dirty="0">
                          <a:latin typeface="Arial" panose="020B0604020202020204" pitchFamily="34" charset="0"/>
                          <a:cs typeface="Arial" panose="020B0604020202020204" pitchFamily="34" charset="0"/>
                        </a:rPr>
                        <a:t>EFV</a:t>
                      </a:r>
                    </a:p>
                  </a:txBody>
                  <a:tcPr/>
                </a:tc>
                <a:tc>
                  <a:txBody>
                    <a:bodyPr/>
                    <a:lstStyle/>
                    <a:p>
                      <a:r>
                        <a:rPr lang="en-US" sz="1200" dirty="0">
                          <a:latin typeface="Arial" panose="020B0604020202020204" pitchFamily="34" charset="0"/>
                          <a:cs typeface="Arial" panose="020B0604020202020204" pitchFamily="34" charset="0"/>
                        </a:rPr>
                        <a:t>LPV/r</a:t>
                      </a:r>
                    </a:p>
                  </a:txBody>
                  <a:tcPr/>
                </a:tc>
                <a:tc>
                  <a:txBody>
                    <a:bodyPr/>
                    <a:lstStyle/>
                    <a:p>
                      <a:r>
                        <a:rPr lang="en-US" sz="1200" dirty="0">
                          <a:latin typeface="Arial" panose="020B0604020202020204" pitchFamily="34" charset="0"/>
                          <a:cs typeface="Arial" panose="020B0604020202020204" pitchFamily="34" charset="0"/>
                        </a:rPr>
                        <a:t>P value</a:t>
                      </a:r>
                    </a:p>
                  </a:txBody>
                  <a:tcPr/>
                </a:tc>
                <a:extLst>
                  <a:ext uri="{0D108BD9-81ED-4DB2-BD59-A6C34878D82A}">
                    <a16:rowId xmlns:a16="http://schemas.microsoft.com/office/drawing/2014/main" val="973810005"/>
                  </a:ext>
                </a:extLst>
              </a:tr>
              <a:tr h="285949">
                <a:tc>
                  <a:txBody>
                    <a:bodyPr/>
                    <a:lstStyle/>
                    <a:p>
                      <a:r>
                        <a:rPr lang="en-US" sz="1200" dirty="0">
                          <a:latin typeface="Arial" panose="020B0604020202020204" pitchFamily="34" charset="0"/>
                          <a:cs typeface="Arial" panose="020B0604020202020204" pitchFamily="34" charset="0"/>
                        </a:rPr>
                        <a:t>Baseline</a:t>
                      </a:r>
                    </a:p>
                  </a:txBody>
                  <a:tcPr/>
                </a:tc>
                <a:tc>
                  <a:txBody>
                    <a:bodyPr/>
                    <a:lstStyle/>
                    <a:p>
                      <a:r>
                        <a:rPr lang="en-US" sz="1200" dirty="0">
                          <a:latin typeface="Arial" panose="020B0604020202020204" pitchFamily="34" charset="0"/>
                          <a:cs typeface="Arial" panose="020B0604020202020204" pitchFamily="34" charset="0"/>
                        </a:rPr>
                        <a:t>-0.77±0.8</a:t>
                      </a:r>
                    </a:p>
                  </a:txBody>
                  <a:tcPr/>
                </a:tc>
                <a:tc>
                  <a:txBody>
                    <a:bodyPr/>
                    <a:lstStyle/>
                    <a:p>
                      <a:r>
                        <a:rPr lang="en-US" sz="1200" dirty="0">
                          <a:latin typeface="Arial" panose="020B0604020202020204" pitchFamily="34" charset="0"/>
                          <a:cs typeface="Arial" panose="020B0604020202020204" pitchFamily="34" charset="0"/>
                        </a:rPr>
                        <a:t>-1.14±0.8</a:t>
                      </a:r>
                    </a:p>
                  </a:txBody>
                  <a:tcPr/>
                </a:tc>
                <a:tc>
                  <a:txBody>
                    <a:bodyPr/>
                    <a:lstStyle/>
                    <a:p>
                      <a:r>
                        <a:rPr lang="en-US" sz="1200" dirty="0">
                          <a:latin typeface="Arial" panose="020B0604020202020204" pitchFamily="34" charset="0"/>
                          <a:cs typeface="Arial" panose="020B0604020202020204" pitchFamily="34" charset="0"/>
                        </a:rPr>
                        <a:t>&lt;0.01</a:t>
                      </a:r>
                    </a:p>
                  </a:txBody>
                  <a:tcPr/>
                </a:tc>
                <a:extLst>
                  <a:ext uri="{0D108BD9-81ED-4DB2-BD59-A6C34878D82A}">
                    <a16:rowId xmlns:a16="http://schemas.microsoft.com/office/drawing/2014/main" val="2671303328"/>
                  </a:ext>
                </a:extLst>
              </a:tr>
              <a:tr h="285949">
                <a:tc>
                  <a:txBody>
                    <a:bodyPr/>
                    <a:lstStyle/>
                    <a:p>
                      <a:r>
                        <a:rPr lang="en-US" sz="1200" dirty="0">
                          <a:latin typeface="Arial" panose="020B0604020202020204" pitchFamily="34" charset="0"/>
                          <a:cs typeface="Arial" panose="020B0604020202020204" pitchFamily="34" charset="0"/>
                        </a:rPr>
                        <a:t>12 </a:t>
                      </a:r>
                      <a:r>
                        <a:rPr lang="en-US" sz="1200" dirty="0" err="1">
                          <a:latin typeface="Arial" panose="020B0604020202020204" pitchFamily="34" charset="0"/>
                          <a:cs typeface="Arial" panose="020B0604020202020204" pitchFamily="34" charset="0"/>
                        </a:rPr>
                        <a:t>mo</a:t>
                      </a:r>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-0.94±0.8</a:t>
                      </a:r>
                    </a:p>
                  </a:txBody>
                  <a:tcPr/>
                </a:tc>
                <a:tc>
                  <a:txBody>
                    <a:bodyPr/>
                    <a:lstStyle/>
                    <a:p>
                      <a:r>
                        <a:rPr lang="en-US" sz="1200" dirty="0">
                          <a:latin typeface="Arial" panose="020B0604020202020204" pitchFamily="34" charset="0"/>
                          <a:cs typeface="Arial" panose="020B0604020202020204" pitchFamily="34" charset="0"/>
                        </a:rPr>
                        <a:t>-1.34±0.7</a:t>
                      </a:r>
                    </a:p>
                  </a:txBody>
                  <a:tcPr/>
                </a:tc>
                <a:tc>
                  <a:txBody>
                    <a:bodyPr/>
                    <a:lstStyle/>
                    <a:p>
                      <a:r>
                        <a:rPr lang="en-US" sz="1200" dirty="0">
                          <a:latin typeface="Arial" panose="020B0604020202020204" pitchFamily="34" charset="0"/>
                          <a:cs typeface="Arial" panose="020B0604020202020204" pitchFamily="34" charset="0"/>
                        </a:rPr>
                        <a:t>&lt;0.01</a:t>
                      </a:r>
                    </a:p>
                  </a:txBody>
                  <a:tcPr/>
                </a:tc>
                <a:extLst>
                  <a:ext uri="{0D108BD9-81ED-4DB2-BD59-A6C34878D82A}">
                    <a16:rowId xmlns:a16="http://schemas.microsoft.com/office/drawing/2014/main" val="3526668571"/>
                  </a:ext>
                </a:extLst>
              </a:tr>
              <a:tr h="285949">
                <a:tc>
                  <a:txBody>
                    <a:bodyPr/>
                    <a:lstStyle/>
                    <a:p>
                      <a:r>
                        <a:rPr lang="en-US" sz="1200" dirty="0">
                          <a:latin typeface="Arial" panose="020B0604020202020204" pitchFamily="34" charset="0"/>
                          <a:cs typeface="Arial" panose="020B0604020202020204" pitchFamily="34" charset="0"/>
                        </a:rPr>
                        <a:t>24 </a:t>
                      </a:r>
                      <a:r>
                        <a:rPr lang="en-US" sz="1200" dirty="0" err="1">
                          <a:latin typeface="Arial" panose="020B0604020202020204" pitchFamily="34" charset="0"/>
                          <a:cs typeface="Arial" panose="020B0604020202020204" pitchFamily="34" charset="0"/>
                        </a:rPr>
                        <a:t>mo</a:t>
                      </a:r>
                      <a:endParaRPr lang="en-US"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-1.01±0.8</a:t>
                      </a:r>
                    </a:p>
                  </a:txBody>
                  <a:tcPr/>
                </a:tc>
                <a:tc>
                  <a:txBody>
                    <a:bodyPr/>
                    <a:lstStyle/>
                    <a:p>
                      <a:r>
                        <a:rPr lang="en-US" sz="1200" dirty="0">
                          <a:latin typeface="Arial" panose="020B0604020202020204" pitchFamily="34" charset="0"/>
                          <a:cs typeface="Arial" panose="020B0604020202020204" pitchFamily="34" charset="0"/>
                        </a:rPr>
                        <a:t>-1.40±0.7</a:t>
                      </a:r>
                    </a:p>
                  </a:txBody>
                  <a:tcPr/>
                </a:tc>
                <a:tc>
                  <a:txBody>
                    <a:bodyPr/>
                    <a:lstStyle/>
                    <a:p>
                      <a:r>
                        <a:rPr lang="en-US" sz="1200" dirty="0">
                          <a:latin typeface="Arial" panose="020B0604020202020204" pitchFamily="34" charset="0"/>
                          <a:cs typeface="Arial" panose="020B0604020202020204" pitchFamily="34" charset="0"/>
                        </a:rPr>
                        <a:t>&lt;0.01</a:t>
                      </a:r>
                    </a:p>
                  </a:txBody>
                  <a:tcPr/>
                </a:tc>
                <a:extLst>
                  <a:ext uri="{0D108BD9-81ED-4DB2-BD59-A6C34878D82A}">
                    <a16:rowId xmlns:a16="http://schemas.microsoft.com/office/drawing/2014/main" val="2988553740"/>
                  </a:ext>
                </a:extLst>
              </a:tr>
            </a:tbl>
          </a:graphicData>
        </a:graphic>
      </p:graphicFrame>
      <p:sp>
        <p:nvSpPr>
          <p:cNvPr id="20" name="Rectangle 19">
            <a:extLst>
              <a:ext uri="{FF2B5EF4-FFF2-40B4-BE49-F238E27FC236}">
                <a16:creationId xmlns:a16="http://schemas.microsoft.com/office/drawing/2014/main" id="{368EFDBD-A791-4AE9-8DED-296DF42D1111}"/>
              </a:ext>
            </a:extLst>
          </p:cNvPr>
          <p:cNvSpPr/>
          <p:nvPr/>
        </p:nvSpPr>
        <p:spPr>
          <a:xfrm>
            <a:off x="4306406" y="5003699"/>
            <a:ext cx="4513220" cy="253916"/>
          </a:xfrm>
          <a:prstGeom prst="rect">
            <a:avLst/>
          </a:prstGeom>
        </p:spPr>
        <p:txBody>
          <a:bodyPr wrap="square">
            <a:spAutoFit/>
          </a:bodyPr>
          <a:lstStyle/>
          <a:p>
            <a:pPr algn="ctr"/>
            <a:r>
              <a:rPr lang="en-US" sz="1050" b="1" dirty="0">
                <a:latin typeface="Arial" panose="020B0604020202020204" pitchFamily="34" charset="0"/>
                <a:cs typeface="Arial" panose="020B0604020202020204" pitchFamily="34" charset="0"/>
              </a:rPr>
              <a:t>Mean Whole Body BMC Z-Scores in HIV+ Children on EFV vs LPV/r</a:t>
            </a:r>
          </a:p>
        </p:txBody>
      </p:sp>
    </p:spTree>
    <p:extLst>
      <p:ext uri="{BB962C8B-B14F-4D97-AF65-F5344CB8AC3E}">
        <p14:creationId xmlns:p14="http://schemas.microsoft.com/office/powerpoint/2010/main" val="431886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35628" y="18358"/>
            <a:ext cx="7886700" cy="1325563"/>
          </a:xfrm>
        </p:spPr>
        <p:txBody>
          <a:bodyPr/>
          <a:lstStyle/>
          <a:p>
            <a:r>
              <a:rPr lang="en-US" dirty="0"/>
              <a:t>Lower BMD and Muscle Function in          Zimbabwe Children With HIV vs Without HIV</a:t>
            </a:r>
            <a:br>
              <a:rPr lang="en-US" dirty="0"/>
            </a:br>
            <a:r>
              <a:rPr lang="en-US" sz="2000" i="1" dirty="0" err="1">
                <a:solidFill>
                  <a:schemeClr val="tx1"/>
                </a:solidFill>
              </a:rPr>
              <a:t>Rukuni</a:t>
            </a:r>
            <a:r>
              <a:rPr lang="en-US" sz="2000" i="1" dirty="0">
                <a:solidFill>
                  <a:schemeClr val="tx1"/>
                </a:solidFill>
              </a:rPr>
              <a:t> R et al.  CROI, 2020 Boston Abs. 820</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99457"/>
            <a:ext cx="8857735" cy="256446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HIV + children 8-16 </a:t>
            </a:r>
            <a:r>
              <a:rPr lang="en-US" sz="2200" dirty="0" err="1"/>
              <a:t>yr</a:t>
            </a:r>
            <a:r>
              <a:rPr lang="en-US" sz="2200" dirty="0"/>
              <a:t> (mean age 12.5 </a:t>
            </a:r>
            <a:r>
              <a:rPr lang="en-US" sz="2200" dirty="0" err="1"/>
              <a:t>yr</a:t>
            </a:r>
            <a:r>
              <a:rPr lang="en-US" sz="2200" dirty="0"/>
              <a:t>) on ART </a:t>
            </a:r>
            <a:r>
              <a:rPr lang="en-US" sz="2200" u="sng" dirty="0"/>
              <a:t>&gt;</a:t>
            </a:r>
            <a:r>
              <a:rPr lang="en-US" sz="2200" dirty="0"/>
              <a:t>2 </a:t>
            </a:r>
            <a:r>
              <a:rPr lang="en-US" sz="2200" dirty="0" err="1"/>
              <a:t>yr</a:t>
            </a:r>
            <a:r>
              <a:rPr lang="en-US" sz="2200" dirty="0"/>
              <a:t> from 2 public clinics matched by age/sex with uninfected children from schools serving same catchment area enrolled in IMVASK </a:t>
            </a:r>
            <a:r>
              <a:rPr lang="en-US" sz="1800" dirty="0"/>
              <a:t>(</a:t>
            </a:r>
            <a:r>
              <a:rPr lang="en-US" sz="1800" u="sng" dirty="0" err="1"/>
              <a:t>IM</a:t>
            </a:r>
            <a:r>
              <a:rPr lang="en-US" sz="1800" dirty="0" err="1"/>
              <a:t>pact</a:t>
            </a:r>
            <a:r>
              <a:rPr lang="en-US" sz="1800" dirty="0"/>
              <a:t> of </a:t>
            </a:r>
            <a:r>
              <a:rPr lang="en-US" sz="1800" u="sng" dirty="0"/>
              <a:t>V</a:t>
            </a:r>
            <a:r>
              <a:rPr lang="en-US" sz="1800" dirty="0"/>
              <a:t>ertical HIV infection on child and </a:t>
            </a:r>
            <a:r>
              <a:rPr lang="en-US" sz="1800" u="sng" dirty="0"/>
              <a:t>A</a:t>
            </a:r>
            <a:r>
              <a:rPr lang="en-US" sz="1800" dirty="0"/>
              <a:t>dolescent </a:t>
            </a:r>
            <a:r>
              <a:rPr lang="en-US" sz="1800" u="sng" dirty="0" err="1"/>
              <a:t>SK</a:t>
            </a:r>
            <a:r>
              <a:rPr lang="en-US" sz="1800" dirty="0" err="1"/>
              <a:t>eletal</a:t>
            </a:r>
            <a:r>
              <a:rPr lang="en-US" sz="1800" dirty="0"/>
              <a:t> development).</a:t>
            </a:r>
          </a:p>
        </p:txBody>
      </p:sp>
      <p:sp>
        <p:nvSpPr>
          <p:cNvPr id="34" name="TextBox 33">
            <a:extLst>
              <a:ext uri="{FF2B5EF4-FFF2-40B4-BE49-F238E27FC236}">
                <a16:creationId xmlns:a16="http://schemas.microsoft.com/office/drawing/2014/main" id="{1D1B795F-26B0-4094-8ED8-93B5C51C2C20}"/>
              </a:ext>
            </a:extLst>
          </p:cNvPr>
          <p:cNvSpPr txBox="1"/>
          <p:nvPr/>
        </p:nvSpPr>
        <p:spPr>
          <a:xfrm>
            <a:off x="151550" y="2578773"/>
            <a:ext cx="4638564" cy="584775"/>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HIV+ more likely to have pubertal delay,           be stunted and underweight than HIV-</a:t>
            </a:r>
          </a:p>
        </p:txBody>
      </p:sp>
      <p:sp>
        <p:nvSpPr>
          <p:cNvPr id="35" name="Rectangle 34">
            <a:extLst>
              <a:ext uri="{FF2B5EF4-FFF2-40B4-BE49-F238E27FC236}">
                <a16:creationId xmlns:a16="http://schemas.microsoft.com/office/drawing/2014/main" id="{C87F5E1C-371B-4AD5-94A2-607653E2645B}"/>
              </a:ext>
            </a:extLst>
          </p:cNvPr>
          <p:cNvSpPr/>
          <p:nvPr/>
        </p:nvSpPr>
        <p:spPr>
          <a:xfrm>
            <a:off x="4257236" y="2658440"/>
            <a:ext cx="1989383" cy="2554545"/>
          </a:xfrm>
          <a:prstGeom prst="rect">
            <a:avLst/>
          </a:prstGeom>
        </p:spPr>
        <p:txBody>
          <a:bodyPr wrap="square">
            <a:spAutoFit/>
          </a:bodyPr>
          <a:lstStyle/>
          <a:p>
            <a:pPr marL="285750" indent="-285750">
              <a:buClr>
                <a:srgbClr val="C00000"/>
              </a:buClr>
              <a:buFont typeface="Arial" panose="020B0604020202020204" pitchFamily="34" charset="0"/>
              <a:buChar char="→"/>
            </a:pPr>
            <a:r>
              <a:rPr lang="en-US" sz="1600" b="1" dirty="0">
                <a:solidFill>
                  <a:schemeClr val="accent2">
                    <a:lumMod val="75000"/>
                  </a:schemeClr>
                </a:solidFill>
                <a:latin typeface="Arial" panose="020B0604020202020204" pitchFamily="34" charset="0"/>
                <a:cs typeface="Arial" panose="020B0604020202020204" pitchFamily="34" charset="0"/>
              </a:rPr>
              <a:t>HIV+ </a:t>
            </a:r>
            <a:r>
              <a:rPr lang="en-US" sz="1600" dirty="0">
                <a:latin typeface="Arial" panose="020B0604020202020204" pitchFamily="34" charset="0"/>
                <a:cs typeface="Arial" panose="020B0604020202020204" pitchFamily="34" charset="0"/>
              </a:rPr>
              <a:t>had lower BMD than </a:t>
            </a:r>
            <a:r>
              <a:rPr lang="en-US" sz="1600" b="1" dirty="0">
                <a:solidFill>
                  <a:schemeClr val="accent6">
                    <a:lumMod val="75000"/>
                  </a:schemeClr>
                </a:solidFill>
                <a:latin typeface="Arial" panose="020B0604020202020204" pitchFamily="34" charset="0"/>
                <a:cs typeface="Arial" panose="020B0604020202020204" pitchFamily="34" charset="0"/>
              </a:rPr>
              <a:t>HIV-</a:t>
            </a:r>
            <a:r>
              <a:rPr lang="en-US" sz="1600" dirty="0">
                <a:solidFill>
                  <a:schemeClr val="accent6">
                    <a:lumMod val="75000"/>
                  </a:schemeClr>
                </a:solidFill>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For total body BMD but </a:t>
            </a:r>
            <a:r>
              <a:rPr lang="en-US" sz="1600" i="1" dirty="0">
                <a:latin typeface="Arial" panose="020B0604020202020204" pitchFamily="34" charset="0"/>
                <a:cs typeface="Arial" panose="020B0604020202020204" pitchFamily="34" charset="0"/>
              </a:rPr>
              <a:t>not</a:t>
            </a:r>
            <a:r>
              <a:rPr lang="en-US" sz="1600" dirty="0">
                <a:latin typeface="Arial" panose="020B0604020202020204" pitchFamily="34" charset="0"/>
                <a:cs typeface="Arial" panose="020B0604020202020204" pitchFamily="34" charset="0"/>
              </a:rPr>
              <a:t> LS BMD, this seemed to resolve in       post-pubertal girls but not boys.           </a:t>
            </a:r>
          </a:p>
        </p:txBody>
      </p:sp>
      <p:grpSp>
        <p:nvGrpSpPr>
          <p:cNvPr id="42" name="Group 41">
            <a:extLst>
              <a:ext uri="{FF2B5EF4-FFF2-40B4-BE49-F238E27FC236}">
                <a16:creationId xmlns:a16="http://schemas.microsoft.com/office/drawing/2014/main" id="{68D94F34-EBD2-4890-866C-88953425E8FF}"/>
              </a:ext>
            </a:extLst>
          </p:cNvPr>
          <p:cNvGrpSpPr/>
          <p:nvPr/>
        </p:nvGrpSpPr>
        <p:grpSpPr>
          <a:xfrm>
            <a:off x="6098942" y="2560435"/>
            <a:ext cx="2940899" cy="4180774"/>
            <a:chOff x="6098942" y="2560435"/>
            <a:chExt cx="2940899" cy="4180774"/>
          </a:xfrm>
        </p:grpSpPr>
        <p:grpSp>
          <p:nvGrpSpPr>
            <p:cNvPr id="38" name="Group 37">
              <a:extLst>
                <a:ext uri="{FF2B5EF4-FFF2-40B4-BE49-F238E27FC236}">
                  <a16:creationId xmlns:a16="http://schemas.microsoft.com/office/drawing/2014/main" id="{7DD8240B-DFEB-4FE1-AA02-1CEA3A48ADCE}"/>
                </a:ext>
              </a:extLst>
            </p:cNvPr>
            <p:cNvGrpSpPr/>
            <p:nvPr/>
          </p:nvGrpSpPr>
          <p:grpSpPr>
            <a:xfrm>
              <a:off x="6098942" y="2560435"/>
              <a:ext cx="2940899" cy="4180774"/>
              <a:chOff x="6098942" y="2560435"/>
              <a:chExt cx="2940899" cy="4180774"/>
            </a:xfrm>
          </p:grpSpPr>
          <p:grpSp>
            <p:nvGrpSpPr>
              <p:cNvPr id="30" name="Group 29">
                <a:extLst>
                  <a:ext uri="{FF2B5EF4-FFF2-40B4-BE49-F238E27FC236}">
                    <a16:creationId xmlns:a16="http://schemas.microsoft.com/office/drawing/2014/main" id="{73C11364-8C5B-4AEB-BD84-D893CA7F2399}"/>
                  </a:ext>
                </a:extLst>
              </p:cNvPr>
              <p:cNvGrpSpPr/>
              <p:nvPr/>
            </p:nvGrpSpPr>
            <p:grpSpPr>
              <a:xfrm>
                <a:off x="6098942" y="2560435"/>
                <a:ext cx="2784737" cy="2093520"/>
                <a:chOff x="3256980" y="2678922"/>
                <a:chExt cx="2784737" cy="2093520"/>
              </a:xfrm>
            </p:grpSpPr>
            <p:pic>
              <p:nvPicPr>
                <p:cNvPr id="26" name="Picture 25">
                  <a:extLst>
                    <a:ext uri="{FF2B5EF4-FFF2-40B4-BE49-F238E27FC236}">
                      <a16:creationId xmlns:a16="http://schemas.microsoft.com/office/drawing/2014/main" id="{7508FBFF-34E0-423C-A600-39216679C6CC}"/>
                    </a:ext>
                  </a:extLst>
                </p:cNvPr>
                <p:cNvPicPr>
                  <a:picLocks noChangeAspect="1"/>
                </p:cNvPicPr>
                <p:nvPr/>
              </p:nvPicPr>
              <p:blipFill>
                <a:blip r:embed="rId2"/>
                <a:stretch>
                  <a:fillRect/>
                </a:stretch>
              </p:blipFill>
              <p:spPr>
                <a:xfrm>
                  <a:off x="3256980" y="2846044"/>
                  <a:ext cx="2767502" cy="1926398"/>
                </a:xfrm>
                <a:prstGeom prst="rect">
                  <a:avLst/>
                </a:prstGeom>
              </p:spPr>
            </p:pic>
            <p:sp>
              <p:nvSpPr>
                <p:cNvPr id="27" name="Rectangle 26">
                  <a:extLst>
                    <a:ext uri="{FF2B5EF4-FFF2-40B4-BE49-F238E27FC236}">
                      <a16:creationId xmlns:a16="http://schemas.microsoft.com/office/drawing/2014/main" id="{8BF94E05-0459-4C6A-A58D-7A828B7A495B}"/>
                    </a:ext>
                  </a:extLst>
                </p:cNvPr>
                <p:cNvSpPr/>
                <p:nvPr/>
              </p:nvSpPr>
              <p:spPr>
                <a:xfrm>
                  <a:off x="3483003" y="2678922"/>
                  <a:ext cx="2558714" cy="246221"/>
                </a:xfrm>
                <a:prstGeom prst="rect">
                  <a:avLst/>
                </a:prstGeom>
                <a:solidFill>
                  <a:schemeClr val="bg1"/>
                </a:solidFill>
              </p:spPr>
              <p:txBody>
                <a:bodyPr wrap="none">
                  <a:spAutoFit/>
                </a:bodyPr>
                <a:lstStyle/>
                <a:p>
                  <a:r>
                    <a:rPr lang="en-US" sz="1000" b="1" dirty="0">
                      <a:latin typeface="Arial" panose="020B0604020202020204" pitchFamily="34" charset="0"/>
                      <a:cs typeface="Arial" panose="020B0604020202020204" pitchFamily="34" charset="0"/>
                    </a:rPr>
                    <a:t>Total Body BMD by HIV Status and Sex</a:t>
                  </a:r>
                  <a:endParaRPr lang="en-US" sz="1000" b="1" dirty="0">
                    <a:solidFill>
                      <a:srgbClr val="009999"/>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3E34549E-8326-48C3-B40D-5CF045DC5197}"/>
                  </a:ext>
                </a:extLst>
              </p:cNvPr>
              <p:cNvGrpSpPr/>
              <p:nvPr/>
            </p:nvGrpSpPr>
            <p:grpSpPr>
              <a:xfrm>
                <a:off x="6105825" y="4656718"/>
                <a:ext cx="2934016" cy="2084491"/>
                <a:chOff x="374310" y="2662784"/>
                <a:chExt cx="2934016" cy="2084491"/>
              </a:xfrm>
            </p:grpSpPr>
            <p:pic>
              <p:nvPicPr>
                <p:cNvPr id="17" name="Picture 16">
                  <a:extLst>
                    <a:ext uri="{FF2B5EF4-FFF2-40B4-BE49-F238E27FC236}">
                      <a16:creationId xmlns:a16="http://schemas.microsoft.com/office/drawing/2014/main" id="{916908C6-6C0B-4314-9B84-947AC44EB2EF}"/>
                    </a:ext>
                  </a:extLst>
                </p:cNvPr>
                <p:cNvPicPr>
                  <a:picLocks noChangeAspect="1"/>
                </p:cNvPicPr>
                <p:nvPr/>
              </p:nvPicPr>
              <p:blipFill>
                <a:blip r:embed="rId3"/>
                <a:stretch>
                  <a:fillRect/>
                </a:stretch>
              </p:blipFill>
              <p:spPr>
                <a:xfrm>
                  <a:off x="374310" y="2861693"/>
                  <a:ext cx="2811231" cy="1885582"/>
                </a:xfrm>
                <a:prstGeom prst="rect">
                  <a:avLst/>
                </a:prstGeom>
              </p:spPr>
            </p:pic>
            <p:sp>
              <p:nvSpPr>
                <p:cNvPr id="28" name="Rectangle 27">
                  <a:extLst>
                    <a:ext uri="{FF2B5EF4-FFF2-40B4-BE49-F238E27FC236}">
                      <a16:creationId xmlns:a16="http://schemas.microsoft.com/office/drawing/2014/main" id="{EBB72205-2C22-4A4A-930C-3887CD53E7F0}"/>
                    </a:ext>
                  </a:extLst>
                </p:cNvPr>
                <p:cNvSpPr/>
                <p:nvPr/>
              </p:nvSpPr>
              <p:spPr>
                <a:xfrm>
                  <a:off x="523589" y="2662784"/>
                  <a:ext cx="2784737" cy="246221"/>
                </a:xfrm>
                <a:prstGeom prst="rect">
                  <a:avLst/>
                </a:prstGeom>
                <a:solidFill>
                  <a:schemeClr val="bg1"/>
                </a:solidFill>
              </p:spPr>
              <p:txBody>
                <a:bodyPr wrap="none">
                  <a:spAutoFit/>
                </a:bodyPr>
                <a:lstStyle/>
                <a:p>
                  <a:r>
                    <a:rPr lang="en-US" sz="1000" b="1" dirty="0">
                      <a:latin typeface="Arial" panose="020B0604020202020204" pitchFamily="34" charset="0"/>
                      <a:cs typeface="Arial" panose="020B0604020202020204" pitchFamily="34" charset="0"/>
                    </a:rPr>
                    <a:t>Lumbar Spine BMD by HIV Status and Sex</a:t>
                  </a:r>
                  <a:endParaRPr lang="en-US" sz="1000" b="1" dirty="0">
                    <a:solidFill>
                      <a:srgbClr val="009999"/>
                    </a:solidFill>
                    <a:latin typeface="Arial" panose="020B0604020202020204" pitchFamily="34" charset="0"/>
                    <a:cs typeface="Arial" panose="020B0604020202020204" pitchFamily="34" charset="0"/>
                  </a:endParaRPr>
                </a:p>
              </p:txBody>
            </p:sp>
          </p:grpSp>
        </p:grpSp>
        <p:sp>
          <p:nvSpPr>
            <p:cNvPr id="36" name="Rectangle 35">
              <a:extLst>
                <a:ext uri="{FF2B5EF4-FFF2-40B4-BE49-F238E27FC236}">
                  <a16:creationId xmlns:a16="http://schemas.microsoft.com/office/drawing/2014/main" id="{9E502C18-470E-41C8-9DCE-5C088908E305}"/>
                </a:ext>
              </a:extLst>
            </p:cNvPr>
            <p:cNvSpPr/>
            <p:nvPr/>
          </p:nvSpPr>
          <p:spPr>
            <a:xfrm>
              <a:off x="7340417" y="2839181"/>
              <a:ext cx="226503" cy="7220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B587FD0C-EC8A-4E31-85C1-29000C00DA08}"/>
                </a:ext>
              </a:extLst>
            </p:cNvPr>
            <p:cNvSpPr/>
            <p:nvPr/>
          </p:nvSpPr>
          <p:spPr>
            <a:xfrm>
              <a:off x="8549742" y="3166676"/>
              <a:ext cx="226503" cy="7220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40" name="Table 39">
            <a:extLst>
              <a:ext uri="{FF2B5EF4-FFF2-40B4-BE49-F238E27FC236}">
                <a16:creationId xmlns:a16="http://schemas.microsoft.com/office/drawing/2014/main" id="{73343D06-F6AC-4039-A0D9-589A1458253D}"/>
              </a:ext>
            </a:extLst>
          </p:cNvPr>
          <p:cNvGraphicFramePr>
            <a:graphicFrameLocks noGrp="1"/>
          </p:cNvGraphicFramePr>
          <p:nvPr/>
        </p:nvGraphicFramePr>
        <p:xfrm>
          <a:off x="151550" y="5428883"/>
          <a:ext cx="4146393" cy="1097280"/>
        </p:xfrm>
        <a:graphic>
          <a:graphicData uri="http://schemas.openxmlformats.org/drawingml/2006/table">
            <a:tbl>
              <a:tblPr firstRow="1" bandRow="1">
                <a:tableStyleId>{5C22544A-7EE6-4342-B048-85BDC9FD1C3A}</a:tableStyleId>
              </a:tblPr>
              <a:tblGrid>
                <a:gridCol w="1935345">
                  <a:extLst>
                    <a:ext uri="{9D8B030D-6E8A-4147-A177-3AD203B41FA5}">
                      <a16:colId xmlns:a16="http://schemas.microsoft.com/office/drawing/2014/main" val="532501399"/>
                    </a:ext>
                  </a:extLst>
                </a:gridCol>
                <a:gridCol w="761245">
                  <a:extLst>
                    <a:ext uri="{9D8B030D-6E8A-4147-A177-3AD203B41FA5}">
                      <a16:colId xmlns:a16="http://schemas.microsoft.com/office/drawing/2014/main" val="842516882"/>
                    </a:ext>
                  </a:extLst>
                </a:gridCol>
                <a:gridCol w="777548">
                  <a:extLst>
                    <a:ext uri="{9D8B030D-6E8A-4147-A177-3AD203B41FA5}">
                      <a16:colId xmlns:a16="http://schemas.microsoft.com/office/drawing/2014/main" val="1895367602"/>
                    </a:ext>
                  </a:extLst>
                </a:gridCol>
                <a:gridCol w="672255">
                  <a:extLst>
                    <a:ext uri="{9D8B030D-6E8A-4147-A177-3AD203B41FA5}">
                      <a16:colId xmlns:a16="http://schemas.microsoft.com/office/drawing/2014/main" val="2033648401"/>
                    </a:ext>
                  </a:extLst>
                </a:gridCol>
              </a:tblGrid>
              <a:tr h="262830">
                <a:tc>
                  <a:txBody>
                    <a:bodyPr/>
                    <a:lstStyle/>
                    <a:p>
                      <a:endParaRPr lang="en-US" sz="1100" b="1" dirty="0">
                        <a:latin typeface="Arial" panose="020B0604020202020204" pitchFamily="34" charset="0"/>
                        <a:cs typeface="Arial" panose="020B0604020202020204" pitchFamily="34" charset="0"/>
                      </a:endParaRPr>
                    </a:p>
                  </a:txBody>
                  <a:tcPr/>
                </a:tc>
                <a:tc>
                  <a:txBody>
                    <a:bodyPr/>
                    <a:lstStyle/>
                    <a:p>
                      <a:pPr algn="ctr"/>
                      <a:endParaRPr lang="en-US" sz="1200" b="1" dirty="0">
                        <a:latin typeface="Arial" panose="020B0604020202020204" pitchFamily="34" charset="0"/>
                        <a:cs typeface="Arial" panose="020B0604020202020204" pitchFamily="34" charset="0"/>
                      </a:endParaRPr>
                    </a:p>
                  </a:txBody>
                  <a:tcPr/>
                </a:tc>
                <a:tc>
                  <a:txBody>
                    <a:bodyPr/>
                    <a:lstStyle/>
                    <a:p>
                      <a:pPr algn="ctr"/>
                      <a:endParaRPr lang="en-US" sz="1200" b="1" dirty="0">
                        <a:latin typeface="Arial" panose="020B0604020202020204" pitchFamily="34" charset="0"/>
                        <a:cs typeface="Arial" panose="020B0604020202020204" pitchFamily="34" charset="0"/>
                      </a:endParaRPr>
                    </a:p>
                  </a:txBody>
                  <a:tcPr/>
                </a:tc>
                <a:tc>
                  <a:txBody>
                    <a:bodyPr/>
                    <a:lstStyle/>
                    <a:p>
                      <a:pPr algn="ctr"/>
                      <a:endParaRPr lang="en-US" sz="12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52032783"/>
                  </a:ext>
                </a:extLst>
              </a:tr>
              <a:tr h="214518">
                <a:tc>
                  <a:txBody>
                    <a:bodyPr/>
                    <a:lstStyle/>
                    <a:p>
                      <a:r>
                        <a:rPr lang="en-US" sz="1100" b="1" dirty="0">
                          <a:latin typeface="Arial" panose="020B0604020202020204" pitchFamily="34" charset="0"/>
                          <a:cs typeface="Arial" panose="020B0604020202020204" pitchFamily="34" charset="0"/>
                        </a:rPr>
                        <a:t>Lean body mass, kg</a:t>
                      </a:r>
                    </a:p>
                  </a:txBody>
                  <a:tcPr/>
                </a:tc>
                <a:tc>
                  <a:txBody>
                    <a:bodyPr/>
                    <a:lstStyle/>
                    <a:p>
                      <a:pPr algn="ctr"/>
                      <a:r>
                        <a:rPr lang="en-US" sz="1200" b="1" dirty="0">
                          <a:latin typeface="Arial" panose="020B0604020202020204" pitchFamily="34" charset="0"/>
                          <a:cs typeface="Arial" panose="020B0604020202020204" pitchFamily="34" charset="0"/>
                        </a:rPr>
                        <a:t>26.1</a:t>
                      </a:r>
                    </a:p>
                  </a:txBody>
                  <a:tcPr/>
                </a:tc>
                <a:tc>
                  <a:txBody>
                    <a:bodyPr/>
                    <a:lstStyle/>
                    <a:p>
                      <a:pPr algn="ctr"/>
                      <a:r>
                        <a:rPr lang="en-US" sz="1200" b="1" dirty="0">
                          <a:latin typeface="Arial" panose="020B0604020202020204" pitchFamily="34" charset="0"/>
                          <a:cs typeface="Arial" panose="020B0604020202020204" pitchFamily="34" charset="0"/>
                        </a:rPr>
                        <a:t>29.6</a:t>
                      </a:r>
                    </a:p>
                  </a:txBody>
                  <a:tcPr/>
                </a:tc>
                <a:tc>
                  <a:txBody>
                    <a:bodyPr/>
                    <a:lstStyle/>
                    <a:p>
                      <a:pPr algn="ctr"/>
                      <a:r>
                        <a:rPr lang="en-US" sz="1200" b="1" dirty="0">
                          <a:latin typeface="Arial" panose="020B0604020202020204" pitchFamily="34" charset="0"/>
                          <a:cs typeface="Arial" panose="020B0604020202020204" pitchFamily="34" charset="0"/>
                        </a:rPr>
                        <a:t>&lt;0.001</a:t>
                      </a:r>
                    </a:p>
                  </a:txBody>
                  <a:tcPr/>
                </a:tc>
                <a:extLst>
                  <a:ext uri="{0D108BD9-81ED-4DB2-BD59-A6C34878D82A}">
                    <a16:rowId xmlns:a16="http://schemas.microsoft.com/office/drawing/2014/main" val="1301537443"/>
                  </a:ext>
                </a:extLst>
              </a:tr>
              <a:tr h="214518">
                <a:tc>
                  <a:txBody>
                    <a:bodyPr/>
                    <a:lstStyle/>
                    <a:p>
                      <a:r>
                        <a:rPr lang="en-US" sz="1100" b="1" dirty="0">
                          <a:latin typeface="Arial" panose="020B0604020202020204" pitchFamily="34" charset="0"/>
                          <a:cs typeface="Arial" panose="020B0604020202020204" pitchFamily="34" charset="0"/>
                        </a:rPr>
                        <a:t>Hand grip strength, kg</a:t>
                      </a:r>
                    </a:p>
                  </a:txBody>
                  <a:tcPr/>
                </a:tc>
                <a:tc>
                  <a:txBody>
                    <a:bodyPr/>
                    <a:lstStyle/>
                    <a:p>
                      <a:pPr algn="ctr"/>
                      <a:r>
                        <a:rPr lang="en-US" sz="1200" b="1" dirty="0">
                          <a:latin typeface="Arial" panose="020B0604020202020204" pitchFamily="34" charset="0"/>
                          <a:cs typeface="Arial" panose="020B0604020202020204" pitchFamily="34" charset="0"/>
                        </a:rPr>
                        <a:t>20.1</a:t>
                      </a:r>
                    </a:p>
                  </a:txBody>
                  <a:tcPr/>
                </a:tc>
                <a:tc>
                  <a:txBody>
                    <a:bodyPr/>
                    <a:lstStyle/>
                    <a:p>
                      <a:pPr algn="ctr"/>
                      <a:r>
                        <a:rPr lang="en-US" sz="1200" b="1" dirty="0">
                          <a:latin typeface="Arial" panose="020B0604020202020204" pitchFamily="34" charset="0"/>
                          <a:cs typeface="Arial" panose="020B0604020202020204" pitchFamily="34" charset="0"/>
                        </a:rPr>
                        <a:t>25.5</a:t>
                      </a:r>
                    </a:p>
                  </a:txBody>
                  <a:tcPr/>
                </a:tc>
                <a:tc>
                  <a:txBody>
                    <a:bodyPr/>
                    <a:lstStyle/>
                    <a:p>
                      <a:pPr algn="ctr"/>
                      <a:r>
                        <a:rPr lang="en-US" sz="1200" b="1" dirty="0">
                          <a:latin typeface="Arial" panose="020B0604020202020204" pitchFamily="34" charset="0"/>
                          <a:cs typeface="Arial" panose="020B0604020202020204" pitchFamily="34" charset="0"/>
                        </a:rPr>
                        <a:t>&lt;0.001</a:t>
                      </a:r>
                    </a:p>
                  </a:txBody>
                  <a:tcPr/>
                </a:tc>
                <a:extLst>
                  <a:ext uri="{0D108BD9-81ED-4DB2-BD59-A6C34878D82A}">
                    <a16:rowId xmlns:a16="http://schemas.microsoft.com/office/drawing/2014/main" val="1935167408"/>
                  </a:ext>
                </a:extLst>
              </a:tr>
              <a:tr h="214518">
                <a:tc>
                  <a:txBody>
                    <a:bodyPr/>
                    <a:lstStyle/>
                    <a:p>
                      <a:r>
                        <a:rPr lang="en-US" sz="1100" b="1" dirty="0">
                          <a:latin typeface="Arial" panose="020B0604020202020204" pitchFamily="34" charset="0"/>
                          <a:cs typeface="Arial" panose="020B0604020202020204" pitchFamily="34" charset="0"/>
                        </a:rPr>
                        <a:t>Long jump distance, cm</a:t>
                      </a:r>
                    </a:p>
                  </a:txBody>
                  <a:tcPr/>
                </a:tc>
                <a:tc>
                  <a:txBody>
                    <a:bodyPr/>
                    <a:lstStyle/>
                    <a:p>
                      <a:pPr algn="ctr"/>
                      <a:r>
                        <a:rPr lang="en-US" sz="1200" b="1" dirty="0">
                          <a:latin typeface="Arial" panose="020B0604020202020204" pitchFamily="34" charset="0"/>
                          <a:cs typeface="Arial" panose="020B0604020202020204" pitchFamily="34" charset="0"/>
                        </a:rPr>
                        <a:t>125</a:t>
                      </a:r>
                    </a:p>
                  </a:txBody>
                  <a:tcPr/>
                </a:tc>
                <a:tc>
                  <a:txBody>
                    <a:bodyPr/>
                    <a:lstStyle/>
                    <a:p>
                      <a:pPr algn="ctr"/>
                      <a:r>
                        <a:rPr lang="en-US" sz="1200" b="1" dirty="0">
                          <a:latin typeface="Arial" panose="020B0604020202020204" pitchFamily="34" charset="0"/>
                          <a:cs typeface="Arial" panose="020B0604020202020204" pitchFamily="34" charset="0"/>
                        </a:rPr>
                        <a:t>133</a:t>
                      </a:r>
                    </a:p>
                  </a:txBody>
                  <a:tcPr/>
                </a:tc>
                <a:tc>
                  <a:txBody>
                    <a:bodyPr/>
                    <a:lstStyle/>
                    <a:p>
                      <a:pPr algn="ctr"/>
                      <a:r>
                        <a:rPr lang="en-US" sz="1200" b="1" dirty="0">
                          <a:latin typeface="Arial" panose="020B0604020202020204" pitchFamily="34" charset="0"/>
                          <a:cs typeface="Arial" panose="020B0604020202020204" pitchFamily="34" charset="0"/>
                        </a:rPr>
                        <a:t>&lt;0.001</a:t>
                      </a:r>
                    </a:p>
                  </a:txBody>
                  <a:tcPr/>
                </a:tc>
                <a:extLst>
                  <a:ext uri="{0D108BD9-81ED-4DB2-BD59-A6C34878D82A}">
                    <a16:rowId xmlns:a16="http://schemas.microsoft.com/office/drawing/2014/main" val="292238412"/>
                  </a:ext>
                </a:extLst>
              </a:tr>
            </a:tbl>
          </a:graphicData>
        </a:graphic>
      </p:graphicFrame>
      <p:graphicFrame>
        <p:nvGraphicFramePr>
          <p:cNvPr id="41" name="Table 32">
            <a:extLst>
              <a:ext uri="{FF2B5EF4-FFF2-40B4-BE49-F238E27FC236}">
                <a16:creationId xmlns:a16="http://schemas.microsoft.com/office/drawing/2014/main" id="{E7D468E4-F00A-4E35-95AB-37A6DBA81790}"/>
              </a:ext>
            </a:extLst>
          </p:cNvPr>
          <p:cNvGraphicFramePr>
            <a:graphicFrameLocks noGrp="1"/>
          </p:cNvGraphicFramePr>
          <p:nvPr/>
        </p:nvGraphicFramePr>
        <p:xfrm>
          <a:off x="157159" y="3163548"/>
          <a:ext cx="4146393" cy="2407920"/>
        </p:xfrm>
        <a:graphic>
          <a:graphicData uri="http://schemas.openxmlformats.org/drawingml/2006/table">
            <a:tbl>
              <a:tblPr firstRow="1" bandRow="1">
                <a:tableStyleId>{5C22544A-7EE6-4342-B048-85BDC9FD1C3A}</a:tableStyleId>
              </a:tblPr>
              <a:tblGrid>
                <a:gridCol w="1935345">
                  <a:extLst>
                    <a:ext uri="{9D8B030D-6E8A-4147-A177-3AD203B41FA5}">
                      <a16:colId xmlns:a16="http://schemas.microsoft.com/office/drawing/2014/main" val="2735742780"/>
                    </a:ext>
                  </a:extLst>
                </a:gridCol>
                <a:gridCol w="761245">
                  <a:extLst>
                    <a:ext uri="{9D8B030D-6E8A-4147-A177-3AD203B41FA5}">
                      <a16:colId xmlns:a16="http://schemas.microsoft.com/office/drawing/2014/main" val="2161820225"/>
                    </a:ext>
                  </a:extLst>
                </a:gridCol>
                <a:gridCol w="777548">
                  <a:extLst>
                    <a:ext uri="{9D8B030D-6E8A-4147-A177-3AD203B41FA5}">
                      <a16:colId xmlns:a16="http://schemas.microsoft.com/office/drawing/2014/main" val="3731895947"/>
                    </a:ext>
                  </a:extLst>
                </a:gridCol>
                <a:gridCol w="672255">
                  <a:extLst>
                    <a:ext uri="{9D8B030D-6E8A-4147-A177-3AD203B41FA5}">
                      <a16:colId xmlns:a16="http://schemas.microsoft.com/office/drawing/2014/main" val="2081688252"/>
                    </a:ext>
                  </a:extLst>
                </a:gridCol>
              </a:tblGrid>
              <a:tr h="309859">
                <a:tc>
                  <a:txBody>
                    <a:bodyPr/>
                    <a:lstStyle/>
                    <a:p>
                      <a:endParaRPr lang="en-US" sz="1200" dirty="0">
                        <a:latin typeface="Arial" panose="020B0604020202020204" pitchFamily="34" charset="0"/>
                        <a:cs typeface="Arial" panose="020B0604020202020204" pitchFamily="34" charset="0"/>
                      </a:endParaRPr>
                    </a:p>
                  </a:txBody>
                  <a:tcPr/>
                </a:tc>
                <a:tc>
                  <a:txBody>
                    <a:bodyPr/>
                    <a:lstStyle/>
                    <a:p>
                      <a:pPr algn="ctr"/>
                      <a:r>
                        <a:rPr lang="en-US" sz="1000" dirty="0">
                          <a:latin typeface="Arial" panose="020B0604020202020204" pitchFamily="34" charset="0"/>
                          <a:cs typeface="Arial" panose="020B0604020202020204" pitchFamily="34" charset="0"/>
                        </a:rPr>
                        <a:t>HIV+ (n=258)</a:t>
                      </a:r>
                    </a:p>
                  </a:txBody>
                  <a:tcPr/>
                </a:tc>
                <a:tc>
                  <a:txBody>
                    <a:bodyPr/>
                    <a:lstStyle/>
                    <a:p>
                      <a:pPr algn="ctr"/>
                      <a:r>
                        <a:rPr lang="en-US" sz="1000" dirty="0">
                          <a:latin typeface="Arial" panose="020B0604020202020204" pitchFamily="34" charset="0"/>
                          <a:cs typeface="Arial" panose="020B0604020202020204" pitchFamily="34" charset="0"/>
                        </a:rPr>
                        <a:t>HIV- (n=292)</a:t>
                      </a:r>
                    </a:p>
                  </a:txBody>
                  <a:tcPr/>
                </a:tc>
                <a:tc>
                  <a:txBody>
                    <a:bodyPr/>
                    <a:lstStyle/>
                    <a:p>
                      <a:pPr algn="ctr"/>
                      <a:r>
                        <a:rPr lang="en-US" sz="1000" dirty="0">
                          <a:latin typeface="Arial" panose="020B0604020202020204" pitchFamily="34" charset="0"/>
                          <a:cs typeface="Arial" panose="020B0604020202020204" pitchFamily="34" charset="0"/>
                        </a:rPr>
                        <a:t>P value</a:t>
                      </a:r>
                    </a:p>
                  </a:txBody>
                  <a:tcPr/>
                </a:tc>
                <a:extLst>
                  <a:ext uri="{0D108BD9-81ED-4DB2-BD59-A6C34878D82A}">
                    <a16:rowId xmlns:a16="http://schemas.microsoft.com/office/drawing/2014/main" val="3374489213"/>
                  </a:ext>
                </a:extLst>
              </a:tr>
              <a:tr h="214518">
                <a:tc>
                  <a:txBody>
                    <a:bodyPr/>
                    <a:lstStyle/>
                    <a:p>
                      <a:r>
                        <a:rPr lang="en-US" sz="1100" dirty="0">
                          <a:latin typeface="Arial" panose="020B0604020202020204" pitchFamily="34" charset="0"/>
                          <a:cs typeface="Arial" panose="020B0604020202020204" pitchFamily="34" charset="0"/>
                        </a:rPr>
                        <a:t>Mean age</a:t>
                      </a:r>
                    </a:p>
                  </a:txBody>
                  <a:tcPr/>
                </a:tc>
                <a:tc>
                  <a:txBody>
                    <a:bodyPr/>
                    <a:lstStyle/>
                    <a:p>
                      <a:pPr algn="ctr"/>
                      <a:r>
                        <a:rPr lang="en-US" sz="1200" dirty="0">
                          <a:latin typeface="Arial" panose="020B0604020202020204" pitchFamily="34" charset="0"/>
                          <a:cs typeface="Arial" panose="020B0604020202020204" pitchFamily="34" charset="0"/>
                        </a:rPr>
                        <a:t>12.4 y</a:t>
                      </a:r>
                    </a:p>
                  </a:txBody>
                  <a:tcPr/>
                </a:tc>
                <a:tc>
                  <a:txBody>
                    <a:bodyPr/>
                    <a:lstStyle/>
                    <a:p>
                      <a:pPr algn="ctr"/>
                      <a:r>
                        <a:rPr lang="en-US" sz="1200" dirty="0">
                          <a:latin typeface="Arial" panose="020B0604020202020204" pitchFamily="34" charset="0"/>
                          <a:cs typeface="Arial" panose="020B0604020202020204" pitchFamily="34" charset="0"/>
                        </a:rPr>
                        <a:t>12.5 y</a:t>
                      </a:r>
                    </a:p>
                  </a:txBody>
                  <a:tcPr/>
                </a:tc>
                <a:tc>
                  <a:txBody>
                    <a:bodyPr/>
                    <a:lstStyle/>
                    <a:p>
                      <a:pPr algn="ctr"/>
                      <a:r>
                        <a:rPr lang="en-US" sz="1200" dirty="0">
                          <a:latin typeface="Arial" panose="020B0604020202020204" pitchFamily="34" charset="0"/>
                          <a:cs typeface="Arial" panose="020B0604020202020204" pitchFamily="34" charset="0"/>
                        </a:rPr>
                        <a:t>0.57</a:t>
                      </a:r>
                    </a:p>
                  </a:txBody>
                  <a:tcPr/>
                </a:tc>
                <a:extLst>
                  <a:ext uri="{0D108BD9-81ED-4DB2-BD59-A6C34878D82A}">
                    <a16:rowId xmlns:a16="http://schemas.microsoft.com/office/drawing/2014/main" val="3518601227"/>
                  </a:ext>
                </a:extLst>
              </a:tr>
              <a:tr h="214518">
                <a:tc>
                  <a:txBody>
                    <a:bodyPr/>
                    <a:lstStyle/>
                    <a:p>
                      <a:r>
                        <a:rPr lang="en-US" sz="1100" dirty="0">
                          <a:latin typeface="Arial" panose="020B0604020202020204" pitchFamily="34" charset="0"/>
                          <a:cs typeface="Arial" panose="020B0604020202020204" pitchFamily="34" charset="0"/>
                        </a:rPr>
                        <a:t>% female</a:t>
                      </a:r>
                    </a:p>
                  </a:txBody>
                  <a:tcPr/>
                </a:tc>
                <a:tc>
                  <a:txBody>
                    <a:bodyPr/>
                    <a:lstStyle/>
                    <a:p>
                      <a:pPr algn="ctr"/>
                      <a:r>
                        <a:rPr lang="en-US" sz="1200" dirty="0">
                          <a:latin typeface="Arial" panose="020B0604020202020204" pitchFamily="34" charset="0"/>
                          <a:cs typeface="Arial" panose="020B0604020202020204" pitchFamily="34" charset="0"/>
                        </a:rPr>
                        <a:t>48.9%</a:t>
                      </a:r>
                    </a:p>
                  </a:txBody>
                  <a:tcPr/>
                </a:tc>
                <a:tc>
                  <a:txBody>
                    <a:bodyPr/>
                    <a:lstStyle/>
                    <a:p>
                      <a:pPr algn="ctr"/>
                      <a:r>
                        <a:rPr lang="en-US" sz="1200" dirty="0">
                          <a:latin typeface="Arial" panose="020B0604020202020204" pitchFamily="34" charset="0"/>
                          <a:cs typeface="Arial" panose="020B0604020202020204" pitchFamily="34" charset="0"/>
                        </a:rPr>
                        <a:t>51.0%</a:t>
                      </a:r>
                    </a:p>
                  </a:txBody>
                  <a:tcPr/>
                </a:tc>
                <a:tc>
                  <a:txBody>
                    <a:bodyPr/>
                    <a:lstStyle/>
                    <a:p>
                      <a:pPr algn="ctr"/>
                      <a:r>
                        <a:rPr lang="en-US" sz="1200" dirty="0">
                          <a:latin typeface="Arial" panose="020B0604020202020204" pitchFamily="34" charset="0"/>
                          <a:cs typeface="Arial" panose="020B0604020202020204" pitchFamily="34" charset="0"/>
                        </a:rPr>
                        <a:t>0.62</a:t>
                      </a:r>
                    </a:p>
                  </a:txBody>
                  <a:tcPr/>
                </a:tc>
                <a:extLst>
                  <a:ext uri="{0D108BD9-81ED-4DB2-BD59-A6C34878D82A}">
                    <a16:rowId xmlns:a16="http://schemas.microsoft.com/office/drawing/2014/main" val="251017060"/>
                  </a:ext>
                </a:extLst>
              </a:tr>
              <a:tr h="500541">
                <a:tc>
                  <a:txBody>
                    <a:bodyPr/>
                    <a:lstStyle/>
                    <a:p>
                      <a:r>
                        <a:rPr lang="en-US" sz="1100" dirty="0">
                          <a:latin typeface="Arial" panose="020B0604020202020204" pitchFamily="34" charset="0"/>
                          <a:cs typeface="Arial" panose="020B0604020202020204" pitchFamily="34" charset="0"/>
                        </a:rPr>
                        <a:t>Mean ART duration</a:t>
                      </a:r>
                    </a:p>
                    <a:p>
                      <a:r>
                        <a:rPr lang="en-US" sz="1100" dirty="0">
                          <a:latin typeface="Arial" panose="020B0604020202020204" pitchFamily="34" charset="0"/>
                          <a:cs typeface="Arial" panose="020B0604020202020204" pitchFamily="34" charset="0"/>
                        </a:rPr>
                        <a:t>VL &lt;1000</a:t>
                      </a:r>
                    </a:p>
                    <a:p>
                      <a:r>
                        <a:rPr lang="en-US" sz="1100" dirty="0">
                          <a:latin typeface="Arial" panose="020B0604020202020204" pitchFamily="34" charset="0"/>
                          <a:cs typeface="Arial" panose="020B0604020202020204" pitchFamily="34" charset="0"/>
                        </a:rPr>
                        <a:t>TDF current use</a:t>
                      </a:r>
                    </a:p>
                  </a:txBody>
                  <a:tcPr/>
                </a:tc>
                <a:tc>
                  <a:txBody>
                    <a:bodyPr/>
                    <a:lstStyle/>
                    <a:p>
                      <a:pPr algn="ctr"/>
                      <a:r>
                        <a:rPr lang="en-US" sz="1200" dirty="0">
                          <a:latin typeface="Arial" panose="020B0604020202020204" pitchFamily="34" charset="0"/>
                          <a:cs typeface="Arial" panose="020B0604020202020204" pitchFamily="34" charset="0"/>
                        </a:rPr>
                        <a:t>7.6 y</a:t>
                      </a:r>
                    </a:p>
                    <a:p>
                      <a:pPr algn="ctr"/>
                      <a:r>
                        <a:rPr lang="en-US" sz="1200" dirty="0">
                          <a:latin typeface="Arial" panose="020B0604020202020204" pitchFamily="34" charset="0"/>
                          <a:cs typeface="Arial" panose="020B0604020202020204" pitchFamily="34" charset="0"/>
                        </a:rPr>
                        <a:t>78.9%</a:t>
                      </a:r>
                    </a:p>
                    <a:p>
                      <a:pPr algn="ctr"/>
                      <a:r>
                        <a:rPr lang="en-US" sz="1200" dirty="0">
                          <a:latin typeface="Arial" panose="020B0604020202020204" pitchFamily="34" charset="0"/>
                          <a:cs typeface="Arial" panose="020B0604020202020204" pitchFamily="34" charset="0"/>
                        </a:rPr>
                        <a:t>21.6%</a:t>
                      </a:r>
                    </a:p>
                  </a:txBody>
                  <a:tcPr/>
                </a:tc>
                <a:tc>
                  <a:txBody>
                    <a:bodyPr/>
                    <a:lstStyle/>
                    <a:p>
                      <a:pPr algn="ctr"/>
                      <a:r>
                        <a:rPr lang="en-US" sz="1200" dirty="0">
                          <a:latin typeface="Arial" panose="020B0604020202020204" pitchFamily="34" charset="0"/>
                          <a:cs typeface="Arial" panose="020B0604020202020204" pitchFamily="34" charset="0"/>
                        </a:rPr>
                        <a:t>-</a:t>
                      </a:r>
                    </a:p>
                    <a:p>
                      <a:pPr algn="ctr"/>
                      <a:r>
                        <a:rPr lang="en-US" sz="1200" dirty="0">
                          <a:latin typeface="Arial" panose="020B0604020202020204" pitchFamily="34" charset="0"/>
                          <a:cs typeface="Arial" panose="020B0604020202020204" pitchFamily="34" charset="0"/>
                        </a:rPr>
                        <a:t>-</a:t>
                      </a:r>
                    </a:p>
                    <a:p>
                      <a:pPr algn="ctr"/>
                      <a:r>
                        <a:rPr lang="en-US" sz="1200" dirty="0">
                          <a:latin typeface="Arial" panose="020B0604020202020204" pitchFamily="34" charset="0"/>
                          <a:cs typeface="Arial" panose="020B0604020202020204" pitchFamily="34" charset="0"/>
                        </a:rPr>
                        <a:t>-</a:t>
                      </a:r>
                    </a:p>
                  </a:txBody>
                  <a:tcPr/>
                </a:tc>
                <a:tc>
                  <a:txBody>
                    <a:bodyPr/>
                    <a:lstStyle/>
                    <a:p>
                      <a:pPr algn="ctr"/>
                      <a:r>
                        <a:rPr lang="en-US" sz="1200" dirty="0">
                          <a:latin typeface="Arial" panose="020B0604020202020204" pitchFamily="34" charset="0"/>
                          <a:cs typeface="Arial" panose="020B0604020202020204" pitchFamily="34" charset="0"/>
                        </a:rPr>
                        <a:t>-</a:t>
                      </a:r>
                    </a:p>
                    <a:p>
                      <a:pPr algn="ctr"/>
                      <a:r>
                        <a:rPr lang="en-US" sz="1200" dirty="0">
                          <a:latin typeface="Arial" panose="020B0604020202020204" pitchFamily="34" charset="0"/>
                          <a:cs typeface="Arial" panose="020B0604020202020204" pitchFamily="34" charset="0"/>
                        </a:rPr>
                        <a:t>-</a:t>
                      </a:r>
                    </a:p>
                    <a:p>
                      <a:pPr algn="ctr"/>
                      <a:r>
                        <a:rPr lang="en-US" sz="12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936225903"/>
                  </a:ext>
                </a:extLst>
              </a:tr>
              <a:tr h="214518">
                <a:tc>
                  <a:txBody>
                    <a:bodyPr/>
                    <a:lstStyle/>
                    <a:p>
                      <a:r>
                        <a:rPr lang="en-US" sz="1100" b="1" dirty="0">
                          <a:latin typeface="Arial" panose="020B0604020202020204" pitchFamily="34" charset="0"/>
                          <a:cs typeface="Arial" panose="020B0604020202020204" pitchFamily="34" charset="0"/>
                        </a:rPr>
                        <a:t>Pubertal delay (&lt;Tanner II)</a:t>
                      </a:r>
                    </a:p>
                  </a:txBody>
                  <a:tcPr/>
                </a:tc>
                <a:tc>
                  <a:txBody>
                    <a:bodyPr/>
                    <a:lstStyle/>
                    <a:p>
                      <a:pPr algn="ctr"/>
                      <a:r>
                        <a:rPr lang="en-US" sz="1200" b="1" dirty="0">
                          <a:latin typeface="Arial" panose="020B0604020202020204" pitchFamily="34" charset="0"/>
                          <a:cs typeface="Arial" panose="020B0604020202020204" pitchFamily="34" charset="0"/>
                        </a:rPr>
                        <a:t>7.3%</a:t>
                      </a:r>
                    </a:p>
                  </a:txBody>
                  <a:tcPr/>
                </a:tc>
                <a:tc>
                  <a:txBody>
                    <a:bodyPr/>
                    <a:lstStyle/>
                    <a:p>
                      <a:pPr algn="ctr"/>
                      <a:r>
                        <a:rPr lang="en-US" sz="1200" b="1" dirty="0">
                          <a:latin typeface="Arial" panose="020B0604020202020204" pitchFamily="34" charset="0"/>
                          <a:cs typeface="Arial" panose="020B0604020202020204" pitchFamily="34" charset="0"/>
                        </a:rPr>
                        <a:t>0%</a:t>
                      </a:r>
                    </a:p>
                  </a:txBody>
                  <a:tcPr/>
                </a:tc>
                <a:tc>
                  <a:txBody>
                    <a:bodyPr/>
                    <a:lstStyle/>
                    <a:p>
                      <a:pPr algn="ctr"/>
                      <a:r>
                        <a:rPr lang="en-US" sz="1200" b="1" dirty="0">
                          <a:latin typeface="Arial" panose="020B0604020202020204" pitchFamily="34" charset="0"/>
                          <a:cs typeface="Arial" panose="020B0604020202020204" pitchFamily="34" charset="0"/>
                        </a:rPr>
                        <a:t>0.02</a:t>
                      </a:r>
                    </a:p>
                  </a:txBody>
                  <a:tcPr/>
                </a:tc>
                <a:extLst>
                  <a:ext uri="{0D108BD9-81ED-4DB2-BD59-A6C34878D82A}">
                    <a16:rowId xmlns:a16="http://schemas.microsoft.com/office/drawing/2014/main" val="695672870"/>
                  </a:ext>
                </a:extLst>
              </a:tr>
              <a:tr h="214518">
                <a:tc>
                  <a:txBody>
                    <a:bodyPr/>
                    <a:lstStyle/>
                    <a:p>
                      <a:r>
                        <a:rPr lang="en-US" sz="1100" b="1" dirty="0">
                          <a:latin typeface="Arial" panose="020B0604020202020204" pitchFamily="34" charset="0"/>
                          <a:cs typeface="Arial" panose="020B0604020202020204" pitchFamily="34" charset="0"/>
                        </a:rPr>
                        <a:t>Stunted (HAZ &lt;-2)</a:t>
                      </a:r>
                    </a:p>
                  </a:txBody>
                  <a:tcPr/>
                </a:tc>
                <a:tc>
                  <a:txBody>
                    <a:bodyPr/>
                    <a:lstStyle/>
                    <a:p>
                      <a:pPr algn="ctr"/>
                      <a:r>
                        <a:rPr lang="en-US" sz="1200" b="1" dirty="0">
                          <a:latin typeface="Arial" panose="020B0604020202020204" pitchFamily="34" charset="0"/>
                          <a:cs typeface="Arial" panose="020B0604020202020204" pitchFamily="34" charset="0"/>
                        </a:rPr>
                        <a:t>32.2%</a:t>
                      </a:r>
                    </a:p>
                  </a:txBody>
                  <a:tcPr/>
                </a:tc>
                <a:tc>
                  <a:txBody>
                    <a:bodyPr/>
                    <a:lstStyle/>
                    <a:p>
                      <a:pPr algn="ctr"/>
                      <a:r>
                        <a:rPr lang="en-US" sz="1200" b="1" dirty="0">
                          <a:latin typeface="Arial" panose="020B0604020202020204" pitchFamily="34" charset="0"/>
                          <a:cs typeface="Arial" panose="020B0604020202020204" pitchFamily="34" charset="0"/>
                        </a:rPr>
                        <a:t>8.0%</a:t>
                      </a:r>
                    </a:p>
                  </a:txBody>
                  <a:tcPr/>
                </a:tc>
                <a:tc>
                  <a:txBody>
                    <a:bodyPr/>
                    <a:lstStyle/>
                    <a:p>
                      <a:pPr algn="ctr"/>
                      <a:r>
                        <a:rPr lang="en-US" sz="1200" b="1" dirty="0">
                          <a:latin typeface="Arial" panose="020B0604020202020204" pitchFamily="34" charset="0"/>
                          <a:cs typeface="Arial" panose="020B0604020202020204" pitchFamily="34" charset="0"/>
                        </a:rPr>
                        <a:t>&lt;0.001</a:t>
                      </a:r>
                    </a:p>
                  </a:txBody>
                  <a:tcPr/>
                </a:tc>
                <a:extLst>
                  <a:ext uri="{0D108BD9-81ED-4DB2-BD59-A6C34878D82A}">
                    <a16:rowId xmlns:a16="http://schemas.microsoft.com/office/drawing/2014/main" val="469745056"/>
                  </a:ext>
                </a:extLst>
              </a:tr>
              <a:tr h="214518">
                <a:tc>
                  <a:txBody>
                    <a:bodyPr/>
                    <a:lstStyle/>
                    <a:p>
                      <a:r>
                        <a:rPr lang="en-US" sz="1100" b="1" dirty="0">
                          <a:latin typeface="Arial" panose="020B0604020202020204" pitchFamily="34" charset="0"/>
                          <a:cs typeface="Arial" panose="020B0604020202020204" pitchFamily="34" charset="0"/>
                        </a:rPr>
                        <a:t>Underweight (WAZ &lt;-2)</a:t>
                      </a:r>
                    </a:p>
                  </a:txBody>
                  <a:tcPr/>
                </a:tc>
                <a:tc>
                  <a:txBody>
                    <a:bodyPr/>
                    <a:lstStyle/>
                    <a:p>
                      <a:pPr algn="ctr"/>
                      <a:r>
                        <a:rPr lang="en-US" sz="1200" b="1" dirty="0">
                          <a:latin typeface="Arial" panose="020B0604020202020204" pitchFamily="34" charset="0"/>
                          <a:cs typeface="Arial" panose="020B0604020202020204" pitchFamily="34" charset="0"/>
                        </a:rPr>
                        <a:t>26.9%</a:t>
                      </a:r>
                    </a:p>
                  </a:txBody>
                  <a:tcPr/>
                </a:tc>
                <a:tc>
                  <a:txBody>
                    <a:bodyPr/>
                    <a:lstStyle/>
                    <a:p>
                      <a:pPr algn="ctr"/>
                      <a:r>
                        <a:rPr lang="en-US" sz="1200" b="1" dirty="0">
                          <a:latin typeface="Arial" panose="020B0604020202020204" pitchFamily="34" charset="0"/>
                          <a:cs typeface="Arial" panose="020B0604020202020204" pitchFamily="34" charset="0"/>
                        </a:rPr>
                        <a:t>8.6%</a:t>
                      </a:r>
                    </a:p>
                  </a:txBody>
                  <a:tcPr/>
                </a:tc>
                <a:tc>
                  <a:txBody>
                    <a:bodyPr/>
                    <a:lstStyle/>
                    <a:p>
                      <a:pPr algn="ctr"/>
                      <a:r>
                        <a:rPr lang="en-US" sz="1200" b="1" dirty="0">
                          <a:latin typeface="Arial" panose="020B0604020202020204" pitchFamily="34" charset="0"/>
                          <a:cs typeface="Arial" panose="020B0604020202020204" pitchFamily="34" charset="0"/>
                        </a:rPr>
                        <a:t>&lt;0.001</a:t>
                      </a:r>
                    </a:p>
                  </a:txBody>
                  <a:tcPr/>
                </a:tc>
                <a:extLst>
                  <a:ext uri="{0D108BD9-81ED-4DB2-BD59-A6C34878D82A}">
                    <a16:rowId xmlns:a16="http://schemas.microsoft.com/office/drawing/2014/main" val="2716195857"/>
                  </a:ext>
                </a:extLst>
              </a:tr>
            </a:tbl>
          </a:graphicData>
        </a:graphic>
      </p:graphicFrame>
      <p:sp>
        <p:nvSpPr>
          <p:cNvPr id="43" name="Rectangle 42">
            <a:extLst>
              <a:ext uri="{FF2B5EF4-FFF2-40B4-BE49-F238E27FC236}">
                <a16:creationId xmlns:a16="http://schemas.microsoft.com/office/drawing/2014/main" id="{8314479B-626E-4924-84BC-26E1AAEF059C}"/>
              </a:ext>
            </a:extLst>
          </p:cNvPr>
          <p:cNvSpPr/>
          <p:nvPr/>
        </p:nvSpPr>
        <p:spPr>
          <a:xfrm>
            <a:off x="4231179" y="5428883"/>
            <a:ext cx="2163717" cy="1323439"/>
          </a:xfrm>
          <a:prstGeom prst="rect">
            <a:avLst/>
          </a:prstGeom>
        </p:spPr>
        <p:txBody>
          <a:bodyPr wrap="square">
            <a:spAutoFit/>
          </a:bodyPr>
          <a:lstStyle/>
          <a:p>
            <a:pPr marL="285750" indent="-285750">
              <a:spcBef>
                <a:spcPts val="3600"/>
              </a:spcBef>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HIV+ had lower muscle mass,  and muscle              strength than  HIV-.</a:t>
            </a:r>
          </a:p>
        </p:txBody>
      </p:sp>
      <p:pic>
        <p:nvPicPr>
          <p:cNvPr id="44" name="Picture 18">
            <a:extLst>
              <a:ext uri="{FF2B5EF4-FFF2-40B4-BE49-F238E27FC236}">
                <a16:creationId xmlns:a16="http://schemas.microsoft.com/office/drawing/2014/main" id="{DAEA3B9E-CD86-470B-9622-E9E38789E4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713" y="348790"/>
            <a:ext cx="584851" cy="69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E6633F64-447A-4C6D-9A84-6166161325FE}"/>
              </a:ext>
            </a:extLst>
          </p:cNvPr>
          <p:cNvPicPr>
            <a:picLocks noChangeAspect="1"/>
          </p:cNvPicPr>
          <p:nvPr/>
        </p:nvPicPr>
        <p:blipFill>
          <a:blip r:embed="rId5"/>
          <a:stretch>
            <a:fillRect/>
          </a:stretch>
        </p:blipFill>
        <p:spPr>
          <a:xfrm>
            <a:off x="8024526" y="381969"/>
            <a:ext cx="884694" cy="615816"/>
          </a:xfrm>
          <a:prstGeom prst="rect">
            <a:avLst/>
          </a:prstGeom>
        </p:spPr>
      </p:pic>
    </p:spTree>
    <p:extLst>
      <p:ext uri="{BB962C8B-B14F-4D97-AF65-F5344CB8AC3E}">
        <p14:creationId xmlns:p14="http://schemas.microsoft.com/office/powerpoint/2010/main" val="38609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 presetClass="entr" presetSubtype="0"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544638" y="2772968"/>
            <a:ext cx="7772400" cy="1470025"/>
          </a:xfrm>
        </p:spPr>
        <p:txBody>
          <a:bodyPr>
            <a:noAutofit/>
          </a:bodyPr>
          <a:lstStyle/>
          <a:p>
            <a:br>
              <a:rPr lang="en-US" altLang="en-US" sz="4800" b="0" dirty="0"/>
            </a:br>
            <a:br>
              <a:rPr lang="en-US" altLang="en-US" sz="4800" b="0" dirty="0"/>
            </a:br>
            <a:r>
              <a:rPr lang="en-US" altLang="en-US" sz="4800" b="0" dirty="0"/>
              <a:t>Adolescents and HIV</a:t>
            </a:r>
            <a:br>
              <a:rPr lang="en-US" altLang="en-US" sz="4800" b="0" dirty="0"/>
            </a:br>
            <a:endParaRPr lang="en-US" altLang="en-US" sz="4800" b="0" dirty="0"/>
          </a:p>
        </p:txBody>
      </p:sp>
      <p:sp>
        <p:nvSpPr>
          <p:cNvPr id="65539" name="Picture 5" descr="youcanhelp_image1"/>
          <p:cNvSpPr>
            <a:spLocks noChangeAspect="1" noChangeArrowheads="1"/>
          </p:cNvSpPr>
          <p:nvPr/>
        </p:nvSpPr>
        <p:spPr bwMode="auto">
          <a:xfrm>
            <a:off x="762000" y="685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itchFamily="34" charset="0"/>
              </a:defRPr>
            </a:lvl1pPr>
            <a:lvl2pPr marL="742950" indent="-285750" eaLnBrk="0" hangingPunct="0">
              <a:defRPr sz="2800" b="1">
                <a:solidFill>
                  <a:schemeClr val="tx1"/>
                </a:solidFill>
                <a:latin typeface="Arial" pitchFamily="34" charset="0"/>
              </a:defRPr>
            </a:lvl2pPr>
            <a:lvl3pPr marL="1143000" indent="-228600" eaLnBrk="0" hangingPunct="0">
              <a:defRPr sz="2800" b="1">
                <a:solidFill>
                  <a:schemeClr val="tx1"/>
                </a:solidFill>
                <a:latin typeface="Arial" pitchFamily="34" charset="0"/>
              </a:defRPr>
            </a:lvl3pPr>
            <a:lvl4pPr marL="1600200" indent="-228600" eaLnBrk="0" hangingPunct="0">
              <a:defRPr sz="2800" b="1">
                <a:solidFill>
                  <a:schemeClr val="tx1"/>
                </a:solidFill>
                <a:latin typeface="Arial" pitchFamily="34" charset="0"/>
              </a:defRPr>
            </a:lvl4pPr>
            <a:lvl5pPr marL="2057400" indent="-228600" eaLnBrk="0" hangingPunct="0">
              <a:defRPr sz="2800" b="1">
                <a:solidFill>
                  <a:schemeClr val="tx1"/>
                </a:solidFill>
                <a:latin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defRPr>
            </a:lvl9pPr>
          </a:lstStyle>
          <a:p>
            <a:pPr eaLnBrk="1" hangingPunct="1"/>
            <a:endParaRPr lang="en-US" altLang="en-US"/>
          </a:p>
        </p:txBody>
      </p:sp>
      <p:pic>
        <p:nvPicPr>
          <p:cNvPr id="8" name="Picture 12" descr="Page 28">
            <a:extLst>
              <a:ext uri="{FF2B5EF4-FFF2-40B4-BE49-F238E27FC236}">
                <a16:creationId xmlns:a16="http://schemas.microsoft.com/office/drawing/2014/main" id="{2D56033C-614B-4E71-AB02-4529DA87A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138" y="4311920"/>
            <a:ext cx="1600200" cy="2164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A group of HIV/AIDS peer educators on the playground of the Moussabougou School outside of Bamako, Mali.">
            <a:extLst>
              <a:ext uri="{FF2B5EF4-FFF2-40B4-BE49-F238E27FC236}">
                <a16:creationId xmlns:a16="http://schemas.microsoft.com/office/drawing/2014/main" id="{644628A5-F3DA-4E82-991D-DB833D951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2474" y="420827"/>
            <a:ext cx="2059397" cy="1441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MPj04026260000[1]">
            <a:extLst>
              <a:ext uri="{FF2B5EF4-FFF2-40B4-BE49-F238E27FC236}">
                <a16:creationId xmlns:a16="http://schemas.microsoft.com/office/drawing/2014/main" id="{97AEE96A-9CF8-402E-935C-1B60DAF22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0184" y="4742182"/>
            <a:ext cx="1946275" cy="1479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5661EA4E-0ED0-4310-AAB1-91BB36C371E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638" y="381104"/>
            <a:ext cx="1371600" cy="1427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9727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726613" y="0"/>
            <a:ext cx="7886700" cy="1325563"/>
          </a:xfrm>
        </p:spPr>
        <p:txBody>
          <a:bodyPr/>
          <a:lstStyle/>
          <a:p>
            <a:r>
              <a:rPr lang="en-US" dirty="0"/>
              <a:t>Age-Specific HIV Incidence Patterns Among Population Cohorts in Sub-Saharan Africa</a:t>
            </a:r>
            <a:br>
              <a:rPr lang="en-US" dirty="0"/>
            </a:br>
            <a:r>
              <a:rPr lang="en-US" sz="2000" i="1" dirty="0" err="1">
                <a:solidFill>
                  <a:schemeClr val="tx1"/>
                </a:solidFill>
              </a:rPr>
              <a:t>Risher</a:t>
            </a:r>
            <a:r>
              <a:rPr lang="en-US" sz="2000" i="1" dirty="0">
                <a:solidFill>
                  <a:schemeClr val="tx1"/>
                </a:solidFill>
              </a:rPr>
              <a:t> KA et al.  CROI, 2020 Boston Abs. 851</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99458"/>
            <a:ext cx="8857735" cy="16068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1000"/>
              </a:lnSpc>
              <a:spcBef>
                <a:spcPts val="600"/>
              </a:spcBef>
            </a:pPr>
            <a:r>
              <a:rPr lang="en-US" sz="2000" dirty="0"/>
              <a:t>Used Bayesian model to construct age-specific HIV incidence and mortality by age and sex from population-based </a:t>
            </a:r>
            <a:r>
              <a:rPr lang="en-US" sz="2000" dirty="0" err="1"/>
              <a:t>sero</a:t>
            </a:r>
            <a:r>
              <a:rPr lang="en-US" sz="2000" dirty="0"/>
              <a:t>-survey and HIV survival data collected in rural population cohorts in Tanzania, Uganda (2 communities), Malawi, Zimbabwe and South Africa.</a:t>
            </a:r>
          </a:p>
        </p:txBody>
      </p:sp>
      <p:pic>
        <p:nvPicPr>
          <p:cNvPr id="19" name="Picture 18">
            <a:extLst>
              <a:ext uri="{FF2B5EF4-FFF2-40B4-BE49-F238E27FC236}">
                <a16:creationId xmlns:a16="http://schemas.microsoft.com/office/drawing/2014/main" id="{4D7A4CD8-74D0-42BA-863F-0D6A7C5C60EB}"/>
              </a:ext>
            </a:extLst>
          </p:cNvPr>
          <p:cNvPicPr>
            <a:picLocks noChangeAspect="1"/>
          </p:cNvPicPr>
          <p:nvPr/>
        </p:nvPicPr>
        <p:blipFill>
          <a:blip r:embed="rId2"/>
          <a:stretch>
            <a:fillRect/>
          </a:stretch>
        </p:blipFill>
        <p:spPr>
          <a:xfrm>
            <a:off x="151549" y="615226"/>
            <a:ext cx="1098901" cy="454718"/>
          </a:xfrm>
          <a:prstGeom prst="rect">
            <a:avLst/>
          </a:prstGeom>
        </p:spPr>
      </p:pic>
      <p:sp>
        <p:nvSpPr>
          <p:cNvPr id="87" name="Content Placeholder 111">
            <a:extLst>
              <a:ext uri="{FF2B5EF4-FFF2-40B4-BE49-F238E27FC236}">
                <a16:creationId xmlns:a16="http://schemas.microsoft.com/office/drawing/2014/main" id="{4731DB55-49EB-4FDB-A472-F9D8699C6447}"/>
              </a:ext>
            </a:extLst>
          </p:cNvPr>
          <p:cNvSpPr txBox="1">
            <a:spLocks/>
          </p:cNvSpPr>
          <p:nvPr/>
        </p:nvSpPr>
        <p:spPr>
          <a:xfrm>
            <a:off x="2793536" y="2972096"/>
            <a:ext cx="1678646" cy="37716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3000"/>
              </a:lnSpc>
              <a:spcBef>
                <a:spcPts val="0"/>
              </a:spcBef>
              <a:buNone/>
            </a:pPr>
            <a:r>
              <a:rPr lang="en-US" sz="1400" dirty="0"/>
              <a:t>Age-specific incidence patterns vary by site.</a:t>
            </a:r>
          </a:p>
          <a:p>
            <a:pPr marL="0" indent="0" algn="ctr">
              <a:lnSpc>
                <a:spcPct val="103000"/>
              </a:lnSpc>
              <a:spcBef>
                <a:spcPts val="600"/>
              </a:spcBef>
              <a:buNone/>
            </a:pPr>
            <a:r>
              <a:rPr lang="en-US" sz="1400" dirty="0"/>
              <a:t>Women tend to become infected at younger age than men in each site.</a:t>
            </a:r>
          </a:p>
          <a:p>
            <a:pPr marL="0" indent="0" algn="ctr">
              <a:lnSpc>
                <a:spcPct val="103000"/>
              </a:lnSpc>
              <a:spcBef>
                <a:spcPts val="600"/>
              </a:spcBef>
              <a:buNone/>
            </a:pPr>
            <a:r>
              <a:rPr lang="en-US" sz="1400" dirty="0"/>
              <a:t>While average age at infection has slightly increased in most sites since 2000, there were minimal changes over time.</a:t>
            </a:r>
          </a:p>
        </p:txBody>
      </p:sp>
      <p:sp>
        <p:nvSpPr>
          <p:cNvPr id="91" name="Rectangle 90">
            <a:extLst>
              <a:ext uri="{FF2B5EF4-FFF2-40B4-BE49-F238E27FC236}">
                <a16:creationId xmlns:a16="http://schemas.microsoft.com/office/drawing/2014/main" id="{D0FDAF90-56EA-4C4D-8F6A-74F82D85EA94}"/>
              </a:ext>
            </a:extLst>
          </p:cNvPr>
          <p:cNvSpPr/>
          <p:nvPr/>
        </p:nvSpPr>
        <p:spPr>
          <a:xfrm>
            <a:off x="235432" y="2485412"/>
            <a:ext cx="2880917" cy="246221"/>
          </a:xfrm>
          <a:prstGeom prst="rect">
            <a:avLst/>
          </a:prstGeom>
          <a:solidFill>
            <a:schemeClr val="bg1"/>
          </a:solidFill>
        </p:spPr>
        <p:txBody>
          <a:bodyPr wrap="none">
            <a:spAutoFit/>
          </a:bodyPr>
          <a:lstStyle/>
          <a:p>
            <a:r>
              <a:rPr lang="en-US" sz="1000" b="1" dirty="0">
                <a:latin typeface="Arial" panose="020B0604020202020204" pitchFamily="34" charset="0"/>
                <a:cs typeface="Arial" panose="020B0604020202020204" pitchFamily="34" charset="0"/>
              </a:rPr>
              <a:t>Mean Age Infection at Site by Sex Over Time</a:t>
            </a:r>
          </a:p>
        </p:txBody>
      </p:sp>
      <p:sp>
        <p:nvSpPr>
          <p:cNvPr id="92" name="Rectangle 91">
            <a:extLst>
              <a:ext uri="{FF2B5EF4-FFF2-40B4-BE49-F238E27FC236}">
                <a16:creationId xmlns:a16="http://schemas.microsoft.com/office/drawing/2014/main" id="{8C7115B6-0860-4DEC-8E68-AEC77EBAB686}"/>
              </a:ext>
            </a:extLst>
          </p:cNvPr>
          <p:cNvSpPr/>
          <p:nvPr/>
        </p:nvSpPr>
        <p:spPr>
          <a:xfrm>
            <a:off x="4237057" y="2468066"/>
            <a:ext cx="3671198" cy="246221"/>
          </a:xfrm>
          <a:prstGeom prst="rect">
            <a:avLst/>
          </a:prstGeom>
          <a:solidFill>
            <a:schemeClr val="bg1"/>
          </a:solidFill>
        </p:spPr>
        <p:txBody>
          <a:bodyPr wrap="none">
            <a:spAutoFit/>
          </a:bodyPr>
          <a:lstStyle/>
          <a:p>
            <a:r>
              <a:rPr lang="en-US" sz="1000" b="1" dirty="0">
                <a:latin typeface="Arial" panose="020B0604020202020204" pitchFamily="34" charset="0"/>
                <a:cs typeface="Arial" panose="020B0604020202020204" pitchFamily="34" charset="0"/>
              </a:rPr>
              <a:t>Proportion New Infections by 5 Year Age Groups and Sex</a:t>
            </a:r>
          </a:p>
        </p:txBody>
      </p:sp>
      <p:grpSp>
        <p:nvGrpSpPr>
          <p:cNvPr id="97" name="Group 96">
            <a:extLst>
              <a:ext uri="{FF2B5EF4-FFF2-40B4-BE49-F238E27FC236}">
                <a16:creationId xmlns:a16="http://schemas.microsoft.com/office/drawing/2014/main" id="{B45FAC3A-963A-4554-9A57-DB5C1FF67613}"/>
              </a:ext>
            </a:extLst>
          </p:cNvPr>
          <p:cNvGrpSpPr/>
          <p:nvPr/>
        </p:nvGrpSpPr>
        <p:grpSpPr>
          <a:xfrm>
            <a:off x="125618" y="2706405"/>
            <a:ext cx="2803382" cy="3983027"/>
            <a:chOff x="117653" y="2673068"/>
            <a:chExt cx="2803382" cy="3983027"/>
          </a:xfrm>
        </p:grpSpPr>
        <p:grpSp>
          <p:nvGrpSpPr>
            <p:cNvPr id="85" name="Group 84">
              <a:extLst>
                <a:ext uri="{FF2B5EF4-FFF2-40B4-BE49-F238E27FC236}">
                  <a16:creationId xmlns:a16="http://schemas.microsoft.com/office/drawing/2014/main" id="{453D1C94-14E3-44DB-BBE5-4E583CD9C83A}"/>
                </a:ext>
              </a:extLst>
            </p:cNvPr>
            <p:cNvGrpSpPr/>
            <p:nvPr/>
          </p:nvGrpSpPr>
          <p:grpSpPr>
            <a:xfrm>
              <a:off x="218126" y="2673068"/>
              <a:ext cx="2665351" cy="3444540"/>
              <a:chOff x="5777738" y="2932464"/>
              <a:chExt cx="2736435" cy="3564016"/>
            </a:xfrm>
          </p:grpSpPr>
          <p:grpSp>
            <p:nvGrpSpPr>
              <p:cNvPr id="69" name="Group 68">
                <a:extLst>
                  <a:ext uri="{FF2B5EF4-FFF2-40B4-BE49-F238E27FC236}">
                    <a16:creationId xmlns:a16="http://schemas.microsoft.com/office/drawing/2014/main" id="{C3B25B64-A387-4595-AF4A-B12B1069E073}"/>
                  </a:ext>
                </a:extLst>
              </p:cNvPr>
              <p:cNvGrpSpPr/>
              <p:nvPr/>
            </p:nvGrpSpPr>
            <p:grpSpPr>
              <a:xfrm>
                <a:off x="5788440" y="2932464"/>
                <a:ext cx="2704153" cy="875585"/>
                <a:chOff x="5788440" y="2932464"/>
                <a:chExt cx="2704153" cy="875585"/>
              </a:xfrm>
            </p:grpSpPr>
            <p:pic>
              <p:nvPicPr>
                <p:cNvPr id="65" name="Picture 64">
                  <a:extLst>
                    <a:ext uri="{FF2B5EF4-FFF2-40B4-BE49-F238E27FC236}">
                      <a16:creationId xmlns:a16="http://schemas.microsoft.com/office/drawing/2014/main" id="{8A981677-4A8A-4EFD-98E8-2D973BA9C896}"/>
                    </a:ext>
                  </a:extLst>
                </p:cNvPr>
                <p:cNvPicPr>
                  <a:picLocks noChangeAspect="1"/>
                </p:cNvPicPr>
                <p:nvPr/>
              </p:nvPicPr>
              <p:blipFill>
                <a:blip r:embed="rId3"/>
                <a:stretch>
                  <a:fillRect/>
                </a:stretch>
              </p:blipFill>
              <p:spPr>
                <a:xfrm>
                  <a:off x="5788440" y="2994717"/>
                  <a:ext cx="2704153" cy="813332"/>
                </a:xfrm>
                <a:prstGeom prst="rect">
                  <a:avLst/>
                </a:prstGeom>
              </p:spPr>
            </p:pic>
            <p:sp>
              <p:nvSpPr>
                <p:cNvPr id="66" name="Rectangle 65">
                  <a:extLst>
                    <a:ext uri="{FF2B5EF4-FFF2-40B4-BE49-F238E27FC236}">
                      <a16:creationId xmlns:a16="http://schemas.microsoft.com/office/drawing/2014/main" id="{5B465F82-9C88-438B-8648-0E1FFA31CC95}"/>
                    </a:ext>
                  </a:extLst>
                </p:cNvPr>
                <p:cNvSpPr/>
                <p:nvPr/>
              </p:nvSpPr>
              <p:spPr>
                <a:xfrm>
                  <a:off x="6001474" y="2937294"/>
                  <a:ext cx="650212" cy="188136"/>
                </a:xfrm>
                <a:prstGeom prst="rect">
                  <a:avLst/>
                </a:prstGeom>
                <a:solidFill>
                  <a:schemeClr val="bg1"/>
                </a:solidFill>
              </p:spPr>
              <p:txBody>
                <a:bodyPr wrap="none">
                  <a:spAutoFit/>
                </a:bodyPr>
                <a:lstStyle/>
                <a:p>
                  <a:r>
                    <a:rPr lang="en-US" sz="600" b="1" dirty="0">
                      <a:latin typeface="Arial" panose="020B0604020202020204" pitchFamily="34" charset="0"/>
                      <a:cs typeface="Arial" panose="020B0604020202020204" pitchFamily="34" charset="0"/>
                    </a:rPr>
                    <a:t>Uganda </a:t>
                  </a:r>
                  <a:r>
                    <a:rPr lang="en-US" sz="600" b="1" dirty="0">
                      <a:solidFill>
                        <a:srgbClr val="0070C0"/>
                      </a:solidFill>
                      <a:latin typeface="Arial" panose="020B0604020202020204" pitchFamily="34" charset="0"/>
                      <a:cs typeface="Arial" panose="020B0604020202020204" pitchFamily="34" charset="0"/>
                    </a:rPr>
                    <a:t>men</a:t>
                  </a:r>
                  <a:endParaRPr lang="en-US" sz="600" dirty="0">
                    <a:solidFill>
                      <a:srgbClr val="0070C0"/>
                    </a:solidFill>
                  </a:endParaRPr>
                </a:p>
              </p:txBody>
            </p:sp>
            <p:sp>
              <p:nvSpPr>
                <p:cNvPr id="67" name="Rectangle 66">
                  <a:extLst>
                    <a:ext uri="{FF2B5EF4-FFF2-40B4-BE49-F238E27FC236}">
                      <a16:creationId xmlns:a16="http://schemas.microsoft.com/office/drawing/2014/main" id="{358676FF-6F97-4280-AA7A-F04ABCEB0E90}"/>
                    </a:ext>
                  </a:extLst>
                </p:cNvPr>
                <p:cNvSpPr/>
                <p:nvPr/>
              </p:nvSpPr>
              <p:spPr>
                <a:xfrm>
                  <a:off x="6840763" y="2932464"/>
                  <a:ext cx="650212" cy="188136"/>
                </a:xfrm>
                <a:prstGeom prst="rect">
                  <a:avLst/>
                </a:prstGeom>
                <a:solidFill>
                  <a:schemeClr val="bg1"/>
                </a:solidFill>
              </p:spPr>
              <p:txBody>
                <a:bodyPr wrap="none">
                  <a:spAutoFit/>
                </a:bodyPr>
                <a:lstStyle/>
                <a:p>
                  <a:r>
                    <a:rPr lang="en-US" sz="600" b="1" dirty="0">
                      <a:latin typeface="Arial" panose="020B0604020202020204" pitchFamily="34" charset="0"/>
                      <a:cs typeface="Arial" panose="020B0604020202020204" pitchFamily="34" charset="0"/>
                    </a:rPr>
                    <a:t>Uganda </a:t>
                  </a:r>
                  <a:r>
                    <a:rPr lang="en-US" sz="600" b="1" dirty="0">
                      <a:solidFill>
                        <a:srgbClr val="0070C0"/>
                      </a:solidFill>
                      <a:latin typeface="Arial" panose="020B0604020202020204" pitchFamily="34" charset="0"/>
                      <a:cs typeface="Arial" panose="020B0604020202020204" pitchFamily="34" charset="0"/>
                    </a:rPr>
                    <a:t>men</a:t>
                  </a:r>
                  <a:endParaRPr lang="en-US" sz="600" dirty="0">
                    <a:solidFill>
                      <a:schemeClr val="accent2">
                        <a:lumMod val="75000"/>
                      </a:schemeClr>
                    </a:solidFill>
                  </a:endParaRPr>
                </a:p>
              </p:txBody>
            </p:sp>
            <p:sp>
              <p:nvSpPr>
                <p:cNvPr id="68" name="Rectangle 67">
                  <a:extLst>
                    <a:ext uri="{FF2B5EF4-FFF2-40B4-BE49-F238E27FC236}">
                      <a16:creationId xmlns:a16="http://schemas.microsoft.com/office/drawing/2014/main" id="{D4073D02-A907-465E-909A-1A83E16A3711}"/>
                    </a:ext>
                  </a:extLst>
                </p:cNvPr>
                <p:cNvSpPr/>
                <p:nvPr/>
              </p:nvSpPr>
              <p:spPr>
                <a:xfrm>
                  <a:off x="7688441" y="2940853"/>
                  <a:ext cx="655949" cy="184666"/>
                </a:xfrm>
                <a:prstGeom prst="rect">
                  <a:avLst/>
                </a:prstGeom>
                <a:solidFill>
                  <a:schemeClr val="bg1"/>
                </a:solidFill>
              </p:spPr>
              <p:txBody>
                <a:bodyPr wrap="none">
                  <a:spAutoFit/>
                </a:bodyPr>
                <a:lstStyle/>
                <a:p>
                  <a:r>
                    <a:rPr lang="en-US" sz="600" b="1" dirty="0">
                      <a:latin typeface="Arial" panose="020B0604020202020204" pitchFamily="34" charset="0"/>
                      <a:cs typeface="Arial" panose="020B0604020202020204" pitchFamily="34" charset="0"/>
                    </a:rPr>
                    <a:t>S Africa </a:t>
                  </a:r>
                  <a:r>
                    <a:rPr lang="en-US" sz="600" b="1" dirty="0">
                      <a:solidFill>
                        <a:srgbClr val="0070C0"/>
                      </a:solidFill>
                      <a:latin typeface="Arial" panose="020B0604020202020204" pitchFamily="34" charset="0"/>
                      <a:cs typeface="Arial" panose="020B0604020202020204" pitchFamily="34" charset="0"/>
                    </a:rPr>
                    <a:t>men</a:t>
                  </a:r>
                  <a:endParaRPr lang="en-US" sz="600" dirty="0">
                    <a:solidFill>
                      <a:srgbClr val="0070C0"/>
                    </a:solidFill>
                  </a:endParaRPr>
                </a:p>
              </p:txBody>
            </p:sp>
          </p:grpSp>
          <p:grpSp>
            <p:nvGrpSpPr>
              <p:cNvPr id="74" name="Group 73">
                <a:extLst>
                  <a:ext uri="{FF2B5EF4-FFF2-40B4-BE49-F238E27FC236}">
                    <a16:creationId xmlns:a16="http://schemas.microsoft.com/office/drawing/2014/main" id="{83F1F4EF-C725-4121-810F-8C09BC046377}"/>
                  </a:ext>
                </a:extLst>
              </p:cNvPr>
              <p:cNvGrpSpPr/>
              <p:nvPr/>
            </p:nvGrpSpPr>
            <p:grpSpPr>
              <a:xfrm>
                <a:off x="5788440" y="3799299"/>
                <a:ext cx="2665351" cy="886372"/>
                <a:chOff x="5788440" y="3799299"/>
                <a:chExt cx="2665351" cy="886372"/>
              </a:xfrm>
            </p:grpSpPr>
            <p:pic>
              <p:nvPicPr>
                <p:cNvPr id="70" name="Picture 69">
                  <a:extLst>
                    <a:ext uri="{FF2B5EF4-FFF2-40B4-BE49-F238E27FC236}">
                      <a16:creationId xmlns:a16="http://schemas.microsoft.com/office/drawing/2014/main" id="{32CE1FBA-2AB6-46BC-B54F-581CDE1ED9DB}"/>
                    </a:ext>
                  </a:extLst>
                </p:cNvPr>
                <p:cNvPicPr>
                  <a:picLocks noChangeAspect="1"/>
                </p:cNvPicPr>
                <p:nvPr/>
              </p:nvPicPr>
              <p:blipFill>
                <a:blip r:embed="rId4"/>
                <a:stretch>
                  <a:fillRect/>
                </a:stretch>
              </p:blipFill>
              <p:spPr>
                <a:xfrm>
                  <a:off x="5788440" y="3869320"/>
                  <a:ext cx="2665351" cy="816351"/>
                </a:xfrm>
                <a:prstGeom prst="rect">
                  <a:avLst/>
                </a:prstGeom>
              </p:spPr>
            </p:pic>
            <p:sp>
              <p:nvSpPr>
                <p:cNvPr id="71" name="Rectangle 70">
                  <a:extLst>
                    <a:ext uri="{FF2B5EF4-FFF2-40B4-BE49-F238E27FC236}">
                      <a16:creationId xmlns:a16="http://schemas.microsoft.com/office/drawing/2014/main" id="{73286DA2-17DD-4474-A6D2-2E07D7F516FA}"/>
                    </a:ext>
                  </a:extLst>
                </p:cNvPr>
                <p:cNvSpPr/>
                <p:nvPr/>
              </p:nvSpPr>
              <p:spPr>
                <a:xfrm>
                  <a:off x="5918161" y="3805432"/>
                  <a:ext cx="738618" cy="184666"/>
                </a:xfrm>
                <a:prstGeom prst="rect">
                  <a:avLst/>
                </a:prstGeom>
                <a:solidFill>
                  <a:schemeClr val="bg1"/>
                </a:solidFill>
              </p:spPr>
              <p:txBody>
                <a:bodyPr wrap="none">
                  <a:spAutoFit/>
                </a:bodyPr>
                <a:lstStyle/>
                <a:p>
                  <a:r>
                    <a:rPr lang="en-US" sz="600" b="1" dirty="0">
                      <a:latin typeface="Arial" panose="020B0604020202020204" pitchFamily="34" charset="0"/>
                      <a:cs typeface="Arial" panose="020B0604020202020204" pitchFamily="34" charset="0"/>
                    </a:rPr>
                    <a:t>Zimbabwe </a:t>
                  </a:r>
                  <a:r>
                    <a:rPr lang="en-US" sz="600" b="1" dirty="0">
                      <a:solidFill>
                        <a:srgbClr val="0070C0"/>
                      </a:solidFill>
                      <a:latin typeface="Arial" panose="020B0604020202020204" pitchFamily="34" charset="0"/>
                      <a:cs typeface="Arial" panose="020B0604020202020204" pitchFamily="34" charset="0"/>
                    </a:rPr>
                    <a:t>men</a:t>
                  </a:r>
                  <a:endParaRPr lang="en-US" sz="600" dirty="0">
                    <a:solidFill>
                      <a:srgbClr val="0070C0"/>
                    </a:solidFill>
                  </a:endParaRPr>
                </a:p>
              </p:txBody>
            </p:sp>
            <p:sp>
              <p:nvSpPr>
                <p:cNvPr id="72" name="Rectangle 71">
                  <a:extLst>
                    <a:ext uri="{FF2B5EF4-FFF2-40B4-BE49-F238E27FC236}">
                      <a16:creationId xmlns:a16="http://schemas.microsoft.com/office/drawing/2014/main" id="{1891A689-2B9A-4F04-9539-4DD9FFBB5EDE}"/>
                    </a:ext>
                  </a:extLst>
                </p:cNvPr>
                <p:cNvSpPr/>
                <p:nvPr/>
              </p:nvSpPr>
              <p:spPr>
                <a:xfrm>
                  <a:off x="6829416" y="3799299"/>
                  <a:ext cx="615302" cy="184666"/>
                </a:xfrm>
                <a:prstGeom prst="rect">
                  <a:avLst/>
                </a:prstGeom>
                <a:solidFill>
                  <a:schemeClr val="bg1"/>
                </a:solidFill>
              </p:spPr>
              <p:txBody>
                <a:bodyPr wrap="none">
                  <a:spAutoFit/>
                </a:bodyPr>
                <a:lstStyle/>
                <a:p>
                  <a:r>
                    <a:rPr lang="en-US" sz="600" b="1" dirty="0">
                      <a:latin typeface="Arial" panose="020B0604020202020204" pitchFamily="34" charset="0"/>
                      <a:cs typeface="Arial" panose="020B0604020202020204" pitchFamily="34" charset="0"/>
                    </a:rPr>
                    <a:t>Malawi </a:t>
                  </a:r>
                  <a:r>
                    <a:rPr lang="en-US" sz="600" b="1" dirty="0">
                      <a:solidFill>
                        <a:srgbClr val="0070C0"/>
                      </a:solidFill>
                      <a:latin typeface="Arial" panose="020B0604020202020204" pitchFamily="34" charset="0"/>
                      <a:cs typeface="Arial" panose="020B0604020202020204" pitchFamily="34" charset="0"/>
                    </a:rPr>
                    <a:t>men</a:t>
                  </a:r>
                  <a:endParaRPr lang="en-US" sz="600" dirty="0">
                    <a:solidFill>
                      <a:srgbClr val="0070C0"/>
                    </a:solidFill>
                  </a:endParaRPr>
                </a:p>
              </p:txBody>
            </p:sp>
            <p:sp>
              <p:nvSpPr>
                <p:cNvPr id="73" name="Rectangle 72">
                  <a:extLst>
                    <a:ext uri="{FF2B5EF4-FFF2-40B4-BE49-F238E27FC236}">
                      <a16:creationId xmlns:a16="http://schemas.microsoft.com/office/drawing/2014/main" id="{4A6D5120-C6C1-46D0-9BD4-1F32956118A7}"/>
                    </a:ext>
                  </a:extLst>
                </p:cNvPr>
                <p:cNvSpPr/>
                <p:nvPr/>
              </p:nvSpPr>
              <p:spPr>
                <a:xfrm>
                  <a:off x="7704935" y="3801024"/>
                  <a:ext cx="692174" cy="184666"/>
                </a:xfrm>
                <a:prstGeom prst="rect">
                  <a:avLst/>
                </a:prstGeom>
                <a:solidFill>
                  <a:schemeClr val="bg1"/>
                </a:solidFill>
              </p:spPr>
              <p:txBody>
                <a:bodyPr wrap="none">
                  <a:spAutoFit/>
                </a:bodyPr>
                <a:lstStyle/>
                <a:p>
                  <a:r>
                    <a:rPr lang="en-US" sz="600" b="1" dirty="0">
                      <a:latin typeface="Arial" panose="020B0604020202020204" pitchFamily="34" charset="0"/>
                      <a:cs typeface="Arial" panose="020B0604020202020204" pitchFamily="34" charset="0"/>
                    </a:rPr>
                    <a:t>Tanzania </a:t>
                  </a:r>
                  <a:r>
                    <a:rPr lang="en-US" sz="600" b="1" dirty="0">
                      <a:solidFill>
                        <a:srgbClr val="0070C0"/>
                      </a:solidFill>
                      <a:latin typeface="Arial" panose="020B0604020202020204" pitchFamily="34" charset="0"/>
                      <a:cs typeface="Arial" panose="020B0604020202020204" pitchFamily="34" charset="0"/>
                    </a:rPr>
                    <a:t>men</a:t>
                  </a:r>
                  <a:endParaRPr lang="en-US" sz="600" dirty="0">
                    <a:solidFill>
                      <a:srgbClr val="0070C0"/>
                    </a:solidFill>
                  </a:endParaRPr>
                </a:p>
              </p:txBody>
            </p:sp>
          </p:grpSp>
          <p:grpSp>
            <p:nvGrpSpPr>
              <p:cNvPr id="84" name="Group 83">
                <a:extLst>
                  <a:ext uri="{FF2B5EF4-FFF2-40B4-BE49-F238E27FC236}">
                    <a16:creationId xmlns:a16="http://schemas.microsoft.com/office/drawing/2014/main" id="{5F4EA3DE-698B-48F5-87D7-7533647A3F64}"/>
                  </a:ext>
                </a:extLst>
              </p:cNvPr>
              <p:cNvGrpSpPr/>
              <p:nvPr/>
            </p:nvGrpSpPr>
            <p:grpSpPr>
              <a:xfrm>
                <a:off x="5788440" y="4674918"/>
                <a:ext cx="2725733" cy="890878"/>
                <a:chOff x="5788440" y="4674918"/>
                <a:chExt cx="2725733" cy="890878"/>
              </a:xfrm>
            </p:grpSpPr>
            <p:pic>
              <p:nvPicPr>
                <p:cNvPr id="75" name="Picture 74">
                  <a:extLst>
                    <a:ext uri="{FF2B5EF4-FFF2-40B4-BE49-F238E27FC236}">
                      <a16:creationId xmlns:a16="http://schemas.microsoft.com/office/drawing/2014/main" id="{D72F00C7-3AD5-4FBB-94BA-93CD0678AF8A}"/>
                    </a:ext>
                  </a:extLst>
                </p:cNvPr>
                <p:cNvPicPr>
                  <a:picLocks noChangeAspect="1"/>
                </p:cNvPicPr>
                <p:nvPr/>
              </p:nvPicPr>
              <p:blipFill>
                <a:blip r:embed="rId5"/>
                <a:stretch>
                  <a:fillRect/>
                </a:stretch>
              </p:blipFill>
              <p:spPr>
                <a:xfrm>
                  <a:off x="5788440" y="4733311"/>
                  <a:ext cx="2665351" cy="832485"/>
                </a:xfrm>
                <a:prstGeom prst="rect">
                  <a:avLst/>
                </a:prstGeom>
              </p:spPr>
            </p:pic>
            <p:sp>
              <p:nvSpPr>
                <p:cNvPr id="76" name="Rectangle 75">
                  <a:extLst>
                    <a:ext uri="{FF2B5EF4-FFF2-40B4-BE49-F238E27FC236}">
                      <a16:creationId xmlns:a16="http://schemas.microsoft.com/office/drawing/2014/main" id="{477ADF3B-00F8-428A-A25E-24A4DA4A9201}"/>
                    </a:ext>
                  </a:extLst>
                </p:cNvPr>
                <p:cNvSpPr/>
                <p:nvPr/>
              </p:nvSpPr>
              <p:spPr>
                <a:xfrm>
                  <a:off x="6792012" y="4687156"/>
                  <a:ext cx="752129" cy="184666"/>
                </a:xfrm>
                <a:prstGeom prst="rect">
                  <a:avLst/>
                </a:prstGeom>
                <a:solidFill>
                  <a:schemeClr val="bg1"/>
                </a:solidFill>
              </p:spPr>
              <p:txBody>
                <a:bodyPr wrap="none">
                  <a:spAutoFit/>
                </a:bodyPr>
                <a:lstStyle/>
                <a:p>
                  <a:r>
                    <a:rPr lang="en-US" sz="600" b="1" dirty="0">
                      <a:latin typeface="Arial" panose="020B0604020202020204" pitchFamily="34" charset="0"/>
                      <a:cs typeface="Arial" panose="020B0604020202020204" pitchFamily="34" charset="0"/>
                    </a:rPr>
                    <a:t>Uganda </a:t>
                  </a:r>
                  <a:r>
                    <a:rPr lang="en-US" sz="600" b="1" dirty="0">
                      <a:solidFill>
                        <a:schemeClr val="accent2">
                          <a:lumMod val="75000"/>
                        </a:schemeClr>
                      </a:solidFill>
                      <a:latin typeface="Arial" panose="020B0604020202020204" pitchFamily="34" charset="0"/>
                      <a:cs typeface="Arial" panose="020B0604020202020204" pitchFamily="34" charset="0"/>
                    </a:rPr>
                    <a:t>women</a:t>
                  </a:r>
                  <a:endParaRPr lang="en-US" sz="600" dirty="0">
                    <a:solidFill>
                      <a:schemeClr val="accent2">
                        <a:lumMod val="75000"/>
                      </a:schemeClr>
                    </a:solidFill>
                  </a:endParaRPr>
                </a:p>
              </p:txBody>
            </p:sp>
            <p:sp>
              <p:nvSpPr>
                <p:cNvPr id="77" name="Rectangle 76">
                  <a:extLst>
                    <a:ext uri="{FF2B5EF4-FFF2-40B4-BE49-F238E27FC236}">
                      <a16:creationId xmlns:a16="http://schemas.microsoft.com/office/drawing/2014/main" id="{12177F0A-FBA8-43A7-B9F4-0A6190D4AF32}"/>
                    </a:ext>
                  </a:extLst>
                </p:cNvPr>
                <p:cNvSpPr/>
                <p:nvPr/>
              </p:nvSpPr>
              <p:spPr>
                <a:xfrm>
                  <a:off x="5947854" y="4674918"/>
                  <a:ext cx="752129" cy="184666"/>
                </a:xfrm>
                <a:prstGeom prst="rect">
                  <a:avLst/>
                </a:prstGeom>
                <a:solidFill>
                  <a:schemeClr val="bg1"/>
                </a:solidFill>
              </p:spPr>
              <p:txBody>
                <a:bodyPr wrap="none">
                  <a:spAutoFit/>
                </a:bodyPr>
                <a:lstStyle/>
                <a:p>
                  <a:r>
                    <a:rPr lang="en-US" sz="600" b="1" dirty="0">
                      <a:latin typeface="Arial" panose="020B0604020202020204" pitchFamily="34" charset="0"/>
                      <a:cs typeface="Arial" panose="020B0604020202020204" pitchFamily="34" charset="0"/>
                    </a:rPr>
                    <a:t>Uganda </a:t>
                  </a:r>
                  <a:r>
                    <a:rPr lang="en-US" sz="600" b="1" dirty="0">
                      <a:solidFill>
                        <a:schemeClr val="accent2">
                          <a:lumMod val="75000"/>
                        </a:schemeClr>
                      </a:solidFill>
                      <a:latin typeface="Arial" panose="020B0604020202020204" pitchFamily="34" charset="0"/>
                      <a:cs typeface="Arial" panose="020B0604020202020204" pitchFamily="34" charset="0"/>
                    </a:rPr>
                    <a:t>women</a:t>
                  </a:r>
                  <a:endParaRPr lang="en-US" sz="600" dirty="0">
                    <a:solidFill>
                      <a:schemeClr val="accent2">
                        <a:lumMod val="75000"/>
                      </a:schemeClr>
                    </a:solidFill>
                  </a:endParaRPr>
                </a:p>
              </p:txBody>
            </p:sp>
            <p:sp>
              <p:nvSpPr>
                <p:cNvPr id="78" name="Rectangle 77">
                  <a:extLst>
                    <a:ext uri="{FF2B5EF4-FFF2-40B4-BE49-F238E27FC236}">
                      <a16:creationId xmlns:a16="http://schemas.microsoft.com/office/drawing/2014/main" id="{285DED51-BB8E-4866-B997-C660F7EFF0EE}"/>
                    </a:ext>
                  </a:extLst>
                </p:cNvPr>
                <p:cNvSpPr/>
                <p:nvPr/>
              </p:nvSpPr>
              <p:spPr>
                <a:xfrm>
                  <a:off x="7669070" y="4674918"/>
                  <a:ext cx="845103" cy="184666"/>
                </a:xfrm>
                <a:prstGeom prst="rect">
                  <a:avLst/>
                </a:prstGeom>
                <a:solidFill>
                  <a:schemeClr val="bg1"/>
                </a:solidFill>
              </p:spPr>
              <p:txBody>
                <a:bodyPr wrap="square">
                  <a:spAutoFit/>
                </a:bodyPr>
                <a:lstStyle/>
                <a:p>
                  <a:r>
                    <a:rPr lang="en-US" sz="600" b="1" dirty="0">
                      <a:latin typeface="Arial" panose="020B0604020202020204" pitchFamily="34" charset="0"/>
                      <a:cs typeface="Arial" panose="020B0604020202020204" pitchFamily="34" charset="0"/>
                    </a:rPr>
                    <a:t>S Africa </a:t>
                  </a:r>
                  <a:r>
                    <a:rPr lang="en-US" sz="600" b="1" dirty="0">
                      <a:solidFill>
                        <a:schemeClr val="accent2">
                          <a:lumMod val="75000"/>
                        </a:schemeClr>
                      </a:solidFill>
                      <a:latin typeface="Arial" panose="020B0604020202020204" pitchFamily="34" charset="0"/>
                      <a:cs typeface="Arial" panose="020B0604020202020204" pitchFamily="34" charset="0"/>
                    </a:rPr>
                    <a:t>women</a:t>
                  </a:r>
                  <a:endParaRPr lang="en-US" sz="600" dirty="0">
                    <a:solidFill>
                      <a:schemeClr val="accent2">
                        <a:lumMod val="75000"/>
                      </a:schemeClr>
                    </a:solidFill>
                  </a:endParaRPr>
                </a:p>
              </p:txBody>
            </p:sp>
          </p:grpSp>
          <p:grpSp>
            <p:nvGrpSpPr>
              <p:cNvPr id="83" name="Group 82">
                <a:extLst>
                  <a:ext uri="{FF2B5EF4-FFF2-40B4-BE49-F238E27FC236}">
                    <a16:creationId xmlns:a16="http://schemas.microsoft.com/office/drawing/2014/main" id="{4BA82AB2-6F26-4F39-94F8-5FF69D2ADF15}"/>
                  </a:ext>
                </a:extLst>
              </p:cNvPr>
              <p:cNvGrpSpPr/>
              <p:nvPr/>
            </p:nvGrpSpPr>
            <p:grpSpPr>
              <a:xfrm>
                <a:off x="5777738" y="5570121"/>
                <a:ext cx="2710681" cy="926359"/>
                <a:chOff x="5760960" y="5570121"/>
                <a:chExt cx="2710681" cy="926359"/>
              </a:xfrm>
            </p:grpSpPr>
            <p:pic>
              <p:nvPicPr>
                <p:cNvPr id="79" name="Picture 78">
                  <a:extLst>
                    <a:ext uri="{FF2B5EF4-FFF2-40B4-BE49-F238E27FC236}">
                      <a16:creationId xmlns:a16="http://schemas.microsoft.com/office/drawing/2014/main" id="{D9C408FD-6883-4C8A-A69C-0A7E7D4C638B}"/>
                    </a:ext>
                  </a:extLst>
                </p:cNvPr>
                <p:cNvPicPr>
                  <a:picLocks noChangeAspect="1"/>
                </p:cNvPicPr>
                <p:nvPr/>
              </p:nvPicPr>
              <p:blipFill>
                <a:blip r:embed="rId6"/>
                <a:stretch>
                  <a:fillRect/>
                </a:stretch>
              </p:blipFill>
              <p:spPr>
                <a:xfrm>
                  <a:off x="5760960" y="5609608"/>
                  <a:ext cx="2710681" cy="886872"/>
                </a:xfrm>
                <a:prstGeom prst="rect">
                  <a:avLst/>
                </a:prstGeom>
              </p:spPr>
            </p:pic>
            <p:sp>
              <p:nvSpPr>
                <p:cNvPr id="80" name="Rectangle 79">
                  <a:extLst>
                    <a:ext uri="{FF2B5EF4-FFF2-40B4-BE49-F238E27FC236}">
                      <a16:creationId xmlns:a16="http://schemas.microsoft.com/office/drawing/2014/main" id="{0CDEAEF1-E357-43B3-B681-F8588092CE96}"/>
                    </a:ext>
                  </a:extLst>
                </p:cNvPr>
                <p:cNvSpPr/>
                <p:nvPr/>
              </p:nvSpPr>
              <p:spPr>
                <a:xfrm>
                  <a:off x="5850162" y="5571705"/>
                  <a:ext cx="917629" cy="184666"/>
                </a:xfrm>
                <a:prstGeom prst="rect">
                  <a:avLst/>
                </a:prstGeom>
                <a:solidFill>
                  <a:schemeClr val="bg1"/>
                </a:solidFill>
              </p:spPr>
              <p:txBody>
                <a:bodyPr wrap="square">
                  <a:spAutoFit/>
                </a:bodyPr>
                <a:lstStyle/>
                <a:p>
                  <a:r>
                    <a:rPr lang="en-US" sz="600" b="1" dirty="0">
                      <a:latin typeface="Arial" panose="020B0604020202020204" pitchFamily="34" charset="0"/>
                      <a:cs typeface="Arial" panose="020B0604020202020204" pitchFamily="34" charset="0"/>
                    </a:rPr>
                    <a:t>Zimbabwe </a:t>
                  </a:r>
                  <a:r>
                    <a:rPr lang="en-US" sz="600" b="1" dirty="0">
                      <a:solidFill>
                        <a:schemeClr val="accent2">
                          <a:lumMod val="75000"/>
                        </a:schemeClr>
                      </a:solidFill>
                      <a:latin typeface="Arial" panose="020B0604020202020204" pitchFamily="34" charset="0"/>
                      <a:cs typeface="Arial" panose="020B0604020202020204" pitchFamily="34" charset="0"/>
                    </a:rPr>
                    <a:t>women</a:t>
                  </a:r>
                  <a:endParaRPr lang="en-US" sz="600" dirty="0">
                    <a:solidFill>
                      <a:schemeClr val="accent2">
                        <a:lumMod val="75000"/>
                      </a:schemeClr>
                    </a:solidFill>
                  </a:endParaRPr>
                </a:p>
              </p:txBody>
            </p:sp>
            <p:sp>
              <p:nvSpPr>
                <p:cNvPr id="81" name="Rectangle 80">
                  <a:extLst>
                    <a:ext uri="{FF2B5EF4-FFF2-40B4-BE49-F238E27FC236}">
                      <a16:creationId xmlns:a16="http://schemas.microsoft.com/office/drawing/2014/main" id="{02017EDC-D90C-4E29-9787-160CD167C5B7}"/>
                    </a:ext>
                  </a:extLst>
                </p:cNvPr>
                <p:cNvSpPr/>
                <p:nvPr/>
              </p:nvSpPr>
              <p:spPr>
                <a:xfrm>
                  <a:off x="6767791" y="5570121"/>
                  <a:ext cx="823315" cy="183448"/>
                </a:xfrm>
                <a:prstGeom prst="rect">
                  <a:avLst/>
                </a:prstGeom>
                <a:solidFill>
                  <a:schemeClr val="bg1"/>
                </a:solidFill>
              </p:spPr>
              <p:txBody>
                <a:bodyPr wrap="square">
                  <a:spAutoFit/>
                </a:bodyPr>
                <a:lstStyle/>
                <a:p>
                  <a:r>
                    <a:rPr lang="en-US" sz="600" b="1" dirty="0">
                      <a:latin typeface="Arial" panose="020B0604020202020204" pitchFamily="34" charset="0"/>
                      <a:cs typeface="Arial" panose="020B0604020202020204" pitchFamily="34" charset="0"/>
                    </a:rPr>
                    <a:t>Malawi </a:t>
                  </a:r>
                  <a:r>
                    <a:rPr lang="en-US" sz="600" b="1" dirty="0">
                      <a:solidFill>
                        <a:schemeClr val="accent2">
                          <a:lumMod val="75000"/>
                        </a:schemeClr>
                      </a:solidFill>
                      <a:latin typeface="Arial" panose="020B0604020202020204" pitchFamily="34" charset="0"/>
                      <a:cs typeface="Arial" panose="020B0604020202020204" pitchFamily="34" charset="0"/>
                    </a:rPr>
                    <a:t>women</a:t>
                  </a:r>
                  <a:endParaRPr lang="en-US" sz="600" dirty="0">
                    <a:solidFill>
                      <a:schemeClr val="accent2">
                        <a:lumMod val="75000"/>
                      </a:schemeClr>
                    </a:solidFill>
                  </a:endParaRPr>
                </a:p>
              </p:txBody>
            </p:sp>
            <p:sp>
              <p:nvSpPr>
                <p:cNvPr id="82" name="Rectangle 81">
                  <a:extLst>
                    <a:ext uri="{FF2B5EF4-FFF2-40B4-BE49-F238E27FC236}">
                      <a16:creationId xmlns:a16="http://schemas.microsoft.com/office/drawing/2014/main" id="{98F33567-F2D1-444D-AB08-A275759FB660}"/>
                    </a:ext>
                  </a:extLst>
                </p:cNvPr>
                <p:cNvSpPr/>
                <p:nvPr/>
              </p:nvSpPr>
              <p:spPr>
                <a:xfrm>
                  <a:off x="7615739" y="5573458"/>
                  <a:ext cx="823315" cy="183448"/>
                </a:xfrm>
                <a:prstGeom prst="rect">
                  <a:avLst/>
                </a:prstGeom>
                <a:solidFill>
                  <a:schemeClr val="bg1"/>
                </a:solidFill>
              </p:spPr>
              <p:txBody>
                <a:bodyPr wrap="square">
                  <a:spAutoFit/>
                </a:bodyPr>
                <a:lstStyle/>
                <a:p>
                  <a:r>
                    <a:rPr lang="en-US" sz="600" b="1" dirty="0">
                      <a:latin typeface="Arial" panose="020B0604020202020204" pitchFamily="34" charset="0"/>
                      <a:cs typeface="Arial" panose="020B0604020202020204" pitchFamily="34" charset="0"/>
                    </a:rPr>
                    <a:t>Tanzania </a:t>
                  </a:r>
                  <a:r>
                    <a:rPr lang="en-US" sz="600" b="1" dirty="0">
                      <a:solidFill>
                        <a:schemeClr val="accent2">
                          <a:lumMod val="75000"/>
                        </a:schemeClr>
                      </a:solidFill>
                      <a:latin typeface="Arial" panose="020B0604020202020204" pitchFamily="34" charset="0"/>
                      <a:cs typeface="Arial" panose="020B0604020202020204" pitchFamily="34" charset="0"/>
                    </a:rPr>
                    <a:t>women</a:t>
                  </a:r>
                  <a:endParaRPr lang="en-US" sz="600" dirty="0">
                    <a:solidFill>
                      <a:schemeClr val="accent2">
                        <a:lumMod val="75000"/>
                      </a:schemeClr>
                    </a:solidFill>
                  </a:endParaRPr>
                </a:p>
              </p:txBody>
            </p:sp>
          </p:grpSp>
        </p:grpSp>
        <p:pic>
          <p:nvPicPr>
            <p:cNvPr id="88" name="Picture 87">
              <a:extLst>
                <a:ext uri="{FF2B5EF4-FFF2-40B4-BE49-F238E27FC236}">
                  <a16:creationId xmlns:a16="http://schemas.microsoft.com/office/drawing/2014/main" id="{47FDDE88-B757-4CCE-84CB-685FEBD78CCC}"/>
                </a:ext>
              </a:extLst>
            </p:cNvPr>
            <p:cNvPicPr>
              <a:picLocks noChangeAspect="1"/>
            </p:cNvPicPr>
            <p:nvPr/>
          </p:nvPicPr>
          <p:blipFill>
            <a:blip r:embed="rId7"/>
            <a:stretch>
              <a:fillRect/>
            </a:stretch>
          </p:blipFill>
          <p:spPr>
            <a:xfrm>
              <a:off x="586642" y="6052291"/>
              <a:ext cx="1543050" cy="228600"/>
            </a:xfrm>
            <a:prstGeom prst="rect">
              <a:avLst/>
            </a:prstGeom>
          </p:spPr>
        </p:pic>
        <p:sp>
          <p:nvSpPr>
            <p:cNvPr id="89" name="Rectangle 88">
              <a:extLst>
                <a:ext uri="{FF2B5EF4-FFF2-40B4-BE49-F238E27FC236}">
                  <a16:creationId xmlns:a16="http://schemas.microsoft.com/office/drawing/2014/main" id="{5304B92A-B28B-4B49-848D-D5BE53742739}"/>
                </a:ext>
              </a:extLst>
            </p:cNvPr>
            <p:cNvSpPr/>
            <p:nvPr/>
          </p:nvSpPr>
          <p:spPr>
            <a:xfrm>
              <a:off x="245932" y="6194430"/>
              <a:ext cx="2675103" cy="461665"/>
            </a:xfrm>
            <a:prstGeom prst="rect">
              <a:avLst/>
            </a:prstGeom>
          </p:spPr>
          <p:txBody>
            <a:bodyPr wrap="square">
              <a:spAutoFit/>
            </a:bodyPr>
            <a:lstStyle/>
            <a:p>
              <a:pPr>
                <a:lnSpc>
                  <a:spcPct val="103000"/>
                </a:lnSpc>
              </a:pPr>
              <a:r>
                <a:rPr lang="en-US" sz="800" dirty="0">
                  <a:solidFill>
                    <a:srgbClr val="C00000"/>
                  </a:solidFill>
                  <a:latin typeface="Arial" panose="020B0604020202020204" pitchFamily="34" charset="0"/>
                  <a:cs typeface="Arial" panose="020B0604020202020204" pitchFamily="34" charset="0"/>
                </a:rPr>
                <a:t>Unweighted: </a:t>
              </a:r>
              <a:r>
                <a:rPr lang="en-US" sz="800" dirty="0">
                  <a:latin typeface="Arial" panose="020B0604020202020204" pitchFamily="34" charset="0"/>
                  <a:cs typeface="Arial" panose="020B0604020202020204" pitchFamily="34" charset="0"/>
                </a:rPr>
                <a:t>average of age-specific incidence</a:t>
              </a:r>
            </a:p>
            <a:p>
              <a:pPr>
                <a:lnSpc>
                  <a:spcPct val="103000"/>
                </a:lnSpc>
              </a:pPr>
              <a:r>
                <a:rPr lang="en-US" sz="800" b="1" dirty="0">
                  <a:solidFill>
                    <a:srgbClr val="0070C0"/>
                  </a:solidFill>
                  <a:latin typeface="Arial" panose="020B0604020202020204" pitchFamily="34" charset="0"/>
                  <a:cs typeface="Arial" panose="020B0604020202020204" pitchFamily="34" charset="0"/>
                </a:rPr>
                <a:t>Weighted: </a:t>
              </a:r>
              <a:r>
                <a:rPr lang="en-US" sz="800" b="1" dirty="0">
                  <a:latin typeface="Arial" panose="020B0604020202020204" pitchFamily="34" charset="0"/>
                  <a:cs typeface="Arial" panose="020B0604020202020204" pitchFamily="34" charset="0"/>
                </a:rPr>
                <a:t>average age-specific incidence </a:t>
              </a:r>
              <a:r>
                <a:rPr lang="en-US" sz="800" b="1" u="sng" dirty="0">
                  <a:latin typeface="Arial" panose="020B0604020202020204" pitchFamily="34" charset="0"/>
                  <a:cs typeface="Arial" panose="020B0604020202020204" pitchFamily="34" charset="0"/>
                </a:rPr>
                <a:t>applied to the susceptible population</a:t>
              </a:r>
            </a:p>
          </p:txBody>
        </p:sp>
        <p:sp>
          <p:nvSpPr>
            <p:cNvPr id="93" name="Rectangle 92">
              <a:extLst>
                <a:ext uri="{FF2B5EF4-FFF2-40B4-BE49-F238E27FC236}">
                  <a16:creationId xmlns:a16="http://schemas.microsoft.com/office/drawing/2014/main" id="{B325E48C-48A2-492B-B38F-7B62C210B839}"/>
                </a:ext>
              </a:extLst>
            </p:cNvPr>
            <p:cNvSpPr/>
            <p:nvPr/>
          </p:nvSpPr>
          <p:spPr>
            <a:xfrm rot="16200000">
              <a:off x="-217054" y="5587768"/>
              <a:ext cx="838691" cy="169277"/>
            </a:xfrm>
            <a:prstGeom prst="rect">
              <a:avLst/>
            </a:prstGeom>
            <a:solidFill>
              <a:schemeClr val="bg1"/>
            </a:solidFill>
          </p:spPr>
          <p:txBody>
            <a:bodyPr wrap="none">
              <a:spAutoFit/>
            </a:bodyPr>
            <a:lstStyle/>
            <a:p>
              <a:r>
                <a:rPr lang="en-US" sz="500" b="1" dirty="0">
                  <a:latin typeface="Arial" panose="020B0604020202020204" pitchFamily="34" charset="0"/>
                  <a:cs typeface="Arial" panose="020B0604020202020204" pitchFamily="34" charset="0"/>
                </a:rPr>
                <a:t>Mean Age at Infection</a:t>
              </a:r>
            </a:p>
          </p:txBody>
        </p:sp>
        <p:sp>
          <p:nvSpPr>
            <p:cNvPr id="94" name="Rectangle 93">
              <a:extLst>
                <a:ext uri="{FF2B5EF4-FFF2-40B4-BE49-F238E27FC236}">
                  <a16:creationId xmlns:a16="http://schemas.microsoft.com/office/drawing/2014/main" id="{F4914029-57EA-4C2B-878F-20E4590F5DD3}"/>
                </a:ext>
              </a:extLst>
            </p:cNvPr>
            <p:cNvSpPr/>
            <p:nvPr/>
          </p:nvSpPr>
          <p:spPr>
            <a:xfrm rot="16200000">
              <a:off x="-165024" y="3018561"/>
              <a:ext cx="838691" cy="169277"/>
            </a:xfrm>
            <a:prstGeom prst="rect">
              <a:avLst/>
            </a:prstGeom>
            <a:solidFill>
              <a:schemeClr val="bg1"/>
            </a:solidFill>
          </p:spPr>
          <p:txBody>
            <a:bodyPr wrap="none">
              <a:spAutoFit/>
            </a:bodyPr>
            <a:lstStyle/>
            <a:p>
              <a:r>
                <a:rPr lang="en-US" sz="500" b="1" dirty="0">
                  <a:latin typeface="Arial" panose="020B0604020202020204" pitchFamily="34" charset="0"/>
                  <a:cs typeface="Arial" panose="020B0604020202020204" pitchFamily="34" charset="0"/>
                </a:rPr>
                <a:t>Mean Age at Infection</a:t>
              </a:r>
            </a:p>
          </p:txBody>
        </p:sp>
        <p:sp>
          <p:nvSpPr>
            <p:cNvPr id="95" name="Rectangle 94">
              <a:extLst>
                <a:ext uri="{FF2B5EF4-FFF2-40B4-BE49-F238E27FC236}">
                  <a16:creationId xmlns:a16="http://schemas.microsoft.com/office/drawing/2014/main" id="{F1EBB1C4-08A1-459F-AC1C-49C4001A898F}"/>
                </a:ext>
              </a:extLst>
            </p:cNvPr>
            <p:cNvSpPr/>
            <p:nvPr/>
          </p:nvSpPr>
          <p:spPr>
            <a:xfrm rot="16200000">
              <a:off x="-173413" y="3886254"/>
              <a:ext cx="838691" cy="169277"/>
            </a:xfrm>
            <a:prstGeom prst="rect">
              <a:avLst/>
            </a:prstGeom>
            <a:solidFill>
              <a:schemeClr val="bg1"/>
            </a:solidFill>
          </p:spPr>
          <p:txBody>
            <a:bodyPr wrap="none">
              <a:spAutoFit/>
            </a:bodyPr>
            <a:lstStyle/>
            <a:p>
              <a:r>
                <a:rPr lang="en-US" sz="500" b="1" dirty="0">
                  <a:latin typeface="Arial" panose="020B0604020202020204" pitchFamily="34" charset="0"/>
                  <a:cs typeface="Arial" panose="020B0604020202020204" pitchFamily="34" charset="0"/>
                </a:rPr>
                <a:t>Mean Age at Infection</a:t>
              </a:r>
            </a:p>
          </p:txBody>
        </p:sp>
        <p:sp>
          <p:nvSpPr>
            <p:cNvPr id="96" name="Rectangle 95">
              <a:extLst>
                <a:ext uri="{FF2B5EF4-FFF2-40B4-BE49-F238E27FC236}">
                  <a16:creationId xmlns:a16="http://schemas.microsoft.com/office/drawing/2014/main" id="{3115E392-E8A2-49D9-94A5-F1B568398D45}"/>
                </a:ext>
              </a:extLst>
            </p:cNvPr>
            <p:cNvSpPr/>
            <p:nvPr/>
          </p:nvSpPr>
          <p:spPr>
            <a:xfrm rot="16200000">
              <a:off x="-197798" y="4784162"/>
              <a:ext cx="838691" cy="169277"/>
            </a:xfrm>
            <a:prstGeom prst="rect">
              <a:avLst/>
            </a:prstGeom>
            <a:solidFill>
              <a:schemeClr val="bg1"/>
            </a:solidFill>
          </p:spPr>
          <p:txBody>
            <a:bodyPr wrap="none">
              <a:spAutoFit/>
            </a:bodyPr>
            <a:lstStyle/>
            <a:p>
              <a:r>
                <a:rPr lang="en-US" sz="500" b="1" dirty="0">
                  <a:latin typeface="Arial" panose="020B0604020202020204" pitchFamily="34" charset="0"/>
                  <a:cs typeface="Arial" panose="020B0604020202020204" pitchFamily="34" charset="0"/>
                </a:rPr>
                <a:t>Mean Age at Infection</a:t>
              </a:r>
            </a:p>
          </p:txBody>
        </p:sp>
      </p:grpSp>
      <p:grpSp>
        <p:nvGrpSpPr>
          <p:cNvPr id="103" name="Group 102">
            <a:extLst>
              <a:ext uri="{FF2B5EF4-FFF2-40B4-BE49-F238E27FC236}">
                <a16:creationId xmlns:a16="http://schemas.microsoft.com/office/drawing/2014/main" id="{38B2A97F-B995-42AD-BEF7-8F6E00606A8B}"/>
              </a:ext>
            </a:extLst>
          </p:cNvPr>
          <p:cNvGrpSpPr/>
          <p:nvPr/>
        </p:nvGrpSpPr>
        <p:grpSpPr>
          <a:xfrm>
            <a:off x="281103" y="3145122"/>
            <a:ext cx="195158" cy="1955431"/>
            <a:chOff x="281103" y="3145122"/>
            <a:chExt cx="195158" cy="1955431"/>
          </a:xfrm>
        </p:grpSpPr>
        <p:sp>
          <p:nvSpPr>
            <p:cNvPr id="99" name="Oval 98">
              <a:extLst>
                <a:ext uri="{FF2B5EF4-FFF2-40B4-BE49-F238E27FC236}">
                  <a16:creationId xmlns:a16="http://schemas.microsoft.com/office/drawing/2014/main" id="{5A88EF0F-EDFB-42D8-B3AD-B95C685A15AE}"/>
                </a:ext>
              </a:extLst>
            </p:cNvPr>
            <p:cNvSpPr/>
            <p:nvPr/>
          </p:nvSpPr>
          <p:spPr>
            <a:xfrm>
              <a:off x="330940" y="3145122"/>
              <a:ext cx="145321" cy="17115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50126900-D661-4684-BC45-DF42841DEB88}"/>
                </a:ext>
              </a:extLst>
            </p:cNvPr>
            <p:cNvSpPr/>
            <p:nvPr/>
          </p:nvSpPr>
          <p:spPr>
            <a:xfrm>
              <a:off x="281103" y="4929394"/>
              <a:ext cx="145321" cy="17115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Arrow Connector 101">
              <a:extLst>
                <a:ext uri="{FF2B5EF4-FFF2-40B4-BE49-F238E27FC236}">
                  <a16:creationId xmlns:a16="http://schemas.microsoft.com/office/drawing/2014/main" id="{816C2C50-C64F-4CF6-AFFC-C60A631BCA5F}"/>
                </a:ext>
              </a:extLst>
            </p:cNvPr>
            <p:cNvCxnSpPr>
              <a:cxnSpLocks/>
            </p:cNvCxnSpPr>
            <p:nvPr/>
          </p:nvCxnSpPr>
          <p:spPr>
            <a:xfrm flipH="1">
              <a:off x="371586" y="3319069"/>
              <a:ext cx="9716" cy="1635391"/>
            </a:xfrm>
            <a:prstGeom prst="straightConnector1">
              <a:avLst/>
            </a:prstGeom>
            <a:ln w="190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C4C6828-FD82-4A3B-ACA6-5BF47AF8A407}"/>
              </a:ext>
            </a:extLst>
          </p:cNvPr>
          <p:cNvGrpSpPr/>
          <p:nvPr/>
        </p:nvGrpSpPr>
        <p:grpSpPr>
          <a:xfrm>
            <a:off x="4386013" y="2680587"/>
            <a:ext cx="2935543" cy="4014209"/>
            <a:chOff x="4035280" y="1825185"/>
            <a:chExt cx="3276600" cy="4328217"/>
          </a:xfrm>
        </p:grpSpPr>
        <p:pic>
          <p:nvPicPr>
            <p:cNvPr id="98" name="Picture 97">
              <a:extLst>
                <a:ext uri="{FF2B5EF4-FFF2-40B4-BE49-F238E27FC236}">
                  <a16:creationId xmlns:a16="http://schemas.microsoft.com/office/drawing/2014/main" id="{A465FDE1-EB79-45A3-A45F-D0E0842E5D4C}"/>
                </a:ext>
              </a:extLst>
            </p:cNvPr>
            <p:cNvPicPr>
              <a:picLocks noChangeAspect="1"/>
            </p:cNvPicPr>
            <p:nvPr/>
          </p:nvPicPr>
          <p:blipFill>
            <a:blip r:embed="rId8"/>
            <a:stretch>
              <a:fillRect/>
            </a:stretch>
          </p:blipFill>
          <p:spPr>
            <a:xfrm>
              <a:off x="4071807" y="3676902"/>
              <a:ext cx="3181350" cy="1943100"/>
            </a:xfrm>
            <a:prstGeom prst="rect">
              <a:avLst/>
            </a:prstGeom>
          </p:spPr>
        </p:pic>
        <p:pic>
          <p:nvPicPr>
            <p:cNvPr id="101" name="Picture 100">
              <a:extLst>
                <a:ext uri="{FF2B5EF4-FFF2-40B4-BE49-F238E27FC236}">
                  <a16:creationId xmlns:a16="http://schemas.microsoft.com/office/drawing/2014/main" id="{13A8F1F4-674E-4125-AA3F-AC52AEB42960}"/>
                </a:ext>
              </a:extLst>
            </p:cNvPr>
            <p:cNvPicPr>
              <a:picLocks noChangeAspect="1"/>
            </p:cNvPicPr>
            <p:nvPr/>
          </p:nvPicPr>
          <p:blipFill>
            <a:blip r:embed="rId9"/>
            <a:stretch>
              <a:fillRect/>
            </a:stretch>
          </p:blipFill>
          <p:spPr>
            <a:xfrm>
              <a:off x="4244830" y="5620002"/>
              <a:ext cx="2857500" cy="533400"/>
            </a:xfrm>
            <a:prstGeom prst="rect">
              <a:avLst/>
            </a:prstGeom>
          </p:spPr>
        </p:pic>
        <p:pic>
          <p:nvPicPr>
            <p:cNvPr id="106" name="Picture 105">
              <a:extLst>
                <a:ext uri="{FF2B5EF4-FFF2-40B4-BE49-F238E27FC236}">
                  <a16:creationId xmlns:a16="http://schemas.microsoft.com/office/drawing/2014/main" id="{0BC6FA70-9389-4567-8B42-E99BF4CD84C0}"/>
                </a:ext>
              </a:extLst>
            </p:cNvPr>
            <p:cNvPicPr>
              <a:picLocks noChangeAspect="1"/>
            </p:cNvPicPr>
            <p:nvPr/>
          </p:nvPicPr>
          <p:blipFill>
            <a:blip r:embed="rId10"/>
            <a:stretch>
              <a:fillRect/>
            </a:stretch>
          </p:blipFill>
          <p:spPr>
            <a:xfrm>
              <a:off x="4035280" y="1825185"/>
              <a:ext cx="3276600" cy="1943100"/>
            </a:xfrm>
            <a:prstGeom prst="rect">
              <a:avLst/>
            </a:prstGeom>
          </p:spPr>
        </p:pic>
      </p:grpSp>
      <p:sp>
        <p:nvSpPr>
          <p:cNvPr id="107" name="Content Placeholder 111">
            <a:extLst>
              <a:ext uri="{FF2B5EF4-FFF2-40B4-BE49-F238E27FC236}">
                <a16:creationId xmlns:a16="http://schemas.microsoft.com/office/drawing/2014/main" id="{99201D27-4E94-47EF-8C10-1956078F421D}"/>
              </a:ext>
            </a:extLst>
          </p:cNvPr>
          <p:cNvSpPr txBox="1">
            <a:spLocks/>
          </p:cNvSpPr>
          <p:nvPr/>
        </p:nvSpPr>
        <p:spPr>
          <a:xfrm>
            <a:off x="7163237" y="2888234"/>
            <a:ext cx="1835889" cy="34983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3000"/>
              </a:lnSpc>
              <a:spcBef>
                <a:spcPts val="0"/>
              </a:spcBef>
              <a:buNone/>
            </a:pPr>
            <a:r>
              <a:rPr lang="en-US" sz="1400" dirty="0"/>
              <a:t>In all sites in most recent 2015 estimate, about </a:t>
            </a:r>
            <a:r>
              <a:rPr lang="en-US" sz="1400" b="1" dirty="0"/>
              <a:t>half</a:t>
            </a:r>
            <a:r>
              <a:rPr lang="en-US" sz="1400" dirty="0"/>
              <a:t> (38-63%) of all </a:t>
            </a:r>
            <a:r>
              <a:rPr lang="en-US" sz="1400" i="1" dirty="0">
                <a:solidFill>
                  <a:schemeClr val="accent2">
                    <a:lumMod val="50000"/>
                  </a:schemeClr>
                </a:solidFill>
              </a:rPr>
              <a:t>women’s</a:t>
            </a:r>
            <a:r>
              <a:rPr lang="en-US" sz="1400" dirty="0"/>
              <a:t> new infections were in </a:t>
            </a:r>
            <a:r>
              <a:rPr lang="en-US" sz="1400" b="1" dirty="0">
                <a:solidFill>
                  <a:srgbClr val="EB701D"/>
                </a:solidFill>
              </a:rPr>
              <a:t>adolescent girls </a:t>
            </a:r>
            <a:r>
              <a:rPr lang="en-US" sz="1400" dirty="0"/>
              <a:t>and </a:t>
            </a:r>
            <a:r>
              <a:rPr lang="en-US" sz="1400" b="1" dirty="0">
                <a:solidFill>
                  <a:schemeClr val="accent2">
                    <a:lumMod val="60000"/>
                    <a:lumOff val="40000"/>
                  </a:schemeClr>
                </a:solidFill>
              </a:rPr>
              <a:t>young women </a:t>
            </a:r>
            <a:r>
              <a:rPr lang="en-US" sz="1400" dirty="0"/>
              <a:t>(age </a:t>
            </a:r>
            <a:r>
              <a:rPr lang="en-US" sz="1400" dirty="0">
                <a:solidFill>
                  <a:srgbClr val="EB701D"/>
                </a:solidFill>
              </a:rPr>
              <a:t>15</a:t>
            </a:r>
            <a:r>
              <a:rPr lang="en-US" sz="1400" dirty="0"/>
              <a:t>-</a:t>
            </a:r>
            <a:r>
              <a:rPr lang="en-US" sz="1400" dirty="0">
                <a:solidFill>
                  <a:schemeClr val="accent2">
                    <a:lumMod val="60000"/>
                    <a:lumOff val="40000"/>
                  </a:schemeClr>
                </a:solidFill>
              </a:rPr>
              <a:t>24</a:t>
            </a:r>
            <a:r>
              <a:rPr lang="en-US" sz="1400" dirty="0"/>
              <a:t>), and about a </a:t>
            </a:r>
            <a:r>
              <a:rPr lang="en-US" sz="1400" b="1" dirty="0"/>
              <a:t>quarter</a:t>
            </a:r>
            <a:r>
              <a:rPr lang="en-US" sz="1400" dirty="0"/>
              <a:t> (19-39%) of all </a:t>
            </a:r>
            <a:r>
              <a:rPr lang="en-US" sz="1400" i="1" dirty="0">
                <a:solidFill>
                  <a:srgbClr val="0070C0"/>
                </a:solidFill>
              </a:rPr>
              <a:t>men’s</a:t>
            </a:r>
            <a:r>
              <a:rPr lang="en-US" sz="1400" i="1" dirty="0"/>
              <a:t> </a:t>
            </a:r>
            <a:r>
              <a:rPr lang="en-US" sz="1400" dirty="0"/>
              <a:t>new infections were in </a:t>
            </a:r>
            <a:r>
              <a:rPr lang="en-US" sz="1400" b="1" dirty="0">
                <a:solidFill>
                  <a:srgbClr val="EB701D"/>
                </a:solidFill>
              </a:rPr>
              <a:t>adolescent boys </a:t>
            </a:r>
            <a:r>
              <a:rPr lang="en-US" sz="1400" dirty="0"/>
              <a:t>and </a:t>
            </a:r>
            <a:r>
              <a:rPr lang="en-US" sz="1400" b="1" dirty="0">
                <a:solidFill>
                  <a:schemeClr val="accent2">
                    <a:lumMod val="60000"/>
                    <a:lumOff val="40000"/>
                  </a:schemeClr>
                </a:solidFill>
              </a:rPr>
              <a:t>young men</a:t>
            </a:r>
            <a:r>
              <a:rPr lang="en-US" sz="1400" b="1" dirty="0"/>
              <a:t> </a:t>
            </a:r>
            <a:r>
              <a:rPr lang="en-US" sz="1400" dirty="0"/>
              <a:t>(age </a:t>
            </a:r>
            <a:r>
              <a:rPr lang="en-US" sz="1400" dirty="0">
                <a:solidFill>
                  <a:srgbClr val="EB701D"/>
                </a:solidFill>
              </a:rPr>
              <a:t>15</a:t>
            </a:r>
            <a:r>
              <a:rPr lang="en-US" sz="1400" dirty="0"/>
              <a:t>-</a:t>
            </a:r>
            <a:r>
              <a:rPr lang="en-US" sz="1400" dirty="0">
                <a:solidFill>
                  <a:schemeClr val="accent2">
                    <a:lumMod val="60000"/>
                    <a:lumOff val="40000"/>
                  </a:schemeClr>
                </a:solidFill>
              </a:rPr>
              <a:t>24</a:t>
            </a:r>
            <a:r>
              <a:rPr lang="en-US" sz="1400" dirty="0"/>
              <a:t>).</a:t>
            </a:r>
          </a:p>
        </p:txBody>
      </p:sp>
    </p:spTree>
    <p:extLst>
      <p:ext uri="{BB962C8B-B14F-4D97-AF65-F5344CB8AC3E}">
        <p14:creationId xmlns:p14="http://schemas.microsoft.com/office/powerpoint/2010/main" val="26589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xEl>
                                              <p:pRg st="0" end="0"/>
                                            </p:txEl>
                                          </p:spTgt>
                                        </p:tgtEl>
                                        <p:attrNameLst>
                                          <p:attrName>style.visibility</p:attrName>
                                        </p:attrNameLst>
                                      </p:cBhvr>
                                      <p:to>
                                        <p:strVal val="visible"/>
                                      </p:to>
                                    </p:set>
                                    <p:animEffect transition="in" filter="fade">
                                      <p:cBhvr>
                                        <p:cTn id="13" dur="500"/>
                                        <p:tgtEl>
                                          <p:spTgt spid="8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7">
                                            <p:txEl>
                                              <p:pRg st="1" end="1"/>
                                            </p:txEl>
                                          </p:spTgt>
                                        </p:tgtEl>
                                        <p:attrNameLst>
                                          <p:attrName>style.visibility</p:attrName>
                                        </p:attrNameLst>
                                      </p:cBhvr>
                                      <p:to>
                                        <p:strVal val="visible"/>
                                      </p:to>
                                    </p:set>
                                    <p:animEffect transition="in" filter="fade">
                                      <p:cBhvr>
                                        <p:cTn id="18" dur="500"/>
                                        <p:tgtEl>
                                          <p:spTgt spid="87">
                                            <p:txEl>
                                              <p:pRg st="1" end="1"/>
                                            </p:txEl>
                                          </p:spTgt>
                                        </p:tgtEl>
                                      </p:cBhvr>
                                    </p:animEffect>
                                  </p:childTnLst>
                                </p:cTn>
                              </p:par>
                              <p:par>
                                <p:cTn id="19" presetID="2" presetClass="entr" presetSubtype="4" fill="hold" nodeType="withEffect">
                                  <p:stCondLst>
                                    <p:cond delay="0"/>
                                  </p:stCondLst>
                                  <p:childTnLst>
                                    <p:set>
                                      <p:cBhvr>
                                        <p:cTn id="20" dur="1" fill="hold">
                                          <p:stCondLst>
                                            <p:cond delay="0"/>
                                          </p:stCondLst>
                                        </p:cTn>
                                        <p:tgtEl>
                                          <p:spTgt spid="103"/>
                                        </p:tgtEl>
                                        <p:attrNameLst>
                                          <p:attrName>style.visibility</p:attrName>
                                        </p:attrNameLst>
                                      </p:cBhvr>
                                      <p:to>
                                        <p:strVal val="visible"/>
                                      </p:to>
                                    </p:set>
                                    <p:anim calcmode="lin" valueType="num">
                                      <p:cBhvr additive="base">
                                        <p:cTn id="21" dur="500" fill="hold"/>
                                        <p:tgtEl>
                                          <p:spTgt spid="103"/>
                                        </p:tgtEl>
                                        <p:attrNameLst>
                                          <p:attrName>ppt_x</p:attrName>
                                        </p:attrNameLst>
                                      </p:cBhvr>
                                      <p:tavLst>
                                        <p:tav tm="0">
                                          <p:val>
                                            <p:strVal val="#ppt_x"/>
                                          </p:val>
                                        </p:tav>
                                        <p:tav tm="100000">
                                          <p:val>
                                            <p:strVal val="#ppt_x"/>
                                          </p:val>
                                        </p:tav>
                                      </p:tavLst>
                                    </p:anim>
                                    <p:anim calcmode="lin" valueType="num">
                                      <p:cBhvr additive="base">
                                        <p:cTn id="22"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7">
                                            <p:txEl>
                                              <p:pRg st="2" end="2"/>
                                            </p:txEl>
                                          </p:spTgt>
                                        </p:tgtEl>
                                        <p:attrNameLst>
                                          <p:attrName>style.visibility</p:attrName>
                                        </p:attrNameLst>
                                      </p:cBhvr>
                                      <p:to>
                                        <p:strVal val="visible"/>
                                      </p:to>
                                    </p:set>
                                    <p:animEffect transition="in" filter="fade">
                                      <p:cBhvr>
                                        <p:cTn id="27" dur="500"/>
                                        <p:tgtEl>
                                          <p:spTgt spid="8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par>
                                <p:cTn id="33" presetID="10" presetClass="entr" presetSubtype="0" fill="hold" nodeType="with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fade">
                                      <p:cBhvr>
                                        <p:cTn id="35" dur="500"/>
                                        <p:tgtEl>
                                          <p:spTgt spid="9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7"/>
                                        </p:tgtEl>
                                        <p:attrNameLst>
                                          <p:attrName>style.visibility</p:attrName>
                                        </p:attrNameLst>
                                      </p:cBhvr>
                                      <p:to>
                                        <p:strVal val="visible"/>
                                      </p:to>
                                    </p:set>
                                    <p:animEffect transition="in" filter="fade">
                                      <p:cBhvr>
                                        <p:cTn id="38"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P spid="10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151002" y="-18507"/>
            <a:ext cx="9295002" cy="1325563"/>
          </a:xfrm>
        </p:spPr>
        <p:txBody>
          <a:bodyPr>
            <a:normAutofit/>
          </a:bodyPr>
          <a:lstStyle/>
          <a:p>
            <a:r>
              <a:rPr lang="en-US" sz="2400" dirty="0"/>
              <a:t>Despite ↓ HIV Incidence &amp; Country Meeting 90-90-90, </a:t>
            </a:r>
            <a:br>
              <a:rPr lang="en-US" sz="2400" dirty="0"/>
            </a:br>
            <a:r>
              <a:rPr lang="en-US" sz="2400" dirty="0"/>
              <a:t>High Incidence in Adolescent Girls/Young Women, Botswana </a:t>
            </a:r>
            <a:br>
              <a:rPr lang="en-US" dirty="0"/>
            </a:br>
            <a:r>
              <a:rPr lang="en-US" sz="2000" i="1" dirty="0">
                <a:solidFill>
                  <a:schemeClr val="tx1"/>
                </a:solidFill>
              </a:rPr>
              <a:t>Ussery F et al.  CROI, 2020 Boston Abs. 149</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174796"/>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43132" y="1174796"/>
            <a:ext cx="8857735" cy="21556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Botswana Combination Prevention RCT demonstrated 30% ↓ in community HIV incidence through expanded HIV testing, linkage to care and universal ART.</a:t>
            </a:r>
          </a:p>
          <a:p>
            <a:pPr>
              <a:lnSpc>
                <a:spcPct val="103000"/>
              </a:lnSpc>
              <a:spcBef>
                <a:spcPts val="600"/>
              </a:spcBef>
            </a:pPr>
            <a:r>
              <a:rPr lang="en-US" sz="2000" dirty="0"/>
              <a:t>30% residents received HIV testing </a:t>
            </a:r>
            <a:r>
              <a:rPr lang="en-US" sz="2000" u="sng" dirty="0"/>
              <a:t>&gt;</a:t>
            </a:r>
            <a:r>
              <a:rPr lang="en-US" sz="2000" dirty="0"/>
              <a:t>twice; this report evaluated incident infection rate /100 PY (IR) in these repeat testers; overall, there were 195 infections in 18,957 persons over 27,517 PY at risk.</a:t>
            </a:r>
          </a:p>
          <a:p>
            <a:pPr lvl="1">
              <a:lnSpc>
                <a:spcPct val="103000"/>
              </a:lnSpc>
              <a:spcBef>
                <a:spcPts val="600"/>
              </a:spcBef>
            </a:pPr>
            <a:endParaRPr lang="en-US" sz="2000" dirty="0"/>
          </a:p>
        </p:txBody>
      </p:sp>
      <p:graphicFrame>
        <p:nvGraphicFramePr>
          <p:cNvPr id="8" name="Table 4">
            <a:extLst>
              <a:ext uri="{FF2B5EF4-FFF2-40B4-BE49-F238E27FC236}">
                <a16:creationId xmlns:a16="http://schemas.microsoft.com/office/drawing/2014/main" id="{BEEAD670-5661-4522-9739-5C398635427A}"/>
              </a:ext>
            </a:extLst>
          </p:cNvPr>
          <p:cNvGraphicFramePr>
            <a:graphicFrameLocks noGrp="1"/>
          </p:cNvGraphicFramePr>
          <p:nvPr>
            <p:ph idx="1"/>
            <p:extLst>
              <p:ext uri="{D42A27DB-BD31-4B8C-83A1-F6EECF244321}">
                <p14:modId xmlns:p14="http://schemas.microsoft.com/office/powerpoint/2010/main" val="3747305595"/>
              </p:ext>
            </p:extLst>
          </p:nvPr>
        </p:nvGraphicFramePr>
        <p:xfrm>
          <a:off x="514121" y="3263317"/>
          <a:ext cx="3706867" cy="3017520"/>
        </p:xfrm>
        <a:graphic>
          <a:graphicData uri="http://schemas.openxmlformats.org/drawingml/2006/table">
            <a:tbl>
              <a:tblPr firstRow="1" bandRow="1">
                <a:tableStyleId>{5C22544A-7EE6-4342-B048-85BDC9FD1C3A}</a:tableStyleId>
              </a:tblPr>
              <a:tblGrid>
                <a:gridCol w="1237051">
                  <a:extLst>
                    <a:ext uri="{9D8B030D-6E8A-4147-A177-3AD203B41FA5}">
                      <a16:colId xmlns:a16="http://schemas.microsoft.com/office/drawing/2014/main" val="2714705463"/>
                    </a:ext>
                  </a:extLst>
                </a:gridCol>
                <a:gridCol w="2469816">
                  <a:extLst>
                    <a:ext uri="{9D8B030D-6E8A-4147-A177-3AD203B41FA5}">
                      <a16:colId xmlns:a16="http://schemas.microsoft.com/office/drawing/2014/main" val="1886554394"/>
                    </a:ext>
                  </a:extLst>
                </a:gridCol>
              </a:tblGrid>
              <a:tr h="148055">
                <a:tc>
                  <a:txBody>
                    <a:bodyPr/>
                    <a:lstStyle/>
                    <a:p>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Incidence Rate/100 PY</a:t>
                      </a:r>
                    </a:p>
                  </a:txBody>
                  <a:tcPr/>
                </a:tc>
                <a:extLst>
                  <a:ext uri="{0D108BD9-81ED-4DB2-BD59-A6C34878D82A}">
                    <a16:rowId xmlns:a16="http://schemas.microsoft.com/office/drawing/2014/main" val="2910644615"/>
                  </a:ext>
                </a:extLst>
              </a:tr>
              <a:tr h="325561">
                <a:tc>
                  <a:txBody>
                    <a:bodyPr/>
                    <a:lstStyle/>
                    <a:p>
                      <a:r>
                        <a:rPr lang="en-US" sz="1600" dirty="0">
                          <a:latin typeface="Arial" panose="020B0604020202020204" pitchFamily="34" charset="0"/>
                          <a:cs typeface="Arial" panose="020B0604020202020204" pitchFamily="34" charset="0"/>
                        </a:rPr>
                        <a:t>Overall</a:t>
                      </a:r>
                    </a:p>
                  </a:txBody>
                  <a:tcPr/>
                </a:tc>
                <a:tc>
                  <a:txBody>
                    <a:bodyPr/>
                    <a:lstStyle/>
                    <a:p>
                      <a:pPr algn="ctr"/>
                      <a:r>
                        <a:rPr lang="en-US" sz="1600" dirty="0">
                          <a:latin typeface="Arial" panose="020B0604020202020204" pitchFamily="34" charset="0"/>
                          <a:cs typeface="Arial" panose="020B0604020202020204" pitchFamily="34" charset="0"/>
                        </a:rPr>
                        <a:t>0.17</a:t>
                      </a:r>
                    </a:p>
                  </a:txBody>
                  <a:tcPr/>
                </a:tc>
                <a:extLst>
                  <a:ext uri="{0D108BD9-81ED-4DB2-BD59-A6C34878D82A}">
                    <a16:rowId xmlns:a16="http://schemas.microsoft.com/office/drawing/2014/main" val="3637208252"/>
                  </a:ext>
                </a:extLst>
              </a:tr>
              <a:tr h="325561">
                <a:tc>
                  <a:txBody>
                    <a:bodyPr/>
                    <a:lstStyle/>
                    <a:p>
                      <a:r>
                        <a:rPr lang="en-US" sz="1600" b="1" dirty="0">
                          <a:solidFill>
                            <a:srgbClr val="C00000"/>
                          </a:solidFill>
                          <a:latin typeface="Arial" panose="020B0604020202020204" pitchFamily="34" charset="0"/>
                          <a:cs typeface="Arial" panose="020B0604020202020204" pitchFamily="34" charset="0"/>
                        </a:rPr>
                        <a:t>Females</a:t>
                      </a:r>
                    </a:p>
                  </a:txBody>
                  <a:tcPr/>
                </a:tc>
                <a:tc>
                  <a:txBody>
                    <a:bodyPr/>
                    <a:lstStyle/>
                    <a:p>
                      <a:pPr algn="ctr"/>
                      <a:r>
                        <a:rPr lang="en-US" sz="1600" dirty="0">
                          <a:latin typeface="Arial" panose="020B0604020202020204" pitchFamily="34" charset="0"/>
                          <a:cs typeface="Arial" panose="020B0604020202020204" pitchFamily="34" charset="0"/>
                        </a:rPr>
                        <a:t>1.01</a:t>
                      </a:r>
                    </a:p>
                  </a:txBody>
                  <a:tcPr/>
                </a:tc>
                <a:extLst>
                  <a:ext uri="{0D108BD9-81ED-4DB2-BD59-A6C34878D82A}">
                    <a16:rowId xmlns:a16="http://schemas.microsoft.com/office/drawing/2014/main" val="1277635548"/>
                  </a:ext>
                </a:extLst>
              </a:tr>
              <a:tr h="325561">
                <a:tc>
                  <a:txBody>
                    <a:bodyPr/>
                    <a:lstStyle/>
                    <a:p>
                      <a:r>
                        <a:rPr lang="en-US" sz="1600" b="1" dirty="0">
                          <a:latin typeface="Arial" panose="020B0604020202020204" pitchFamily="34" charset="0"/>
                          <a:cs typeface="Arial" panose="020B0604020202020204" pitchFamily="34" charset="0"/>
                        </a:rPr>
                        <a:t> 16-24 </a:t>
                      </a:r>
                      <a:r>
                        <a:rPr lang="en-US" sz="1600" b="1" dirty="0" err="1">
                          <a:latin typeface="Arial" panose="020B0604020202020204" pitchFamily="34" charset="0"/>
                          <a:cs typeface="Arial" panose="020B0604020202020204" pitchFamily="34" charset="0"/>
                        </a:rPr>
                        <a:t>yr</a:t>
                      </a:r>
                      <a:endParaRPr lang="en-US" sz="1600" b="1" dirty="0">
                        <a:latin typeface="Arial" panose="020B0604020202020204" pitchFamily="34" charset="0"/>
                        <a:cs typeface="Arial" panose="020B0604020202020204" pitchFamily="34" charset="0"/>
                      </a:endParaRPr>
                    </a:p>
                  </a:txBody>
                  <a:tcPr/>
                </a:tc>
                <a:tc>
                  <a:txBody>
                    <a:bodyPr/>
                    <a:lstStyle/>
                    <a:p>
                      <a:pPr algn="ctr"/>
                      <a:r>
                        <a:rPr lang="en-US" sz="1600" b="1" dirty="0">
                          <a:latin typeface="Arial" panose="020B0604020202020204" pitchFamily="34" charset="0"/>
                          <a:cs typeface="Arial" panose="020B0604020202020204" pitchFamily="34" charset="0"/>
                        </a:rPr>
                        <a:t>1.87</a:t>
                      </a:r>
                    </a:p>
                  </a:txBody>
                  <a:tcPr/>
                </a:tc>
                <a:extLst>
                  <a:ext uri="{0D108BD9-81ED-4DB2-BD59-A6C34878D82A}">
                    <a16:rowId xmlns:a16="http://schemas.microsoft.com/office/drawing/2014/main" val="4245789963"/>
                  </a:ext>
                </a:extLst>
              </a:tr>
              <a:tr h="325561">
                <a:tc>
                  <a:txBody>
                    <a:bodyPr/>
                    <a:lstStyle/>
                    <a:p>
                      <a:r>
                        <a:rPr lang="en-US" sz="1600" dirty="0">
                          <a:latin typeface="Arial" panose="020B0604020202020204" pitchFamily="34" charset="0"/>
                          <a:cs typeface="Arial" panose="020B0604020202020204" pitchFamily="34" charset="0"/>
                        </a:rPr>
                        <a:t> 25-34 </a:t>
                      </a:r>
                      <a:r>
                        <a:rPr lang="en-US" sz="1600" dirty="0" err="1">
                          <a:latin typeface="Arial" panose="020B0604020202020204" pitchFamily="34" charset="0"/>
                          <a:cs typeface="Arial" panose="020B0604020202020204" pitchFamily="34" charset="0"/>
                        </a:rPr>
                        <a:t>yr</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1.24</a:t>
                      </a:r>
                    </a:p>
                  </a:txBody>
                  <a:tcPr/>
                </a:tc>
                <a:extLst>
                  <a:ext uri="{0D108BD9-81ED-4DB2-BD59-A6C34878D82A}">
                    <a16:rowId xmlns:a16="http://schemas.microsoft.com/office/drawing/2014/main" val="2913976715"/>
                  </a:ext>
                </a:extLst>
              </a:tr>
              <a:tr h="325561">
                <a:tc>
                  <a:txBody>
                    <a:bodyPr/>
                    <a:lstStyle/>
                    <a:p>
                      <a:r>
                        <a:rPr lang="en-US" sz="1600" dirty="0">
                          <a:latin typeface="Arial" panose="020B0604020202020204" pitchFamily="34" charset="0"/>
                          <a:cs typeface="Arial" panose="020B0604020202020204" pitchFamily="34" charset="0"/>
                        </a:rPr>
                        <a:t> 35-64 y</a:t>
                      </a:r>
                    </a:p>
                  </a:txBody>
                  <a:tcPr/>
                </a:tc>
                <a:tc>
                  <a:txBody>
                    <a:bodyPr/>
                    <a:lstStyle/>
                    <a:p>
                      <a:pPr algn="ctr"/>
                      <a:r>
                        <a:rPr lang="en-US" sz="1600" dirty="0">
                          <a:latin typeface="Arial" panose="020B0604020202020204" pitchFamily="34" charset="0"/>
                          <a:cs typeface="Arial" panose="020B0604020202020204" pitchFamily="34" charset="0"/>
                        </a:rPr>
                        <a:t>0.41</a:t>
                      </a:r>
                    </a:p>
                  </a:txBody>
                  <a:tcPr/>
                </a:tc>
                <a:extLst>
                  <a:ext uri="{0D108BD9-81ED-4DB2-BD59-A6C34878D82A}">
                    <a16:rowId xmlns:a16="http://schemas.microsoft.com/office/drawing/2014/main" val="463739975"/>
                  </a:ext>
                </a:extLst>
              </a:tr>
              <a:tr h="325561">
                <a:tc>
                  <a:txBody>
                    <a:bodyPr/>
                    <a:lstStyle/>
                    <a:p>
                      <a:r>
                        <a:rPr lang="en-US" sz="1600" b="1" dirty="0">
                          <a:solidFill>
                            <a:srgbClr val="0070C0"/>
                          </a:solidFill>
                          <a:latin typeface="Arial" panose="020B0604020202020204" pitchFamily="34" charset="0"/>
                          <a:cs typeface="Arial" panose="020B0604020202020204" pitchFamily="34" charset="0"/>
                        </a:rPr>
                        <a:t>Males</a:t>
                      </a:r>
                    </a:p>
                  </a:txBody>
                  <a:tcPr/>
                </a:tc>
                <a:tc>
                  <a:txBody>
                    <a:bodyPr/>
                    <a:lstStyle/>
                    <a:p>
                      <a:pPr algn="ctr"/>
                      <a:r>
                        <a:rPr lang="en-US" sz="1600" dirty="0">
                          <a:latin typeface="Arial" panose="020B0604020202020204" pitchFamily="34" charset="0"/>
                          <a:cs typeface="Arial" panose="020B0604020202020204" pitchFamily="34" charset="0"/>
                        </a:rPr>
                        <a:t>0.35</a:t>
                      </a:r>
                    </a:p>
                  </a:txBody>
                  <a:tcPr/>
                </a:tc>
                <a:extLst>
                  <a:ext uri="{0D108BD9-81ED-4DB2-BD59-A6C34878D82A}">
                    <a16:rowId xmlns:a16="http://schemas.microsoft.com/office/drawing/2014/main" val="2894133216"/>
                  </a:ext>
                </a:extLst>
              </a:tr>
              <a:tr h="325561">
                <a:tc>
                  <a:txBody>
                    <a:bodyPr/>
                    <a:lstStyle/>
                    <a:p>
                      <a:r>
                        <a:rPr lang="en-US" sz="1600" b="1" dirty="0">
                          <a:latin typeface="Arial" panose="020B0604020202020204" pitchFamily="34" charset="0"/>
                          <a:cs typeface="Arial" panose="020B0604020202020204" pitchFamily="34" charset="0"/>
                        </a:rPr>
                        <a:t>  25-34 </a:t>
                      </a:r>
                      <a:r>
                        <a:rPr lang="en-US" sz="1600" b="1" dirty="0" err="1">
                          <a:latin typeface="Arial" panose="020B0604020202020204" pitchFamily="34" charset="0"/>
                          <a:cs typeface="Arial" panose="020B0604020202020204" pitchFamily="34" charset="0"/>
                        </a:rPr>
                        <a:t>yr</a:t>
                      </a:r>
                      <a:endParaRPr lang="en-US" sz="1600" b="1" dirty="0">
                        <a:latin typeface="Arial" panose="020B0604020202020204" pitchFamily="34" charset="0"/>
                        <a:cs typeface="Arial" panose="020B0604020202020204" pitchFamily="34" charset="0"/>
                      </a:endParaRPr>
                    </a:p>
                  </a:txBody>
                  <a:tcPr/>
                </a:tc>
                <a:tc>
                  <a:txBody>
                    <a:bodyPr/>
                    <a:lstStyle/>
                    <a:p>
                      <a:pPr algn="ctr"/>
                      <a:r>
                        <a:rPr lang="en-US" sz="1600" b="1" dirty="0">
                          <a:latin typeface="Arial" panose="020B0604020202020204" pitchFamily="34" charset="0"/>
                          <a:cs typeface="Arial" panose="020B0604020202020204" pitchFamily="34" charset="0"/>
                        </a:rPr>
                        <a:t>0.56</a:t>
                      </a:r>
                    </a:p>
                  </a:txBody>
                  <a:tcPr/>
                </a:tc>
                <a:extLst>
                  <a:ext uri="{0D108BD9-81ED-4DB2-BD59-A6C34878D82A}">
                    <a16:rowId xmlns:a16="http://schemas.microsoft.com/office/drawing/2014/main" val="672257850"/>
                  </a:ext>
                </a:extLst>
              </a:tr>
              <a:tr h="325561">
                <a:tc>
                  <a:txBody>
                    <a:bodyPr/>
                    <a:lstStyle/>
                    <a:p>
                      <a:r>
                        <a:rPr lang="en-US" sz="1600" dirty="0">
                          <a:latin typeface="Arial" panose="020B0604020202020204" pitchFamily="34" charset="0"/>
                          <a:cs typeface="Arial" panose="020B0604020202020204" pitchFamily="34" charset="0"/>
                        </a:rPr>
                        <a:t>  35-64 </a:t>
                      </a:r>
                      <a:r>
                        <a:rPr lang="en-US" sz="1600" dirty="0" err="1">
                          <a:latin typeface="Arial" panose="020B0604020202020204" pitchFamily="34" charset="0"/>
                          <a:cs typeface="Arial" panose="020B0604020202020204" pitchFamily="34" charset="0"/>
                        </a:rPr>
                        <a:t>yr</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0.20</a:t>
                      </a:r>
                    </a:p>
                  </a:txBody>
                  <a:tcPr/>
                </a:tc>
                <a:extLst>
                  <a:ext uri="{0D108BD9-81ED-4DB2-BD59-A6C34878D82A}">
                    <a16:rowId xmlns:a16="http://schemas.microsoft.com/office/drawing/2014/main" val="2849474664"/>
                  </a:ext>
                </a:extLst>
              </a:tr>
            </a:tbl>
          </a:graphicData>
        </a:graphic>
      </p:graphicFrame>
      <p:sp>
        <p:nvSpPr>
          <p:cNvPr id="9" name="Content Placeholder 111">
            <a:extLst>
              <a:ext uri="{FF2B5EF4-FFF2-40B4-BE49-F238E27FC236}">
                <a16:creationId xmlns:a16="http://schemas.microsoft.com/office/drawing/2014/main" id="{2E9EA26E-537F-4EC5-94D1-1726346B1792}"/>
              </a:ext>
            </a:extLst>
          </p:cNvPr>
          <p:cNvSpPr txBox="1">
            <a:spLocks/>
          </p:cNvSpPr>
          <p:nvPr/>
        </p:nvSpPr>
        <p:spPr>
          <a:xfrm>
            <a:off x="4220988" y="3263317"/>
            <a:ext cx="4714879" cy="336398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Overall IR 0.17/100 PY.</a:t>
            </a:r>
          </a:p>
          <a:p>
            <a:pPr>
              <a:lnSpc>
                <a:spcPct val="103000"/>
              </a:lnSpc>
              <a:spcBef>
                <a:spcPts val="600"/>
              </a:spcBef>
              <a:buFont typeface="Arial" panose="020B0604020202020204" pitchFamily="34" charset="0"/>
              <a:buChar char="→"/>
            </a:pPr>
            <a:r>
              <a:rPr lang="en-US" sz="2000" dirty="0">
                <a:solidFill>
                  <a:srgbClr val="C00000"/>
                </a:solidFill>
              </a:rPr>
              <a:t>Females</a:t>
            </a:r>
            <a:r>
              <a:rPr lang="en-US" sz="2000" dirty="0"/>
              <a:t> had higher IR than </a:t>
            </a:r>
            <a:r>
              <a:rPr lang="en-US" sz="2000" dirty="0">
                <a:solidFill>
                  <a:srgbClr val="0070C0"/>
                </a:solidFill>
              </a:rPr>
              <a:t>males</a:t>
            </a:r>
            <a:r>
              <a:rPr lang="en-US" sz="2000" dirty="0"/>
              <a:t> (1.01 vs 0.35/100 PY).</a:t>
            </a:r>
          </a:p>
          <a:p>
            <a:pPr>
              <a:lnSpc>
                <a:spcPct val="103000"/>
              </a:lnSpc>
              <a:spcBef>
                <a:spcPts val="600"/>
              </a:spcBef>
              <a:buFont typeface="Arial" panose="020B0604020202020204" pitchFamily="34" charset="0"/>
              <a:buChar char="→"/>
            </a:pPr>
            <a:r>
              <a:rPr lang="en-US" sz="2000" dirty="0"/>
              <a:t>Highest IR in females aged 16-24 </a:t>
            </a:r>
            <a:r>
              <a:rPr lang="en-US" sz="2000" dirty="0" err="1"/>
              <a:t>yr</a:t>
            </a:r>
            <a:r>
              <a:rPr lang="en-US" sz="2000" dirty="0"/>
              <a:t> (1.87/100 PY) while highest IR in men aged 25-34 </a:t>
            </a:r>
            <a:r>
              <a:rPr lang="en-US" sz="2000" dirty="0" err="1"/>
              <a:t>yr</a:t>
            </a:r>
            <a:r>
              <a:rPr lang="en-US" sz="2000" dirty="0"/>
              <a:t> (0.56/100 PY).</a:t>
            </a:r>
          </a:p>
          <a:p>
            <a:pPr>
              <a:lnSpc>
                <a:spcPct val="103000"/>
              </a:lnSpc>
              <a:spcBef>
                <a:spcPts val="600"/>
              </a:spcBef>
              <a:buFont typeface="Arial" panose="020B0604020202020204" pitchFamily="34" charset="0"/>
              <a:buChar char="→"/>
            </a:pPr>
            <a:r>
              <a:rPr lang="en-US" sz="2000" dirty="0"/>
              <a:t>Gender and age both significantly associated with HIV incidence.</a:t>
            </a:r>
          </a:p>
          <a:p>
            <a:pPr>
              <a:lnSpc>
                <a:spcPct val="103000"/>
              </a:lnSpc>
              <a:spcBef>
                <a:spcPts val="600"/>
              </a:spcBef>
              <a:buFont typeface="Arial" panose="020B0604020202020204" pitchFamily="34" charset="0"/>
              <a:buChar char="→"/>
            </a:pPr>
            <a:r>
              <a:rPr lang="en-US" sz="2000" b="1" dirty="0"/>
              <a:t>7-fold (95% CI 4-15) increased hazard incident infections in young women aged 16-24 yr.</a:t>
            </a:r>
          </a:p>
          <a:p>
            <a:pPr lvl="1">
              <a:lnSpc>
                <a:spcPct val="103000"/>
              </a:lnSpc>
              <a:spcBef>
                <a:spcPts val="600"/>
              </a:spcBef>
              <a:buFont typeface="Arial" panose="020B0604020202020204" pitchFamily="34" charset="0"/>
              <a:buChar char="→"/>
            </a:pPr>
            <a:endParaRPr lang="en-US" sz="2000" dirty="0"/>
          </a:p>
        </p:txBody>
      </p:sp>
    </p:spTree>
    <p:extLst>
      <p:ext uri="{BB962C8B-B14F-4D97-AF65-F5344CB8AC3E}">
        <p14:creationId xmlns:p14="http://schemas.microsoft.com/office/powerpoint/2010/main" val="345296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82120" y="-62990"/>
            <a:ext cx="8979760" cy="1325563"/>
          </a:xfrm>
        </p:spPr>
        <p:txBody>
          <a:bodyPr>
            <a:normAutofit/>
          </a:bodyPr>
          <a:lstStyle/>
          <a:p>
            <a:r>
              <a:rPr lang="en-US" sz="2400" dirty="0"/>
              <a:t>Community-Based Adherence Clubs To Reduce Viral Rebound Postpartum, Western Cape, South Africa</a:t>
            </a:r>
            <a:br>
              <a:rPr lang="en-US" dirty="0"/>
            </a:br>
            <a:r>
              <a:rPr lang="en-US" sz="2000" i="1" dirty="0" err="1">
                <a:solidFill>
                  <a:schemeClr val="tx1"/>
                </a:solidFill>
              </a:rPr>
              <a:t>Odayar</a:t>
            </a:r>
            <a:r>
              <a:rPr lang="en-US" sz="2000" i="1" dirty="0">
                <a:solidFill>
                  <a:schemeClr val="tx1"/>
                </a:solidFill>
              </a:rPr>
              <a:t> J et al.  CROI, 2020 Boston Abs. 131LB</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292" y="1121169"/>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82120" y="1175501"/>
            <a:ext cx="8857735" cy="107348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3000"/>
              </a:lnSpc>
              <a:spcBef>
                <a:spcPts val="600"/>
              </a:spcBef>
            </a:pPr>
            <a:r>
              <a:rPr lang="en-US" sz="2200" dirty="0"/>
              <a:t>Compared community-based vs facility-based care for postpartum women who started ART in pregnancy and were “stable” (suppressed viral load) and seen within 70 d of delivery; with FU through 24 months postpartum . </a:t>
            </a:r>
          </a:p>
        </p:txBody>
      </p:sp>
      <p:grpSp>
        <p:nvGrpSpPr>
          <p:cNvPr id="17" name="Group 16">
            <a:extLst>
              <a:ext uri="{FF2B5EF4-FFF2-40B4-BE49-F238E27FC236}">
                <a16:creationId xmlns:a16="http://schemas.microsoft.com/office/drawing/2014/main" id="{653B542C-D0A8-4490-B298-08CCBEB79BF3}"/>
              </a:ext>
            </a:extLst>
          </p:cNvPr>
          <p:cNvGrpSpPr/>
          <p:nvPr/>
        </p:nvGrpSpPr>
        <p:grpSpPr>
          <a:xfrm>
            <a:off x="156190" y="2506720"/>
            <a:ext cx="8472916" cy="1069409"/>
            <a:chOff x="212232" y="2191048"/>
            <a:chExt cx="8472916" cy="1069409"/>
          </a:xfrm>
        </p:grpSpPr>
        <p:grpSp>
          <p:nvGrpSpPr>
            <p:cNvPr id="10" name="Group 9">
              <a:extLst>
                <a:ext uri="{FF2B5EF4-FFF2-40B4-BE49-F238E27FC236}">
                  <a16:creationId xmlns:a16="http://schemas.microsoft.com/office/drawing/2014/main" id="{DC97C638-B50C-49FB-B04A-24F2FB6680B2}"/>
                </a:ext>
              </a:extLst>
            </p:cNvPr>
            <p:cNvGrpSpPr/>
            <p:nvPr/>
          </p:nvGrpSpPr>
          <p:grpSpPr>
            <a:xfrm>
              <a:off x="212232" y="2191048"/>
              <a:ext cx="8472916" cy="1069409"/>
              <a:chOff x="316279" y="2119772"/>
              <a:chExt cx="8472916" cy="1069409"/>
            </a:xfrm>
          </p:grpSpPr>
          <p:sp>
            <p:nvSpPr>
              <p:cNvPr id="3" name="TextBox 2">
                <a:extLst>
                  <a:ext uri="{FF2B5EF4-FFF2-40B4-BE49-F238E27FC236}">
                    <a16:creationId xmlns:a16="http://schemas.microsoft.com/office/drawing/2014/main" id="{E012A110-8968-49CB-8224-96BD31D07DF5}"/>
                  </a:ext>
                </a:extLst>
              </p:cNvPr>
              <p:cNvSpPr txBox="1"/>
              <p:nvPr/>
            </p:nvSpPr>
            <p:spPr>
              <a:xfrm>
                <a:off x="316279" y="2150611"/>
                <a:ext cx="2389944" cy="95410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412 PP women starting EFV ART during pregnancy and  clinically stable with VL &lt;400 c/mL (88% &lt;50)</a:t>
                </a:r>
              </a:p>
            </p:txBody>
          </p:sp>
          <p:sp>
            <p:nvSpPr>
              <p:cNvPr id="6" name="Rectangle 5">
                <a:extLst>
                  <a:ext uri="{FF2B5EF4-FFF2-40B4-BE49-F238E27FC236}">
                    <a16:creationId xmlns:a16="http://schemas.microsoft.com/office/drawing/2014/main" id="{BB22AC53-8745-4428-AB00-B28BB3F6441F}"/>
                  </a:ext>
                </a:extLst>
              </p:cNvPr>
              <p:cNvSpPr/>
              <p:nvPr/>
            </p:nvSpPr>
            <p:spPr>
              <a:xfrm>
                <a:off x="2809992" y="2119772"/>
                <a:ext cx="5970494" cy="49918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AC: Community-Based Adherence Club (lay worker led, 20-30 </a:t>
                </a:r>
                <a:r>
                  <a:rPr lang="en-US" sz="1400" b="1" dirty="0" err="1">
                    <a:latin typeface="Arial" panose="020B0604020202020204" pitchFamily="34" charset="0"/>
                    <a:cs typeface="Arial" panose="020B0604020202020204" pitchFamily="34" charset="0"/>
                  </a:rPr>
                  <a:t>pt</a:t>
                </a:r>
                <a:r>
                  <a:rPr lang="en-US" sz="1400" b="1" dirty="0">
                    <a:latin typeface="Arial" panose="020B0604020202020204" pitchFamily="34" charset="0"/>
                    <a:cs typeface="Arial" panose="020B0604020202020204" pitchFamily="34" charset="0"/>
                  </a:rPr>
                  <a:t> with q 2-4 </a:t>
                </a:r>
                <a:r>
                  <a:rPr lang="en-US" sz="1400" b="1" dirty="0" err="1">
                    <a:latin typeface="Arial" panose="020B0604020202020204" pitchFamily="34" charset="0"/>
                    <a:cs typeface="Arial" panose="020B0604020202020204" pitchFamily="34" charset="0"/>
                  </a:rPr>
                  <a:t>mo</a:t>
                </a:r>
                <a:r>
                  <a:rPr lang="en-US" sz="1400" b="1" dirty="0">
                    <a:latin typeface="Arial" panose="020B0604020202020204" pitchFamily="34" charset="0"/>
                    <a:cs typeface="Arial" panose="020B0604020202020204" pitchFamily="34" charset="0"/>
                  </a:rPr>
                  <a:t> ART dispensing community location)</a:t>
                </a:r>
              </a:p>
            </p:txBody>
          </p:sp>
          <p:sp>
            <p:nvSpPr>
              <p:cNvPr id="9" name="Rectangle 8">
                <a:extLst>
                  <a:ext uri="{FF2B5EF4-FFF2-40B4-BE49-F238E27FC236}">
                    <a16:creationId xmlns:a16="http://schemas.microsoft.com/office/drawing/2014/main" id="{434806AB-E6D3-4DEC-972C-038942F8F76D}"/>
                  </a:ext>
                </a:extLst>
              </p:cNvPr>
              <p:cNvSpPr/>
              <p:nvPr/>
            </p:nvSpPr>
            <p:spPr>
              <a:xfrm>
                <a:off x="2818701" y="2689997"/>
                <a:ext cx="5970494" cy="499184"/>
              </a:xfrm>
              <a:prstGeom prst="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PHC: Standard of Care Primary Health Facility Care </a:t>
                </a:r>
              </a:p>
            </p:txBody>
          </p:sp>
        </p:grpSp>
        <p:cxnSp>
          <p:nvCxnSpPr>
            <p:cNvPr id="30" name="Straight Arrow Connector 29">
              <a:extLst>
                <a:ext uri="{FF2B5EF4-FFF2-40B4-BE49-F238E27FC236}">
                  <a16:creationId xmlns:a16="http://schemas.microsoft.com/office/drawing/2014/main" id="{F38AD60C-03E2-43BE-9CA8-9F1A92145148}"/>
                </a:ext>
              </a:extLst>
            </p:cNvPr>
            <p:cNvCxnSpPr>
              <a:cxnSpLocks/>
              <a:endCxn id="6" idx="1"/>
            </p:cNvCxnSpPr>
            <p:nvPr/>
          </p:nvCxnSpPr>
          <p:spPr>
            <a:xfrm flipV="1">
              <a:off x="2461139" y="2440640"/>
              <a:ext cx="244806" cy="24790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5974BCC-9886-4B89-8DAD-424A131969DA}"/>
                </a:ext>
              </a:extLst>
            </p:cNvPr>
            <p:cNvCxnSpPr>
              <a:cxnSpLocks/>
            </p:cNvCxnSpPr>
            <p:nvPr/>
          </p:nvCxnSpPr>
          <p:spPr>
            <a:xfrm>
              <a:off x="2450620" y="2712141"/>
              <a:ext cx="255325" cy="15387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6" name="Picture 35">
            <a:extLst>
              <a:ext uri="{FF2B5EF4-FFF2-40B4-BE49-F238E27FC236}">
                <a16:creationId xmlns:a16="http://schemas.microsoft.com/office/drawing/2014/main" id="{F24EECE0-45B9-401A-A415-AECA5BD330BE}"/>
              </a:ext>
            </a:extLst>
          </p:cNvPr>
          <p:cNvPicPr>
            <a:picLocks noChangeAspect="1"/>
          </p:cNvPicPr>
          <p:nvPr/>
        </p:nvPicPr>
        <p:blipFill>
          <a:blip r:embed="rId2"/>
          <a:stretch>
            <a:fillRect/>
          </a:stretch>
        </p:blipFill>
        <p:spPr>
          <a:xfrm>
            <a:off x="4571708" y="4159271"/>
            <a:ext cx="4318124" cy="2326989"/>
          </a:xfrm>
          <a:prstGeom prst="rect">
            <a:avLst/>
          </a:prstGeom>
        </p:spPr>
      </p:pic>
      <p:pic>
        <p:nvPicPr>
          <p:cNvPr id="12" name="Picture 11">
            <a:extLst>
              <a:ext uri="{FF2B5EF4-FFF2-40B4-BE49-F238E27FC236}">
                <a16:creationId xmlns:a16="http://schemas.microsoft.com/office/drawing/2014/main" id="{059F4F9F-DA51-4AB8-9448-B383F67A50D6}"/>
              </a:ext>
            </a:extLst>
          </p:cNvPr>
          <p:cNvPicPr>
            <a:picLocks noChangeAspect="1"/>
          </p:cNvPicPr>
          <p:nvPr/>
        </p:nvPicPr>
        <p:blipFill>
          <a:blip r:embed="rId3"/>
          <a:stretch>
            <a:fillRect/>
          </a:stretch>
        </p:blipFill>
        <p:spPr>
          <a:xfrm>
            <a:off x="238153" y="480563"/>
            <a:ext cx="902750" cy="639025"/>
          </a:xfrm>
          <a:prstGeom prst="rect">
            <a:avLst/>
          </a:prstGeom>
        </p:spPr>
      </p:pic>
      <p:pic>
        <p:nvPicPr>
          <p:cNvPr id="13" name="Picture 12">
            <a:extLst>
              <a:ext uri="{FF2B5EF4-FFF2-40B4-BE49-F238E27FC236}">
                <a16:creationId xmlns:a16="http://schemas.microsoft.com/office/drawing/2014/main" id="{9A39819D-35A5-4A56-AB44-A80F23F7BFCB}"/>
              </a:ext>
            </a:extLst>
          </p:cNvPr>
          <p:cNvPicPr>
            <a:picLocks noChangeAspect="1"/>
          </p:cNvPicPr>
          <p:nvPr/>
        </p:nvPicPr>
        <p:blipFill>
          <a:blip r:embed="rId4"/>
          <a:stretch>
            <a:fillRect/>
          </a:stretch>
        </p:blipFill>
        <p:spPr>
          <a:xfrm>
            <a:off x="7723239" y="475123"/>
            <a:ext cx="998146" cy="591715"/>
          </a:xfrm>
          <a:prstGeom prst="rect">
            <a:avLst/>
          </a:prstGeom>
        </p:spPr>
      </p:pic>
      <p:grpSp>
        <p:nvGrpSpPr>
          <p:cNvPr id="16" name="Group 15">
            <a:extLst>
              <a:ext uri="{FF2B5EF4-FFF2-40B4-BE49-F238E27FC236}">
                <a16:creationId xmlns:a16="http://schemas.microsoft.com/office/drawing/2014/main" id="{58FED101-0AD1-4DA5-95F6-D7DC676C0D31}"/>
              </a:ext>
            </a:extLst>
          </p:cNvPr>
          <p:cNvGrpSpPr/>
          <p:nvPr/>
        </p:nvGrpSpPr>
        <p:grpSpPr>
          <a:xfrm>
            <a:off x="238153" y="4083769"/>
            <a:ext cx="4285854" cy="1653061"/>
            <a:chOff x="238153" y="4083769"/>
            <a:chExt cx="4285854" cy="1653061"/>
          </a:xfrm>
        </p:grpSpPr>
        <p:pic>
          <p:nvPicPr>
            <p:cNvPr id="8" name="Picture 7">
              <a:extLst>
                <a:ext uri="{FF2B5EF4-FFF2-40B4-BE49-F238E27FC236}">
                  <a16:creationId xmlns:a16="http://schemas.microsoft.com/office/drawing/2014/main" id="{CEC116BB-0547-4F65-99E6-FE1FCC1FB2DE}"/>
                </a:ext>
              </a:extLst>
            </p:cNvPr>
            <p:cNvPicPr>
              <a:picLocks noChangeAspect="1"/>
            </p:cNvPicPr>
            <p:nvPr/>
          </p:nvPicPr>
          <p:blipFill>
            <a:blip r:embed="rId5"/>
            <a:stretch>
              <a:fillRect/>
            </a:stretch>
          </p:blipFill>
          <p:spPr>
            <a:xfrm>
              <a:off x="238153" y="4083769"/>
              <a:ext cx="4285854" cy="1653061"/>
            </a:xfrm>
            <a:prstGeom prst="rect">
              <a:avLst/>
            </a:prstGeom>
          </p:spPr>
        </p:pic>
        <p:sp>
          <p:nvSpPr>
            <p:cNvPr id="14" name="Rectangle 13">
              <a:extLst>
                <a:ext uri="{FF2B5EF4-FFF2-40B4-BE49-F238E27FC236}">
                  <a16:creationId xmlns:a16="http://schemas.microsoft.com/office/drawing/2014/main" id="{05EB8932-624C-4EC5-8D86-6A1192837010}"/>
                </a:ext>
              </a:extLst>
            </p:cNvPr>
            <p:cNvSpPr/>
            <p:nvPr/>
          </p:nvSpPr>
          <p:spPr>
            <a:xfrm>
              <a:off x="254168" y="4259556"/>
              <a:ext cx="2849759" cy="46978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D5D1D09-EC42-4E67-A40E-2B8889CF5F77}"/>
                </a:ext>
              </a:extLst>
            </p:cNvPr>
            <p:cNvSpPr/>
            <p:nvPr/>
          </p:nvSpPr>
          <p:spPr>
            <a:xfrm>
              <a:off x="238153" y="5431311"/>
              <a:ext cx="2272915" cy="1504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B59F43-49F8-4207-A0C6-3BB78CB31357}"/>
                </a:ext>
              </a:extLst>
            </p:cNvPr>
            <p:cNvSpPr/>
            <p:nvPr/>
          </p:nvSpPr>
          <p:spPr>
            <a:xfrm>
              <a:off x="238153" y="5267832"/>
              <a:ext cx="2849759" cy="13015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958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17749"/>
            <a:ext cx="7886700" cy="1325563"/>
          </a:xfrm>
        </p:spPr>
        <p:txBody>
          <a:bodyPr/>
          <a:lstStyle/>
          <a:p>
            <a:r>
              <a:rPr lang="en-US" dirty="0"/>
              <a:t>PEFPAR DREAMS Intervention in Adolescent Girls and Young Women, Rakai, Uganda</a:t>
            </a:r>
            <a:br>
              <a:rPr lang="en-US" dirty="0"/>
            </a:br>
            <a:r>
              <a:rPr lang="en-US" sz="2000" i="1" dirty="0" err="1">
                <a:solidFill>
                  <a:schemeClr val="tx1"/>
                </a:solidFill>
              </a:rPr>
              <a:t>Nakawooya</a:t>
            </a:r>
            <a:r>
              <a:rPr lang="en-US" sz="2000" i="1" dirty="0">
                <a:solidFill>
                  <a:schemeClr val="tx1"/>
                </a:solidFill>
              </a:rPr>
              <a:t> H et al.  CROI, 2020 Boston Abs. 94</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99457"/>
            <a:ext cx="8857735" cy="25713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Used population-based data from girls age 15-24 years who participated in Rakai community cohort study survey June 2018-August 2019, where reported on HIV risk behavior and were tested for HIV, to evaluate participation in </a:t>
            </a:r>
            <a:r>
              <a:rPr lang="en-US" sz="2000" i="1" dirty="0"/>
              <a:t>any DREAMS program</a:t>
            </a:r>
            <a:r>
              <a:rPr lang="en-US" sz="2000" dirty="0"/>
              <a:t>; </a:t>
            </a:r>
            <a:r>
              <a:rPr lang="en-US" sz="2000" i="1" dirty="0"/>
              <a:t>Stepping Stones (SS)</a:t>
            </a:r>
            <a:r>
              <a:rPr lang="en-US" sz="2000" dirty="0"/>
              <a:t> participatory intervention for HIV prevention, </a:t>
            </a:r>
            <a:r>
              <a:rPr lang="en-US" sz="2000" i="1" dirty="0"/>
              <a:t>combined social economic approaches (SES</a:t>
            </a:r>
            <a:r>
              <a:rPr lang="en-US" sz="2000" dirty="0"/>
              <a:t>), and </a:t>
            </a:r>
            <a:r>
              <a:rPr lang="en-US" sz="2000" i="1" dirty="0"/>
              <a:t>HIV testing (HTC).</a:t>
            </a:r>
          </a:p>
        </p:txBody>
      </p:sp>
      <p:grpSp>
        <p:nvGrpSpPr>
          <p:cNvPr id="17" name="Group 16">
            <a:extLst>
              <a:ext uri="{FF2B5EF4-FFF2-40B4-BE49-F238E27FC236}">
                <a16:creationId xmlns:a16="http://schemas.microsoft.com/office/drawing/2014/main" id="{AAD5D655-1D9B-4AF9-A26E-10D8BE72817E}"/>
              </a:ext>
            </a:extLst>
          </p:cNvPr>
          <p:cNvGrpSpPr/>
          <p:nvPr/>
        </p:nvGrpSpPr>
        <p:grpSpPr>
          <a:xfrm>
            <a:off x="540174" y="3959679"/>
            <a:ext cx="3829050" cy="2230117"/>
            <a:chOff x="285000" y="3820233"/>
            <a:chExt cx="3829050" cy="2230117"/>
          </a:xfrm>
        </p:grpSpPr>
        <p:sp>
          <p:nvSpPr>
            <p:cNvPr id="9" name="Rectangle 8">
              <a:extLst>
                <a:ext uri="{FF2B5EF4-FFF2-40B4-BE49-F238E27FC236}">
                  <a16:creationId xmlns:a16="http://schemas.microsoft.com/office/drawing/2014/main" id="{0FAE0335-4CC8-444D-BA98-4FD388586FCA}"/>
                </a:ext>
              </a:extLst>
            </p:cNvPr>
            <p:cNvSpPr/>
            <p:nvPr/>
          </p:nvSpPr>
          <p:spPr>
            <a:xfrm>
              <a:off x="302418" y="5588685"/>
              <a:ext cx="3596864" cy="461665"/>
            </a:xfrm>
            <a:prstGeom prst="rect">
              <a:avLst/>
            </a:prstGeom>
          </p:spPr>
          <p:txBody>
            <a:bodyPr wrap="square">
              <a:spAutoFit/>
            </a:bodyPr>
            <a:lstStyle/>
            <a:p>
              <a:pPr marL="171450" indent="-171450">
                <a:spcBef>
                  <a:spcPts val="600"/>
                </a:spcBef>
                <a:buClr>
                  <a:srgbClr val="C00000"/>
                </a:buClr>
                <a:buFont typeface="Arial" panose="020B0604020202020204" pitchFamily="34" charset="0"/>
                <a:buChar char="→"/>
              </a:pPr>
              <a:r>
                <a:rPr lang="en-US" sz="1200" dirty="0">
                  <a:latin typeface="Arial" panose="020B0604020202020204" pitchFamily="34" charset="0"/>
                  <a:cs typeface="Arial" panose="020B0604020202020204" pitchFamily="34" charset="0"/>
                </a:rPr>
                <a:t>Of 979 age 15-19 </a:t>
              </a:r>
              <a:r>
                <a:rPr lang="en-US" sz="1200" dirty="0" err="1">
                  <a:latin typeface="Arial" panose="020B0604020202020204" pitchFamily="34" charset="0"/>
                  <a:cs typeface="Arial" panose="020B0604020202020204" pitchFamily="34" charset="0"/>
                </a:rPr>
                <a:t>yrs</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31% participated in SS, 24% in SES and 39% in HTS</a:t>
              </a:r>
            </a:p>
          </p:txBody>
        </p:sp>
        <p:grpSp>
          <p:nvGrpSpPr>
            <p:cNvPr id="12" name="Group 11">
              <a:extLst>
                <a:ext uri="{FF2B5EF4-FFF2-40B4-BE49-F238E27FC236}">
                  <a16:creationId xmlns:a16="http://schemas.microsoft.com/office/drawing/2014/main" id="{0AADA57F-BB02-440A-8243-1718E70A0F23}"/>
                </a:ext>
              </a:extLst>
            </p:cNvPr>
            <p:cNvGrpSpPr/>
            <p:nvPr/>
          </p:nvGrpSpPr>
          <p:grpSpPr>
            <a:xfrm>
              <a:off x="285000" y="3820233"/>
              <a:ext cx="3829050" cy="1829415"/>
              <a:chOff x="151550" y="3164466"/>
              <a:chExt cx="3829050" cy="1829415"/>
            </a:xfrm>
          </p:grpSpPr>
          <p:pic>
            <p:nvPicPr>
              <p:cNvPr id="10" name="Picture 9">
                <a:extLst>
                  <a:ext uri="{FF2B5EF4-FFF2-40B4-BE49-F238E27FC236}">
                    <a16:creationId xmlns:a16="http://schemas.microsoft.com/office/drawing/2014/main" id="{D0ACFD15-4B54-4234-8D28-ED4EDE12E5AA}"/>
                  </a:ext>
                </a:extLst>
              </p:cNvPr>
              <p:cNvPicPr>
                <a:picLocks noChangeAspect="1"/>
              </p:cNvPicPr>
              <p:nvPr/>
            </p:nvPicPr>
            <p:blipFill>
              <a:blip r:embed="rId2"/>
              <a:stretch>
                <a:fillRect/>
              </a:stretch>
            </p:blipFill>
            <p:spPr>
              <a:xfrm>
                <a:off x="151550" y="3374631"/>
                <a:ext cx="3829050" cy="1619250"/>
              </a:xfrm>
              <a:prstGeom prst="rect">
                <a:avLst/>
              </a:prstGeom>
            </p:spPr>
          </p:pic>
          <p:sp>
            <p:nvSpPr>
              <p:cNvPr id="11" name="Rectangle 10">
                <a:extLst>
                  <a:ext uri="{FF2B5EF4-FFF2-40B4-BE49-F238E27FC236}">
                    <a16:creationId xmlns:a16="http://schemas.microsoft.com/office/drawing/2014/main" id="{0424DB8A-1DD0-40DF-8A6E-3A5F08C3C98B}"/>
                  </a:ext>
                </a:extLst>
              </p:cNvPr>
              <p:cNvSpPr/>
              <p:nvPr/>
            </p:nvSpPr>
            <p:spPr>
              <a:xfrm>
                <a:off x="598712" y="3164466"/>
                <a:ext cx="2436886" cy="276999"/>
              </a:xfrm>
              <a:prstGeom prst="rect">
                <a:avLst/>
              </a:prstGeom>
            </p:spPr>
            <p:txBody>
              <a:bodyPr wrap="none">
                <a:spAutoFit/>
              </a:bodyPr>
              <a:lstStyle/>
              <a:p>
                <a:r>
                  <a:rPr lang="en-US" sz="1200" b="1" dirty="0">
                    <a:latin typeface="Arial" panose="020B0604020202020204" pitchFamily="34" charset="0"/>
                    <a:cs typeface="Arial" panose="020B0604020202020204" pitchFamily="34" charset="0"/>
                  </a:rPr>
                  <a:t>Coverage of DREAMS services</a:t>
                </a:r>
              </a:p>
            </p:txBody>
          </p:sp>
        </p:grpSp>
      </p:grpSp>
      <p:pic>
        <p:nvPicPr>
          <p:cNvPr id="16" name="Picture 15">
            <a:extLst>
              <a:ext uri="{FF2B5EF4-FFF2-40B4-BE49-F238E27FC236}">
                <a16:creationId xmlns:a16="http://schemas.microsoft.com/office/drawing/2014/main" id="{4DE2861A-1D9B-4A97-AE19-113B21BDE604}"/>
              </a:ext>
            </a:extLst>
          </p:cNvPr>
          <p:cNvPicPr>
            <a:picLocks noChangeAspect="1"/>
          </p:cNvPicPr>
          <p:nvPr/>
        </p:nvPicPr>
        <p:blipFill>
          <a:blip r:embed="rId3"/>
          <a:stretch>
            <a:fillRect/>
          </a:stretch>
        </p:blipFill>
        <p:spPr>
          <a:xfrm>
            <a:off x="4448690" y="2792881"/>
            <a:ext cx="3143347" cy="1227318"/>
          </a:xfrm>
          <a:prstGeom prst="rect">
            <a:avLst/>
          </a:prstGeom>
        </p:spPr>
      </p:pic>
      <p:pic>
        <p:nvPicPr>
          <p:cNvPr id="13" name="Picture 12">
            <a:extLst>
              <a:ext uri="{FF2B5EF4-FFF2-40B4-BE49-F238E27FC236}">
                <a16:creationId xmlns:a16="http://schemas.microsoft.com/office/drawing/2014/main" id="{AE8209CF-F574-40B4-81FE-5F297832E52C}"/>
              </a:ext>
            </a:extLst>
          </p:cNvPr>
          <p:cNvPicPr>
            <a:picLocks noChangeAspect="1"/>
          </p:cNvPicPr>
          <p:nvPr/>
        </p:nvPicPr>
        <p:blipFill>
          <a:blip r:embed="rId4"/>
          <a:stretch>
            <a:fillRect/>
          </a:stretch>
        </p:blipFill>
        <p:spPr>
          <a:xfrm>
            <a:off x="4483525" y="4237795"/>
            <a:ext cx="4257675" cy="1524000"/>
          </a:xfrm>
          <a:prstGeom prst="rect">
            <a:avLst/>
          </a:prstGeom>
        </p:spPr>
      </p:pic>
      <p:sp>
        <p:nvSpPr>
          <p:cNvPr id="18" name="Rectangle 17">
            <a:extLst>
              <a:ext uri="{FF2B5EF4-FFF2-40B4-BE49-F238E27FC236}">
                <a16:creationId xmlns:a16="http://schemas.microsoft.com/office/drawing/2014/main" id="{1A035646-C10F-4A47-BE5C-DFBFECADC850}"/>
              </a:ext>
            </a:extLst>
          </p:cNvPr>
          <p:cNvSpPr/>
          <p:nvPr/>
        </p:nvSpPr>
        <p:spPr>
          <a:xfrm>
            <a:off x="4483523" y="5744513"/>
            <a:ext cx="4468887" cy="907941"/>
          </a:xfrm>
          <a:prstGeom prst="rect">
            <a:avLst/>
          </a:prstGeom>
        </p:spPr>
        <p:txBody>
          <a:bodyPr wrap="square">
            <a:spAutoFit/>
          </a:bodyPr>
          <a:lstStyle/>
          <a:p>
            <a:pPr marL="171450" indent="-171450">
              <a:spcBef>
                <a:spcPts val="600"/>
              </a:spcBef>
              <a:buClr>
                <a:srgbClr val="C00000"/>
              </a:buClr>
              <a:buFont typeface="Arial" panose="020B0604020202020204" pitchFamily="34" charset="0"/>
              <a:buChar char="→"/>
            </a:pPr>
            <a:r>
              <a:rPr lang="en-US" sz="1200" dirty="0">
                <a:latin typeface="Arial" panose="020B0604020202020204" pitchFamily="34" charset="0"/>
                <a:cs typeface="Arial" panose="020B0604020202020204" pitchFamily="34" charset="0"/>
              </a:rPr>
              <a:t>Of 303 girls 15-19 </a:t>
            </a:r>
            <a:r>
              <a:rPr lang="en-US" sz="1200" dirty="0" err="1">
                <a:latin typeface="Arial" panose="020B0604020202020204" pitchFamily="34" charset="0"/>
                <a:cs typeface="Arial" panose="020B0604020202020204" pitchFamily="34" charset="0"/>
              </a:rPr>
              <a:t>yrs</a:t>
            </a:r>
            <a:r>
              <a:rPr lang="en-US" sz="1200" dirty="0">
                <a:latin typeface="Arial" panose="020B0604020202020204" pitchFamily="34" charset="0"/>
                <a:cs typeface="Arial" panose="020B0604020202020204" pitchFamily="34" charset="0"/>
              </a:rPr>
              <a:t> who participated in SS, </a:t>
            </a:r>
            <a:r>
              <a:rPr lang="en-US" sz="1200" b="1" dirty="0">
                <a:latin typeface="Arial" panose="020B0604020202020204" pitchFamily="34" charset="0"/>
                <a:cs typeface="Arial" panose="020B0604020202020204" pitchFamily="34" charset="0"/>
              </a:rPr>
              <a:t>46% completed </a:t>
            </a:r>
            <a:r>
              <a:rPr lang="en-US" sz="1200" b="1" u="sng" dirty="0">
                <a:latin typeface="Arial" panose="020B0604020202020204" pitchFamily="34" charset="0"/>
                <a:cs typeface="Arial" panose="020B0604020202020204" pitchFamily="34" charset="0"/>
              </a:rPr>
              <a:t>&gt;</a:t>
            </a:r>
            <a:r>
              <a:rPr lang="en-US" sz="1200" b="1" dirty="0">
                <a:latin typeface="Arial" panose="020B0604020202020204" pitchFamily="34" charset="0"/>
                <a:cs typeface="Arial" panose="020B0604020202020204" pitchFamily="34" charset="0"/>
              </a:rPr>
              <a:t>10 sessions</a:t>
            </a:r>
          </a:p>
          <a:p>
            <a:pPr marL="171450" indent="-171450">
              <a:spcBef>
                <a:spcPts val="600"/>
              </a:spcBef>
              <a:buClr>
                <a:srgbClr val="C00000"/>
              </a:buClr>
              <a:buFont typeface="Arial" panose="020B0604020202020204" pitchFamily="34" charset="0"/>
              <a:buChar char="→"/>
            </a:pPr>
            <a:r>
              <a:rPr lang="en-US" sz="1200" dirty="0">
                <a:latin typeface="Arial" panose="020B0604020202020204" pitchFamily="34" charset="0"/>
                <a:cs typeface="Arial" panose="020B0604020202020204" pitchFamily="34" charset="0"/>
              </a:rPr>
              <a:t>Of 164 young women age 20-24 </a:t>
            </a:r>
            <a:r>
              <a:rPr lang="en-US" sz="1200" dirty="0" err="1">
                <a:latin typeface="Arial" panose="020B0604020202020204" pitchFamily="34" charset="0"/>
                <a:cs typeface="Arial" panose="020B0604020202020204" pitchFamily="34" charset="0"/>
              </a:rPr>
              <a:t>yrs</a:t>
            </a:r>
            <a:r>
              <a:rPr lang="en-US" sz="1200" dirty="0">
                <a:latin typeface="Arial" panose="020B0604020202020204" pitchFamily="34" charset="0"/>
                <a:cs typeface="Arial" panose="020B0604020202020204" pitchFamily="34" charset="0"/>
              </a:rPr>
              <a:t> who participated, </a:t>
            </a:r>
            <a:r>
              <a:rPr lang="en-US" sz="1200" b="1" dirty="0">
                <a:latin typeface="Arial" panose="020B0604020202020204" pitchFamily="34" charset="0"/>
                <a:cs typeface="Arial" panose="020B0604020202020204" pitchFamily="34" charset="0"/>
              </a:rPr>
              <a:t>32% completed &gt;10 sessions</a:t>
            </a:r>
          </a:p>
        </p:txBody>
      </p:sp>
      <p:pic>
        <p:nvPicPr>
          <p:cNvPr id="21" name="Picture 20">
            <a:extLst>
              <a:ext uri="{FF2B5EF4-FFF2-40B4-BE49-F238E27FC236}">
                <a16:creationId xmlns:a16="http://schemas.microsoft.com/office/drawing/2014/main" id="{47B5DF65-12E2-436C-BDF8-8FF7C601918E}"/>
              </a:ext>
            </a:extLst>
          </p:cNvPr>
          <p:cNvPicPr>
            <a:picLocks noChangeAspect="1"/>
          </p:cNvPicPr>
          <p:nvPr/>
        </p:nvPicPr>
        <p:blipFill>
          <a:blip r:embed="rId5"/>
          <a:stretch>
            <a:fillRect/>
          </a:stretch>
        </p:blipFill>
        <p:spPr>
          <a:xfrm>
            <a:off x="150160" y="382346"/>
            <a:ext cx="704850" cy="785813"/>
          </a:xfrm>
          <a:prstGeom prst="rect">
            <a:avLst/>
          </a:prstGeom>
        </p:spPr>
      </p:pic>
      <p:sp>
        <p:nvSpPr>
          <p:cNvPr id="3" name="Rectangle 2">
            <a:extLst>
              <a:ext uri="{FF2B5EF4-FFF2-40B4-BE49-F238E27FC236}">
                <a16:creationId xmlns:a16="http://schemas.microsoft.com/office/drawing/2014/main" id="{591B53BA-4A91-4C63-A4CC-CE879ED09FB7}"/>
              </a:ext>
            </a:extLst>
          </p:cNvPr>
          <p:cNvSpPr/>
          <p:nvPr/>
        </p:nvSpPr>
        <p:spPr>
          <a:xfrm>
            <a:off x="967988" y="4368950"/>
            <a:ext cx="466794" cy="261610"/>
          </a:xfrm>
          <a:prstGeom prst="rect">
            <a:avLst/>
          </a:prstGeom>
          <a:solidFill>
            <a:schemeClr val="bg1"/>
          </a:solidFill>
        </p:spPr>
        <p:txBody>
          <a:bodyPr wrap="none">
            <a:spAutoFit/>
          </a:bodyPr>
          <a:lstStyle/>
          <a:p>
            <a:r>
              <a:rPr lang="en-US" sz="1100" dirty="0">
                <a:solidFill>
                  <a:schemeClr val="accent2">
                    <a:lumMod val="75000"/>
                  </a:schemeClr>
                </a:solidFill>
                <a:latin typeface="Arial" panose="020B0604020202020204" pitchFamily="34" charset="0"/>
                <a:cs typeface="Arial" panose="020B0604020202020204" pitchFamily="34" charset="0"/>
              </a:rPr>
              <a:t>31%</a:t>
            </a:r>
          </a:p>
        </p:txBody>
      </p:sp>
      <p:sp>
        <p:nvSpPr>
          <p:cNvPr id="19" name="Rectangle 18">
            <a:extLst>
              <a:ext uri="{FF2B5EF4-FFF2-40B4-BE49-F238E27FC236}">
                <a16:creationId xmlns:a16="http://schemas.microsoft.com/office/drawing/2014/main" id="{F4E8222A-FE82-4A97-8AC8-CF02A1552D97}"/>
              </a:ext>
            </a:extLst>
          </p:cNvPr>
          <p:cNvSpPr/>
          <p:nvPr/>
        </p:nvSpPr>
        <p:spPr>
          <a:xfrm>
            <a:off x="1902242" y="4567315"/>
            <a:ext cx="466794" cy="261610"/>
          </a:xfrm>
          <a:prstGeom prst="rect">
            <a:avLst/>
          </a:prstGeom>
          <a:solidFill>
            <a:schemeClr val="bg1"/>
          </a:solidFill>
        </p:spPr>
        <p:txBody>
          <a:bodyPr wrap="none">
            <a:spAutoFit/>
          </a:bodyPr>
          <a:lstStyle/>
          <a:p>
            <a:r>
              <a:rPr lang="en-US" sz="1100" dirty="0">
                <a:solidFill>
                  <a:schemeClr val="accent2">
                    <a:lumMod val="75000"/>
                  </a:schemeClr>
                </a:solidFill>
                <a:latin typeface="Arial" panose="020B0604020202020204" pitchFamily="34" charset="0"/>
                <a:cs typeface="Arial" panose="020B0604020202020204" pitchFamily="34" charset="0"/>
              </a:rPr>
              <a:t>24%</a:t>
            </a:r>
          </a:p>
        </p:txBody>
      </p:sp>
      <p:sp>
        <p:nvSpPr>
          <p:cNvPr id="22" name="Rectangle 21">
            <a:extLst>
              <a:ext uri="{FF2B5EF4-FFF2-40B4-BE49-F238E27FC236}">
                <a16:creationId xmlns:a16="http://schemas.microsoft.com/office/drawing/2014/main" id="{0C8D0D71-CA5B-4D38-AD28-327F1D6D95C7}"/>
              </a:ext>
            </a:extLst>
          </p:cNvPr>
          <p:cNvSpPr/>
          <p:nvPr/>
        </p:nvSpPr>
        <p:spPr>
          <a:xfrm>
            <a:off x="2781181" y="4228840"/>
            <a:ext cx="466794" cy="261610"/>
          </a:xfrm>
          <a:prstGeom prst="rect">
            <a:avLst/>
          </a:prstGeom>
          <a:solidFill>
            <a:schemeClr val="bg1"/>
          </a:solidFill>
        </p:spPr>
        <p:txBody>
          <a:bodyPr wrap="none">
            <a:spAutoFit/>
          </a:bodyPr>
          <a:lstStyle/>
          <a:p>
            <a:r>
              <a:rPr lang="en-US" sz="1100" dirty="0">
                <a:solidFill>
                  <a:schemeClr val="accent2">
                    <a:lumMod val="75000"/>
                  </a:schemeClr>
                </a:solidFill>
                <a:latin typeface="Arial" panose="020B0604020202020204" pitchFamily="34" charset="0"/>
                <a:cs typeface="Arial" panose="020B0604020202020204" pitchFamily="34" charset="0"/>
              </a:rPr>
              <a:t>39%</a:t>
            </a:r>
          </a:p>
        </p:txBody>
      </p:sp>
      <p:sp>
        <p:nvSpPr>
          <p:cNvPr id="23" name="Rectangle 22">
            <a:extLst>
              <a:ext uri="{FF2B5EF4-FFF2-40B4-BE49-F238E27FC236}">
                <a16:creationId xmlns:a16="http://schemas.microsoft.com/office/drawing/2014/main" id="{2D0CD489-B7D6-4AB0-8F12-A63DD89804AD}"/>
              </a:ext>
            </a:extLst>
          </p:cNvPr>
          <p:cNvSpPr/>
          <p:nvPr/>
        </p:nvSpPr>
        <p:spPr>
          <a:xfrm>
            <a:off x="1378298" y="4746054"/>
            <a:ext cx="466794" cy="261610"/>
          </a:xfrm>
          <a:prstGeom prst="rect">
            <a:avLst/>
          </a:prstGeom>
          <a:solidFill>
            <a:schemeClr val="bg1"/>
          </a:solidFill>
        </p:spPr>
        <p:txBody>
          <a:bodyPr wrap="none">
            <a:spAutoFit/>
          </a:bodyPr>
          <a:lstStyle/>
          <a:p>
            <a:r>
              <a:rPr lang="en-US" sz="1100" dirty="0">
                <a:solidFill>
                  <a:srgbClr val="00B0F0"/>
                </a:solidFill>
                <a:latin typeface="Arial" panose="020B0604020202020204" pitchFamily="34" charset="0"/>
                <a:cs typeface="Arial" panose="020B0604020202020204" pitchFamily="34" charset="0"/>
              </a:rPr>
              <a:t>17%</a:t>
            </a:r>
          </a:p>
        </p:txBody>
      </p:sp>
      <p:sp>
        <p:nvSpPr>
          <p:cNvPr id="24" name="Rectangle 23">
            <a:extLst>
              <a:ext uri="{FF2B5EF4-FFF2-40B4-BE49-F238E27FC236}">
                <a16:creationId xmlns:a16="http://schemas.microsoft.com/office/drawing/2014/main" id="{4F6AFF1F-55C3-47FC-8061-7BAF202A4B14}"/>
              </a:ext>
            </a:extLst>
          </p:cNvPr>
          <p:cNvSpPr/>
          <p:nvPr/>
        </p:nvSpPr>
        <p:spPr>
          <a:xfrm>
            <a:off x="2326105" y="4766356"/>
            <a:ext cx="466794" cy="261610"/>
          </a:xfrm>
          <a:prstGeom prst="rect">
            <a:avLst/>
          </a:prstGeom>
          <a:solidFill>
            <a:schemeClr val="bg1"/>
          </a:solidFill>
        </p:spPr>
        <p:txBody>
          <a:bodyPr wrap="none">
            <a:spAutoFit/>
          </a:bodyPr>
          <a:lstStyle/>
          <a:p>
            <a:r>
              <a:rPr lang="en-US" sz="1100" dirty="0">
                <a:solidFill>
                  <a:srgbClr val="00B0F0"/>
                </a:solidFill>
                <a:latin typeface="Arial" panose="020B0604020202020204" pitchFamily="34" charset="0"/>
                <a:cs typeface="Arial" panose="020B0604020202020204" pitchFamily="34" charset="0"/>
              </a:rPr>
              <a:t>16%</a:t>
            </a:r>
          </a:p>
        </p:txBody>
      </p:sp>
      <p:sp>
        <p:nvSpPr>
          <p:cNvPr id="25" name="Rectangle 24">
            <a:extLst>
              <a:ext uri="{FF2B5EF4-FFF2-40B4-BE49-F238E27FC236}">
                <a16:creationId xmlns:a16="http://schemas.microsoft.com/office/drawing/2014/main" id="{D2C30C78-7A57-425E-B345-52ABCDBC99D5}"/>
              </a:ext>
            </a:extLst>
          </p:cNvPr>
          <p:cNvSpPr/>
          <p:nvPr/>
        </p:nvSpPr>
        <p:spPr>
          <a:xfrm>
            <a:off x="3241929" y="4606860"/>
            <a:ext cx="466794" cy="261610"/>
          </a:xfrm>
          <a:prstGeom prst="rect">
            <a:avLst/>
          </a:prstGeom>
          <a:solidFill>
            <a:schemeClr val="bg1"/>
          </a:solidFill>
        </p:spPr>
        <p:txBody>
          <a:bodyPr wrap="none">
            <a:spAutoFit/>
          </a:bodyPr>
          <a:lstStyle/>
          <a:p>
            <a:r>
              <a:rPr lang="en-US" sz="1100" dirty="0">
                <a:solidFill>
                  <a:srgbClr val="00B0F0"/>
                </a:solidFill>
                <a:latin typeface="Arial" panose="020B0604020202020204" pitchFamily="34" charset="0"/>
                <a:cs typeface="Arial" panose="020B0604020202020204" pitchFamily="34" charset="0"/>
              </a:rPr>
              <a:t>23%</a:t>
            </a:r>
          </a:p>
        </p:txBody>
      </p:sp>
      <p:sp>
        <p:nvSpPr>
          <p:cNvPr id="26" name="Rectangle 25">
            <a:extLst>
              <a:ext uri="{FF2B5EF4-FFF2-40B4-BE49-F238E27FC236}">
                <a16:creationId xmlns:a16="http://schemas.microsoft.com/office/drawing/2014/main" id="{42F4AEBA-535E-4CF9-84B4-07885FAA1433}"/>
              </a:ext>
            </a:extLst>
          </p:cNvPr>
          <p:cNvSpPr/>
          <p:nvPr/>
        </p:nvSpPr>
        <p:spPr>
          <a:xfrm>
            <a:off x="540174" y="6184575"/>
            <a:ext cx="3596864" cy="461665"/>
          </a:xfrm>
          <a:prstGeom prst="rect">
            <a:avLst/>
          </a:prstGeom>
        </p:spPr>
        <p:txBody>
          <a:bodyPr wrap="square">
            <a:spAutoFit/>
          </a:bodyPr>
          <a:lstStyle/>
          <a:p>
            <a:pPr marL="171450" indent="-171450">
              <a:spcBef>
                <a:spcPts val="600"/>
              </a:spcBef>
              <a:buClr>
                <a:srgbClr val="C00000"/>
              </a:buClr>
              <a:buFont typeface="Arial" panose="020B0604020202020204" pitchFamily="34" charset="0"/>
              <a:buChar char="→"/>
            </a:pPr>
            <a:r>
              <a:rPr lang="en-US" sz="1200" dirty="0">
                <a:latin typeface="Arial" panose="020B0604020202020204" pitchFamily="34" charset="0"/>
                <a:cs typeface="Arial" panose="020B0604020202020204" pitchFamily="34" charset="0"/>
              </a:rPr>
              <a:t>Of 966 age 20-24 </a:t>
            </a:r>
            <a:r>
              <a:rPr lang="en-US" sz="1200" dirty="0" err="1">
                <a:latin typeface="Arial" panose="020B0604020202020204" pitchFamily="34" charset="0"/>
                <a:cs typeface="Arial" panose="020B0604020202020204" pitchFamily="34" charset="0"/>
              </a:rPr>
              <a:t>yrs</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17% participated in SS, 16% in SES, and 23% in HTS</a:t>
            </a:r>
          </a:p>
        </p:txBody>
      </p:sp>
      <p:sp>
        <p:nvSpPr>
          <p:cNvPr id="27" name="Rectangle 26">
            <a:extLst>
              <a:ext uri="{FF2B5EF4-FFF2-40B4-BE49-F238E27FC236}">
                <a16:creationId xmlns:a16="http://schemas.microsoft.com/office/drawing/2014/main" id="{E0FFB28C-B78A-4D3E-B7EF-4F10D015C4BD}"/>
              </a:ext>
            </a:extLst>
          </p:cNvPr>
          <p:cNvSpPr/>
          <p:nvPr/>
        </p:nvSpPr>
        <p:spPr>
          <a:xfrm>
            <a:off x="7019020" y="4090126"/>
            <a:ext cx="466794" cy="261610"/>
          </a:xfrm>
          <a:prstGeom prst="rect">
            <a:avLst/>
          </a:prstGeom>
          <a:solidFill>
            <a:schemeClr val="bg1"/>
          </a:solidFill>
        </p:spPr>
        <p:txBody>
          <a:bodyPr wrap="none">
            <a:spAutoFit/>
          </a:bodyPr>
          <a:lstStyle/>
          <a:p>
            <a:r>
              <a:rPr lang="en-US" sz="1100" dirty="0">
                <a:solidFill>
                  <a:schemeClr val="accent2">
                    <a:lumMod val="75000"/>
                  </a:schemeClr>
                </a:solidFill>
                <a:latin typeface="Arial" panose="020B0604020202020204" pitchFamily="34" charset="0"/>
                <a:cs typeface="Arial" panose="020B0604020202020204" pitchFamily="34" charset="0"/>
              </a:rPr>
              <a:t>46%</a:t>
            </a:r>
          </a:p>
        </p:txBody>
      </p:sp>
      <p:sp>
        <p:nvSpPr>
          <p:cNvPr id="28" name="Rectangle 27">
            <a:extLst>
              <a:ext uri="{FF2B5EF4-FFF2-40B4-BE49-F238E27FC236}">
                <a16:creationId xmlns:a16="http://schemas.microsoft.com/office/drawing/2014/main" id="{DA405946-FA35-4F22-A35B-3EF13041BB4A}"/>
              </a:ext>
            </a:extLst>
          </p:cNvPr>
          <p:cNvSpPr/>
          <p:nvPr/>
        </p:nvSpPr>
        <p:spPr>
          <a:xfrm>
            <a:off x="4518864" y="3926619"/>
            <a:ext cx="3873176" cy="276999"/>
          </a:xfrm>
          <a:prstGeom prst="rect">
            <a:avLst/>
          </a:prstGeom>
        </p:spPr>
        <p:txBody>
          <a:bodyPr wrap="none">
            <a:spAutoFit/>
          </a:bodyPr>
          <a:lstStyle/>
          <a:p>
            <a:r>
              <a:rPr lang="en-US" sz="1200" b="1" dirty="0">
                <a:latin typeface="Arial" panose="020B0604020202020204" pitchFamily="34" charset="0"/>
                <a:cs typeface="Arial" panose="020B0604020202020204" pitchFamily="34" charset="0"/>
              </a:rPr>
              <a:t>Completeness of Stepping Stone sessions by age </a:t>
            </a:r>
          </a:p>
        </p:txBody>
      </p:sp>
      <p:sp>
        <p:nvSpPr>
          <p:cNvPr id="29" name="Rectangle 28">
            <a:extLst>
              <a:ext uri="{FF2B5EF4-FFF2-40B4-BE49-F238E27FC236}">
                <a16:creationId xmlns:a16="http://schemas.microsoft.com/office/drawing/2014/main" id="{D3500CA9-4A33-4A59-82C7-829C49AA236F}"/>
              </a:ext>
            </a:extLst>
          </p:cNvPr>
          <p:cNvSpPr/>
          <p:nvPr/>
        </p:nvSpPr>
        <p:spPr>
          <a:xfrm>
            <a:off x="7592037" y="4421214"/>
            <a:ext cx="466794" cy="261610"/>
          </a:xfrm>
          <a:prstGeom prst="rect">
            <a:avLst/>
          </a:prstGeom>
          <a:solidFill>
            <a:schemeClr val="bg1"/>
          </a:solidFill>
        </p:spPr>
        <p:txBody>
          <a:bodyPr wrap="none">
            <a:spAutoFit/>
          </a:bodyPr>
          <a:lstStyle/>
          <a:p>
            <a:r>
              <a:rPr lang="en-US" sz="1100" dirty="0">
                <a:solidFill>
                  <a:srgbClr val="00B0F0"/>
                </a:solidFill>
                <a:latin typeface="Arial" panose="020B0604020202020204" pitchFamily="34" charset="0"/>
                <a:cs typeface="Arial" panose="020B0604020202020204" pitchFamily="34" charset="0"/>
              </a:rPr>
              <a:t>32%</a:t>
            </a:r>
          </a:p>
        </p:txBody>
      </p:sp>
    </p:spTree>
    <p:extLst>
      <p:ext uri="{BB962C8B-B14F-4D97-AF65-F5344CB8AC3E}">
        <p14:creationId xmlns:p14="http://schemas.microsoft.com/office/powerpoint/2010/main" val="185415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nodeType="with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fade">
                                      <p:cBhvr>
                                        <p:cTn id="47" dur="500"/>
                                        <p:tgtEl>
                                          <p:spTgt spid="18">
                                            <p:txEl>
                                              <p:pRg st="0" end="0"/>
                                            </p:txEl>
                                          </p:spTgt>
                                        </p:tgtEl>
                                      </p:cBhvr>
                                    </p:animEffect>
                                  </p:childTnLst>
                                </p:cTn>
                              </p:par>
                              <p:par>
                                <p:cTn id="48" presetID="2" presetClass="entr" presetSubtype="4"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ppt_x"/>
                                          </p:val>
                                        </p:tav>
                                        <p:tav tm="100000">
                                          <p:val>
                                            <p:strVal val="#ppt_x"/>
                                          </p:val>
                                        </p:tav>
                                      </p:tavLst>
                                    </p:anim>
                                    <p:anim calcmode="lin" valueType="num">
                                      <p:cBhvr additive="base">
                                        <p:cTn id="5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8">
                                            <p:txEl>
                                              <p:pRg st="1" end="1"/>
                                            </p:txEl>
                                          </p:spTgt>
                                        </p:tgtEl>
                                        <p:attrNameLst>
                                          <p:attrName>style.visibility</p:attrName>
                                        </p:attrNameLst>
                                      </p:cBhvr>
                                      <p:to>
                                        <p:strVal val="visible"/>
                                      </p:to>
                                    </p:set>
                                    <p:animEffect transition="in" filter="fade">
                                      <p:cBhvr>
                                        <p:cTn id="56" dur="500"/>
                                        <p:tgtEl>
                                          <p:spTgt spid="18">
                                            <p:txEl>
                                              <p:pRg st="1" end="1"/>
                                            </p:txEl>
                                          </p:spTgt>
                                        </p:tgtEl>
                                      </p:cBhvr>
                                    </p:animEffect>
                                  </p:childTnLst>
                                </p:cTn>
                              </p:par>
                              <p:par>
                                <p:cTn id="57" presetID="2" presetClass="entr" presetSubtype="4"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ppt_x"/>
                                          </p:val>
                                        </p:tav>
                                        <p:tav tm="100000">
                                          <p:val>
                                            <p:strVal val="#ppt_x"/>
                                          </p:val>
                                        </p:tav>
                                      </p:tavLst>
                                    </p:anim>
                                    <p:anim calcmode="lin" valueType="num">
                                      <p:cBhvr additive="base">
                                        <p:cTn id="6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2" grpId="0" animBg="1"/>
      <p:bldP spid="23" grpId="0" animBg="1"/>
      <p:bldP spid="24" grpId="0" animBg="1"/>
      <p:bldP spid="25" grpId="0" animBg="1"/>
      <p:bldP spid="26" grpId="0"/>
      <p:bldP spid="27" grpId="0" animBg="1"/>
      <p:bldP spid="28" grpId="0"/>
      <p:bldP spid="2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43172"/>
            <a:ext cx="7886700" cy="1325563"/>
          </a:xfrm>
        </p:spPr>
        <p:txBody>
          <a:bodyPr/>
          <a:lstStyle/>
          <a:p>
            <a:r>
              <a:rPr lang="en-US" dirty="0"/>
              <a:t>PEFPAR DREAMS Intervention in Adolescent Girls and Young Women, Rakai, Uganda</a:t>
            </a:r>
            <a:br>
              <a:rPr lang="en-US" dirty="0"/>
            </a:br>
            <a:r>
              <a:rPr lang="en-US" sz="2000" i="1" dirty="0" err="1">
                <a:solidFill>
                  <a:schemeClr val="tx1"/>
                </a:solidFill>
              </a:rPr>
              <a:t>Nakawooya</a:t>
            </a:r>
            <a:r>
              <a:rPr lang="en-US" sz="2000" i="1" dirty="0">
                <a:solidFill>
                  <a:schemeClr val="tx1"/>
                </a:solidFill>
              </a:rPr>
              <a:t> H et al.  CROI, 2020 Boston Abs. 94</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0" y="1200605"/>
            <a:ext cx="9144000" cy="0"/>
          </a:xfrm>
          <a:prstGeom prst="line">
            <a:avLst/>
          </a:prstGeom>
        </p:spPr>
        <p:style>
          <a:lnRef idx="1">
            <a:schemeClr val="dk1"/>
          </a:lnRef>
          <a:fillRef idx="0">
            <a:schemeClr val="dk1"/>
          </a:fillRef>
          <a:effectRef idx="0">
            <a:schemeClr val="dk1"/>
          </a:effectRef>
          <a:fontRef idx="minor">
            <a:schemeClr val="tx1"/>
          </a:fontRef>
        </p:style>
      </p:cxnSp>
      <p:grpSp>
        <p:nvGrpSpPr>
          <p:cNvPr id="60" name="Group 59">
            <a:extLst>
              <a:ext uri="{FF2B5EF4-FFF2-40B4-BE49-F238E27FC236}">
                <a16:creationId xmlns:a16="http://schemas.microsoft.com/office/drawing/2014/main" id="{08D4C2AC-A7CD-4002-9F55-D7BC51E06C4C}"/>
              </a:ext>
            </a:extLst>
          </p:cNvPr>
          <p:cNvGrpSpPr/>
          <p:nvPr/>
        </p:nvGrpSpPr>
        <p:grpSpPr>
          <a:xfrm>
            <a:off x="502585" y="3886052"/>
            <a:ext cx="8580403" cy="2593004"/>
            <a:chOff x="584506" y="4003496"/>
            <a:chExt cx="8580403" cy="2593004"/>
          </a:xfrm>
        </p:grpSpPr>
        <p:sp>
          <p:nvSpPr>
            <p:cNvPr id="51" name="Rectangle 50">
              <a:extLst>
                <a:ext uri="{FF2B5EF4-FFF2-40B4-BE49-F238E27FC236}">
                  <a16:creationId xmlns:a16="http://schemas.microsoft.com/office/drawing/2014/main" id="{0354FDE5-B695-409C-9233-653540A2E3CA}"/>
                </a:ext>
              </a:extLst>
            </p:cNvPr>
            <p:cNvSpPr/>
            <p:nvPr/>
          </p:nvSpPr>
          <p:spPr>
            <a:xfrm>
              <a:off x="610865" y="6096363"/>
              <a:ext cx="8554044" cy="500137"/>
            </a:xfrm>
            <a:prstGeom prst="rect">
              <a:avLst/>
            </a:prstGeom>
          </p:spPr>
          <p:txBody>
            <a:bodyPr wrap="square">
              <a:spAutoFit/>
            </a:bodyPr>
            <a:lstStyle/>
            <a:p>
              <a:pPr marL="171450" indent="-171450">
                <a:spcBef>
                  <a:spcPts val="300"/>
                </a:spcBef>
                <a:buClr>
                  <a:srgbClr val="C00000"/>
                </a:buClr>
                <a:buFont typeface="Arial" panose="020B0604020202020204" pitchFamily="34" charset="0"/>
                <a:buChar char="→"/>
              </a:pPr>
              <a:r>
                <a:rPr lang="en-US" sz="1200" b="1" dirty="0">
                  <a:latin typeface="Arial" panose="020B0604020202020204" pitchFamily="34" charset="0"/>
                  <a:cs typeface="Arial" panose="020B0604020202020204" pitchFamily="34" charset="0"/>
                </a:rPr>
                <a:t>No effect of social economic strengthening </a:t>
              </a:r>
              <a:r>
                <a:rPr lang="en-US" sz="1200" dirty="0">
                  <a:latin typeface="Arial" panose="020B0604020202020204" pitchFamily="34" charset="0"/>
                  <a:cs typeface="Arial" panose="020B0604020202020204" pitchFamily="34" charset="0"/>
                </a:rPr>
                <a:t>in either age group on sexual risk behavior.</a:t>
              </a:r>
            </a:p>
            <a:p>
              <a:pPr marL="171450" indent="-171450">
                <a:spcBef>
                  <a:spcPts val="300"/>
                </a:spcBef>
                <a:buClr>
                  <a:srgbClr val="C00000"/>
                </a:buClr>
                <a:buFont typeface="Arial" panose="020B0604020202020204" pitchFamily="34" charset="0"/>
                <a:buChar char="→"/>
              </a:pPr>
              <a:r>
                <a:rPr lang="en-US" sz="1200" dirty="0">
                  <a:latin typeface="Arial" panose="020B0604020202020204" pitchFamily="34" charset="0"/>
                  <a:cs typeface="Arial" panose="020B0604020202020204" pitchFamily="34" charset="0"/>
                </a:rPr>
                <a:t>Similarly, </a:t>
              </a:r>
              <a:r>
                <a:rPr lang="en-US" sz="1200" b="1" dirty="0">
                  <a:latin typeface="Arial" panose="020B0604020202020204" pitchFamily="34" charset="0"/>
                  <a:cs typeface="Arial" panose="020B0604020202020204" pitchFamily="34" charset="0"/>
                </a:rPr>
                <a:t>no effect of HTS </a:t>
              </a:r>
              <a:r>
                <a:rPr lang="en-US" sz="1200" dirty="0">
                  <a:latin typeface="Arial" panose="020B0604020202020204" pitchFamily="34" charset="0"/>
                  <a:cs typeface="Arial" panose="020B0604020202020204" pitchFamily="34" charset="0"/>
                </a:rPr>
                <a:t>in either age group on sexual risk behavior (not shown)</a:t>
              </a:r>
            </a:p>
          </p:txBody>
        </p:sp>
        <p:grpSp>
          <p:nvGrpSpPr>
            <p:cNvPr id="53" name="Group 52">
              <a:extLst>
                <a:ext uri="{FF2B5EF4-FFF2-40B4-BE49-F238E27FC236}">
                  <a16:creationId xmlns:a16="http://schemas.microsoft.com/office/drawing/2014/main" id="{3A62AC24-8080-419D-AB94-C707CC6A858D}"/>
                </a:ext>
              </a:extLst>
            </p:cNvPr>
            <p:cNvGrpSpPr/>
            <p:nvPr/>
          </p:nvGrpSpPr>
          <p:grpSpPr>
            <a:xfrm>
              <a:off x="584506" y="4003496"/>
              <a:ext cx="7335066" cy="2124423"/>
              <a:chOff x="792661" y="3776559"/>
              <a:chExt cx="7335066" cy="2124423"/>
            </a:xfrm>
          </p:grpSpPr>
          <p:pic>
            <p:nvPicPr>
              <p:cNvPr id="48" name="Picture 47">
                <a:extLst>
                  <a:ext uri="{FF2B5EF4-FFF2-40B4-BE49-F238E27FC236}">
                    <a16:creationId xmlns:a16="http://schemas.microsoft.com/office/drawing/2014/main" id="{B30B6187-FE41-4E79-8EBD-CC1679480295}"/>
                  </a:ext>
                </a:extLst>
              </p:cNvPr>
              <p:cNvPicPr>
                <a:picLocks noChangeAspect="1"/>
              </p:cNvPicPr>
              <p:nvPr/>
            </p:nvPicPr>
            <p:blipFill>
              <a:blip r:embed="rId2"/>
              <a:stretch>
                <a:fillRect/>
              </a:stretch>
            </p:blipFill>
            <p:spPr>
              <a:xfrm>
                <a:off x="792661" y="4073653"/>
                <a:ext cx="3054127" cy="1827329"/>
              </a:xfrm>
              <a:prstGeom prst="rect">
                <a:avLst/>
              </a:prstGeom>
            </p:spPr>
          </p:pic>
          <p:pic>
            <p:nvPicPr>
              <p:cNvPr id="49" name="Picture 48">
                <a:extLst>
                  <a:ext uri="{FF2B5EF4-FFF2-40B4-BE49-F238E27FC236}">
                    <a16:creationId xmlns:a16="http://schemas.microsoft.com/office/drawing/2014/main" id="{7FA0D442-25C0-4CD0-B458-7CBC8BE4B9BC}"/>
                  </a:ext>
                </a:extLst>
              </p:cNvPr>
              <p:cNvPicPr>
                <a:picLocks noChangeAspect="1"/>
              </p:cNvPicPr>
              <p:nvPr/>
            </p:nvPicPr>
            <p:blipFill>
              <a:blip r:embed="rId3"/>
              <a:stretch>
                <a:fillRect/>
              </a:stretch>
            </p:blipFill>
            <p:spPr>
              <a:xfrm>
                <a:off x="5107916" y="4147461"/>
                <a:ext cx="3019811" cy="1732960"/>
              </a:xfrm>
              <a:prstGeom prst="rect">
                <a:avLst/>
              </a:prstGeom>
            </p:spPr>
          </p:pic>
          <p:pic>
            <p:nvPicPr>
              <p:cNvPr id="50" name="Picture 49">
                <a:extLst>
                  <a:ext uri="{FF2B5EF4-FFF2-40B4-BE49-F238E27FC236}">
                    <a16:creationId xmlns:a16="http://schemas.microsoft.com/office/drawing/2014/main" id="{C9B49338-C823-44F3-8D30-DCE00A3EDA5E}"/>
                  </a:ext>
                </a:extLst>
              </p:cNvPr>
              <p:cNvPicPr>
                <a:picLocks noChangeAspect="1"/>
              </p:cNvPicPr>
              <p:nvPr/>
            </p:nvPicPr>
            <p:blipFill>
              <a:blip r:embed="rId4"/>
              <a:stretch>
                <a:fillRect/>
              </a:stretch>
            </p:blipFill>
            <p:spPr>
              <a:xfrm>
                <a:off x="3892736" y="4352420"/>
                <a:ext cx="942502" cy="319777"/>
              </a:xfrm>
              <a:prstGeom prst="rect">
                <a:avLst/>
              </a:prstGeom>
            </p:spPr>
          </p:pic>
          <p:sp>
            <p:nvSpPr>
              <p:cNvPr id="52" name="Rectangle 51">
                <a:extLst>
                  <a:ext uri="{FF2B5EF4-FFF2-40B4-BE49-F238E27FC236}">
                    <a16:creationId xmlns:a16="http://schemas.microsoft.com/office/drawing/2014/main" id="{11509A38-D467-4C09-88F2-D57FB54F3C7F}"/>
                  </a:ext>
                </a:extLst>
              </p:cNvPr>
              <p:cNvSpPr/>
              <p:nvPr/>
            </p:nvSpPr>
            <p:spPr>
              <a:xfrm>
                <a:off x="1371846" y="3776559"/>
                <a:ext cx="5578771" cy="261610"/>
              </a:xfrm>
              <a:prstGeom prst="rect">
                <a:avLst/>
              </a:prstGeom>
            </p:spPr>
            <p:txBody>
              <a:bodyPr wrap="none">
                <a:spAutoFit/>
              </a:bodyPr>
              <a:lstStyle/>
              <a:p>
                <a:pPr algn="ctr"/>
                <a:r>
                  <a:rPr lang="en-US" sz="1100" b="1" dirty="0">
                    <a:latin typeface="Arial" panose="020B0604020202020204" pitchFamily="34" charset="0"/>
                    <a:cs typeface="Arial" panose="020B0604020202020204" pitchFamily="34" charset="0"/>
                  </a:rPr>
                  <a:t>Combined Social Economic Strengthening Approach and Sexual Risk Behaviors</a:t>
                </a:r>
              </a:p>
            </p:txBody>
          </p:sp>
        </p:grpSp>
      </p:grpSp>
      <p:sp>
        <p:nvSpPr>
          <p:cNvPr id="21" name="Rectangle 20">
            <a:extLst>
              <a:ext uri="{FF2B5EF4-FFF2-40B4-BE49-F238E27FC236}">
                <a16:creationId xmlns:a16="http://schemas.microsoft.com/office/drawing/2014/main" id="{FCCC61DB-D9D8-4026-B271-23A231009E27}"/>
              </a:ext>
            </a:extLst>
          </p:cNvPr>
          <p:cNvSpPr/>
          <p:nvPr/>
        </p:nvSpPr>
        <p:spPr>
          <a:xfrm>
            <a:off x="222596" y="3331872"/>
            <a:ext cx="8915954" cy="500137"/>
          </a:xfrm>
          <a:prstGeom prst="rect">
            <a:avLst/>
          </a:prstGeom>
        </p:spPr>
        <p:txBody>
          <a:bodyPr wrap="square">
            <a:spAutoFit/>
          </a:bodyPr>
          <a:lstStyle/>
          <a:p>
            <a:pPr marL="171450" indent="-171450">
              <a:spcBef>
                <a:spcPts val="300"/>
              </a:spcBef>
              <a:buClr>
                <a:srgbClr val="C00000"/>
              </a:buClr>
              <a:buFont typeface="Arial" panose="020B0604020202020204" pitchFamily="34" charset="0"/>
              <a:buChar char="→"/>
            </a:pPr>
            <a:r>
              <a:rPr lang="en-US" sz="1200" dirty="0">
                <a:latin typeface="Arial" panose="020B0604020202020204" pitchFamily="34" charset="0"/>
                <a:cs typeface="Arial" panose="020B0604020202020204" pitchFamily="34" charset="0"/>
              </a:rPr>
              <a:t>Girls age 15-19 </a:t>
            </a:r>
            <a:r>
              <a:rPr lang="en-US" sz="1200" dirty="0" err="1">
                <a:latin typeface="Arial" panose="020B0604020202020204" pitchFamily="34" charset="0"/>
                <a:cs typeface="Arial" panose="020B0604020202020204" pitchFamily="34" charset="0"/>
              </a:rPr>
              <a:t>yrs</a:t>
            </a:r>
            <a:r>
              <a:rPr lang="en-US" sz="1200" dirty="0">
                <a:latin typeface="Arial" panose="020B0604020202020204" pitchFamily="34" charset="0"/>
                <a:cs typeface="Arial" panose="020B0604020202020204" pitchFamily="34" charset="0"/>
              </a:rPr>
              <a:t> participating in SS, significant </a:t>
            </a:r>
            <a:r>
              <a:rPr lang="en-US" sz="1200" b="1" dirty="0">
                <a:latin typeface="Arial" panose="020B0604020202020204" pitchFamily="34" charset="0"/>
                <a:cs typeface="Arial" panose="020B0604020202020204" pitchFamily="34" charset="0"/>
              </a:rPr>
              <a:t>↓ in all sexual risk behaviors among those completing 10 SS sessions. </a:t>
            </a:r>
          </a:p>
          <a:p>
            <a:pPr marL="171450" indent="-171450">
              <a:spcBef>
                <a:spcPts val="300"/>
              </a:spcBef>
              <a:buClr>
                <a:srgbClr val="C00000"/>
              </a:buClr>
              <a:buFont typeface="Arial" panose="020B0604020202020204" pitchFamily="34" charset="0"/>
              <a:buChar char="→"/>
            </a:pPr>
            <a:r>
              <a:rPr lang="en-US" sz="1200" dirty="0">
                <a:latin typeface="Arial" panose="020B0604020202020204" pitchFamily="34" charset="0"/>
                <a:cs typeface="Arial" panose="020B0604020202020204" pitchFamily="34" charset="0"/>
              </a:rPr>
              <a:t>Young women age 20-24 </a:t>
            </a:r>
            <a:r>
              <a:rPr lang="en-US" sz="1200" dirty="0" err="1">
                <a:latin typeface="Arial" panose="020B0604020202020204" pitchFamily="34" charset="0"/>
                <a:cs typeface="Arial" panose="020B0604020202020204" pitchFamily="34" charset="0"/>
              </a:rPr>
              <a:t>yrs</a:t>
            </a:r>
            <a:r>
              <a:rPr lang="en-US" sz="1200" dirty="0">
                <a:latin typeface="Arial" panose="020B0604020202020204" pitchFamily="34" charset="0"/>
                <a:cs typeface="Arial" panose="020B0604020202020204" pitchFamily="34" charset="0"/>
              </a:rPr>
              <a:t> participating in SS, </a:t>
            </a:r>
            <a:r>
              <a:rPr lang="en-US" sz="1200" b="1" dirty="0">
                <a:latin typeface="Arial" panose="020B0604020202020204" pitchFamily="34" charset="0"/>
                <a:cs typeface="Arial" panose="020B0604020202020204" pitchFamily="34" charset="0"/>
              </a:rPr>
              <a:t>no significant difference </a:t>
            </a:r>
            <a:r>
              <a:rPr lang="en-US" sz="1200" dirty="0">
                <a:latin typeface="Arial" panose="020B0604020202020204" pitchFamily="34" charset="0"/>
                <a:cs typeface="Arial" panose="020B0604020202020204" pitchFamily="34" charset="0"/>
              </a:rPr>
              <a:t>in sexual risk behaviors.</a:t>
            </a:r>
          </a:p>
        </p:txBody>
      </p:sp>
      <p:grpSp>
        <p:nvGrpSpPr>
          <p:cNvPr id="3" name="Group 2">
            <a:extLst>
              <a:ext uri="{FF2B5EF4-FFF2-40B4-BE49-F238E27FC236}">
                <a16:creationId xmlns:a16="http://schemas.microsoft.com/office/drawing/2014/main" id="{3F7499E6-7144-4F65-8C6D-075407A96282}"/>
              </a:ext>
            </a:extLst>
          </p:cNvPr>
          <p:cNvGrpSpPr/>
          <p:nvPr/>
        </p:nvGrpSpPr>
        <p:grpSpPr>
          <a:xfrm>
            <a:off x="439742" y="1200605"/>
            <a:ext cx="5932494" cy="2062686"/>
            <a:chOff x="439742" y="1200605"/>
            <a:chExt cx="5932494" cy="2062686"/>
          </a:xfrm>
        </p:grpSpPr>
        <p:sp>
          <p:nvSpPr>
            <p:cNvPr id="22" name="Rectangle 21">
              <a:extLst>
                <a:ext uri="{FF2B5EF4-FFF2-40B4-BE49-F238E27FC236}">
                  <a16:creationId xmlns:a16="http://schemas.microsoft.com/office/drawing/2014/main" id="{65CA26D3-63BD-407D-B4C6-DCF9FBEC7FD6}"/>
                </a:ext>
              </a:extLst>
            </p:cNvPr>
            <p:cNvSpPr/>
            <p:nvPr/>
          </p:nvSpPr>
          <p:spPr>
            <a:xfrm>
              <a:off x="1875492" y="1200605"/>
              <a:ext cx="4496744" cy="276999"/>
            </a:xfrm>
            <a:prstGeom prst="rect">
              <a:avLst/>
            </a:prstGeom>
          </p:spPr>
          <p:txBody>
            <a:bodyPr wrap="none">
              <a:spAutoFit/>
            </a:bodyPr>
            <a:lstStyle/>
            <a:p>
              <a:pPr algn="ctr"/>
              <a:r>
                <a:rPr lang="en-US" sz="1200" b="1" dirty="0">
                  <a:latin typeface="Arial" panose="020B0604020202020204" pitchFamily="34" charset="0"/>
                  <a:cs typeface="Arial" panose="020B0604020202020204" pitchFamily="34" charset="0"/>
                </a:rPr>
                <a:t>Stepping Stone Session Number and Sexual Risk Behavior</a:t>
              </a:r>
            </a:p>
          </p:txBody>
        </p:sp>
        <p:grpSp>
          <p:nvGrpSpPr>
            <p:cNvPr id="58" name="Group 57">
              <a:extLst>
                <a:ext uri="{FF2B5EF4-FFF2-40B4-BE49-F238E27FC236}">
                  <a16:creationId xmlns:a16="http://schemas.microsoft.com/office/drawing/2014/main" id="{A2FC40B3-30A2-4644-8B7B-03BDAE43A17D}"/>
                </a:ext>
              </a:extLst>
            </p:cNvPr>
            <p:cNvGrpSpPr/>
            <p:nvPr/>
          </p:nvGrpSpPr>
          <p:grpSpPr>
            <a:xfrm>
              <a:off x="439742" y="1439014"/>
              <a:ext cx="3452994" cy="1824277"/>
              <a:chOff x="439742" y="1590186"/>
              <a:chExt cx="3452994" cy="1824277"/>
            </a:xfrm>
          </p:grpSpPr>
          <p:grpSp>
            <p:nvGrpSpPr>
              <p:cNvPr id="38" name="Group 37">
                <a:extLst>
                  <a:ext uri="{FF2B5EF4-FFF2-40B4-BE49-F238E27FC236}">
                    <a16:creationId xmlns:a16="http://schemas.microsoft.com/office/drawing/2014/main" id="{DC715E57-26C4-4672-A353-8B6AFA35B3D1}"/>
                  </a:ext>
                </a:extLst>
              </p:cNvPr>
              <p:cNvGrpSpPr/>
              <p:nvPr/>
            </p:nvGrpSpPr>
            <p:grpSpPr>
              <a:xfrm>
                <a:off x="439742" y="1638999"/>
                <a:ext cx="3452994" cy="1775464"/>
                <a:chOff x="439742" y="1638999"/>
                <a:chExt cx="3452994" cy="1775464"/>
              </a:xfrm>
            </p:grpSpPr>
            <p:pic>
              <p:nvPicPr>
                <p:cNvPr id="32" name="Picture 31">
                  <a:extLst>
                    <a:ext uri="{FF2B5EF4-FFF2-40B4-BE49-F238E27FC236}">
                      <a16:creationId xmlns:a16="http://schemas.microsoft.com/office/drawing/2014/main" id="{F45F48E6-BAE9-4D97-89BC-83DFED389226}"/>
                    </a:ext>
                  </a:extLst>
                </p:cNvPr>
                <p:cNvPicPr>
                  <a:picLocks noChangeAspect="1"/>
                </p:cNvPicPr>
                <p:nvPr/>
              </p:nvPicPr>
              <p:blipFill>
                <a:blip r:embed="rId5"/>
                <a:stretch>
                  <a:fillRect/>
                </a:stretch>
              </p:blipFill>
              <p:spPr>
                <a:xfrm>
                  <a:off x="792661" y="1674923"/>
                  <a:ext cx="3100075" cy="1739540"/>
                </a:xfrm>
                <a:prstGeom prst="rect">
                  <a:avLst/>
                </a:prstGeom>
              </p:spPr>
            </p:pic>
            <p:pic>
              <p:nvPicPr>
                <p:cNvPr id="33" name="Picture 32">
                  <a:extLst>
                    <a:ext uri="{FF2B5EF4-FFF2-40B4-BE49-F238E27FC236}">
                      <a16:creationId xmlns:a16="http://schemas.microsoft.com/office/drawing/2014/main" id="{EDF79D7F-D725-4D5E-BF6E-45E0819586C7}"/>
                    </a:ext>
                  </a:extLst>
                </p:cNvPr>
                <p:cNvPicPr>
                  <a:picLocks noChangeAspect="1"/>
                </p:cNvPicPr>
                <p:nvPr/>
              </p:nvPicPr>
              <p:blipFill>
                <a:blip r:embed="rId6"/>
                <a:stretch>
                  <a:fillRect/>
                </a:stretch>
              </p:blipFill>
              <p:spPr>
                <a:xfrm>
                  <a:off x="439742" y="1638999"/>
                  <a:ext cx="457510" cy="1155814"/>
                </a:xfrm>
                <a:prstGeom prst="rect">
                  <a:avLst/>
                </a:prstGeom>
              </p:spPr>
            </p:pic>
          </p:grpSp>
          <p:sp>
            <p:nvSpPr>
              <p:cNvPr id="55" name="Rectangle 54">
                <a:extLst>
                  <a:ext uri="{FF2B5EF4-FFF2-40B4-BE49-F238E27FC236}">
                    <a16:creationId xmlns:a16="http://schemas.microsoft.com/office/drawing/2014/main" id="{CCAD7FDE-B932-4852-923C-F370176F2A15}"/>
                  </a:ext>
                </a:extLst>
              </p:cNvPr>
              <p:cNvSpPr/>
              <p:nvPr/>
            </p:nvSpPr>
            <p:spPr>
              <a:xfrm>
                <a:off x="2692821" y="1590186"/>
                <a:ext cx="952504" cy="276999"/>
              </a:xfrm>
              <a:prstGeom prst="rect">
                <a:avLst/>
              </a:prstGeom>
            </p:spPr>
            <p:txBody>
              <a:bodyPr wrap="none">
                <a:spAutoFit/>
              </a:bodyPr>
              <a:lstStyle/>
              <a:p>
                <a:pPr algn="ctr"/>
                <a:r>
                  <a:rPr lang="en-US" sz="1200" b="1" dirty="0">
                    <a:latin typeface="Arial" panose="020B0604020202020204" pitchFamily="34" charset="0"/>
                    <a:cs typeface="Arial" panose="020B0604020202020204" pitchFamily="34" charset="0"/>
                  </a:rPr>
                  <a:t>Age 15-19 </a:t>
                </a:r>
              </a:p>
            </p:txBody>
          </p:sp>
        </p:grpSp>
      </p:grpSp>
      <p:grpSp>
        <p:nvGrpSpPr>
          <p:cNvPr id="57" name="Group 56">
            <a:extLst>
              <a:ext uri="{FF2B5EF4-FFF2-40B4-BE49-F238E27FC236}">
                <a16:creationId xmlns:a16="http://schemas.microsoft.com/office/drawing/2014/main" id="{AA6AAE72-799C-4059-87B3-F1BF98F62692}"/>
              </a:ext>
            </a:extLst>
          </p:cNvPr>
          <p:cNvGrpSpPr/>
          <p:nvPr/>
        </p:nvGrpSpPr>
        <p:grpSpPr>
          <a:xfrm>
            <a:off x="4887887" y="1330577"/>
            <a:ext cx="3504153" cy="1947252"/>
            <a:chOff x="4887887" y="1481749"/>
            <a:chExt cx="3504153" cy="1947252"/>
          </a:xfrm>
        </p:grpSpPr>
        <p:grpSp>
          <p:nvGrpSpPr>
            <p:cNvPr id="39" name="Group 38">
              <a:extLst>
                <a:ext uri="{FF2B5EF4-FFF2-40B4-BE49-F238E27FC236}">
                  <a16:creationId xmlns:a16="http://schemas.microsoft.com/office/drawing/2014/main" id="{7F31B3E5-9429-4F97-9006-5A026FB6E969}"/>
                </a:ext>
              </a:extLst>
            </p:cNvPr>
            <p:cNvGrpSpPr/>
            <p:nvPr/>
          </p:nvGrpSpPr>
          <p:grpSpPr>
            <a:xfrm>
              <a:off x="4887887" y="1660105"/>
              <a:ext cx="3504153" cy="1768896"/>
              <a:chOff x="4887887" y="1660104"/>
              <a:chExt cx="3643114" cy="1874937"/>
            </a:xfrm>
          </p:grpSpPr>
          <p:pic>
            <p:nvPicPr>
              <p:cNvPr id="36" name="Picture 35">
                <a:extLst>
                  <a:ext uri="{FF2B5EF4-FFF2-40B4-BE49-F238E27FC236}">
                    <a16:creationId xmlns:a16="http://schemas.microsoft.com/office/drawing/2014/main" id="{DAFA575A-FF39-46BD-8656-8F0FAC881657}"/>
                  </a:ext>
                </a:extLst>
              </p:cNvPr>
              <p:cNvPicPr>
                <a:picLocks noChangeAspect="1"/>
              </p:cNvPicPr>
              <p:nvPr/>
            </p:nvPicPr>
            <p:blipFill>
              <a:blip r:embed="rId7"/>
              <a:stretch>
                <a:fillRect/>
              </a:stretch>
            </p:blipFill>
            <p:spPr>
              <a:xfrm>
                <a:off x="5116642" y="1660104"/>
                <a:ext cx="3414359" cy="1874937"/>
              </a:xfrm>
              <a:prstGeom prst="rect">
                <a:avLst/>
              </a:prstGeom>
            </p:spPr>
          </p:pic>
          <p:pic>
            <p:nvPicPr>
              <p:cNvPr id="37" name="Picture 36">
                <a:extLst>
                  <a:ext uri="{FF2B5EF4-FFF2-40B4-BE49-F238E27FC236}">
                    <a16:creationId xmlns:a16="http://schemas.microsoft.com/office/drawing/2014/main" id="{B8875013-31B7-43E1-9435-F2C1A382CDF9}"/>
                  </a:ext>
                </a:extLst>
              </p:cNvPr>
              <p:cNvPicPr>
                <a:picLocks noChangeAspect="1"/>
              </p:cNvPicPr>
              <p:nvPr/>
            </p:nvPicPr>
            <p:blipFill>
              <a:blip r:embed="rId6"/>
              <a:stretch>
                <a:fillRect/>
              </a:stretch>
            </p:blipFill>
            <p:spPr>
              <a:xfrm>
                <a:off x="4887887" y="1732796"/>
                <a:ext cx="457510" cy="1155814"/>
              </a:xfrm>
              <a:prstGeom prst="rect">
                <a:avLst/>
              </a:prstGeom>
            </p:spPr>
          </p:pic>
        </p:grpSp>
        <p:sp>
          <p:nvSpPr>
            <p:cNvPr id="56" name="Rectangle 55">
              <a:extLst>
                <a:ext uri="{FF2B5EF4-FFF2-40B4-BE49-F238E27FC236}">
                  <a16:creationId xmlns:a16="http://schemas.microsoft.com/office/drawing/2014/main" id="{028752C6-A88D-4808-9DF9-59621A98ED5B}"/>
                </a:ext>
              </a:extLst>
            </p:cNvPr>
            <p:cNvSpPr/>
            <p:nvPr/>
          </p:nvSpPr>
          <p:spPr>
            <a:xfrm>
              <a:off x="6940290" y="1481749"/>
              <a:ext cx="909223" cy="276999"/>
            </a:xfrm>
            <a:prstGeom prst="rect">
              <a:avLst/>
            </a:prstGeom>
          </p:spPr>
          <p:txBody>
            <a:bodyPr wrap="none">
              <a:spAutoFit/>
            </a:bodyPr>
            <a:lstStyle/>
            <a:p>
              <a:pPr algn="ctr"/>
              <a:r>
                <a:rPr lang="en-US" sz="1200" b="1" dirty="0">
                  <a:latin typeface="Arial" panose="020B0604020202020204" pitchFamily="34" charset="0"/>
                  <a:cs typeface="Arial" panose="020B0604020202020204" pitchFamily="34" charset="0"/>
                </a:rPr>
                <a:t>Age 20-24</a:t>
              </a:r>
            </a:p>
          </p:txBody>
        </p:sp>
      </p:grpSp>
      <p:pic>
        <p:nvPicPr>
          <p:cNvPr id="62" name="Picture 61">
            <a:extLst>
              <a:ext uri="{FF2B5EF4-FFF2-40B4-BE49-F238E27FC236}">
                <a16:creationId xmlns:a16="http://schemas.microsoft.com/office/drawing/2014/main" id="{D25D7CF2-7359-46EE-BAE1-ECB016C88540}"/>
              </a:ext>
            </a:extLst>
          </p:cNvPr>
          <p:cNvPicPr>
            <a:picLocks noChangeAspect="1"/>
          </p:cNvPicPr>
          <p:nvPr/>
        </p:nvPicPr>
        <p:blipFill>
          <a:blip r:embed="rId8"/>
          <a:stretch>
            <a:fillRect/>
          </a:stretch>
        </p:blipFill>
        <p:spPr>
          <a:xfrm>
            <a:off x="150160" y="382346"/>
            <a:ext cx="704850" cy="785813"/>
          </a:xfrm>
          <a:prstGeom prst="rect">
            <a:avLst/>
          </a:prstGeom>
        </p:spPr>
      </p:pic>
    </p:spTree>
    <p:extLst>
      <p:ext uri="{BB962C8B-B14F-4D97-AF65-F5344CB8AC3E}">
        <p14:creationId xmlns:p14="http://schemas.microsoft.com/office/powerpoint/2010/main" val="28873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Effect transition="in" filter="fade">
                                      <p:cBhvr>
                                        <p:cTn id="7" dur="500"/>
                                        <p:tgtEl>
                                          <p:spTgt spid="2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0" y="1218743"/>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0" y="1198346"/>
            <a:ext cx="9144000" cy="16417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5000"/>
              </a:lnSpc>
              <a:spcBef>
                <a:spcPts val="600"/>
              </a:spcBef>
            </a:pPr>
            <a:r>
              <a:rPr lang="en-US" sz="2000" dirty="0"/>
              <a:t>Cross-sectional analysis of electronic medical record data on 10,096 adolescents/young adults on ART for &gt;6 </a:t>
            </a:r>
            <a:r>
              <a:rPr lang="en-US" sz="2000" dirty="0" err="1"/>
              <a:t>mos</a:t>
            </a:r>
            <a:r>
              <a:rPr lang="en-US" sz="2000" dirty="0"/>
              <a:t> receiving care from 99 HIV clinics in Kenya between Jan 2016-Dec 2017.</a:t>
            </a:r>
          </a:p>
          <a:p>
            <a:pPr>
              <a:lnSpc>
                <a:spcPct val="105000"/>
              </a:lnSpc>
              <a:spcBef>
                <a:spcPts val="600"/>
              </a:spcBef>
            </a:pPr>
            <a:r>
              <a:rPr lang="en-US" sz="2000" dirty="0"/>
              <a:t>Overall viral suppression 73%; only 14% clinics had suppression &gt;80%.</a:t>
            </a:r>
          </a:p>
        </p:txBody>
      </p:sp>
      <p:pic>
        <p:nvPicPr>
          <p:cNvPr id="3" name="Picture 2">
            <a:extLst>
              <a:ext uri="{FF2B5EF4-FFF2-40B4-BE49-F238E27FC236}">
                <a16:creationId xmlns:a16="http://schemas.microsoft.com/office/drawing/2014/main" id="{C8082FDC-D7E9-4591-A74A-933A127B0B3F}"/>
              </a:ext>
            </a:extLst>
          </p:cNvPr>
          <p:cNvPicPr>
            <a:picLocks noChangeAspect="1"/>
          </p:cNvPicPr>
          <p:nvPr/>
        </p:nvPicPr>
        <p:blipFill>
          <a:blip r:embed="rId3"/>
          <a:stretch>
            <a:fillRect/>
          </a:stretch>
        </p:blipFill>
        <p:spPr>
          <a:xfrm>
            <a:off x="149822" y="431084"/>
            <a:ext cx="746168" cy="553857"/>
          </a:xfrm>
          <a:prstGeom prst="rect">
            <a:avLst/>
          </a:prstGeom>
        </p:spPr>
      </p:pic>
      <p:sp>
        <p:nvSpPr>
          <p:cNvPr id="8" name="Content Placeholder 111">
            <a:extLst>
              <a:ext uri="{FF2B5EF4-FFF2-40B4-BE49-F238E27FC236}">
                <a16:creationId xmlns:a16="http://schemas.microsoft.com/office/drawing/2014/main" id="{A1ED6723-C2A8-4F65-B472-AB715800289F}"/>
              </a:ext>
            </a:extLst>
          </p:cNvPr>
          <p:cNvSpPr txBox="1">
            <a:spLocks/>
          </p:cNvSpPr>
          <p:nvPr/>
        </p:nvSpPr>
        <p:spPr>
          <a:xfrm>
            <a:off x="3463469" y="2589239"/>
            <a:ext cx="5667352" cy="406695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5000"/>
              </a:lnSpc>
              <a:spcBef>
                <a:spcPts val="200"/>
              </a:spcBef>
              <a:buNone/>
            </a:pPr>
            <a:r>
              <a:rPr lang="en-US" sz="2000" dirty="0"/>
              <a:t>Viral suppression was lower:</a:t>
            </a:r>
          </a:p>
          <a:p>
            <a:pPr lvl="1">
              <a:lnSpc>
                <a:spcPct val="105000"/>
              </a:lnSpc>
              <a:spcBef>
                <a:spcPts val="200"/>
              </a:spcBef>
            </a:pPr>
            <a:r>
              <a:rPr lang="en-US" sz="2000" dirty="0"/>
              <a:t>Younger age (&lt;19 </a:t>
            </a:r>
            <a:r>
              <a:rPr lang="en-US" sz="2000" dirty="0" err="1"/>
              <a:t>yrs</a:t>
            </a:r>
            <a:r>
              <a:rPr lang="en-US" sz="2000" dirty="0"/>
              <a:t>)</a:t>
            </a:r>
          </a:p>
          <a:p>
            <a:pPr lvl="1">
              <a:lnSpc>
                <a:spcPct val="105000"/>
              </a:lnSpc>
              <a:spcBef>
                <a:spcPts val="200"/>
              </a:spcBef>
            </a:pPr>
            <a:r>
              <a:rPr lang="en-US" sz="2000" dirty="0"/>
              <a:t>Male sex</a:t>
            </a:r>
          </a:p>
          <a:p>
            <a:pPr marL="57150" indent="0">
              <a:lnSpc>
                <a:spcPct val="105000"/>
              </a:lnSpc>
              <a:spcBef>
                <a:spcPts val="200"/>
              </a:spcBef>
              <a:buNone/>
            </a:pPr>
            <a:r>
              <a:rPr lang="en-US" sz="2000" dirty="0"/>
              <a:t>Only 14% of clinics had &gt;80% suppression.</a:t>
            </a:r>
          </a:p>
          <a:p>
            <a:pPr marL="57150" indent="0">
              <a:lnSpc>
                <a:spcPct val="105000"/>
              </a:lnSpc>
              <a:spcBef>
                <a:spcPts val="200"/>
              </a:spcBef>
              <a:buNone/>
            </a:pPr>
            <a:r>
              <a:rPr lang="en-US" sz="2000" dirty="0"/>
              <a:t>Clinic factors associated with poor suppression:</a:t>
            </a:r>
          </a:p>
          <a:p>
            <a:pPr lvl="1">
              <a:lnSpc>
                <a:spcPct val="105000"/>
              </a:lnSpc>
              <a:spcBef>
                <a:spcPts val="200"/>
              </a:spcBef>
            </a:pPr>
            <a:r>
              <a:rPr lang="en-US" sz="2000" dirty="0"/>
              <a:t>Long turn-around time for test</a:t>
            </a:r>
          </a:p>
          <a:p>
            <a:pPr lvl="1">
              <a:lnSpc>
                <a:spcPct val="105000"/>
              </a:lnSpc>
              <a:spcBef>
                <a:spcPts val="200"/>
              </a:spcBef>
            </a:pPr>
            <a:r>
              <a:rPr lang="en-US" sz="2000" dirty="0"/>
              <a:t>Not mission/faith clinic setting</a:t>
            </a:r>
          </a:p>
          <a:p>
            <a:pPr lvl="1">
              <a:lnSpc>
                <a:spcPct val="105000"/>
              </a:lnSpc>
              <a:spcBef>
                <a:spcPts val="200"/>
              </a:spcBef>
            </a:pPr>
            <a:r>
              <a:rPr lang="en-US" sz="2000" dirty="0"/>
              <a:t>No social worker</a:t>
            </a:r>
          </a:p>
          <a:p>
            <a:pPr lvl="1">
              <a:lnSpc>
                <a:spcPct val="105000"/>
              </a:lnSpc>
              <a:spcBef>
                <a:spcPts val="200"/>
              </a:spcBef>
            </a:pPr>
            <a:r>
              <a:rPr lang="en-US" sz="2000" dirty="0"/>
              <a:t>Not having “adolescent space”</a:t>
            </a:r>
          </a:p>
          <a:p>
            <a:pPr lvl="1">
              <a:lnSpc>
                <a:spcPct val="105000"/>
              </a:lnSpc>
              <a:spcBef>
                <a:spcPts val="200"/>
              </a:spcBef>
            </a:pPr>
            <a:r>
              <a:rPr lang="en-US" sz="2000" dirty="0"/>
              <a:t>Residing in a low/medium HIV burden county of country </a:t>
            </a:r>
          </a:p>
          <a:p>
            <a:pPr>
              <a:lnSpc>
                <a:spcPct val="105000"/>
              </a:lnSpc>
              <a:spcBef>
                <a:spcPts val="200"/>
              </a:spcBef>
            </a:pPr>
            <a:endParaRPr lang="en-US" sz="2000" dirty="0"/>
          </a:p>
        </p:txBody>
      </p:sp>
      <p:grpSp>
        <p:nvGrpSpPr>
          <p:cNvPr id="24" name="Group 23">
            <a:extLst>
              <a:ext uri="{FF2B5EF4-FFF2-40B4-BE49-F238E27FC236}">
                <a16:creationId xmlns:a16="http://schemas.microsoft.com/office/drawing/2014/main" id="{9E5CD2EE-5777-4DE4-A859-9B4E54859A3B}"/>
              </a:ext>
            </a:extLst>
          </p:cNvPr>
          <p:cNvGrpSpPr/>
          <p:nvPr/>
        </p:nvGrpSpPr>
        <p:grpSpPr>
          <a:xfrm>
            <a:off x="256768" y="2589239"/>
            <a:ext cx="3124200" cy="2637467"/>
            <a:chOff x="629948" y="3040758"/>
            <a:chExt cx="3124200" cy="2637467"/>
          </a:xfrm>
        </p:grpSpPr>
        <p:pic>
          <p:nvPicPr>
            <p:cNvPr id="27" name="Picture 26">
              <a:extLst>
                <a:ext uri="{FF2B5EF4-FFF2-40B4-BE49-F238E27FC236}">
                  <a16:creationId xmlns:a16="http://schemas.microsoft.com/office/drawing/2014/main" id="{9536C9F9-12F3-455F-A2BF-D91D87885FBD}"/>
                </a:ext>
              </a:extLst>
            </p:cNvPr>
            <p:cNvPicPr>
              <a:picLocks noChangeAspect="1"/>
            </p:cNvPicPr>
            <p:nvPr/>
          </p:nvPicPr>
          <p:blipFill>
            <a:blip r:embed="rId4"/>
            <a:stretch>
              <a:fillRect/>
            </a:stretch>
          </p:blipFill>
          <p:spPr>
            <a:xfrm>
              <a:off x="650730" y="3317757"/>
              <a:ext cx="3000375" cy="1133475"/>
            </a:xfrm>
            <a:prstGeom prst="rect">
              <a:avLst/>
            </a:prstGeom>
          </p:spPr>
        </p:pic>
        <p:pic>
          <p:nvPicPr>
            <p:cNvPr id="28" name="Picture 27">
              <a:extLst>
                <a:ext uri="{FF2B5EF4-FFF2-40B4-BE49-F238E27FC236}">
                  <a16:creationId xmlns:a16="http://schemas.microsoft.com/office/drawing/2014/main" id="{3AAD9FAA-14A1-4A06-B156-6A719D0A3A09}"/>
                </a:ext>
              </a:extLst>
            </p:cNvPr>
            <p:cNvPicPr>
              <a:picLocks noChangeAspect="1"/>
            </p:cNvPicPr>
            <p:nvPr/>
          </p:nvPicPr>
          <p:blipFill>
            <a:blip r:embed="rId5"/>
            <a:stretch>
              <a:fillRect/>
            </a:stretch>
          </p:blipFill>
          <p:spPr>
            <a:xfrm>
              <a:off x="629948" y="4430450"/>
              <a:ext cx="3124200" cy="1247775"/>
            </a:xfrm>
            <a:prstGeom prst="rect">
              <a:avLst/>
            </a:prstGeom>
          </p:spPr>
        </p:pic>
        <p:sp>
          <p:nvSpPr>
            <p:cNvPr id="29" name="TextBox 28">
              <a:extLst>
                <a:ext uri="{FF2B5EF4-FFF2-40B4-BE49-F238E27FC236}">
                  <a16:creationId xmlns:a16="http://schemas.microsoft.com/office/drawing/2014/main" id="{BF8A65C3-4146-4496-948B-4C95BD9C7156}"/>
                </a:ext>
              </a:extLst>
            </p:cNvPr>
            <p:cNvSpPr txBox="1"/>
            <p:nvPr/>
          </p:nvSpPr>
          <p:spPr>
            <a:xfrm>
              <a:off x="950939" y="3040758"/>
              <a:ext cx="248221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Correlates of Viral Suppression</a:t>
              </a:r>
            </a:p>
          </p:txBody>
        </p:sp>
      </p:grpSp>
      <p:cxnSp>
        <p:nvCxnSpPr>
          <p:cNvPr id="13" name="Straight Arrow Connector 12">
            <a:extLst>
              <a:ext uri="{FF2B5EF4-FFF2-40B4-BE49-F238E27FC236}">
                <a16:creationId xmlns:a16="http://schemas.microsoft.com/office/drawing/2014/main" id="{6206E67E-1ED7-4987-8DEE-9FEE5EB9A9BA}"/>
              </a:ext>
            </a:extLst>
          </p:cNvPr>
          <p:cNvCxnSpPr>
            <a:cxnSpLocks/>
          </p:cNvCxnSpPr>
          <p:nvPr/>
        </p:nvCxnSpPr>
        <p:spPr>
          <a:xfrm flipH="1">
            <a:off x="3257143" y="3429000"/>
            <a:ext cx="242164" cy="397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77C3B69-7566-4DF3-BD91-914DF453E355}"/>
              </a:ext>
            </a:extLst>
          </p:cNvPr>
          <p:cNvCxnSpPr>
            <a:cxnSpLocks/>
          </p:cNvCxnSpPr>
          <p:nvPr/>
        </p:nvCxnSpPr>
        <p:spPr>
          <a:xfrm flipH="1">
            <a:off x="3249101" y="3791893"/>
            <a:ext cx="242164" cy="397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378A374-D6D5-4E94-9BC9-A2FFD9FC1CBC}"/>
              </a:ext>
            </a:extLst>
          </p:cNvPr>
          <p:cNvCxnSpPr>
            <a:cxnSpLocks/>
          </p:cNvCxnSpPr>
          <p:nvPr/>
        </p:nvCxnSpPr>
        <p:spPr>
          <a:xfrm flipH="1">
            <a:off x="3275988" y="4179190"/>
            <a:ext cx="242164" cy="397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1388719-48F5-426F-B31D-5969D00A7BE4}"/>
              </a:ext>
            </a:extLst>
          </p:cNvPr>
          <p:cNvCxnSpPr>
            <a:cxnSpLocks/>
          </p:cNvCxnSpPr>
          <p:nvPr/>
        </p:nvCxnSpPr>
        <p:spPr>
          <a:xfrm flipH="1">
            <a:off x="3275988" y="4350145"/>
            <a:ext cx="242164" cy="397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670ECC7-5B06-4BBC-850E-CAC9F8837B21}"/>
              </a:ext>
            </a:extLst>
          </p:cNvPr>
          <p:cNvCxnSpPr>
            <a:cxnSpLocks/>
          </p:cNvCxnSpPr>
          <p:nvPr/>
        </p:nvCxnSpPr>
        <p:spPr>
          <a:xfrm flipH="1">
            <a:off x="3267188" y="4618179"/>
            <a:ext cx="242164" cy="397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434020D-0BAF-47FD-B374-026CE78135A0}"/>
              </a:ext>
            </a:extLst>
          </p:cNvPr>
          <p:cNvCxnSpPr>
            <a:cxnSpLocks/>
          </p:cNvCxnSpPr>
          <p:nvPr/>
        </p:nvCxnSpPr>
        <p:spPr>
          <a:xfrm flipH="1">
            <a:off x="3266623" y="4779962"/>
            <a:ext cx="242164" cy="397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3C0DE3AD-F5F3-43E4-94E5-3CC8020D5286}"/>
              </a:ext>
            </a:extLst>
          </p:cNvPr>
          <p:cNvSpPr>
            <a:spLocks noGrp="1"/>
          </p:cNvSpPr>
          <p:nvPr>
            <p:ph type="title"/>
          </p:nvPr>
        </p:nvSpPr>
        <p:spPr>
          <a:xfrm>
            <a:off x="505340" y="17749"/>
            <a:ext cx="7886700" cy="1325563"/>
          </a:xfrm>
        </p:spPr>
        <p:txBody>
          <a:bodyPr/>
          <a:lstStyle/>
          <a:p>
            <a:r>
              <a:rPr lang="en-US" dirty="0"/>
              <a:t>One Third of Adolescents and Young Adults in Kenya are Not Virally Suppressed</a:t>
            </a:r>
            <a:br>
              <a:rPr lang="en-US" dirty="0"/>
            </a:br>
            <a:r>
              <a:rPr lang="en-US" sz="2000" i="1" dirty="0">
                <a:solidFill>
                  <a:schemeClr val="tx1"/>
                </a:solidFill>
              </a:rPr>
              <a:t>Njuguna I et al.  CROI, 2020 Boston Abs. 817</a:t>
            </a:r>
            <a:endParaRPr lang="en-US" dirty="0"/>
          </a:p>
        </p:txBody>
      </p:sp>
      <p:pic>
        <p:nvPicPr>
          <p:cNvPr id="22" name="Picture 21">
            <a:extLst>
              <a:ext uri="{FF2B5EF4-FFF2-40B4-BE49-F238E27FC236}">
                <a16:creationId xmlns:a16="http://schemas.microsoft.com/office/drawing/2014/main" id="{CF947C3E-3701-453D-ADD3-5B49F51ECFCC}"/>
              </a:ext>
            </a:extLst>
          </p:cNvPr>
          <p:cNvPicPr>
            <a:picLocks noChangeAspect="1"/>
          </p:cNvPicPr>
          <p:nvPr/>
        </p:nvPicPr>
        <p:blipFill>
          <a:blip r:embed="rId6"/>
          <a:stretch>
            <a:fillRect/>
          </a:stretch>
        </p:blipFill>
        <p:spPr>
          <a:xfrm>
            <a:off x="274290" y="5226706"/>
            <a:ext cx="3113415" cy="1469252"/>
          </a:xfrm>
          <a:prstGeom prst="rect">
            <a:avLst/>
          </a:prstGeom>
        </p:spPr>
      </p:pic>
      <p:cxnSp>
        <p:nvCxnSpPr>
          <p:cNvPr id="23" name="Straight Arrow Connector 22">
            <a:extLst>
              <a:ext uri="{FF2B5EF4-FFF2-40B4-BE49-F238E27FC236}">
                <a16:creationId xmlns:a16="http://schemas.microsoft.com/office/drawing/2014/main" id="{39C3E209-0AFA-4DA7-A267-06F412EFB478}"/>
              </a:ext>
            </a:extLst>
          </p:cNvPr>
          <p:cNvCxnSpPr>
            <a:cxnSpLocks/>
          </p:cNvCxnSpPr>
          <p:nvPr/>
        </p:nvCxnSpPr>
        <p:spPr>
          <a:xfrm flipH="1">
            <a:off x="3275988" y="5972961"/>
            <a:ext cx="935285" cy="18147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1A24C8D-446F-47E3-A66E-3FDCB4BE34B9}"/>
              </a:ext>
            </a:extLst>
          </p:cNvPr>
          <p:cNvSpPr/>
          <p:nvPr/>
        </p:nvSpPr>
        <p:spPr>
          <a:xfrm>
            <a:off x="2477644" y="5474523"/>
            <a:ext cx="228600" cy="99679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42478B6-2856-45E0-8824-93FF4F956F09}"/>
              </a:ext>
            </a:extLst>
          </p:cNvPr>
          <p:cNvSpPr/>
          <p:nvPr/>
        </p:nvSpPr>
        <p:spPr>
          <a:xfrm>
            <a:off x="2782008" y="6031713"/>
            <a:ext cx="522431" cy="28507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59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animEffect transition="in" filter="fade">
                                      <p:cBhvr>
                                        <p:cTn id="45" dur="500"/>
                                        <p:tgtEl>
                                          <p:spTgt spid="8">
                                            <p:txEl>
                                              <p:pRg st="3" end="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8">
                                            <p:txEl>
                                              <p:pRg st="4" end="4"/>
                                            </p:txEl>
                                          </p:spTgt>
                                        </p:tgtEl>
                                        <p:attrNameLst>
                                          <p:attrName>style.visibility</p:attrName>
                                        </p:attrNameLst>
                                      </p:cBhvr>
                                      <p:to>
                                        <p:strVal val="visible"/>
                                      </p:to>
                                    </p:set>
                                    <p:animEffect transition="in" filter="fade">
                                      <p:cBhvr>
                                        <p:cTn id="48" dur="500"/>
                                        <p:tgtEl>
                                          <p:spTgt spid="8">
                                            <p:txEl>
                                              <p:pRg st="4" end="4"/>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8">
                                            <p:txEl>
                                              <p:pRg st="5" end="5"/>
                                            </p:txEl>
                                          </p:spTgt>
                                        </p:tgtEl>
                                        <p:attrNameLst>
                                          <p:attrName>style.visibility</p:attrName>
                                        </p:attrNameLst>
                                      </p:cBhvr>
                                      <p:to>
                                        <p:strVal val="visible"/>
                                      </p:to>
                                    </p:set>
                                    <p:animEffect transition="in" filter="fade">
                                      <p:cBhvr>
                                        <p:cTn id="51" dur="500"/>
                                        <p:tgtEl>
                                          <p:spTgt spid="8">
                                            <p:txEl>
                                              <p:pRg st="5" end="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8">
                                            <p:txEl>
                                              <p:pRg st="6" end="6"/>
                                            </p:txEl>
                                          </p:spTgt>
                                        </p:tgtEl>
                                        <p:attrNameLst>
                                          <p:attrName>style.visibility</p:attrName>
                                        </p:attrNameLst>
                                      </p:cBhvr>
                                      <p:to>
                                        <p:strVal val="visible"/>
                                      </p:to>
                                    </p:set>
                                    <p:animEffect transition="in" filter="fade">
                                      <p:cBhvr>
                                        <p:cTn id="54" dur="500"/>
                                        <p:tgtEl>
                                          <p:spTgt spid="8">
                                            <p:txEl>
                                              <p:pRg st="6" end="6"/>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8">
                                            <p:txEl>
                                              <p:pRg st="7" end="7"/>
                                            </p:txEl>
                                          </p:spTgt>
                                        </p:tgtEl>
                                        <p:attrNameLst>
                                          <p:attrName>style.visibility</p:attrName>
                                        </p:attrNameLst>
                                      </p:cBhvr>
                                      <p:to>
                                        <p:strVal val="visible"/>
                                      </p:to>
                                    </p:set>
                                    <p:animEffect transition="in" filter="fade">
                                      <p:cBhvr>
                                        <p:cTn id="57" dur="500"/>
                                        <p:tgtEl>
                                          <p:spTgt spid="8">
                                            <p:txEl>
                                              <p:pRg st="7" end="7"/>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8">
                                            <p:txEl>
                                              <p:pRg st="8" end="8"/>
                                            </p:txEl>
                                          </p:spTgt>
                                        </p:tgtEl>
                                        <p:attrNameLst>
                                          <p:attrName>style.visibility</p:attrName>
                                        </p:attrNameLst>
                                      </p:cBhvr>
                                      <p:to>
                                        <p:strVal val="visible"/>
                                      </p:to>
                                    </p:set>
                                    <p:animEffect transition="in" filter="fade">
                                      <p:cBhvr>
                                        <p:cTn id="60" dur="500"/>
                                        <p:tgtEl>
                                          <p:spTgt spid="8">
                                            <p:txEl>
                                              <p:pRg st="8" end="8"/>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8">
                                            <p:txEl>
                                              <p:pRg st="9" end="9"/>
                                            </p:txEl>
                                          </p:spTgt>
                                        </p:tgtEl>
                                        <p:attrNameLst>
                                          <p:attrName>style.visibility</p:attrName>
                                        </p:attrNameLst>
                                      </p:cBhvr>
                                      <p:to>
                                        <p:strVal val="visible"/>
                                      </p:to>
                                    </p:set>
                                    <p:animEffect transition="in" filter="fade">
                                      <p:cBhvr>
                                        <p:cTn id="63" dur="500"/>
                                        <p:tgtEl>
                                          <p:spTgt spid="8">
                                            <p:txEl>
                                              <p:pRg st="9" end="9"/>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 presetClass="entr" presetSubtype="0"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860346" y="0"/>
            <a:ext cx="7886700" cy="1325563"/>
          </a:xfrm>
        </p:spPr>
        <p:txBody>
          <a:bodyPr/>
          <a:lstStyle/>
          <a:p>
            <a:r>
              <a:rPr lang="en-US" dirty="0"/>
              <a:t>Rapid ART Start Leads to Sustained Viral Suppression in Youth in Southern U.S.</a:t>
            </a:r>
            <a:br>
              <a:rPr lang="en-US" dirty="0"/>
            </a:br>
            <a:r>
              <a:rPr lang="en-US" sz="2000" i="1" dirty="0" err="1">
                <a:solidFill>
                  <a:schemeClr val="tx1"/>
                </a:solidFill>
              </a:rPr>
              <a:t>Seybolt</a:t>
            </a:r>
            <a:r>
              <a:rPr lang="en-US" sz="2000" i="1" dirty="0">
                <a:solidFill>
                  <a:schemeClr val="tx1"/>
                </a:solidFill>
              </a:rPr>
              <a:t> L et al.  CROI, 2020 Boston Abs. 1073</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4E7D5398-836F-4D57-B16E-4C90B5CA7957}"/>
              </a:ext>
            </a:extLst>
          </p:cNvPr>
          <p:cNvSpPr txBox="1"/>
          <p:nvPr/>
        </p:nvSpPr>
        <p:spPr>
          <a:xfrm>
            <a:off x="5690627" y="4223270"/>
            <a:ext cx="3220509" cy="1973554"/>
          </a:xfrm>
          <a:prstGeom prst="rect">
            <a:avLst/>
          </a:prstGeom>
          <a:noFill/>
        </p:spPr>
        <p:txBody>
          <a:bodyPr wrap="square" rtlCol="0">
            <a:spAutoFit/>
          </a:bodyPr>
          <a:lstStyle/>
          <a:p>
            <a:pPr marL="342900" indent="-342900">
              <a:lnSpc>
                <a:spcPct val="103000"/>
              </a:lnSpc>
              <a:spcBef>
                <a:spcPts val="400"/>
              </a:spcBef>
              <a:buClr>
                <a:srgbClr val="C00000"/>
              </a:buClr>
              <a:buFont typeface="Arial" panose="020B0604020202020204" pitchFamily="34" charset="0"/>
              <a:buChar char="→"/>
            </a:pPr>
            <a:r>
              <a:rPr lang="en-US" sz="2000" dirty="0">
                <a:latin typeface="Arial" panose="020B0604020202020204" pitchFamily="34" charset="0"/>
                <a:cs typeface="Arial" panose="020B0604020202020204" pitchFamily="34" charset="0"/>
              </a:rPr>
              <a:t>Initial VS, as well as sustained VS and engagement in care after 1 year, was very high &amp; not significantly different by age.</a:t>
            </a:r>
          </a:p>
        </p:txBody>
      </p:sp>
      <p:pic>
        <p:nvPicPr>
          <p:cNvPr id="3" name="Picture 2">
            <a:extLst>
              <a:ext uri="{FF2B5EF4-FFF2-40B4-BE49-F238E27FC236}">
                <a16:creationId xmlns:a16="http://schemas.microsoft.com/office/drawing/2014/main" id="{6B9FB7E8-B9F6-434F-9167-6C92667553B2}"/>
              </a:ext>
            </a:extLst>
          </p:cNvPr>
          <p:cNvPicPr>
            <a:picLocks noChangeAspect="1"/>
          </p:cNvPicPr>
          <p:nvPr/>
        </p:nvPicPr>
        <p:blipFill>
          <a:blip r:embed="rId2"/>
          <a:stretch>
            <a:fillRect/>
          </a:stretch>
        </p:blipFill>
        <p:spPr>
          <a:xfrm>
            <a:off x="220342" y="795349"/>
            <a:ext cx="1499402" cy="300373"/>
          </a:xfrm>
          <a:prstGeom prst="rect">
            <a:avLst/>
          </a:prstGeom>
        </p:spPr>
      </p:pic>
      <p:sp>
        <p:nvSpPr>
          <p:cNvPr id="13" name="TextBox 12">
            <a:extLst>
              <a:ext uri="{FF2B5EF4-FFF2-40B4-BE49-F238E27FC236}">
                <a16:creationId xmlns:a16="http://schemas.microsoft.com/office/drawing/2014/main" id="{F70BA9A5-EF1C-46C9-B1B7-D1CE5F0D08D9}"/>
              </a:ext>
            </a:extLst>
          </p:cNvPr>
          <p:cNvSpPr txBox="1"/>
          <p:nvPr/>
        </p:nvSpPr>
        <p:spPr>
          <a:xfrm>
            <a:off x="117343" y="1208352"/>
            <a:ext cx="9062470" cy="2333909"/>
          </a:xfrm>
          <a:prstGeom prst="rect">
            <a:avLst/>
          </a:prstGeom>
          <a:noFill/>
        </p:spPr>
        <p:txBody>
          <a:bodyPr wrap="square" rtlCol="0">
            <a:spAutoFit/>
          </a:bodyPr>
          <a:lstStyle/>
          <a:p>
            <a:pPr marL="285750" indent="-285750">
              <a:lnSpc>
                <a:spcPct val="103000"/>
              </a:lnSpc>
              <a:spcBef>
                <a:spcPts val="400"/>
              </a:spcBef>
              <a:buClr>
                <a:srgbClr val="C00000"/>
              </a:buClr>
              <a:buFont typeface="Wingdings" panose="05000000000000000000" pitchFamily="2" charset="2"/>
              <a:buChar char="§"/>
            </a:pPr>
            <a:r>
              <a:rPr lang="en-US" sz="2000" dirty="0">
                <a:latin typeface="Arial" panose="020B0604020202020204" pitchFamily="34" charset="0"/>
                <a:cs typeface="Arial" panose="020B0604020202020204" pitchFamily="34" charset="0"/>
              </a:rPr>
              <a:t>Rapid Start is a linkage to care intervention in New Orleans where individuals newly diagnosed with HIV are inked to care within 72 hours of diagnosis (often same-day) and started on ART.</a:t>
            </a:r>
          </a:p>
          <a:p>
            <a:pPr marL="285750" indent="-285750">
              <a:lnSpc>
                <a:spcPct val="103000"/>
              </a:lnSpc>
              <a:spcBef>
                <a:spcPts val="400"/>
              </a:spcBef>
              <a:buClr>
                <a:srgbClr val="C00000"/>
              </a:buClr>
              <a:buFont typeface="Wingdings" panose="05000000000000000000" pitchFamily="2" charset="2"/>
              <a:buChar char="§"/>
            </a:pPr>
            <a:r>
              <a:rPr lang="en-US" sz="2000" dirty="0">
                <a:latin typeface="Arial" panose="020B0604020202020204" pitchFamily="34" charset="0"/>
                <a:cs typeface="Arial" panose="020B0604020202020204" pitchFamily="34" charset="0"/>
              </a:rPr>
              <a:t>First dose is directly observed and </a:t>
            </a:r>
            <a:r>
              <a:rPr lang="en-US" sz="2000" dirty="0" err="1">
                <a:latin typeface="Arial" panose="020B0604020202020204" pitchFamily="34" charset="0"/>
                <a:cs typeface="Arial" panose="020B0604020202020204" pitchFamily="34" charset="0"/>
              </a:rPr>
              <a:t>pt</a:t>
            </a:r>
            <a:r>
              <a:rPr lang="en-US" sz="2000" dirty="0">
                <a:latin typeface="Arial" panose="020B0604020202020204" pitchFamily="34" charset="0"/>
                <a:cs typeface="Arial" panose="020B0604020202020204" pitchFamily="34" charset="0"/>
              </a:rPr>
              <a:t> are provided a 30-day drug pack.</a:t>
            </a:r>
          </a:p>
          <a:p>
            <a:pPr marL="285750" indent="-285750">
              <a:lnSpc>
                <a:spcPct val="103000"/>
              </a:lnSpc>
              <a:spcBef>
                <a:spcPts val="400"/>
              </a:spcBef>
              <a:buClr>
                <a:srgbClr val="C00000"/>
              </a:buClr>
              <a:buFont typeface="Wingdings" panose="05000000000000000000" pitchFamily="2" charset="2"/>
              <a:buChar char="§"/>
            </a:pPr>
            <a:r>
              <a:rPr lang="en-US" sz="2000" dirty="0">
                <a:latin typeface="Arial" panose="020B0604020202020204" pitchFamily="34" charset="0"/>
                <a:cs typeface="Arial" panose="020B0604020202020204" pitchFamily="34" charset="0"/>
              </a:rPr>
              <a:t>Evaluated % achieving viral suppression (VS), sustained VS and in care at 12 </a:t>
            </a:r>
            <a:r>
              <a:rPr lang="en-US" sz="2000" dirty="0" err="1">
                <a:latin typeface="Arial" panose="020B0604020202020204" pitchFamily="34" charset="0"/>
                <a:cs typeface="Arial" panose="020B0604020202020204" pitchFamily="34" charset="0"/>
              </a:rPr>
              <a:t>mos</a:t>
            </a:r>
            <a:r>
              <a:rPr lang="en-US" sz="2000" dirty="0">
                <a:latin typeface="Arial" panose="020B0604020202020204" pitchFamily="34" charset="0"/>
                <a:cs typeface="Arial" panose="020B0604020202020204" pitchFamily="34" charset="0"/>
              </a:rPr>
              <a:t> post-diagnosis by age </a:t>
            </a:r>
            <a:r>
              <a:rPr lang="en-US" sz="2000" u="sng" dirty="0">
                <a:latin typeface="Arial" panose="020B0604020202020204" pitchFamily="34" charset="0"/>
                <a:cs typeface="Arial" panose="020B0604020202020204" pitchFamily="34" charset="0"/>
              </a:rPr>
              <a:t>&lt;</a:t>
            </a:r>
            <a:r>
              <a:rPr lang="en-US" sz="2000" dirty="0">
                <a:latin typeface="Arial" panose="020B0604020202020204" pitchFamily="34" charset="0"/>
                <a:cs typeface="Arial" panose="020B0604020202020204" pitchFamily="34" charset="0"/>
              </a:rPr>
              <a:t>24 vs </a:t>
            </a:r>
            <a:r>
              <a:rPr lang="en-US" sz="2000" u="sng" dirty="0">
                <a:latin typeface="Arial" panose="020B0604020202020204" pitchFamily="34" charset="0"/>
                <a:cs typeface="Arial" panose="020B0604020202020204" pitchFamily="34" charset="0"/>
              </a:rPr>
              <a:t>&gt;</a:t>
            </a:r>
            <a:r>
              <a:rPr lang="en-US" sz="2000" dirty="0">
                <a:latin typeface="Arial" panose="020B0604020202020204" pitchFamily="34" charset="0"/>
                <a:cs typeface="Arial" panose="020B0604020202020204" pitchFamily="34" charset="0"/>
              </a:rPr>
              <a:t>25 </a:t>
            </a:r>
            <a:r>
              <a:rPr lang="en-US" sz="2000" dirty="0" err="1">
                <a:latin typeface="Arial" panose="020B0604020202020204" pitchFamily="34" charset="0"/>
                <a:cs typeface="Arial" panose="020B0604020202020204" pitchFamily="34" charset="0"/>
              </a:rPr>
              <a:t>yr</a:t>
            </a:r>
            <a:r>
              <a:rPr lang="en-US" sz="20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(18-24 </a:t>
            </a:r>
            <a:r>
              <a:rPr lang="en-US" sz="1600" dirty="0" err="1">
                <a:latin typeface="Arial" panose="020B0604020202020204" pitchFamily="34" charset="0"/>
                <a:cs typeface="Arial" panose="020B0604020202020204" pitchFamily="34" charset="0"/>
              </a:rPr>
              <a:t>yr</a:t>
            </a:r>
            <a:r>
              <a:rPr lang="en-US" sz="1600" dirty="0">
                <a:latin typeface="Arial" panose="020B0604020202020204" pitchFamily="34" charset="0"/>
                <a:cs typeface="Arial" panose="020B0604020202020204" pitchFamily="34" charset="0"/>
              </a:rPr>
              <a:t>: median 21 </a:t>
            </a:r>
            <a:r>
              <a:rPr lang="en-US" sz="1600" dirty="0" err="1">
                <a:latin typeface="Arial" panose="020B0604020202020204" pitchFamily="34" charset="0"/>
                <a:cs typeface="Arial" panose="020B0604020202020204" pitchFamily="34" charset="0"/>
              </a:rPr>
              <a:t>yr</a:t>
            </a:r>
            <a:r>
              <a:rPr lang="en-US" sz="1600" dirty="0">
                <a:latin typeface="Arial" panose="020B0604020202020204" pitchFamily="34" charset="0"/>
                <a:cs typeface="Arial" panose="020B0604020202020204" pitchFamily="34" charset="0"/>
              </a:rPr>
              <a:t>; 81% male, 68% black, 81% MSM]; </a:t>
            </a:r>
            <a:r>
              <a:rPr lang="en-US" sz="1600" u="sng" dirty="0">
                <a:latin typeface="Arial" panose="020B0604020202020204" pitchFamily="34" charset="0"/>
                <a:cs typeface="Arial" panose="020B0604020202020204" pitchFamily="34" charset="0"/>
              </a:rPr>
              <a:t>&gt;</a:t>
            </a:r>
            <a:r>
              <a:rPr lang="en-US" sz="1600" dirty="0">
                <a:latin typeface="Arial" panose="020B0604020202020204" pitchFamily="34" charset="0"/>
                <a:cs typeface="Arial" panose="020B0604020202020204" pitchFamily="34" charset="0"/>
              </a:rPr>
              <a:t>25 </a:t>
            </a:r>
            <a:r>
              <a:rPr lang="en-US" sz="1600" dirty="0" err="1">
                <a:latin typeface="Arial" panose="020B0604020202020204" pitchFamily="34" charset="0"/>
                <a:cs typeface="Arial" panose="020B0604020202020204" pitchFamily="34" charset="0"/>
              </a:rPr>
              <a:t>yr</a:t>
            </a:r>
            <a:r>
              <a:rPr lang="en-US" sz="1600" dirty="0">
                <a:latin typeface="Arial" panose="020B0604020202020204" pitchFamily="34" charset="0"/>
                <a:cs typeface="Arial" panose="020B0604020202020204" pitchFamily="34" charset="0"/>
              </a:rPr>
              <a:t>: median 33 </a:t>
            </a:r>
            <a:r>
              <a:rPr lang="en-US" sz="1600" dirty="0" err="1">
                <a:latin typeface="Arial" panose="020B0604020202020204" pitchFamily="34" charset="0"/>
                <a:cs typeface="Arial" panose="020B0604020202020204" pitchFamily="34" charset="0"/>
              </a:rPr>
              <a:t>yr</a:t>
            </a:r>
            <a:r>
              <a:rPr lang="en-US" sz="1600" dirty="0">
                <a:latin typeface="Arial" panose="020B0604020202020204" pitchFamily="34" charset="0"/>
                <a:cs typeface="Arial" panose="020B0604020202020204" pitchFamily="34" charset="0"/>
              </a:rPr>
              <a:t>; 69% male, 58% black, 54% MSM).</a:t>
            </a:r>
          </a:p>
        </p:txBody>
      </p:sp>
      <p:pic>
        <p:nvPicPr>
          <p:cNvPr id="8" name="Picture 7">
            <a:extLst>
              <a:ext uri="{FF2B5EF4-FFF2-40B4-BE49-F238E27FC236}">
                <a16:creationId xmlns:a16="http://schemas.microsoft.com/office/drawing/2014/main" id="{2D4E07DE-B93D-4CC5-AF93-3979E5DE1CE0}"/>
              </a:ext>
            </a:extLst>
          </p:cNvPr>
          <p:cNvPicPr>
            <a:picLocks noChangeAspect="1"/>
          </p:cNvPicPr>
          <p:nvPr/>
        </p:nvPicPr>
        <p:blipFill>
          <a:blip r:embed="rId3"/>
          <a:stretch>
            <a:fillRect/>
          </a:stretch>
        </p:blipFill>
        <p:spPr>
          <a:xfrm>
            <a:off x="341920" y="3623501"/>
            <a:ext cx="5158511" cy="2919912"/>
          </a:xfrm>
          <a:prstGeom prst="rect">
            <a:avLst/>
          </a:prstGeom>
        </p:spPr>
      </p:pic>
    </p:spTree>
    <p:extLst>
      <p:ext uri="{BB962C8B-B14F-4D97-AF65-F5344CB8AC3E}">
        <p14:creationId xmlns:p14="http://schemas.microsoft.com/office/powerpoint/2010/main" val="197559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462810" y="0"/>
            <a:ext cx="7886700" cy="1325563"/>
          </a:xfrm>
        </p:spPr>
        <p:txBody>
          <a:bodyPr/>
          <a:lstStyle/>
          <a:p>
            <a:r>
              <a:rPr lang="en-US" dirty="0"/>
              <a:t>Effects of Early ART in Youth with Acute/Recent HIV on HIV DNA and Antibody</a:t>
            </a:r>
            <a:br>
              <a:rPr lang="en-US" dirty="0"/>
            </a:br>
            <a:r>
              <a:rPr lang="en-US" sz="2000" i="1" dirty="0">
                <a:solidFill>
                  <a:schemeClr val="tx1"/>
                </a:solidFill>
              </a:rPr>
              <a:t>Cortado R et al.  CROI, 2020 Boston Abs. 379</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99458"/>
            <a:ext cx="8857735" cy="20974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ATN 143 enrolled 87 high-risk youth in LA and New Orleans with newly diagnosed HIV infection (32 acute and 5 recent) and </a:t>
            </a:r>
            <a:r>
              <a:rPr lang="en-US" sz="2000" b="1" dirty="0"/>
              <a:t>immediately following dx</a:t>
            </a:r>
            <a:r>
              <a:rPr lang="en-US" sz="2000" dirty="0"/>
              <a:t> began potent 4-drug ART; 20 (mean age 20.9 </a:t>
            </a:r>
            <a:r>
              <a:rPr lang="en-US" sz="2000" dirty="0" err="1"/>
              <a:t>yr</a:t>
            </a:r>
            <a:r>
              <a:rPr lang="en-US" sz="2000" dirty="0"/>
              <a:t>) reached &gt;12 </a:t>
            </a:r>
            <a:r>
              <a:rPr lang="en-US" sz="2000" dirty="0" err="1"/>
              <a:t>mo</a:t>
            </a:r>
            <a:r>
              <a:rPr lang="en-US" sz="2000" dirty="0"/>
              <a:t> FU.</a:t>
            </a:r>
          </a:p>
          <a:p>
            <a:pPr lvl="1">
              <a:lnSpc>
                <a:spcPct val="103000"/>
              </a:lnSpc>
              <a:spcBef>
                <a:spcPts val="600"/>
              </a:spcBef>
            </a:pPr>
            <a:r>
              <a:rPr lang="en-US" sz="2000" dirty="0"/>
              <a:t>11 complete response (sustained RNA &lt;20 c/mL);8 partial (RNA &lt;20 but rebound above); 1 non-responder (never &lt;20).</a:t>
            </a:r>
          </a:p>
        </p:txBody>
      </p:sp>
      <p:sp>
        <p:nvSpPr>
          <p:cNvPr id="10" name="TextBox 9">
            <a:extLst>
              <a:ext uri="{FF2B5EF4-FFF2-40B4-BE49-F238E27FC236}">
                <a16:creationId xmlns:a16="http://schemas.microsoft.com/office/drawing/2014/main" id="{BC3761E9-F65C-4B6A-8E8D-D0D7A30C7043}"/>
              </a:ext>
            </a:extLst>
          </p:cNvPr>
          <p:cNvSpPr txBox="1"/>
          <p:nvPr/>
        </p:nvSpPr>
        <p:spPr>
          <a:xfrm>
            <a:off x="3723815" y="3305765"/>
            <a:ext cx="2260028" cy="3116815"/>
          </a:xfrm>
          <a:prstGeom prst="rect">
            <a:avLst/>
          </a:prstGeom>
          <a:noFill/>
        </p:spPr>
        <p:txBody>
          <a:bodyPr wrap="square" rtlCol="0">
            <a:spAutoFit/>
          </a:bodyPr>
          <a:lstStyle/>
          <a:p>
            <a:pPr marL="285750" indent="-285750">
              <a:lnSpc>
                <a:spcPct val="103000"/>
              </a:lnSpc>
              <a:spcBef>
                <a:spcPts val="300"/>
              </a:spcBef>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Mean baseline HIV DNA was 898 c/10</a:t>
            </a:r>
            <a:r>
              <a:rPr lang="en-US" sz="1600" baseline="30000" dirty="0">
                <a:latin typeface="Arial" panose="020B0604020202020204" pitchFamily="34" charset="0"/>
                <a:cs typeface="Arial" panose="020B0604020202020204" pitchFamily="34" charset="0"/>
              </a:rPr>
              <a:t>6 </a:t>
            </a:r>
            <a:r>
              <a:rPr lang="en-US" sz="1600" dirty="0">
                <a:latin typeface="Arial" panose="020B0604020202020204" pitchFamily="34" charset="0"/>
                <a:cs typeface="Arial" panose="020B0604020202020204" pitchFamily="34" charset="0"/>
              </a:rPr>
              <a:t>PBMC, ↓ to 322 c/10</a:t>
            </a:r>
            <a:r>
              <a:rPr lang="en-US" sz="1600" baseline="30000" dirty="0">
                <a:latin typeface="Arial" panose="020B0604020202020204" pitchFamily="34" charset="0"/>
                <a:cs typeface="Arial" panose="020B0604020202020204" pitchFamily="34" charset="0"/>
              </a:rPr>
              <a:t>6</a:t>
            </a:r>
            <a:r>
              <a:rPr lang="en-US" sz="1600" dirty="0">
                <a:latin typeface="Arial" panose="020B0604020202020204" pitchFamily="34" charset="0"/>
                <a:cs typeface="Arial" panose="020B0604020202020204" pitchFamily="34" charset="0"/>
              </a:rPr>
              <a:t> at 12 </a:t>
            </a:r>
            <a:r>
              <a:rPr lang="en-US" sz="1600" dirty="0" err="1">
                <a:latin typeface="Arial" panose="020B0604020202020204" pitchFamily="34" charset="0"/>
                <a:cs typeface="Arial" panose="020B0604020202020204" pitchFamily="34" charset="0"/>
              </a:rPr>
              <a:t>mo</a:t>
            </a:r>
            <a:r>
              <a:rPr lang="en-US" sz="1600" dirty="0">
                <a:latin typeface="Arial" panose="020B0604020202020204" pitchFamily="34" charset="0"/>
                <a:cs typeface="Arial" panose="020B0604020202020204" pitchFamily="34" charset="0"/>
              </a:rPr>
              <a:t> (p=0.03).  Mean ↓ 72% in 7 acute vs 27% 13 recent infections.</a:t>
            </a:r>
          </a:p>
          <a:p>
            <a:pPr marL="285750" indent="-285750">
              <a:lnSpc>
                <a:spcPct val="103000"/>
              </a:lnSpc>
              <a:spcBef>
                <a:spcPts val="300"/>
              </a:spcBef>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CD4 count ↑ from 407 to 682/mm3 at 12 </a:t>
            </a:r>
            <a:r>
              <a:rPr lang="en-US" sz="1600" dirty="0" err="1">
                <a:latin typeface="Arial" panose="020B0604020202020204" pitchFamily="34" charset="0"/>
                <a:cs typeface="Arial" panose="020B0604020202020204" pitchFamily="34" charset="0"/>
              </a:rPr>
              <a:t>mo</a:t>
            </a:r>
            <a:r>
              <a:rPr lang="en-US" sz="1600" dirty="0">
                <a:latin typeface="Arial" panose="020B0604020202020204" pitchFamily="34" charset="0"/>
                <a:cs typeface="Arial" panose="020B0604020202020204" pitchFamily="34" charset="0"/>
              </a:rPr>
              <a:t> (p=0.0004)</a:t>
            </a:r>
          </a:p>
          <a:p>
            <a:pPr>
              <a:lnSpc>
                <a:spcPct val="103000"/>
              </a:lnSpc>
              <a:spcBef>
                <a:spcPts val="300"/>
              </a:spcBef>
              <a:buClr>
                <a:srgbClr val="C00000"/>
              </a:buClr>
            </a:pPr>
            <a:endParaRPr lang="en-US" sz="1600" baseline="30000"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7EB3283B-0C7F-4B80-8E35-6896DC2FD763}"/>
              </a:ext>
            </a:extLst>
          </p:cNvPr>
          <p:cNvGrpSpPr/>
          <p:nvPr/>
        </p:nvGrpSpPr>
        <p:grpSpPr>
          <a:xfrm>
            <a:off x="6468235" y="4787161"/>
            <a:ext cx="2087067" cy="1606225"/>
            <a:chOff x="5982694" y="3169913"/>
            <a:chExt cx="2087067" cy="1606225"/>
          </a:xfrm>
        </p:grpSpPr>
        <p:sp>
          <p:nvSpPr>
            <p:cNvPr id="12" name="Rectangle 11">
              <a:extLst>
                <a:ext uri="{FF2B5EF4-FFF2-40B4-BE49-F238E27FC236}">
                  <a16:creationId xmlns:a16="http://schemas.microsoft.com/office/drawing/2014/main" id="{4B67D4C2-FCE7-4DFF-970A-10FC86F2B194}"/>
                </a:ext>
              </a:extLst>
            </p:cNvPr>
            <p:cNvSpPr/>
            <p:nvPr/>
          </p:nvSpPr>
          <p:spPr>
            <a:xfrm>
              <a:off x="5982694" y="3169913"/>
              <a:ext cx="1977143" cy="253916"/>
            </a:xfrm>
            <a:prstGeom prst="rect">
              <a:avLst/>
            </a:prstGeom>
            <a:solidFill>
              <a:schemeClr val="bg1"/>
            </a:solidFill>
          </p:spPr>
          <p:txBody>
            <a:bodyPr wrap="square">
              <a:spAutoFit/>
            </a:bodyPr>
            <a:lstStyle/>
            <a:p>
              <a:pPr algn="ctr"/>
              <a:r>
                <a:rPr lang="en-US" sz="1050" b="1" dirty="0">
                  <a:latin typeface="Arial" panose="020B0604020202020204" pitchFamily="34" charset="0"/>
                  <a:cs typeface="Arial" panose="020B0604020202020204" pitchFamily="34" charset="0"/>
                </a:rPr>
                <a:t>Western Blot Ab Bands</a:t>
              </a:r>
            </a:p>
          </p:txBody>
        </p:sp>
        <p:pic>
          <p:nvPicPr>
            <p:cNvPr id="13" name="Picture 12">
              <a:extLst>
                <a:ext uri="{FF2B5EF4-FFF2-40B4-BE49-F238E27FC236}">
                  <a16:creationId xmlns:a16="http://schemas.microsoft.com/office/drawing/2014/main" id="{F3CFF134-91EB-4DF7-9FFB-DA82B467BB52}"/>
                </a:ext>
              </a:extLst>
            </p:cNvPr>
            <p:cNvPicPr>
              <a:picLocks noChangeAspect="1"/>
            </p:cNvPicPr>
            <p:nvPr/>
          </p:nvPicPr>
          <p:blipFill>
            <a:blip r:embed="rId2"/>
            <a:stretch>
              <a:fillRect/>
            </a:stretch>
          </p:blipFill>
          <p:spPr>
            <a:xfrm>
              <a:off x="6036802" y="3374976"/>
              <a:ext cx="2032959" cy="1401162"/>
            </a:xfrm>
            <a:prstGeom prst="rect">
              <a:avLst/>
            </a:prstGeom>
          </p:spPr>
        </p:pic>
      </p:grpSp>
      <p:sp>
        <p:nvSpPr>
          <p:cNvPr id="15" name="TextBox 14">
            <a:extLst>
              <a:ext uri="{FF2B5EF4-FFF2-40B4-BE49-F238E27FC236}">
                <a16:creationId xmlns:a16="http://schemas.microsoft.com/office/drawing/2014/main" id="{B29599D9-9171-464E-8A4A-AB28A8DA96F7}"/>
              </a:ext>
            </a:extLst>
          </p:cNvPr>
          <p:cNvSpPr txBox="1"/>
          <p:nvPr/>
        </p:nvSpPr>
        <p:spPr>
          <a:xfrm>
            <a:off x="5909372" y="3253871"/>
            <a:ext cx="2990452" cy="836447"/>
          </a:xfrm>
          <a:prstGeom prst="rect">
            <a:avLst/>
          </a:prstGeom>
          <a:noFill/>
        </p:spPr>
        <p:txBody>
          <a:bodyPr wrap="square" rtlCol="0">
            <a:spAutoFit/>
          </a:bodyPr>
          <a:lstStyle/>
          <a:p>
            <a:pPr marL="285750" indent="-285750">
              <a:lnSpc>
                <a:spcPct val="103000"/>
              </a:lnSpc>
              <a:spcBef>
                <a:spcPts val="300"/>
              </a:spcBef>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HIV Ab showed ↓ in bands resulting in indeterminate results in 14/20 at 12 mos.</a:t>
            </a:r>
            <a:endParaRPr lang="en-US" sz="1600" baseline="30000" dirty="0">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2A6675DF-90DE-4112-8291-CF1612BEF86F}"/>
              </a:ext>
            </a:extLst>
          </p:cNvPr>
          <p:cNvGrpSpPr/>
          <p:nvPr/>
        </p:nvGrpSpPr>
        <p:grpSpPr>
          <a:xfrm>
            <a:off x="1954049" y="3296871"/>
            <a:ext cx="1844236" cy="3291117"/>
            <a:chOff x="2004706" y="3250270"/>
            <a:chExt cx="1844236" cy="3291117"/>
          </a:xfrm>
        </p:grpSpPr>
        <p:sp>
          <p:nvSpPr>
            <p:cNvPr id="19" name="Rectangle 18">
              <a:extLst>
                <a:ext uri="{FF2B5EF4-FFF2-40B4-BE49-F238E27FC236}">
                  <a16:creationId xmlns:a16="http://schemas.microsoft.com/office/drawing/2014/main" id="{2E39F3B9-A09D-49F5-AC49-547C3AC872F2}"/>
                </a:ext>
              </a:extLst>
            </p:cNvPr>
            <p:cNvSpPr/>
            <p:nvPr/>
          </p:nvSpPr>
          <p:spPr>
            <a:xfrm>
              <a:off x="2387506" y="3250270"/>
              <a:ext cx="1245483" cy="230832"/>
            </a:xfrm>
            <a:prstGeom prst="rect">
              <a:avLst/>
            </a:prstGeom>
            <a:solidFill>
              <a:schemeClr val="bg1"/>
            </a:solidFill>
          </p:spPr>
          <p:txBody>
            <a:bodyPr wrap="square">
              <a:spAutoFit/>
            </a:bodyPr>
            <a:lstStyle/>
            <a:p>
              <a:pPr algn="ctr"/>
              <a:r>
                <a:rPr lang="en-US" sz="900" b="1" dirty="0">
                  <a:latin typeface="Arial" panose="020B0604020202020204" pitchFamily="34" charset="0"/>
                  <a:cs typeface="Arial" panose="020B0604020202020204" pitchFamily="34" charset="0"/>
                </a:rPr>
                <a:t>CD4 Cell Count</a:t>
              </a:r>
            </a:p>
          </p:txBody>
        </p:sp>
        <p:grpSp>
          <p:nvGrpSpPr>
            <p:cNvPr id="22" name="Group 21">
              <a:extLst>
                <a:ext uri="{FF2B5EF4-FFF2-40B4-BE49-F238E27FC236}">
                  <a16:creationId xmlns:a16="http://schemas.microsoft.com/office/drawing/2014/main" id="{5DA41F49-61C3-425C-B974-3991CA5311C5}"/>
                </a:ext>
              </a:extLst>
            </p:cNvPr>
            <p:cNvGrpSpPr/>
            <p:nvPr/>
          </p:nvGrpSpPr>
          <p:grpSpPr>
            <a:xfrm>
              <a:off x="2004706" y="3461187"/>
              <a:ext cx="1844236" cy="3080200"/>
              <a:chOff x="1899616" y="3417020"/>
              <a:chExt cx="1844236" cy="3080200"/>
            </a:xfrm>
          </p:grpSpPr>
          <p:pic>
            <p:nvPicPr>
              <p:cNvPr id="18" name="Picture 17">
                <a:extLst>
                  <a:ext uri="{FF2B5EF4-FFF2-40B4-BE49-F238E27FC236}">
                    <a16:creationId xmlns:a16="http://schemas.microsoft.com/office/drawing/2014/main" id="{A0DD8CB1-5A12-405F-BD38-A99DF2A66600}"/>
                  </a:ext>
                </a:extLst>
              </p:cNvPr>
              <p:cNvPicPr>
                <a:picLocks noChangeAspect="1"/>
              </p:cNvPicPr>
              <p:nvPr/>
            </p:nvPicPr>
            <p:blipFill>
              <a:blip r:embed="rId3"/>
              <a:stretch>
                <a:fillRect/>
              </a:stretch>
            </p:blipFill>
            <p:spPr>
              <a:xfrm>
                <a:off x="1899616" y="3417020"/>
                <a:ext cx="1844236" cy="3080200"/>
              </a:xfrm>
              <a:prstGeom prst="rect">
                <a:avLst/>
              </a:prstGeom>
            </p:spPr>
          </p:pic>
          <p:pic>
            <p:nvPicPr>
              <p:cNvPr id="21" name="Picture 20">
                <a:extLst>
                  <a:ext uri="{FF2B5EF4-FFF2-40B4-BE49-F238E27FC236}">
                    <a16:creationId xmlns:a16="http://schemas.microsoft.com/office/drawing/2014/main" id="{63D59E36-6EF0-4936-BB18-C297C75BE41E}"/>
                  </a:ext>
                </a:extLst>
              </p:cNvPr>
              <p:cNvPicPr>
                <a:picLocks noChangeAspect="1"/>
              </p:cNvPicPr>
              <p:nvPr/>
            </p:nvPicPr>
            <p:blipFill>
              <a:blip r:embed="rId4"/>
              <a:stretch>
                <a:fillRect/>
              </a:stretch>
            </p:blipFill>
            <p:spPr>
              <a:xfrm>
                <a:off x="2219195" y="3504014"/>
                <a:ext cx="731345" cy="505901"/>
              </a:xfrm>
              <a:prstGeom prst="rect">
                <a:avLst/>
              </a:prstGeom>
            </p:spPr>
          </p:pic>
        </p:grpSp>
      </p:grpSp>
      <p:pic>
        <p:nvPicPr>
          <p:cNvPr id="25" name="Picture 24">
            <a:extLst>
              <a:ext uri="{FF2B5EF4-FFF2-40B4-BE49-F238E27FC236}">
                <a16:creationId xmlns:a16="http://schemas.microsoft.com/office/drawing/2014/main" id="{655E1DDB-9944-4DC5-A2A0-1B8CF94EFFD6}"/>
              </a:ext>
            </a:extLst>
          </p:cNvPr>
          <p:cNvPicPr>
            <a:picLocks noChangeAspect="1"/>
          </p:cNvPicPr>
          <p:nvPr/>
        </p:nvPicPr>
        <p:blipFill>
          <a:blip r:embed="rId5"/>
          <a:stretch>
            <a:fillRect/>
          </a:stretch>
        </p:blipFill>
        <p:spPr>
          <a:xfrm>
            <a:off x="6550171" y="4170317"/>
            <a:ext cx="1783325" cy="596155"/>
          </a:xfrm>
          <a:prstGeom prst="rect">
            <a:avLst/>
          </a:prstGeom>
        </p:spPr>
      </p:pic>
      <p:grpSp>
        <p:nvGrpSpPr>
          <p:cNvPr id="27" name="Group 26">
            <a:extLst>
              <a:ext uri="{FF2B5EF4-FFF2-40B4-BE49-F238E27FC236}">
                <a16:creationId xmlns:a16="http://schemas.microsoft.com/office/drawing/2014/main" id="{7B396794-1838-436A-9AB5-F1444537EF39}"/>
              </a:ext>
            </a:extLst>
          </p:cNvPr>
          <p:cNvGrpSpPr/>
          <p:nvPr/>
        </p:nvGrpSpPr>
        <p:grpSpPr>
          <a:xfrm>
            <a:off x="193502" y="3253871"/>
            <a:ext cx="2130248" cy="3365043"/>
            <a:chOff x="193502" y="3253871"/>
            <a:chExt cx="2130248" cy="3365043"/>
          </a:xfrm>
        </p:grpSpPr>
        <p:grpSp>
          <p:nvGrpSpPr>
            <p:cNvPr id="24" name="Group 23">
              <a:extLst>
                <a:ext uri="{FF2B5EF4-FFF2-40B4-BE49-F238E27FC236}">
                  <a16:creationId xmlns:a16="http://schemas.microsoft.com/office/drawing/2014/main" id="{2091A2C0-A54A-4EA7-93B9-FE04753C70FD}"/>
                </a:ext>
              </a:extLst>
            </p:cNvPr>
            <p:cNvGrpSpPr/>
            <p:nvPr/>
          </p:nvGrpSpPr>
          <p:grpSpPr>
            <a:xfrm>
              <a:off x="193502" y="3253871"/>
              <a:ext cx="2130248" cy="3365043"/>
              <a:chOff x="193502" y="3253871"/>
              <a:chExt cx="2130248" cy="3365043"/>
            </a:xfrm>
          </p:grpSpPr>
          <p:grpSp>
            <p:nvGrpSpPr>
              <p:cNvPr id="6" name="Group 5">
                <a:extLst>
                  <a:ext uri="{FF2B5EF4-FFF2-40B4-BE49-F238E27FC236}">
                    <a16:creationId xmlns:a16="http://schemas.microsoft.com/office/drawing/2014/main" id="{3C223E07-8D3E-46AE-BBB1-D4A6654817C7}"/>
                  </a:ext>
                </a:extLst>
              </p:cNvPr>
              <p:cNvGrpSpPr/>
              <p:nvPr/>
            </p:nvGrpSpPr>
            <p:grpSpPr>
              <a:xfrm>
                <a:off x="193502" y="3337525"/>
                <a:ext cx="1777699" cy="3281389"/>
                <a:chOff x="280426" y="3156891"/>
                <a:chExt cx="1758206" cy="3327799"/>
              </a:xfrm>
            </p:grpSpPr>
            <p:pic>
              <p:nvPicPr>
                <p:cNvPr id="3" name="Picture 2">
                  <a:extLst>
                    <a:ext uri="{FF2B5EF4-FFF2-40B4-BE49-F238E27FC236}">
                      <a16:creationId xmlns:a16="http://schemas.microsoft.com/office/drawing/2014/main" id="{E20D8327-DB16-41C3-878E-B2A296FAF8BF}"/>
                    </a:ext>
                  </a:extLst>
                </p:cNvPr>
                <p:cNvPicPr>
                  <a:picLocks noChangeAspect="1"/>
                </p:cNvPicPr>
                <p:nvPr/>
              </p:nvPicPr>
              <p:blipFill>
                <a:blip r:embed="rId6"/>
                <a:stretch>
                  <a:fillRect/>
                </a:stretch>
              </p:blipFill>
              <p:spPr>
                <a:xfrm>
                  <a:off x="280426" y="3156891"/>
                  <a:ext cx="1758206" cy="3327799"/>
                </a:xfrm>
                <a:prstGeom prst="rect">
                  <a:avLst/>
                </a:prstGeom>
              </p:spPr>
            </p:pic>
            <p:pic>
              <p:nvPicPr>
                <p:cNvPr id="5" name="Picture 4">
                  <a:extLst>
                    <a:ext uri="{FF2B5EF4-FFF2-40B4-BE49-F238E27FC236}">
                      <a16:creationId xmlns:a16="http://schemas.microsoft.com/office/drawing/2014/main" id="{60DCCD36-DBE4-44FB-BD73-D099AE466393}"/>
                    </a:ext>
                  </a:extLst>
                </p:cNvPr>
                <p:cNvPicPr>
                  <a:picLocks noChangeAspect="1"/>
                </p:cNvPicPr>
                <p:nvPr/>
              </p:nvPicPr>
              <p:blipFill>
                <a:blip r:embed="rId4"/>
                <a:stretch>
                  <a:fillRect/>
                </a:stretch>
              </p:blipFill>
              <p:spPr>
                <a:xfrm>
                  <a:off x="1237727" y="3373169"/>
                  <a:ext cx="731804" cy="519070"/>
                </a:xfrm>
                <a:prstGeom prst="rect">
                  <a:avLst/>
                </a:prstGeom>
              </p:spPr>
            </p:pic>
          </p:grpSp>
          <p:sp>
            <p:nvSpPr>
              <p:cNvPr id="8" name="Rectangle 7">
                <a:extLst>
                  <a:ext uri="{FF2B5EF4-FFF2-40B4-BE49-F238E27FC236}">
                    <a16:creationId xmlns:a16="http://schemas.microsoft.com/office/drawing/2014/main" id="{7D2ED58D-74D4-450A-AC7C-20DDC9B55369}"/>
                  </a:ext>
                </a:extLst>
              </p:cNvPr>
              <p:cNvSpPr/>
              <p:nvPr/>
            </p:nvSpPr>
            <p:spPr>
              <a:xfrm>
                <a:off x="244696" y="3253871"/>
                <a:ext cx="2079054" cy="230832"/>
              </a:xfrm>
              <a:prstGeom prst="rect">
                <a:avLst/>
              </a:prstGeom>
              <a:solidFill>
                <a:schemeClr val="bg1"/>
              </a:solidFill>
            </p:spPr>
            <p:txBody>
              <a:bodyPr wrap="square">
                <a:spAutoFit/>
              </a:bodyPr>
              <a:lstStyle/>
              <a:p>
                <a:pPr algn="ctr"/>
                <a:r>
                  <a:rPr lang="en-US" sz="900" b="1" dirty="0">
                    <a:latin typeface="Arial" panose="020B0604020202020204" pitchFamily="34" charset="0"/>
                    <a:cs typeface="Arial" panose="020B0604020202020204" pitchFamily="34" charset="0"/>
                  </a:rPr>
                  <a:t>HIV DNA Digital Droplet PCR</a:t>
                </a:r>
              </a:p>
            </p:txBody>
          </p:sp>
        </p:grpSp>
        <p:sp>
          <p:nvSpPr>
            <p:cNvPr id="26" name="Rectangle 25">
              <a:extLst>
                <a:ext uri="{FF2B5EF4-FFF2-40B4-BE49-F238E27FC236}">
                  <a16:creationId xmlns:a16="http://schemas.microsoft.com/office/drawing/2014/main" id="{ACC83F8A-7593-4E74-B005-9EA5A2317E35}"/>
                </a:ext>
              </a:extLst>
            </p:cNvPr>
            <p:cNvSpPr/>
            <p:nvPr/>
          </p:nvSpPr>
          <p:spPr>
            <a:xfrm>
              <a:off x="421094" y="6121758"/>
              <a:ext cx="1462213" cy="338554"/>
            </a:xfrm>
            <a:prstGeom prst="rect">
              <a:avLst/>
            </a:prstGeom>
          </p:spPr>
          <p:txBody>
            <a:bodyPr wrap="square">
              <a:spAutoFit/>
            </a:bodyPr>
            <a:lstStyle/>
            <a:p>
              <a:r>
                <a:rPr lang="en-US" sz="800" dirty="0">
                  <a:solidFill>
                    <a:srgbClr val="339933"/>
                  </a:solidFill>
                  <a:latin typeface="Arial" panose="020B0604020202020204" pitchFamily="34" charset="0"/>
                  <a:cs typeface="Arial" panose="020B0604020202020204" pitchFamily="34" charset="0"/>
                </a:rPr>
                <a:t>Largest ↓ DNA in </a:t>
              </a:r>
            </a:p>
            <a:p>
              <a:r>
                <a:rPr lang="en-US" sz="800" dirty="0">
                  <a:solidFill>
                    <a:srgbClr val="339933"/>
                  </a:solidFill>
                  <a:latin typeface="Arial" panose="020B0604020202020204" pitchFamily="34" charset="0"/>
                  <a:cs typeface="Arial" panose="020B0604020202020204" pitchFamily="34" charset="0"/>
                </a:rPr>
                <a:t>sustained responders.</a:t>
              </a:r>
              <a:endParaRPr lang="en-US" sz="800" dirty="0">
                <a:solidFill>
                  <a:srgbClr val="339933"/>
                </a:solidFill>
              </a:endParaRPr>
            </a:p>
          </p:txBody>
        </p:sp>
      </p:grpSp>
      <p:cxnSp>
        <p:nvCxnSpPr>
          <p:cNvPr id="11" name="Straight Arrow Connector 10">
            <a:extLst>
              <a:ext uri="{FF2B5EF4-FFF2-40B4-BE49-F238E27FC236}">
                <a16:creationId xmlns:a16="http://schemas.microsoft.com/office/drawing/2014/main" id="{4456278F-6FEE-407D-8FDE-DD58A3C4586D}"/>
              </a:ext>
            </a:extLst>
          </p:cNvPr>
          <p:cNvCxnSpPr/>
          <p:nvPr/>
        </p:nvCxnSpPr>
        <p:spPr>
          <a:xfrm>
            <a:off x="1006679" y="4572000"/>
            <a:ext cx="352338" cy="36072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0B58B55-6AE5-41D1-AFE4-9E09E48713CA}"/>
              </a:ext>
            </a:extLst>
          </p:cNvPr>
          <p:cNvCxnSpPr>
            <a:cxnSpLocks/>
          </p:cNvCxnSpPr>
          <p:nvPr/>
        </p:nvCxnSpPr>
        <p:spPr>
          <a:xfrm flipV="1">
            <a:off x="2876167" y="5268179"/>
            <a:ext cx="309148" cy="31050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CC1128C9-90E4-45ED-84E0-E4BD2B093B76}"/>
              </a:ext>
            </a:extLst>
          </p:cNvPr>
          <p:cNvSpPr/>
          <p:nvPr/>
        </p:nvSpPr>
        <p:spPr>
          <a:xfrm>
            <a:off x="7600426" y="4639111"/>
            <a:ext cx="733070" cy="12736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97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637067" y="46604"/>
            <a:ext cx="7886700" cy="1325563"/>
          </a:xfrm>
        </p:spPr>
        <p:txBody>
          <a:bodyPr/>
          <a:lstStyle/>
          <a:p>
            <a:r>
              <a:rPr lang="en-US" dirty="0"/>
              <a:t>Linkage to Care after “Test and Start”                  in Youth in Rural Uganda</a:t>
            </a:r>
            <a:br>
              <a:rPr lang="en-US" dirty="0"/>
            </a:br>
            <a:r>
              <a:rPr lang="en-US" sz="2000" i="1" dirty="0" err="1">
                <a:solidFill>
                  <a:schemeClr val="tx1"/>
                </a:solidFill>
              </a:rPr>
              <a:t>Kigozi</a:t>
            </a:r>
            <a:r>
              <a:rPr lang="en-US" sz="2000" i="1" dirty="0">
                <a:solidFill>
                  <a:schemeClr val="tx1"/>
                </a:solidFill>
              </a:rPr>
              <a:t> et al.  CROI, 2020 Boston Abs. 1123</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7" y="126917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269172"/>
            <a:ext cx="8857735"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Data from Rakai Community Cohort Study, comparing data on HIV testing and ART initiation for 1,669 HIV+ youth (15-24yr) to 9,158 adults (25-49 </a:t>
            </a:r>
            <a:r>
              <a:rPr lang="en-US" sz="2200" dirty="0" err="1"/>
              <a:t>yr</a:t>
            </a:r>
            <a:r>
              <a:rPr lang="en-US" sz="2200" dirty="0"/>
              <a:t>) after initiation of the “test and start” program”.</a:t>
            </a:r>
            <a:endParaRPr lang="en-US" dirty="0"/>
          </a:p>
        </p:txBody>
      </p:sp>
      <p:pic>
        <p:nvPicPr>
          <p:cNvPr id="3" name="Picture 2">
            <a:extLst>
              <a:ext uri="{FF2B5EF4-FFF2-40B4-BE49-F238E27FC236}">
                <a16:creationId xmlns:a16="http://schemas.microsoft.com/office/drawing/2014/main" id="{E21C4568-A0DD-4153-9614-5B3442D3969C}"/>
              </a:ext>
            </a:extLst>
          </p:cNvPr>
          <p:cNvPicPr>
            <a:picLocks noChangeAspect="1"/>
          </p:cNvPicPr>
          <p:nvPr/>
        </p:nvPicPr>
        <p:blipFill>
          <a:blip r:embed="rId2"/>
          <a:stretch>
            <a:fillRect/>
          </a:stretch>
        </p:blipFill>
        <p:spPr>
          <a:xfrm>
            <a:off x="319568" y="647082"/>
            <a:ext cx="1022670" cy="417416"/>
          </a:xfrm>
          <a:prstGeom prst="rect">
            <a:avLst/>
          </a:prstGeom>
        </p:spPr>
      </p:pic>
      <p:sp>
        <p:nvSpPr>
          <p:cNvPr id="6" name="Rectangle 5">
            <a:extLst>
              <a:ext uri="{FF2B5EF4-FFF2-40B4-BE49-F238E27FC236}">
                <a16:creationId xmlns:a16="http://schemas.microsoft.com/office/drawing/2014/main" id="{A5391167-12A2-4682-8E62-8DFF1FE3063E}"/>
              </a:ext>
            </a:extLst>
          </p:cNvPr>
          <p:cNvSpPr/>
          <p:nvPr/>
        </p:nvSpPr>
        <p:spPr>
          <a:xfrm>
            <a:off x="0" y="5343281"/>
            <a:ext cx="4718808" cy="1323439"/>
          </a:xfrm>
          <a:prstGeom prst="rect">
            <a:avLst/>
          </a:prstGeom>
        </p:spPr>
        <p:txBody>
          <a:bodyPr wrap="square">
            <a:spAutoFit/>
          </a:bodyPr>
          <a:lstStyle/>
          <a:p>
            <a:pPr marL="285750" indent="-285750">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No significant difference in % youth and adults receiving HIV testing. </a:t>
            </a:r>
          </a:p>
          <a:p>
            <a:pPr marL="285750" indent="-285750">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However, despite ↑ in ART over time, lower uptake in youth than adults (2018, 49.7% vs 71.2% respectively).</a:t>
            </a:r>
          </a:p>
        </p:txBody>
      </p:sp>
      <p:graphicFrame>
        <p:nvGraphicFramePr>
          <p:cNvPr id="12" name="Table 10">
            <a:extLst>
              <a:ext uri="{FF2B5EF4-FFF2-40B4-BE49-F238E27FC236}">
                <a16:creationId xmlns:a16="http://schemas.microsoft.com/office/drawing/2014/main" id="{A0E548D2-1C1A-4FCB-AA06-5B5EB5A79B95}"/>
              </a:ext>
            </a:extLst>
          </p:cNvPr>
          <p:cNvGraphicFramePr>
            <a:graphicFrameLocks noGrp="1"/>
          </p:cNvGraphicFramePr>
          <p:nvPr/>
        </p:nvGraphicFramePr>
        <p:xfrm>
          <a:off x="4689837" y="2838266"/>
          <a:ext cx="4253218" cy="2128520"/>
        </p:xfrm>
        <a:graphic>
          <a:graphicData uri="http://schemas.openxmlformats.org/drawingml/2006/table">
            <a:tbl>
              <a:tblPr firstRow="1" bandRow="1">
                <a:tableStyleId>{5C22544A-7EE6-4342-B048-85BDC9FD1C3A}</a:tableStyleId>
              </a:tblPr>
              <a:tblGrid>
                <a:gridCol w="2088859">
                  <a:extLst>
                    <a:ext uri="{9D8B030D-6E8A-4147-A177-3AD203B41FA5}">
                      <a16:colId xmlns:a16="http://schemas.microsoft.com/office/drawing/2014/main" val="1588438365"/>
                    </a:ext>
                  </a:extLst>
                </a:gridCol>
                <a:gridCol w="1384183">
                  <a:extLst>
                    <a:ext uri="{9D8B030D-6E8A-4147-A177-3AD203B41FA5}">
                      <a16:colId xmlns:a16="http://schemas.microsoft.com/office/drawing/2014/main" val="4251589892"/>
                    </a:ext>
                  </a:extLst>
                </a:gridCol>
                <a:gridCol w="780176">
                  <a:extLst>
                    <a:ext uri="{9D8B030D-6E8A-4147-A177-3AD203B41FA5}">
                      <a16:colId xmlns:a16="http://schemas.microsoft.com/office/drawing/2014/main" val="2605845436"/>
                    </a:ext>
                  </a:extLst>
                </a:gridCol>
              </a:tblGrid>
              <a:tr h="0">
                <a:tc>
                  <a:txBody>
                    <a:bodyPr/>
                    <a:lstStyle/>
                    <a:p>
                      <a:r>
                        <a:rPr lang="en-US" sz="1200" dirty="0">
                          <a:latin typeface="Arial" panose="020B0604020202020204" pitchFamily="34" charset="0"/>
                          <a:cs typeface="Arial" panose="020B0604020202020204" pitchFamily="34" charset="0"/>
                        </a:rPr>
                        <a:t>Youth Characteristic</a:t>
                      </a:r>
                    </a:p>
                  </a:txBody>
                  <a:tcPr/>
                </a:tc>
                <a:tc>
                  <a:txBody>
                    <a:bodyPr/>
                    <a:lstStyle/>
                    <a:p>
                      <a:r>
                        <a:rPr lang="en-US" sz="1200" dirty="0">
                          <a:latin typeface="Arial" panose="020B0604020202020204" pitchFamily="34" charset="0"/>
                          <a:cs typeface="Arial" panose="020B0604020202020204" pitchFamily="34" charset="0"/>
                        </a:rPr>
                        <a:t>Adjusted RR</a:t>
                      </a:r>
                    </a:p>
                  </a:txBody>
                  <a:tcPr/>
                </a:tc>
                <a:tc>
                  <a:txBody>
                    <a:bodyPr/>
                    <a:lstStyle/>
                    <a:p>
                      <a:r>
                        <a:rPr lang="en-US" sz="1200" dirty="0">
                          <a:latin typeface="Arial" panose="020B0604020202020204" pitchFamily="34" charset="0"/>
                          <a:cs typeface="Arial" panose="020B0604020202020204" pitchFamily="34" charset="0"/>
                        </a:rPr>
                        <a:t>P value</a:t>
                      </a:r>
                    </a:p>
                  </a:txBody>
                  <a:tcPr/>
                </a:tc>
                <a:extLst>
                  <a:ext uri="{0D108BD9-81ED-4DB2-BD59-A6C34878D82A}">
                    <a16:rowId xmlns:a16="http://schemas.microsoft.com/office/drawing/2014/main" val="675774172"/>
                  </a:ext>
                </a:extLst>
              </a:tr>
              <a:tr h="370840">
                <a:tc>
                  <a:txBody>
                    <a:bodyPr/>
                    <a:lstStyle/>
                    <a:p>
                      <a:r>
                        <a:rPr lang="en-US" sz="1200" dirty="0">
                          <a:latin typeface="Arial" panose="020B0604020202020204" pitchFamily="34" charset="0"/>
                          <a:cs typeface="Arial" panose="020B0604020202020204" pitchFamily="34" charset="0"/>
                        </a:rPr>
                        <a:t>Male</a:t>
                      </a:r>
                    </a:p>
                  </a:txBody>
                  <a:tcPr/>
                </a:tc>
                <a:tc>
                  <a:txBody>
                    <a:bodyPr/>
                    <a:lstStyle/>
                    <a:p>
                      <a:r>
                        <a:rPr lang="en-US" sz="1200" dirty="0">
                          <a:latin typeface="Arial" panose="020B0604020202020204" pitchFamily="34" charset="0"/>
                          <a:cs typeface="Arial" panose="020B0604020202020204" pitchFamily="34" charset="0"/>
                        </a:rPr>
                        <a:t>1.21 (1.01, 1.44)</a:t>
                      </a:r>
                    </a:p>
                  </a:txBody>
                  <a:tcPr/>
                </a:tc>
                <a:tc>
                  <a:txBody>
                    <a:bodyPr/>
                    <a:lstStyle/>
                    <a:p>
                      <a:r>
                        <a:rPr lang="en-US" sz="1200" dirty="0">
                          <a:latin typeface="Arial" panose="020B0604020202020204" pitchFamily="34" charset="0"/>
                          <a:cs typeface="Arial" panose="020B0604020202020204" pitchFamily="34" charset="0"/>
                        </a:rPr>
                        <a:t>0.04</a:t>
                      </a:r>
                    </a:p>
                  </a:txBody>
                  <a:tcPr/>
                </a:tc>
                <a:extLst>
                  <a:ext uri="{0D108BD9-81ED-4DB2-BD59-A6C34878D82A}">
                    <a16:rowId xmlns:a16="http://schemas.microsoft.com/office/drawing/2014/main" val="2465077473"/>
                  </a:ext>
                </a:extLst>
              </a:tr>
              <a:tr h="370840">
                <a:tc>
                  <a:txBody>
                    <a:bodyPr/>
                    <a:lstStyle/>
                    <a:p>
                      <a:r>
                        <a:rPr lang="en-US" sz="1200" dirty="0">
                          <a:latin typeface="Arial" panose="020B0604020202020204" pitchFamily="34" charset="0"/>
                          <a:cs typeface="Arial" panose="020B0604020202020204" pitchFamily="34" charset="0"/>
                        </a:rPr>
                        <a:t>Never married</a:t>
                      </a:r>
                    </a:p>
                  </a:txBody>
                  <a:tcPr/>
                </a:tc>
                <a:tc>
                  <a:txBody>
                    <a:bodyPr/>
                    <a:lstStyle/>
                    <a:p>
                      <a:r>
                        <a:rPr lang="en-US" sz="1200" dirty="0">
                          <a:latin typeface="Arial" panose="020B0604020202020204" pitchFamily="34" charset="0"/>
                          <a:cs typeface="Arial" panose="020B0604020202020204" pitchFamily="34" charset="0"/>
                        </a:rPr>
                        <a:t>1.19 (0.99, 1.41)</a:t>
                      </a:r>
                    </a:p>
                  </a:txBody>
                  <a:tcPr/>
                </a:tc>
                <a:tc>
                  <a:txBody>
                    <a:bodyPr/>
                    <a:lstStyle/>
                    <a:p>
                      <a:r>
                        <a:rPr lang="en-US" sz="1200" dirty="0">
                          <a:latin typeface="Arial" panose="020B0604020202020204" pitchFamily="34" charset="0"/>
                          <a:cs typeface="Arial" panose="020B0604020202020204" pitchFamily="34" charset="0"/>
                        </a:rPr>
                        <a:t>0.05</a:t>
                      </a:r>
                    </a:p>
                  </a:txBody>
                  <a:tcPr/>
                </a:tc>
                <a:extLst>
                  <a:ext uri="{0D108BD9-81ED-4DB2-BD59-A6C34878D82A}">
                    <a16:rowId xmlns:a16="http://schemas.microsoft.com/office/drawing/2014/main" val="3006714098"/>
                  </a:ext>
                </a:extLst>
              </a:tr>
              <a:tr h="370840">
                <a:tc>
                  <a:txBody>
                    <a:bodyPr/>
                    <a:lstStyle/>
                    <a:p>
                      <a:r>
                        <a:rPr lang="en-US" sz="1200" dirty="0">
                          <a:latin typeface="Arial" panose="020B0604020202020204" pitchFamily="34" charset="0"/>
                          <a:cs typeface="Arial" panose="020B0604020202020204" pitchFamily="34" charset="0"/>
                        </a:rPr>
                        <a:t>Don’t use alcohol</a:t>
                      </a:r>
                    </a:p>
                  </a:txBody>
                  <a:tcPr/>
                </a:tc>
                <a:tc>
                  <a:txBody>
                    <a:bodyPr/>
                    <a:lstStyle/>
                    <a:p>
                      <a:r>
                        <a:rPr lang="en-US" sz="1200" dirty="0">
                          <a:latin typeface="Arial" panose="020B0604020202020204" pitchFamily="34" charset="0"/>
                          <a:cs typeface="Arial" panose="020B0604020202020204" pitchFamily="34" charset="0"/>
                        </a:rPr>
                        <a:t>0.63 (0..53, 0.75)</a:t>
                      </a:r>
                    </a:p>
                  </a:txBody>
                  <a:tcPr/>
                </a:tc>
                <a:tc>
                  <a:txBody>
                    <a:bodyPr/>
                    <a:lstStyle/>
                    <a:p>
                      <a:r>
                        <a:rPr lang="en-US" sz="1200" dirty="0">
                          <a:latin typeface="Arial" panose="020B0604020202020204" pitchFamily="34" charset="0"/>
                          <a:cs typeface="Arial" panose="020B0604020202020204" pitchFamily="34" charset="0"/>
                        </a:rPr>
                        <a:t>&lt;0.01</a:t>
                      </a:r>
                    </a:p>
                  </a:txBody>
                  <a:tcPr/>
                </a:tc>
                <a:extLst>
                  <a:ext uri="{0D108BD9-81ED-4DB2-BD59-A6C34878D82A}">
                    <a16:rowId xmlns:a16="http://schemas.microsoft.com/office/drawing/2014/main" val="2194547639"/>
                  </a:ext>
                </a:extLst>
              </a:tr>
              <a:tr h="370840">
                <a:tc>
                  <a:txBody>
                    <a:bodyPr/>
                    <a:lstStyle/>
                    <a:p>
                      <a:r>
                        <a:rPr lang="en-US" sz="1200" dirty="0">
                          <a:latin typeface="Arial" panose="020B0604020202020204" pitchFamily="34" charset="0"/>
                          <a:cs typeface="Arial" panose="020B0604020202020204" pitchFamily="34" charset="0"/>
                        </a:rPr>
                        <a:t>1 sexual partner (vs none)</a:t>
                      </a:r>
                    </a:p>
                  </a:txBody>
                  <a:tcPr/>
                </a:tc>
                <a:tc>
                  <a:txBody>
                    <a:bodyPr/>
                    <a:lstStyle/>
                    <a:p>
                      <a:r>
                        <a:rPr lang="en-US" sz="1200" dirty="0">
                          <a:latin typeface="Arial" panose="020B0604020202020204" pitchFamily="34" charset="0"/>
                          <a:cs typeface="Arial" panose="020B0604020202020204" pitchFamily="34" charset="0"/>
                        </a:rPr>
                        <a:t>1.39 (1.00, 1.95)</a:t>
                      </a:r>
                    </a:p>
                  </a:txBody>
                  <a:tcPr/>
                </a:tc>
                <a:tc>
                  <a:txBody>
                    <a:bodyPr/>
                    <a:lstStyle/>
                    <a:p>
                      <a:r>
                        <a:rPr lang="en-US" sz="1200" dirty="0">
                          <a:latin typeface="Arial" panose="020B0604020202020204" pitchFamily="34" charset="0"/>
                          <a:cs typeface="Arial" panose="020B0604020202020204" pitchFamily="34" charset="0"/>
                        </a:rPr>
                        <a:t>0.05</a:t>
                      </a:r>
                    </a:p>
                  </a:txBody>
                  <a:tcPr/>
                </a:tc>
                <a:extLst>
                  <a:ext uri="{0D108BD9-81ED-4DB2-BD59-A6C34878D82A}">
                    <a16:rowId xmlns:a16="http://schemas.microsoft.com/office/drawing/2014/main" val="3947240734"/>
                  </a:ext>
                </a:extLst>
              </a:tr>
              <a:tr h="370840">
                <a:tc>
                  <a:txBody>
                    <a:bodyPr/>
                    <a:lstStyle/>
                    <a:p>
                      <a:r>
                        <a:rPr lang="en-US" sz="1200" dirty="0">
                          <a:latin typeface="Arial" panose="020B0604020202020204" pitchFamily="34" charset="0"/>
                          <a:cs typeface="Arial" panose="020B0604020202020204" pitchFamily="34" charset="0"/>
                        </a:rPr>
                        <a:t>2 sexual partners (vs none)</a:t>
                      </a:r>
                    </a:p>
                  </a:txBody>
                  <a:tcPr/>
                </a:tc>
                <a:tc>
                  <a:txBody>
                    <a:bodyPr/>
                    <a:lstStyle/>
                    <a:p>
                      <a:r>
                        <a:rPr lang="en-US" sz="1200" dirty="0">
                          <a:latin typeface="Arial" panose="020B0604020202020204" pitchFamily="34" charset="0"/>
                          <a:cs typeface="Arial" panose="020B0604020202020204" pitchFamily="34" charset="0"/>
                        </a:rPr>
                        <a:t>1.50 (1.07, 2.11)</a:t>
                      </a:r>
                    </a:p>
                  </a:txBody>
                  <a:tcPr/>
                </a:tc>
                <a:tc>
                  <a:txBody>
                    <a:bodyPr/>
                    <a:lstStyle/>
                    <a:p>
                      <a:r>
                        <a:rPr lang="en-US" sz="1200" dirty="0">
                          <a:latin typeface="Arial" panose="020B0604020202020204" pitchFamily="34" charset="0"/>
                          <a:cs typeface="Arial" panose="020B0604020202020204" pitchFamily="34" charset="0"/>
                        </a:rPr>
                        <a:t>0.02</a:t>
                      </a:r>
                    </a:p>
                  </a:txBody>
                  <a:tcPr/>
                </a:tc>
                <a:extLst>
                  <a:ext uri="{0D108BD9-81ED-4DB2-BD59-A6C34878D82A}">
                    <a16:rowId xmlns:a16="http://schemas.microsoft.com/office/drawing/2014/main" val="1405523536"/>
                  </a:ext>
                </a:extLst>
              </a:tr>
            </a:tbl>
          </a:graphicData>
        </a:graphic>
      </p:graphicFrame>
      <p:sp>
        <p:nvSpPr>
          <p:cNvPr id="13" name="Content Placeholder 111">
            <a:extLst>
              <a:ext uri="{FF2B5EF4-FFF2-40B4-BE49-F238E27FC236}">
                <a16:creationId xmlns:a16="http://schemas.microsoft.com/office/drawing/2014/main" id="{4487834D-8F63-4A7C-8403-C3AAEFDA62DE}"/>
              </a:ext>
            </a:extLst>
          </p:cNvPr>
          <p:cNvSpPr txBox="1">
            <a:spLocks/>
          </p:cNvSpPr>
          <p:nvPr/>
        </p:nvSpPr>
        <p:spPr>
          <a:xfrm>
            <a:off x="4800152" y="2641664"/>
            <a:ext cx="3975759" cy="4514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3000"/>
              </a:lnSpc>
              <a:spcBef>
                <a:spcPts val="0"/>
              </a:spcBef>
              <a:buNone/>
            </a:pPr>
            <a:r>
              <a:rPr lang="en-US" sz="900" b="1" dirty="0"/>
              <a:t>Adjusted Relative Risk for Not Starting ART in youth</a:t>
            </a:r>
          </a:p>
          <a:p>
            <a:pPr marL="0" indent="0" algn="ctr">
              <a:lnSpc>
                <a:spcPct val="103000"/>
              </a:lnSpc>
              <a:spcBef>
                <a:spcPts val="0"/>
              </a:spcBef>
              <a:buNone/>
            </a:pPr>
            <a:endParaRPr lang="en-US" sz="900" b="1" dirty="0"/>
          </a:p>
          <a:p>
            <a:pPr algn="ctr">
              <a:lnSpc>
                <a:spcPct val="103000"/>
              </a:lnSpc>
              <a:spcBef>
                <a:spcPts val="0"/>
              </a:spcBef>
              <a:buFont typeface="Arial" panose="020B0604020202020204" pitchFamily="34" charset="0"/>
              <a:buChar char="→"/>
            </a:pPr>
            <a:endParaRPr lang="en-US" dirty="0"/>
          </a:p>
        </p:txBody>
      </p:sp>
      <p:sp>
        <p:nvSpPr>
          <p:cNvPr id="16" name="Rectangle 15">
            <a:extLst>
              <a:ext uri="{FF2B5EF4-FFF2-40B4-BE49-F238E27FC236}">
                <a16:creationId xmlns:a16="http://schemas.microsoft.com/office/drawing/2014/main" id="{E4FF5E37-F19D-49F3-81C6-94640F176DBA}"/>
              </a:ext>
            </a:extLst>
          </p:cNvPr>
          <p:cNvSpPr/>
          <p:nvPr/>
        </p:nvSpPr>
        <p:spPr>
          <a:xfrm>
            <a:off x="4718808" y="5128792"/>
            <a:ext cx="4252107" cy="1323439"/>
          </a:xfrm>
          <a:prstGeom prst="rect">
            <a:avLst/>
          </a:prstGeom>
        </p:spPr>
        <p:txBody>
          <a:bodyPr wrap="square">
            <a:spAutoFit/>
          </a:bodyPr>
          <a:lstStyle/>
          <a:p>
            <a:pPr marL="285750" indent="-285750">
              <a:buClr>
                <a:srgbClr val="C00000"/>
              </a:buClr>
              <a:buFont typeface="Arial" panose="020B0604020202020204" pitchFamily="34" charset="0"/>
              <a:buChar char="→"/>
            </a:pPr>
            <a:r>
              <a:rPr lang="en-US" sz="1600" i="1" dirty="0">
                <a:latin typeface="Arial" panose="020B0604020202020204" pitchFamily="34" charset="0"/>
                <a:cs typeface="Arial" panose="020B0604020202020204" pitchFamily="34" charset="0"/>
              </a:rPr>
              <a:t>Increased</a:t>
            </a:r>
            <a:r>
              <a:rPr lang="en-US" sz="1600" dirty="0">
                <a:latin typeface="Arial" panose="020B0604020202020204" pitchFamily="34" charset="0"/>
                <a:cs typeface="Arial" panose="020B0604020202020204" pitchFamily="34" charset="0"/>
              </a:rPr>
              <a:t> risk of youth </a:t>
            </a:r>
            <a:r>
              <a:rPr lang="en-US" sz="1600" u="sng" dirty="0">
                <a:latin typeface="Arial" panose="020B0604020202020204" pitchFamily="34" charset="0"/>
                <a:cs typeface="Arial" panose="020B0604020202020204" pitchFamily="34" charset="0"/>
              </a:rPr>
              <a:t>not</a:t>
            </a:r>
            <a:r>
              <a:rPr lang="en-US" sz="1600" dirty="0">
                <a:latin typeface="Arial" panose="020B0604020202020204" pitchFamily="34" charset="0"/>
                <a:cs typeface="Arial" panose="020B0604020202020204" pitchFamily="34" charset="0"/>
              </a:rPr>
              <a:t> starting ART  associated with male sex, not married, and currently sexually active, and </a:t>
            </a:r>
            <a:r>
              <a:rPr lang="en-US" sz="1600" i="1" dirty="0">
                <a:latin typeface="Arial" panose="020B0604020202020204" pitchFamily="34" charset="0"/>
                <a:cs typeface="Arial" panose="020B0604020202020204" pitchFamily="34" charset="0"/>
              </a:rPr>
              <a:t>decreased</a:t>
            </a:r>
            <a:r>
              <a:rPr lang="en-US" sz="1600" dirty="0">
                <a:latin typeface="Arial" panose="020B0604020202020204" pitchFamily="34" charset="0"/>
                <a:cs typeface="Arial" panose="020B0604020202020204" pitchFamily="34" charset="0"/>
              </a:rPr>
              <a:t> risk of not starting ART if doesn’t use alcohol.</a:t>
            </a:r>
          </a:p>
        </p:txBody>
      </p:sp>
      <p:grpSp>
        <p:nvGrpSpPr>
          <p:cNvPr id="18" name="Group 17">
            <a:extLst>
              <a:ext uri="{FF2B5EF4-FFF2-40B4-BE49-F238E27FC236}">
                <a16:creationId xmlns:a16="http://schemas.microsoft.com/office/drawing/2014/main" id="{09AF71E0-DE5B-4E66-BCD4-1180B0E17C61}"/>
              </a:ext>
            </a:extLst>
          </p:cNvPr>
          <p:cNvGrpSpPr/>
          <p:nvPr/>
        </p:nvGrpSpPr>
        <p:grpSpPr>
          <a:xfrm>
            <a:off x="151550" y="2533915"/>
            <a:ext cx="4252107" cy="2767926"/>
            <a:chOff x="151550" y="2533915"/>
            <a:chExt cx="4252107" cy="2767926"/>
          </a:xfrm>
        </p:grpSpPr>
        <p:grpSp>
          <p:nvGrpSpPr>
            <p:cNvPr id="15" name="Group 14">
              <a:extLst>
                <a:ext uri="{FF2B5EF4-FFF2-40B4-BE49-F238E27FC236}">
                  <a16:creationId xmlns:a16="http://schemas.microsoft.com/office/drawing/2014/main" id="{6AEEF553-BCB9-4F31-AB7F-3CCCB77DB4FE}"/>
                </a:ext>
              </a:extLst>
            </p:cNvPr>
            <p:cNvGrpSpPr/>
            <p:nvPr/>
          </p:nvGrpSpPr>
          <p:grpSpPr>
            <a:xfrm>
              <a:off x="151550" y="2533915"/>
              <a:ext cx="4252107" cy="2767926"/>
              <a:chOff x="151550" y="2533915"/>
              <a:chExt cx="4252107" cy="2767926"/>
            </a:xfrm>
          </p:grpSpPr>
          <p:pic>
            <p:nvPicPr>
              <p:cNvPr id="5" name="Picture 4">
                <a:extLst>
                  <a:ext uri="{FF2B5EF4-FFF2-40B4-BE49-F238E27FC236}">
                    <a16:creationId xmlns:a16="http://schemas.microsoft.com/office/drawing/2014/main" id="{C8525EB1-351F-469A-9F85-E46388EB13C5}"/>
                  </a:ext>
                </a:extLst>
              </p:cNvPr>
              <p:cNvPicPr>
                <a:picLocks noChangeAspect="1"/>
              </p:cNvPicPr>
              <p:nvPr/>
            </p:nvPicPr>
            <p:blipFill>
              <a:blip r:embed="rId3"/>
              <a:stretch>
                <a:fillRect/>
              </a:stretch>
            </p:blipFill>
            <p:spPr>
              <a:xfrm>
                <a:off x="151550" y="2533915"/>
                <a:ext cx="4252107" cy="2767926"/>
              </a:xfrm>
              <a:prstGeom prst="rect">
                <a:avLst/>
              </a:prstGeom>
            </p:spPr>
          </p:pic>
          <p:sp>
            <p:nvSpPr>
              <p:cNvPr id="8" name="Content Placeholder 111">
                <a:extLst>
                  <a:ext uri="{FF2B5EF4-FFF2-40B4-BE49-F238E27FC236}">
                    <a16:creationId xmlns:a16="http://schemas.microsoft.com/office/drawing/2014/main" id="{C21F5496-8577-4BA5-92B2-27D07FD92900}"/>
                  </a:ext>
                </a:extLst>
              </p:cNvPr>
              <p:cNvSpPr txBox="1">
                <a:spLocks/>
              </p:cNvSpPr>
              <p:nvPr/>
            </p:nvSpPr>
            <p:spPr>
              <a:xfrm>
                <a:off x="3746427" y="3227647"/>
                <a:ext cx="493868" cy="221950"/>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3000"/>
                  </a:lnSpc>
                  <a:spcBef>
                    <a:spcPts val="600"/>
                  </a:spcBef>
                  <a:buNone/>
                </a:pPr>
                <a:r>
                  <a:rPr lang="en-US" sz="800" b="1" dirty="0">
                    <a:solidFill>
                      <a:schemeClr val="accent2">
                        <a:lumMod val="75000"/>
                      </a:schemeClr>
                    </a:solidFill>
                  </a:rPr>
                  <a:t>71.2%</a:t>
                </a:r>
              </a:p>
            </p:txBody>
          </p:sp>
          <p:sp>
            <p:nvSpPr>
              <p:cNvPr id="9" name="Content Placeholder 111">
                <a:extLst>
                  <a:ext uri="{FF2B5EF4-FFF2-40B4-BE49-F238E27FC236}">
                    <a16:creationId xmlns:a16="http://schemas.microsoft.com/office/drawing/2014/main" id="{AF0EBC91-90BA-411C-98F3-6CF473F0B12C}"/>
                  </a:ext>
                </a:extLst>
              </p:cNvPr>
              <p:cNvSpPr txBox="1">
                <a:spLocks/>
              </p:cNvSpPr>
              <p:nvPr/>
            </p:nvSpPr>
            <p:spPr>
              <a:xfrm>
                <a:off x="3746427" y="3607188"/>
                <a:ext cx="493868" cy="221950"/>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3000"/>
                  </a:lnSpc>
                  <a:spcBef>
                    <a:spcPts val="600"/>
                  </a:spcBef>
                  <a:buNone/>
                </a:pPr>
                <a:r>
                  <a:rPr lang="en-US" sz="800" b="1" dirty="0">
                    <a:solidFill>
                      <a:srgbClr val="0070C0"/>
                    </a:solidFill>
                  </a:rPr>
                  <a:t>49.7%</a:t>
                </a:r>
              </a:p>
            </p:txBody>
          </p:sp>
        </p:grpSp>
        <p:sp>
          <p:nvSpPr>
            <p:cNvPr id="17" name="Content Placeholder 111">
              <a:extLst>
                <a:ext uri="{FF2B5EF4-FFF2-40B4-BE49-F238E27FC236}">
                  <a16:creationId xmlns:a16="http://schemas.microsoft.com/office/drawing/2014/main" id="{E4CF9E22-5763-427F-9B41-38E399E86274}"/>
                </a:ext>
              </a:extLst>
            </p:cNvPr>
            <p:cNvSpPr txBox="1">
              <a:spLocks/>
            </p:cNvSpPr>
            <p:nvPr/>
          </p:nvSpPr>
          <p:spPr>
            <a:xfrm>
              <a:off x="3507474" y="4615018"/>
              <a:ext cx="787689" cy="4514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3000"/>
                </a:lnSpc>
                <a:spcBef>
                  <a:spcPts val="0"/>
                </a:spcBef>
                <a:buNone/>
              </a:pPr>
              <a:r>
                <a:rPr lang="en-US" sz="900" b="1" dirty="0"/>
                <a:t>2018</a:t>
              </a:r>
            </a:p>
            <a:p>
              <a:pPr marL="0" indent="0" algn="ctr">
                <a:lnSpc>
                  <a:spcPct val="103000"/>
                </a:lnSpc>
                <a:spcBef>
                  <a:spcPts val="0"/>
                </a:spcBef>
                <a:buNone/>
              </a:pPr>
              <a:endParaRPr lang="en-US" sz="900" b="1" dirty="0"/>
            </a:p>
            <a:p>
              <a:pPr algn="ctr">
                <a:lnSpc>
                  <a:spcPct val="103000"/>
                </a:lnSpc>
                <a:spcBef>
                  <a:spcPts val="0"/>
                </a:spcBef>
                <a:buFont typeface="Arial" panose="020B0604020202020204" pitchFamily="34" charset="0"/>
                <a:buChar char="→"/>
              </a:pPr>
              <a:endParaRPr lang="en-US" dirty="0"/>
            </a:p>
          </p:txBody>
        </p:sp>
      </p:grpSp>
      <p:sp>
        <p:nvSpPr>
          <p:cNvPr id="14" name="Rectangle 13">
            <a:extLst>
              <a:ext uri="{FF2B5EF4-FFF2-40B4-BE49-F238E27FC236}">
                <a16:creationId xmlns:a16="http://schemas.microsoft.com/office/drawing/2014/main" id="{FDA4290D-B0D8-46C8-9B0B-F3F7F0682775}"/>
              </a:ext>
            </a:extLst>
          </p:cNvPr>
          <p:cNvSpPr/>
          <p:nvPr/>
        </p:nvSpPr>
        <p:spPr>
          <a:xfrm rot="21015029">
            <a:off x="716252" y="2780597"/>
            <a:ext cx="3766590" cy="592773"/>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02325F94-F486-41DA-8D24-A564217DA69A}"/>
              </a:ext>
            </a:extLst>
          </p:cNvPr>
          <p:cNvCxnSpPr/>
          <p:nvPr/>
        </p:nvCxnSpPr>
        <p:spPr>
          <a:xfrm>
            <a:off x="4295163" y="3342262"/>
            <a:ext cx="0" cy="339800"/>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44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par>
                                <p:cTn id="23" presetID="2" presetClass="entr" presetSubtype="4"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6" grpId="0"/>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17749"/>
            <a:ext cx="7886700" cy="1325563"/>
          </a:xfrm>
        </p:spPr>
        <p:txBody>
          <a:bodyPr/>
          <a:lstStyle/>
          <a:p>
            <a:r>
              <a:rPr lang="en-US" dirty="0"/>
              <a:t>Bone and Renal Outcomes in </a:t>
            </a:r>
            <a:r>
              <a:rPr lang="en-US" dirty="0" err="1"/>
              <a:t>Virologically</a:t>
            </a:r>
            <a:r>
              <a:rPr lang="en-US" dirty="0"/>
              <a:t>- Controlled Youth Switching to TDF, S Africa</a:t>
            </a:r>
            <a:br>
              <a:rPr lang="en-US" dirty="0"/>
            </a:br>
            <a:r>
              <a:rPr lang="en-US" sz="2000" i="1" dirty="0">
                <a:solidFill>
                  <a:schemeClr val="tx1"/>
                </a:solidFill>
              </a:rPr>
              <a:t>Braithwaite K et al.  CROI, 2020 Boston Abs. 822</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4E7D5398-836F-4D57-B16E-4C90B5CA7957}"/>
              </a:ext>
            </a:extLst>
          </p:cNvPr>
          <p:cNvSpPr txBox="1"/>
          <p:nvPr/>
        </p:nvSpPr>
        <p:spPr>
          <a:xfrm>
            <a:off x="150333" y="1233129"/>
            <a:ext cx="8596713" cy="1378006"/>
          </a:xfrm>
          <a:prstGeom prst="rect">
            <a:avLst/>
          </a:prstGeom>
          <a:noFill/>
        </p:spPr>
        <p:txBody>
          <a:bodyPr wrap="square" rtlCol="0">
            <a:spAutoFit/>
          </a:bodyPr>
          <a:lstStyle/>
          <a:p>
            <a:pPr marL="285750" indent="-285750">
              <a:lnSpc>
                <a:spcPct val="103000"/>
              </a:lnSpc>
              <a:spcBef>
                <a:spcPts val="300"/>
              </a:spcBef>
              <a:buClr>
                <a:srgbClr val="C00000"/>
              </a:buClr>
              <a:buFont typeface="Wingdings" panose="05000000000000000000" pitchFamily="2" charset="2"/>
              <a:buChar char="§"/>
            </a:pPr>
            <a:r>
              <a:rPr lang="en-US" sz="2000" dirty="0">
                <a:latin typeface="Arial" panose="020B0604020202020204" pitchFamily="34" charset="0"/>
                <a:cs typeface="Arial" panose="020B0604020202020204" pitchFamily="34" charset="0"/>
              </a:rPr>
              <a:t>Enrolled 50 HIV+ youth 15-20 </a:t>
            </a:r>
            <a:r>
              <a:rPr lang="en-US" sz="2000" dirty="0" err="1">
                <a:latin typeface="Arial" panose="020B0604020202020204" pitchFamily="34" charset="0"/>
                <a:cs typeface="Arial" panose="020B0604020202020204" pitchFamily="34" charset="0"/>
              </a:rPr>
              <a:t>yr</a:t>
            </a:r>
            <a:r>
              <a:rPr lang="en-US" sz="2000" dirty="0">
                <a:latin typeface="Arial" panose="020B0604020202020204" pitchFamily="34" charset="0"/>
                <a:cs typeface="Arial" panose="020B0604020202020204" pitchFamily="34" charset="0"/>
              </a:rPr>
              <a:t> (median 15.8 </a:t>
            </a:r>
            <a:r>
              <a:rPr lang="en-US" sz="2000" dirty="0" err="1">
                <a:latin typeface="Arial" panose="020B0604020202020204" pitchFamily="34" charset="0"/>
                <a:cs typeface="Arial" panose="020B0604020202020204" pitchFamily="34" charset="0"/>
              </a:rPr>
              <a:t>yr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wt</a:t>
            </a:r>
            <a:r>
              <a:rPr lang="en-US" sz="2000" dirty="0">
                <a:latin typeface="Arial" panose="020B0604020202020204" pitchFamily="34" charset="0"/>
                <a:cs typeface="Arial" panose="020B0604020202020204" pitchFamily="34" charset="0"/>
              </a:rPr>
              <a:t> &gt;40 kg, Tanner 4, VL &lt;100  (76% &lt;50) that switched from ABC- to TDF-based ART.</a:t>
            </a:r>
          </a:p>
          <a:p>
            <a:pPr marL="285750" indent="-285750">
              <a:lnSpc>
                <a:spcPct val="103000"/>
              </a:lnSpc>
              <a:spcBef>
                <a:spcPts val="300"/>
              </a:spcBef>
              <a:buClr>
                <a:srgbClr val="C00000"/>
              </a:buClr>
              <a:buFont typeface="Wingdings" panose="05000000000000000000" pitchFamily="2" charset="2"/>
              <a:buChar char="§"/>
            </a:pPr>
            <a:r>
              <a:rPr lang="en-US" sz="2000" dirty="0">
                <a:latin typeface="Arial" panose="020B0604020202020204" pitchFamily="34" charset="0"/>
                <a:cs typeface="Arial" panose="020B0604020202020204" pitchFamily="34" charset="0"/>
              </a:rPr>
              <a:t>Evaluated BMD by DXA, bone formation/resorption markers, and renal function 24 weeks post switch.</a:t>
            </a:r>
          </a:p>
        </p:txBody>
      </p:sp>
      <p:pic>
        <p:nvPicPr>
          <p:cNvPr id="28" name="Picture 27">
            <a:extLst>
              <a:ext uri="{FF2B5EF4-FFF2-40B4-BE49-F238E27FC236}">
                <a16:creationId xmlns:a16="http://schemas.microsoft.com/office/drawing/2014/main" id="{DCC31318-36FF-45B9-9AC7-1651932DE1A8}"/>
              </a:ext>
            </a:extLst>
          </p:cNvPr>
          <p:cNvPicPr>
            <a:picLocks noChangeAspect="1"/>
          </p:cNvPicPr>
          <p:nvPr/>
        </p:nvPicPr>
        <p:blipFill>
          <a:blip r:embed="rId2"/>
          <a:stretch>
            <a:fillRect/>
          </a:stretch>
        </p:blipFill>
        <p:spPr>
          <a:xfrm>
            <a:off x="624712" y="2709993"/>
            <a:ext cx="6975714" cy="1765703"/>
          </a:xfrm>
          <a:prstGeom prst="rect">
            <a:avLst/>
          </a:prstGeom>
        </p:spPr>
      </p:pic>
      <p:sp>
        <p:nvSpPr>
          <p:cNvPr id="29" name="TextBox 28">
            <a:extLst>
              <a:ext uri="{FF2B5EF4-FFF2-40B4-BE49-F238E27FC236}">
                <a16:creationId xmlns:a16="http://schemas.microsoft.com/office/drawing/2014/main" id="{AB19ED31-639F-44B9-B26E-E78BC6D9AA83}"/>
              </a:ext>
            </a:extLst>
          </p:cNvPr>
          <p:cNvSpPr txBox="1"/>
          <p:nvPr/>
        </p:nvSpPr>
        <p:spPr>
          <a:xfrm>
            <a:off x="273643" y="4574554"/>
            <a:ext cx="8596713" cy="2050498"/>
          </a:xfrm>
          <a:prstGeom prst="rect">
            <a:avLst/>
          </a:prstGeom>
          <a:noFill/>
        </p:spPr>
        <p:txBody>
          <a:bodyPr wrap="square" rtlCol="0">
            <a:spAutoFit/>
          </a:bodyPr>
          <a:lstStyle/>
          <a:p>
            <a:pPr marL="342900" indent="-342900">
              <a:lnSpc>
                <a:spcPct val="103000"/>
              </a:lnSpc>
              <a:spcBef>
                <a:spcPts val="300"/>
              </a:spcBef>
              <a:buClr>
                <a:srgbClr val="C00000"/>
              </a:buClr>
              <a:buFont typeface="Arial" panose="020B0604020202020204" pitchFamily="34" charset="0"/>
              <a:buChar char="→"/>
            </a:pPr>
            <a:r>
              <a:rPr lang="en-US" sz="2000" dirty="0">
                <a:latin typeface="Arial" panose="020B0604020202020204" pitchFamily="34" charset="0"/>
                <a:cs typeface="Arial" panose="020B0604020202020204" pitchFamily="34" charset="0"/>
              </a:rPr>
              <a:t>Bone: no significant overall change in BMD or markers bone formation/ resorption 24 </a:t>
            </a:r>
            <a:r>
              <a:rPr lang="en-US" sz="2000" dirty="0" err="1">
                <a:latin typeface="Arial" panose="020B0604020202020204" pitchFamily="34" charset="0"/>
                <a:cs typeface="Arial" panose="020B0604020202020204" pitchFamily="34" charset="0"/>
              </a:rPr>
              <a:t>wk</a:t>
            </a:r>
            <a:r>
              <a:rPr lang="en-US" sz="2000" dirty="0">
                <a:latin typeface="Arial" panose="020B0604020202020204" pitchFamily="34" charset="0"/>
                <a:cs typeface="Arial" panose="020B0604020202020204" pitchFamily="34" charset="0"/>
              </a:rPr>
              <a:t> post switch.</a:t>
            </a:r>
          </a:p>
          <a:p>
            <a:pPr marL="800100" lvl="1" indent="-342900">
              <a:lnSpc>
                <a:spcPct val="103000"/>
              </a:lnSpc>
              <a:spcBef>
                <a:spcPts val="300"/>
              </a:spcBef>
              <a:buClr>
                <a:srgbClr val="C00000"/>
              </a:buClr>
              <a:buFont typeface="Calibri" panose="020F0502020204030204" pitchFamily="34" charset="0"/>
              <a:buChar char="‒"/>
            </a:pPr>
            <a:r>
              <a:rPr lang="en-US" sz="2000" dirty="0">
                <a:latin typeface="Arial" panose="020B0604020202020204" pitchFamily="34" charset="0"/>
                <a:cs typeface="Arial" panose="020B0604020202020204" pitchFamily="34" charset="0"/>
              </a:rPr>
              <a:t>32% of youth had no change or decrease in LS BMD (at time when should be ↑), with mean change -1.6%; of these, 93% were female.</a:t>
            </a:r>
          </a:p>
          <a:p>
            <a:pPr marL="342900" indent="-342900">
              <a:lnSpc>
                <a:spcPct val="103000"/>
              </a:lnSpc>
              <a:spcBef>
                <a:spcPts val="300"/>
              </a:spcBef>
              <a:buClr>
                <a:srgbClr val="C00000"/>
              </a:buClr>
              <a:buFont typeface="Arial" panose="020B0604020202020204" pitchFamily="34" charset="0"/>
              <a:buChar char="→"/>
            </a:pPr>
            <a:r>
              <a:rPr lang="en-US" sz="2000" dirty="0">
                <a:latin typeface="Arial" panose="020B0604020202020204" pitchFamily="34" charset="0"/>
                <a:cs typeface="Arial" panose="020B0604020202020204" pitchFamily="34" charset="0"/>
              </a:rPr>
              <a:t>Renal: Statistically significant change in serum creatinine and eGFR, but not viewed as clinically significant.</a:t>
            </a:r>
          </a:p>
        </p:txBody>
      </p:sp>
      <p:pic>
        <p:nvPicPr>
          <p:cNvPr id="31" name="Picture 17">
            <a:extLst>
              <a:ext uri="{FF2B5EF4-FFF2-40B4-BE49-F238E27FC236}">
                <a16:creationId xmlns:a16="http://schemas.microsoft.com/office/drawing/2014/main" id="{583FB423-7D88-4B43-8DF9-AD625B4F6F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332" y="440825"/>
            <a:ext cx="688015" cy="62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4" descr="See full size image">
            <a:hlinkClick r:id="rId4"/>
            <a:extLst>
              <a:ext uri="{FF2B5EF4-FFF2-40B4-BE49-F238E27FC236}">
                <a16:creationId xmlns:a16="http://schemas.microsoft.com/office/drawing/2014/main" id="{1B9EE842-23CE-4A8F-A310-7F5AD9274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8273" y="312677"/>
            <a:ext cx="619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C3041E1-DFE7-440F-955F-398045847C7B}"/>
              </a:ext>
            </a:extLst>
          </p:cNvPr>
          <p:cNvSpPr/>
          <p:nvPr/>
        </p:nvSpPr>
        <p:spPr>
          <a:xfrm>
            <a:off x="624712" y="3153673"/>
            <a:ext cx="6975714" cy="47037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4FE5C57-1D57-4A39-A10F-6FBD0D84E38B}"/>
              </a:ext>
            </a:extLst>
          </p:cNvPr>
          <p:cNvSpPr/>
          <p:nvPr/>
        </p:nvSpPr>
        <p:spPr>
          <a:xfrm>
            <a:off x="624712" y="3657190"/>
            <a:ext cx="6975714" cy="41053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A95A9F2-49A4-4ABE-8876-083F92A4B011}"/>
              </a:ext>
            </a:extLst>
          </p:cNvPr>
          <p:cNvSpPr/>
          <p:nvPr/>
        </p:nvSpPr>
        <p:spPr>
          <a:xfrm>
            <a:off x="624712" y="4094343"/>
            <a:ext cx="6975714" cy="34356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441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fade">
                                      <p:cBhvr>
                                        <p:cTn id="10" dur="500"/>
                                        <p:tgtEl>
                                          <p:spTgt spid="2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xEl>
                                              <p:pRg st="1" end="1"/>
                                            </p:txEl>
                                          </p:spTgt>
                                        </p:tgtEl>
                                        <p:attrNameLst>
                                          <p:attrName>style.visibility</p:attrName>
                                        </p:attrNameLst>
                                      </p:cBhvr>
                                      <p:to>
                                        <p:strVal val="visible"/>
                                      </p:to>
                                    </p:set>
                                    <p:animEffect transition="in" filter="fade">
                                      <p:cBhvr>
                                        <p:cTn id="13" dur="500"/>
                                        <p:tgtEl>
                                          <p:spTgt spid="29">
                                            <p:txEl>
                                              <p:pRg st="1" end="1"/>
                                            </p:txEl>
                                          </p:spTgt>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xEl>
                                              <p:pRg st="2" end="2"/>
                                            </p:txEl>
                                          </p:spTgt>
                                        </p:tgtEl>
                                        <p:attrNameLst>
                                          <p:attrName>style.visibility</p:attrName>
                                        </p:attrNameLst>
                                      </p:cBhvr>
                                      <p:to>
                                        <p:strVal val="visible"/>
                                      </p:to>
                                    </p:set>
                                    <p:animEffect transition="in" filter="fade">
                                      <p:cBhvr>
                                        <p:cTn id="26" dur="500"/>
                                        <p:tgtEl>
                                          <p:spTgt spid="29">
                                            <p:txEl>
                                              <p:pRg st="2" end="2"/>
                                            </p:txEl>
                                          </p:spTgt>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1002512" y="-65839"/>
            <a:ext cx="8154026" cy="1325563"/>
          </a:xfrm>
        </p:spPr>
        <p:txBody>
          <a:bodyPr>
            <a:normAutofit fontScale="90000"/>
          </a:bodyPr>
          <a:lstStyle/>
          <a:p>
            <a:r>
              <a:rPr lang="en-US" sz="2600" dirty="0"/>
              <a:t>Promising Data on Pilot RCT Mental Health Intervention for              HIV+ Youth: </a:t>
            </a:r>
            <a:r>
              <a:rPr lang="en-US" sz="2600" dirty="0" err="1"/>
              <a:t>Sauti</a:t>
            </a:r>
            <a:r>
              <a:rPr lang="en-US" sz="2600" dirty="0"/>
              <a:t> </a:t>
            </a:r>
            <a:r>
              <a:rPr lang="en-US" sz="2600" dirty="0" err="1"/>
              <a:t>ya</a:t>
            </a:r>
            <a:r>
              <a:rPr lang="en-US" sz="2600" dirty="0"/>
              <a:t> </a:t>
            </a:r>
            <a:r>
              <a:rPr lang="en-US" sz="2600" dirty="0" err="1"/>
              <a:t>Vijana</a:t>
            </a:r>
            <a:r>
              <a:rPr lang="en-US" sz="2600" dirty="0"/>
              <a:t> (SYV) - The Voice of Youth</a:t>
            </a:r>
            <a:br>
              <a:rPr lang="en-US" dirty="0"/>
            </a:br>
            <a:r>
              <a:rPr lang="en-US" sz="2000" i="1" dirty="0">
                <a:solidFill>
                  <a:schemeClr val="tx1"/>
                </a:solidFill>
              </a:rPr>
              <a:t>Dow DE al.  CROI, 2020 Boston Abs. 836</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0" y="1055597"/>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7629" y="1055597"/>
            <a:ext cx="9018982" cy="234444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100" dirty="0"/>
              <a:t>Tanzania stepped wedge evaluation of pilot mental health and life skills intervention designed with HIV+ youth, consisting of 10 group sessions (2 joint with caregivers) and 2 individual sessions held weekly and delivered by group leaders 24-30 yr. </a:t>
            </a:r>
          </a:p>
          <a:p>
            <a:pPr>
              <a:lnSpc>
                <a:spcPct val="103000"/>
              </a:lnSpc>
              <a:spcBef>
                <a:spcPts val="600"/>
              </a:spcBef>
            </a:pPr>
            <a:r>
              <a:rPr lang="en-US" sz="2100" dirty="0"/>
              <a:t>Data on 93 youth (mean age 18 </a:t>
            </a:r>
            <a:r>
              <a:rPr lang="en-US" sz="2100" dirty="0" err="1"/>
              <a:t>yr</a:t>
            </a:r>
            <a:r>
              <a:rPr lang="en-US" sz="2100" dirty="0"/>
              <a:t>, 84% perinatal infection, 51% female) who have had 6 </a:t>
            </a:r>
            <a:r>
              <a:rPr lang="en-US" sz="2100" dirty="0" err="1"/>
              <a:t>mo</a:t>
            </a:r>
            <a:r>
              <a:rPr lang="en-US" sz="2100" dirty="0"/>
              <a:t> FU visit included.</a:t>
            </a:r>
          </a:p>
          <a:p>
            <a:pPr>
              <a:lnSpc>
                <a:spcPct val="103000"/>
              </a:lnSpc>
              <a:spcBef>
                <a:spcPts val="600"/>
              </a:spcBef>
            </a:pPr>
            <a:endParaRPr lang="en-US" sz="2100" dirty="0"/>
          </a:p>
        </p:txBody>
      </p:sp>
      <p:pic>
        <p:nvPicPr>
          <p:cNvPr id="11" name="Picture 10">
            <a:extLst>
              <a:ext uri="{FF2B5EF4-FFF2-40B4-BE49-F238E27FC236}">
                <a16:creationId xmlns:a16="http://schemas.microsoft.com/office/drawing/2014/main" id="{5D4BB343-EE81-4761-BD02-80DC9F7F9A39}"/>
              </a:ext>
            </a:extLst>
          </p:cNvPr>
          <p:cNvPicPr>
            <a:picLocks noChangeAspect="1"/>
          </p:cNvPicPr>
          <p:nvPr/>
        </p:nvPicPr>
        <p:blipFill>
          <a:blip r:embed="rId2"/>
          <a:stretch>
            <a:fillRect/>
          </a:stretch>
        </p:blipFill>
        <p:spPr>
          <a:xfrm>
            <a:off x="151040" y="3400044"/>
            <a:ext cx="3530491" cy="2501535"/>
          </a:xfrm>
          <a:prstGeom prst="rect">
            <a:avLst/>
          </a:prstGeom>
        </p:spPr>
      </p:pic>
      <p:sp>
        <p:nvSpPr>
          <p:cNvPr id="12" name="Content Placeholder 111">
            <a:extLst>
              <a:ext uri="{FF2B5EF4-FFF2-40B4-BE49-F238E27FC236}">
                <a16:creationId xmlns:a16="http://schemas.microsoft.com/office/drawing/2014/main" id="{8290998F-3232-46A9-BFDE-14FDAE748742}"/>
              </a:ext>
            </a:extLst>
          </p:cNvPr>
          <p:cNvSpPr txBox="1">
            <a:spLocks/>
          </p:cNvSpPr>
          <p:nvPr/>
        </p:nvSpPr>
        <p:spPr>
          <a:xfrm>
            <a:off x="3588480" y="3248420"/>
            <a:ext cx="5541182" cy="34943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Improvement mental health symptoms and internal stigma both groups (no difference).</a:t>
            </a:r>
          </a:p>
          <a:p>
            <a:pPr>
              <a:lnSpc>
                <a:spcPct val="103000"/>
              </a:lnSpc>
              <a:spcBef>
                <a:spcPts val="600"/>
              </a:spcBef>
              <a:buFont typeface="Arial" panose="020B0604020202020204" pitchFamily="34" charset="0"/>
              <a:buChar char="→"/>
            </a:pPr>
            <a:r>
              <a:rPr lang="en-US" sz="2000" dirty="0"/>
              <a:t>Self-reported adherence improved by 7.3 percentage points, more in SYV.</a:t>
            </a:r>
          </a:p>
          <a:p>
            <a:pPr>
              <a:lnSpc>
                <a:spcPct val="103000"/>
              </a:lnSpc>
              <a:spcBef>
                <a:spcPts val="600"/>
              </a:spcBef>
              <a:buFont typeface="Arial" panose="020B0604020202020204" pitchFamily="34" charset="0"/>
              <a:buChar char="→"/>
            </a:pPr>
            <a:r>
              <a:rPr lang="en-US" sz="2000" dirty="0"/>
              <a:t>Standardized levels of ART levels in hair increased by 0.17 ng/mg, more in SYV.</a:t>
            </a:r>
          </a:p>
          <a:p>
            <a:pPr>
              <a:lnSpc>
                <a:spcPct val="103000"/>
              </a:lnSpc>
              <a:spcBef>
                <a:spcPts val="600"/>
              </a:spcBef>
              <a:buFont typeface="Arial" panose="020B0604020202020204" pitchFamily="34" charset="0"/>
              <a:buChar char="→"/>
            </a:pPr>
            <a:r>
              <a:rPr lang="en-US" sz="2000" dirty="0"/>
              <a:t>Viral suppression &lt;400 c/mL at baseline was 65% in both arms, but increased to 75% with SYV and did not change in SOC.</a:t>
            </a:r>
          </a:p>
          <a:p>
            <a:pPr>
              <a:lnSpc>
                <a:spcPct val="103000"/>
              </a:lnSpc>
              <a:spcBef>
                <a:spcPts val="600"/>
              </a:spcBef>
              <a:buFont typeface="Arial" panose="020B0604020202020204" pitchFamily="34" charset="0"/>
              <a:buChar char="→"/>
            </a:pPr>
            <a:endParaRPr lang="en-US" sz="2000" dirty="0"/>
          </a:p>
        </p:txBody>
      </p:sp>
      <p:pic>
        <p:nvPicPr>
          <p:cNvPr id="13" name="Picture 12">
            <a:extLst>
              <a:ext uri="{FF2B5EF4-FFF2-40B4-BE49-F238E27FC236}">
                <a16:creationId xmlns:a16="http://schemas.microsoft.com/office/drawing/2014/main" id="{BD1DD2BF-AA90-47A5-8881-1F9844CB07F6}"/>
              </a:ext>
            </a:extLst>
          </p:cNvPr>
          <p:cNvPicPr>
            <a:picLocks noChangeAspect="1"/>
          </p:cNvPicPr>
          <p:nvPr/>
        </p:nvPicPr>
        <p:blipFill>
          <a:blip r:embed="rId3"/>
          <a:stretch>
            <a:fillRect/>
          </a:stretch>
        </p:blipFill>
        <p:spPr>
          <a:xfrm>
            <a:off x="151040" y="286951"/>
            <a:ext cx="1011928" cy="619984"/>
          </a:xfrm>
          <a:prstGeom prst="rect">
            <a:avLst/>
          </a:prstGeom>
        </p:spPr>
      </p:pic>
    </p:spTree>
    <p:extLst>
      <p:ext uri="{BB962C8B-B14F-4D97-AF65-F5344CB8AC3E}">
        <p14:creationId xmlns:p14="http://schemas.microsoft.com/office/powerpoint/2010/main" val="264027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17749"/>
            <a:ext cx="7886700" cy="1325563"/>
          </a:xfrm>
        </p:spPr>
        <p:txBody>
          <a:bodyPr/>
          <a:lstStyle/>
          <a:p>
            <a:r>
              <a:rPr lang="en-US" dirty="0"/>
              <a:t>InSTI and Weight Gain in HIV+ Youth, </a:t>
            </a:r>
            <a:br>
              <a:rPr lang="en-US" dirty="0"/>
            </a:br>
            <a:r>
              <a:rPr lang="en-US" dirty="0"/>
              <a:t>DC Cohort</a:t>
            </a:r>
            <a:br>
              <a:rPr lang="en-US" dirty="0"/>
            </a:br>
            <a:r>
              <a:rPr lang="en-US" sz="2000" i="1" dirty="0" err="1">
                <a:solidFill>
                  <a:schemeClr val="tx1"/>
                </a:solidFill>
              </a:rPr>
              <a:t>Dirajlal</a:t>
            </a:r>
            <a:r>
              <a:rPr lang="en-US" sz="2000" i="1" dirty="0">
                <a:solidFill>
                  <a:schemeClr val="tx1"/>
                </a:solidFill>
              </a:rPr>
              <a:t>-Fargo S et al.  CROI, 2020 Boston Abs. 826</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99457"/>
            <a:ext cx="9000868" cy="18028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69 HIV+ youth age </a:t>
            </a:r>
            <a:r>
              <a:rPr lang="en-US" sz="2000" u="sng" dirty="0"/>
              <a:t>&lt;</a:t>
            </a:r>
            <a:r>
              <a:rPr lang="en-US" sz="2000" dirty="0"/>
              <a:t>24 </a:t>
            </a:r>
            <a:r>
              <a:rPr lang="en-US" sz="2000" dirty="0" err="1"/>
              <a:t>yr</a:t>
            </a:r>
            <a:r>
              <a:rPr lang="en-US" sz="2000" dirty="0"/>
              <a:t> (median 18 </a:t>
            </a:r>
            <a:r>
              <a:rPr lang="en-US" sz="2000" dirty="0" err="1"/>
              <a:t>yr</a:t>
            </a:r>
            <a:r>
              <a:rPr lang="en-US" sz="2000" dirty="0"/>
              <a:t>, 75% perinatal) enrolled in DC Cohort who initiated InSTI regimen between Jan 2011-Mar 2019 and had </a:t>
            </a:r>
            <a:r>
              <a:rPr lang="en-US" sz="2000" u="sng" dirty="0"/>
              <a:t>&gt;</a:t>
            </a:r>
            <a:r>
              <a:rPr lang="en-US" sz="2000" dirty="0"/>
              <a:t>2 BMI recorded at </a:t>
            </a:r>
            <a:r>
              <a:rPr lang="en-US" sz="2000" u="sng" dirty="0"/>
              <a:t>&gt;</a:t>
            </a:r>
            <a:r>
              <a:rPr lang="en-US" sz="2000" dirty="0"/>
              <a:t>6 </a:t>
            </a:r>
            <a:r>
              <a:rPr lang="en-US" sz="2000" dirty="0" err="1"/>
              <a:t>mo</a:t>
            </a:r>
            <a:r>
              <a:rPr lang="en-US" sz="2000" dirty="0"/>
              <a:t> apart and within 2 years pre- and post-InSTI start; compared trajectory of BMI pre and post InSTI.</a:t>
            </a:r>
          </a:p>
        </p:txBody>
      </p:sp>
      <p:pic>
        <p:nvPicPr>
          <p:cNvPr id="8" name="Picture 7">
            <a:extLst>
              <a:ext uri="{FF2B5EF4-FFF2-40B4-BE49-F238E27FC236}">
                <a16:creationId xmlns:a16="http://schemas.microsoft.com/office/drawing/2014/main" id="{20AF9E8E-35EB-4D6D-809D-A2ACCC4C9B9F}"/>
              </a:ext>
            </a:extLst>
          </p:cNvPr>
          <p:cNvPicPr>
            <a:picLocks noChangeAspect="1"/>
          </p:cNvPicPr>
          <p:nvPr/>
        </p:nvPicPr>
        <p:blipFill>
          <a:blip r:embed="rId2"/>
          <a:stretch>
            <a:fillRect/>
          </a:stretch>
        </p:blipFill>
        <p:spPr>
          <a:xfrm>
            <a:off x="151550" y="353784"/>
            <a:ext cx="510911" cy="653491"/>
          </a:xfrm>
          <a:prstGeom prst="rect">
            <a:avLst/>
          </a:prstGeom>
        </p:spPr>
      </p:pic>
      <p:grpSp>
        <p:nvGrpSpPr>
          <p:cNvPr id="16" name="Group 15">
            <a:extLst>
              <a:ext uri="{FF2B5EF4-FFF2-40B4-BE49-F238E27FC236}">
                <a16:creationId xmlns:a16="http://schemas.microsoft.com/office/drawing/2014/main" id="{6E9D6824-3FBF-4B56-881F-16773C610FD6}"/>
              </a:ext>
            </a:extLst>
          </p:cNvPr>
          <p:cNvGrpSpPr/>
          <p:nvPr/>
        </p:nvGrpSpPr>
        <p:grpSpPr>
          <a:xfrm>
            <a:off x="244519" y="2455418"/>
            <a:ext cx="3084610" cy="2605187"/>
            <a:chOff x="89884" y="3203394"/>
            <a:chExt cx="3084610" cy="2605187"/>
          </a:xfrm>
        </p:grpSpPr>
        <p:pic>
          <p:nvPicPr>
            <p:cNvPr id="9" name="Picture 8">
              <a:extLst>
                <a:ext uri="{FF2B5EF4-FFF2-40B4-BE49-F238E27FC236}">
                  <a16:creationId xmlns:a16="http://schemas.microsoft.com/office/drawing/2014/main" id="{3F1DFC2E-B0A1-4F90-A5E6-FFC66A4DA34E}"/>
                </a:ext>
              </a:extLst>
            </p:cNvPr>
            <p:cNvPicPr>
              <a:picLocks noChangeAspect="1"/>
            </p:cNvPicPr>
            <p:nvPr/>
          </p:nvPicPr>
          <p:blipFill>
            <a:blip r:embed="rId3"/>
            <a:stretch>
              <a:fillRect/>
            </a:stretch>
          </p:blipFill>
          <p:spPr>
            <a:xfrm>
              <a:off x="89884" y="3551156"/>
              <a:ext cx="2971800" cy="2257425"/>
            </a:xfrm>
            <a:prstGeom prst="rect">
              <a:avLst/>
            </a:prstGeom>
          </p:spPr>
        </p:pic>
        <p:sp>
          <p:nvSpPr>
            <p:cNvPr id="12" name="Rectangle 11">
              <a:extLst>
                <a:ext uri="{FF2B5EF4-FFF2-40B4-BE49-F238E27FC236}">
                  <a16:creationId xmlns:a16="http://schemas.microsoft.com/office/drawing/2014/main" id="{0B0F392D-C747-4D91-9D34-FD283CC530E9}"/>
                </a:ext>
              </a:extLst>
            </p:cNvPr>
            <p:cNvSpPr/>
            <p:nvPr/>
          </p:nvSpPr>
          <p:spPr>
            <a:xfrm>
              <a:off x="151338" y="3203394"/>
              <a:ext cx="3023156" cy="400110"/>
            </a:xfrm>
            <a:prstGeom prst="rect">
              <a:avLst/>
            </a:prstGeom>
          </p:spPr>
          <p:txBody>
            <a:bodyPr wrap="square">
              <a:spAutoFit/>
            </a:bodyPr>
            <a:lstStyle/>
            <a:p>
              <a:pPr algn="ctr"/>
              <a:r>
                <a:rPr lang="en-US" sz="1000" b="1" dirty="0">
                  <a:latin typeface="Arial" panose="020B0604020202020204" pitchFamily="34" charset="0"/>
                  <a:cs typeface="Arial" panose="020B0604020202020204" pitchFamily="34" charset="0"/>
                </a:rPr>
                <a:t>BMI Measurements Before and After InSTI ART</a:t>
              </a:r>
            </a:p>
            <a:p>
              <a:pPr algn="ctr"/>
              <a:r>
                <a:rPr lang="en-US" sz="1000" b="1" dirty="0">
                  <a:latin typeface="Arial" panose="020B0604020202020204" pitchFamily="34" charset="0"/>
                  <a:cs typeface="Arial" panose="020B0604020202020204" pitchFamily="34" charset="0"/>
                </a:rPr>
                <a:t>(896 measures in 69 </a:t>
              </a:r>
              <a:r>
                <a:rPr lang="en-US" sz="1000" b="1" dirty="0" err="1">
                  <a:latin typeface="Arial" panose="020B0604020202020204" pitchFamily="34" charset="0"/>
                  <a:cs typeface="Arial" panose="020B0604020202020204" pitchFamily="34" charset="0"/>
                </a:rPr>
                <a:t>pt</a:t>
              </a:r>
              <a:r>
                <a:rPr lang="en-US" sz="1000" b="1" dirty="0">
                  <a:latin typeface="Arial" panose="020B0604020202020204" pitchFamily="34" charset="0"/>
                  <a:cs typeface="Arial" panose="020B0604020202020204" pitchFamily="34" charset="0"/>
                </a:rPr>
                <a:t>)</a:t>
              </a:r>
            </a:p>
          </p:txBody>
        </p:sp>
      </p:grpSp>
      <p:grpSp>
        <p:nvGrpSpPr>
          <p:cNvPr id="17" name="Group 16">
            <a:extLst>
              <a:ext uri="{FF2B5EF4-FFF2-40B4-BE49-F238E27FC236}">
                <a16:creationId xmlns:a16="http://schemas.microsoft.com/office/drawing/2014/main" id="{E5C38B58-4B33-47AF-A5FE-1CB9C32A067E}"/>
              </a:ext>
            </a:extLst>
          </p:cNvPr>
          <p:cNvGrpSpPr/>
          <p:nvPr/>
        </p:nvGrpSpPr>
        <p:grpSpPr>
          <a:xfrm>
            <a:off x="5748909" y="2525020"/>
            <a:ext cx="3395091" cy="2627719"/>
            <a:chOff x="3563898" y="2823575"/>
            <a:chExt cx="3395091" cy="2627719"/>
          </a:xfrm>
        </p:grpSpPr>
        <p:pic>
          <p:nvPicPr>
            <p:cNvPr id="11" name="Picture 10">
              <a:extLst>
                <a:ext uri="{FF2B5EF4-FFF2-40B4-BE49-F238E27FC236}">
                  <a16:creationId xmlns:a16="http://schemas.microsoft.com/office/drawing/2014/main" id="{B0BED46B-4942-4A65-A1FA-BDB7BAD38EF1}"/>
                </a:ext>
              </a:extLst>
            </p:cNvPr>
            <p:cNvPicPr>
              <a:picLocks noChangeAspect="1"/>
            </p:cNvPicPr>
            <p:nvPr/>
          </p:nvPicPr>
          <p:blipFill>
            <a:blip r:embed="rId4"/>
            <a:stretch>
              <a:fillRect/>
            </a:stretch>
          </p:blipFill>
          <p:spPr>
            <a:xfrm>
              <a:off x="3563898" y="3203394"/>
              <a:ext cx="3067050" cy="2247900"/>
            </a:xfrm>
            <a:prstGeom prst="rect">
              <a:avLst/>
            </a:prstGeom>
          </p:spPr>
        </p:pic>
        <p:sp>
          <p:nvSpPr>
            <p:cNvPr id="13" name="Rectangle 12">
              <a:extLst>
                <a:ext uri="{FF2B5EF4-FFF2-40B4-BE49-F238E27FC236}">
                  <a16:creationId xmlns:a16="http://schemas.microsoft.com/office/drawing/2014/main" id="{1A59482A-9C4B-4BD1-9C56-B78D8871F857}"/>
                </a:ext>
              </a:extLst>
            </p:cNvPr>
            <p:cNvSpPr/>
            <p:nvPr/>
          </p:nvSpPr>
          <p:spPr>
            <a:xfrm>
              <a:off x="3777492" y="2823575"/>
              <a:ext cx="3181497" cy="400110"/>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BMI-for-Age Z-Score Before and After InSTI ART</a:t>
              </a:r>
            </a:p>
            <a:p>
              <a:pPr algn="ctr"/>
              <a:r>
                <a:rPr lang="en-US" sz="1000" b="1" dirty="0">
                  <a:latin typeface="Arial" panose="020B0604020202020204" pitchFamily="34" charset="0"/>
                  <a:cs typeface="Arial" panose="020B0604020202020204" pitchFamily="34" charset="0"/>
                </a:rPr>
                <a:t>(446 measures in 38 </a:t>
              </a:r>
              <a:r>
                <a:rPr lang="en-US" sz="1000" b="1" dirty="0" err="1">
                  <a:latin typeface="Arial" panose="020B0604020202020204" pitchFamily="34" charset="0"/>
                  <a:cs typeface="Arial" panose="020B0604020202020204" pitchFamily="34" charset="0"/>
                </a:rPr>
                <a:t>pt</a:t>
              </a:r>
              <a:r>
                <a:rPr lang="en-US" sz="1000" b="1" dirty="0">
                  <a:latin typeface="Arial" panose="020B0604020202020204" pitchFamily="34" charset="0"/>
                  <a:cs typeface="Arial" panose="020B0604020202020204" pitchFamily="34" charset="0"/>
                </a:rPr>
                <a:t>)</a:t>
              </a:r>
            </a:p>
          </p:txBody>
        </p:sp>
      </p:grpSp>
      <p:pic>
        <p:nvPicPr>
          <p:cNvPr id="14" name="Picture 13">
            <a:extLst>
              <a:ext uri="{FF2B5EF4-FFF2-40B4-BE49-F238E27FC236}">
                <a16:creationId xmlns:a16="http://schemas.microsoft.com/office/drawing/2014/main" id="{E92C6410-07FB-49D5-8DC4-29C448CFD2E9}"/>
              </a:ext>
            </a:extLst>
          </p:cNvPr>
          <p:cNvPicPr>
            <a:picLocks noChangeAspect="1"/>
          </p:cNvPicPr>
          <p:nvPr/>
        </p:nvPicPr>
        <p:blipFill>
          <a:blip r:embed="rId5"/>
          <a:stretch>
            <a:fillRect/>
          </a:stretch>
        </p:blipFill>
        <p:spPr>
          <a:xfrm>
            <a:off x="7876879" y="736338"/>
            <a:ext cx="895350" cy="371475"/>
          </a:xfrm>
          <a:prstGeom prst="rect">
            <a:avLst/>
          </a:prstGeom>
        </p:spPr>
      </p:pic>
      <p:pic>
        <p:nvPicPr>
          <p:cNvPr id="15" name="Picture 14">
            <a:extLst>
              <a:ext uri="{FF2B5EF4-FFF2-40B4-BE49-F238E27FC236}">
                <a16:creationId xmlns:a16="http://schemas.microsoft.com/office/drawing/2014/main" id="{787F47F2-4BCB-4191-AE23-4883A98A0DF2}"/>
              </a:ext>
            </a:extLst>
          </p:cNvPr>
          <p:cNvPicPr>
            <a:picLocks noChangeAspect="1"/>
          </p:cNvPicPr>
          <p:nvPr/>
        </p:nvPicPr>
        <p:blipFill>
          <a:blip r:embed="rId6"/>
          <a:stretch>
            <a:fillRect/>
          </a:stretch>
        </p:blipFill>
        <p:spPr>
          <a:xfrm>
            <a:off x="8348147" y="119893"/>
            <a:ext cx="485043" cy="524801"/>
          </a:xfrm>
          <a:prstGeom prst="rect">
            <a:avLst/>
          </a:prstGeom>
        </p:spPr>
      </p:pic>
      <p:grpSp>
        <p:nvGrpSpPr>
          <p:cNvPr id="23" name="Group 22">
            <a:extLst>
              <a:ext uri="{FF2B5EF4-FFF2-40B4-BE49-F238E27FC236}">
                <a16:creationId xmlns:a16="http://schemas.microsoft.com/office/drawing/2014/main" id="{E90CCBCE-5C6F-4A20-97DB-D4C2B52E647A}"/>
              </a:ext>
            </a:extLst>
          </p:cNvPr>
          <p:cNvGrpSpPr/>
          <p:nvPr/>
        </p:nvGrpSpPr>
        <p:grpSpPr>
          <a:xfrm>
            <a:off x="257948" y="5060605"/>
            <a:ext cx="3023156" cy="1531359"/>
            <a:chOff x="329142" y="5057496"/>
            <a:chExt cx="3023156" cy="1531359"/>
          </a:xfrm>
        </p:grpSpPr>
        <p:pic>
          <p:nvPicPr>
            <p:cNvPr id="18" name="Picture 17">
              <a:extLst>
                <a:ext uri="{FF2B5EF4-FFF2-40B4-BE49-F238E27FC236}">
                  <a16:creationId xmlns:a16="http://schemas.microsoft.com/office/drawing/2014/main" id="{45D8F300-CCC3-4CC3-9CC7-801554F11B55}"/>
                </a:ext>
              </a:extLst>
            </p:cNvPr>
            <p:cNvPicPr>
              <a:picLocks noChangeAspect="1"/>
            </p:cNvPicPr>
            <p:nvPr/>
          </p:nvPicPr>
          <p:blipFill>
            <a:blip r:embed="rId7"/>
            <a:stretch>
              <a:fillRect/>
            </a:stretch>
          </p:blipFill>
          <p:spPr>
            <a:xfrm>
              <a:off x="472315" y="5402810"/>
              <a:ext cx="2731498" cy="1186045"/>
            </a:xfrm>
            <a:prstGeom prst="rect">
              <a:avLst/>
            </a:prstGeom>
          </p:spPr>
        </p:pic>
        <p:sp>
          <p:nvSpPr>
            <p:cNvPr id="20" name="Rectangle 19">
              <a:extLst>
                <a:ext uri="{FF2B5EF4-FFF2-40B4-BE49-F238E27FC236}">
                  <a16:creationId xmlns:a16="http://schemas.microsoft.com/office/drawing/2014/main" id="{CC34CA38-1BCC-4ED0-8066-B13D9CB42940}"/>
                </a:ext>
              </a:extLst>
            </p:cNvPr>
            <p:cNvSpPr/>
            <p:nvPr/>
          </p:nvSpPr>
          <p:spPr>
            <a:xfrm>
              <a:off x="329142" y="5057496"/>
              <a:ext cx="3023156" cy="400110"/>
            </a:xfrm>
            <a:prstGeom prst="rect">
              <a:avLst/>
            </a:prstGeom>
          </p:spPr>
          <p:txBody>
            <a:bodyPr wrap="square">
              <a:spAutoFit/>
            </a:bodyPr>
            <a:lstStyle/>
            <a:p>
              <a:pPr algn="ctr"/>
              <a:r>
                <a:rPr lang="en-US" sz="1000" b="1" dirty="0">
                  <a:latin typeface="Arial" panose="020B0604020202020204" pitchFamily="34" charset="0"/>
                  <a:cs typeface="Arial" panose="020B0604020202020204" pitchFamily="34" charset="0"/>
                </a:rPr>
                <a:t>Rate BMI Change Youth 0-24 Years</a:t>
              </a:r>
            </a:p>
            <a:p>
              <a:pPr algn="ctr"/>
              <a:r>
                <a:rPr lang="en-US" sz="1000" b="1" dirty="0">
                  <a:latin typeface="Arial" panose="020B0604020202020204" pitchFamily="34" charset="0"/>
                  <a:cs typeface="Arial" panose="020B0604020202020204" pitchFamily="34" charset="0"/>
                </a:rPr>
                <a:t>N=69</a:t>
              </a:r>
            </a:p>
          </p:txBody>
        </p:sp>
      </p:grpSp>
      <p:grpSp>
        <p:nvGrpSpPr>
          <p:cNvPr id="22" name="Group 21">
            <a:extLst>
              <a:ext uri="{FF2B5EF4-FFF2-40B4-BE49-F238E27FC236}">
                <a16:creationId xmlns:a16="http://schemas.microsoft.com/office/drawing/2014/main" id="{4DA8019C-8C0C-4DB6-B39B-8CB0853C2BA2}"/>
              </a:ext>
            </a:extLst>
          </p:cNvPr>
          <p:cNvGrpSpPr/>
          <p:nvPr/>
        </p:nvGrpSpPr>
        <p:grpSpPr>
          <a:xfrm>
            <a:off x="5822584" y="5146418"/>
            <a:ext cx="3023156" cy="1407987"/>
            <a:chOff x="5499756" y="5078784"/>
            <a:chExt cx="3023156" cy="1407987"/>
          </a:xfrm>
        </p:grpSpPr>
        <p:pic>
          <p:nvPicPr>
            <p:cNvPr id="19" name="Picture 18">
              <a:extLst>
                <a:ext uri="{FF2B5EF4-FFF2-40B4-BE49-F238E27FC236}">
                  <a16:creationId xmlns:a16="http://schemas.microsoft.com/office/drawing/2014/main" id="{57467D70-B38C-4EE6-9828-55F2A256D589}"/>
                </a:ext>
              </a:extLst>
            </p:cNvPr>
            <p:cNvPicPr>
              <a:picLocks noChangeAspect="1"/>
            </p:cNvPicPr>
            <p:nvPr/>
          </p:nvPicPr>
          <p:blipFill>
            <a:blip r:embed="rId8"/>
            <a:stretch>
              <a:fillRect/>
            </a:stretch>
          </p:blipFill>
          <p:spPr>
            <a:xfrm>
              <a:off x="5732731" y="5435415"/>
              <a:ext cx="2466389" cy="1051356"/>
            </a:xfrm>
            <a:prstGeom prst="rect">
              <a:avLst/>
            </a:prstGeom>
          </p:spPr>
        </p:pic>
        <p:sp>
          <p:nvSpPr>
            <p:cNvPr id="21" name="Rectangle 20">
              <a:extLst>
                <a:ext uri="{FF2B5EF4-FFF2-40B4-BE49-F238E27FC236}">
                  <a16:creationId xmlns:a16="http://schemas.microsoft.com/office/drawing/2014/main" id="{E0E7BDB7-29E2-45F9-B98A-38FD171B746F}"/>
                </a:ext>
              </a:extLst>
            </p:cNvPr>
            <p:cNvSpPr/>
            <p:nvPr/>
          </p:nvSpPr>
          <p:spPr>
            <a:xfrm>
              <a:off x="5499756" y="5078784"/>
              <a:ext cx="3023156" cy="400110"/>
            </a:xfrm>
            <a:prstGeom prst="rect">
              <a:avLst/>
            </a:prstGeom>
          </p:spPr>
          <p:txBody>
            <a:bodyPr wrap="square">
              <a:spAutoFit/>
            </a:bodyPr>
            <a:lstStyle/>
            <a:p>
              <a:pPr algn="ctr"/>
              <a:r>
                <a:rPr lang="en-US" sz="1000" b="1" dirty="0">
                  <a:latin typeface="Arial" panose="020B0604020202020204" pitchFamily="34" charset="0"/>
                  <a:cs typeface="Arial" panose="020B0604020202020204" pitchFamily="34" charset="0"/>
                </a:rPr>
                <a:t>Rate BMI Z-Score Change Youth 0-19 </a:t>
              </a:r>
              <a:r>
                <a:rPr lang="en-US" sz="1000" b="1" dirty="0" err="1">
                  <a:latin typeface="Arial" panose="020B0604020202020204" pitchFamily="34" charset="0"/>
                  <a:cs typeface="Arial" panose="020B0604020202020204" pitchFamily="34" charset="0"/>
                </a:rPr>
                <a:t>Yrs</a:t>
              </a:r>
              <a:r>
                <a:rPr lang="en-US" sz="1000" b="1" dirty="0">
                  <a:latin typeface="Arial" panose="020B0604020202020204" pitchFamily="34" charset="0"/>
                  <a:cs typeface="Arial" panose="020B0604020202020204" pitchFamily="34" charset="0"/>
                </a:rPr>
                <a:t> (N=38)</a:t>
              </a:r>
            </a:p>
          </p:txBody>
        </p:sp>
      </p:grpSp>
      <p:sp>
        <p:nvSpPr>
          <p:cNvPr id="25" name="Content Placeholder 111">
            <a:extLst>
              <a:ext uri="{FF2B5EF4-FFF2-40B4-BE49-F238E27FC236}">
                <a16:creationId xmlns:a16="http://schemas.microsoft.com/office/drawing/2014/main" id="{A2E4BE8A-7794-48AE-8948-AA10982BF277}"/>
              </a:ext>
            </a:extLst>
          </p:cNvPr>
          <p:cNvSpPr txBox="1">
            <a:spLocks/>
          </p:cNvSpPr>
          <p:nvPr/>
        </p:nvSpPr>
        <p:spPr>
          <a:xfrm>
            <a:off x="3065540" y="2525020"/>
            <a:ext cx="2727263" cy="30349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800" dirty="0"/>
              <a:t>Compared to pre-InSTI period, during post-InSTI initiation period, HIV+ youth had trend to increase in BMI and significantly higher rates increase in BMI-for-age z-score.</a:t>
            </a:r>
          </a:p>
        </p:txBody>
      </p:sp>
      <p:sp>
        <p:nvSpPr>
          <p:cNvPr id="3" name="Oval 2">
            <a:extLst>
              <a:ext uri="{FF2B5EF4-FFF2-40B4-BE49-F238E27FC236}">
                <a16:creationId xmlns:a16="http://schemas.microsoft.com/office/drawing/2014/main" id="{15F97B81-128F-47A6-AC61-AA9BC989A419}"/>
              </a:ext>
            </a:extLst>
          </p:cNvPr>
          <p:cNvSpPr/>
          <p:nvPr/>
        </p:nvSpPr>
        <p:spPr>
          <a:xfrm rot="20671093">
            <a:off x="1799596" y="3518083"/>
            <a:ext cx="1335121" cy="4266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F190FAD-7AC6-4764-ADF7-5A113A9154E9}"/>
              </a:ext>
            </a:extLst>
          </p:cNvPr>
          <p:cNvSpPr/>
          <p:nvPr/>
        </p:nvSpPr>
        <p:spPr>
          <a:xfrm rot="20671093">
            <a:off x="7463004" y="3477231"/>
            <a:ext cx="1335121" cy="4266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20167AD-CBB9-4A1B-AC90-FA8675C421C8}"/>
              </a:ext>
            </a:extLst>
          </p:cNvPr>
          <p:cNvSpPr/>
          <p:nvPr/>
        </p:nvSpPr>
        <p:spPr>
          <a:xfrm>
            <a:off x="401121" y="6241409"/>
            <a:ext cx="2684590" cy="31299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182F550B-F2E6-4F8E-A2E1-77D10B78980A}"/>
              </a:ext>
            </a:extLst>
          </p:cNvPr>
          <p:cNvSpPr/>
          <p:nvPr/>
        </p:nvSpPr>
        <p:spPr>
          <a:xfrm>
            <a:off x="6055559" y="6259249"/>
            <a:ext cx="2466389" cy="2951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733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P spid="24" grpId="0" animBg="1"/>
      <p:bldP spid="26" grpId="0" animBg="1"/>
      <p:bldP spid="2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26138"/>
            <a:ext cx="7886700" cy="1325563"/>
          </a:xfrm>
        </p:spPr>
        <p:txBody>
          <a:bodyPr/>
          <a:lstStyle/>
          <a:p>
            <a:r>
              <a:rPr lang="en-US" dirty="0"/>
              <a:t>Substance Use in Adolescents With (Perinatal) HIV and Without HIV, South Africa</a:t>
            </a:r>
            <a:br>
              <a:rPr lang="en-US" dirty="0"/>
            </a:br>
            <a:r>
              <a:rPr lang="en-US" sz="2000" i="1" dirty="0" err="1">
                <a:solidFill>
                  <a:schemeClr val="tx1"/>
                </a:solidFill>
              </a:rPr>
              <a:t>Brittain</a:t>
            </a:r>
            <a:r>
              <a:rPr lang="en-US" sz="2000" i="1" dirty="0">
                <a:solidFill>
                  <a:schemeClr val="tx1"/>
                </a:solidFill>
              </a:rPr>
              <a:t> K et al.  CROI, 2020 Boston Abs. 834</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7" y="112446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75626" y="1124462"/>
            <a:ext cx="8857735" cy="17439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200"/>
              </a:spcBef>
            </a:pPr>
            <a:r>
              <a:rPr lang="en-US" sz="2000" dirty="0"/>
              <a:t>Cape Town Adolescent Antiretroviral Cohort: 515 HIV+ 9-14 </a:t>
            </a:r>
            <a:r>
              <a:rPr lang="en-US" sz="2000" dirty="0" err="1"/>
              <a:t>yr</a:t>
            </a:r>
            <a:r>
              <a:rPr lang="en-US" sz="2000" dirty="0"/>
              <a:t> on ART &amp; 110 age/gender matched HIV- youth (med age 11.9/11.7 </a:t>
            </a:r>
            <a:r>
              <a:rPr lang="en-US" sz="2000" dirty="0" err="1"/>
              <a:t>yr</a:t>
            </a:r>
            <a:r>
              <a:rPr lang="en-US" sz="2000" dirty="0"/>
              <a:t>), FU up to 5 yr.</a:t>
            </a:r>
          </a:p>
          <a:p>
            <a:pPr>
              <a:lnSpc>
                <a:spcPct val="103000"/>
              </a:lnSpc>
              <a:spcBef>
                <a:spcPts val="200"/>
              </a:spcBef>
            </a:pPr>
            <a:r>
              <a:rPr lang="en-US" sz="2000" dirty="0"/>
              <a:t>Self-reported substance use assessed annually and 6-panel urine tox screen (</a:t>
            </a:r>
            <a:r>
              <a:rPr lang="en-US" sz="2000" dirty="0" err="1"/>
              <a:t>marijunana</a:t>
            </a:r>
            <a:r>
              <a:rPr lang="en-US" sz="2000" dirty="0"/>
              <a:t>, methaqualone, cocaine, MDMA, methamphetamine, opiates) at enrollment, 36 and 48 mo.</a:t>
            </a:r>
          </a:p>
          <a:p>
            <a:pPr>
              <a:lnSpc>
                <a:spcPct val="103000"/>
              </a:lnSpc>
              <a:spcBef>
                <a:spcPts val="200"/>
              </a:spcBef>
            </a:pPr>
            <a:endParaRPr lang="en-US" sz="2000" dirty="0"/>
          </a:p>
        </p:txBody>
      </p:sp>
      <p:grpSp>
        <p:nvGrpSpPr>
          <p:cNvPr id="22" name="Group 21">
            <a:extLst>
              <a:ext uri="{FF2B5EF4-FFF2-40B4-BE49-F238E27FC236}">
                <a16:creationId xmlns:a16="http://schemas.microsoft.com/office/drawing/2014/main" id="{ACB8F53D-1290-4D65-A231-6451B714E2D3}"/>
              </a:ext>
            </a:extLst>
          </p:cNvPr>
          <p:cNvGrpSpPr/>
          <p:nvPr/>
        </p:nvGrpSpPr>
        <p:grpSpPr>
          <a:xfrm>
            <a:off x="5633185" y="3796706"/>
            <a:ext cx="3183153" cy="3220096"/>
            <a:chOff x="5742242" y="3813484"/>
            <a:chExt cx="3183153" cy="3220096"/>
          </a:xfrm>
        </p:grpSpPr>
        <p:pic>
          <p:nvPicPr>
            <p:cNvPr id="16" name="Picture 15">
              <a:extLst>
                <a:ext uri="{FF2B5EF4-FFF2-40B4-BE49-F238E27FC236}">
                  <a16:creationId xmlns:a16="http://schemas.microsoft.com/office/drawing/2014/main" id="{CF88AB18-FC93-450D-8694-56B54DBB1D55}"/>
                </a:ext>
              </a:extLst>
            </p:cNvPr>
            <p:cNvPicPr>
              <a:picLocks noChangeAspect="1"/>
            </p:cNvPicPr>
            <p:nvPr/>
          </p:nvPicPr>
          <p:blipFill>
            <a:blip r:embed="rId2"/>
            <a:stretch>
              <a:fillRect/>
            </a:stretch>
          </p:blipFill>
          <p:spPr>
            <a:xfrm>
              <a:off x="5981224" y="3813484"/>
              <a:ext cx="2546567" cy="2023811"/>
            </a:xfrm>
            <a:prstGeom prst="rect">
              <a:avLst/>
            </a:prstGeom>
          </p:spPr>
        </p:pic>
        <p:sp>
          <p:nvSpPr>
            <p:cNvPr id="17" name="Content Placeholder 111">
              <a:extLst>
                <a:ext uri="{FF2B5EF4-FFF2-40B4-BE49-F238E27FC236}">
                  <a16:creationId xmlns:a16="http://schemas.microsoft.com/office/drawing/2014/main" id="{8FBE4E5E-9AED-4FC3-A229-0ECB793939B1}"/>
                </a:ext>
              </a:extLst>
            </p:cNvPr>
            <p:cNvSpPr txBox="1">
              <a:spLocks/>
            </p:cNvSpPr>
            <p:nvPr/>
          </p:nvSpPr>
          <p:spPr>
            <a:xfrm>
              <a:off x="5742242" y="5837295"/>
              <a:ext cx="3183153" cy="11962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200"/>
                </a:spcBef>
                <a:buFont typeface="Arial" panose="020B0604020202020204" pitchFamily="34" charset="0"/>
                <a:buChar char="→"/>
              </a:pPr>
              <a:r>
                <a:rPr lang="en-US" sz="1400" dirty="0">
                  <a:solidFill>
                    <a:schemeClr val="accent2">
                      <a:lumMod val="75000"/>
                    </a:schemeClr>
                  </a:solidFill>
                </a:rPr>
                <a:t>Self-report </a:t>
              </a:r>
              <a:r>
                <a:rPr lang="en-US" sz="1400" dirty="0"/>
                <a:t>performed poorly in detecting use of most common substances</a:t>
              </a:r>
            </a:p>
            <a:p>
              <a:pPr>
                <a:lnSpc>
                  <a:spcPct val="103000"/>
                </a:lnSpc>
                <a:spcBef>
                  <a:spcPts val="200"/>
                </a:spcBef>
              </a:pPr>
              <a:endParaRPr lang="en-US" sz="1400" dirty="0"/>
            </a:p>
          </p:txBody>
        </p:sp>
      </p:grpSp>
      <p:sp>
        <p:nvSpPr>
          <p:cNvPr id="18" name="Content Placeholder 111">
            <a:extLst>
              <a:ext uri="{FF2B5EF4-FFF2-40B4-BE49-F238E27FC236}">
                <a16:creationId xmlns:a16="http://schemas.microsoft.com/office/drawing/2014/main" id="{BD451F20-08BA-4FEA-872E-A249AFEC7E1E}"/>
              </a:ext>
            </a:extLst>
          </p:cNvPr>
          <p:cNvSpPr txBox="1">
            <a:spLocks/>
          </p:cNvSpPr>
          <p:nvPr/>
        </p:nvSpPr>
        <p:spPr>
          <a:xfrm>
            <a:off x="3212538" y="2757352"/>
            <a:ext cx="5880351" cy="12594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200"/>
              </a:spcBef>
              <a:buFont typeface="Arial" panose="020B0604020202020204" pitchFamily="34" charset="0"/>
              <a:buChar char="→"/>
            </a:pPr>
            <a:r>
              <a:rPr lang="en-US" sz="2000" dirty="0"/>
              <a:t>1,491 tox screen done over median 4 </a:t>
            </a:r>
            <a:r>
              <a:rPr lang="en-US" sz="2000" dirty="0" err="1"/>
              <a:t>yr</a:t>
            </a:r>
            <a:endParaRPr lang="en-US" sz="2000" dirty="0"/>
          </a:p>
          <a:p>
            <a:pPr>
              <a:lnSpc>
                <a:spcPct val="103000"/>
              </a:lnSpc>
              <a:spcBef>
                <a:spcPts val="200"/>
              </a:spcBef>
              <a:buFont typeface="Arial" panose="020B0604020202020204" pitchFamily="34" charset="0"/>
              <a:buChar char="→"/>
            </a:pPr>
            <a:r>
              <a:rPr lang="en-US" sz="2000" dirty="0"/>
              <a:t>5.5% test + for </a:t>
            </a:r>
            <a:r>
              <a:rPr lang="en-US" sz="2000" u="sng" dirty="0"/>
              <a:t>&gt;</a:t>
            </a:r>
            <a:r>
              <a:rPr lang="en-US" sz="2000" dirty="0"/>
              <a:t>1 substance: marijuana 95%; methaqualone 17%; methamphetamine 9%</a:t>
            </a:r>
          </a:p>
          <a:p>
            <a:pPr>
              <a:lnSpc>
                <a:spcPct val="103000"/>
              </a:lnSpc>
              <a:spcBef>
                <a:spcPts val="200"/>
              </a:spcBef>
            </a:pPr>
            <a:endParaRPr lang="en-US" sz="2000" dirty="0"/>
          </a:p>
        </p:txBody>
      </p:sp>
      <p:grpSp>
        <p:nvGrpSpPr>
          <p:cNvPr id="21" name="Group 20">
            <a:extLst>
              <a:ext uri="{FF2B5EF4-FFF2-40B4-BE49-F238E27FC236}">
                <a16:creationId xmlns:a16="http://schemas.microsoft.com/office/drawing/2014/main" id="{B3CF6518-C009-4EDC-AC2F-155E41BE6AD5}"/>
              </a:ext>
            </a:extLst>
          </p:cNvPr>
          <p:cNvGrpSpPr/>
          <p:nvPr/>
        </p:nvGrpSpPr>
        <p:grpSpPr>
          <a:xfrm>
            <a:off x="101159" y="2813303"/>
            <a:ext cx="4965791" cy="3787952"/>
            <a:chOff x="75992" y="2788136"/>
            <a:chExt cx="4965791" cy="3787952"/>
          </a:xfrm>
        </p:grpSpPr>
        <p:sp>
          <p:nvSpPr>
            <p:cNvPr id="11" name="Content Placeholder 111">
              <a:extLst>
                <a:ext uri="{FF2B5EF4-FFF2-40B4-BE49-F238E27FC236}">
                  <a16:creationId xmlns:a16="http://schemas.microsoft.com/office/drawing/2014/main" id="{C30E585B-FC0D-4857-9044-40574A78941A}"/>
                </a:ext>
              </a:extLst>
            </p:cNvPr>
            <p:cNvSpPr txBox="1">
              <a:spLocks/>
            </p:cNvSpPr>
            <p:nvPr/>
          </p:nvSpPr>
          <p:spPr>
            <a:xfrm>
              <a:off x="75992" y="4898985"/>
              <a:ext cx="4965791" cy="16771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200"/>
                </a:spcBef>
                <a:buFont typeface="Arial" panose="020B0604020202020204" pitchFamily="34" charset="0"/>
                <a:buChar char="→"/>
              </a:pPr>
              <a:r>
                <a:rPr lang="en-US" sz="1400" dirty="0"/>
                <a:t>For </a:t>
              </a:r>
              <a:r>
                <a:rPr lang="en-US" sz="1400" i="1" dirty="0">
                  <a:solidFill>
                    <a:srgbClr val="C00000"/>
                  </a:solidFill>
                </a:rPr>
                <a:t>females</a:t>
              </a:r>
              <a:r>
                <a:rPr lang="en-US" sz="1400" dirty="0"/>
                <a:t>, no difference </a:t>
              </a:r>
              <a:r>
                <a:rPr lang="en-US" sz="1400" dirty="0" err="1"/>
                <a:t>btn</a:t>
              </a:r>
              <a:r>
                <a:rPr lang="en-US" sz="1400" dirty="0"/>
                <a:t> HIV+/HIV-                              &amp; no association with age</a:t>
              </a:r>
            </a:p>
            <a:p>
              <a:pPr>
                <a:lnSpc>
                  <a:spcPct val="103000"/>
                </a:lnSpc>
                <a:spcBef>
                  <a:spcPts val="200"/>
                </a:spcBef>
                <a:buFont typeface="Arial" panose="020B0604020202020204" pitchFamily="34" charset="0"/>
                <a:buChar char="→"/>
              </a:pPr>
              <a:r>
                <a:rPr lang="en-US" sz="1400" dirty="0"/>
                <a:t>For </a:t>
              </a:r>
              <a:r>
                <a:rPr lang="en-US" sz="1400" i="1" dirty="0">
                  <a:solidFill>
                    <a:srgbClr val="0070C0"/>
                  </a:solidFill>
                </a:rPr>
                <a:t>males</a:t>
              </a:r>
              <a:r>
                <a:rPr lang="en-US" sz="1400" dirty="0"/>
                <a:t>, HIV+ </a:t>
              </a:r>
              <a:r>
                <a:rPr lang="en-US" sz="1400" i="1" dirty="0"/>
                <a:t>less likely </a:t>
              </a:r>
              <a:r>
                <a:rPr lang="en-US" sz="1400" dirty="0"/>
                <a:t>screen positive              (</a:t>
              </a:r>
              <a:r>
                <a:rPr lang="en-US" sz="1400" dirty="0" err="1"/>
                <a:t>aOR</a:t>
              </a:r>
              <a:r>
                <a:rPr lang="en-US" sz="1400" dirty="0"/>
                <a:t> 0.15, CI 0.05-0.60); use in males                   associated with older age (p&lt;0.001)</a:t>
              </a:r>
            </a:p>
            <a:p>
              <a:pPr>
                <a:lnSpc>
                  <a:spcPct val="103000"/>
                </a:lnSpc>
                <a:spcBef>
                  <a:spcPts val="200"/>
                </a:spcBef>
                <a:buFont typeface="Arial" panose="020B0604020202020204" pitchFamily="34" charset="0"/>
                <a:buChar char="→"/>
              </a:pPr>
              <a:r>
                <a:rPr lang="en-US" sz="1400" dirty="0"/>
                <a:t>Adjusting for age/gender, in HIV+, VL did                         not correlate with substance use (78% &lt;50 c/mL in FU).</a:t>
              </a:r>
            </a:p>
            <a:p>
              <a:pPr>
                <a:lnSpc>
                  <a:spcPct val="103000"/>
                </a:lnSpc>
                <a:spcBef>
                  <a:spcPts val="200"/>
                </a:spcBef>
              </a:pPr>
              <a:endParaRPr lang="en-US" sz="1400" dirty="0"/>
            </a:p>
          </p:txBody>
        </p:sp>
        <p:pic>
          <p:nvPicPr>
            <p:cNvPr id="20" name="Picture 19">
              <a:extLst>
                <a:ext uri="{FF2B5EF4-FFF2-40B4-BE49-F238E27FC236}">
                  <a16:creationId xmlns:a16="http://schemas.microsoft.com/office/drawing/2014/main" id="{5DF924D2-B232-42A5-A649-2BF1B95C703D}"/>
                </a:ext>
              </a:extLst>
            </p:cNvPr>
            <p:cNvPicPr>
              <a:picLocks noChangeAspect="1"/>
            </p:cNvPicPr>
            <p:nvPr/>
          </p:nvPicPr>
          <p:blipFill>
            <a:blip r:embed="rId3"/>
            <a:stretch>
              <a:fillRect/>
            </a:stretch>
          </p:blipFill>
          <p:spPr>
            <a:xfrm>
              <a:off x="501285" y="2788136"/>
              <a:ext cx="2657438" cy="2092351"/>
            </a:xfrm>
            <a:prstGeom prst="rect">
              <a:avLst/>
            </a:prstGeom>
          </p:spPr>
        </p:pic>
      </p:grpSp>
    </p:spTree>
    <p:extLst>
      <p:ext uri="{BB962C8B-B14F-4D97-AF65-F5344CB8AC3E}">
        <p14:creationId xmlns:p14="http://schemas.microsoft.com/office/powerpoint/2010/main" val="20164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82120" y="-62990"/>
            <a:ext cx="8979760" cy="1325563"/>
          </a:xfrm>
        </p:spPr>
        <p:txBody>
          <a:bodyPr>
            <a:normAutofit fontScale="90000"/>
          </a:bodyPr>
          <a:lstStyle/>
          <a:p>
            <a:r>
              <a:rPr lang="en-US" dirty="0"/>
              <a:t>In Suppressed Women, Community-Based Adherence Clubs Result in Lower Viral Rebound PP Compared to Facility Care</a:t>
            </a:r>
            <a:br>
              <a:rPr lang="en-US" dirty="0"/>
            </a:br>
            <a:r>
              <a:rPr lang="en-US" sz="2000" i="1" dirty="0" err="1">
                <a:solidFill>
                  <a:schemeClr val="tx1"/>
                </a:solidFill>
              </a:rPr>
              <a:t>Odayar</a:t>
            </a:r>
            <a:r>
              <a:rPr lang="en-US" sz="2000" i="1" dirty="0">
                <a:solidFill>
                  <a:schemeClr val="tx1"/>
                </a:solidFill>
              </a:rPr>
              <a:t> J et al.  CROI, 2020 Boston Abs. 131LB</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292" y="1121169"/>
            <a:ext cx="9144000" cy="0"/>
          </a:xfrm>
          <a:prstGeom prst="line">
            <a:avLst/>
          </a:prstGeom>
        </p:spPr>
        <p:style>
          <a:lnRef idx="1">
            <a:schemeClr val="dk1"/>
          </a:lnRef>
          <a:fillRef idx="0">
            <a:schemeClr val="dk1"/>
          </a:fillRef>
          <a:effectRef idx="0">
            <a:schemeClr val="dk1"/>
          </a:effectRef>
          <a:fontRef idx="minor">
            <a:schemeClr val="tx1"/>
          </a:fontRef>
        </p:style>
      </p:cxnSp>
      <p:sp>
        <p:nvSpPr>
          <p:cNvPr id="16" name="Content Placeholder 111">
            <a:extLst>
              <a:ext uri="{FF2B5EF4-FFF2-40B4-BE49-F238E27FC236}">
                <a16:creationId xmlns:a16="http://schemas.microsoft.com/office/drawing/2014/main" id="{BB74D7D3-E3E3-44C0-B827-D839BF06C344}"/>
              </a:ext>
            </a:extLst>
          </p:cNvPr>
          <p:cNvSpPr txBox="1">
            <a:spLocks/>
          </p:cNvSpPr>
          <p:nvPr/>
        </p:nvSpPr>
        <p:spPr>
          <a:xfrm>
            <a:off x="82120" y="1161219"/>
            <a:ext cx="8979760" cy="10734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Attendance at allocated service within 3 </a:t>
            </a:r>
            <a:r>
              <a:rPr lang="en-US" sz="2000" dirty="0" err="1"/>
              <a:t>mo</a:t>
            </a:r>
            <a:r>
              <a:rPr lang="en-US" sz="2000" dirty="0"/>
              <a:t> of referral was higher with AC (77%) vs PHC (68%); 90% completed 24 </a:t>
            </a:r>
            <a:r>
              <a:rPr lang="en-US" sz="2000" dirty="0" err="1"/>
              <a:t>mo</a:t>
            </a:r>
            <a:r>
              <a:rPr lang="en-US" sz="2000" dirty="0"/>
              <a:t> PP </a:t>
            </a:r>
            <a:r>
              <a:rPr lang="en-US" sz="2000" i="1" dirty="0"/>
              <a:t>both</a:t>
            </a:r>
            <a:r>
              <a:rPr lang="en-US" sz="2000" dirty="0"/>
              <a:t> arms.</a:t>
            </a:r>
          </a:p>
        </p:txBody>
      </p:sp>
      <p:sp>
        <p:nvSpPr>
          <p:cNvPr id="28" name="Content Placeholder 111">
            <a:extLst>
              <a:ext uri="{FF2B5EF4-FFF2-40B4-BE49-F238E27FC236}">
                <a16:creationId xmlns:a16="http://schemas.microsoft.com/office/drawing/2014/main" id="{3702F7E6-1E51-4107-B69B-379493D7A861}"/>
              </a:ext>
            </a:extLst>
          </p:cNvPr>
          <p:cNvSpPr txBox="1">
            <a:spLocks/>
          </p:cNvSpPr>
          <p:nvPr/>
        </p:nvSpPr>
        <p:spPr>
          <a:xfrm>
            <a:off x="6120681" y="1774374"/>
            <a:ext cx="2947615" cy="245392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~30% reduction viral rebound in women    in </a:t>
            </a:r>
            <a:r>
              <a:rPr lang="en-US" sz="2000" dirty="0">
                <a:solidFill>
                  <a:schemeClr val="accent4">
                    <a:lumMod val="75000"/>
                  </a:schemeClr>
                </a:solidFill>
              </a:rPr>
              <a:t>community Adherence Club </a:t>
            </a:r>
            <a:r>
              <a:rPr lang="en-US" sz="2000" dirty="0"/>
              <a:t>compared to   </a:t>
            </a:r>
            <a:r>
              <a:rPr lang="en-US" sz="2000" dirty="0">
                <a:solidFill>
                  <a:srgbClr val="00B0F0"/>
                </a:solidFill>
              </a:rPr>
              <a:t>primary health facility</a:t>
            </a:r>
            <a:r>
              <a:rPr lang="en-US" sz="2000" dirty="0"/>
              <a:t> at 24 </a:t>
            </a:r>
            <a:r>
              <a:rPr lang="en-US" sz="2000" dirty="0" err="1"/>
              <a:t>mos</a:t>
            </a:r>
            <a:r>
              <a:rPr lang="en-US" sz="2000" dirty="0"/>
              <a:t> (even so, 29% VL &gt;1000, 44% VL &gt;50!)</a:t>
            </a:r>
            <a:endParaRPr lang="en-US" sz="2000" dirty="0">
              <a:solidFill>
                <a:srgbClr val="00B0F0"/>
              </a:solidFill>
            </a:endParaRPr>
          </a:p>
        </p:txBody>
      </p:sp>
      <p:pic>
        <p:nvPicPr>
          <p:cNvPr id="5" name="Picture 4">
            <a:extLst>
              <a:ext uri="{FF2B5EF4-FFF2-40B4-BE49-F238E27FC236}">
                <a16:creationId xmlns:a16="http://schemas.microsoft.com/office/drawing/2014/main" id="{FF28AE2F-6DF7-42BB-8E61-075AA3124DFB}"/>
              </a:ext>
            </a:extLst>
          </p:cNvPr>
          <p:cNvPicPr>
            <a:picLocks noChangeAspect="1"/>
          </p:cNvPicPr>
          <p:nvPr/>
        </p:nvPicPr>
        <p:blipFill>
          <a:blip r:embed="rId2"/>
          <a:stretch>
            <a:fillRect/>
          </a:stretch>
        </p:blipFill>
        <p:spPr>
          <a:xfrm>
            <a:off x="354845" y="2081780"/>
            <a:ext cx="2946223" cy="2226237"/>
          </a:xfrm>
          <a:prstGeom prst="rect">
            <a:avLst/>
          </a:prstGeom>
        </p:spPr>
      </p:pic>
      <p:pic>
        <p:nvPicPr>
          <p:cNvPr id="8" name="Picture 7">
            <a:extLst>
              <a:ext uri="{FF2B5EF4-FFF2-40B4-BE49-F238E27FC236}">
                <a16:creationId xmlns:a16="http://schemas.microsoft.com/office/drawing/2014/main" id="{452A2E40-5B9D-440A-B3B6-2362A7005341}"/>
              </a:ext>
            </a:extLst>
          </p:cNvPr>
          <p:cNvPicPr>
            <a:picLocks noChangeAspect="1"/>
          </p:cNvPicPr>
          <p:nvPr/>
        </p:nvPicPr>
        <p:blipFill>
          <a:blip r:embed="rId3"/>
          <a:stretch>
            <a:fillRect/>
          </a:stretch>
        </p:blipFill>
        <p:spPr>
          <a:xfrm>
            <a:off x="3329395" y="2060899"/>
            <a:ext cx="2953632" cy="2226237"/>
          </a:xfrm>
          <a:prstGeom prst="rect">
            <a:avLst/>
          </a:prstGeom>
        </p:spPr>
      </p:pic>
      <p:pic>
        <p:nvPicPr>
          <p:cNvPr id="11" name="Picture 10">
            <a:extLst>
              <a:ext uri="{FF2B5EF4-FFF2-40B4-BE49-F238E27FC236}">
                <a16:creationId xmlns:a16="http://schemas.microsoft.com/office/drawing/2014/main" id="{62ECF25E-2F68-4AE1-809B-2499BD8AAD83}"/>
              </a:ext>
            </a:extLst>
          </p:cNvPr>
          <p:cNvPicPr>
            <a:picLocks noChangeAspect="1"/>
          </p:cNvPicPr>
          <p:nvPr/>
        </p:nvPicPr>
        <p:blipFill>
          <a:blip r:embed="rId4"/>
          <a:stretch>
            <a:fillRect/>
          </a:stretch>
        </p:blipFill>
        <p:spPr>
          <a:xfrm>
            <a:off x="2120817" y="4236770"/>
            <a:ext cx="2733675" cy="257175"/>
          </a:xfrm>
          <a:prstGeom prst="rect">
            <a:avLst/>
          </a:prstGeom>
        </p:spPr>
      </p:pic>
      <p:grpSp>
        <p:nvGrpSpPr>
          <p:cNvPr id="12" name="Group 11">
            <a:extLst>
              <a:ext uri="{FF2B5EF4-FFF2-40B4-BE49-F238E27FC236}">
                <a16:creationId xmlns:a16="http://schemas.microsoft.com/office/drawing/2014/main" id="{BDD1DEE8-484B-498F-B3C2-90E8E8C5D5EA}"/>
              </a:ext>
            </a:extLst>
          </p:cNvPr>
          <p:cNvGrpSpPr/>
          <p:nvPr/>
        </p:nvGrpSpPr>
        <p:grpSpPr>
          <a:xfrm>
            <a:off x="5627595" y="2785894"/>
            <a:ext cx="408313" cy="694504"/>
            <a:chOff x="5025192" y="5184248"/>
            <a:chExt cx="408313" cy="694504"/>
          </a:xfrm>
        </p:grpSpPr>
        <p:sp>
          <p:nvSpPr>
            <p:cNvPr id="31" name="Rectangle 30">
              <a:extLst>
                <a:ext uri="{FF2B5EF4-FFF2-40B4-BE49-F238E27FC236}">
                  <a16:creationId xmlns:a16="http://schemas.microsoft.com/office/drawing/2014/main" id="{CBA6CEA1-10E8-4242-B85F-710138726859}"/>
                </a:ext>
              </a:extLst>
            </p:cNvPr>
            <p:cNvSpPr/>
            <p:nvPr/>
          </p:nvSpPr>
          <p:spPr>
            <a:xfrm>
              <a:off x="5025192" y="5184248"/>
              <a:ext cx="401072" cy="215444"/>
            </a:xfrm>
            <a:prstGeom prst="rect">
              <a:avLst/>
            </a:prstGeom>
          </p:spPr>
          <p:txBody>
            <a:bodyPr wrap="none">
              <a:spAutoFit/>
            </a:bodyPr>
            <a:lstStyle/>
            <a:p>
              <a:r>
                <a:rPr lang="en-US" sz="800" b="1" dirty="0">
                  <a:solidFill>
                    <a:srgbClr val="00B0F0"/>
                  </a:solidFill>
                  <a:latin typeface="Arial" panose="020B0604020202020204" pitchFamily="34" charset="0"/>
                  <a:cs typeface="Arial" panose="020B0604020202020204" pitchFamily="34" charset="0"/>
                </a:rPr>
                <a:t>PHC</a:t>
              </a:r>
            </a:p>
          </p:txBody>
        </p:sp>
        <p:sp>
          <p:nvSpPr>
            <p:cNvPr id="34" name="Rectangle 33">
              <a:extLst>
                <a:ext uri="{FF2B5EF4-FFF2-40B4-BE49-F238E27FC236}">
                  <a16:creationId xmlns:a16="http://schemas.microsoft.com/office/drawing/2014/main" id="{18C4F544-2C0E-4B89-AFD5-CDBB4BC2E3B5}"/>
                </a:ext>
              </a:extLst>
            </p:cNvPr>
            <p:cNvSpPr/>
            <p:nvPr/>
          </p:nvSpPr>
          <p:spPr>
            <a:xfrm>
              <a:off x="5101363" y="5663308"/>
              <a:ext cx="332142" cy="215444"/>
            </a:xfrm>
            <a:prstGeom prst="rect">
              <a:avLst/>
            </a:prstGeom>
          </p:spPr>
          <p:txBody>
            <a:bodyPr wrap="none">
              <a:spAutoFit/>
            </a:bodyPr>
            <a:lstStyle/>
            <a:p>
              <a:r>
                <a:rPr lang="en-US" sz="800" b="1" dirty="0">
                  <a:solidFill>
                    <a:schemeClr val="accent4">
                      <a:lumMod val="75000"/>
                    </a:schemeClr>
                  </a:solidFill>
                  <a:latin typeface="Arial" panose="020B0604020202020204" pitchFamily="34" charset="0"/>
                  <a:cs typeface="Arial" panose="020B0604020202020204" pitchFamily="34" charset="0"/>
                </a:rPr>
                <a:t>AC</a:t>
              </a:r>
            </a:p>
          </p:txBody>
        </p:sp>
      </p:grpSp>
      <p:grpSp>
        <p:nvGrpSpPr>
          <p:cNvPr id="13" name="Group 12">
            <a:extLst>
              <a:ext uri="{FF2B5EF4-FFF2-40B4-BE49-F238E27FC236}">
                <a16:creationId xmlns:a16="http://schemas.microsoft.com/office/drawing/2014/main" id="{D0658DA6-DD13-4FFD-8B0D-C0BC4A300CFA}"/>
              </a:ext>
            </a:extLst>
          </p:cNvPr>
          <p:cNvGrpSpPr/>
          <p:nvPr/>
        </p:nvGrpSpPr>
        <p:grpSpPr>
          <a:xfrm>
            <a:off x="2680323" y="3126481"/>
            <a:ext cx="401072" cy="557025"/>
            <a:chOff x="2402124" y="5509566"/>
            <a:chExt cx="401072" cy="557025"/>
          </a:xfrm>
        </p:grpSpPr>
        <p:sp>
          <p:nvSpPr>
            <p:cNvPr id="33" name="Rectangle 32">
              <a:extLst>
                <a:ext uri="{FF2B5EF4-FFF2-40B4-BE49-F238E27FC236}">
                  <a16:creationId xmlns:a16="http://schemas.microsoft.com/office/drawing/2014/main" id="{9867A15D-27C9-41BD-B3BB-0BEAC17A6A1E}"/>
                </a:ext>
              </a:extLst>
            </p:cNvPr>
            <p:cNvSpPr/>
            <p:nvPr/>
          </p:nvSpPr>
          <p:spPr>
            <a:xfrm>
              <a:off x="2402124" y="5509566"/>
              <a:ext cx="401072" cy="215444"/>
            </a:xfrm>
            <a:prstGeom prst="rect">
              <a:avLst/>
            </a:prstGeom>
          </p:spPr>
          <p:txBody>
            <a:bodyPr wrap="square">
              <a:spAutoFit/>
            </a:bodyPr>
            <a:lstStyle/>
            <a:p>
              <a:r>
                <a:rPr lang="en-US" sz="800" b="1" dirty="0">
                  <a:solidFill>
                    <a:srgbClr val="00B0F0"/>
                  </a:solidFill>
                  <a:latin typeface="Arial" panose="020B0604020202020204" pitchFamily="34" charset="0"/>
                  <a:cs typeface="Arial" panose="020B0604020202020204" pitchFamily="34" charset="0"/>
                </a:rPr>
                <a:t>PHC</a:t>
              </a:r>
            </a:p>
          </p:txBody>
        </p:sp>
        <p:sp>
          <p:nvSpPr>
            <p:cNvPr id="35" name="Rectangle 34">
              <a:extLst>
                <a:ext uri="{FF2B5EF4-FFF2-40B4-BE49-F238E27FC236}">
                  <a16:creationId xmlns:a16="http://schemas.microsoft.com/office/drawing/2014/main" id="{C4C41675-BF35-4F07-8C3A-B11ADFCCB0BC}"/>
                </a:ext>
              </a:extLst>
            </p:cNvPr>
            <p:cNvSpPr/>
            <p:nvPr/>
          </p:nvSpPr>
          <p:spPr>
            <a:xfrm>
              <a:off x="2436105" y="5851147"/>
              <a:ext cx="332142" cy="215444"/>
            </a:xfrm>
            <a:prstGeom prst="rect">
              <a:avLst/>
            </a:prstGeom>
          </p:spPr>
          <p:txBody>
            <a:bodyPr wrap="none">
              <a:spAutoFit/>
            </a:bodyPr>
            <a:lstStyle/>
            <a:p>
              <a:r>
                <a:rPr lang="en-US" sz="800" b="1" dirty="0">
                  <a:solidFill>
                    <a:schemeClr val="accent4">
                      <a:lumMod val="75000"/>
                    </a:schemeClr>
                  </a:solidFill>
                  <a:latin typeface="Arial" panose="020B0604020202020204" pitchFamily="34" charset="0"/>
                  <a:cs typeface="Arial" panose="020B0604020202020204" pitchFamily="34" charset="0"/>
                </a:rPr>
                <a:t>AC</a:t>
              </a:r>
            </a:p>
          </p:txBody>
        </p:sp>
      </p:grpSp>
      <p:graphicFrame>
        <p:nvGraphicFramePr>
          <p:cNvPr id="42" name="Table 19">
            <a:extLst>
              <a:ext uri="{FF2B5EF4-FFF2-40B4-BE49-F238E27FC236}">
                <a16:creationId xmlns:a16="http://schemas.microsoft.com/office/drawing/2014/main" id="{AA273C7B-0C4C-4D0F-A719-709B14BEE6F8}"/>
              </a:ext>
            </a:extLst>
          </p:cNvPr>
          <p:cNvGraphicFramePr>
            <a:graphicFrameLocks noGrp="1"/>
          </p:cNvGraphicFramePr>
          <p:nvPr/>
        </p:nvGraphicFramePr>
        <p:xfrm>
          <a:off x="829791" y="2339092"/>
          <a:ext cx="1755871" cy="822960"/>
        </p:xfrm>
        <a:graphic>
          <a:graphicData uri="http://schemas.openxmlformats.org/drawingml/2006/table">
            <a:tbl>
              <a:tblPr firstRow="1" bandRow="1">
                <a:tableStyleId>{5C22544A-7EE6-4342-B048-85BDC9FD1C3A}</a:tableStyleId>
              </a:tblPr>
              <a:tblGrid>
                <a:gridCol w="736968">
                  <a:extLst>
                    <a:ext uri="{9D8B030D-6E8A-4147-A177-3AD203B41FA5}">
                      <a16:colId xmlns:a16="http://schemas.microsoft.com/office/drawing/2014/main" val="740503172"/>
                    </a:ext>
                  </a:extLst>
                </a:gridCol>
                <a:gridCol w="496389">
                  <a:extLst>
                    <a:ext uri="{9D8B030D-6E8A-4147-A177-3AD203B41FA5}">
                      <a16:colId xmlns:a16="http://schemas.microsoft.com/office/drawing/2014/main" val="3211451109"/>
                    </a:ext>
                  </a:extLst>
                </a:gridCol>
                <a:gridCol w="522514">
                  <a:extLst>
                    <a:ext uri="{9D8B030D-6E8A-4147-A177-3AD203B41FA5}">
                      <a16:colId xmlns:a16="http://schemas.microsoft.com/office/drawing/2014/main" val="3177145616"/>
                    </a:ext>
                  </a:extLst>
                </a:gridCol>
              </a:tblGrid>
              <a:tr h="140500">
                <a:tc>
                  <a:txBody>
                    <a:bodyPr/>
                    <a:lstStyle/>
                    <a:p>
                      <a:pPr algn="l">
                        <a:lnSpc>
                          <a:spcPct val="100000"/>
                        </a:lnSpc>
                      </a:pPr>
                      <a:r>
                        <a:rPr lang="en-US" sz="1000" dirty="0">
                          <a:solidFill>
                            <a:schemeClr val="tx1"/>
                          </a:solidFill>
                          <a:latin typeface="Arial" panose="020B0604020202020204" pitchFamily="34" charset="0"/>
                          <a:cs typeface="Arial" panose="020B0604020202020204" pitchFamily="34" charset="0"/>
                        </a:rPr>
                        <a:t>  24 </a:t>
                      </a:r>
                      <a:r>
                        <a:rPr lang="en-US" sz="1000" dirty="0" err="1">
                          <a:solidFill>
                            <a:schemeClr val="tx1"/>
                          </a:solidFill>
                          <a:latin typeface="Arial" panose="020B0604020202020204" pitchFamily="34" charset="0"/>
                          <a:cs typeface="Arial" panose="020B0604020202020204" pitchFamily="34" charset="0"/>
                        </a:rPr>
                        <a:t>mo</a:t>
                      </a:r>
                      <a:endParaRPr lang="en-US" sz="1000" dirty="0">
                        <a:solidFill>
                          <a:schemeClr val="tx1"/>
                        </a:solidFill>
                        <a:latin typeface="Arial" panose="020B0604020202020204" pitchFamily="34" charset="0"/>
                        <a:cs typeface="Arial" panose="020B0604020202020204" pitchFamily="34" charset="0"/>
                      </a:endParaRPr>
                    </a:p>
                    <a:p>
                      <a:pPr algn="l">
                        <a:lnSpc>
                          <a:spcPct val="100000"/>
                        </a:lnSpc>
                      </a:pPr>
                      <a:r>
                        <a:rPr lang="en-US" sz="1000" dirty="0">
                          <a:solidFill>
                            <a:schemeClr val="tx1"/>
                          </a:solidFill>
                          <a:latin typeface="Arial" panose="020B0604020202020204" pitchFamily="34" charset="0"/>
                          <a:cs typeface="Arial" panose="020B0604020202020204" pitchFamily="34" charset="0"/>
                        </a:rPr>
                        <a:t>VL &gt;1000</a:t>
                      </a:r>
                    </a:p>
                  </a:txBody>
                  <a:tcPr>
                    <a:noFill/>
                  </a:tcPr>
                </a:tc>
                <a:tc>
                  <a:txBody>
                    <a:bodyPr/>
                    <a:lstStyle/>
                    <a:p>
                      <a:pPr>
                        <a:lnSpc>
                          <a:spcPct val="80000"/>
                        </a:lnSpc>
                      </a:pPr>
                      <a:r>
                        <a:rPr lang="en-US" sz="1000" dirty="0">
                          <a:solidFill>
                            <a:schemeClr val="accent4">
                              <a:lumMod val="75000"/>
                            </a:schemeClr>
                          </a:solidFill>
                          <a:latin typeface="Arial" panose="020B0604020202020204" pitchFamily="34" charset="0"/>
                          <a:cs typeface="Arial" panose="020B0604020202020204" pitchFamily="34" charset="0"/>
                        </a:rPr>
                        <a:t>AC</a:t>
                      </a:r>
                    </a:p>
                  </a:txBody>
                  <a:tcPr>
                    <a:noFill/>
                  </a:tcPr>
                </a:tc>
                <a:tc>
                  <a:txBody>
                    <a:bodyPr/>
                    <a:lstStyle/>
                    <a:p>
                      <a:pPr>
                        <a:lnSpc>
                          <a:spcPct val="80000"/>
                        </a:lnSpc>
                      </a:pPr>
                      <a:r>
                        <a:rPr lang="en-US" sz="1000" dirty="0">
                          <a:solidFill>
                            <a:srgbClr val="00B0F0"/>
                          </a:solidFill>
                          <a:latin typeface="Arial" panose="020B0604020202020204" pitchFamily="34" charset="0"/>
                          <a:cs typeface="Arial" panose="020B0604020202020204" pitchFamily="34" charset="0"/>
                        </a:rPr>
                        <a:t>PHC</a:t>
                      </a:r>
                    </a:p>
                  </a:txBody>
                  <a:tcPr>
                    <a:noFill/>
                  </a:tcPr>
                </a:tc>
                <a:extLst>
                  <a:ext uri="{0D108BD9-81ED-4DB2-BD59-A6C34878D82A}">
                    <a16:rowId xmlns:a16="http://schemas.microsoft.com/office/drawing/2014/main" val="1412562200"/>
                  </a:ext>
                </a:extLst>
              </a:tr>
              <a:tr h="140500">
                <a:tc>
                  <a:txBody>
                    <a:bodyPr/>
                    <a:lstStyle/>
                    <a:p>
                      <a:pPr>
                        <a:lnSpc>
                          <a:spcPct val="80000"/>
                        </a:lnSpc>
                      </a:pPr>
                      <a:r>
                        <a:rPr lang="en-US" sz="1000" dirty="0">
                          <a:latin typeface="Arial" panose="020B0604020202020204" pitchFamily="34" charset="0"/>
                          <a:cs typeface="Arial" panose="020B0604020202020204" pitchFamily="34" charset="0"/>
                        </a:rPr>
                        <a:t>12 </a:t>
                      </a:r>
                      <a:r>
                        <a:rPr lang="en-US" sz="1000" dirty="0" err="1">
                          <a:latin typeface="Arial" panose="020B0604020202020204" pitchFamily="34" charset="0"/>
                          <a:cs typeface="Arial" panose="020B0604020202020204" pitchFamily="34" charset="0"/>
                        </a:rPr>
                        <a:t>mo</a:t>
                      </a:r>
                      <a:endParaRPr lang="en-US" sz="1000" dirty="0">
                        <a:latin typeface="Arial" panose="020B0604020202020204" pitchFamily="34" charset="0"/>
                        <a:cs typeface="Arial" panose="020B0604020202020204" pitchFamily="34" charset="0"/>
                      </a:endParaRPr>
                    </a:p>
                  </a:txBody>
                  <a:tcPr>
                    <a:noFill/>
                  </a:tcPr>
                </a:tc>
                <a:tc>
                  <a:txBody>
                    <a:bodyPr/>
                    <a:lstStyle/>
                    <a:p>
                      <a:pPr>
                        <a:lnSpc>
                          <a:spcPct val="80000"/>
                        </a:lnSpc>
                      </a:pPr>
                      <a:r>
                        <a:rPr lang="en-US" sz="1000" dirty="0">
                          <a:solidFill>
                            <a:schemeClr val="accent4">
                              <a:lumMod val="75000"/>
                            </a:schemeClr>
                          </a:solidFill>
                          <a:latin typeface="Arial" panose="020B0604020202020204" pitchFamily="34" charset="0"/>
                          <a:cs typeface="Arial" panose="020B0604020202020204" pitchFamily="34" charset="0"/>
                        </a:rPr>
                        <a:t>16%</a:t>
                      </a:r>
                    </a:p>
                  </a:txBody>
                  <a:tcPr>
                    <a:noFill/>
                  </a:tcPr>
                </a:tc>
                <a:tc>
                  <a:txBody>
                    <a:bodyPr/>
                    <a:lstStyle/>
                    <a:p>
                      <a:pPr>
                        <a:lnSpc>
                          <a:spcPct val="80000"/>
                        </a:lnSpc>
                      </a:pPr>
                      <a:r>
                        <a:rPr lang="en-US" sz="1000" dirty="0">
                          <a:solidFill>
                            <a:srgbClr val="00B0F0"/>
                          </a:solidFill>
                          <a:latin typeface="Arial" panose="020B0604020202020204" pitchFamily="34" charset="0"/>
                          <a:cs typeface="Arial" panose="020B0604020202020204" pitchFamily="34" charset="0"/>
                        </a:rPr>
                        <a:t>23%</a:t>
                      </a:r>
                    </a:p>
                  </a:txBody>
                  <a:tcPr>
                    <a:noFill/>
                  </a:tcPr>
                </a:tc>
                <a:extLst>
                  <a:ext uri="{0D108BD9-81ED-4DB2-BD59-A6C34878D82A}">
                    <a16:rowId xmlns:a16="http://schemas.microsoft.com/office/drawing/2014/main" val="2307712443"/>
                  </a:ext>
                </a:extLst>
              </a:tr>
              <a:tr h="140500">
                <a:tc>
                  <a:txBody>
                    <a:bodyPr/>
                    <a:lstStyle/>
                    <a:p>
                      <a:pPr>
                        <a:lnSpc>
                          <a:spcPct val="80000"/>
                        </a:lnSpc>
                      </a:pPr>
                      <a:r>
                        <a:rPr lang="en-US" sz="1000" dirty="0">
                          <a:latin typeface="Arial" panose="020B0604020202020204" pitchFamily="34" charset="0"/>
                          <a:cs typeface="Arial" panose="020B0604020202020204" pitchFamily="34" charset="0"/>
                        </a:rPr>
                        <a:t>24 </a:t>
                      </a:r>
                      <a:r>
                        <a:rPr lang="en-US" sz="1000" dirty="0" err="1">
                          <a:latin typeface="Arial" panose="020B0604020202020204" pitchFamily="34" charset="0"/>
                          <a:cs typeface="Arial" panose="020B0604020202020204" pitchFamily="34" charset="0"/>
                        </a:rPr>
                        <a:t>mo</a:t>
                      </a:r>
                      <a:endParaRPr lang="en-US" sz="1000" dirty="0">
                        <a:latin typeface="Arial" panose="020B0604020202020204" pitchFamily="34" charset="0"/>
                        <a:cs typeface="Arial" panose="020B0604020202020204" pitchFamily="34" charset="0"/>
                      </a:endParaRPr>
                    </a:p>
                  </a:txBody>
                  <a:tcPr>
                    <a:noFill/>
                  </a:tcPr>
                </a:tc>
                <a:tc>
                  <a:txBody>
                    <a:bodyPr/>
                    <a:lstStyle/>
                    <a:p>
                      <a:pPr>
                        <a:lnSpc>
                          <a:spcPct val="80000"/>
                        </a:lnSpc>
                      </a:pPr>
                      <a:r>
                        <a:rPr lang="en-US" sz="1000" dirty="0">
                          <a:solidFill>
                            <a:schemeClr val="accent4">
                              <a:lumMod val="75000"/>
                            </a:schemeClr>
                          </a:solidFill>
                          <a:latin typeface="Arial" panose="020B0604020202020204" pitchFamily="34" charset="0"/>
                          <a:cs typeface="Arial" panose="020B0604020202020204" pitchFamily="34" charset="0"/>
                        </a:rPr>
                        <a:t>29%</a:t>
                      </a:r>
                    </a:p>
                  </a:txBody>
                  <a:tcPr>
                    <a:noFill/>
                  </a:tcPr>
                </a:tc>
                <a:tc>
                  <a:txBody>
                    <a:bodyPr/>
                    <a:lstStyle/>
                    <a:p>
                      <a:pPr>
                        <a:lnSpc>
                          <a:spcPct val="80000"/>
                        </a:lnSpc>
                      </a:pPr>
                      <a:r>
                        <a:rPr lang="en-US" sz="1000" dirty="0">
                          <a:solidFill>
                            <a:srgbClr val="00B0F0"/>
                          </a:solidFill>
                          <a:latin typeface="Arial" panose="020B0604020202020204" pitchFamily="34" charset="0"/>
                          <a:cs typeface="Arial" panose="020B0604020202020204" pitchFamily="34" charset="0"/>
                        </a:rPr>
                        <a:t>37%</a:t>
                      </a:r>
                    </a:p>
                  </a:txBody>
                  <a:tcPr>
                    <a:noFill/>
                  </a:tcPr>
                </a:tc>
                <a:extLst>
                  <a:ext uri="{0D108BD9-81ED-4DB2-BD59-A6C34878D82A}">
                    <a16:rowId xmlns:a16="http://schemas.microsoft.com/office/drawing/2014/main" val="2556718751"/>
                  </a:ext>
                </a:extLst>
              </a:tr>
            </a:tbl>
          </a:graphicData>
        </a:graphic>
      </p:graphicFrame>
      <p:graphicFrame>
        <p:nvGraphicFramePr>
          <p:cNvPr id="43" name="Table 19">
            <a:extLst>
              <a:ext uri="{FF2B5EF4-FFF2-40B4-BE49-F238E27FC236}">
                <a16:creationId xmlns:a16="http://schemas.microsoft.com/office/drawing/2014/main" id="{C825D5FD-C4F6-47C1-8552-015EAEDF2D8D}"/>
              </a:ext>
            </a:extLst>
          </p:cNvPr>
          <p:cNvGraphicFramePr>
            <a:graphicFrameLocks noGrp="1"/>
          </p:cNvGraphicFramePr>
          <p:nvPr/>
        </p:nvGraphicFramePr>
        <p:xfrm>
          <a:off x="3850270" y="2329170"/>
          <a:ext cx="1675885" cy="822960"/>
        </p:xfrm>
        <a:graphic>
          <a:graphicData uri="http://schemas.openxmlformats.org/drawingml/2006/table">
            <a:tbl>
              <a:tblPr firstRow="1" bandRow="1">
                <a:tableStyleId>{5C22544A-7EE6-4342-B048-85BDC9FD1C3A}</a:tableStyleId>
              </a:tblPr>
              <a:tblGrid>
                <a:gridCol w="764095">
                  <a:extLst>
                    <a:ext uri="{9D8B030D-6E8A-4147-A177-3AD203B41FA5}">
                      <a16:colId xmlns:a16="http://schemas.microsoft.com/office/drawing/2014/main" val="740503172"/>
                    </a:ext>
                  </a:extLst>
                </a:gridCol>
                <a:gridCol w="444137">
                  <a:extLst>
                    <a:ext uri="{9D8B030D-6E8A-4147-A177-3AD203B41FA5}">
                      <a16:colId xmlns:a16="http://schemas.microsoft.com/office/drawing/2014/main" val="3211451109"/>
                    </a:ext>
                  </a:extLst>
                </a:gridCol>
                <a:gridCol w="467653">
                  <a:extLst>
                    <a:ext uri="{9D8B030D-6E8A-4147-A177-3AD203B41FA5}">
                      <a16:colId xmlns:a16="http://schemas.microsoft.com/office/drawing/2014/main" val="3177145616"/>
                    </a:ext>
                  </a:extLst>
                </a:gridCol>
              </a:tblGrid>
              <a:tr h="178556">
                <a:tc>
                  <a:txBody>
                    <a:bodyPr/>
                    <a:lstStyle/>
                    <a:p>
                      <a:pPr>
                        <a:lnSpc>
                          <a:spcPct val="100000"/>
                        </a:lnSpc>
                      </a:pPr>
                      <a:r>
                        <a:rPr lang="en-US" sz="1000" dirty="0">
                          <a:solidFill>
                            <a:schemeClr val="tx1"/>
                          </a:solidFill>
                          <a:latin typeface="Arial" panose="020B0604020202020204" pitchFamily="34" charset="0"/>
                          <a:cs typeface="Arial" panose="020B0604020202020204" pitchFamily="34" charset="0"/>
                        </a:rPr>
                        <a:t>  24 </a:t>
                      </a:r>
                      <a:r>
                        <a:rPr lang="en-US" sz="1000" dirty="0" err="1">
                          <a:solidFill>
                            <a:schemeClr val="tx1"/>
                          </a:solidFill>
                          <a:latin typeface="Arial" panose="020B0604020202020204" pitchFamily="34" charset="0"/>
                          <a:cs typeface="Arial" panose="020B0604020202020204" pitchFamily="34" charset="0"/>
                        </a:rPr>
                        <a:t>mo</a:t>
                      </a:r>
                      <a:endParaRPr lang="en-US" sz="1000" dirty="0">
                        <a:solidFill>
                          <a:schemeClr val="tx1"/>
                        </a:solidFill>
                        <a:latin typeface="Arial" panose="020B0604020202020204" pitchFamily="34" charset="0"/>
                        <a:cs typeface="Arial" panose="020B0604020202020204" pitchFamily="34" charset="0"/>
                      </a:endParaRPr>
                    </a:p>
                    <a:p>
                      <a:pPr>
                        <a:lnSpc>
                          <a:spcPct val="100000"/>
                        </a:lnSpc>
                      </a:pPr>
                      <a:r>
                        <a:rPr lang="en-US" sz="1000" dirty="0">
                          <a:solidFill>
                            <a:schemeClr val="tx1"/>
                          </a:solidFill>
                          <a:latin typeface="Arial" panose="020B0604020202020204" pitchFamily="34" charset="0"/>
                          <a:cs typeface="Arial" panose="020B0604020202020204" pitchFamily="34" charset="0"/>
                        </a:rPr>
                        <a:t>VL &gt;50</a:t>
                      </a:r>
                    </a:p>
                  </a:txBody>
                  <a:tcPr>
                    <a:noFill/>
                  </a:tcPr>
                </a:tc>
                <a:tc>
                  <a:txBody>
                    <a:bodyPr/>
                    <a:lstStyle/>
                    <a:p>
                      <a:pPr>
                        <a:lnSpc>
                          <a:spcPct val="80000"/>
                        </a:lnSpc>
                      </a:pPr>
                      <a:r>
                        <a:rPr lang="en-US" sz="1000" dirty="0">
                          <a:solidFill>
                            <a:schemeClr val="accent4">
                              <a:lumMod val="75000"/>
                            </a:schemeClr>
                          </a:solidFill>
                          <a:latin typeface="Arial" panose="020B0604020202020204" pitchFamily="34" charset="0"/>
                          <a:cs typeface="Arial" panose="020B0604020202020204" pitchFamily="34" charset="0"/>
                        </a:rPr>
                        <a:t>AC</a:t>
                      </a:r>
                    </a:p>
                  </a:txBody>
                  <a:tcPr>
                    <a:noFill/>
                  </a:tcPr>
                </a:tc>
                <a:tc>
                  <a:txBody>
                    <a:bodyPr/>
                    <a:lstStyle/>
                    <a:p>
                      <a:pPr>
                        <a:lnSpc>
                          <a:spcPct val="80000"/>
                        </a:lnSpc>
                      </a:pPr>
                      <a:r>
                        <a:rPr lang="en-US" sz="1000" dirty="0">
                          <a:solidFill>
                            <a:srgbClr val="00B0F0"/>
                          </a:solidFill>
                          <a:latin typeface="Arial" panose="020B0604020202020204" pitchFamily="34" charset="0"/>
                          <a:cs typeface="Arial" panose="020B0604020202020204" pitchFamily="34" charset="0"/>
                        </a:rPr>
                        <a:t>PHC</a:t>
                      </a:r>
                    </a:p>
                  </a:txBody>
                  <a:tcPr>
                    <a:noFill/>
                  </a:tcPr>
                </a:tc>
                <a:extLst>
                  <a:ext uri="{0D108BD9-81ED-4DB2-BD59-A6C34878D82A}">
                    <a16:rowId xmlns:a16="http://schemas.microsoft.com/office/drawing/2014/main" val="1412562200"/>
                  </a:ext>
                </a:extLst>
              </a:tr>
              <a:tr h="178556">
                <a:tc>
                  <a:txBody>
                    <a:bodyPr/>
                    <a:lstStyle/>
                    <a:p>
                      <a:pPr>
                        <a:lnSpc>
                          <a:spcPct val="80000"/>
                        </a:lnSpc>
                      </a:pPr>
                      <a:r>
                        <a:rPr lang="en-US" sz="1000" dirty="0">
                          <a:latin typeface="Arial" panose="020B0604020202020204" pitchFamily="34" charset="0"/>
                          <a:cs typeface="Arial" panose="020B0604020202020204" pitchFamily="34" charset="0"/>
                        </a:rPr>
                        <a:t>12 </a:t>
                      </a:r>
                      <a:r>
                        <a:rPr lang="en-US" sz="1000" dirty="0" err="1">
                          <a:latin typeface="Arial" panose="020B0604020202020204" pitchFamily="34" charset="0"/>
                          <a:cs typeface="Arial" panose="020B0604020202020204" pitchFamily="34" charset="0"/>
                        </a:rPr>
                        <a:t>mo</a:t>
                      </a:r>
                      <a:endParaRPr lang="en-US" sz="1000" dirty="0">
                        <a:latin typeface="Arial" panose="020B0604020202020204" pitchFamily="34" charset="0"/>
                        <a:cs typeface="Arial" panose="020B0604020202020204" pitchFamily="34" charset="0"/>
                      </a:endParaRPr>
                    </a:p>
                  </a:txBody>
                  <a:tcPr>
                    <a:noFill/>
                  </a:tcPr>
                </a:tc>
                <a:tc>
                  <a:txBody>
                    <a:bodyPr/>
                    <a:lstStyle/>
                    <a:p>
                      <a:pPr>
                        <a:lnSpc>
                          <a:spcPct val="80000"/>
                        </a:lnSpc>
                      </a:pPr>
                      <a:r>
                        <a:rPr lang="en-US" sz="1000" dirty="0">
                          <a:solidFill>
                            <a:schemeClr val="accent4">
                              <a:lumMod val="75000"/>
                            </a:schemeClr>
                          </a:solidFill>
                          <a:latin typeface="Arial" panose="020B0604020202020204" pitchFamily="34" charset="0"/>
                          <a:cs typeface="Arial" panose="020B0604020202020204" pitchFamily="34" charset="0"/>
                        </a:rPr>
                        <a:t>32%</a:t>
                      </a:r>
                    </a:p>
                  </a:txBody>
                  <a:tcPr>
                    <a:noFill/>
                  </a:tcPr>
                </a:tc>
                <a:tc>
                  <a:txBody>
                    <a:bodyPr/>
                    <a:lstStyle/>
                    <a:p>
                      <a:pPr>
                        <a:lnSpc>
                          <a:spcPct val="80000"/>
                        </a:lnSpc>
                      </a:pPr>
                      <a:r>
                        <a:rPr lang="en-US" sz="1000" dirty="0">
                          <a:solidFill>
                            <a:srgbClr val="00B0F0"/>
                          </a:solidFill>
                          <a:latin typeface="Arial" panose="020B0604020202020204" pitchFamily="34" charset="0"/>
                          <a:cs typeface="Arial" panose="020B0604020202020204" pitchFamily="34" charset="0"/>
                        </a:rPr>
                        <a:t>42%</a:t>
                      </a:r>
                    </a:p>
                  </a:txBody>
                  <a:tcPr>
                    <a:noFill/>
                  </a:tcPr>
                </a:tc>
                <a:extLst>
                  <a:ext uri="{0D108BD9-81ED-4DB2-BD59-A6C34878D82A}">
                    <a16:rowId xmlns:a16="http://schemas.microsoft.com/office/drawing/2014/main" val="2307712443"/>
                  </a:ext>
                </a:extLst>
              </a:tr>
              <a:tr h="178556">
                <a:tc>
                  <a:txBody>
                    <a:bodyPr/>
                    <a:lstStyle/>
                    <a:p>
                      <a:pPr>
                        <a:lnSpc>
                          <a:spcPct val="80000"/>
                        </a:lnSpc>
                      </a:pPr>
                      <a:r>
                        <a:rPr lang="en-US" sz="1000" dirty="0">
                          <a:latin typeface="Arial" panose="020B0604020202020204" pitchFamily="34" charset="0"/>
                          <a:cs typeface="Arial" panose="020B0604020202020204" pitchFamily="34" charset="0"/>
                        </a:rPr>
                        <a:t>24 </a:t>
                      </a:r>
                      <a:r>
                        <a:rPr lang="en-US" sz="1000" dirty="0" err="1">
                          <a:latin typeface="Arial" panose="020B0604020202020204" pitchFamily="34" charset="0"/>
                          <a:cs typeface="Arial" panose="020B0604020202020204" pitchFamily="34" charset="0"/>
                        </a:rPr>
                        <a:t>mo</a:t>
                      </a:r>
                      <a:endParaRPr lang="en-US" sz="1000" dirty="0">
                        <a:latin typeface="Arial" panose="020B0604020202020204" pitchFamily="34" charset="0"/>
                        <a:cs typeface="Arial" panose="020B0604020202020204" pitchFamily="34" charset="0"/>
                      </a:endParaRPr>
                    </a:p>
                  </a:txBody>
                  <a:tcPr>
                    <a:noFill/>
                  </a:tcPr>
                </a:tc>
                <a:tc>
                  <a:txBody>
                    <a:bodyPr/>
                    <a:lstStyle/>
                    <a:p>
                      <a:pPr>
                        <a:lnSpc>
                          <a:spcPct val="80000"/>
                        </a:lnSpc>
                      </a:pPr>
                      <a:r>
                        <a:rPr lang="en-US" sz="1000" dirty="0">
                          <a:solidFill>
                            <a:schemeClr val="accent4">
                              <a:lumMod val="75000"/>
                            </a:schemeClr>
                          </a:solidFill>
                          <a:latin typeface="Arial" panose="020B0604020202020204" pitchFamily="34" charset="0"/>
                          <a:cs typeface="Arial" panose="020B0604020202020204" pitchFamily="34" charset="0"/>
                        </a:rPr>
                        <a:t>44%</a:t>
                      </a:r>
                    </a:p>
                  </a:txBody>
                  <a:tcPr>
                    <a:noFill/>
                  </a:tcPr>
                </a:tc>
                <a:tc>
                  <a:txBody>
                    <a:bodyPr/>
                    <a:lstStyle/>
                    <a:p>
                      <a:pPr>
                        <a:lnSpc>
                          <a:spcPct val="80000"/>
                        </a:lnSpc>
                      </a:pPr>
                      <a:r>
                        <a:rPr lang="en-US" sz="1000" dirty="0">
                          <a:solidFill>
                            <a:srgbClr val="00B0F0"/>
                          </a:solidFill>
                          <a:latin typeface="Arial" panose="020B0604020202020204" pitchFamily="34" charset="0"/>
                          <a:cs typeface="Arial" panose="020B0604020202020204" pitchFamily="34" charset="0"/>
                        </a:rPr>
                        <a:t>56%</a:t>
                      </a:r>
                    </a:p>
                  </a:txBody>
                  <a:tcPr>
                    <a:noFill/>
                  </a:tcPr>
                </a:tc>
                <a:extLst>
                  <a:ext uri="{0D108BD9-81ED-4DB2-BD59-A6C34878D82A}">
                    <a16:rowId xmlns:a16="http://schemas.microsoft.com/office/drawing/2014/main" val="2556718751"/>
                  </a:ext>
                </a:extLst>
              </a:tr>
            </a:tbl>
          </a:graphicData>
        </a:graphic>
      </p:graphicFrame>
      <p:sp>
        <p:nvSpPr>
          <p:cNvPr id="18" name="Rectangle 17">
            <a:extLst>
              <a:ext uri="{FF2B5EF4-FFF2-40B4-BE49-F238E27FC236}">
                <a16:creationId xmlns:a16="http://schemas.microsoft.com/office/drawing/2014/main" id="{85075367-2169-43DD-A261-D79672721B5E}"/>
              </a:ext>
            </a:extLst>
          </p:cNvPr>
          <p:cNvSpPr/>
          <p:nvPr/>
        </p:nvSpPr>
        <p:spPr>
          <a:xfrm>
            <a:off x="2377664" y="3648176"/>
            <a:ext cx="655949" cy="246221"/>
          </a:xfrm>
          <a:prstGeom prst="rect">
            <a:avLst/>
          </a:prstGeom>
          <a:solidFill>
            <a:schemeClr val="bg1"/>
          </a:solidFill>
        </p:spPr>
        <p:txBody>
          <a:bodyPr wrap="none">
            <a:spAutoFit/>
          </a:bodyPr>
          <a:lstStyle/>
          <a:p>
            <a:r>
              <a:rPr lang="en-US" sz="1000" b="1" i="1" dirty="0">
                <a:latin typeface="Arial" panose="020B0604020202020204" pitchFamily="34" charset="0"/>
                <a:cs typeface="Arial" panose="020B0604020202020204" pitchFamily="34" charset="0"/>
              </a:rPr>
              <a:t>p=0.056</a:t>
            </a:r>
            <a:endParaRPr lang="en-US" sz="1000" b="1" i="1" dirty="0"/>
          </a:p>
        </p:txBody>
      </p:sp>
      <p:sp>
        <p:nvSpPr>
          <p:cNvPr id="45" name="Rectangle 44">
            <a:extLst>
              <a:ext uri="{FF2B5EF4-FFF2-40B4-BE49-F238E27FC236}">
                <a16:creationId xmlns:a16="http://schemas.microsoft.com/office/drawing/2014/main" id="{D43A71BA-9307-4243-A085-36F218BB4621}"/>
              </a:ext>
            </a:extLst>
          </p:cNvPr>
          <p:cNvSpPr/>
          <p:nvPr/>
        </p:nvSpPr>
        <p:spPr>
          <a:xfrm>
            <a:off x="5364528" y="3633405"/>
            <a:ext cx="655949" cy="246221"/>
          </a:xfrm>
          <a:prstGeom prst="rect">
            <a:avLst/>
          </a:prstGeom>
          <a:solidFill>
            <a:schemeClr val="bg1"/>
          </a:solidFill>
        </p:spPr>
        <p:txBody>
          <a:bodyPr wrap="none">
            <a:spAutoFit/>
          </a:bodyPr>
          <a:lstStyle/>
          <a:p>
            <a:r>
              <a:rPr lang="en-US" sz="1000" b="1" i="1" dirty="0">
                <a:latin typeface="Arial" panose="020B0604020202020204" pitchFamily="34" charset="0"/>
                <a:cs typeface="Arial" panose="020B0604020202020204" pitchFamily="34" charset="0"/>
              </a:rPr>
              <a:t>p=0.009</a:t>
            </a:r>
            <a:endParaRPr lang="en-US" sz="1000" b="1" i="1" dirty="0"/>
          </a:p>
        </p:txBody>
      </p:sp>
      <p:sp>
        <p:nvSpPr>
          <p:cNvPr id="46" name="Rectangle 45">
            <a:extLst>
              <a:ext uri="{FF2B5EF4-FFF2-40B4-BE49-F238E27FC236}">
                <a16:creationId xmlns:a16="http://schemas.microsoft.com/office/drawing/2014/main" id="{E13A2C35-61BC-4708-BC71-AB067A465CFE}"/>
              </a:ext>
            </a:extLst>
          </p:cNvPr>
          <p:cNvSpPr/>
          <p:nvPr/>
        </p:nvSpPr>
        <p:spPr>
          <a:xfrm>
            <a:off x="801464" y="3139600"/>
            <a:ext cx="1140056" cy="230832"/>
          </a:xfrm>
          <a:prstGeom prst="rect">
            <a:avLst/>
          </a:prstGeom>
          <a:solidFill>
            <a:schemeClr val="bg1"/>
          </a:solidFill>
        </p:spPr>
        <p:txBody>
          <a:bodyPr wrap="none">
            <a:spAutoFit/>
          </a:bodyPr>
          <a:lstStyle/>
          <a:p>
            <a:r>
              <a:rPr lang="en-US" sz="900" b="1" i="1" dirty="0">
                <a:latin typeface="Arial" panose="020B0604020202020204" pitchFamily="34" charset="0"/>
                <a:cs typeface="Arial" panose="020B0604020202020204" pitchFamily="34" charset="0"/>
              </a:rPr>
              <a:t>HR 0.67 (0.5-1.00)</a:t>
            </a:r>
            <a:endParaRPr lang="en-US" sz="900" b="1" i="1" dirty="0"/>
          </a:p>
        </p:txBody>
      </p:sp>
      <p:sp>
        <p:nvSpPr>
          <p:cNvPr id="47" name="Rectangle 46">
            <a:extLst>
              <a:ext uri="{FF2B5EF4-FFF2-40B4-BE49-F238E27FC236}">
                <a16:creationId xmlns:a16="http://schemas.microsoft.com/office/drawing/2014/main" id="{C0F263E8-A1B0-4D57-8532-E637F9094953}"/>
              </a:ext>
            </a:extLst>
          </p:cNvPr>
          <p:cNvSpPr/>
          <p:nvPr/>
        </p:nvSpPr>
        <p:spPr>
          <a:xfrm>
            <a:off x="3835508" y="3101472"/>
            <a:ext cx="1204176" cy="230832"/>
          </a:xfrm>
          <a:prstGeom prst="rect">
            <a:avLst/>
          </a:prstGeom>
          <a:solidFill>
            <a:schemeClr val="bg1"/>
          </a:solidFill>
        </p:spPr>
        <p:txBody>
          <a:bodyPr wrap="none">
            <a:spAutoFit/>
          </a:bodyPr>
          <a:lstStyle/>
          <a:p>
            <a:r>
              <a:rPr lang="en-US" sz="900" b="1" i="1" dirty="0">
                <a:latin typeface="Arial" panose="020B0604020202020204" pitchFamily="34" charset="0"/>
                <a:cs typeface="Arial" panose="020B0604020202020204" pitchFamily="34" charset="0"/>
              </a:rPr>
              <a:t>HR 0.71 (0.52-0.92)</a:t>
            </a:r>
            <a:endParaRPr lang="en-US" sz="900" b="1" i="1" dirty="0"/>
          </a:p>
        </p:txBody>
      </p:sp>
      <p:pic>
        <p:nvPicPr>
          <p:cNvPr id="29" name="Picture 28">
            <a:extLst>
              <a:ext uri="{FF2B5EF4-FFF2-40B4-BE49-F238E27FC236}">
                <a16:creationId xmlns:a16="http://schemas.microsoft.com/office/drawing/2014/main" id="{CA4C517D-4EB6-476F-981E-1A1790212732}"/>
              </a:ext>
            </a:extLst>
          </p:cNvPr>
          <p:cNvPicPr>
            <a:picLocks noChangeAspect="1"/>
          </p:cNvPicPr>
          <p:nvPr/>
        </p:nvPicPr>
        <p:blipFill>
          <a:blip r:embed="rId5"/>
          <a:stretch>
            <a:fillRect/>
          </a:stretch>
        </p:blipFill>
        <p:spPr>
          <a:xfrm>
            <a:off x="780216" y="4650391"/>
            <a:ext cx="3506558" cy="1814440"/>
          </a:xfrm>
          <a:prstGeom prst="rect">
            <a:avLst/>
          </a:prstGeom>
        </p:spPr>
      </p:pic>
      <p:sp>
        <p:nvSpPr>
          <p:cNvPr id="36" name="Content Placeholder 111">
            <a:extLst>
              <a:ext uri="{FF2B5EF4-FFF2-40B4-BE49-F238E27FC236}">
                <a16:creationId xmlns:a16="http://schemas.microsoft.com/office/drawing/2014/main" id="{A8065363-B43C-45FF-8F27-11B334B78F5A}"/>
              </a:ext>
            </a:extLst>
          </p:cNvPr>
          <p:cNvSpPr txBox="1">
            <a:spLocks/>
          </p:cNvSpPr>
          <p:nvPr/>
        </p:nvSpPr>
        <p:spPr>
          <a:xfrm>
            <a:off x="4416680" y="4680528"/>
            <a:ext cx="4479901" cy="20106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Although there was a significant reduction in postpartum rebound viremia, there were no significant differences in other maternal and child health outcomes.</a:t>
            </a:r>
          </a:p>
        </p:txBody>
      </p:sp>
      <p:sp>
        <p:nvSpPr>
          <p:cNvPr id="23" name="Rectangle 22">
            <a:extLst>
              <a:ext uri="{FF2B5EF4-FFF2-40B4-BE49-F238E27FC236}">
                <a16:creationId xmlns:a16="http://schemas.microsoft.com/office/drawing/2014/main" id="{AD4159E6-EF59-4065-A07E-3FC352A817DF}"/>
              </a:ext>
            </a:extLst>
          </p:cNvPr>
          <p:cNvSpPr/>
          <p:nvPr/>
        </p:nvSpPr>
        <p:spPr>
          <a:xfrm>
            <a:off x="3867079" y="3117546"/>
            <a:ext cx="1099203" cy="1910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995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17749"/>
            <a:ext cx="7886700" cy="1325563"/>
          </a:xfrm>
        </p:spPr>
        <p:txBody>
          <a:bodyPr/>
          <a:lstStyle/>
          <a:p>
            <a:r>
              <a:rPr lang="en-US" dirty="0"/>
              <a:t>Global Variations in Pubertal Growth in Youth Living with Perinatal HIV</a:t>
            </a:r>
            <a:br>
              <a:rPr lang="en-US" dirty="0"/>
            </a:br>
            <a:r>
              <a:rPr lang="en-US" sz="2000" i="1" dirty="0">
                <a:solidFill>
                  <a:schemeClr val="tx1"/>
                </a:solidFill>
              </a:rPr>
              <a:t>Crichton S et al.  CROI, 2020 Boston Abs. 824</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99457"/>
            <a:ext cx="8857735" cy="23490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CIPHER Cohort </a:t>
            </a:r>
            <a:r>
              <a:rPr lang="en-US" sz="2000" dirty="0" err="1"/>
              <a:t>Collaboraion</a:t>
            </a:r>
            <a:r>
              <a:rPr lang="en-US" sz="2000" dirty="0"/>
              <a:t> pooled observational data from 1994-2015 across 12 pediatric HIV cohort networks in 48 countries.</a:t>
            </a:r>
          </a:p>
          <a:p>
            <a:pPr>
              <a:lnSpc>
                <a:spcPct val="103000"/>
              </a:lnSpc>
              <a:spcBef>
                <a:spcPts val="600"/>
              </a:spcBef>
            </a:pPr>
            <a:r>
              <a:rPr lang="en-US" sz="2000" dirty="0"/>
              <a:t>Included youth started ART before age 10 </a:t>
            </a:r>
            <a:r>
              <a:rPr lang="en-US" sz="2000" dirty="0" err="1"/>
              <a:t>yr</a:t>
            </a:r>
            <a:r>
              <a:rPr lang="en-US" sz="2000" dirty="0"/>
              <a:t> (perinatal infection), had </a:t>
            </a:r>
            <a:r>
              <a:rPr lang="en-US" sz="2000" u="sng" dirty="0"/>
              <a:t>&gt;</a:t>
            </a:r>
            <a:r>
              <a:rPr lang="en-US" sz="2000" dirty="0"/>
              <a:t>4 height measurements between 8-18 </a:t>
            </a:r>
            <a:r>
              <a:rPr lang="en-US" sz="2000" dirty="0" err="1"/>
              <a:t>yr</a:t>
            </a:r>
            <a:r>
              <a:rPr lang="en-US" sz="2000" dirty="0"/>
              <a:t>, and height/weight measurement at ART start to calculate HAZ and BMI-for-age-z-Score (</a:t>
            </a:r>
            <a:r>
              <a:rPr lang="en-US" sz="2000" dirty="0" err="1"/>
              <a:t>zBMI</a:t>
            </a:r>
            <a:r>
              <a:rPr lang="en-US" sz="2000" dirty="0"/>
              <a:t>) using WHO growth standard and looked at timing adolescent growth spurt.</a:t>
            </a:r>
          </a:p>
        </p:txBody>
      </p:sp>
      <p:pic>
        <p:nvPicPr>
          <p:cNvPr id="3" name="Picture 2">
            <a:extLst>
              <a:ext uri="{FF2B5EF4-FFF2-40B4-BE49-F238E27FC236}">
                <a16:creationId xmlns:a16="http://schemas.microsoft.com/office/drawing/2014/main" id="{870E27B1-C44C-4561-822D-8FDC927BE057}"/>
              </a:ext>
            </a:extLst>
          </p:cNvPr>
          <p:cNvPicPr>
            <a:picLocks noChangeAspect="1"/>
          </p:cNvPicPr>
          <p:nvPr/>
        </p:nvPicPr>
        <p:blipFill>
          <a:blip r:embed="rId2"/>
          <a:stretch>
            <a:fillRect/>
          </a:stretch>
        </p:blipFill>
        <p:spPr>
          <a:xfrm>
            <a:off x="293221" y="660135"/>
            <a:ext cx="1149685" cy="362513"/>
          </a:xfrm>
          <a:prstGeom prst="rect">
            <a:avLst/>
          </a:prstGeom>
        </p:spPr>
      </p:pic>
      <p:pic>
        <p:nvPicPr>
          <p:cNvPr id="15" name="Picture 14">
            <a:extLst>
              <a:ext uri="{FF2B5EF4-FFF2-40B4-BE49-F238E27FC236}">
                <a16:creationId xmlns:a16="http://schemas.microsoft.com/office/drawing/2014/main" id="{378398FD-5A71-471D-BAFB-BA7DF309405B}"/>
              </a:ext>
            </a:extLst>
          </p:cNvPr>
          <p:cNvPicPr>
            <a:picLocks noChangeAspect="1"/>
          </p:cNvPicPr>
          <p:nvPr/>
        </p:nvPicPr>
        <p:blipFill>
          <a:blip r:embed="rId3"/>
          <a:stretch>
            <a:fillRect/>
          </a:stretch>
        </p:blipFill>
        <p:spPr>
          <a:xfrm>
            <a:off x="293221" y="3454844"/>
            <a:ext cx="4349070" cy="2527577"/>
          </a:xfrm>
          <a:prstGeom prst="rect">
            <a:avLst/>
          </a:prstGeom>
        </p:spPr>
      </p:pic>
      <p:pic>
        <p:nvPicPr>
          <p:cNvPr id="17" name="Picture 16">
            <a:extLst>
              <a:ext uri="{FF2B5EF4-FFF2-40B4-BE49-F238E27FC236}">
                <a16:creationId xmlns:a16="http://schemas.microsoft.com/office/drawing/2014/main" id="{C2E7384B-555E-4F95-A678-82F8145899F7}"/>
              </a:ext>
            </a:extLst>
          </p:cNvPr>
          <p:cNvPicPr>
            <a:picLocks noChangeAspect="1"/>
          </p:cNvPicPr>
          <p:nvPr/>
        </p:nvPicPr>
        <p:blipFill>
          <a:blip r:embed="rId4"/>
          <a:stretch>
            <a:fillRect/>
          </a:stretch>
        </p:blipFill>
        <p:spPr>
          <a:xfrm>
            <a:off x="5400098" y="3681492"/>
            <a:ext cx="2497863" cy="2097509"/>
          </a:xfrm>
          <a:prstGeom prst="rect">
            <a:avLst/>
          </a:prstGeom>
        </p:spPr>
      </p:pic>
    </p:spTree>
    <p:extLst>
      <p:ext uri="{BB962C8B-B14F-4D97-AF65-F5344CB8AC3E}">
        <p14:creationId xmlns:p14="http://schemas.microsoft.com/office/powerpoint/2010/main" val="11528104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463395" y="-73883"/>
            <a:ext cx="7886700" cy="1325563"/>
          </a:xfrm>
        </p:spPr>
        <p:txBody>
          <a:bodyPr/>
          <a:lstStyle/>
          <a:p>
            <a:r>
              <a:rPr lang="en-US" dirty="0"/>
              <a:t>Global Variations in Pubertal Growth in Youth Living with Perinatal HIV</a:t>
            </a:r>
            <a:br>
              <a:rPr lang="en-US" dirty="0"/>
            </a:br>
            <a:r>
              <a:rPr lang="en-US" sz="2000" i="1" dirty="0">
                <a:solidFill>
                  <a:schemeClr val="tx1"/>
                </a:solidFill>
              </a:rPr>
              <a:t>Crichton S et al.  CROI, 2020 Boston Abs. 824</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67342" y="1124462"/>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870E27B1-C44C-4561-822D-8FDC927BE057}"/>
              </a:ext>
            </a:extLst>
          </p:cNvPr>
          <p:cNvPicPr>
            <a:picLocks noChangeAspect="1"/>
          </p:cNvPicPr>
          <p:nvPr/>
        </p:nvPicPr>
        <p:blipFill>
          <a:blip r:embed="rId2"/>
          <a:stretch>
            <a:fillRect/>
          </a:stretch>
        </p:blipFill>
        <p:spPr>
          <a:xfrm>
            <a:off x="293221" y="660135"/>
            <a:ext cx="1149685" cy="362513"/>
          </a:xfrm>
          <a:prstGeom prst="rect">
            <a:avLst/>
          </a:prstGeom>
        </p:spPr>
      </p:pic>
      <p:grpSp>
        <p:nvGrpSpPr>
          <p:cNvPr id="11" name="Group 10">
            <a:extLst>
              <a:ext uri="{FF2B5EF4-FFF2-40B4-BE49-F238E27FC236}">
                <a16:creationId xmlns:a16="http://schemas.microsoft.com/office/drawing/2014/main" id="{82547023-20E0-4C36-A422-45637A119F5C}"/>
              </a:ext>
            </a:extLst>
          </p:cNvPr>
          <p:cNvGrpSpPr/>
          <p:nvPr/>
        </p:nvGrpSpPr>
        <p:grpSpPr>
          <a:xfrm>
            <a:off x="997570" y="3487072"/>
            <a:ext cx="4702403" cy="2346114"/>
            <a:chOff x="-504376" y="3596613"/>
            <a:chExt cx="5579596" cy="2470079"/>
          </a:xfrm>
        </p:grpSpPr>
        <p:pic>
          <p:nvPicPr>
            <p:cNvPr id="5" name="Picture 4">
              <a:extLst>
                <a:ext uri="{FF2B5EF4-FFF2-40B4-BE49-F238E27FC236}">
                  <a16:creationId xmlns:a16="http://schemas.microsoft.com/office/drawing/2014/main" id="{FB893B42-6966-4B23-A3E6-DE1385A08990}"/>
                </a:ext>
              </a:extLst>
            </p:cNvPr>
            <p:cNvPicPr>
              <a:picLocks noChangeAspect="1"/>
            </p:cNvPicPr>
            <p:nvPr/>
          </p:nvPicPr>
          <p:blipFill>
            <a:blip r:embed="rId3"/>
            <a:stretch>
              <a:fillRect/>
            </a:stretch>
          </p:blipFill>
          <p:spPr>
            <a:xfrm>
              <a:off x="284407" y="3907837"/>
              <a:ext cx="3909663" cy="2158855"/>
            </a:xfrm>
            <a:prstGeom prst="rect">
              <a:avLst/>
            </a:prstGeom>
          </p:spPr>
        </p:pic>
        <p:sp>
          <p:nvSpPr>
            <p:cNvPr id="6" name="Rectangle 5">
              <a:extLst>
                <a:ext uri="{FF2B5EF4-FFF2-40B4-BE49-F238E27FC236}">
                  <a16:creationId xmlns:a16="http://schemas.microsoft.com/office/drawing/2014/main" id="{8DE3C1D0-10C9-4956-BF94-475415E1206C}"/>
                </a:ext>
              </a:extLst>
            </p:cNvPr>
            <p:cNvSpPr/>
            <p:nvPr/>
          </p:nvSpPr>
          <p:spPr>
            <a:xfrm>
              <a:off x="-504376" y="3596613"/>
              <a:ext cx="5579596" cy="375588"/>
            </a:xfrm>
            <a:prstGeom prst="rect">
              <a:avLst/>
            </a:prstGeom>
          </p:spPr>
          <p:txBody>
            <a:bodyPr wrap="square">
              <a:spAutoFit/>
            </a:bodyPr>
            <a:lstStyle/>
            <a:p>
              <a:pPr algn="ctr"/>
              <a:r>
                <a:rPr lang="en-US" sz="800" b="1" dirty="0">
                  <a:latin typeface="Arial" panose="020B0604020202020204" pitchFamily="34" charset="0"/>
                  <a:cs typeface="Arial" panose="020B0604020202020204" pitchFamily="34" charset="0"/>
                </a:rPr>
                <a:t>Association between region and HAZ at ART initiation </a:t>
              </a:r>
            </a:p>
            <a:p>
              <a:pPr algn="ctr"/>
              <a:r>
                <a:rPr lang="en-US" sz="800" b="1" dirty="0">
                  <a:latin typeface="Arial" panose="020B0604020202020204" pitchFamily="34" charset="0"/>
                  <a:cs typeface="Arial" panose="020B0604020202020204" pitchFamily="34" charset="0"/>
                </a:rPr>
                <a:t>and timing female growth spurt </a:t>
              </a:r>
            </a:p>
          </p:txBody>
        </p:sp>
      </p:grpSp>
      <p:grpSp>
        <p:nvGrpSpPr>
          <p:cNvPr id="13" name="Group 12">
            <a:extLst>
              <a:ext uri="{FF2B5EF4-FFF2-40B4-BE49-F238E27FC236}">
                <a16:creationId xmlns:a16="http://schemas.microsoft.com/office/drawing/2014/main" id="{29D40F54-6342-4FB7-9EDF-75CA465B128D}"/>
              </a:ext>
            </a:extLst>
          </p:cNvPr>
          <p:cNvGrpSpPr/>
          <p:nvPr/>
        </p:nvGrpSpPr>
        <p:grpSpPr>
          <a:xfrm>
            <a:off x="4987497" y="3404232"/>
            <a:ext cx="4144132" cy="2428954"/>
            <a:chOff x="4190137" y="3501496"/>
            <a:chExt cx="5579596" cy="2560332"/>
          </a:xfrm>
        </p:grpSpPr>
        <p:pic>
          <p:nvPicPr>
            <p:cNvPr id="8" name="Picture 7">
              <a:extLst>
                <a:ext uri="{FF2B5EF4-FFF2-40B4-BE49-F238E27FC236}">
                  <a16:creationId xmlns:a16="http://schemas.microsoft.com/office/drawing/2014/main" id="{678F946B-0C30-4931-B960-4B9AD569360E}"/>
                </a:ext>
              </a:extLst>
            </p:cNvPr>
            <p:cNvPicPr>
              <a:picLocks noChangeAspect="1"/>
            </p:cNvPicPr>
            <p:nvPr/>
          </p:nvPicPr>
          <p:blipFill>
            <a:blip r:embed="rId4"/>
            <a:stretch>
              <a:fillRect/>
            </a:stretch>
          </p:blipFill>
          <p:spPr>
            <a:xfrm>
              <a:off x="4746117" y="3845473"/>
              <a:ext cx="4053597" cy="2216355"/>
            </a:xfrm>
            <a:prstGeom prst="rect">
              <a:avLst/>
            </a:prstGeom>
          </p:spPr>
        </p:pic>
        <p:sp>
          <p:nvSpPr>
            <p:cNvPr id="9" name="Rectangle 8">
              <a:extLst>
                <a:ext uri="{FF2B5EF4-FFF2-40B4-BE49-F238E27FC236}">
                  <a16:creationId xmlns:a16="http://schemas.microsoft.com/office/drawing/2014/main" id="{AD44CFAF-8E61-4AAE-A8EB-BC111E65A2B4}"/>
                </a:ext>
              </a:extLst>
            </p:cNvPr>
            <p:cNvSpPr/>
            <p:nvPr/>
          </p:nvSpPr>
          <p:spPr>
            <a:xfrm>
              <a:off x="4190137" y="3501496"/>
              <a:ext cx="5579596" cy="405442"/>
            </a:xfrm>
            <a:prstGeom prst="rect">
              <a:avLst/>
            </a:prstGeom>
          </p:spPr>
          <p:txBody>
            <a:bodyPr wrap="square">
              <a:spAutoFit/>
            </a:bodyPr>
            <a:lstStyle/>
            <a:p>
              <a:pPr algn="ctr"/>
              <a:r>
                <a:rPr lang="en-US" sz="800" b="1" dirty="0">
                  <a:latin typeface="Arial" panose="020B0604020202020204" pitchFamily="34" charset="0"/>
                  <a:cs typeface="Arial" panose="020B0604020202020204" pitchFamily="34" charset="0"/>
                </a:rPr>
                <a:t>Association between Age and HAZ at ART initiation </a:t>
              </a:r>
            </a:p>
            <a:p>
              <a:pPr algn="ctr"/>
              <a:r>
                <a:rPr lang="en-US" sz="800" b="1" dirty="0">
                  <a:latin typeface="Arial" panose="020B0604020202020204" pitchFamily="34" charset="0"/>
                  <a:cs typeface="Arial" panose="020B0604020202020204" pitchFamily="34" charset="0"/>
                </a:rPr>
                <a:t>and timing male growth spurt </a:t>
              </a:r>
            </a:p>
          </p:txBody>
        </p:sp>
      </p:grpSp>
      <p:pic>
        <p:nvPicPr>
          <p:cNvPr id="17" name="Picture 16">
            <a:extLst>
              <a:ext uri="{FF2B5EF4-FFF2-40B4-BE49-F238E27FC236}">
                <a16:creationId xmlns:a16="http://schemas.microsoft.com/office/drawing/2014/main" id="{BBED90D0-A391-4DFC-9CD2-1633D33D3FB9}"/>
              </a:ext>
            </a:extLst>
          </p:cNvPr>
          <p:cNvPicPr>
            <a:picLocks noChangeAspect="1"/>
          </p:cNvPicPr>
          <p:nvPr/>
        </p:nvPicPr>
        <p:blipFill>
          <a:blip r:embed="rId5"/>
          <a:stretch>
            <a:fillRect/>
          </a:stretch>
        </p:blipFill>
        <p:spPr>
          <a:xfrm>
            <a:off x="261689" y="1369647"/>
            <a:ext cx="3616357" cy="2126264"/>
          </a:xfrm>
          <a:prstGeom prst="rect">
            <a:avLst/>
          </a:prstGeom>
        </p:spPr>
      </p:pic>
      <p:sp>
        <p:nvSpPr>
          <p:cNvPr id="18" name="Rectangle 17">
            <a:extLst>
              <a:ext uri="{FF2B5EF4-FFF2-40B4-BE49-F238E27FC236}">
                <a16:creationId xmlns:a16="http://schemas.microsoft.com/office/drawing/2014/main" id="{21464EBE-7B26-4A15-A8C1-C01B9898E9B4}"/>
              </a:ext>
            </a:extLst>
          </p:cNvPr>
          <p:cNvSpPr/>
          <p:nvPr/>
        </p:nvSpPr>
        <p:spPr>
          <a:xfrm>
            <a:off x="270565" y="1143796"/>
            <a:ext cx="4261606" cy="246221"/>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Multivariable Analysis for Timing of Pubertal Growth Spurt</a:t>
            </a:r>
          </a:p>
        </p:txBody>
      </p:sp>
      <p:sp>
        <p:nvSpPr>
          <p:cNvPr id="19" name="TextBox 18">
            <a:extLst>
              <a:ext uri="{FF2B5EF4-FFF2-40B4-BE49-F238E27FC236}">
                <a16:creationId xmlns:a16="http://schemas.microsoft.com/office/drawing/2014/main" id="{4E7D5398-836F-4D57-B16E-4C90B5CA7957}"/>
              </a:ext>
            </a:extLst>
          </p:cNvPr>
          <p:cNvSpPr txBox="1"/>
          <p:nvPr/>
        </p:nvSpPr>
        <p:spPr>
          <a:xfrm>
            <a:off x="130242" y="5886182"/>
            <a:ext cx="9378892" cy="874920"/>
          </a:xfrm>
          <a:prstGeom prst="rect">
            <a:avLst/>
          </a:prstGeom>
          <a:noFill/>
        </p:spPr>
        <p:txBody>
          <a:bodyPr wrap="square" rtlCol="0">
            <a:spAutoFit/>
          </a:bodyPr>
          <a:lstStyle/>
          <a:p>
            <a:pPr marL="285750" indent="-285750">
              <a:lnSpc>
                <a:spcPct val="103000"/>
              </a:lnSpc>
              <a:spcBef>
                <a:spcPts val="300"/>
              </a:spcBef>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Starting ART while stunted was associated with delayed pubertal growth spurt in females regardless of timing ART start, but in males only in those starting ART at older age.</a:t>
            </a:r>
          </a:p>
          <a:p>
            <a:pPr marL="285750" indent="-285750">
              <a:lnSpc>
                <a:spcPct val="103000"/>
              </a:lnSpc>
              <a:spcBef>
                <a:spcPts val="300"/>
              </a:spcBef>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Growth spurts were later in sub-Saharan Africa in both males and females.</a:t>
            </a:r>
          </a:p>
        </p:txBody>
      </p:sp>
      <p:grpSp>
        <p:nvGrpSpPr>
          <p:cNvPr id="16" name="Group 15">
            <a:extLst>
              <a:ext uri="{FF2B5EF4-FFF2-40B4-BE49-F238E27FC236}">
                <a16:creationId xmlns:a16="http://schemas.microsoft.com/office/drawing/2014/main" id="{CC2276D8-C19A-4332-ACDA-5B48D64BD293}"/>
              </a:ext>
            </a:extLst>
          </p:cNvPr>
          <p:cNvGrpSpPr/>
          <p:nvPr/>
        </p:nvGrpSpPr>
        <p:grpSpPr>
          <a:xfrm>
            <a:off x="2941521" y="1912643"/>
            <a:ext cx="907279" cy="1243829"/>
            <a:chOff x="2954193" y="2005028"/>
            <a:chExt cx="907279" cy="1243829"/>
          </a:xfrm>
        </p:grpSpPr>
        <p:sp>
          <p:nvSpPr>
            <p:cNvPr id="24" name="Rectangle 23">
              <a:extLst>
                <a:ext uri="{FF2B5EF4-FFF2-40B4-BE49-F238E27FC236}">
                  <a16:creationId xmlns:a16="http://schemas.microsoft.com/office/drawing/2014/main" id="{B7277A19-054B-4B67-BE1E-5A1A5DA7351F}"/>
                </a:ext>
              </a:extLst>
            </p:cNvPr>
            <p:cNvSpPr/>
            <p:nvPr/>
          </p:nvSpPr>
          <p:spPr>
            <a:xfrm>
              <a:off x="3528185" y="3125327"/>
              <a:ext cx="333287" cy="12353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5C183FF-2A35-48A0-B6F0-B2A7A9A0BFA6}"/>
                </a:ext>
              </a:extLst>
            </p:cNvPr>
            <p:cNvSpPr/>
            <p:nvPr/>
          </p:nvSpPr>
          <p:spPr>
            <a:xfrm>
              <a:off x="3526077" y="2005028"/>
              <a:ext cx="333287" cy="12353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7681D82-A2FC-4300-872B-DF1A3D796D89}"/>
                </a:ext>
              </a:extLst>
            </p:cNvPr>
            <p:cNvSpPr/>
            <p:nvPr/>
          </p:nvSpPr>
          <p:spPr>
            <a:xfrm>
              <a:off x="2954193" y="2739273"/>
              <a:ext cx="814502" cy="24622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B2098BBD-4F93-4CB3-AC91-B6127ABF1143}"/>
              </a:ext>
            </a:extLst>
          </p:cNvPr>
          <p:cNvGrpSpPr/>
          <p:nvPr/>
        </p:nvGrpSpPr>
        <p:grpSpPr>
          <a:xfrm>
            <a:off x="1717613" y="1668582"/>
            <a:ext cx="1025069" cy="1477685"/>
            <a:chOff x="1726677" y="1769718"/>
            <a:chExt cx="1025069" cy="1477685"/>
          </a:xfrm>
        </p:grpSpPr>
        <p:sp>
          <p:nvSpPr>
            <p:cNvPr id="20" name="Rectangle 19">
              <a:extLst>
                <a:ext uri="{FF2B5EF4-FFF2-40B4-BE49-F238E27FC236}">
                  <a16:creationId xmlns:a16="http://schemas.microsoft.com/office/drawing/2014/main" id="{77817854-6CB2-43C0-B26F-BB8D6CF9A493}"/>
                </a:ext>
              </a:extLst>
            </p:cNvPr>
            <p:cNvSpPr/>
            <p:nvPr/>
          </p:nvSpPr>
          <p:spPr>
            <a:xfrm>
              <a:off x="2401368" y="1769718"/>
              <a:ext cx="350378" cy="12207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0F9BB88-13E0-4576-88D2-7D00FE5AE015}"/>
                </a:ext>
              </a:extLst>
            </p:cNvPr>
            <p:cNvSpPr/>
            <p:nvPr/>
          </p:nvSpPr>
          <p:spPr>
            <a:xfrm>
              <a:off x="2401368" y="3125327"/>
              <a:ext cx="333286" cy="12207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B73BE00-D93E-46CA-93E6-F1460ECDFCD2}"/>
                </a:ext>
              </a:extLst>
            </p:cNvPr>
            <p:cNvSpPr/>
            <p:nvPr/>
          </p:nvSpPr>
          <p:spPr>
            <a:xfrm>
              <a:off x="1726677" y="2284931"/>
              <a:ext cx="901385" cy="5506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8" name="Picture 27">
            <a:extLst>
              <a:ext uri="{FF2B5EF4-FFF2-40B4-BE49-F238E27FC236}">
                <a16:creationId xmlns:a16="http://schemas.microsoft.com/office/drawing/2014/main" id="{845A853F-F078-48DF-8E57-105A7E2D36F8}"/>
              </a:ext>
            </a:extLst>
          </p:cNvPr>
          <p:cNvPicPr>
            <a:picLocks noChangeAspect="1"/>
          </p:cNvPicPr>
          <p:nvPr/>
        </p:nvPicPr>
        <p:blipFill>
          <a:blip r:embed="rId6"/>
          <a:stretch>
            <a:fillRect/>
          </a:stretch>
        </p:blipFill>
        <p:spPr>
          <a:xfrm>
            <a:off x="4229394" y="1165441"/>
            <a:ext cx="4352065" cy="1064760"/>
          </a:xfrm>
          <a:prstGeom prst="rect">
            <a:avLst/>
          </a:prstGeom>
        </p:spPr>
      </p:pic>
      <p:pic>
        <p:nvPicPr>
          <p:cNvPr id="29" name="Picture 28">
            <a:extLst>
              <a:ext uri="{FF2B5EF4-FFF2-40B4-BE49-F238E27FC236}">
                <a16:creationId xmlns:a16="http://schemas.microsoft.com/office/drawing/2014/main" id="{A04DD434-491B-49C5-8418-B1E327864787}"/>
              </a:ext>
            </a:extLst>
          </p:cNvPr>
          <p:cNvPicPr>
            <a:picLocks noChangeAspect="1"/>
          </p:cNvPicPr>
          <p:nvPr/>
        </p:nvPicPr>
        <p:blipFill>
          <a:blip r:embed="rId7"/>
          <a:stretch>
            <a:fillRect/>
          </a:stretch>
        </p:blipFill>
        <p:spPr>
          <a:xfrm>
            <a:off x="4211074" y="2246505"/>
            <a:ext cx="4321270" cy="1166922"/>
          </a:xfrm>
          <a:prstGeom prst="rect">
            <a:avLst/>
          </a:prstGeom>
        </p:spPr>
      </p:pic>
      <p:sp>
        <p:nvSpPr>
          <p:cNvPr id="31" name="Rectangle 30">
            <a:extLst>
              <a:ext uri="{FF2B5EF4-FFF2-40B4-BE49-F238E27FC236}">
                <a16:creationId xmlns:a16="http://schemas.microsoft.com/office/drawing/2014/main" id="{F19705EE-8255-4C2E-8720-9E624E6CFE37}"/>
              </a:ext>
            </a:extLst>
          </p:cNvPr>
          <p:cNvSpPr/>
          <p:nvPr/>
        </p:nvSpPr>
        <p:spPr>
          <a:xfrm>
            <a:off x="210286" y="4115648"/>
            <a:ext cx="1463193" cy="738664"/>
          </a:xfrm>
          <a:prstGeom prst="rect">
            <a:avLst/>
          </a:prstGeom>
        </p:spPr>
        <p:txBody>
          <a:bodyPr wrap="square">
            <a:spAutoFit/>
          </a:bodyPr>
          <a:lstStyle/>
          <a:p>
            <a:pPr algn="ctr"/>
            <a:r>
              <a:rPr lang="en-US" sz="1050" dirty="0">
                <a:latin typeface="Arial" panose="020B0604020202020204" pitchFamily="34" charset="0"/>
                <a:cs typeface="Arial" panose="020B0604020202020204" pitchFamily="34" charset="0"/>
              </a:rPr>
              <a:t>Difference in timing of growth spurt:</a:t>
            </a:r>
          </a:p>
          <a:p>
            <a:pPr algn="ctr"/>
            <a:r>
              <a:rPr lang="en-US" sz="1050" dirty="0">
                <a:latin typeface="Arial" panose="020B0604020202020204" pitchFamily="34" charset="0"/>
                <a:cs typeface="Arial" panose="020B0604020202020204" pitchFamily="34" charset="0"/>
              </a:rPr>
              <a:t> HIGHER values = </a:t>
            </a:r>
          </a:p>
          <a:p>
            <a:pPr algn="ctr"/>
            <a:r>
              <a:rPr lang="en-US" sz="1050" dirty="0">
                <a:latin typeface="Arial" panose="020B0604020202020204" pitchFamily="34" charset="0"/>
                <a:cs typeface="Arial" panose="020B0604020202020204" pitchFamily="34" charset="0"/>
              </a:rPr>
              <a:t>LATER growth spurt</a:t>
            </a:r>
          </a:p>
        </p:txBody>
      </p:sp>
    </p:spTree>
    <p:extLst>
      <p:ext uri="{BB962C8B-B14F-4D97-AF65-F5344CB8AC3E}">
        <p14:creationId xmlns:p14="http://schemas.microsoft.com/office/powerpoint/2010/main" val="426102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6039"/>
            <a:ext cx="8229600" cy="1995487"/>
          </a:xfrm>
        </p:spPr>
        <p:txBody>
          <a:bodyPr>
            <a:noAutofit/>
          </a:bodyPr>
          <a:lstStyle/>
          <a:p>
            <a:r>
              <a:rPr lang="en-US" sz="4800" dirty="0"/>
              <a:t>PrEP in Pregnant Women and Adolescents </a:t>
            </a:r>
            <a:br>
              <a:rPr lang="en-US" sz="4800" dirty="0"/>
            </a:br>
            <a:endParaRPr lang="en-US" sz="4800" dirty="0"/>
          </a:p>
        </p:txBody>
      </p:sp>
      <p:pic>
        <p:nvPicPr>
          <p:cNvPr id="8" name="Picture 6" descr="http://s3.r29static.com/bin/entry/0da/x,80/1629690/image.jpg">
            <a:extLst>
              <a:ext uri="{FF2B5EF4-FFF2-40B4-BE49-F238E27FC236}">
                <a16:creationId xmlns:a16="http://schemas.microsoft.com/office/drawing/2014/main" id="{232FC153-8600-4F54-B457-59B964B0C5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6374" y="4233528"/>
            <a:ext cx="1542797" cy="22959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5" descr="truvadaaproveed">
            <a:extLst>
              <a:ext uri="{FF2B5EF4-FFF2-40B4-BE49-F238E27FC236}">
                <a16:creationId xmlns:a16="http://schemas.microsoft.com/office/drawing/2014/main" id="{26F5872B-35AD-4E94-970B-69D217C9F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939" y="271013"/>
            <a:ext cx="1471107" cy="1995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E1C826B-8DE5-46AF-AE93-13D5651DE65F}"/>
              </a:ext>
            </a:extLst>
          </p:cNvPr>
          <p:cNvPicPr>
            <a:picLocks noChangeAspect="1"/>
          </p:cNvPicPr>
          <p:nvPr/>
        </p:nvPicPr>
        <p:blipFill>
          <a:blip r:embed="rId4"/>
          <a:stretch>
            <a:fillRect/>
          </a:stretch>
        </p:blipFill>
        <p:spPr>
          <a:xfrm>
            <a:off x="283417" y="131922"/>
            <a:ext cx="1709144" cy="23966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19195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11">
            <a:extLst>
              <a:ext uri="{FF2B5EF4-FFF2-40B4-BE49-F238E27FC236}">
                <a16:creationId xmlns:a16="http://schemas.microsoft.com/office/drawing/2014/main" id="{E7AE0BA7-6DEA-42A8-A4CD-328AB18B9930}"/>
              </a:ext>
            </a:extLst>
          </p:cNvPr>
          <p:cNvSpPr txBox="1">
            <a:spLocks/>
          </p:cNvSpPr>
          <p:nvPr/>
        </p:nvSpPr>
        <p:spPr>
          <a:xfrm>
            <a:off x="3501383" y="1290850"/>
            <a:ext cx="5268479" cy="53229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4000"/>
              </a:lnSpc>
              <a:spcBef>
                <a:spcPts val="1200"/>
              </a:spcBef>
            </a:pPr>
            <a:r>
              <a:rPr lang="en-US" sz="2000" dirty="0"/>
              <a:t>TFV-DP in red blood cells (dried blood spots) has been used to assess adherence to PrEP.</a:t>
            </a:r>
          </a:p>
          <a:p>
            <a:pPr>
              <a:lnSpc>
                <a:spcPct val="104000"/>
              </a:lnSpc>
              <a:spcBef>
                <a:spcPts val="1200"/>
              </a:spcBef>
            </a:pPr>
            <a:r>
              <a:rPr lang="en-US" sz="2000" dirty="0"/>
              <a:t>TFV-DP half-life in RBC is 17-20 days; concentration provides an objective measure of average adherence during the prior 6-8 weeks, analogous to Hgb-A1C for glucose (important to note that RBC is not the pharmacologically active site, interpretation is focused on adherence).</a:t>
            </a:r>
          </a:p>
          <a:p>
            <a:pPr>
              <a:lnSpc>
                <a:spcPct val="104000"/>
              </a:lnSpc>
              <a:spcBef>
                <a:spcPts val="1200"/>
              </a:spcBef>
            </a:pPr>
            <a:r>
              <a:rPr lang="en-US" sz="2000" dirty="0"/>
              <a:t>Intracellular TFV-DP in DBS used to estimate average doses/</a:t>
            </a:r>
            <a:r>
              <a:rPr lang="en-US" sz="2000" dirty="0" err="1"/>
              <a:t>wk</a:t>
            </a:r>
            <a:r>
              <a:rPr lang="en-US" sz="2000" dirty="0"/>
              <a:t> over ~8 </a:t>
            </a:r>
            <a:r>
              <a:rPr lang="en-US" sz="2000" dirty="0" err="1"/>
              <a:t>wks</a:t>
            </a:r>
            <a:r>
              <a:rPr lang="en-US" sz="2000" dirty="0"/>
              <a:t>, average doses/</a:t>
            </a:r>
            <a:r>
              <a:rPr lang="en-US" sz="2000" dirty="0" err="1"/>
              <a:t>wk</a:t>
            </a:r>
            <a:r>
              <a:rPr lang="en-US" sz="2000" dirty="0"/>
              <a:t> has correlated with efficacy in studies in MSM.</a:t>
            </a:r>
          </a:p>
        </p:txBody>
      </p:sp>
      <p:sp>
        <p:nvSpPr>
          <p:cNvPr id="6" name="Title 1">
            <a:extLst>
              <a:ext uri="{FF2B5EF4-FFF2-40B4-BE49-F238E27FC236}">
                <a16:creationId xmlns:a16="http://schemas.microsoft.com/office/drawing/2014/main" id="{BFB366BC-6024-4C74-A734-AC4E555841F4}"/>
              </a:ext>
            </a:extLst>
          </p:cNvPr>
          <p:cNvSpPr>
            <a:spLocks noGrp="1"/>
          </p:cNvSpPr>
          <p:nvPr>
            <p:ph type="title"/>
          </p:nvPr>
        </p:nvSpPr>
        <p:spPr>
          <a:xfrm>
            <a:off x="8418" y="-49731"/>
            <a:ext cx="9000867" cy="1325563"/>
          </a:xfrm>
        </p:spPr>
        <p:txBody>
          <a:bodyPr>
            <a:normAutofit/>
          </a:bodyPr>
          <a:lstStyle/>
          <a:p>
            <a:r>
              <a:rPr lang="en-US" sz="2700" dirty="0"/>
              <a:t>Use of TFV-DP in DBS to Assess PrEP Adherence</a:t>
            </a:r>
            <a:br>
              <a:rPr lang="en-US" dirty="0"/>
            </a:br>
            <a:r>
              <a:rPr lang="en-US" sz="2000" i="1" dirty="0">
                <a:solidFill>
                  <a:schemeClr val="tx1"/>
                </a:solidFill>
              </a:rPr>
              <a:t>Anderson PL et al.  CROI, 2020 Boston Abs. 980LB</a:t>
            </a:r>
            <a:endParaRPr lang="en-US" dirty="0"/>
          </a:p>
        </p:txBody>
      </p:sp>
      <p:cxnSp>
        <p:nvCxnSpPr>
          <p:cNvPr id="7" name="Straight Connector 6">
            <a:extLst>
              <a:ext uri="{FF2B5EF4-FFF2-40B4-BE49-F238E27FC236}">
                <a16:creationId xmlns:a16="http://schemas.microsoft.com/office/drawing/2014/main" id="{8DD90C03-5F05-4CDB-A901-135D8E6A22BD}"/>
              </a:ext>
            </a:extLst>
          </p:cNvPr>
          <p:cNvCxnSpPr>
            <a:cxnSpLocks/>
          </p:cNvCxnSpPr>
          <p:nvPr/>
        </p:nvCxnSpPr>
        <p:spPr>
          <a:xfrm>
            <a:off x="0" y="1104383"/>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0058438C-04A4-4C82-9CEB-D03ABC4EEBEC}"/>
              </a:ext>
            </a:extLst>
          </p:cNvPr>
          <p:cNvPicPr>
            <a:picLocks noChangeAspect="1"/>
          </p:cNvPicPr>
          <p:nvPr/>
        </p:nvPicPr>
        <p:blipFill>
          <a:blip r:embed="rId2"/>
          <a:stretch>
            <a:fillRect/>
          </a:stretch>
        </p:blipFill>
        <p:spPr>
          <a:xfrm>
            <a:off x="134715" y="623774"/>
            <a:ext cx="904875" cy="342900"/>
          </a:xfrm>
          <a:prstGeom prst="rect">
            <a:avLst/>
          </a:prstGeom>
        </p:spPr>
      </p:pic>
      <p:pic>
        <p:nvPicPr>
          <p:cNvPr id="10" name="Picture 9">
            <a:extLst>
              <a:ext uri="{FF2B5EF4-FFF2-40B4-BE49-F238E27FC236}">
                <a16:creationId xmlns:a16="http://schemas.microsoft.com/office/drawing/2014/main" id="{37F7CF0B-4B93-4270-9C2E-44009F11A73A}"/>
              </a:ext>
            </a:extLst>
          </p:cNvPr>
          <p:cNvPicPr>
            <a:picLocks noChangeAspect="1"/>
          </p:cNvPicPr>
          <p:nvPr/>
        </p:nvPicPr>
        <p:blipFill>
          <a:blip r:embed="rId3"/>
          <a:stretch>
            <a:fillRect/>
          </a:stretch>
        </p:blipFill>
        <p:spPr>
          <a:xfrm>
            <a:off x="243579" y="1242093"/>
            <a:ext cx="2635734" cy="2699575"/>
          </a:xfrm>
          <a:prstGeom prst="rect">
            <a:avLst/>
          </a:prstGeom>
        </p:spPr>
      </p:pic>
      <p:pic>
        <p:nvPicPr>
          <p:cNvPr id="12" name="Picture 11">
            <a:extLst>
              <a:ext uri="{FF2B5EF4-FFF2-40B4-BE49-F238E27FC236}">
                <a16:creationId xmlns:a16="http://schemas.microsoft.com/office/drawing/2014/main" id="{98DF06CE-DDA0-4364-AAEC-65EA33D60E2A}"/>
              </a:ext>
            </a:extLst>
          </p:cNvPr>
          <p:cNvPicPr>
            <a:picLocks noChangeAspect="1"/>
          </p:cNvPicPr>
          <p:nvPr/>
        </p:nvPicPr>
        <p:blipFill>
          <a:blip r:embed="rId4"/>
          <a:stretch>
            <a:fillRect/>
          </a:stretch>
        </p:blipFill>
        <p:spPr>
          <a:xfrm>
            <a:off x="243579" y="3952325"/>
            <a:ext cx="3163924" cy="2419471"/>
          </a:xfrm>
          <a:prstGeom prst="rect">
            <a:avLst/>
          </a:prstGeom>
        </p:spPr>
      </p:pic>
    </p:spTree>
    <p:extLst>
      <p:ext uri="{BB962C8B-B14F-4D97-AF65-F5344CB8AC3E}">
        <p14:creationId xmlns:p14="http://schemas.microsoft.com/office/powerpoint/2010/main" val="13784616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685443" y="-8950"/>
            <a:ext cx="8164941" cy="1325563"/>
          </a:xfrm>
        </p:spPr>
        <p:txBody>
          <a:bodyPr>
            <a:normAutofit/>
          </a:bodyPr>
          <a:lstStyle/>
          <a:p>
            <a:r>
              <a:rPr lang="en-US" dirty="0"/>
              <a:t>Use of TFV-DP from DBS to Monitor PrEP Adherence May Be Moderated by Hb Levels</a:t>
            </a:r>
            <a:br>
              <a:rPr lang="en-US" dirty="0"/>
            </a:br>
            <a:r>
              <a:rPr lang="en-US" sz="2000" i="1" dirty="0" err="1">
                <a:solidFill>
                  <a:schemeClr val="tx1"/>
                </a:solidFill>
              </a:rPr>
              <a:t>Pyra</a:t>
            </a:r>
            <a:r>
              <a:rPr lang="en-US" sz="2000" i="1" dirty="0">
                <a:solidFill>
                  <a:schemeClr val="tx1"/>
                </a:solidFill>
              </a:rPr>
              <a:t> M et al.  CROI, 2020 Boston Abs. 1029</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99457"/>
            <a:ext cx="8857735" cy="12986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Open-label PrEP study enrolling women age 18-24 </a:t>
            </a:r>
            <a:r>
              <a:rPr lang="en-US" sz="2200" dirty="0" err="1"/>
              <a:t>yr</a:t>
            </a:r>
            <a:r>
              <a:rPr lang="en-US" sz="2200" dirty="0"/>
              <a:t> at high risk for HIV in Kenya; monitored adherence by daily electronic monitoring (</a:t>
            </a:r>
            <a:r>
              <a:rPr lang="en-US" sz="2200" dirty="0" err="1"/>
              <a:t>Wisepill</a:t>
            </a:r>
            <a:r>
              <a:rPr lang="en-US" sz="2200" dirty="0"/>
              <a:t> device) and DBS tested for TFV-DP in RBC.</a:t>
            </a:r>
          </a:p>
        </p:txBody>
      </p:sp>
      <p:pic>
        <p:nvPicPr>
          <p:cNvPr id="3" name="Picture 2">
            <a:extLst>
              <a:ext uri="{FF2B5EF4-FFF2-40B4-BE49-F238E27FC236}">
                <a16:creationId xmlns:a16="http://schemas.microsoft.com/office/drawing/2014/main" id="{3ED606ED-801C-4A39-8915-106133B992E5}"/>
              </a:ext>
            </a:extLst>
          </p:cNvPr>
          <p:cNvPicPr>
            <a:picLocks noChangeAspect="1"/>
          </p:cNvPicPr>
          <p:nvPr/>
        </p:nvPicPr>
        <p:blipFill>
          <a:blip r:embed="rId2"/>
          <a:stretch>
            <a:fillRect/>
          </a:stretch>
        </p:blipFill>
        <p:spPr>
          <a:xfrm>
            <a:off x="89839" y="761950"/>
            <a:ext cx="1191208" cy="338449"/>
          </a:xfrm>
          <a:prstGeom prst="rect">
            <a:avLst/>
          </a:prstGeom>
        </p:spPr>
      </p:pic>
      <p:pic>
        <p:nvPicPr>
          <p:cNvPr id="5" name="Picture 4">
            <a:extLst>
              <a:ext uri="{FF2B5EF4-FFF2-40B4-BE49-F238E27FC236}">
                <a16:creationId xmlns:a16="http://schemas.microsoft.com/office/drawing/2014/main" id="{6DD04FF5-BE1B-47E3-A2E7-053C05FE11FC}"/>
              </a:ext>
            </a:extLst>
          </p:cNvPr>
          <p:cNvPicPr>
            <a:picLocks noChangeAspect="1"/>
          </p:cNvPicPr>
          <p:nvPr/>
        </p:nvPicPr>
        <p:blipFill>
          <a:blip r:embed="rId3"/>
          <a:stretch>
            <a:fillRect/>
          </a:stretch>
        </p:blipFill>
        <p:spPr>
          <a:xfrm>
            <a:off x="602305" y="2725620"/>
            <a:ext cx="5494643" cy="884731"/>
          </a:xfrm>
          <a:prstGeom prst="rect">
            <a:avLst/>
          </a:prstGeom>
        </p:spPr>
      </p:pic>
      <p:sp>
        <p:nvSpPr>
          <p:cNvPr id="8" name="Content Placeholder 111">
            <a:extLst>
              <a:ext uri="{FF2B5EF4-FFF2-40B4-BE49-F238E27FC236}">
                <a16:creationId xmlns:a16="http://schemas.microsoft.com/office/drawing/2014/main" id="{BF90EEBA-AFD2-4C8C-B95F-3462421351D7}"/>
              </a:ext>
            </a:extLst>
          </p:cNvPr>
          <p:cNvSpPr txBox="1">
            <a:spLocks/>
          </p:cNvSpPr>
          <p:nvPr/>
        </p:nvSpPr>
        <p:spPr>
          <a:xfrm>
            <a:off x="516927" y="3708855"/>
            <a:ext cx="8110145"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Concordance moderated by Hb, with 90% concordance in women with normal Hb but 67% in women with anemia (Hb&lt;11 g/dL). </a:t>
            </a:r>
          </a:p>
        </p:txBody>
      </p:sp>
      <p:pic>
        <p:nvPicPr>
          <p:cNvPr id="6" name="Picture 5">
            <a:extLst>
              <a:ext uri="{FF2B5EF4-FFF2-40B4-BE49-F238E27FC236}">
                <a16:creationId xmlns:a16="http://schemas.microsoft.com/office/drawing/2014/main" id="{7F405CAC-F145-495A-B5FD-25256B3EF711}"/>
              </a:ext>
            </a:extLst>
          </p:cNvPr>
          <p:cNvPicPr>
            <a:picLocks noChangeAspect="1"/>
          </p:cNvPicPr>
          <p:nvPr/>
        </p:nvPicPr>
        <p:blipFill>
          <a:blip r:embed="rId4"/>
          <a:stretch>
            <a:fillRect/>
          </a:stretch>
        </p:blipFill>
        <p:spPr>
          <a:xfrm>
            <a:off x="819421" y="4469513"/>
            <a:ext cx="4675858" cy="1325753"/>
          </a:xfrm>
          <a:prstGeom prst="rect">
            <a:avLst/>
          </a:prstGeom>
        </p:spPr>
      </p:pic>
      <p:sp>
        <p:nvSpPr>
          <p:cNvPr id="10" name="TextBox 9">
            <a:extLst>
              <a:ext uri="{FF2B5EF4-FFF2-40B4-BE49-F238E27FC236}">
                <a16:creationId xmlns:a16="http://schemas.microsoft.com/office/drawing/2014/main" id="{92A7DE4D-A062-48B1-972C-8EEAA5CC5E21}"/>
              </a:ext>
            </a:extLst>
          </p:cNvPr>
          <p:cNvSpPr txBox="1"/>
          <p:nvPr/>
        </p:nvSpPr>
        <p:spPr>
          <a:xfrm>
            <a:off x="5495279" y="4508775"/>
            <a:ext cx="3514006" cy="1384995"/>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For women with 6-7 doses/week by EM, mean TFV-DP in those with normal Hb was significantly higher, 1297 </a:t>
            </a:r>
            <a:r>
              <a:rPr lang="en-US" sz="1400" dirty="0" err="1">
                <a:latin typeface="Arial" panose="020B0604020202020204" pitchFamily="34" charset="0"/>
                <a:cs typeface="Arial" panose="020B0604020202020204" pitchFamily="34" charset="0"/>
              </a:rPr>
              <a:t>fmol</a:t>
            </a:r>
            <a:r>
              <a:rPr lang="en-US" sz="1400" dirty="0">
                <a:latin typeface="Arial" panose="020B0604020202020204" pitchFamily="34" charset="0"/>
                <a:cs typeface="Arial" panose="020B0604020202020204" pitchFamily="34" charset="0"/>
              </a:rPr>
              <a:t>/punch, compared to those  with anemia, 645 </a:t>
            </a:r>
            <a:r>
              <a:rPr lang="en-US" sz="1400" dirty="0" err="1">
                <a:latin typeface="Arial" panose="020B0604020202020204" pitchFamily="34" charset="0"/>
                <a:cs typeface="Arial" panose="020B0604020202020204" pitchFamily="34" charset="0"/>
              </a:rPr>
              <a:t>fmol</a:t>
            </a:r>
            <a:r>
              <a:rPr lang="en-US" sz="1400" dirty="0">
                <a:latin typeface="Arial" panose="020B0604020202020204" pitchFamily="34" charset="0"/>
                <a:cs typeface="Arial" panose="020B0604020202020204" pitchFamily="34" charset="0"/>
              </a:rPr>
              <a:t>/punch (p=0.003).</a:t>
            </a:r>
          </a:p>
        </p:txBody>
      </p:sp>
      <p:sp>
        <p:nvSpPr>
          <p:cNvPr id="11" name="Content Placeholder 111">
            <a:extLst>
              <a:ext uri="{FF2B5EF4-FFF2-40B4-BE49-F238E27FC236}">
                <a16:creationId xmlns:a16="http://schemas.microsoft.com/office/drawing/2014/main" id="{C21CFC62-79AE-4764-A199-AAC6F1C67CB9}"/>
              </a:ext>
            </a:extLst>
          </p:cNvPr>
          <p:cNvSpPr txBox="1">
            <a:spLocks/>
          </p:cNvSpPr>
          <p:nvPr/>
        </p:nvSpPr>
        <p:spPr>
          <a:xfrm>
            <a:off x="516928" y="2341824"/>
            <a:ext cx="8857735" cy="703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Overall concordance </a:t>
            </a:r>
            <a:r>
              <a:rPr lang="en-US" sz="2000" dirty="0" err="1"/>
              <a:t>btn</a:t>
            </a:r>
            <a:r>
              <a:rPr lang="en-US" sz="2000" dirty="0"/>
              <a:t> # openings and TFV-DP levels high, 87%</a:t>
            </a:r>
          </a:p>
        </p:txBody>
      </p:sp>
      <p:sp>
        <p:nvSpPr>
          <p:cNvPr id="12" name="Content Placeholder 111">
            <a:extLst>
              <a:ext uri="{FF2B5EF4-FFF2-40B4-BE49-F238E27FC236}">
                <a16:creationId xmlns:a16="http://schemas.microsoft.com/office/drawing/2014/main" id="{DABA45BE-AA8D-47D3-BA99-F7373268778F}"/>
              </a:ext>
            </a:extLst>
          </p:cNvPr>
          <p:cNvSpPr txBox="1">
            <a:spLocks/>
          </p:cNvSpPr>
          <p:nvPr/>
        </p:nvSpPr>
        <p:spPr>
          <a:xfrm>
            <a:off x="644222" y="5904174"/>
            <a:ext cx="8499778" cy="70343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200" dirty="0"/>
              <a:t>DBS TFV-DP levels in women with lower Hb may not be accurate measure of PrEP adherence.</a:t>
            </a:r>
            <a:endParaRPr lang="en-US" dirty="0"/>
          </a:p>
        </p:txBody>
      </p:sp>
      <p:sp>
        <p:nvSpPr>
          <p:cNvPr id="13" name="TextBox 12">
            <a:extLst>
              <a:ext uri="{FF2B5EF4-FFF2-40B4-BE49-F238E27FC236}">
                <a16:creationId xmlns:a16="http://schemas.microsoft.com/office/drawing/2014/main" id="{0AA32EF9-5E2D-42E7-9AC0-37D3154B9B03}"/>
              </a:ext>
            </a:extLst>
          </p:cNvPr>
          <p:cNvSpPr txBox="1"/>
          <p:nvPr/>
        </p:nvSpPr>
        <p:spPr>
          <a:xfrm>
            <a:off x="6065238" y="2911331"/>
            <a:ext cx="2785146" cy="523220"/>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Most women (82%) had low (&lt;4 doses/</a:t>
            </a:r>
            <a:r>
              <a:rPr lang="en-US" sz="1400" dirty="0" err="1">
                <a:latin typeface="Arial" panose="020B0604020202020204" pitchFamily="34" charset="0"/>
                <a:cs typeface="Arial" panose="020B0604020202020204" pitchFamily="34" charset="0"/>
              </a:rPr>
              <a:t>wk</a:t>
            </a:r>
            <a:r>
              <a:rPr lang="en-US" sz="1400" dirty="0">
                <a:latin typeface="Arial" panose="020B0604020202020204" pitchFamily="34" charset="0"/>
                <a:cs typeface="Arial" panose="020B0604020202020204" pitchFamily="34" charset="0"/>
              </a:rPr>
              <a:t>) adherence</a:t>
            </a:r>
          </a:p>
        </p:txBody>
      </p:sp>
      <p:sp>
        <p:nvSpPr>
          <p:cNvPr id="15" name="Rectangle 14">
            <a:extLst>
              <a:ext uri="{FF2B5EF4-FFF2-40B4-BE49-F238E27FC236}">
                <a16:creationId xmlns:a16="http://schemas.microsoft.com/office/drawing/2014/main" id="{57F712EA-F52F-48EE-AEDA-05EF140E6BA4}"/>
              </a:ext>
            </a:extLst>
          </p:cNvPr>
          <p:cNvSpPr/>
          <p:nvPr/>
        </p:nvSpPr>
        <p:spPr>
          <a:xfrm>
            <a:off x="4714612" y="5069698"/>
            <a:ext cx="398454" cy="12854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6" name="Rectangle 15">
            <a:extLst>
              <a:ext uri="{FF2B5EF4-FFF2-40B4-BE49-F238E27FC236}">
                <a16:creationId xmlns:a16="http://schemas.microsoft.com/office/drawing/2014/main" id="{ED135CC7-3E53-4B84-8BDA-324E4B5AF222}"/>
              </a:ext>
            </a:extLst>
          </p:cNvPr>
          <p:cNvSpPr/>
          <p:nvPr/>
        </p:nvSpPr>
        <p:spPr>
          <a:xfrm>
            <a:off x="4694884" y="5666723"/>
            <a:ext cx="398454" cy="12854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400889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5" grpId="0" animBg="1"/>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8418" y="17749"/>
            <a:ext cx="9000867" cy="1325563"/>
          </a:xfrm>
        </p:spPr>
        <p:txBody>
          <a:bodyPr>
            <a:normAutofit fontScale="90000"/>
          </a:bodyPr>
          <a:lstStyle/>
          <a:p>
            <a:r>
              <a:rPr lang="en-US" sz="2700" dirty="0"/>
              <a:t>IMPAACT 2009:  TFV-DP in DBS in Pregnant and Postpartum Adolescent and Young Women on PrEP in Africa</a:t>
            </a:r>
            <a:br>
              <a:rPr lang="en-US" dirty="0"/>
            </a:br>
            <a:r>
              <a:rPr lang="en-US" sz="2000" i="1" dirty="0">
                <a:solidFill>
                  <a:schemeClr val="tx1"/>
                </a:solidFill>
              </a:rPr>
              <a:t>Anderson PL et al.  CROI, 2020 Boston Abs. 980LB</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19E209C5-95B1-4A8F-AAB0-58249CA37273}"/>
              </a:ext>
            </a:extLst>
          </p:cNvPr>
          <p:cNvPicPr>
            <a:picLocks noChangeAspect="1"/>
          </p:cNvPicPr>
          <p:nvPr/>
        </p:nvPicPr>
        <p:blipFill>
          <a:blip r:embed="rId2"/>
          <a:stretch>
            <a:fillRect/>
          </a:stretch>
        </p:blipFill>
        <p:spPr>
          <a:xfrm>
            <a:off x="151550" y="761483"/>
            <a:ext cx="904875" cy="342900"/>
          </a:xfrm>
          <a:prstGeom prst="rect">
            <a:avLst/>
          </a:prstGeom>
        </p:spPr>
      </p:pic>
      <p:sp>
        <p:nvSpPr>
          <p:cNvPr id="22" name="Rectangle 21">
            <a:extLst>
              <a:ext uri="{FF2B5EF4-FFF2-40B4-BE49-F238E27FC236}">
                <a16:creationId xmlns:a16="http://schemas.microsoft.com/office/drawing/2014/main" id="{7F6F5031-8F9F-41D2-A1AD-9CD43396C0CD}"/>
              </a:ext>
            </a:extLst>
          </p:cNvPr>
          <p:cNvSpPr/>
          <p:nvPr/>
        </p:nvSpPr>
        <p:spPr>
          <a:xfrm>
            <a:off x="202678" y="2445067"/>
            <a:ext cx="4657044" cy="261610"/>
          </a:xfrm>
          <a:prstGeom prst="rect">
            <a:avLst/>
          </a:prstGeom>
          <a:solidFill>
            <a:schemeClr val="bg1"/>
          </a:solidFill>
        </p:spPr>
        <p:txBody>
          <a:bodyPr wrap="none">
            <a:spAutoFit/>
          </a:bodyPr>
          <a:lstStyle/>
          <a:p>
            <a:r>
              <a:rPr lang="en-US" sz="1100" b="1" dirty="0">
                <a:latin typeface="Arial" panose="020B0604020202020204" pitchFamily="34" charset="0"/>
                <a:cs typeface="Arial" panose="020B0604020202020204" pitchFamily="34" charset="0"/>
              </a:rPr>
              <a:t>TFV-DP at Week 12 Visit Comparing Measures in Pregnancy vs PP </a:t>
            </a:r>
          </a:p>
        </p:txBody>
      </p:sp>
      <p:sp>
        <p:nvSpPr>
          <p:cNvPr id="23" name="Content Placeholder 111">
            <a:extLst>
              <a:ext uri="{FF2B5EF4-FFF2-40B4-BE49-F238E27FC236}">
                <a16:creationId xmlns:a16="http://schemas.microsoft.com/office/drawing/2014/main" id="{BABC56FF-B8DF-4EDF-A5EA-2E49757A5C06}"/>
              </a:ext>
            </a:extLst>
          </p:cNvPr>
          <p:cNvSpPr txBox="1">
            <a:spLocks/>
          </p:cNvSpPr>
          <p:nvPr/>
        </p:nvSpPr>
        <p:spPr>
          <a:xfrm>
            <a:off x="4835319" y="2706677"/>
            <a:ext cx="4117858" cy="309850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Intracellular TFV-DP in DBS was 31-37% lower in pregnant vs PP women, consistent with </a:t>
            </a:r>
            <a:r>
              <a:rPr lang="en-US" sz="2000" i="1" dirty="0"/>
              <a:t>increase in renal </a:t>
            </a:r>
            <a:r>
              <a:rPr lang="en-US" sz="2000" i="1" dirty="0" err="1"/>
              <a:t>ouput</a:t>
            </a:r>
            <a:r>
              <a:rPr lang="en-US" sz="2000" i="1" dirty="0"/>
              <a:t> and lower Hb in later pregnancy (TFV-DP measured in RBC)</a:t>
            </a:r>
            <a:r>
              <a:rPr lang="en-US" sz="2000" dirty="0"/>
              <a:t>.</a:t>
            </a:r>
          </a:p>
          <a:p>
            <a:pPr>
              <a:lnSpc>
                <a:spcPct val="103000"/>
              </a:lnSpc>
              <a:spcBef>
                <a:spcPts val="600"/>
              </a:spcBef>
              <a:buFont typeface="Arial" panose="020B0604020202020204" pitchFamily="34" charset="0"/>
              <a:buChar char="→"/>
            </a:pPr>
            <a:r>
              <a:rPr lang="en-US" sz="2000" dirty="0"/>
              <a:t>Clinical significance unclear as no ‘protective TFV level’ is known.</a:t>
            </a:r>
          </a:p>
        </p:txBody>
      </p:sp>
      <p:grpSp>
        <p:nvGrpSpPr>
          <p:cNvPr id="32" name="Group 31">
            <a:extLst>
              <a:ext uri="{FF2B5EF4-FFF2-40B4-BE49-F238E27FC236}">
                <a16:creationId xmlns:a16="http://schemas.microsoft.com/office/drawing/2014/main" id="{69F765BD-3B8E-4AD3-BC81-CEA6DCAEE3EC}"/>
              </a:ext>
            </a:extLst>
          </p:cNvPr>
          <p:cNvGrpSpPr/>
          <p:nvPr/>
        </p:nvGrpSpPr>
        <p:grpSpPr>
          <a:xfrm>
            <a:off x="166420" y="4015847"/>
            <a:ext cx="4654999" cy="2385969"/>
            <a:chOff x="151550" y="3722653"/>
            <a:chExt cx="4654999" cy="2385969"/>
          </a:xfrm>
        </p:grpSpPr>
        <p:sp>
          <p:nvSpPr>
            <p:cNvPr id="26" name="Rectangle 25">
              <a:extLst>
                <a:ext uri="{FF2B5EF4-FFF2-40B4-BE49-F238E27FC236}">
                  <a16:creationId xmlns:a16="http://schemas.microsoft.com/office/drawing/2014/main" id="{16D845A9-4232-4F0D-9F4D-2EE5E340CAF5}"/>
                </a:ext>
              </a:extLst>
            </p:cNvPr>
            <p:cNvSpPr/>
            <p:nvPr/>
          </p:nvSpPr>
          <p:spPr>
            <a:xfrm>
              <a:off x="151550" y="3722653"/>
              <a:ext cx="2613216" cy="261610"/>
            </a:xfrm>
            <a:prstGeom prst="rect">
              <a:avLst/>
            </a:prstGeom>
            <a:solidFill>
              <a:schemeClr val="bg1"/>
            </a:solidFill>
          </p:spPr>
          <p:txBody>
            <a:bodyPr wrap="none">
              <a:spAutoFit/>
            </a:bodyPr>
            <a:lstStyle/>
            <a:p>
              <a:r>
                <a:rPr lang="en-US" sz="1100" b="1" dirty="0">
                  <a:latin typeface="Arial" panose="020B0604020202020204" pitchFamily="34" charset="0"/>
                  <a:cs typeface="Arial" panose="020B0604020202020204" pitchFamily="34" charset="0"/>
                </a:rPr>
                <a:t>TFV-DP Concentration Time Profiles</a:t>
              </a:r>
            </a:p>
          </p:txBody>
        </p:sp>
        <p:pic>
          <p:nvPicPr>
            <p:cNvPr id="31" name="Picture 30">
              <a:extLst>
                <a:ext uri="{FF2B5EF4-FFF2-40B4-BE49-F238E27FC236}">
                  <a16:creationId xmlns:a16="http://schemas.microsoft.com/office/drawing/2014/main" id="{96812B36-F789-4298-8A85-583B950DAE40}"/>
                </a:ext>
              </a:extLst>
            </p:cNvPr>
            <p:cNvPicPr>
              <a:picLocks noChangeAspect="1"/>
            </p:cNvPicPr>
            <p:nvPr/>
          </p:nvPicPr>
          <p:blipFill>
            <a:blip r:embed="rId3"/>
            <a:stretch>
              <a:fillRect/>
            </a:stretch>
          </p:blipFill>
          <p:spPr>
            <a:xfrm>
              <a:off x="193935" y="3954423"/>
              <a:ext cx="4612614" cy="2154199"/>
            </a:xfrm>
            <a:prstGeom prst="rect">
              <a:avLst/>
            </a:prstGeom>
            <a:ln>
              <a:solidFill>
                <a:schemeClr val="tx1"/>
              </a:solidFill>
            </a:ln>
          </p:spPr>
        </p:pic>
      </p:grpSp>
      <p:sp>
        <p:nvSpPr>
          <p:cNvPr id="17" name="Content Placeholder 111">
            <a:extLst>
              <a:ext uri="{FF2B5EF4-FFF2-40B4-BE49-F238E27FC236}">
                <a16:creationId xmlns:a16="http://schemas.microsoft.com/office/drawing/2014/main" id="{5C744276-46AC-47D3-8AE1-0022AB53BE3B}"/>
              </a:ext>
            </a:extLst>
          </p:cNvPr>
          <p:cNvSpPr txBox="1">
            <a:spLocks/>
          </p:cNvSpPr>
          <p:nvPr/>
        </p:nvSpPr>
        <p:spPr>
          <a:xfrm>
            <a:off x="119845" y="1266088"/>
            <a:ext cx="8857735" cy="13255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Intracellular TFV-DP in DBS measured weekly in 20 HIV- pregnant youth (age 16-24 </a:t>
            </a:r>
            <a:r>
              <a:rPr lang="en-US" sz="2200" dirty="0" err="1"/>
              <a:t>yr</a:t>
            </a:r>
            <a:r>
              <a:rPr lang="en-US" sz="2200" dirty="0"/>
              <a:t>) 14-24 </a:t>
            </a:r>
            <a:r>
              <a:rPr lang="en-US" sz="2200" dirty="0" err="1"/>
              <a:t>wk</a:t>
            </a:r>
            <a:r>
              <a:rPr lang="en-US" sz="2200" dirty="0"/>
              <a:t> GA and 20 at 6-12 </a:t>
            </a:r>
            <a:r>
              <a:rPr lang="en-US" sz="2200" dirty="0" err="1"/>
              <a:t>wk</a:t>
            </a:r>
            <a:r>
              <a:rPr lang="en-US" sz="2200" dirty="0"/>
              <a:t> PP following daily TDF/FTC PrEP x12 </a:t>
            </a:r>
            <a:r>
              <a:rPr lang="en-US" sz="2200" dirty="0" err="1"/>
              <a:t>wk</a:t>
            </a:r>
            <a:r>
              <a:rPr lang="en-US" sz="2200" dirty="0"/>
              <a:t> under direct observation (99% doses). </a:t>
            </a:r>
            <a:endParaRPr lang="en-US" dirty="0"/>
          </a:p>
        </p:txBody>
      </p:sp>
      <p:grpSp>
        <p:nvGrpSpPr>
          <p:cNvPr id="9" name="Group 8">
            <a:extLst>
              <a:ext uri="{FF2B5EF4-FFF2-40B4-BE49-F238E27FC236}">
                <a16:creationId xmlns:a16="http://schemas.microsoft.com/office/drawing/2014/main" id="{49658442-657A-4A0A-9923-2C1931E2B9E6}"/>
              </a:ext>
            </a:extLst>
          </p:cNvPr>
          <p:cNvGrpSpPr/>
          <p:nvPr/>
        </p:nvGrpSpPr>
        <p:grpSpPr>
          <a:xfrm>
            <a:off x="232551" y="2745566"/>
            <a:ext cx="4575251" cy="1123318"/>
            <a:chOff x="232551" y="2745566"/>
            <a:chExt cx="4575251" cy="1123318"/>
          </a:xfrm>
        </p:grpSpPr>
        <p:pic>
          <p:nvPicPr>
            <p:cNvPr id="21" name="Picture 20">
              <a:extLst>
                <a:ext uri="{FF2B5EF4-FFF2-40B4-BE49-F238E27FC236}">
                  <a16:creationId xmlns:a16="http://schemas.microsoft.com/office/drawing/2014/main" id="{AFAD737C-30D2-4063-B2A3-34FADA35543C}"/>
                </a:ext>
              </a:extLst>
            </p:cNvPr>
            <p:cNvPicPr>
              <a:picLocks noChangeAspect="1"/>
            </p:cNvPicPr>
            <p:nvPr/>
          </p:nvPicPr>
          <p:blipFill>
            <a:blip r:embed="rId4"/>
            <a:stretch>
              <a:fillRect/>
            </a:stretch>
          </p:blipFill>
          <p:spPr>
            <a:xfrm>
              <a:off x="232551" y="2745566"/>
              <a:ext cx="4575251" cy="1101207"/>
            </a:xfrm>
            <a:prstGeom prst="rect">
              <a:avLst/>
            </a:prstGeom>
          </p:spPr>
        </p:pic>
        <p:sp>
          <p:nvSpPr>
            <p:cNvPr id="8" name="Rectangle 7">
              <a:extLst>
                <a:ext uri="{FF2B5EF4-FFF2-40B4-BE49-F238E27FC236}">
                  <a16:creationId xmlns:a16="http://schemas.microsoft.com/office/drawing/2014/main" id="{0071A391-5EEC-4F3B-A4F8-7F737A259613}"/>
                </a:ext>
              </a:extLst>
            </p:cNvPr>
            <p:cNvSpPr/>
            <p:nvPr/>
          </p:nvSpPr>
          <p:spPr>
            <a:xfrm>
              <a:off x="3934437" y="3028426"/>
              <a:ext cx="873365" cy="84045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1056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17749"/>
            <a:ext cx="7886700" cy="1325563"/>
          </a:xfrm>
        </p:spPr>
        <p:txBody>
          <a:bodyPr/>
          <a:lstStyle/>
          <a:p>
            <a:r>
              <a:rPr lang="en-US" dirty="0"/>
              <a:t>Would Double Dose TDF/FTC for PrEP in Pregnancy Lead to Improved Levels?</a:t>
            </a:r>
            <a:br>
              <a:rPr lang="en-US" dirty="0"/>
            </a:br>
            <a:r>
              <a:rPr lang="en-US" sz="2000" i="1" dirty="0" err="1">
                <a:solidFill>
                  <a:schemeClr val="tx1"/>
                </a:solidFill>
              </a:rPr>
              <a:t>Chaturvedula</a:t>
            </a:r>
            <a:r>
              <a:rPr lang="en-US" sz="2000" i="1" dirty="0">
                <a:solidFill>
                  <a:schemeClr val="tx1"/>
                </a:solidFill>
              </a:rPr>
              <a:t> A et al.  CROI, 2020 Boston Abs. 458</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10096" y="1248389"/>
            <a:ext cx="8857735"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Used population PK modeling to evaluate TFV levels in pregnancy receiving standard 300 mg TDF/FTC dosing vs double 600 mg TDF/FTC dosing during pregnancy.</a:t>
            </a:r>
            <a:endParaRPr lang="en-US" dirty="0"/>
          </a:p>
        </p:txBody>
      </p:sp>
      <p:sp>
        <p:nvSpPr>
          <p:cNvPr id="5" name="Rectangle 4">
            <a:extLst>
              <a:ext uri="{FF2B5EF4-FFF2-40B4-BE49-F238E27FC236}">
                <a16:creationId xmlns:a16="http://schemas.microsoft.com/office/drawing/2014/main" id="{5B8CCE87-A911-4517-811A-D703C7A5B792}"/>
              </a:ext>
            </a:extLst>
          </p:cNvPr>
          <p:cNvSpPr/>
          <p:nvPr/>
        </p:nvSpPr>
        <p:spPr>
          <a:xfrm>
            <a:off x="3932426" y="2389513"/>
            <a:ext cx="4974265" cy="4029501"/>
          </a:xfrm>
          <a:prstGeom prst="rect">
            <a:avLst/>
          </a:prstGeom>
        </p:spPr>
        <p:txBody>
          <a:bodyPr wrap="square">
            <a:spAutoFit/>
          </a:bodyPr>
          <a:lstStyle/>
          <a:p>
            <a:pPr marL="285750" indent="-285750">
              <a:lnSpc>
                <a:spcPct val="103000"/>
              </a:lnSpc>
              <a:spcBef>
                <a:spcPts val="600"/>
              </a:spcBef>
              <a:buClr>
                <a:srgbClr val="C00000"/>
              </a:buClr>
              <a:buFont typeface="Arial" panose="020B0604020202020204" pitchFamily="34" charset="0"/>
              <a:buChar char="→"/>
            </a:pPr>
            <a:r>
              <a:rPr lang="en-US" sz="2000" dirty="0">
                <a:latin typeface="Arial" panose="020B0604020202020204" pitchFamily="34" charset="0"/>
                <a:cs typeface="Arial" panose="020B0604020202020204" pitchFamily="34" charset="0"/>
              </a:rPr>
              <a:t>Simulation showed that </a:t>
            </a:r>
            <a:r>
              <a:rPr lang="en-US" sz="2000" dirty="0">
                <a:solidFill>
                  <a:srgbClr val="0070C0"/>
                </a:solidFill>
                <a:latin typeface="Arial" panose="020B0604020202020204" pitchFamily="34" charset="0"/>
                <a:cs typeface="Arial" panose="020B0604020202020204" pitchFamily="34" charset="0"/>
              </a:rPr>
              <a:t>47.2%</a:t>
            </a:r>
            <a:r>
              <a:rPr lang="en-US" sz="2000" dirty="0">
                <a:solidFill>
                  <a:srgbClr val="FF19FF"/>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and </a:t>
            </a:r>
            <a:r>
              <a:rPr lang="en-US" sz="2000" dirty="0">
                <a:solidFill>
                  <a:srgbClr val="0070C0"/>
                </a:solidFill>
                <a:latin typeface="Arial" panose="020B0604020202020204" pitchFamily="34" charset="0"/>
                <a:cs typeface="Arial" panose="020B0604020202020204" pitchFamily="34" charset="0"/>
              </a:rPr>
              <a:t>62.6% </a:t>
            </a:r>
            <a:r>
              <a:rPr lang="en-US" sz="2000" dirty="0">
                <a:latin typeface="Arial" panose="020B0604020202020204" pitchFamily="34" charset="0"/>
                <a:cs typeface="Arial" panose="020B0604020202020204" pitchFamily="34" charset="0"/>
              </a:rPr>
              <a:t>of </a:t>
            </a:r>
            <a:r>
              <a:rPr lang="en-US" sz="2000" dirty="0" err="1">
                <a:latin typeface="Arial" panose="020B0604020202020204" pitchFamily="34" charset="0"/>
                <a:cs typeface="Arial" panose="020B0604020202020204" pitchFamily="34" charset="0"/>
              </a:rPr>
              <a:t>pt</a:t>
            </a:r>
            <a:r>
              <a:rPr lang="en-US" sz="2000" dirty="0">
                <a:latin typeface="Arial" panose="020B0604020202020204" pitchFamily="34" charset="0"/>
                <a:cs typeface="Arial" panose="020B0604020202020204" pitchFamily="34" charset="0"/>
              </a:rPr>
              <a:t> on standard 300 mg TDF/FTC PrEP dosing will have 2nd and 3rd trimester trough plasma TFV concentrations, respectively, below levels associated with protection. </a:t>
            </a:r>
          </a:p>
          <a:p>
            <a:pPr marL="285750" indent="-285750">
              <a:lnSpc>
                <a:spcPct val="103000"/>
              </a:lnSpc>
              <a:spcBef>
                <a:spcPts val="600"/>
              </a:spcBef>
              <a:buClr>
                <a:srgbClr val="C00000"/>
              </a:buClr>
              <a:buFont typeface="Arial" panose="020B0604020202020204" pitchFamily="34" charset="0"/>
              <a:buChar char="→"/>
            </a:pPr>
            <a:r>
              <a:rPr lang="en-US" sz="2000" dirty="0">
                <a:latin typeface="Arial" panose="020B0604020202020204" pitchFamily="34" charset="0"/>
                <a:cs typeface="Arial" panose="020B0604020202020204" pitchFamily="34" charset="0"/>
              </a:rPr>
              <a:t>The simulation indicates doubling the daily PrEP dose to </a:t>
            </a:r>
            <a:r>
              <a:rPr lang="en-US" sz="2000" dirty="0">
                <a:solidFill>
                  <a:srgbClr val="C00000"/>
                </a:solidFill>
                <a:latin typeface="Arial" panose="020B0604020202020204" pitchFamily="34" charset="0"/>
                <a:cs typeface="Arial" panose="020B0604020202020204" pitchFamily="34" charset="0"/>
              </a:rPr>
              <a:t>600 mg TDF/FTC</a:t>
            </a:r>
            <a:r>
              <a:rPr lang="en-US" sz="2000" dirty="0">
                <a:latin typeface="Arial" panose="020B0604020202020204" pitchFamily="34" charset="0"/>
                <a:cs typeface="Arial" panose="020B0604020202020204" pitchFamily="34" charset="0"/>
              </a:rPr>
              <a:t> results in &lt;15% of pregnant women falling below protective levels.</a:t>
            </a:r>
          </a:p>
          <a:p>
            <a:pPr marL="285750" indent="-285750">
              <a:lnSpc>
                <a:spcPct val="103000"/>
              </a:lnSpc>
              <a:spcBef>
                <a:spcPts val="600"/>
              </a:spcBef>
              <a:buClr>
                <a:srgbClr val="C00000"/>
              </a:buClr>
              <a:buFont typeface="Arial" panose="020B0604020202020204" pitchFamily="34" charset="0"/>
              <a:buChar char="→"/>
            </a:pPr>
            <a:r>
              <a:rPr lang="en-US" sz="2000" dirty="0">
                <a:latin typeface="Arial" panose="020B0604020202020204" pitchFamily="34" charset="0"/>
                <a:cs typeface="Arial" panose="020B0604020202020204" pitchFamily="34" charset="0"/>
              </a:rPr>
              <a:t>Suggests a study of double TDF/FTC dosing in pregnancy may be warranted.</a:t>
            </a:r>
          </a:p>
        </p:txBody>
      </p:sp>
      <p:cxnSp>
        <p:nvCxnSpPr>
          <p:cNvPr id="27" name="Straight Connector 26">
            <a:extLst>
              <a:ext uri="{FF2B5EF4-FFF2-40B4-BE49-F238E27FC236}">
                <a16:creationId xmlns:a16="http://schemas.microsoft.com/office/drawing/2014/main" id="{A1035A78-9DA4-42B2-8198-5C7F8B0571E3}"/>
              </a:ext>
            </a:extLst>
          </p:cNvPr>
          <p:cNvCxnSpPr>
            <a:cxnSpLocks/>
          </p:cNvCxnSpPr>
          <p:nvPr/>
        </p:nvCxnSpPr>
        <p:spPr>
          <a:xfrm flipV="1">
            <a:off x="2534873" y="2818701"/>
            <a:ext cx="0" cy="2981882"/>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375D2110-080A-4DFC-9710-C0FE7E4FCCBA}"/>
              </a:ext>
            </a:extLst>
          </p:cNvPr>
          <p:cNvCxnSpPr>
            <a:cxnSpLocks/>
          </p:cNvCxnSpPr>
          <p:nvPr/>
        </p:nvCxnSpPr>
        <p:spPr>
          <a:xfrm flipV="1">
            <a:off x="1828800" y="2818701"/>
            <a:ext cx="0" cy="2981882"/>
          </a:xfrm>
          <a:prstGeom prst="line">
            <a:avLst/>
          </a:prstGeom>
          <a:ln>
            <a:prstDash val="lgDash"/>
          </a:ln>
        </p:spPr>
        <p:style>
          <a:lnRef idx="1">
            <a:schemeClr val="dk1"/>
          </a:lnRef>
          <a:fillRef idx="0">
            <a:schemeClr val="dk1"/>
          </a:fillRef>
          <a:effectRef idx="0">
            <a:schemeClr val="dk1"/>
          </a:effectRef>
          <a:fontRef idx="minor">
            <a:schemeClr val="tx1"/>
          </a:fontRef>
        </p:style>
      </p:cxnSp>
      <p:grpSp>
        <p:nvGrpSpPr>
          <p:cNvPr id="32" name="Group 31">
            <a:extLst>
              <a:ext uri="{FF2B5EF4-FFF2-40B4-BE49-F238E27FC236}">
                <a16:creationId xmlns:a16="http://schemas.microsoft.com/office/drawing/2014/main" id="{7D1E65C0-764D-48AF-BDB9-5F3F92EDC256}"/>
              </a:ext>
            </a:extLst>
          </p:cNvPr>
          <p:cNvGrpSpPr/>
          <p:nvPr/>
        </p:nvGrpSpPr>
        <p:grpSpPr>
          <a:xfrm>
            <a:off x="151550" y="2429851"/>
            <a:ext cx="3850371" cy="3622419"/>
            <a:chOff x="163065" y="2335228"/>
            <a:chExt cx="3850371" cy="3622419"/>
          </a:xfrm>
        </p:grpSpPr>
        <p:pic>
          <p:nvPicPr>
            <p:cNvPr id="3" name="Picture 2">
              <a:extLst>
                <a:ext uri="{FF2B5EF4-FFF2-40B4-BE49-F238E27FC236}">
                  <a16:creationId xmlns:a16="http://schemas.microsoft.com/office/drawing/2014/main" id="{F2F2ADA8-A404-4519-AB4D-2E1ED4B854F3}"/>
                </a:ext>
              </a:extLst>
            </p:cNvPr>
            <p:cNvPicPr>
              <a:picLocks noChangeAspect="1"/>
            </p:cNvPicPr>
            <p:nvPr/>
          </p:nvPicPr>
          <p:blipFill>
            <a:blip r:embed="rId2"/>
            <a:stretch>
              <a:fillRect/>
            </a:stretch>
          </p:blipFill>
          <p:spPr>
            <a:xfrm>
              <a:off x="163065" y="2661637"/>
              <a:ext cx="3350191" cy="3296010"/>
            </a:xfrm>
            <a:prstGeom prst="rect">
              <a:avLst/>
            </a:prstGeom>
          </p:spPr>
        </p:pic>
        <p:sp>
          <p:nvSpPr>
            <p:cNvPr id="6" name="Rectangle 5">
              <a:extLst>
                <a:ext uri="{FF2B5EF4-FFF2-40B4-BE49-F238E27FC236}">
                  <a16:creationId xmlns:a16="http://schemas.microsoft.com/office/drawing/2014/main" id="{B36E385E-6924-43EA-9FCF-9369785893F4}"/>
                </a:ext>
              </a:extLst>
            </p:cNvPr>
            <p:cNvSpPr/>
            <p:nvPr/>
          </p:nvSpPr>
          <p:spPr>
            <a:xfrm>
              <a:off x="291010" y="2335228"/>
              <a:ext cx="3722426" cy="415498"/>
            </a:xfrm>
            <a:prstGeom prst="rect">
              <a:avLst/>
            </a:prstGeom>
            <a:solidFill>
              <a:schemeClr val="bg1"/>
            </a:solidFill>
          </p:spPr>
          <p:txBody>
            <a:bodyPr wrap="square">
              <a:spAutoFit/>
            </a:bodyPr>
            <a:lstStyle/>
            <a:p>
              <a:pPr algn="ctr"/>
              <a:r>
                <a:rPr lang="en-US" sz="1050" b="1" dirty="0">
                  <a:latin typeface="Arial" panose="020B0604020202020204" pitchFamily="34" charset="0"/>
                  <a:cs typeface="Arial" panose="020B0604020202020204" pitchFamily="34" charset="0"/>
                </a:rPr>
                <a:t>Simulated Plasma Trough TFV Levels During Pregnancy at Different Dose levels</a:t>
              </a:r>
            </a:p>
          </p:txBody>
        </p:sp>
        <p:sp>
          <p:nvSpPr>
            <p:cNvPr id="12" name="Rectangle 11">
              <a:extLst>
                <a:ext uri="{FF2B5EF4-FFF2-40B4-BE49-F238E27FC236}">
                  <a16:creationId xmlns:a16="http://schemas.microsoft.com/office/drawing/2014/main" id="{2C22308D-6CEA-4E88-BB73-B53E547FFAF7}"/>
                </a:ext>
              </a:extLst>
            </p:cNvPr>
            <p:cNvSpPr/>
            <p:nvPr/>
          </p:nvSpPr>
          <p:spPr>
            <a:xfrm>
              <a:off x="1062123" y="5673166"/>
              <a:ext cx="801823" cy="215444"/>
            </a:xfrm>
            <a:prstGeom prst="rect">
              <a:avLst/>
            </a:prstGeom>
            <a:solidFill>
              <a:schemeClr val="bg1"/>
            </a:solidFill>
          </p:spPr>
          <p:txBody>
            <a:bodyPr wrap="none">
              <a:spAutoFit/>
            </a:bodyPr>
            <a:lstStyle/>
            <a:p>
              <a:r>
                <a:rPr lang="en-US" sz="800" b="1" dirty="0">
                  <a:latin typeface="Arial" panose="020B0604020202020204" pitchFamily="34" charset="0"/>
                  <a:cs typeface="Arial" panose="020B0604020202020204" pitchFamily="34" charset="0"/>
                </a:rPr>
                <a:t>1</a:t>
              </a:r>
              <a:r>
                <a:rPr lang="en-US" sz="800" b="1" baseline="30000" dirty="0">
                  <a:latin typeface="Arial" panose="020B0604020202020204" pitchFamily="34" charset="0"/>
                  <a:cs typeface="Arial" panose="020B0604020202020204" pitchFamily="34" charset="0"/>
                </a:rPr>
                <a:t>st</a:t>
              </a:r>
              <a:r>
                <a:rPr lang="en-US" sz="800" b="1" dirty="0">
                  <a:latin typeface="Arial" panose="020B0604020202020204" pitchFamily="34" charset="0"/>
                  <a:cs typeface="Arial" panose="020B0604020202020204" pitchFamily="34" charset="0"/>
                </a:rPr>
                <a:t> Trimester</a:t>
              </a:r>
              <a:endParaRPr lang="en-US" sz="800" dirty="0"/>
            </a:p>
          </p:txBody>
        </p:sp>
        <p:sp>
          <p:nvSpPr>
            <p:cNvPr id="13" name="Rectangle 12">
              <a:extLst>
                <a:ext uri="{FF2B5EF4-FFF2-40B4-BE49-F238E27FC236}">
                  <a16:creationId xmlns:a16="http://schemas.microsoft.com/office/drawing/2014/main" id="{25785FEF-5705-4304-B7F3-29CB84C72179}"/>
                </a:ext>
              </a:extLst>
            </p:cNvPr>
            <p:cNvSpPr/>
            <p:nvPr/>
          </p:nvSpPr>
          <p:spPr>
            <a:xfrm>
              <a:off x="1773796" y="5677385"/>
              <a:ext cx="824265" cy="215444"/>
            </a:xfrm>
            <a:prstGeom prst="rect">
              <a:avLst/>
            </a:prstGeom>
            <a:solidFill>
              <a:schemeClr val="bg1"/>
            </a:solidFill>
          </p:spPr>
          <p:txBody>
            <a:bodyPr wrap="none">
              <a:spAutoFit/>
            </a:bodyPr>
            <a:lstStyle/>
            <a:p>
              <a:r>
                <a:rPr lang="en-US" sz="800" b="1" dirty="0">
                  <a:latin typeface="Arial" panose="020B0604020202020204" pitchFamily="34" charset="0"/>
                  <a:cs typeface="Arial" panose="020B0604020202020204" pitchFamily="34" charset="0"/>
                </a:rPr>
                <a:t>2</a:t>
              </a:r>
              <a:r>
                <a:rPr lang="en-US" sz="800" b="1" baseline="30000" dirty="0">
                  <a:latin typeface="Arial" panose="020B0604020202020204" pitchFamily="34" charset="0"/>
                  <a:cs typeface="Arial" panose="020B0604020202020204" pitchFamily="34" charset="0"/>
                </a:rPr>
                <a:t>nd</a:t>
              </a:r>
              <a:r>
                <a:rPr lang="en-US" sz="800" b="1" dirty="0">
                  <a:latin typeface="Arial" panose="020B0604020202020204" pitchFamily="34" charset="0"/>
                  <a:cs typeface="Arial" panose="020B0604020202020204" pitchFamily="34" charset="0"/>
                </a:rPr>
                <a:t> Trimester</a:t>
              </a:r>
              <a:endParaRPr lang="en-US" sz="800" dirty="0"/>
            </a:p>
          </p:txBody>
        </p:sp>
        <p:sp>
          <p:nvSpPr>
            <p:cNvPr id="14" name="Rectangle 13">
              <a:extLst>
                <a:ext uri="{FF2B5EF4-FFF2-40B4-BE49-F238E27FC236}">
                  <a16:creationId xmlns:a16="http://schemas.microsoft.com/office/drawing/2014/main" id="{6C0559DD-7C7C-4D2C-878F-C626CD1E1106}"/>
                </a:ext>
              </a:extLst>
            </p:cNvPr>
            <p:cNvSpPr/>
            <p:nvPr/>
          </p:nvSpPr>
          <p:spPr>
            <a:xfrm>
              <a:off x="2495758" y="5663562"/>
              <a:ext cx="843501" cy="215444"/>
            </a:xfrm>
            <a:prstGeom prst="rect">
              <a:avLst/>
            </a:prstGeom>
            <a:solidFill>
              <a:schemeClr val="bg1"/>
            </a:solidFill>
          </p:spPr>
          <p:txBody>
            <a:bodyPr wrap="none">
              <a:spAutoFit/>
            </a:bodyPr>
            <a:lstStyle/>
            <a:p>
              <a:r>
                <a:rPr lang="en-US" sz="800" b="1" dirty="0">
                  <a:latin typeface="Arial" panose="020B0604020202020204" pitchFamily="34" charset="0"/>
                  <a:cs typeface="Arial" panose="020B0604020202020204" pitchFamily="34" charset="0"/>
                </a:rPr>
                <a:t>3rd Trimester</a:t>
              </a:r>
              <a:endParaRPr lang="en-US" sz="800" dirty="0"/>
            </a:p>
          </p:txBody>
        </p:sp>
        <p:sp>
          <p:nvSpPr>
            <p:cNvPr id="17" name="Rectangle 16">
              <a:extLst>
                <a:ext uri="{FF2B5EF4-FFF2-40B4-BE49-F238E27FC236}">
                  <a16:creationId xmlns:a16="http://schemas.microsoft.com/office/drawing/2014/main" id="{BC266E39-A19A-47E3-BBBD-62848164230C}"/>
                </a:ext>
              </a:extLst>
            </p:cNvPr>
            <p:cNvSpPr/>
            <p:nvPr/>
          </p:nvSpPr>
          <p:spPr>
            <a:xfrm>
              <a:off x="652645" y="5424998"/>
              <a:ext cx="539941" cy="184666"/>
            </a:xfrm>
            <a:prstGeom prst="rect">
              <a:avLst/>
            </a:prstGeom>
            <a:solidFill>
              <a:schemeClr val="bg1"/>
            </a:solidFill>
          </p:spPr>
          <p:txBody>
            <a:bodyPr wrap="square">
              <a:spAutoFit/>
            </a:bodyPr>
            <a:lstStyle/>
            <a:p>
              <a:r>
                <a:rPr lang="en-US" sz="600" b="1" dirty="0">
                  <a:latin typeface="Arial" panose="020B0604020202020204" pitchFamily="34" charset="0"/>
                  <a:cs typeface="Arial" panose="020B0604020202020204" pitchFamily="34" charset="0"/>
                </a:rPr>
                <a:t>300 mg</a:t>
              </a:r>
              <a:endParaRPr lang="en-US" sz="600" dirty="0"/>
            </a:p>
          </p:txBody>
        </p:sp>
        <p:sp>
          <p:nvSpPr>
            <p:cNvPr id="18" name="Rectangle 17">
              <a:extLst>
                <a:ext uri="{FF2B5EF4-FFF2-40B4-BE49-F238E27FC236}">
                  <a16:creationId xmlns:a16="http://schemas.microsoft.com/office/drawing/2014/main" id="{2C4CF20D-8D96-49FF-BBB1-B37860671C03}"/>
                </a:ext>
              </a:extLst>
            </p:cNvPr>
            <p:cNvSpPr/>
            <p:nvPr/>
          </p:nvSpPr>
          <p:spPr>
            <a:xfrm>
              <a:off x="524861" y="5546834"/>
              <a:ext cx="630301" cy="338554"/>
            </a:xfrm>
            <a:prstGeom prst="rect">
              <a:avLst/>
            </a:prstGeom>
            <a:solidFill>
              <a:schemeClr val="bg1"/>
            </a:solidFill>
          </p:spPr>
          <p:txBody>
            <a:bodyPr wrap="none">
              <a:spAutoFit/>
            </a:bodyPr>
            <a:lstStyle/>
            <a:p>
              <a:pPr algn="ctr"/>
              <a:r>
                <a:rPr lang="en-US" sz="800" b="1" dirty="0">
                  <a:latin typeface="Arial" panose="020B0604020202020204" pitchFamily="34" charset="0"/>
                  <a:cs typeface="Arial" panose="020B0604020202020204" pitchFamily="34" charset="0"/>
                </a:rPr>
                <a:t>Non-</a:t>
              </a:r>
            </a:p>
            <a:p>
              <a:pPr algn="ctr"/>
              <a:r>
                <a:rPr lang="en-US" sz="800" b="1" dirty="0">
                  <a:latin typeface="Arial" panose="020B0604020202020204" pitchFamily="34" charset="0"/>
                  <a:cs typeface="Arial" panose="020B0604020202020204" pitchFamily="34" charset="0"/>
                </a:rPr>
                <a:t>Pregnant</a:t>
              </a:r>
              <a:endParaRPr lang="en-US" sz="800" dirty="0"/>
            </a:p>
          </p:txBody>
        </p:sp>
        <p:cxnSp>
          <p:nvCxnSpPr>
            <p:cNvPr id="23" name="Straight Connector 22">
              <a:extLst>
                <a:ext uri="{FF2B5EF4-FFF2-40B4-BE49-F238E27FC236}">
                  <a16:creationId xmlns:a16="http://schemas.microsoft.com/office/drawing/2014/main" id="{B63B3112-795F-426D-97D7-2058B6DCE92A}"/>
                </a:ext>
              </a:extLst>
            </p:cNvPr>
            <p:cNvCxnSpPr>
              <a:cxnSpLocks/>
            </p:cNvCxnSpPr>
            <p:nvPr/>
          </p:nvCxnSpPr>
          <p:spPr>
            <a:xfrm>
              <a:off x="1109167" y="5327009"/>
              <a:ext cx="0" cy="458473"/>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CEC31165-1174-4A0E-8AC5-919FAE96AD99}"/>
                </a:ext>
              </a:extLst>
            </p:cNvPr>
            <p:cNvSpPr/>
            <p:nvPr/>
          </p:nvSpPr>
          <p:spPr>
            <a:xfrm>
              <a:off x="1132200" y="5386797"/>
              <a:ext cx="691430" cy="307777"/>
            </a:xfrm>
            <a:prstGeom prst="rect">
              <a:avLst/>
            </a:prstGeom>
            <a:solidFill>
              <a:schemeClr val="bg1"/>
            </a:solidFill>
          </p:spPr>
          <p:txBody>
            <a:bodyPr wrap="square">
              <a:spAutoFit/>
            </a:bodyPr>
            <a:lstStyle/>
            <a:p>
              <a:pPr marL="228600" indent="-228600">
                <a:buAutoNum type="arabicPlain" startAt="300"/>
              </a:pPr>
              <a:r>
                <a:rPr lang="en-US" sz="700" b="1" dirty="0">
                  <a:latin typeface="Arial" panose="020B0604020202020204" pitchFamily="34" charset="0"/>
                  <a:cs typeface="Arial" panose="020B0604020202020204" pitchFamily="34" charset="0"/>
                </a:rPr>
                <a:t>     </a:t>
              </a:r>
              <a:r>
                <a:rPr lang="en-US" sz="700" b="1" dirty="0">
                  <a:solidFill>
                    <a:srgbClr val="C00000"/>
                  </a:solidFill>
                  <a:latin typeface="Arial" panose="020B0604020202020204" pitchFamily="34" charset="0"/>
                  <a:cs typeface="Arial" panose="020B0604020202020204" pitchFamily="34" charset="0"/>
                </a:rPr>
                <a:t>600 </a:t>
              </a:r>
            </a:p>
            <a:p>
              <a:r>
                <a:rPr lang="en-US" sz="700" b="1" dirty="0">
                  <a:latin typeface="Arial" panose="020B0604020202020204" pitchFamily="34" charset="0"/>
                  <a:cs typeface="Arial" panose="020B0604020202020204" pitchFamily="34" charset="0"/>
                </a:rPr>
                <a:t>mg         </a:t>
              </a:r>
              <a:r>
                <a:rPr lang="en-US" sz="700" b="1" dirty="0">
                  <a:solidFill>
                    <a:srgbClr val="C00000"/>
                  </a:solidFill>
                  <a:latin typeface="Arial" panose="020B0604020202020204" pitchFamily="34" charset="0"/>
                  <a:cs typeface="Arial" panose="020B0604020202020204" pitchFamily="34" charset="0"/>
                </a:rPr>
                <a:t>mg</a:t>
              </a:r>
              <a:endParaRPr lang="en-US" sz="700" dirty="0">
                <a:solidFill>
                  <a:srgbClr val="C00000"/>
                </a:solidFill>
              </a:endParaRPr>
            </a:p>
          </p:txBody>
        </p:sp>
        <p:sp>
          <p:nvSpPr>
            <p:cNvPr id="25" name="Rectangle 24">
              <a:extLst>
                <a:ext uri="{FF2B5EF4-FFF2-40B4-BE49-F238E27FC236}">
                  <a16:creationId xmlns:a16="http://schemas.microsoft.com/office/drawing/2014/main" id="{756B15EF-BD00-4902-83C7-4B7D7619EABB}"/>
                </a:ext>
              </a:extLst>
            </p:cNvPr>
            <p:cNvSpPr/>
            <p:nvPr/>
          </p:nvSpPr>
          <p:spPr>
            <a:xfrm>
              <a:off x="1855630" y="5389427"/>
              <a:ext cx="691430" cy="307777"/>
            </a:xfrm>
            <a:prstGeom prst="rect">
              <a:avLst/>
            </a:prstGeom>
            <a:solidFill>
              <a:schemeClr val="bg1"/>
            </a:solidFill>
          </p:spPr>
          <p:txBody>
            <a:bodyPr wrap="square">
              <a:spAutoFit/>
            </a:bodyPr>
            <a:lstStyle/>
            <a:p>
              <a:pPr marL="228600" indent="-228600">
                <a:buAutoNum type="arabicPlain" startAt="300"/>
              </a:pPr>
              <a:r>
                <a:rPr lang="en-US" sz="700" b="1" dirty="0">
                  <a:latin typeface="Arial" panose="020B0604020202020204" pitchFamily="34" charset="0"/>
                  <a:cs typeface="Arial" panose="020B0604020202020204" pitchFamily="34" charset="0"/>
                </a:rPr>
                <a:t>     </a:t>
              </a:r>
              <a:r>
                <a:rPr lang="en-US" sz="700" b="1" dirty="0">
                  <a:solidFill>
                    <a:srgbClr val="C00000"/>
                  </a:solidFill>
                  <a:latin typeface="Arial" panose="020B0604020202020204" pitchFamily="34" charset="0"/>
                  <a:cs typeface="Arial" panose="020B0604020202020204" pitchFamily="34" charset="0"/>
                </a:rPr>
                <a:t>600 </a:t>
              </a:r>
            </a:p>
            <a:p>
              <a:r>
                <a:rPr lang="en-US" sz="700" b="1" dirty="0">
                  <a:latin typeface="Arial" panose="020B0604020202020204" pitchFamily="34" charset="0"/>
                  <a:cs typeface="Arial" panose="020B0604020202020204" pitchFamily="34" charset="0"/>
                </a:rPr>
                <a:t>mg         </a:t>
              </a:r>
              <a:r>
                <a:rPr lang="en-US" sz="700" b="1" dirty="0" err="1">
                  <a:solidFill>
                    <a:srgbClr val="C00000"/>
                  </a:solidFill>
                  <a:latin typeface="Arial" panose="020B0604020202020204" pitchFamily="34" charset="0"/>
                  <a:cs typeface="Arial" panose="020B0604020202020204" pitchFamily="34" charset="0"/>
                </a:rPr>
                <a:t>mg</a:t>
              </a:r>
              <a:endParaRPr lang="en-US" sz="700" dirty="0">
                <a:solidFill>
                  <a:srgbClr val="C00000"/>
                </a:solidFill>
              </a:endParaRPr>
            </a:p>
          </p:txBody>
        </p:sp>
        <p:sp>
          <p:nvSpPr>
            <p:cNvPr id="26" name="Rectangle 25">
              <a:extLst>
                <a:ext uri="{FF2B5EF4-FFF2-40B4-BE49-F238E27FC236}">
                  <a16:creationId xmlns:a16="http://schemas.microsoft.com/office/drawing/2014/main" id="{247494A1-B6BB-4110-907C-8A2B44A5EF7F}"/>
                </a:ext>
              </a:extLst>
            </p:cNvPr>
            <p:cNvSpPr/>
            <p:nvPr/>
          </p:nvSpPr>
          <p:spPr>
            <a:xfrm>
              <a:off x="2558205" y="5389495"/>
              <a:ext cx="691430" cy="307777"/>
            </a:xfrm>
            <a:prstGeom prst="rect">
              <a:avLst/>
            </a:prstGeom>
            <a:solidFill>
              <a:schemeClr val="bg1"/>
            </a:solidFill>
          </p:spPr>
          <p:txBody>
            <a:bodyPr wrap="square">
              <a:spAutoFit/>
            </a:bodyPr>
            <a:lstStyle/>
            <a:p>
              <a:pPr marL="228600" indent="-228600">
                <a:buAutoNum type="arabicPlain" startAt="300"/>
              </a:pPr>
              <a:r>
                <a:rPr lang="en-US" sz="700" b="1" dirty="0">
                  <a:latin typeface="Arial" panose="020B0604020202020204" pitchFamily="34" charset="0"/>
                  <a:cs typeface="Arial" panose="020B0604020202020204" pitchFamily="34" charset="0"/>
                </a:rPr>
                <a:t>     </a:t>
              </a:r>
              <a:r>
                <a:rPr lang="en-US" sz="700" b="1" dirty="0">
                  <a:solidFill>
                    <a:srgbClr val="C00000"/>
                  </a:solidFill>
                  <a:latin typeface="Arial" panose="020B0604020202020204" pitchFamily="34" charset="0"/>
                  <a:cs typeface="Arial" panose="020B0604020202020204" pitchFamily="34" charset="0"/>
                </a:rPr>
                <a:t>600 </a:t>
              </a:r>
            </a:p>
            <a:p>
              <a:r>
                <a:rPr lang="en-US" sz="700" b="1" dirty="0">
                  <a:latin typeface="Arial" panose="020B0604020202020204" pitchFamily="34" charset="0"/>
                  <a:cs typeface="Arial" panose="020B0604020202020204" pitchFamily="34" charset="0"/>
                </a:rPr>
                <a:t> mg        </a:t>
              </a:r>
              <a:r>
                <a:rPr lang="en-US" sz="700" b="1" dirty="0" err="1">
                  <a:solidFill>
                    <a:srgbClr val="C00000"/>
                  </a:solidFill>
                  <a:latin typeface="Arial" panose="020B0604020202020204" pitchFamily="34" charset="0"/>
                  <a:cs typeface="Arial" panose="020B0604020202020204" pitchFamily="34" charset="0"/>
                </a:rPr>
                <a:t>mg</a:t>
              </a:r>
              <a:endParaRPr lang="en-US" sz="700" dirty="0">
                <a:solidFill>
                  <a:srgbClr val="C00000"/>
                </a:solidFill>
              </a:endParaRPr>
            </a:p>
          </p:txBody>
        </p:sp>
        <p:sp>
          <p:nvSpPr>
            <p:cNvPr id="30" name="Rectangle 29">
              <a:extLst>
                <a:ext uri="{FF2B5EF4-FFF2-40B4-BE49-F238E27FC236}">
                  <a16:creationId xmlns:a16="http://schemas.microsoft.com/office/drawing/2014/main" id="{37B494B4-DFEA-4545-8FE5-06963EBD5FBB}"/>
                </a:ext>
              </a:extLst>
            </p:cNvPr>
            <p:cNvSpPr/>
            <p:nvPr/>
          </p:nvSpPr>
          <p:spPr>
            <a:xfrm>
              <a:off x="3304198" y="4696067"/>
              <a:ext cx="639919" cy="630942"/>
            </a:xfrm>
            <a:prstGeom prst="rect">
              <a:avLst/>
            </a:prstGeom>
            <a:solidFill>
              <a:schemeClr val="bg1"/>
            </a:solidFill>
          </p:spPr>
          <p:txBody>
            <a:bodyPr wrap="none">
              <a:spAutoFit/>
            </a:bodyPr>
            <a:lstStyle/>
            <a:p>
              <a:pPr algn="ctr"/>
              <a:r>
                <a:rPr lang="en-US" sz="700" b="1" dirty="0">
                  <a:latin typeface="Arial" panose="020B0604020202020204" pitchFamily="34" charset="0"/>
                  <a:cs typeface="Arial" panose="020B0604020202020204" pitchFamily="34" charset="0"/>
                </a:rPr>
                <a:t>Estimated </a:t>
              </a:r>
            </a:p>
            <a:p>
              <a:pPr algn="ctr"/>
              <a:r>
                <a:rPr lang="en-US" sz="700" b="1" dirty="0">
                  <a:latin typeface="Arial" panose="020B0604020202020204" pitchFamily="34" charset="0"/>
                  <a:cs typeface="Arial" panose="020B0604020202020204" pitchFamily="34" charset="0"/>
                </a:rPr>
                <a:t>protective</a:t>
              </a:r>
            </a:p>
            <a:p>
              <a:pPr algn="ctr"/>
              <a:r>
                <a:rPr lang="en-US" sz="700" b="1" dirty="0">
                  <a:latin typeface="Arial" panose="020B0604020202020204" pitchFamily="34" charset="0"/>
                  <a:cs typeface="Arial" panose="020B0604020202020204" pitchFamily="34" charset="0"/>
                </a:rPr>
                <a:t>TFV </a:t>
              </a:r>
            </a:p>
            <a:p>
              <a:pPr algn="ctr"/>
              <a:r>
                <a:rPr lang="en-US" sz="700" b="1" dirty="0">
                  <a:latin typeface="Arial" panose="020B0604020202020204" pitchFamily="34" charset="0"/>
                  <a:cs typeface="Arial" panose="020B0604020202020204" pitchFamily="34" charset="0"/>
                </a:rPr>
                <a:t>threshold </a:t>
              </a:r>
            </a:p>
            <a:p>
              <a:pPr algn="ctr"/>
              <a:r>
                <a:rPr lang="en-US" sz="700" b="1" dirty="0">
                  <a:latin typeface="Arial" panose="020B0604020202020204" pitchFamily="34" charset="0"/>
                  <a:cs typeface="Arial" panose="020B0604020202020204" pitchFamily="34" charset="0"/>
                </a:rPr>
                <a:t>level</a:t>
              </a:r>
              <a:endParaRPr lang="en-US" sz="700" dirty="0"/>
            </a:p>
          </p:txBody>
        </p:sp>
      </p:grpSp>
      <p:sp>
        <p:nvSpPr>
          <p:cNvPr id="33" name="Rectangle 32">
            <a:extLst>
              <a:ext uri="{FF2B5EF4-FFF2-40B4-BE49-F238E27FC236}">
                <a16:creationId xmlns:a16="http://schemas.microsoft.com/office/drawing/2014/main" id="{5C19137F-D773-401A-8AA1-B1115FEAEDE3}"/>
              </a:ext>
            </a:extLst>
          </p:cNvPr>
          <p:cNvSpPr/>
          <p:nvPr/>
        </p:nvSpPr>
        <p:spPr>
          <a:xfrm>
            <a:off x="1838607" y="4865645"/>
            <a:ext cx="315309" cy="30777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25E18A7-BB1F-4984-8F40-19D0C1981C9B}"/>
              </a:ext>
            </a:extLst>
          </p:cNvPr>
          <p:cNvSpPr/>
          <p:nvPr/>
        </p:nvSpPr>
        <p:spPr>
          <a:xfrm>
            <a:off x="2546689" y="4941891"/>
            <a:ext cx="315309" cy="30195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0B2ED60-DF96-4122-B890-804C89C18A61}"/>
              </a:ext>
            </a:extLst>
          </p:cNvPr>
          <p:cNvSpPr/>
          <p:nvPr/>
        </p:nvSpPr>
        <p:spPr>
          <a:xfrm>
            <a:off x="2181133" y="4440006"/>
            <a:ext cx="336291" cy="47671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7" name="Rectangle 36">
            <a:extLst>
              <a:ext uri="{FF2B5EF4-FFF2-40B4-BE49-F238E27FC236}">
                <a16:creationId xmlns:a16="http://schemas.microsoft.com/office/drawing/2014/main" id="{38A36AE7-11C4-47BC-996B-97BB53A9B40D}"/>
              </a:ext>
            </a:extLst>
          </p:cNvPr>
          <p:cNvSpPr/>
          <p:nvPr/>
        </p:nvSpPr>
        <p:spPr>
          <a:xfrm>
            <a:off x="2895596" y="4542072"/>
            <a:ext cx="336291" cy="47671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8" name="Picture 7">
            <a:extLst>
              <a:ext uri="{FF2B5EF4-FFF2-40B4-BE49-F238E27FC236}">
                <a16:creationId xmlns:a16="http://schemas.microsoft.com/office/drawing/2014/main" id="{233BB615-0FD0-446F-9B9C-D7C243EEEC92}"/>
              </a:ext>
            </a:extLst>
          </p:cNvPr>
          <p:cNvPicPr>
            <a:picLocks noChangeAspect="1"/>
          </p:cNvPicPr>
          <p:nvPr/>
        </p:nvPicPr>
        <p:blipFill>
          <a:blip r:embed="rId3"/>
          <a:stretch>
            <a:fillRect/>
          </a:stretch>
        </p:blipFill>
        <p:spPr>
          <a:xfrm>
            <a:off x="7890498" y="161850"/>
            <a:ext cx="651952" cy="959819"/>
          </a:xfrm>
          <a:prstGeom prst="rect">
            <a:avLst/>
          </a:prstGeom>
        </p:spPr>
      </p:pic>
    </p:spTree>
    <p:extLst>
      <p:ext uri="{BB962C8B-B14F-4D97-AF65-F5344CB8AC3E}">
        <p14:creationId xmlns:p14="http://schemas.microsoft.com/office/powerpoint/2010/main" val="383566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ppt_x"/>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animBg="1"/>
      <p:bldP spid="3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628650" y="0"/>
            <a:ext cx="7886700" cy="1325563"/>
          </a:xfrm>
        </p:spPr>
        <p:txBody>
          <a:bodyPr/>
          <a:lstStyle/>
          <a:p>
            <a:r>
              <a:rPr lang="en-US" dirty="0"/>
              <a:t>Prenatal PrEP Exposure and Longitudinal Birth Outcome Kenya</a:t>
            </a:r>
            <a:br>
              <a:rPr lang="en-US" dirty="0"/>
            </a:br>
            <a:r>
              <a:rPr lang="en-US" sz="2000" i="1" dirty="0">
                <a:solidFill>
                  <a:schemeClr val="tx1"/>
                </a:solidFill>
              </a:rPr>
              <a:t>Kinuthia J et al.  CROI, 2020 Boston Abs. 1034</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90883"/>
            <a:ext cx="8857735" cy="23736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300"/>
              </a:spcBef>
            </a:pPr>
            <a:r>
              <a:rPr lang="en-US" sz="2200" dirty="0"/>
              <a:t>4,451 women enrolled in </a:t>
            </a:r>
            <a:r>
              <a:rPr lang="en-US" sz="2200" dirty="0" err="1"/>
              <a:t>PrIMA</a:t>
            </a:r>
            <a:r>
              <a:rPr lang="en-US" sz="2200" dirty="0"/>
              <a:t> study evaluating 2 strategies of PrEP counseling in ANC</a:t>
            </a:r>
          </a:p>
          <a:p>
            <a:pPr>
              <a:lnSpc>
                <a:spcPct val="103000"/>
              </a:lnSpc>
              <a:spcBef>
                <a:spcPts val="300"/>
              </a:spcBef>
            </a:pPr>
            <a:r>
              <a:rPr lang="en-US" sz="2200" dirty="0"/>
              <a:t>4,261 had delivered as of Mar 2020: 3,540 PrEP-unexposed, 721 PrEP-exposed.</a:t>
            </a:r>
          </a:p>
          <a:p>
            <a:pPr>
              <a:lnSpc>
                <a:spcPct val="103000"/>
              </a:lnSpc>
              <a:spcBef>
                <a:spcPts val="300"/>
              </a:spcBef>
              <a:buFont typeface="Arial" panose="020B0604020202020204" pitchFamily="34" charset="0"/>
              <a:buChar char="→"/>
            </a:pPr>
            <a:r>
              <a:rPr lang="en-US" sz="2200" dirty="0"/>
              <a:t>No significant difference in birth outcomes/adverse birth outcomes between infants born to mothers </a:t>
            </a:r>
            <a:r>
              <a:rPr lang="en-US" sz="2200" dirty="0">
                <a:solidFill>
                  <a:schemeClr val="accent2">
                    <a:lumMod val="75000"/>
                  </a:schemeClr>
                </a:solidFill>
              </a:rPr>
              <a:t>on PrEP </a:t>
            </a:r>
            <a:r>
              <a:rPr lang="en-US" sz="2200" dirty="0"/>
              <a:t>or </a:t>
            </a:r>
            <a:r>
              <a:rPr lang="en-US" sz="2200" dirty="0">
                <a:solidFill>
                  <a:srgbClr val="FF6699"/>
                </a:solidFill>
              </a:rPr>
              <a:t>not on PrEP</a:t>
            </a:r>
            <a:r>
              <a:rPr lang="en-US" sz="2200" dirty="0"/>
              <a:t>.</a:t>
            </a:r>
            <a:endParaRPr lang="en-US" dirty="0"/>
          </a:p>
        </p:txBody>
      </p:sp>
      <p:pic>
        <p:nvPicPr>
          <p:cNvPr id="12" name="Picture 11">
            <a:extLst>
              <a:ext uri="{FF2B5EF4-FFF2-40B4-BE49-F238E27FC236}">
                <a16:creationId xmlns:a16="http://schemas.microsoft.com/office/drawing/2014/main" id="{2D3B6D58-108B-4E97-ACB9-41CB7E664ED8}"/>
              </a:ext>
            </a:extLst>
          </p:cNvPr>
          <p:cNvPicPr>
            <a:picLocks noChangeAspect="1"/>
          </p:cNvPicPr>
          <p:nvPr/>
        </p:nvPicPr>
        <p:blipFill>
          <a:blip r:embed="rId2"/>
          <a:stretch>
            <a:fillRect/>
          </a:stretch>
        </p:blipFill>
        <p:spPr>
          <a:xfrm>
            <a:off x="151550" y="647572"/>
            <a:ext cx="1325592" cy="508813"/>
          </a:xfrm>
          <a:prstGeom prst="rect">
            <a:avLst/>
          </a:prstGeom>
        </p:spPr>
      </p:pic>
      <p:pic>
        <p:nvPicPr>
          <p:cNvPr id="13" name="Picture 12">
            <a:extLst>
              <a:ext uri="{FF2B5EF4-FFF2-40B4-BE49-F238E27FC236}">
                <a16:creationId xmlns:a16="http://schemas.microsoft.com/office/drawing/2014/main" id="{58849C85-FD9B-4EBB-8112-71164370B9F4}"/>
              </a:ext>
            </a:extLst>
          </p:cNvPr>
          <p:cNvPicPr>
            <a:picLocks noChangeAspect="1"/>
          </p:cNvPicPr>
          <p:nvPr/>
        </p:nvPicPr>
        <p:blipFill>
          <a:blip r:embed="rId3"/>
          <a:stretch>
            <a:fillRect/>
          </a:stretch>
        </p:blipFill>
        <p:spPr>
          <a:xfrm>
            <a:off x="747914" y="4908110"/>
            <a:ext cx="6581338" cy="1500866"/>
          </a:xfrm>
          <a:prstGeom prst="rect">
            <a:avLst/>
          </a:prstGeom>
        </p:spPr>
      </p:pic>
      <p:sp>
        <p:nvSpPr>
          <p:cNvPr id="14" name="Rectangle 13">
            <a:extLst>
              <a:ext uri="{FF2B5EF4-FFF2-40B4-BE49-F238E27FC236}">
                <a16:creationId xmlns:a16="http://schemas.microsoft.com/office/drawing/2014/main" id="{AAD4AC46-2FF0-4A88-A6B5-6A449A6620C5}"/>
              </a:ext>
            </a:extLst>
          </p:cNvPr>
          <p:cNvSpPr/>
          <p:nvPr/>
        </p:nvSpPr>
        <p:spPr>
          <a:xfrm>
            <a:off x="814346" y="4655411"/>
            <a:ext cx="2824812" cy="246221"/>
          </a:xfrm>
          <a:prstGeom prst="rect">
            <a:avLst/>
          </a:prstGeom>
          <a:solidFill>
            <a:schemeClr val="bg1"/>
          </a:solidFill>
        </p:spPr>
        <p:txBody>
          <a:bodyPr wrap="none">
            <a:spAutoFit/>
          </a:bodyPr>
          <a:lstStyle/>
          <a:p>
            <a:r>
              <a:rPr lang="en-US" sz="1000" b="1" dirty="0">
                <a:latin typeface="Arial" panose="020B0604020202020204" pitchFamily="34" charset="0"/>
                <a:cs typeface="Arial" panose="020B0604020202020204" pitchFamily="34" charset="0"/>
              </a:rPr>
              <a:t>Adverse Birth Outcomes by PrEP Exposure</a:t>
            </a:r>
            <a:endParaRPr lang="en-US" sz="1000" b="1" dirty="0">
              <a:solidFill>
                <a:srgbClr val="009999"/>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FB00CAA-A45D-4B79-90E0-C01201A1949F}"/>
              </a:ext>
            </a:extLst>
          </p:cNvPr>
          <p:cNvSpPr/>
          <p:nvPr/>
        </p:nvSpPr>
        <p:spPr>
          <a:xfrm>
            <a:off x="747914" y="3398202"/>
            <a:ext cx="2712602" cy="246221"/>
          </a:xfrm>
          <a:prstGeom prst="rect">
            <a:avLst/>
          </a:prstGeom>
          <a:solidFill>
            <a:schemeClr val="bg1"/>
          </a:solidFill>
        </p:spPr>
        <p:txBody>
          <a:bodyPr wrap="none">
            <a:spAutoFit/>
          </a:bodyPr>
          <a:lstStyle/>
          <a:p>
            <a:r>
              <a:rPr lang="en-US" sz="1000" b="1" dirty="0">
                <a:latin typeface="Arial" panose="020B0604020202020204" pitchFamily="34" charset="0"/>
                <a:cs typeface="Arial" panose="020B0604020202020204" pitchFamily="34" charset="0"/>
              </a:rPr>
              <a:t>Birth Outcomes by PrEP Exposure Status</a:t>
            </a:r>
            <a:endParaRPr lang="en-US" sz="1000" b="1" dirty="0">
              <a:solidFill>
                <a:srgbClr val="009999"/>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88438EB-526B-4455-9885-B172E5F26A37}"/>
              </a:ext>
            </a:extLst>
          </p:cNvPr>
          <p:cNvPicPr>
            <a:picLocks noChangeAspect="1"/>
          </p:cNvPicPr>
          <p:nvPr/>
        </p:nvPicPr>
        <p:blipFill>
          <a:blip r:embed="rId4"/>
          <a:stretch>
            <a:fillRect/>
          </a:stretch>
        </p:blipFill>
        <p:spPr>
          <a:xfrm>
            <a:off x="834701" y="3637888"/>
            <a:ext cx="5608914" cy="952710"/>
          </a:xfrm>
          <a:prstGeom prst="rect">
            <a:avLst/>
          </a:prstGeom>
        </p:spPr>
      </p:pic>
    </p:spTree>
    <p:extLst>
      <p:ext uri="{BB962C8B-B14F-4D97-AF65-F5344CB8AC3E}">
        <p14:creationId xmlns:p14="http://schemas.microsoft.com/office/powerpoint/2010/main" val="102176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489529" y="0"/>
            <a:ext cx="8164941" cy="1325563"/>
          </a:xfrm>
        </p:spPr>
        <p:txBody>
          <a:bodyPr>
            <a:normAutofit/>
          </a:bodyPr>
          <a:lstStyle/>
          <a:p>
            <a:r>
              <a:rPr lang="en-US" dirty="0"/>
              <a:t>High Risk Young Kenyan Women Have Low </a:t>
            </a:r>
            <a:br>
              <a:rPr lang="en-US" dirty="0"/>
            </a:br>
            <a:r>
              <a:rPr lang="en-US" dirty="0"/>
              <a:t>Objectively Measured PrEP Adherence</a:t>
            </a:r>
            <a:br>
              <a:rPr lang="en-US" dirty="0"/>
            </a:br>
            <a:r>
              <a:rPr lang="en-US" sz="2000" i="1" dirty="0" err="1">
                <a:solidFill>
                  <a:schemeClr val="tx1"/>
                </a:solidFill>
              </a:rPr>
              <a:t>Haberer</a:t>
            </a:r>
            <a:r>
              <a:rPr lang="en-US" sz="2000" i="1" dirty="0">
                <a:solidFill>
                  <a:schemeClr val="tx1"/>
                </a:solidFill>
              </a:rPr>
              <a:t> JA et al.  CROI, 2020 Boston Abs. 1030</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99457"/>
            <a:ext cx="8857735" cy="129864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Open-label PrEP study enrolled 347 women age 18-24 </a:t>
            </a:r>
            <a:r>
              <a:rPr lang="en-US" sz="2000" dirty="0" err="1"/>
              <a:t>yr</a:t>
            </a:r>
            <a:r>
              <a:rPr lang="en-US" sz="2000" dirty="0"/>
              <a:t> at high risk for HIV in Kenya, FU 618 PY; monitored adherence by daily electronic monitoring </a:t>
            </a:r>
            <a:r>
              <a:rPr lang="en-US" sz="2000" dirty="0" err="1"/>
              <a:t>Wisepill</a:t>
            </a:r>
            <a:r>
              <a:rPr lang="en-US" sz="2000" dirty="0"/>
              <a:t> device.  Participants randomized to receive SMS reminders (study arms combined for analysis). </a:t>
            </a:r>
          </a:p>
        </p:txBody>
      </p:sp>
      <p:pic>
        <p:nvPicPr>
          <p:cNvPr id="3" name="Picture 2">
            <a:extLst>
              <a:ext uri="{FF2B5EF4-FFF2-40B4-BE49-F238E27FC236}">
                <a16:creationId xmlns:a16="http://schemas.microsoft.com/office/drawing/2014/main" id="{3ED606ED-801C-4A39-8915-106133B992E5}"/>
              </a:ext>
            </a:extLst>
          </p:cNvPr>
          <p:cNvPicPr>
            <a:picLocks noChangeAspect="1"/>
          </p:cNvPicPr>
          <p:nvPr/>
        </p:nvPicPr>
        <p:blipFill>
          <a:blip r:embed="rId2"/>
          <a:stretch>
            <a:fillRect/>
          </a:stretch>
        </p:blipFill>
        <p:spPr>
          <a:xfrm>
            <a:off x="151550" y="671060"/>
            <a:ext cx="1191208" cy="338449"/>
          </a:xfrm>
          <a:prstGeom prst="rect">
            <a:avLst/>
          </a:prstGeom>
        </p:spPr>
      </p:pic>
      <p:sp>
        <p:nvSpPr>
          <p:cNvPr id="12" name="Content Placeholder 111">
            <a:extLst>
              <a:ext uri="{FF2B5EF4-FFF2-40B4-BE49-F238E27FC236}">
                <a16:creationId xmlns:a16="http://schemas.microsoft.com/office/drawing/2014/main" id="{DABA45BE-AA8D-47D3-BA99-F7373268778F}"/>
              </a:ext>
            </a:extLst>
          </p:cNvPr>
          <p:cNvSpPr txBox="1">
            <a:spLocks/>
          </p:cNvSpPr>
          <p:nvPr/>
        </p:nvSpPr>
        <p:spPr>
          <a:xfrm>
            <a:off x="5268500" y="4792682"/>
            <a:ext cx="3740785" cy="1974391"/>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3000"/>
              </a:lnSpc>
              <a:spcBef>
                <a:spcPts val="600"/>
              </a:spcBef>
              <a:buFont typeface="Arial" panose="020B0604020202020204" pitchFamily="34" charset="0"/>
              <a:buChar char="→"/>
            </a:pPr>
            <a:r>
              <a:rPr lang="en-US" sz="1800" dirty="0"/>
              <a:t>Only baseline factor significantly associated with high adherence (</a:t>
            </a:r>
            <a:r>
              <a:rPr lang="en-US" sz="1800" u="sng" dirty="0"/>
              <a:t>&gt;</a:t>
            </a:r>
            <a:r>
              <a:rPr lang="en-US" sz="1800" dirty="0"/>
              <a:t>85%) was VOICE risk score, with </a:t>
            </a:r>
            <a:r>
              <a:rPr lang="en-US" sz="1800" u="sng" dirty="0"/>
              <a:t>lower</a:t>
            </a:r>
            <a:r>
              <a:rPr lang="en-US" sz="1800" dirty="0"/>
              <a:t> adherence in those with </a:t>
            </a:r>
            <a:r>
              <a:rPr lang="en-US" sz="1800" u="sng" dirty="0"/>
              <a:t>higher</a:t>
            </a:r>
            <a:r>
              <a:rPr lang="en-US" sz="1800" dirty="0"/>
              <a:t> risk score: R 0.53 (95% CI 0.33, 0.85)</a:t>
            </a:r>
          </a:p>
        </p:txBody>
      </p:sp>
      <p:pic>
        <p:nvPicPr>
          <p:cNvPr id="9" name="Picture 8">
            <a:extLst>
              <a:ext uri="{FF2B5EF4-FFF2-40B4-BE49-F238E27FC236}">
                <a16:creationId xmlns:a16="http://schemas.microsoft.com/office/drawing/2014/main" id="{1CD3AC9E-2840-4BC7-A2E5-BA2CC575E7C7}"/>
              </a:ext>
            </a:extLst>
          </p:cNvPr>
          <p:cNvPicPr>
            <a:picLocks noChangeAspect="1"/>
          </p:cNvPicPr>
          <p:nvPr/>
        </p:nvPicPr>
        <p:blipFill>
          <a:blip r:embed="rId3"/>
          <a:stretch>
            <a:fillRect/>
          </a:stretch>
        </p:blipFill>
        <p:spPr>
          <a:xfrm>
            <a:off x="535478" y="2387448"/>
            <a:ext cx="2802435" cy="903454"/>
          </a:xfrm>
          <a:prstGeom prst="rect">
            <a:avLst/>
          </a:prstGeom>
        </p:spPr>
      </p:pic>
      <p:pic>
        <p:nvPicPr>
          <p:cNvPr id="13" name="Picture 12">
            <a:extLst>
              <a:ext uri="{FF2B5EF4-FFF2-40B4-BE49-F238E27FC236}">
                <a16:creationId xmlns:a16="http://schemas.microsoft.com/office/drawing/2014/main" id="{ED963BD2-45CA-48B0-AA2F-3E3DD0BD86CB}"/>
              </a:ext>
            </a:extLst>
          </p:cNvPr>
          <p:cNvPicPr>
            <a:picLocks noChangeAspect="1"/>
          </p:cNvPicPr>
          <p:nvPr/>
        </p:nvPicPr>
        <p:blipFill>
          <a:blip r:embed="rId4"/>
          <a:stretch>
            <a:fillRect/>
          </a:stretch>
        </p:blipFill>
        <p:spPr>
          <a:xfrm>
            <a:off x="8196927" y="246637"/>
            <a:ext cx="795522" cy="864036"/>
          </a:xfrm>
          <a:prstGeom prst="rect">
            <a:avLst/>
          </a:prstGeom>
        </p:spPr>
      </p:pic>
      <p:pic>
        <p:nvPicPr>
          <p:cNvPr id="15" name="Picture 14">
            <a:extLst>
              <a:ext uri="{FF2B5EF4-FFF2-40B4-BE49-F238E27FC236}">
                <a16:creationId xmlns:a16="http://schemas.microsoft.com/office/drawing/2014/main" id="{6E8FBA24-08B6-434B-B1D8-272A1BC47062}"/>
              </a:ext>
            </a:extLst>
          </p:cNvPr>
          <p:cNvPicPr>
            <a:picLocks noChangeAspect="1"/>
          </p:cNvPicPr>
          <p:nvPr/>
        </p:nvPicPr>
        <p:blipFill>
          <a:blip r:embed="rId5"/>
          <a:stretch>
            <a:fillRect/>
          </a:stretch>
        </p:blipFill>
        <p:spPr>
          <a:xfrm>
            <a:off x="5734230" y="2615782"/>
            <a:ext cx="2668290" cy="2171725"/>
          </a:xfrm>
          <a:prstGeom prst="rect">
            <a:avLst/>
          </a:prstGeom>
        </p:spPr>
      </p:pic>
      <p:sp>
        <p:nvSpPr>
          <p:cNvPr id="17" name="Content Placeholder 111">
            <a:extLst>
              <a:ext uri="{FF2B5EF4-FFF2-40B4-BE49-F238E27FC236}">
                <a16:creationId xmlns:a16="http://schemas.microsoft.com/office/drawing/2014/main" id="{1E4E902B-513E-4019-AA39-C9B2C03AAC0E}"/>
              </a:ext>
            </a:extLst>
          </p:cNvPr>
          <p:cNvSpPr txBox="1">
            <a:spLocks/>
          </p:cNvSpPr>
          <p:nvPr/>
        </p:nvSpPr>
        <p:spPr>
          <a:xfrm>
            <a:off x="161891" y="5420544"/>
            <a:ext cx="4456817" cy="14059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800" dirty="0"/>
              <a:t>Interest in PrEP was high but objectively measured adherence            was modest and decreased            over time. </a:t>
            </a:r>
          </a:p>
        </p:txBody>
      </p:sp>
      <p:grpSp>
        <p:nvGrpSpPr>
          <p:cNvPr id="21" name="Group 20">
            <a:extLst>
              <a:ext uri="{FF2B5EF4-FFF2-40B4-BE49-F238E27FC236}">
                <a16:creationId xmlns:a16="http://schemas.microsoft.com/office/drawing/2014/main" id="{A548DD17-E8A9-4F87-9731-7827E52D2B04}"/>
              </a:ext>
            </a:extLst>
          </p:cNvPr>
          <p:cNvGrpSpPr/>
          <p:nvPr/>
        </p:nvGrpSpPr>
        <p:grpSpPr>
          <a:xfrm>
            <a:off x="489529" y="3429000"/>
            <a:ext cx="2924129" cy="1974955"/>
            <a:chOff x="433126" y="3375061"/>
            <a:chExt cx="2924129" cy="1974955"/>
          </a:xfrm>
        </p:grpSpPr>
        <p:pic>
          <p:nvPicPr>
            <p:cNvPr id="14" name="Picture 13">
              <a:extLst>
                <a:ext uri="{FF2B5EF4-FFF2-40B4-BE49-F238E27FC236}">
                  <a16:creationId xmlns:a16="http://schemas.microsoft.com/office/drawing/2014/main" id="{3C34B62F-C21E-4721-9442-D20E86FA421F}"/>
                </a:ext>
              </a:extLst>
            </p:cNvPr>
            <p:cNvPicPr>
              <a:picLocks noChangeAspect="1"/>
            </p:cNvPicPr>
            <p:nvPr/>
          </p:nvPicPr>
          <p:blipFill>
            <a:blip r:embed="rId6"/>
            <a:stretch>
              <a:fillRect/>
            </a:stretch>
          </p:blipFill>
          <p:spPr>
            <a:xfrm>
              <a:off x="433126" y="3375061"/>
              <a:ext cx="2668290" cy="1974955"/>
            </a:xfrm>
            <a:prstGeom prst="rect">
              <a:avLst/>
            </a:prstGeom>
          </p:spPr>
        </p:pic>
        <p:sp>
          <p:nvSpPr>
            <p:cNvPr id="18" name="Rectangle 17">
              <a:extLst>
                <a:ext uri="{FF2B5EF4-FFF2-40B4-BE49-F238E27FC236}">
                  <a16:creationId xmlns:a16="http://schemas.microsoft.com/office/drawing/2014/main" id="{E355C6B6-F367-4A2D-9F37-2D713C9566F9}"/>
                </a:ext>
              </a:extLst>
            </p:cNvPr>
            <p:cNvSpPr/>
            <p:nvPr/>
          </p:nvSpPr>
          <p:spPr>
            <a:xfrm>
              <a:off x="1255592" y="4519141"/>
              <a:ext cx="511679" cy="230832"/>
            </a:xfrm>
            <a:prstGeom prst="rect">
              <a:avLst/>
            </a:prstGeom>
          </p:spPr>
          <p:txBody>
            <a:bodyPr wrap="none">
              <a:spAutoFit/>
            </a:bodyPr>
            <a:lstStyle/>
            <a:p>
              <a:r>
                <a:rPr lang="en-US" sz="900" b="1" dirty="0">
                  <a:solidFill>
                    <a:srgbClr val="0070C0"/>
                  </a:solidFill>
                  <a:latin typeface="Arial" panose="020B0604020202020204" pitchFamily="34" charset="0"/>
                  <a:cs typeface="Arial" panose="020B0604020202020204" pitchFamily="34" charset="0"/>
                </a:rPr>
                <a:t>49.6%</a:t>
              </a:r>
            </a:p>
          </p:txBody>
        </p:sp>
        <p:sp>
          <p:nvSpPr>
            <p:cNvPr id="19" name="Rectangle 18">
              <a:extLst>
                <a:ext uri="{FF2B5EF4-FFF2-40B4-BE49-F238E27FC236}">
                  <a16:creationId xmlns:a16="http://schemas.microsoft.com/office/drawing/2014/main" id="{64069075-0821-4B11-B171-7568F9CA2A45}"/>
                </a:ext>
              </a:extLst>
            </p:cNvPr>
            <p:cNvSpPr/>
            <p:nvPr/>
          </p:nvSpPr>
          <p:spPr>
            <a:xfrm>
              <a:off x="2078058" y="4694690"/>
              <a:ext cx="511679" cy="230832"/>
            </a:xfrm>
            <a:prstGeom prst="rect">
              <a:avLst/>
            </a:prstGeom>
          </p:spPr>
          <p:txBody>
            <a:bodyPr wrap="none">
              <a:spAutoFit/>
            </a:bodyPr>
            <a:lstStyle/>
            <a:p>
              <a:r>
                <a:rPr lang="en-US" sz="900" b="1" dirty="0">
                  <a:solidFill>
                    <a:srgbClr val="0070C0"/>
                  </a:solidFill>
                  <a:latin typeface="Arial" panose="020B0604020202020204" pitchFamily="34" charset="0"/>
                  <a:cs typeface="Arial" panose="020B0604020202020204" pitchFamily="34" charset="0"/>
                </a:rPr>
                <a:t>22.6%</a:t>
              </a:r>
            </a:p>
          </p:txBody>
        </p:sp>
        <p:sp>
          <p:nvSpPr>
            <p:cNvPr id="20" name="Rectangle 19">
              <a:extLst>
                <a:ext uri="{FF2B5EF4-FFF2-40B4-BE49-F238E27FC236}">
                  <a16:creationId xmlns:a16="http://schemas.microsoft.com/office/drawing/2014/main" id="{41269E51-0492-4569-ACDC-89232E63F902}"/>
                </a:ext>
              </a:extLst>
            </p:cNvPr>
            <p:cNvSpPr/>
            <p:nvPr/>
          </p:nvSpPr>
          <p:spPr>
            <a:xfrm>
              <a:off x="2845576" y="4749973"/>
              <a:ext cx="511679" cy="230832"/>
            </a:xfrm>
            <a:prstGeom prst="rect">
              <a:avLst/>
            </a:prstGeom>
          </p:spPr>
          <p:txBody>
            <a:bodyPr wrap="none">
              <a:spAutoFit/>
            </a:bodyPr>
            <a:lstStyle/>
            <a:p>
              <a:r>
                <a:rPr lang="en-US" sz="900" b="1" dirty="0">
                  <a:solidFill>
                    <a:srgbClr val="0070C0"/>
                  </a:solidFill>
                  <a:latin typeface="Arial" panose="020B0604020202020204" pitchFamily="34" charset="0"/>
                  <a:cs typeface="Arial" panose="020B0604020202020204" pitchFamily="34" charset="0"/>
                </a:rPr>
                <a:t>14.3%</a:t>
              </a:r>
            </a:p>
          </p:txBody>
        </p:sp>
      </p:grpSp>
      <p:sp>
        <p:nvSpPr>
          <p:cNvPr id="22" name="Content Placeholder 111">
            <a:extLst>
              <a:ext uri="{FF2B5EF4-FFF2-40B4-BE49-F238E27FC236}">
                <a16:creationId xmlns:a16="http://schemas.microsoft.com/office/drawing/2014/main" id="{5C1AA72E-8D40-422D-8DED-39E6A0B98439}"/>
              </a:ext>
            </a:extLst>
          </p:cNvPr>
          <p:cNvSpPr txBox="1">
            <a:spLocks/>
          </p:cNvSpPr>
          <p:nvPr/>
        </p:nvSpPr>
        <p:spPr>
          <a:xfrm>
            <a:off x="3206420" y="2498102"/>
            <a:ext cx="2479208" cy="28405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3000"/>
              </a:lnSpc>
              <a:spcBef>
                <a:spcPts val="0"/>
              </a:spcBef>
              <a:buFont typeface="Arial" panose="020B0604020202020204" pitchFamily="34" charset="0"/>
              <a:buChar char="→"/>
            </a:pPr>
            <a:r>
              <a:rPr lang="en-US" sz="1600" dirty="0"/>
              <a:t>Novel approaches needed to help young women understand risk and how to achieve effective HIV prevention</a:t>
            </a:r>
          </a:p>
          <a:p>
            <a:pPr>
              <a:lnSpc>
                <a:spcPct val="113000"/>
              </a:lnSpc>
              <a:spcBef>
                <a:spcPts val="0"/>
              </a:spcBef>
              <a:buFont typeface="Arial" panose="020B0604020202020204" pitchFamily="34" charset="0"/>
              <a:buChar char="→"/>
            </a:pPr>
            <a:r>
              <a:rPr lang="en-US" sz="1600" dirty="0"/>
              <a:t>Long-acting PrEP may be preferable to daily medication?</a:t>
            </a:r>
          </a:p>
          <a:p>
            <a:pPr>
              <a:lnSpc>
                <a:spcPct val="113000"/>
              </a:lnSpc>
              <a:spcBef>
                <a:spcPts val="0"/>
              </a:spcBef>
              <a:buFont typeface="Arial" panose="020B0604020202020204" pitchFamily="34" charset="0"/>
              <a:buChar char="→"/>
            </a:pPr>
            <a:endParaRPr lang="en-US" sz="1600" dirty="0"/>
          </a:p>
        </p:txBody>
      </p:sp>
    </p:spTree>
    <p:extLst>
      <p:ext uri="{BB962C8B-B14F-4D97-AF65-F5344CB8AC3E}">
        <p14:creationId xmlns:p14="http://schemas.microsoft.com/office/powerpoint/2010/main" val="120171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17749"/>
            <a:ext cx="7886700" cy="1325563"/>
          </a:xfrm>
        </p:spPr>
        <p:txBody>
          <a:bodyPr/>
          <a:lstStyle/>
          <a:p>
            <a:r>
              <a:rPr lang="en-US" dirty="0"/>
              <a:t>DISCOVER Trial: 96-Week Safety of </a:t>
            </a:r>
            <a:br>
              <a:rPr lang="en-US" dirty="0"/>
            </a:br>
            <a:r>
              <a:rPr lang="en-US" dirty="0"/>
              <a:t>FTC-TAF and FTC-TDF for PrEP</a:t>
            </a:r>
            <a:br>
              <a:rPr lang="en-US" dirty="0"/>
            </a:br>
            <a:r>
              <a:rPr lang="en-US" sz="2000" i="1" dirty="0" err="1">
                <a:solidFill>
                  <a:schemeClr val="tx1"/>
                </a:solidFill>
              </a:rPr>
              <a:t>Ogbuagu</a:t>
            </a:r>
            <a:r>
              <a:rPr lang="en-US" sz="2000" i="1" dirty="0">
                <a:solidFill>
                  <a:schemeClr val="tx1"/>
                </a:solidFill>
              </a:rPr>
              <a:t> O A et al.  CROI, 2020 Boston Abs. 92</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10096" y="1248389"/>
            <a:ext cx="8857735"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DISCOVER RCT showed FTC/TAF was non-inferior to FTC/TDF for HIV prevention and had improved BMD and renal biomarkers at week 48; week 96 results reported.</a:t>
            </a:r>
            <a:endParaRPr lang="en-US" dirty="0"/>
          </a:p>
        </p:txBody>
      </p:sp>
      <p:sp>
        <p:nvSpPr>
          <p:cNvPr id="5" name="Rectangle 4">
            <a:extLst>
              <a:ext uri="{FF2B5EF4-FFF2-40B4-BE49-F238E27FC236}">
                <a16:creationId xmlns:a16="http://schemas.microsoft.com/office/drawing/2014/main" id="{5B8CCE87-A911-4517-811A-D703C7A5B792}"/>
              </a:ext>
            </a:extLst>
          </p:cNvPr>
          <p:cNvSpPr/>
          <p:nvPr/>
        </p:nvSpPr>
        <p:spPr>
          <a:xfrm>
            <a:off x="4022173" y="2466348"/>
            <a:ext cx="4974265" cy="4029501"/>
          </a:xfrm>
          <a:prstGeom prst="rect">
            <a:avLst/>
          </a:prstGeom>
        </p:spPr>
        <p:txBody>
          <a:bodyPr wrap="square">
            <a:spAutoFit/>
          </a:bodyPr>
          <a:lstStyle/>
          <a:p>
            <a:pPr marL="285750" indent="-285750">
              <a:lnSpc>
                <a:spcPct val="103000"/>
              </a:lnSpc>
              <a:spcBef>
                <a:spcPts val="600"/>
              </a:spcBef>
              <a:buClr>
                <a:srgbClr val="C00000"/>
              </a:buClr>
              <a:buFont typeface="Arial" panose="020B0604020202020204" pitchFamily="34" charset="0"/>
              <a:buChar char="→"/>
            </a:pPr>
            <a:r>
              <a:rPr lang="en-US" sz="2000" dirty="0">
                <a:latin typeface="Arial" panose="020B0604020202020204" pitchFamily="34" charset="0"/>
                <a:cs typeface="Arial" panose="020B0604020202020204" pitchFamily="34" charset="0"/>
              </a:rPr>
              <a:t>Overall at week 96, those on TAF had increased BMD compared to decline BMD with TDF (hip 0.65 vs -1.01; spine 0.95 vs -1.39).</a:t>
            </a:r>
          </a:p>
          <a:p>
            <a:pPr marL="285750" indent="-285750">
              <a:lnSpc>
                <a:spcPct val="103000"/>
              </a:lnSpc>
              <a:spcBef>
                <a:spcPts val="600"/>
              </a:spcBef>
              <a:buClr>
                <a:srgbClr val="C00000"/>
              </a:buClr>
              <a:buFont typeface="Arial" panose="020B0604020202020204" pitchFamily="34" charset="0"/>
              <a:buChar char="→"/>
            </a:pPr>
            <a:r>
              <a:rPr lang="en-US" sz="2000" dirty="0">
                <a:latin typeface="Arial" panose="020B0604020202020204" pitchFamily="34" charset="0"/>
                <a:cs typeface="Arial" panose="020B0604020202020204" pitchFamily="34" charset="0"/>
              </a:rPr>
              <a:t>Older </a:t>
            </a:r>
            <a:r>
              <a:rPr lang="en-US" sz="2000" dirty="0" err="1">
                <a:latin typeface="Arial" panose="020B0604020202020204" pitchFamily="34" charset="0"/>
                <a:cs typeface="Arial" panose="020B0604020202020204" pitchFamily="34" charset="0"/>
              </a:rPr>
              <a:t>pt</a:t>
            </a:r>
            <a:r>
              <a:rPr lang="en-US" sz="2000" dirty="0">
                <a:latin typeface="Arial" panose="020B0604020202020204" pitchFamily="34" charset="0"/>
                <a:cs typeface="Arial" panose="020B0604020202020204" pitchFamily="34" charset="0"/>
              </a:rPr>
              <a:t> on TDF and those with impaired renal function at entry showed more adverse impact of TDF than TAF on renal biomarkers.</a:t>
            </a:r>
          </a:p>
          <a:p>
            <a:pPr marL="285750" indent="-285750">
              <a:lnSpc>
                <a:spcPct val="103000"/>
              </a:lnSpc>
              <a:spcBef>
                <a:spcPts val="600"/>
              </a:spcBef>
              <a:buClr>
                <a:srgbClr val="C00000"/>
              </a:buClr>
              <a:buFont typeface="Arial" panose="020B0604020202020204" pitchFamily="34" charset="0"/>
              <a:buChar char="→"/>
            </a:pPr>
            <a:r>
              <a:rPr lang="en-US" sz="2000" dirty="0">
                <a:latin typeface="Arial" panose="020B0604020202020204" pitchFamily="34" charset="0"/>
                <a:cs typeface="Arial" panose="020B0604020202020204" pitchFamily="34" charset="0"/>
              </a:rPr>
              <a:t>TAF was associated with slightly </a:t>
            </a:r>
            <a:r>
              <a:rPr lang="en-US" sz="2000" u="sng" dirty="0">
                <a:latin typeface="Arial" panose="020B0604020202020204" pitchFamily="34" charset="0"/>
                <a:cs typeface="Arial" panose="020B0604020202020204" pitchFamily="34" charset="0"/>
              </a:rPr>
              <a:t>higher</a:t>
            </a:r>
            <a:r>
              <a:rPr lang="en-US" sz="2000" dirty="0">
                <a:latin typeface="Arial" panose="020B0604020202020204" pitchFamily="34" charset="0"/>
                <a:cs typeface="Arial" panose="020B0604020202020204" pitchFamily="34" charset="0"/>
              </a:rPr>
              <a:t> levels lipids (cholesterol, triglycerides) and </a:t>
            </a:r>
            <a:r>
              <a:rPr lang="en-US" sz="2000" u="sng" dirty="0">
                <a:latin typeface="Arial" panose="020B0604020202020204" pitchFamily="34" charset="0"/>
                <a:cs typeface="Arial" panose="020B0604020202020204" pitchFamily="34" charset="0"/>
              </a:rPr>
              <a:t>increase in body weight </a:t>
            </a:r>
            <a:r>
              <a:rPr lang="en-US" sz="2000" dirty="0">
                <a:latin typeface="Arial" panose="020B0604020202020204" pitchFamily="34" charset="0"/>
                <a:cs typeface="Arial" panose="020B0604020202020204" pitchFamily="34" charset="0"/>
              </a:rPr>
              <a:t>compared with TDF (+1.7 vs +0.5 kg).</a:t>
            </a:r>
          </a:p>
        </p:txBody>
      </p:sp>
      <p:sp>
        <p:nvSpPr>
          <p:cNvPr id="9" name="TextBox 8">
            <a:extLst>
              <a:ext uri="{FF2B5EF4-FFF2-40B4-BE49-F238E27FC236}">
                <a16:creationId xmlns:a16="http://schemas.microsoft.com/office/drawing/2014/main" id="{D7239F17-F241-4B26-97F0-C6775157BFFE}"/>
              </a:ext>
            </a:extLst>
          </p:cNvPr>
          <p:cNvSpPr txBox="1"/>
          <p:nvPr/>
        </p:nvSpPr>
        <p:spPr>
          <a:xfrm>
            <a:off x="276836" y="6563416"/>
            <a:ext cx="641522" cy="215444"/>
          </a:xfrm>
          <a:prstGeom prst="rect">
            <a:avLst/>
          </a:prstGeom>
          <a:noFill/>
        </p:spPr>
        <p:txBody>
          <a:bodyPr wrap="none" rtlCol="0">
            <a:spAutoFit/>
          </a:bodyPr>
          <a:lstStyle/>
          <a:p>
            <a:r>
              <a:rPr lang="en-US" sz="800" i="1" dirty="0">
                <a:latin typeface="Arial" panose="020B0604020202020204" pitchFamily="34" charset="0"/>
                <a:cs typeface="Arial" panose="020B0604020202020204" pitchFamily="34" charset="0"/>
              </a:rPr>
              <a:t>* P&lt;0.001</a:t>
            </a:r>
          </a:p>
        </p:txBody>
      </p:sp>
      <p:grpSp>
        <p:nvGrpSpPr>
          <p:cNvPr id="15" name="Group 14">
            <a:extLst>
              <a:ext uri="{FF2B5EF4-FFF2-40B4-BE49-F238E27FC236}">
                <a16:creationId xmlns:a16="http://schemas.microsoft.com/office/drawing/2014/main" id="{08D903D5-A87B-4C32-97A8-8564CE410366}"/>
              </a:ext>
            </a:extLst>
          </p:cNvPr>
          <p:cNvGrpSpPr/>
          <p:nvPr/>
        </p:nvGrpSpPr>
        <p:grpSpPr>
          <a:xfrm>
            <a:off x="201639" y="2295309"/>
            <a:ext cx="3739389" cy="4218213"/>
            <a:chOff x="201639" y="2295309"/>
            <a:chExt cx="3739389" cy="4218213"/>
          </a:xfrm>
        </p:grpSpPr>
        <p:pic>
          <p:nvPicPr>
            <p:cNvPr id="8" name="Picture 7">
              <a:extLst>
                <a:ext uri="{FF2B5EF4-FFF2-40B4-BE49-F238E27FC236}">
                  <a16:creationId xmlns:a16="http://schemas.microsoft.com/office/drawing/2014/main" id="{FDEAFBF8-CB0F-4260-A3CB-B789685514E6}"/>
                </a:ext>
              </a:extLst>
            </p:cNvPr>
            <p:cNvPicPr>
              <a:picLocks noChangeAspect="1"/>
            </p:cNvPicPr>
            <p:nvPr/>
          </p:nvPicPr>
          <p:blipFill>
            <a:blip r:embed="rId2"/>
            <a:stretch>
              <a:fillRect/>
            </a:stretch>
          </p:blipFill>
          <p:spPr>
            <a:xfrm>
              <a:off x="201639" y="2295309"/>
              <a:ext cx="3739389" cy="4218213"/>
            </a:xfrm>
            <a:prstGeom prst="rect">
              <a:avLst/>
            </a:prstGeom>
          </p:spPr>
        </p:pic>
        <p:sp>
          <p:nvSpPr>
            <p:cNvPr id="11" name="Rectangle 10">
              <a:extLst>
                <a:ext uri="{FF2B5EF4-FFF2-40B4-BE49-F238E27FC236}">
                  <a16:creationId xmlns:a16="http://schemas.microsoft.com/office/drawing/2014/main" id="{5FFCFAD0-524F-451D-B27B-635A0F8988C2}"/>
                </a:ext>
              </a:extLst>
            </p:cNvPr>
            <p:cNvSpPr/>
            <p:nvPr/>
          </p:nvSpPr>
          <p:spPr>
            <a:xfrm>
              <a:off x="1676834" y="2426193"/>
              <a:ext cx="970137" cy="215444"/>
            </a:xfrm>
            <a:prstGeom prst="rect">
              <a:avLst/>
            </a:prstGeom>
          </p:spPr>
          <p:txBody>
            <a:bodyPr wrap="none">
              <a:spAutoFit/>
            </a:bodyPr>
            <a:lstStyle/>
            <a:p>
              <a:r>
                <a:rPr lang="en-US" sz="800" b="1" dirty="0">
                  <a:solidFill>
                    <a:schemeClr val="bg1"/>
                  </a:solidFill>
                  <a:latin typeface="Arial" panose="020B0604020202020204" pitchFamily="34" charset="0"/>
                  <a:cs typeface="Arial" panose="020B0604020202020204" pitchFamily="34" charset="0"/>
                </a:rPr>
                <a:t>Value</a:t>
              </a:r>
              <a:r>
                <a:rPr lang="en-US" sz="800" b="1" u="sng" dirty="0">
                  <a:solidFill>
                    <a:schemeClr val="bg1"/>
                  </a:solidFill>
                  <a:latin typeface="Arial" panose="020B0604020202020204" pitchFamily="34" charset="0"/>
                  <a:cs typeface="Arial" panose="020B0604020202020204" pitchFamily="34" charset="0"/>
                </a:rPr>
                <a:t>/% change</a:t>
              </a:r>
            </a:p>
          </p:txBody>
        </p:sp>
        <p:sp>
          <p:nvSpPr>
            <p:cNvPr id="31" name="Rectangle 30">
              <a:extLst>
                <a:ext uri="{FF2B5EF4-FFF2-40B4-BE49-F238E27FC236}">
                  <a16:creationId xmlns:a16="http://schemas.microsoft.com/office/drawing/2014/main" id="{8D1B3D1F-63B2-47C8-8F9A-E08447E675D5}"/>
                </a:ext>
              </a:extLst>
            </p:cNvPr>
            <p:cNvSpPr/>
            <p:nvPr/>
          </p:nvSpPr>
          <p:spPr>
            <a:xfrm>
              <a:off x="2808931" y="2416858"/>
              <a:ext cx="970137" cy="215444"/>
            </a:xfrm>
            <a:prstGeom prst="rect">
              <a:avLst/>
            </a:prstGeom>
          </p:spPr>
          <p:txBody>
            <a:bodyPr wrap="none">
              <a:spAutoFit/>
            </a:bodyPr>
            <a:lstStyle/>
            <a:p>
              <a:r>
                <a:rPr lang="en-US" sz="800" b="1" dirty="0">
                  <a:solidFill>
                    <a:schemeClr val="bg1"/>
                  </a:solidFill>
                  <a:latin typeface="Arial" panose="020B0604020202020204" pitchFamily="34" charset="0"/>
                  <a:cs typeface="Arial" panose="020B0604020202020204" pitchFamily="34" charset="0"/>
                </a:rPr>
                <a:t>Value</a:t>
              </a:r>
              <a:r>
                <a:rPr lang="en-US" sz="800" b="1" u="sng" dirty="0">
                  <a:solidFill>
                    <a:schemeClr val="bg1"/>
                  </a:solidFill>
                  <a:latin typeface="Arial" panose="020B0604020202020204" pitchFamily="34" charset="0"/>
                  <a:cs typeface="Arial" panose="020B0604020202020204" pitchFamily="34" charset="0"/>
                </a:rPr>
                <a:t>/% change</a:t>
              </a:r>
            </a:p>
          </p:txBody>
        </p:sp>
      </p:grpSp>
      <p:sp>
        <p:nvSpPr>
          <p:cNvPr id="34" name="Rectangle 33">
            <a:extLst>
              <a:ext uri="{FF2B5EF4-FFF2-40B4-BE49-F238E27FC236}">
                <a16:creationId xmlns:a16="http://schemas.microsoft.com/office/drawing/2014/main" id="{60C0CC23-A0B7-468F-8926-1352F9AA59BD}"/>
              </a:ext>
            </a:extLst>
          </p:cNvPr>
          <p:cNvSpPr/>
          <p:nvPr/>
        </p:nvSpPr>
        <p:spPr>
          <a:xfrm>
            <a:off x="276836" y="4336848"/>
            <a:ext cx="3640822" cy="58148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D655675-418D-456C-9337-986EE48FEE9D}"/>
              </a:ext>
            </a:extLst>
          </p:cNvPr>
          <p:cNvSpPr/>
          <p:nvPr/>
        </p:nvSpPr>
        <p:spPr>
          <a:xfrm>
            <a:off x="276089" y="3165270"/>
            <a:ext cx="3640822" cy="113846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25DA8F0-7394-4F7C-B2E4-EF3163E3C12A}"/>
              </a:ext>
            </a:extLst>
          </p:cNvPr>
          <p:cNvSpPr/>
          <p:nvPr/>
        </p:nvSpPr>
        <p:spPr>
          <a:xfrm>
            <a:off x="300206" y="5309485"/>
            <a:ext cx="3616705" cy="1138462"/>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95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500" fill="hold"/>
                                        <p:tgtEl>
                                          <p:spTgt spid="34"/>
                                        </p:tgtEl>
                                        <p:attrNameLst>
                                          <p:attrName>ppt_x</p:attrName>
                                        </p:attrNameLst>
                                      </p:cBhvr>
                                      <p:tavLst>
                                        <p:tav tm="0">
                                          <p:val>
                                            <p:strVal val="#ppt_x"/>
                                          </p:val>
                                        </p:tav>
                                        <p:tav tm="100000">
                                          <p:val>
                                            <p:strVal val="#ppt_x"/>
                                          </p:val>
                                        </p:tav>
                                      </p:tavLst>
                                    </p:anim>
                                    <p:anim calcmode="lin" valueType="num">
                                      <p:cBhvr additive="base">
                                        <p:cTn id="1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628650" y="17750"/>
            <a:ext cx="7886700" cy="1325563"/>
          </a:xfrm>
        </p:spPr>
        <p:txBody>
          <a:bodyPr/>
          <a:lstStyle/>
          <a:p>
            <a:r>
              <a:rPr lang="en-US" dirty="0" err="1"/>
              <a:t>Rilpivirine</a:t>
            </a:r>
            <a:r>
              <a:rPr lang="en-US" dirty="0"/>
              <a:t> in Women Who Become Pregnant:</a:t>
            </a:r>
            <a:br>
              <a:rPr lang="en-US" dirty="0"/>
            </a:br>
            <a:r>
              <a:rPr lang="en-US" dirty="0"/>
              <a:t>Switch or Not Switch?</a:t>
            </a:r>
            <a:br>
              <a:rPr lang="en-US" dirty="0"/>
            </a:br>
            <a:r>
              <a:rPr lang="en-US" sz="2000" i="1" dirty="0" err="1">
                <a:solidFill>
                  <a:schemeClr val="tx1"/>
                </a:solidFill>
              </a:rPr>
              <a:t>Frange</a:t>
            </a:r>
            <a:r>
              <a:rPr lang="en-US" sz="2000" i="1" dirty="0">
                <a:solidFill>
                  <a:schemeClr val="tx1"/>
                </a:solidFill>
              </a:rPr>
              <a:t> P et al.  CROI, 2020 Boston Abs. 776</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0" y="1217060"/>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256880" y="1267646"/>
            <a:ext cx="8495234" cy="197520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Compared viral suppression and pregnancy outcomes in 247 women in French Perinatal Cohort who were on RPV at time of conception 2010-2018; 184 switched (median 8 </a:t>
            </a:r>
            <a:r>
              <a:rPr lang="en-US" sz="2200" dirty="0" err="1"/>
              <a:t>wk</a:t>
            </a:r>
            <a:r>
              <a:rPr lang="en-US" sz="2200" dirty="0"/>
              <a:t> GA) to alternative ART, 63 remained on RPV ART.</a:t>
            </a:r>
          </a:p>
        </p:txBody>
      </p:sp>
      <p:pic>
        <p:nvPicPr>
          <p:cNvPr id="5" name="Picture 4">
            <a:extLst>
              <a:ext uri="{FF2B5EF4-FFF2-40B4-BE49-F238E27FC236}">
                <a16:creationId xmlns:a16="http://schemas.microsoft.com/office/drawing/2014/main" id="{CE32D5B6-8E2C-4C79-B51C-922BF5E84BDE}"/>
              </a:ext>
            </a:extLst>
          </p:cNvPr>
          <p:cNvPicPr>
            <a:picLocks noChangeAspect="1"/>
          </p:cNvPicPr>
          <p:nvPr/>
        </p:nvPicPr>
        <p:blipFill>
          <a:blip r:embed="rId2"/>
          <a:stretch>
            <a:fillRect/>
          </a:stretch>
        </p:blipFill>
        <p:spPr>
          <a:xfrm>
            <a:off x="4085451" y="2985977"/>
            <a:ext cx="4666663" cy="2061109"/>
          </a:xfrm>
          <a:prstGeom prst="rect">
            <a:avLst/>
          </a:prstGeom>
        </p:spPr>
      </p:pic>
      <p:grpSp>
        <p:nvGrpSpPr>
          <p:cNvPr id="10" name="Group 9">
            <a:extLst>
              <a:ext uri="{FF2B5EF4-FFF2-40B4-BE49-F238E27FC236}">
                <a16:creationId xmlns:a16="http://schemas.microsoft.com/office/drawing/2014/main" id="{0BF9A801-3533-49B3-9AFB-BC0610FF5F09}"/>
              </a:ext>
            </a:extLst>
          </p:cNvPr>
          <p:cNvGrpSpPr/>
          <p:nvPr/>
        </p:nvGrpSpPr>
        <p:grpSpPr>
          <a:xfrm>
            <a:off x="160133" y="2895226"/>
            <a:ext cx="3635684" cy="2893141"/>
            <a:chOff x="64509" y="3167985"/>
            <a:chExt cx="3635684" cy="2893141"/>
          </a:xfrm>
        </p:grpSpPr>
        <p:grpSp>
          <p:nvGrpSpPr>
            <p:cNvPr id="8" name="Group 7">
              <a:extLst>
                <a:ext uri="{FF2B5EF4-FFF2-40B4-BE49-F238E27FC236}">
                  <a16:creationId xmlns:a16="http://schemas.microsoft.com/office/drawing/2014/main" id="{11E7A078-BA32-4655-952A-C97AC18E7C72}"/>
                </a:ext>
              </a:extLst>
            </p:cNvPr>
            <p:cNvGrpSpPr/>
            <p:nvPr/>
          </p:nvGrpSpPr>
          <p:grpSpPr>
            <a:xfrm>
              <a:off x="64509" y="3167985"/>
              <a:ext cx="3627928" cy="2893141"/>
              <a:chOff x="73217" y="3228945"/>
              <a:chExt cx="3627928" cy="2893141"/>
            </a:xfrm>
          </p:grpSpPr>
          <p:pic>
            <p:nvPicPr>
              <p:cNvPr id="3" name="Picture 2">
                <a:extLst>
                  <a:ext uri="{FF2B5EF4-FFF2-40B4-BE49-F238E27FC236}">
                    <a16:creationId xmlns:a16="http://schemas.microsoft.com/office/drawing/2014/main" id="{20751F27-7413-4FFC-908A-68D9264C8ADA}"/>
                  </a:ext>
                </a:extLst>
              </p:cNvPr>
              <p:cNvPicPr>
                <a:picLocks noChangeAspect="1"/>
              </p:cNvPicPr>
              <p:nvPr/>
            </p:nvPicPr>
            <p:blipFill>
              <a:blip r:embed="rId3"/>
              <a:stretch>
                <a:fillRect/>
              </a:stretch>
            </p:blipFill>
            <p:spPr>
              <a:xfrm>
                <a:off x="73217" y="3619524"/>
                <a:ext cx="3627928" cy="2502562"/>
              </a:xfrm>
              <a:prstGeom prst="rect">
                <a:avLst/>
              </a:prstGeom>
            </p:spPr>
          </p:pic>
          <p:sp>
            <p:nvSpPr>
              <p:cNvPr id="6" name="Rectangle 5">
                <a:extLst>
                  <a:ext uri="{FF2B5EF4-FFF2-40B4-BE49-F238E27FC236}">
                    <a16:creationId xmlns:a16="http://schemas.microsoft.com/office/drawing/2014/main" id="{8C73E066-4A87-42F0-905D-ABEDD4A98CFB}"/>
                  </a:ext>
                </a:extLst>
              </p:cNvPr>
              <p:cNvSpPr/>
              <p:nvPr/>
            </p:nvSpPr>
            <p:spPr>
              <a:xfrm>
                <a:off x="247950" y="3228945"/>
                <a:ext cx="3278463" cy="400110"/>
              </a:xfrm>
              <a:prstGeom prst="rect">
                <a:avLst/>
              </a:prstGeom>
            </p:spPr>
            <p:txBody>
              <a:bodyPr wrap="none">
                <a:spAutoFit/>
              </a:bodyPr>
              <a:lstStyle/>
              <a:p>
                <a:pPr algn="ctr"/>
                <a:r>
                  <a:rPr lang="en-US" sz="1000" b="1" dirty="0">
                    <a:latin typeface="Arial" panose="020B0604020202020204" pitchFamily="34" charset="0"/>
                    <a:cs typeface="Arial" panose="020B0604020202020204" pitchFamily="34" charset="0"/>
                  </a:rPr>
                  <a:t>Probability Viral Rebound (&gt;50 c/mL) in 69 Women </a:t>
                </a:r>
              </a:p>
              <a:p>
                <a:pPr algn="ctr"/>
                <a:r>
                  <a:rPr lang="en-US" sz="1000" b="1" dirty="0">
                    <a:latin typeface="Arial" panose="020B0604020202020204" pitchFamily="34" charset="0"/>
                    <a:cs typeface="Arial" panose="020B0604020202020204" pitchFamily="34" charset="0"/>
                  </a:rPr>
                  <a:t>Receiving RPV and Suppressed at &lt;14 </a:t>
                </a:r>
                <a:r>
                  <a:rPr lang="en-US" sz="1000" b="1" dirty="0" err="1">
                    <a:latin typeface="Arial" panose="020B0604020202020204" pitchFamily="34" charset="0"/>
                    <a:cs typeface="Arial" panose="020B0604020202020204" pitchFamily="34" charset="0"/>
                  </a:rPr>
                  <a:t>Wk</a:t>
                </a:r>
                <a:r>
                  <a:rPr lang="en-US" sz="1000" b="1" dirty="0">
                    <a:latin typeface="Arial" panose="020B0604020202020204" pitchFamily="34" charset="0"/>
                    <a:cs typeface="Arial" panose="020B0604020202020204" pitchFamily="34" charset="0"/>
                  </a:rPr>
                  <a:t> GA</a:t>
                </a:r>
              </a:p>
            </p:txBody>
          </p:sp>
        </p:grpSp>
        <p:sp>
          <p:nvSpPr>
            <p:cNvPr id="9" name="Rectangle 8">
              <a:extLst>
                <a:ext uri="{FF2B5EF4-FFF2-40B4-BE49-F238E27FC236}">
                  <a16:creationId xmlns:a16="http://schemas.microsoft.com/office/drawing/2014/main" id="{5628A7D6-E6F3-47A6-BDB9-6D840A263302}"/>
                </a:ext>
              </a:extLst>
            </p:cNvPr>
            <p:cNvSpPr/>
            <p:nvPr/>
          </p:nvSpPr>
          <p:spPr>
            <a:xfrm>
              <a:off x="491916" y="3812238"/>
              <a:ext cx="3208277" cy="954107"/>
            </a:xfrm>
            <a:prstGeom prst="rect">
              <a:avLst/>
            </a:prstGeom>
          </p:spPr>
          <p:txBody>
            <a:bodyPr wrap="square">
              <a:spAutoFit/>
            </a:bodyPr>
            <a:lstStyle/>
            <a:p>
              <a:pPr marL="285750" indent="-285750">
                <a:buClr>
                  <a:srgbClr val="C00000"/>
                </a:buClr>
                <a:buFont typeface="Arial" panose="020B0604020202020204" pitchFamily="34" charset="0"/>
                <a:buChar char="→"/>
              </a:pPr>
              <a:r>
                <a:rPr lang="en-US" sz="1400" dirty="0">
                  <a:latin typeface="Arial" panose="020B0604020202020204" pitchFamily="34" charset="0"/>
                  <a:cs typeface="Arial" panose="020B0604020202020204" pitchFamily="34" charset="0"/>
                </a:rPr>
                <a:t>Higher risk of viral rebound in  women who underwent </a:t>
              </a:r>
              <a:r>
                <a:rPr lang="en-US" sz="1400" dirty="0">
                  <a:solidFill>
                    <a:srgbClr val="0070C0"/>
                  </a:solidFill>
                  <a:latin typeface="Arial" panose="020B0604020202020204" pitchFamily="34" charset="0"/>
                  <a:cs typeface="Arial" panose="020B0604020202020204" pitchFamily="34" charset="0"/>
                </a:rPr>
                <a:t>ART switch</a:t>
              </a:r>
              <a:r>
                <a:rPr lang="en-US" sz="1400" dirty="0">
                  <a:latin typeface="Arial" panose="020B0604020202020204" pitchFamily="34" charset="0"/>
                  <a:cs typeface="Arial" panose="020B0604020202020204" pitchFamily="34" charset="0"/>
                </a:rPr>
                <a:t> (21%) compared to those </a:t>
              </a:r>
              <a:r>
                <a:rPr lang="en-US" sz="1400" dirty="0">
                  <a:solidFill>
                    <a:srgbClr val="C00000"/>
                  </a:solidFill>
                  <a:latin typeface="Arial" panose="020B0604020202020204" pitchFamily="34" charset="0"/>
                  <a:cs typeface="Arial" panose="020B0604020202020204" pitchFamily="34" charset="0"/>
                </a:rPr>
                <a:t>continuing RPV </a:t>
              </a:r>
              <a:r>
                <a:rPr lang="en-US" sz="1400" dirty="0">
                  <a:latin typeface="Arial" panose="020B0604020202020204" pitchFamily="34" charset="0"/>
                  <a:cs typeface="Arial" panose="020B0604020202020204" pitchFamily="34" charset="0"/>
                </a:rPr>
                <a:t>(0%) (p=0.046)</a:t>
              </a:r>
            </a:p>
          </p:txBody>
        </p:sp>
      </p:grpSp>
      <p:sp>
        <p:nvSpPr>
          <p:cNvPr id="11" name="Content Placeholder 111">
            <a:extLst>
              <a:ext uri="{FF2B5EF4-FFF2-40B4-BE49-F238E27FC236}">
                <a16:creationId xmlns:a16="http://schemas.microsoft.com/office/drawing/2014/main" id="{5121AE15-F5BC-4164-9A6A-194903A79ED9}"/>
              </a:ext>
            </a:extLst>
          </p:cNvPr>
          <p:cNvSpPr txBox="1">
            <a:spLocks/>
          </p:cNvSpPr>
          <p:nvPr/>
        </p:nvSpPr>
        <p:spPr>
          <a:xfrm>
            <a:off x="3992968" y="5047086"/>
            <a:ext cx="4851628" cy="181091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3000"/>
              </a:lnSpc>
              <a:spcBef>
                <a:spcPts val="300"/>
              </a:spcBef>
            </a:pPr>
            <a:r>
              <a:rPr lang="en-US" sz="2200" dirty="0"/>
              <a:t>VL nearest delivery &lt;50 c/mL in 95.7% women.</a:t>
            </a:r>
          </a:p>
          <a:p>
            <a:pPr>
              <a:lnSpc>
                <a:spcPct val="123000"/>
              </a:lnSpc>
              <a:spcBef>
                <a:spcPts val="300"/>
              </a:spcBef>
            </a:pPr>
            <a:r>
              <a:rPr lang="en-US" sz="2200" dirty="0"/>
              <a:t>No difference pregnancy/neonatal outcomes between women who stayed on RPV vs switched.</a:t>
            </a:r>
          </a:p>
          <a:p>
            <a:pPr>
              <a:lnSpc>
                <a:spcPct val="123000"/>
              </a:lnSpc>
              <a:spcBef>
                <a:spcPts val="300"/>
              </a:spcBef>
            </a:pPr>
            <a:r>
              <a:rPr lang="en-US" sz="2200" dirty="0"/>
              <a:t>No infant infections.</a:t>
            </a:r>
          </a:p>
          <a:p>
            <a:pPr>
              <a:lnSpc>
                <a:spcPct val="123000"/>
              </a:lnSpc>
              <a:spcBef>
                <a:spcPts val="300"/>
              </a:spcBef>
            </a:pPr>
            <a:r>
              <a:rPr lang="en-US" sz="2200" dirty="0"/>
              <a:t>7 birth defects (3.8% prevalence) (3 cardiac, 2 limb, 1 renal).</a:t>
            </a:r>
          </a:p>
          <a:p>
            <a:pPr>
              <a:lnSpc>
                <a:spcPct val="123000"/>
              </a:lnSpc>
              <a:spcBef>
                <a:spcPts val="300"/>
              </a:spcBef>
            </a:pPr>
            <a:endParaRPr lang="en-US" dirty="0"/>
          </a:p>
        </p:txBody>
      </p:sp>
      <p:pic>
        <p:nvPicPr>
          <p:cNvPr id="13" name="Picture 12">
            <a:extLst>
              <a:ext uri="{FF2B5EF4-FFF2-40B4-BE49-F238E27FC236}">
                <a16:creationId xmlns:a16="http://schemas.microsoft.com/office/drawing/2014/main" id="{4A380308-BBE7-4EDA-A715-4F07CE930703}"/>
              </a:ext>
            </a:extLst>
          </p:cNvPr>
          <p:cNvPicPr>
            <a:picLocks noChangeAspect="1"/>
          </p:cNvPicPr>
          <p:nvPr/>
        </p:nvPicPr>
        <p:blipFill>
          <a:blip r:embed="rId4"/>
          <a:stretch>
            <a:fillRect/>
          </a:stretch>
        </p:blipFill>
        <p:spPr>
          <a:xfrm>
            <a:off x="195736" y="382867"/>
            <a:ext cx="783608" cy="783608"/>
          </a:xfrm>
          <a:prstGeom prst="rect">
            <a:avLst/>
          </a:prstGeom>
        </p:spPr>
      </p:pic>
    </p:spTree>
    <p:extLst>
      <p:ext uri="{BB962C8B-B14F-4D97-AF65-F5344CB8AC3E}">
        <p14:creationId xmlns:p14="http://schemas.microsoft.com/office/powerpoint/2010/main" val="257225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535114" y="2286000"/>
            <a:ext cx="7772400" cy="3326235"/>
          </a:xfrm>
        </p:spPr>
        <p:txBody>
          <a:bodyPr>
            <a:noAutofit/>
          </a:bodyPr>
          <a:lstStyle/>
          <a:p>
            <a:br>
              <a:rPr lang="en-US" altLang="en-US" sz="4400" b="0" dirty="0"/>
            </a:br>
            <a:br>
              <a:rPr lang="en-US" altLang="en-US" sz="4400" b="0" dirty="0"/>
            </a:br>
            <a:r>
              <a:rPr lang="en-US" altLang="en-US" sz="4800" dirty="0"/>
              <a:t>TB and HIV</a:t>
            </a:r>
            <a:br>
              <a:rPr lang="en-US" altLang="en-US" sz="4400" dirty="0"/>
            </a:br>
            <a:br>
              <a:rPr lang="en-US" altLang="en-US" sz="3200" dirty="0">
                <a:solidFill>
                  <a:srgbClr val="0070C0"/>
                </a:solidFill>
              </a:rPr>
            </a:br>
            <a:r>
              <a:rPr lang="en-US" altLang="en-US" sz="3200" dirty="0">
                <a:solidFill>
                  <a:srgbClr val="0070C0"/>
                </a:solidFill>
              </a:rPr>
              <a:t>- Pediatrics</a:t>
            </a:r>
            <a:br>
              <a:rPr lang="en-US" altLang="en-US" sz="3200" dirty="0">
                <a:solidFill>
                  <a:srgbClr val="0070C0"/>
                </a:solidFill>
              </a:rPr>
            </a:br>
            <a:br>
              <a:rPr lang="en-US" altLang="en-US" sz="3200" dirty="0">
                <a:solidFill>
                  <a:srgbClr val="0070C0"/>
                </a:solidFill>
              </a:rPr>
            </a:br>
            <a:r>
              <a:rPr lang="en-US" altLang="en-US" sz="3200" dirty="0">
                <a:solidFill>
                  <a:srgbClr val="0070C0"/>
                </a:solidFill>
              </a:rPr>
              <a:t>- Pregnancy</a:t>
            </a:r>
            <a:br>
              <a:rPr lang="en-US" altLang="en-US" sz="3200" dirty="0">
                <a:solidFill>
                  <a:srgbClr val="0070C0"/>
                </a:solidFill>
              </a:rPr>
            </a:br>
            <a:br>
              <a:rPr lang="en-US" altLang="en-US" sz="3200" dirty="0">
                <a:solidFill>
                  <a:srgbClr val="0070C0"/>
                </a:solidFill>
              </a:rPr>
            </a:br>
            <a:endParaRPr lang="en-US" altLang="en-US" sz="3200" b="0" dirty="0">
              <a:solidFill>
                <a:srgbClr val="0070C0"/>
              </a:solidFill>
            </a:endParaRPr>
          </a:p>
        </p:txBody>
      </p:sp>
      <p:sp>
        <p:nvSpPr>
          <p:cNvPr id="65539" name="Picture 5" descr="youcanhelp_image1"/>
          <p:cNvSpPr>
            <a:spLocks noChangeAspect="1" noChangeArrowheads="1"/>
          </p:cNvSpPr>
          <p:nvPr/>
        </p:nvSpPr>
        <p:spPr bwMode="auto">
          <a:xfrm>
            <a:off x="762000" y="685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itchFamily="34" charset="0"/>
              </a:defRPr>
            </a:lvl1pPr>
            <a:lvl2pPr marL="742950" indent="-285750" eaLnBrk="0" hangingPunct="0">
              <a:defRPr sz="2800" b="1">
                <a:solidFill>
                  <a:schemeClr val="tx1"/>
                </a:solidFill>
                <a:latin typeface="Arial" pitchFamily="34" charset="0"/>
              </a:defRPr>
            </a:lvl2pPr>
            <a:lvl3pPr marL="1143000" indent="-228600" eaLnBrk="0" hangingPunct="0">
              <a:defRPr sz="2800" b="1">
                <a:solidFill>
                  <a:schemeClr val="tx1"/>
                </a:solidFill>
                <a:latin typeface="Arial" pitchFamily="34" charset="0"/>
              </a:defRPr>
            </a:lvl3pPr>
            <a:lvl4pPr marL="1600200" indent="-228600" eaLnBrk="0" hangingPunct="0">
              <a:defRPr sz="2800" b="1">
                <a:solidFill>
                  <a:schemeClr val="tx1"/>
                </a:solidFill>
                <a:latin typeface="Arial" pitchFamily="34" charset="0"/>
              </a:defRPr>
            </a:lvl4pPr>
            <a:lvl5pPr marL="2057400" indent="-228600" eaLnBrk="0" hangingPunct="0">
              <a:defRPr sz="2800" b="1">
                <a:solidFill>
                  <a:schemeClr val="tx1"/>
                </a:solidFill>
                <a:latin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defRPr>
            </a:lvl9pPr>
          </a:lstStyle>
          <a:p>
            <a:pPr eaLnBrk="1" hangingPunct="1"/>
            <a:endParaRPr lang="en-US" altLang="en-US"/>
          </a:p>
        </p:txBody>
      </p:sp>
      <p:pic>
        <p:nvPicPr>
          <p:cNvPr id="4" name="Picture 12" descr="RODM01-20040706-01-SCANN-03-LAB-H">
            <a:extLst>
              <a:ext uri="{FF2B5EF4-FFF2-40B4-BE49-F238E27FC236}">
                <a16:creationId xmlns:a16="http://schemas.microsoft.com/office/drawing/2014/main" id="{E9D10484-A5EA-4BCE-94B2-887176019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0061" y="4934199"/>
            <a:ext cx="1614838" cy="124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s://tse1.mm.bing.net/th?id=OIP.rld7ed1hWHEZfH2Sr_JttAHaHW&amp;pid=15.1&amp;P=0&amp;w=168&amp;h=168">
            <a:extLst>
              <a:ext uri="{FF2B5EF4-FFF2-40B4-BE49-F238E27FC236}">
                <a16:creationId xmlns:a16="http://schemas.microsoft.com/office/drawing/2014/main" id="{9D22A417-C941-453A-AE16-62F99E894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15" y="332170"/>
            <a:ext cx="1481417" cy="1472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tse2.mm.bing.net/th?id=OIP.qpMVApLoag--rAG3LHmq6AHaHa&amp;pid=15.1&amp;P=0&amp;w=300&amp;h=300">
            <a:extLst>
              <a:ext uri="{FF2B5EF4-FFF2-40B4-BE49-F238E27FC236}">
                <a16:creationId xmlns:a16="http://schemas.microsoft.com/office/drawing/2014/main" id="{0CE3230E-95A1-4023-8193-0AB855034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4046" y="433357"/>
            <a:ext cx="1614839" cy="16148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tse2.mm.bing.net/th?id=OIP.pUfL_SdCYXf1unLSTGnD5QHaHa&amp;pid=15.1&amp;P=0&amp;w=300&amp;h=300">
            <a:extLst>
              <a:ext uri="{FF2B5EF4-FFF2-40B4-BE49-F238E27FC236}">
                <a16:creationId xmlns:a16="http://schemas.microsoft.com/office/drawing/2014/main" id="{843B3ADA-63DB-40F4-B76B-6D503464C8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14" y="4488110"/>
            <a:ext cx="1692479" cy="169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8795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202430" y="34243"/>
            <a:ext cx="8984033" cy="1325563"/>
          </a:xfrm>
        </p:spPr>
        <p:txBody>
          <a:bodyPr>
            <a:normAutofit fontScale="90000"/>
          </a:bodyPr>
          <a:lstStyle/>
          <a:p>
            <a:r>
              <a:rPr lang="en-US" dirty="0"/>
              <a:t>Rifapentine (RPT) PK/Safety in HIV+ and HIV- Pregnant Women on 3 Mo INH-RPT (3HP): IMPAACT 2001</a:t>
            </a:r>
            <a:br>
              <a:rPr lang="en-US" dirty="0"/>
            </a:br>
            <a:r>
              <a:rPr lang="en-US" sz="2000" i="1" dirty="0">
                <a:solidFill>
                  <a:schemeClr val="tx1"/>
                </a:solidFill>
              </a:rPr>
              <a:t>Mathad </a:t>
            </a:r>
            <a:r>
              <a:rPr lang="en-US" sz="2000" i="1" dirty="0" err="1">
                <a:solidFill>
                  <a:schemeClr val="tx1"/>
                </a:solidFill>
              </a:rPr>
              <a:t>JSet</a:t>
            </a:r>
            <a:r>
              <a:rPr lang="en-US" sz="2000" i="1" dirty="0">
                <a:solidFill>
                  <a:schemeClr val="tx1"/>
                </a:solidFill>
              </a:rPr>
              <a:t> al.  CROI, 2020 Boston Abs. 144LB</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43132" y="1224137"/>
            <a:ext cx="8857735"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300"/>
              </a:spcBef>
            </a:pPr>
            <a:r>
              <a:rPr lang="en-US" sz="2200" dirty="0"/>
              <a:t>Multi-country, enrolled 50 pregnant women (HIV+ on EFV ART) </a:t>
            </a:r>
          </a:p>
          <a:p>
            <a:pPr lvl="1">
              <a:lnSpc>
                <a:spcPct val="103000"/>
              </a:lnSpc>
              <a:spcBef>
                <a:spcPts val="300"/>
              </a:spcBef>
            </a:pPr>
            <a:r>
              <a:rPr lang="en-US" sz="2000" dirty="0"/>
              <a:t>Cohort 1 GA 14-&lt;28 </a:t>
            </a:r>
            <a:r>
              <a:rPr lang="en-US" sz="2000" dirty="0" err="1"/>
              <a:t>wk</a:t>
            </a:r>
            <a:r>
              <a:rPr lang="en-US" sz="2000" dirty="0"/>
              <a:t> (n=25, 10 HIV+; median GA 20 </a:t>
            </a:r>
            <a:r>
              <a:rPr lang="en-US" sz="2000" dirty="0" err="1"/>
              <a:t>wk</a:t>
            </a:r>
            <a:r>
              <a:rPr lang="en-US" sz="2000" dirty="0"/>
              <a:t>) </a:t>
            </a:r>
          </a:p>
          <a:p>
            <a:pPr lvl="1">
              <a:lnSpc>
                <a:spcPct val="103000"/>
              </a:lnSpc>
              <a:spcBef>
                <a:spcPts val="300"/>
              </a:spcBef>
            </a:pPr>
            <a:r>
              <a:rPr lang="en-US" sz="2000" dirty="0"/>
              <a:t>Cohort 2 GA 28-&lt;34 </a:t>
            </a:r>
            <a:r>
              <a:rPr lang="en-US" sz="2000" dirty="0" err="1"/>
              <a:t>wk</a:t>
            </a:r>
            <a:r>
              <a:rPr lang="en-US" sz="2000" dirty="0"/>
              <a:t> (n=25, 10 HIV+; median GA 30 </a:t>
            </a:r>
            <a:r>
              <a:rPr lang="en-US" sz="2000" dirty="0" err="1"/>
              <a:t>wk</a:t>
            </a:r>
            <a:r>
              <a:rPr lang="en-US" sz="2000" dirty="0"/>
              <a:t>)</a:t>
            </a:r>
          </a:p>
        </p:txBody>
      </p:sp>
      <p:pic>
        <p:nvPicPr>
          <p:cNvPr id="3" name="Picture 2">
            <a:extLst>
              <a:ext uri="{FF2B5EF4-FFF2-40B4-BE49-F238E27FC236}">
                <a16:creationId xmlns:a16="http://schemas.microsoft.com/office/drawing/2014/main" id="{434AC014-619A-4692-A04D-DD06A8227287}"/>
              </a:ext>
            </a:extLst>
          </p:cNvPr>
          <p:cNvPicPr>
            <a:picLocks noChangeAspect="1"/>
          </p:cNvPicPr>
          <p:nvPr/>
        </p:nvPicPr>
        <p:blipFill>
          <a:blip r:embed="rId2"/>
          <a:stretch>
            <a:fillRect/>
          </a:stretch>
        </p:blipFill>
        <p:spPr>
          <a:xfrm>
            <a:off x="7831325" y="1592167"/>
            <a:ext cx="819044" cy="756040"/>
          </a:xfrm>
          <a:prstGeom prst="rect">
            <a:avLst/>
          </a:prstGeom>
        </p:spPr>
      </p:pic>
      <p:sp>
        <p:nvSpPr>
          <p:cNvPr id="20" name="Rectangle 19">
            <a:extLst>
              <a:ext uri="{FF2B5EF4-FFF2-40B4-BE49-F238E27FC236}">
                <a16:creationId xmlns:a16="http://schemas.microsoft.com/office/drawing/2014/main" id="{8E35839A-2C9E-45EB-AD39-9B7D4980D2E2}"/>
              </a:ext>
            </a:extLst>
          </p:cNvPr>
          <p:cNvSpPr/>
          <p:nvPr/>
        </p:nvSpPr>
        <p:spPr>
          <a:xfrm>
            <a:off x="219808" y="2533915"/>
            <a:ext cx="1225259" cy="113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Table 24">
            <a:extLst>
              <a:ext uri="{FF2B5EF4-FFF2-40B4-BE49-F238E27FC236}">
                <a16:creationId xmlns:a16="http://schemas.microsoft.com/office/drawing/2014/main" id="{91630342-4204-4F18-AE86-3E2ED3D829B2}"/>
              </a:ext>
            </a:extLst>
          </p:cNvPr>
          <p:cNvGraphicFramePr>
            <a:graphicFrameLocks noGrp="1"/>
          </p:cNvGraphicFramePr>
          <p:nvPr>
            <p:extLst>
              <p:ext uri="{D42A27DB-BD31-4B8C-83A1-F6EECF244321}">
                <p14:modId xmlns:p14="http://schemas.microsoft.com/office/powerpoint/2010/main" val="1945464688"/>
              </p:ext>
            </p:extLst>
          </p:nvPr>
        </p:nvGraphicFramePr>
        <p:xfrm>
          <a:off x="411827" y="5321177"/>
          <a:ext cx="2652984" cy="640080"/>
        </p:xfrm>
        <a:graphic>
          <a:graphicData uri="http://schemas.openxmlformats.org/drawingml/2006/table">
            <a:tbl>
              <a:tblPr firstRow="1" bandRow="1">
                <a:tableStyleId>{5C22544A-7EE6-4342-B048-85BDC9FD1C3A}</a:tableStyleId>
              </a:tblPr>
              <a:tblGrid>
                <a:gridCol w="937395">
                  <a:extLst>
                    <a:ext uri="{9D8B030D-6E8A-4147-A177-3AD203B41FA5}">
                      <a16:colId xmlns:a16="http://schemas.microsoft.com/office/drawing/2014/main" val="4238209991"/>
                    </a:ext>
                  </a:extLst>
                </a:gridCol>
                <a:gridCol w="496389">
                  <a:extLst>
                    <a:ext uri="{9D8B030D-6E8A-4147-A177-3AD203B41FA5}">
                      <a16:colId xmlns:a16="http://schemas.microsoft.com/office/drawing/2014/main" val="4133553202"/>
                    </a:ext>
                  </a:extLst>
                </a:gridCol>
                <a:gridCol w="548640">
                  <a:extLst>
                    <a:ext uri="{9D8B030D-6E8A-4147-A177-3AD203B41FA5}">
                      <a16:colId xmlns:a16="http://schemas.microsoft.com/office/drawing/2014/main" val="3288387597"/>
                    </a:ext>
                  </a:extLst>
                </a:gridCol>
                <a:gridCol w="670560">
                  <a:extLst>
                    <a:ext uri="{9D8B030D-6E8A-4147-A177-3AD203B41FA5}">
                      <a16:colId xmlns:a16="http://schemas.microsoft.com/office/drawing/2014/main" val="1652031905"/>
                    </a:ext>
                  </a:extLst>
                </a:gridCol>
              </a:tblGrid>
              <a:tr h="142916">
                <a:tc>
                  <a:txBody>
                    <a:bodyPr/>
                    <a:lstStyle/>
                    <a:p>
                      <a:endParaRPr lang="en-US" sz="800" dirty="0">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rgbClr val="00A2C8"/>
                          </a:solidFill>
                          <a:latin typeface="Arial" panose="020B0604020202020204" pitchFamily="34" charset="0"/>
                          <a:cs typeface="Arial" panose="020B0604020202020204" pitchFamily="34" charset="0"/>
                        </a:rPr>
                        <a:t>HIV+</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chemeClr val="accent2">
                              <a:lumMod val="75000"/>
                            </a:schemeClr>
                          </a:solidFill>
                          <a:latin typeface="Arial" panose="020B0604020202020204" pitchFamily="34" charset="0"/>
                          <a:cs typeface="Arial" panose="020B0604020202020204" pitchFamily="34" charset="0"/>
                        </a:rPr>
                        <a:t>HIV-</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 vs HIV-</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5797736"/>
                  </a:ext>
                </a:extLst>
              </a:tr>
              <a:tr h="142916">
                <a:tc>
                  <a:txBody>
                    <a:bodyPr/>
                    <a:lstStyle/>
                    <a:p>
                      <a:r>
                        <a:rPr lang="en-US" sz="800" dirty="0">
                          <a:solidFill>
                            <a:schemeClr val="tx1"/>
                          </a:solidFill>
                          <a:latin typeface="Arial" panose="020B0604020202020204" pitchFamily="34" charset="0"/>
                          <a:cs typeface="Arial" panose="020B0604020202020204" pitchFamily="34" charset="0"/>
                        </a:rPr>
                        <a:t>Clearance </a:t>
                      </a:r>
                      <a:r>
                        <a:rPr lang="en-US" sz="500" baseline="0" dirty="0">
                          <a:solidFill>
                            <a:schemeClr val="tx1"/>
                          </a:solidFill>
                          <a:latin typeface="Arial" panose="020B0604020202020204" pitchFamily="34" charset="0"/>
                          <a:cs typeface="Arial" panose="020B0604020202020204" pitchFamily="34" charset="0"/>
                        </a:rPr>
                        <a:t>(L/</a:t>
                      </a:r>
                      <a:r>
                        <a:rPr lang="en-US" sz="500" baseline="0" dirty="0" err="1">
                          <a:solidFill>
                            <a:schemeClr val="tx1"/>
                          </a:solidFill>
                          <a:latin typeface="Arial" panose="020B0604020202020204" pitchFamily="34" charset="0"/>
                          <a:cs typeface="Arial" panose="020B0604020202020204" pitchFamily="34" charset="0"/>
                        </a:rPr>
                        <a:t>hr</a:t>
                      </a:r>
                      <a:r>
                        <a:rPr lang="en-US" sz="500" baseline="0" dirty="0">
                          <a:solidFill>
                            <a:schemeClr val="tx1"/>
                          </a:solidFill>
                          <a:latin typeface="Arial" panose="020B0604020202020204" pitchFamily="34" charset="0"/>
                          <a:cs typeface="Arial" panose="020B0604020202020204" pitchFamily="34" charset="0"/>
                        </a:rPr>
                        <a:t>)</a:t>
                      </a:r>
                      <a:endParaRPr lang="en-US" sz="800" dirty="0">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rgbClr val="00A2C8"/>
                          </a:solidFill>
                          <a:latin typeface="Arial" panose="020B0604020202020204" pitchFamily="34" charset="0"/>
                          <a:cs typeface="Arial" panose="020B0604020202020204" pitchFamily="34" charset="0"/>
                        </a:rPr>
                        <a:t>1.60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chemeClr val="accent2">
                              <a:lumMod val="75000"/>
                            </a:schemeClr>
                          </a:solidFill>
                          <a:latin typeface="Arial" panose="020B0604020202020204" pitchFamily="34" charset="0"/>
                          <a:cs typeface="Arial" panose="020B0604020202020204" pitchFamily="34" charset="0"/>
                        </a:rPr>
                        <a:t>1.24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↑29%</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7642121"/>
                  </a:ext>
                </a:extLst>
              </a:tr>
              <a:tr h="142916">
                <a:tc>
                  <a:txBody>
                    <a:bodyPr/>
                    <a:lstStyle/>
                    <a:p>
                      <a:r>
                        <a:rPr lang="en-US" sz="800" dirty="0">
                          <a:solidFill>
                            <a:schemeClr val="tx1"/>
                          </a:solidFill>
                          <a:latin typeface="Arial" panose="020B0604020202020204" pitchFamily="34" charset="0"/>
                          <a:cs typeface="Arial" panose="020B0604020202020204" pitchFamily="34" charset="0"/>
                        </a:rPr>
                        <a:t>AUC0-24 </a:t>
                      </a:r>
                      <a:r>
                        <a:rPr lang="en-US" sz="500" baseline="0" dirty="0">
                          <a:solidFill>
                            <a:schemeClr val="tx1"/>
                          </a:solidFill>
                          <a:latin typeface="Arial" panose="020B0604020202020204" pitchFamily="34" charset="0"/>
                          <a:cs typeface="Arial" panose="020B0604020202020204" pitchFamily="34" charset="0"/>
                        </a:rPr>
                        <a:t>(mg/L*</a:t>
                      </a:r>
                      <a:r>
                        <a:rPr lang="en-US" sz="500" baseline="0" dirty="0" err="1">
                          <a:solidFill>
                            <a:schemeClr val="tx1"/>
                          </a:solidFill>
                          <a:latin typeface="Arial" panose="020B0604020202020204" pitchFamily="34" charset="0"/>
                          <a:cs typeface="Arial" panose="020B0604020202020204" pitchFamily="34" charset="0"/>
                        </a:rPr>
                        <a:t>hr</a:t>
                      </a:r>
                      <a:r>
                        <a:rPr lang="en-US" sz="500" baseline="0" dirty="0">
                          <a:solidFill>
                            <a:schemeClr val="tx1"/>
                          </a:solidFill>
                          <a:latin typeface="Arial" panose="020B0604020202020204" pitchFamily="34" charset="0"/>
                          <a:cs typeface="Arial" panose="020B0604020202020204" pitchFamily="34" charset="0"/>
                        </a:rPr>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rgbClr val="00A2C8"/>
                          </a:solidFill>
                          <a:latin typeface="Arial" panose="020B0604020202020204" pitchFamily="34" charset="0"/>
                          <a:cs typeface="Arial" panose="020B0604020202020204" pitchFamily="34" charset="0"/>
                        </a:rPr>
                        <a:t>512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chemeClr val="accent2">
                              <a:lumMod val="75000"/>
                            </a:schemeClr>
                          </a:solidFill>
                          <a:latin typeface="Arial" panose="020B0604020202020204" pitchFamily="34" charset="0"/>
                          <a:cs typeface="Arial" panose="020B0604020202020204" pitchFamily="34" charset="0"/>
                        </a:rPr>
                        <a:t>736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↓30%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1891398"/>
                  </a:ext>
                </a:extLst>
              </a:tr>
            </a:tbl>
          </a:graphicData>
        </a:graphic>
      </p:graphicFrame>
      <p:sp>
        <p:nvSpPr>
          <p:cNvPr id="26" name="TextBox 25">
            <a:extLst>
              <a:ext uri="{FF2B5EF4-FFF2-40B4-BE49-F238E27FC236}">
                <a16:creationId xmlns:a16="http://schemas.microsoft.com/office/drawing/2014/main" id="{50F3D126-DB93-4BAA-897A-AE7AE1A088FE}"/>
              </a:ext>
            </a:extLst>
          </p:cNvPr>
          <p:cNvSpPr txBox="1"/>
          <p:nvPr/>
        </p:nvSpPr>
        <p:spPr>
          <a:xfrm>
            <a:off x="292417" y="5987874"/>
            <a:ext cx="2652984" cy="738664"/>
          </a:xfrm>
          <a:prstGeom prst="rect">
            <a:avLst/>
          </a:prstGeom>
          <a:noFill/>
        </p:spPr>
        <p:txBody>
          <a:bodyPr wrap="square" rtlCol="0">
            <a:spAutoFit/>
          </a:bodyPr>
          <a:lstStyle/>
          <a:p>
            <a:pPr marL="171450" indent="-171450">
              <a:buClr>
                <a:srgbClr val="C00000"/>
              </a:buClr>
              <a:buFont typeface="Arial" panose="020B0604020202020204" pitchFamily="34" charset="0"/>
              <a:buChar char="→"/>
            </a:pPr>
            <a:r>
              <a:rPr lang="en-US" sz="1400" dirty="0">
                <a:solidFill>
                  <a:srgbClr val="00B0F0"/>
                </a:solidFill>
                <a:latin typeface="Arial" panose="020B0604020202020204" pitchFamily="34" charset="0"/>
                <a:cs typeface="Arial" panose="020B0604020202020204" pitchFamily="34" charset="0"/>
              </a:rPr>
              <a:t>HIV+ </a:t>
            </a:r>
            <a:r>
              <a:rPr lang="en-US" sz="1400" dirty="0">
                <a:latin typeface="Arial" panose="020B0604020202020204" pitchFamily="34" charset="0"/>
                <a:cs typeface="Arial" panose="020B0604020202020204" pitchFamily="34" charset="0"/>
              </a:rPr>
              <a:t>higher CL, lower AUC           than </a:t>
            </a:r>
            <a:r>
              <a:rPr lang="en-US" sz="1400" dirty="0">
                <a:solidFill>
                  <a:schemeClr val="accent2">
                    <a:lumMod val="75000"/>
                  </a:schemeClr>
                </a:solidFill>
                <a:latin typeface="Arial" panose="020B0604020202020204" pitchFamily="34" charset="0"/>
                <a:cs typeface="Arial" panose="020B0604020202020204" pitchFamily="34" charset="0"/>
              </a:rPr>
              <a:t>HIV- </a:t>
            </a:r>
            <a:r>
              <a:rPr lang="en-US" sz="1400" dirty="0">
                <a:latin typeface="Arial" panose="020B0604020202020204" pitchFamily="34" charset="0"/>
                <a:cs typeface="Arial" panose="020B0604020202020204" pitchFamily="34" charset="0"/>
              </a:rPr>
              <a:t>women, resulting in slightly lower RPT levels</a:t>
            </a:r>
          </a:p>
        </p:txBody>
      </p:sp>
      <p:graphicFrame>
        <p:nvGraphicFramePr>
          <p:cNvPr id="29" name="Table 24">
            <a:extLst>
              <a:ext uri="{FF2B5EF4-FFF2-40B4-BE49-F238E27FC236}">
                <a16:creationId xmlns:a16="http://schemas.microsoft.com/office/drawing/2014/main" id="{51A3D3BB-8689-446D-BD8A-0A1B0A93214F}"/>
              </a:ext>
            </a:extLst>
          </p:cNvPr>
          <p:cNvGraphicFramePr>
            <a:graphicFrameLocks noGrp="1"/>
          </p:cNvGraphicFramePr>
          <p:nvPr>
            <p:extLst>
              <p:ext uri="{D42A27DB-BD31-4B8C-83A1-F6EECF244321}">
                <p14:modId xmlns:p14="http://schemas.microsoft.com/office/powerpoint/2010/main" val="1594098581"/>
              </p:ext>
            </p:extLst>
          </p:nvPr>
        </p:nvGraphicFramePr>
        <p:xfrm>
          <a:off x="3598506" y="5328683"/>
          <a:ext cx="2747815" cy="640080"/>
        </p:xfrm>
        <a:graphic>
          <a:graphicData uri="http://schemas.openxmlformats.org/drawingml/2006/table">
            <a:tbl>
              <a:tblPr firstRow="1" bandRow="1">
                <a:tableStyleId>{5C22544A-7EE6-4342-B048-85BDC9FD1C3A}</a:tableStyleId>
              </a:tblPr>
              <a:tblGrid>
                <a:gridCol w="457620">
                  <a:extLst>
                    <a:ext uri="{9D8B030D-6E8A-4147-A177-3AD203B41FA5}">
                      <a16:colId xmlns:a16="http://schemas.microsoft.com/office/drawing/2014/main" val="4238209991"/>
                    </a:ext>
                  </a:extLst>
                </a:gridCol>
                <a:gridCol w="780177">
                  <a:extLst>
                    <a:ext uri="{9D8B030D-6E8A-4147-A177-3AD203B41FA5}">
                      <a16:colId xmlns:a16="http://schemas.microsoft.com/office/drawing/2014/main" val="4133553202"/>
                    </a:ext>
                  </a:extLst>
                </a:gridCol>
                <a:gridCol w="822121">
                  <a:extLst>
                    <a:ext uri="{9D8B030D-6E8A-4147-A177-3AD203B41FA5}">
                      <a16:colId xmlns:a16="http://schemas.microsoft.com/office/drawing/2014/main" val="3288387597"/>
                    </a:ext>
                  </a:extLst>
                </a:gridCol>
                <a:gridCol w="687897">
                  <a:extLst>
                    <a:ext uri="{9D8B030D-6E8A-4147-A177-3AD203B41FA5}">
                      <a16:colId xmlns:a16="http://schemas.microsoft.com/office/drawing/2014/main" val="1652031905"/>
                    </a:ext>
                  </a:extLst>
                </a:gridCol>
              </a:tblGrid>
              <a:tr h="142916">
                <a:tc>
                  <a:txBody>
                    <a:bodyPr/>
                    <a:lstStyle/>
                    <a:p>
                      <a:endParaRPr lang="en-US" sz="800" dirty="0">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rgbClr val="679E2A"/>
                          </a:solidFill>
                          <a:latin typeface="Arial" panose="020B0604020202020204" pitchFamily="34" charset="0"/>
                          <a:cs typeface="Arial" panose="020B0604020202020204" pitchFamily="34" charset="0"/>
                        </a:rPr>
                        <a:t>Antepartum</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rgbClr val="FF19FF"/>
                          </a:solidFill>
                          <a:latin typeface="Arial" panose="020B0604020202020204" pitchFamily="34" charset="0"/>
                          <a:cs typeface="Arial" panose="020B0604020202020204" pitchFamily="34" charset="0"/>
                        </a:rPr>
                        <a:t>Postpartum</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 vs HIV-</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5797736"/>
                  </a:ext>
                </a:extLst>
              </a:tr>
              <a:tr h="142916">
                <a:tc>
                  <a:txBody>
                    <a:bodyPr/>
                    <a:lstStyle/>
                    <a:p>
                      <a:r>
                        <a:rPr lang="en-US" sz="800" dirty="0">
                          <a:solidFill>
                            <a:schemeClr val="tx1"/>
                          </a:solidFill>
                          <a:latin typeface="Arial" panose="020B0604020202020204" pitchFamily="34" charset="0"/>
                          <a:cs typeface="Arial" panose="020B0604020202020204" pitchFamily="34" charset="0"/>
                        </a:rPr>
                        <a:t>HIV+</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rgbClr val="679E2A"/>
                          </a:solidFill>
                          <a:latin typeface="Arial" panose="020B0604020202020204" pitchFamily="34" charset="0"/>
                          <a:cs typeface="Arial" panose="020B0604020202020204" pitchFamily="34" charset="0"/>
                        </a:rPr>
                        <a:t>1.60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rgbClr val="FF19FF"/>
                          </a:solidFill>
                          <a:latin typeface="Arial" panose="020B0604020202020204" pitchFamily="34" charset="0"/>
                          <a:cs typeface="Arial" panose="020B0604020202020204" pitchFamily="34" charset="0"/>
                        </a:rPr>
                        <a:t>1.61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7642121"/>
                  </a:ext>
                </a:extLst>
              </a:tr>
              <a:tr h="142916">
                <a:tc>
                  <a:txBody>
                    <a:bodyPr/>
                    <a:lstStyle/>
                    <a:p>
                      <a:r>
                        <a:rPr lang="en-US" sz="800" dirty="0">
                          <a:solidFill>
                            <a:schemeClr val="tx1"/>
                          </a:solidFill>
                          <a:latin typeface="Arial" panose="020B0604020202020204" pitchFamily="34" charset="0"/>
                          <a:cs typeface="Arial" panose="020B0604020202020204" pitchFamily="34" charset="0"/>
                        </a:rPr>
                        <a:t>HIV-</a:t>
                      </a:r>
                      <a:endParaRPr lang="en-US" sz="500" baseline="0" dirty="0">
                        <a:solidFill>
                          <a:schemeClr val="tx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rgbClr val="679E2A"/>
                          </a:solidFill>
                          <a:latin typeface="Arial" panose="020B0604020202020204" pitchFamily="34" charset="0"/>
                          <a:cs typeface="Arial" panose="020B0604020202020204" pitchFamily="34" charset="0"/>
                        </a:rPr>
                        <a:t>1.24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rgbClr val="FF19FF"/>
                          </a:solidFill>
                          <a:latin typeface="Arial" panose="020B0604020202020204" pitchFamily="34" charset="0"/>
                          <a:cs typeface="Arial" panose="020B0604020202020204" pitchFamily="34" charset="0"/>
                        </a:rPr>
                        <a:t>1.68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↑35%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1891398"/>
                  </a:ext>
                </a:extLst>
              </a:tr>
            </a:tbl>
          </a:graphicData>
        </a:graphic>
      </p:graphicFrame>
      <p:sp>
        <p:nvSpPr>
          <p:cNvPr id="30" name="TextBox 29">
            <a:extLst>
              <a:ext uri="{FF2B5EF4-FFF2-40B4-BE49-F238E27FC236}">
                <a16:creationId xmlns:a16="http://schemas.microsoft.com/office/drawing/2014/main" id="{9BB22E1F-B685-4837-9BD8-DC73574E98E6}"/>
              </a:ext>
            </a:extLst>
          </p:cNvPr>
          <p:cNvSpPr txBox="1"/>
          <p:nvPr/>
        </p:nvSpPr>
        <p:spPr>
          <a:xfrm>
            <a:off x="3435830" y="6016332"/>
            <a:ext cx="3428428" cy="738664"/>
          </a:xfrm>
          <a:prstGeom prst="rect">
            <a:avLst/>
          </a:prstGeom>
          <a:noFill/>
        </p:spPr>
        <p:txBody>
          <a:bodyPr wrap="square" rtlCol="0">
            <a:spAutoFit/>
          </a:bodyPr>
          <a:lstStyle/>
          <a:p>
            <a:pPr marL="171450" indent="-171450">
              <a:buClr>
                <a:srgbClr val="C00000"/>
              </a:buClr>
              <a:buFont typeface="Arial" panose="020B0604020202020204" pitchFamily="34" charset="0"/>
              <a:buChar char="→"/>
            </a:pPr>
            <a:r>
              <a:rPr lang="en-US" sz="1400" dirty="0">
                <a:solidFill>
                  <a:srgbClr val="FF19FF"/>
                </a:solidFill>
                <a:latin typeface="Arial" panose="020B0604020202020204" pitchFamily="34" charset="0"/>
                <a:cs typeface="Arial" panose="020B0604020202020204" pitchFamily="34" charset="0"/>
              </a:rPr>
              <a:t>PP clearance </a:t>
            </a:r>
            <a:r>
              <a:rPr lang="en-US" sz="1400" dirty="0">
                <a:latin typeface="Arial" panose="020B0604020202020204" pitchFamily="34" charset="0"/>
                <a:cs typeface="Arial" panose="020B0604020202020204" pitchFamily="34" charset="0"/>
              </a:rPr>
              <a:t>35% higher than </a:t>
            </a:r>
            <a:r>
              <a:rPr lang="en-US" sz="1400" dirty="0">
                <a:solidFill>
                  <a:srgbClr val="92D050"/>
                </a:solidFill>
                <a:latin typeface="Arial" panose="020B0604020202020204" pitchFamily="34" charset="0"/>
                <a:cs typeface="Arial" panose="020B0604020202020204" pitchFamily="34" charset="0"/>
              </a:rPr>
              <a:t>AP</a:t>
            </a:r>
            <a:r>
              <a:rPr lang="en-US" sz="1400" dirty="0">
                <a:latin typeface="Arial" panose="020B0604020202020204" pitchFamily="34" charset="0"/>
                <a:cs typeface="Arial" panose="020B0604020202020204" pitchFamily="34" charset="0"/>
              </a:rPr>
              <a:t> in </a:t>
            </a:r>
            <a:r>
              <a:rPr lang="en-US" sz="1400" b="1" dirty="0">
                <a:latin typeface="Arial" panose="020B0604020202020204" pitchFamily="34" charset="0"/>
                <a:cs typeface="Arial" panose="020B0604020202020204" pitchFamily="34" charset="0"/>
              </a:rPr>
              <a:t>HIV- </a:t>
            </a:r>
            <a:r>
              <a:rPr lang="en-US" sz="1400" dirty="0">
                <a:latin typeface="Arial" panose="020B0604020202020204" pitchFamily="34" charset="0"/>
                <a:cs typeface="Arial" panose="020B0604020202020204" pitchFamily="34" charset="0"/>
              </a:rPr>
              <a:t> resulting in slightly ↓ RPT level in HIV- PP, but not HIV+ women </a:t>
            </a:r>
          </a:p>
        </p:txBody>
      </p:sp>
      <p:sp>
        <p:nvSpPr>
          <p:cNvPr id="34" name="Content Placeholder 111">
            <a:extLst>
              <a:ext uri="{FF2B5EF4-FFF2-40B4-BE49-F238E27FC236}">
                <a16:creationId xmlns:a16="http://schemas.microsoft.com/office/drawing/2014/main" id="{1DD71E00-2175-4862-A1A0-4F9E0B03EFDF}"/>
              </a:ext>
            </a:extLst>
          </p:cNvPr>
          <p:cNvSpPr txBox="1">
            <a:spLocks/>
          </p:cNvSpPr>
          <p:nvPr/>
        </p:nvSpPr>
        <p:spPr>
          <a:xfrm>
            <a:off x="3235535" y="2361263"/>
            <a:ext cx="5555738" cy="118992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300"/>
              </a:spcBef>
              <a:buFont typeface="Arial" panose="020B0604020202020204" pitchFamily="34" charset="0"/>
              <a:buChar char="→"/>
            </a:pPr>
            <a:r>
              <a:rPr lang="en-US" sz="1800" dirty="0"/>
              <a:t>No RPT dose change needed in pregnancy.</a:t>
            </a:r>
          </a:p>
          <a:p>
            <a:pPr>
              <a:lnSpc>
                <a:spcPct val="103000"/>
              </a:lnSpc>
              <a:spcBef>
                <a:spcPts val="300"/>
              </a:spcBef>
              <a:buFont typeface="Arial" panose="020B0604020202020204" pitchFamily="34" charset="0"/>
              <a:buChar char="→"/>
            </a:pPr>
            <a:r>
              <a:rPr lang="en-US" sz="1800" dirty="0"/>
              <a:t>In HIV+ on EFV, CL higher than expected in pregnancy but levels in therapeutic range (need          to evaluate with DTG).</a:t>
            </a:r>
          </a:p>
        </p:txBody>
      </p:sp>
      <p:pic>
        <p:nvPicPr>
          <p:cNvPr id="37" name="Picture 36">
            <a:extLst>
              <a:ext uri="{FF2B5EF4-FFF2-40B4-BE49-F238E27FC236}">
                <a16:creationId xmlns:a16="http://schemas.microsoft.com/office/drawing/2014/main" id="{5BC18BE9-F840-4A5D-BD90-DB9F12B80985}"/>
              </a:ext>
            </a:extLst>
          </p:cNvPr>
          <p:cNvPicPr>
            <a:picLocks noChangeAspect="1"/>
          </p:cNvPicPr>
          <p:nvPr/>
        </p:nvPicPr>
        <p:blipFill>
          <a:blip r:embed="rId3"/>
          <a:stretch>
            <a:fillRect/>
          </a:stretch>
        </p:blipFill>
        <p:spPr>
          <a:xfrm>
            <a:off x="151550" y="756969"/>
            <a:ext cx="973777" cy="382115"/>
          </a:xfrm>
          <a:prstGeom prst="rect">
            <a:avLst/>
          </a:prstGeom>
        </p:spPr>
      </p:pic>
      <p:pic>
        <p:nvPicPr>
          <p:cNvPr id="38" name="Picture 37">
            <a:extLst>
              <a:ext uri="{FF2B5EF4-FFF2-40B4-BE49-F238E27FC236}">
                <a16:creationId xmlns:a16="http://schemas.microsoft.com/office/drawing/2014/main" id="{966C85FB-5DAF-4900-ADDF-A7BCBF3B0BAD}"/>
              </a:ext>
            </a:extLst>
          </p:cNvPr>
          <p:cNvPicPr>
            <a:picLocks noChangeAspect="1"/>
          </p:cNvPicPr>
          <p:nvPr/>
        </p:nvPicPr>
        <p:blipFill>
          <a:blip r:embed="rId4"/>
          <a:stretch>
            <a:fillRect/>
          </a:stretch>
        </p:blipFill>
        <p:spPr>
          <a:xfrm>
            <a:off x="321841" y="2282199"/>
            <a:ext cx="2555584" cy="1251608"/>
          </a:xfrm>
          <a:prstGeom prst="rect">
            <a:avLst/>
          </a:prstGeom>
        </p:spPr>
      </p:pic>
      <p:grpSp>
        <p:nvGrpSpPr>
          <p:cNvPr id="8" name="Group 7">
            <a:extLst>
              <a:ext uri="{FF2B5EF4-FFF2-40B4-BE49-F238E27FC236}">
                <a16:creationId xmlns:a16="http://schemas.microsoft.com/office/drawing/2014/main" id="{BD6DC07E-ADB4-4A2F-9C9F-4FFB5D4A0513}"/>
              </a:ext>
            </a:extLst>
          </p:cNvPr>
          <p:cNvGrpSpPr/>
          <p:nvPr/>
        </p:nvGrpSpPr>
        <p:grpSpPr>
          <a:xfrm>
            <a:off x="236853" y="3563497"/>
            <a:ext cx="3285374" cy="1697110"/>
            <a:chOff x="236853" y="3664165"/>
            <a:chExt cx="3285374" cy="1697110"/>
          </a:xfrm>
        </p:grpSpPr>
        <p:grpSp>
          <p:nvGrpSpPr>
            <p:cNvPr id="6" name="Group 5">
              <a:extLst>
                <a:ext uri="{FF2B5EF4-FFF2-40B4-BE49-F238E27FC236}">
                  <a16:creationId xmlns:a16="http://schemas.microsoft.com/office/drawing/2014/main" id="{BBACF626-E743-44D3-9038-03D7CF576D93}"/>
                </a:ext>
              </a:extLst>
            </p:cNvPr>
            <p:cNvGrpSpPr/>
            <p:nvPr/>
          </p:nvGrpSpPr>
          <p:grpSpPr>
            <a:xfrm>
              <a:off x="236853" y="3808963"/>
              <a:ext cx="3285374" cy="1552312"/>
              <a:chOff x="166119" y="3936544"/>
              <a:chExt cx="3285374" cy="1552312"/>
            </a:xfrm>
          </p:grpSpPr>
          <p:grpSp>
            <p:nvGrpSpPr>
              <p:cNvPr id="5" name="Group 4">
                <a:extLst>
                  <a:ext uri="{FF2B5EF4-FFF2-40B4-BE49-F238E27FC236}">
                    <a16:creationId xmlns:a16="http://schemas.microsoft.com/office/drawing/2014/main" id="{35BA7722-58D9-43EF-A395-EC545776521D}"/>
                  </a:ext>
                </a:extLst>
              </p:cNvPr>
              <p:cNvGrpSpPr/>
              <p:nvPr/>
            </p:nvGrpSpPr>
            <p:grpSpPr>
              <a:xfrm>
                <a:off x="221683" y="3936544"/>
                <a:ext cx="3229810" cy="1552312"/>
                <a:chOff x="221683" y="3936544"/>
                <a:chExt cx="3229810" cy="1552312"/>
              </a:xfrm>
            </p:grpSpPr>
            <p:pic>
              <p:nvPicPr>
                <p:cNvPr id="23" name="Picture 22">
                  <a:extLst>
                    <a:ext uri="{FF2B5EF4-FFF2-40B4-BE49-F238E27FC236}">
                      <a16:creationId xmlns:a16="http://schemas.microsoft.com/office/drawing/2014/main" id="{9B33848D-5230-46BF-9B66-58F2CB0A7608}"/>
                    </a:ext>
                  </a:extLst>
                </p:cNvPr>
                <p:cNvPicPr>
                  <a:picLocks noChangeAspect="1"/>
                </p:cNvPicPr>
                <p:nvPr/>
              </p:nvPicPr>
              <p:blipFill>
                <a:blip r:embed="rId5"/>
                <a:stretch>
                  <a:fillRect/>
                </a:stretch>
              </p:blipFill>
              <p:spPr>
                <a:xfrm>
                  <a:off x="221683" y="3936544"/>
                  <a:ext cx="3229810" cy="1552312"/>
                </a:xfrm>
                <a:prstGeom prst="rect">
                  <a:avLst/>
                </a:prstGeom>
              </p:spPr>
            </p:pic>
            <p:sp>
              <p:nvSpPr>
                <p:cNvPr id="19" name="TextBox 18">
                  <a:extLst>
                    <a:ext uri="{FF2B5EF4-FFF2-40B4-BE49-F238E27FC236}">
                      <a16:creationId xmlns:a16="http://schemas.microsoft.com/office/drawing/2014/main" id="{C82B7601-4084-4527-A82C-2C53288BBFAD}"/>
                    </a:ext>
                  </a:extLst>
                </p:cNvPr>
                <p:cNvSpPr txBox="1"/>
                <p:nvPr/>
              </p:nvSpPr>
              <p:spPr>
                <a:xfrm>
                  <a:off x="483722" y="3948871"/>
                  <a:ext cx="944489" cy="230832"/>
                </a:xfrm>
                <a:prstGeom prst="rect">
                  <a:avLst/>
                </a:prstGeom>
                <a:solidFill>
                  <a:schemeClr val="bg1"/>
                </a:solidFill>
              </p:spPr>
              <p:txBody>
                <a:bodyPr wrap="none" rtlCol="0">
                  <a:spAutoFit/>
                </a:bodyPr>
                <a:lstStyle/>
                <a:p>
                  <a:pPr algn="ctr"/>
                  <a:r>
                    <a:rPr lang="en-US" sz="900" dirty="0">
                      <a:latin typeface="Arial" panose="020B0604020202020204" pitchFamily="34" charset="0"/>
                      <a:cs typeface="Arial" panose="020B0604020202020204" pitchFamily="34" charset="0"/>
                    </a:rPr>
                    <a:t>2</a:t>
                  </a:r>
                  <a:r>
                    <a:rPr lang="en-US" sz="900" baseline="30000" dirty="0">
                      <a:latin typeface="Arial" panose="020B0604020202020204" pitchFamily="34" charset="0"/>
                      <a:cs typeface="Arial" panose="020B0604020202020204" pitchFamily="34" charset="0"/>
                    </a:rPr>
                    <a:t>nd</a:t>
                  </a:r>
                  <a:r>
                    <a:rPr lang="en-US" sz="900" dirty="0">
                      <a:latin typeface="Arial" panose="020B0604020202020204" pitchFamily="34" charset="0"/>
                      <a:cs typeface="Arial" panose="020B0604020202020204" pitchFamily="34" charset="0"/>
                    </a:rPr>
                    <a:t> trimester    </a:t>
                  </a:r>
                </a:p>
              </p:txBody>
            </p:sp>
            <p:sp>
              <p:nvSpPr>
                <p:cNvPr id="21" name="TextBox 20">
                  <a:extLst>
                    <a:ext uri="{FF2B5EF4-FFF2-40B4-BE49-F238E27FC236}">
                      <a16:creationId xmlns:a16="http://schemas.microsoft.com/office/drawing/2014/main" id="{62CBF786-F01E-45D9-A956-B2D5CD6F3C0B}"/>
                    </a:ext>
                  </a:extLst>
                </p:cNvPr>
                <p:cNvSpPr txBox="1"/>
                <p:nvPr/>
              </p:nvSpPr>
              <p:spPr>
                <a:xfrm>
                  <a:off x="1616145" y="3955322"/>
                  <a:ext cx="992580" cy="230832"/>
                </a:xfrm>
                <a:prstGeom prst="rect">
                  <a:avLst/>
                </a:prstGeom>
                <a:solidFill>
                  <a:schemeClr val="bg1"/>
                </a:solidFill>
              </p:spPr>
              <p:txBody>
                <a:bodyPr wrap="none" rtlCol="0">
                  <a:spAutoFit/>
                </a:bodyPr>
                <a:lstStyle/>
                <a:p>
                  <a:pPr algn="ctr"/>
                  <a:r>
                    <a:rPr lang="en-US" sz="900" dirty="0">
                      <a:latin typeface="Arial" panose="020B0604020202020204" pitchFamily="34" charset="0"/>
                      <a:cs typeface="Arial" panose="020B0604020202020204" pitchFamily="34" charset="0"/>
                    </a:rPr>
                    <a:t>3</a:t>
                  </a:r>
                  <a:r>
                    <a:rPr lang="en-US" sz="900" baseline="30000" dirty="0">
                      <a:latin typeface="Arial" panose="020B0604020202020204" pitchFamily="34" charset="0"/>
                      <a:cs typeface="Arial" panose="020B0604020202020204" pitchFamily="34" charset="0"/>
                    </a:rPr>
                    <a:t>rd</a:t>
                  </a:r>
                  <a:r>
                    <a:rPr lang="en-US" sz="900" dirty="0">
                      <a:latin typeface="Arial" panose="020B0604020202020204" pitchFamily="34" charset="0"/>
                      <a:cs typeface="Arial" panose="020B0604020202020204" pitchFamily="34" charset="0"/>
                    </a:rPr>
                    <a:t>  trimester    </a:t>
                  </a:r>
                </a:p>
              </p:txBody>
            </p:sp>
          </p:grpSp>
          <p:sp>
            <p:nvSpPr>
              <p:cNvPr id="22" name="TextBox 21">
                <a:extLst>
                  <a:ext uri="{FF2B5EF4-FFF2-40B4-BE49-F238E27FC236}">
                    <a16:creationId xmlns:a16="http://schemas.microsoft.com/office/drawing/2014/main" id="{7CB2E806-4F17-4C72-B2FF-782E98197F7C}"/>
                  </a:ext>
                </a:extLst>
              </p:cNvPr>
              <p:cNvSpPr txBox="1"/>
              <p:nvPr/>
            </p:nvSpPr>
            <p:spPr>
              <a:xfrm rot="16200000">
                <a:off x="-392367" y="4604978"/>
                <a:ext cx="1332416" cy="215444"/>
              </a:xfrm>
              <a:prstGeom prst="rect">
                <a:avLst/>
              </a:prstGeom>
              <a:solidFill>
                <a:schemeClr val="bg1"/>
              </a:solidFill>
            </p:spPr>
            <p:txBody>
              <a:bodyPr wrap="none" rtlCol="0">
                <a:spAutoFit/>
              </a:bodyPr>
              <a:lstStyle/>
              <a:p>
                <a:r>
                  <a:rPr lang="en-US" sz="800" dirty="0">
                    <a:latin typeface="Arial" panose="020B0604020202020204" pitchFamily="34" charset="0"/>
                    <a:cs typeface="Arial" panose="020B0604020202020204" pitchFamily="34" charset="0"/>
                  </a:rPr>
                  <a:t>Rifapentine Level (</a:t>
                </a:r>
                <a:r>
                  <a:rPr lang="en-US" sz="800" dirty="0" err="1">
                    <a:latin typeface="Arial" panose="020B0604020202020204" pitchFamily="34" charset="0"/>
                    <a:cs typeface="Arial" panose="020B0604020202020204" pitchFamily="34" charset="0"/>
                  </a:rPr>
                  <a:t>ug.mL</a:t>
                </a:r>
                <a:endParaRPr lang="en-US" sz="800" dirty="0">
                  <a:latin typeface="Arial" panose="020B060402020202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id="{0F79B0BD-5C3A-4805-B7A0-40F55893BF8D}"/>
                </a:ext>
              </a:extLst>
            </p:cNvPr>
            <p:cNvSpPr txBox="1"/>
            <p:nvPr/>
          </p:nvSpPr>
          <p:spPr>
            <a:xfrm>
              <a:off x="519876" y="3664165"/>
              <a:ext cx="2194832" cy="253916"/>
            </a:xfrm>
            <a:prstGeom prst="rect">
              <a:avLst/>
            </a:prstGeom>
            <a:noFill/>
          </p:spPr>
          <p:txBody>
            <a:bodyPr wrap="none" rtlCol="0">
              <a:spAutoFit/>
            </a:bodyPr>
            <a:lstStyle/>
            <a:p>
              <a:r>
                <a:rPr lang="en-US" sz="1050" b="1" dirty="0">
                  <a:latin typeface="Arial" panose="020B0604020202020204" pitchFamily="34" charset="0"/>
                  <a:cs typeface="Arial" panose="020B0604020202020204" pitchFamily="34" charset="0"/>
                </a:rPr>
                <a:t>2</a:t>
              </a:r>
              <a:r>
                <a:rPr lang="en-US" sz="1050" b="1" baseline="30000" dirty="0">
                  <a:latin typeface="Arial" panose="020B0604020202020204" pitchFamily="34" charset="0"/>
                  <a:cs typeface="Arial" panose="020B0604020202020204" pitchFamily="34" charset="0"/>
                </a:rPr>
                <a:t>nd</a:t>
              </a:r>
              <a:r>
                <a:rPr lang="en-US" sz="1050" b="1" dirty="0">
                  <a:latin typeface="Arial" panose="020B0604020202020204" pitchFamily="34" charset="0"/>
                  <a:cs typeface="Arial" panose="020B0604020202020204" pitchFamily="34" charset="0"/>
                </a:rPr>
                <a:t> and 3</a:t>
              </a:r>
              <a:r>
                <a:rPr lang="en-US" sz="1050" b="1" baseline="30000" dirty="0">
                  <a:latin typeface="Arial" panose="020B0604020202020204" pitchFamily="34" charset="0"/>
                  <a:cs typeface="Arial" panose="020B0604020202020204" pitchFamily="34" charset="0"/>
                </a:rPr>
                <a:t>rd</a:t>
              </a:r>
              <a:r>
                <a:rPr lang="en-US" sz="1050" b="1" dirty="0">
                  <a:latin typeface="Arial" panose="020B0604020202020204" pitchFamily="34" charset="0"/>
                  <a:cs typeface="Arial" panose="020B0604020202020204" pitchFamily="34" charset="0"/>
                </a:rPr>
                <a:t> trimester, HIV status</a:t>
              </a:r>
            </a:p>
          </p:txBody>
        </p:sp>
      </p:grpSp>
      <p:grpSp>
        <p:nvGrpSpPr>
          <p:cNvPr id="10" name="Group 9">
            <a:extLst>
              <a:ext uri="{FF2B5EF4-FFF2-40B4-BE49-F238E27FC236}">
                <a16:creationId xmlns:a16="http://schemas.microsoft.com/office/drawing/2014/main" id="{A884E704-5B37-411B-BDCA-1EA6195E21DA}"/>
              </a:ext>
            </a:extLst>
          </p:cNvPr>
          <p:cNvGrpSpPr/>
          <p:nvPr/>
        </p:nvGrpSpPr>
        <p:grpSpPr>
          <a:xfrm>
            <a:off x="3519300" y="3623591"/>
            <a:ext cx="3398502" cy="1769704"/>
            <a:chOff x="3477355" y="3665536"/>
            <a:chExt cx="3398502" cy="1769704"/>
          </a:xfrm>
        </p:grpSpPr>
        <p:grpSp>
          <p:nvGrpSpPr>
            <p:cNvPr id="9" name="Group 8">
              <a:extLst>
                <a:ext uri="{FF2B5EF4-FFF2-40B4-BE49-F238E27FC236}">
                  <a16:creationId xmlns:a16="http://schemas.microsoft.com/office/drawing/2014/main" id="{16956DC9-621A-4364-A46C-116EB81979F5}"/>
                </a:ext>
              </a:extLst>
            </p:cNvPr>
            <p:cNvGrpSpPr/>
            <p:nvPr/>
          </p:nvGrpSpPr>
          <p:grpSpPr>
            <a:xfrm>
              <a:off x="3537630" y="3665536"/>
              <a:ext cx="3338227" cy="1769704"/>
              <a:chOff x="3537630" y="3665536"/>
              <a:chExt cx="3338227" cy="1769704"/>
            </a:xfrm>
          </p:grpSpPr>
          <p:pic>
            <p:nvPicPr>
              <p:cNvPr id="28" name="Picture 27">
                <a:extLst>
                  <a:ext uri="{FF2B5EF4-FFF2-40B4-BE49-F238E27FC236}">
                    <a16:creationId xmlns:a16="http://schemas.microsoft.com/office/drawing/2014/main" id="{BFA074F1-CC14-47A9-B16D-89D9628315F1}"/>
                  </a:ext>
                </a:extLst>
              </p:cNvPr>
              <p:cNvPicPr>
                <a:picLocks noChangeAspect="1"/>
              </p:cNvPicPr>
              <p:nvPr/>
            </p:nvPicPr>
            <p:blipFill>
              <a:blip r:embed="rId6"/>
              <a:stretch>
                <a:fillRect/>
              </a:stretch>
            </p:blipFill>
            <p:spPr>
              <a:xfrm>
                <a:off x="3537630" y="3882927"/>
                <a:ext cx="3338227" cy="1552313"/>
              </a:xfrm>
              <a:prstGeom prst="rect">
                <a:avLst/>
              </a:prstGeom>
            </p:spPr>
          </p:pic>
          <p:sp>
            <p:nvSpPr>
              <p:cNvPr id="33" name="TextBox 32">
                <a:extLst>
                  <a:ext uri="{FF2B5EF4-FFF2-40B4-BE49-F238E27FC236}">
                    <a16:creationId xmlns:a16="http://schemas.microsoft.com/office/drawing/2014/main" id="{648E708C-D1FF-4538-B8D9-EF26C2EA9FF5}"/>
                  </a:ext>
                </a:extLst>
              </p:cNvPr>
              <p:cNvSpPr txBox="1"/>
              <p:nvPr/>
            </p:nvSpPr>
            <p:spPr>
              <a:xfrm>
                <a:off x="4144292" y="3665536"/>
                <a:ext cx="1680268" cy="253916"/>
              </a:xfrm>
              <a:prstGeom prst="rect">
                <a:avLst/>
              </a:prstGeom>
              <a:noFill/>
            </p:spPr>
            <p:txBody>
              <a:bodyPr wrap="none" rtlCol="0">
                <a:spAutoFit/>
              </a:bodyPr>
              <a:lstStyle/>
              <a:p>
                <a:r>
                  <a:rPr lang="en-US" sz="1050" b="1" dirty="0">
                    <a:latin typeface="Arial" panose="020B0604020202020204" pitchFamily="34" charset="0"/>
                    <a:cs typeface="Arial" panose="020B0604020202020204" pitchFamily="34" charset="0"/>
                  </a:rPr>
                  <a:t>AP vs PP by HIV Status</a:t>
                </a:r>
              </a:p>
            </p:txBody>
          </p:sp>
          <p:sp>
            <p:nvSpPr>
              <p:cNvPr id="27" name="TextBox 26">
                <a:extLst>
                  <a:ext uri="{FF2B5EF4-FFF2-40B4-BE49-F238E27FC236}">
                    <a16:creationId xmlns:a16="http://schemas.microsoft.com/office/drawing/2014/main" id="{B8B94F28-B44D-4804-955F-345C7C6F269A}"/>
                  </a:ext>
                </a:extLst>
              </p:cNvPr>
              <p:cNvSpPr txBox="1"/>
              <p:nvPr/>
            </p:nvSpPr>
            <p:spPr>
              <a:xfrm>
                <a:off x="3801044" y="3867869"/>
                <a:ext cx="992579" cy="253916"/>
              </a:xfrm>
              <a:prstGeom prst="rect">
                <a:avLst/>
              </a:prstGeom>
              <a:solidFill>
                <a:schemeClr val="bg1"/>
              </a:solidFill>
            </p:spPr>
            <p:txBody>
              <a:bodyPr wrap="none" rtlCol="0">
                <a:spAutoFit/>
              </a:bodyPr>
              <a:lstStyle/>
              <a:p>
                <a:r>
                  <a:rPr lang="en-US" sz="1050" dirty="0">
                    <a:latin typeface="Arial" panose="020B0604020202020204" pitchFamily="34" charset="0"/>
                    <a:cs typeface="Arial" panose="020B0604020202020204" pitchFamily="34" charset="0"/>
                  </a:rPr>
                  <a:t>HIV negative</a:t>
                </a:r>
              </a:p>
            </p:txBody>
          </p:sp>
          <p:sp>
            <p:nvSpPr>
              <p:cNvPr id="31" name="TextBox 30">
                <a:extLst>
                  <a:ext uri="{FF2B5EF4-FFF2-40B4-BE49-F238E27FC236}">
                    <a16:creationId xmlns:a16="http://schemas.microsoft.com/office/drawing/2014/main" id="{66012568-EA18-4B8D-8A33-2146DEE8D00A}"/>
                  </a:ext>
                </a:extLst>
              </p:cNvPr>
              <p:cNvSpPr txBox="1"/>
              <p:nvPr/>
            </p:nvSpPr>
            <p:spPr>
              <a:xfrm>
                <a:off x="4992816" y="3884089"/>
                <a:ext cx="904415" cy="253916"/>
              </a:xfrm>
              <a:prstGeom prst="rect">
                <a:avLst/>
              </a:prstGeom>
              <a:solidFill>
                <a:schemeClr val="bg1"/>
              </a:solidFill>
            </p:spPr>
            <p:txBody>
              <a:bodyPr wrap="none" rtlCol="0">
                <a:spAutoFit/>
              </a:bodyPr>
              <a:lstStyle/>
              <a:p>
                <a:r>
                  <a:rPr lang="en-US" sz="1050" dirty="0">
                    <a:latin typeface="Arial" panose="020B0604020202020204" pitchFamily="34" charset="0"/>
                    <a:cs typeface="Arial" panose="020B0604020202020204" pitchFamily="34" charset="0"/>
                  </a:rPr>
                  <a:t>HIV positive</a:t>
                </a:r>
              </a:p>
            </p:txBody>
          </p:sp>
        </p:grpSp>
        <p:sp>
          <p:nvSpPr>
            <p:cNvPr id="35" name="TextBox 34">
              <a:extLst>
                <a:ext uri="{FF2B5EF4-FFF2-40B4-BE49-F238E27FC236}">
                  <a16:creationId xmlns:a16="http://schemas.microsoft.com/office/drawing/2014/main" id="{624B1271-426D-4274-BEA6-3F293C5E333A}"/>
                </a:ext>
              </a:extLst>
            </p:cNvPr>
            <p:cNvSpPr txBox="1"/>
            <p:nvPr/>
          </p:nvSpPr>
          <p:spPr>
            <a:xfrm rot="16200000">
              <a:off x="2918869" y="4552755"/>
              <a:ext cx="1332416" cy="215444"/>
            </a:xfrm>
            <a:prstGeom prst="rect">
              <a:avLst/>
            </a:prstGeom>
            <a:solidFill>
              <a:schemeClr val="bg1"/>
            </a:solidFill>
          </p:spPr>
          <p:txBody>
            <a:bodyPr wrap="none" rtlCol="0">
              <a:spAutoFit/>
            </a:bodyPr>
            <a:lstStyle/>
            <a:p>
              <a:r>
                <a:rPr lang="en-US" sz="800" dirty="0">
                  <a:latin typeface="Arial" panose="020B0604020202020204" pitchFamily="34" charset="0"/>
                  <a:cs typeface="Arial" panose="020B0604020202020204" pitchFamily="34" charset="0"/>
                </a:rPr>
                <a:t>Rifapentine Level (</a:t>
              </a:r>
              <a:r>
                <a:rPr lang="en-US" sz="800" dirty="0" err="1">
                  <a:latin typeface="Arial" panose="020B0604020202020204" pitchFamily="34" charset="0"/>
                  <a:cs typeface="Arial" panose="020B0604020202020204" pitchFamily="34" charset="0"/>
                </a:rPr>
                <a:t>ug.mL</a:t>
              </a:r>
              <a:endParaRPr lang="en-US" sz="800" dirty="0">
                <a:latin typeface="Arial" panose="020B0604020202020204" pitchFamily="34" charset="0"/>
                <a:cs typeface="Arial" panose="020B0604020202020204" pitchFamily="34" charset="0"/>
              </a:endParaRPr>
            </a:p>
          </p:txBody>
        </p:sp>
      </p:grpSp>
      <p:sp>
        <p:nvSpPr>
          <p:cNvPr id="39" name="Content Placeholder 111">
            <a:extLst>
              <a:ext uri="{FF2B5EF4-FFF2-40B4-BE49-F238E27FC236}">
                <a16:creationId xmlns:a16="http://schemas.microsoft.com/office/drawing/2014/main" id="{C1C239E1-626A-4E46-A7D6-EFFA47F727C7}"/>
              </a:ext>
            </a:extLst>
          </p:cNvPr>
          <p:cNvSpPr txBox="1">
            <a:spLocks/>
          </p:cNvSpPr>
          <p:nvPr/>
        </p:nvSpPr>
        <p:spPr>
          <a:xfrm>
            <a:off x="6666407" y="3871978"/>
            <a:ext cx="2447109"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300"/>
              </a:spcBef>
              <a:buFont typeface="Arial" panose="020B0604020202020204" pitchFamily="34" charset="0"/>
              <a:buChar char="→"/>
            </a:pPr>
            <a:r>
              <a:rPr lang="en-US" sz="1800" dirty="0"/>
              <a:t>Safety: No TB  or SAE related to RPT mothers or infants </a:t>
            </a:r>
          </a:p>
        </p:txBody>
      </p:sp>
    </p:spTree>
    <p:extLst>
      <p:ext uri="{BB962C8B-B14F-4D97-AF65-F5344CB8AC3E}">
        <p14:creationId xmlns:p14="http://schemas.microsoft.com/office/powerpoint/2010/main" val="145601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4" grpId="0"/>
      <p:bldP spid="3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105671" y="-42543"/>
            <a:ext cx="8857734" cy="1325563"/>
          </a:xfrm>
        </p:spPr>
        <p:txBody>
          <a:bodyPr/>
          <a:lstStyle/>
          <a:p>
            <a:r>
              <a:rPr lang="en-US" dirty="0"/>
              <a:t>TB Infection &amp; Disease in HIV- and </a:t>
            </a:r>
            <a:br>
              <a:rPr lang="en-US" dirty="0"/>
            </a:br>
            <a:r>
              <a:rPr lang="en-US" dirty="0"/>
              <a:t>Perinatal HIV+ Adolescents on ART, South Africa</a:t>
            </a:r>
            <a:br>
              <a:rPr lang="en-US" dirty="0"/>
            </a:br>
            <a:r>
              <a:rPr lang="en-US" sz="2000" i="1" dirty="0" err="1">
                <a:solidFill>
                  <a:schemeClr val="tx1"/>
                </a:solidFill>
              </a:rPr>
              <a:t>Frigati</a:t>
            </a:r>
            <a:r>
              <a:rPr lang="en-US" sz="2000" i="1" dirty="0">
                <a:solidFill>
                  <a:schemeClr val="tx1"/>
                </a:solidFill>
              </a:rPr>
              <a:t> LJ et al.  CROI, 2020 Boston Abs. 819</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45879" y="1166407"/>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97253" y="1174999"/>
            <a:ext cx="8857735" cy="22295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300"/>
              </a:spcBef>
            </a:pPr>
            <a:r>
              <a:rPr lang="en-US" sz="2000" dirty="0"/>
              <a:t>496 perinatal HIV+ youth age 9-14 </a:t>
            </a:r>
            <a:r>
              <a:rPr lang="en-US" sz="2000" dirty="0" err="1"/>
              <a:t>yr</a:t>
            </a:r>
            <a:r>
              <a:rPr lang="en-US" sz="2000" dirty="0"/>
              <a:t> on ART for &gt;6 </a:t>
            </a:r>
            <a:r>
              <a:rPr lang="en-US" sz="2000" dirty="0" err="1"/>
              <a:t>mo</a:t>
            </a:r>
            <a:r>
              <a:rPr lang="en-US" sz="2000" dirty="0"/>
              <a:t> (76% VL &lt;40) and 103 age-matched (median 12 </a:t>
            </a:r>
            <a:r>
              <a:rPr lang="en-US" sz="2000" dirty="0" err="1"/>
              <a:t>yr</a:t>
            </a:r>
            <a:r>
              <a:rPr lang="en-US" sz="2000" dirty="0"/>
              <a:t>) HIV- youth enrolled 2013-2015 in Cape Town Adolescent ART Cohort, FU Oct 2018</a:t>
            </a:r>
          </a:p>
          <a:p>
            <a:pPr>
              <a:lnSpc>
                <a:spcPct val="103000"/>
              </a:lnSpc>
              <a:spcBef>
                <a:spcPts val="300"/>
              </a:spcBef>
            </a:pPr>
            <a:r>
              <a:rPr lang="en-US" sz="2000" dirty="0"/>
              <a:t>Annual screening for TB; examined incidence of QuantiFERON (QFT) conversion and TB disease</a:t>
            </a:r>
          </a:p>
        </p:txBody>
      </p:sp>
      <p:sp>
        <p:nvSpPr>
          <p:cNvPr id="16" name="Content Placeholder 111">
            <a:extLst>
              <a:ext uri="{FF2B5EF4-FFF2-40B4-BE49-F238E27FC236}">
                <a16:creationId xmlns:a16="http://schemas.microsoft.com/office/drawing/2014/main" id="{B0EA143C-DFB0-4005-AB4C-53B16C67A8AE}"/>
              </a:ext>
            </a:extLst>
          </p:cNvPr>
          <p:cNvSpPr txBox="1">
            <a:spLocks/>
          </p:cNvSpPr>
          <p:nvPr/>
        </p:nvSpPr>
        <p:spPr>
          <a:xfrm>
            <a:off x="97253" y="2779080"/>
            <a:ext cx="9144000" cy="9252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300"/>
              </a:spcBef>
            </a:pPr>
            <a:r>
              <a:rPr lang="en-US" sz="2000" dirty="0"/>
              <a:t>More HIV+ hx TB disease before enrollment (61% HIV+ vs 3% HIV- p&lt;0.01)</a:t>
            </a:r>
          </a:p>
          <a:p>
            <a:pPr>
              <a:lnSpc>
                <a:spcPct val="103000"/>
              </a:lnSpc>
              <a:spcBef>
                <a:spcPts val="300"/>
              </a:spcBef>
            </a:pPr>
            <a:r>
              <a:rPr lang="en-US" sz="2000" dirty="0"/>
              <a:t>No difference QFT positivity at enrollment (31% HIV+, 24% HIV-, p=0.05)</a:t>
            </a:r>
          </a:p>
        </p:txBody>
      </p:sp>
      <p:grpSp>
        <p:nvGrpSpPr>
          <p:cNvPr id="25" name="Group 24">
            <a:extLst>
              <a:ext uri="{FF2B5EF4-FFF2-40B4-BE49-F238E27FC236}">
                <a16:creationId xmlns:a16="http://schemas.microsoft.com/office/drawing/2014/main" id="{E5786434-FA9D-4693-B0FB-989DBA753F7A}"/>
              </a:ext>
            </a:extLst>
          </p:cNvPr>
          <p:cNvGrpSpPr/>
          <p:nvPr/>
        </p:nvGrpSpPr>
        <p:grpSpPr>
          <a:xfrm>
            <a:off x="337811" y="3585118"/>
            <a:ext cx="2836030" cy="1721084"/>
            <a:chOff x="309842" y="4250094"/>
            <a:chExt cx="2836030" cy="1721084"/>
          </a:xfrm>
        </p:grpSpPr>
        <p:pic>
          <p:nvPicPr>
            <p:cNvPr id="18" name="Picture 17">
              <a:extLst>
                <a:ext uri="{FF2B5EF4-FFF2-40B4-BE49-F238E27FC236}">
                  <a16:creationId xmlns:a16="http://schemas.microsoft.com/office/drawing/2014/main" id="{6EC4422D-152B-43C3-B0A5-908E2AE17558}"/>
                </a:ext>
              </a:extLst>
            </p:cNvPr>
            <p:cNvPicPr>
              <a:picLocks noChangeAspect="1"/>
            </p:cNvPicPr>
            <p:nvPr/>
          </p:nvPicPr>
          <p:blipFill>
            <a:blip r:embed="rId2"/>
            <a:stretch>
              <a:fillRect/>
            </a:stretch>
          </p:blipFill>
          <p:spPr>
            <a:xfrm>
              <a:off x="309842" y="4427709"/>
              <a:ext cx="2836030" cy="1543469"/>
            </a:xfrm>
            <a:prstGeom prst="rect">
              <a:avLst/>
            </a:prstGeom>
          </p:spPr>
        </p:pic>
        <p:sp>
          <p:nvSpPr>
            <p:cNvPr id="19" name="Content Placeholder 111">
              <a:extLst>
                <a:ext uri="{FF2B5EF4-FFF2-40B4-BE49-F238E27FC236}">
                  <a16:creationId xmlns:a16="http://schemas.microsoft.com/office/drawing/2014/main" id="{D3728A9A-8B35-4FAE-9B7D-FE09DC4688E7}"/>
                </a:ext>
              </a:extLst>
            </p:cNvPr>
            <p:cNvSpPr txBox="1">
              <a:spLocks/>
            </p:cNvSpPr>
            <p:nvPr/>
          </p:nvSpPr>
          <p:spPr>
            <a:xfrm>
              <a:off x="547709" y="4250094"/>
              <a:ext cx="2490982" cy="4902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3000"/>
                </a:lnSpc>
                <a:spcBef>
                  <a:spcPts val="0"/>
                </a:spcBef>
                <a:buNone/>
              </a:pPr>
              <a:r>
                <a:rPr lang="en-US" sz="800" b="1" dirty="0"/>
                <a:t>For HIV+ Youth:  Cumulative Prevalence QFT + and TB Incidence by Age</a:t>
              </a:r>
            </a:p>
            <a:p>
              <a:pPr algn="ctr">
                <a:lnSpc>
                  <a:spcPct val="103000"/>
                </a:lnSpc>
                <a:spcBef>
                  <a:spcPts val="0"/>
                </a:spcBef>
                <a:buFont typeface="Arial" panose="020B0604020202020204" pitchFamily="34" charset="0"/>
                <a:buChar char="→"/>
              </a:pPr>
              <a:endParaRPr lang="en-US" sz="800" dirty="0"/>
            </a:p>
          </p:txBody>
        </p:sp>
      </p:grpSp>
      <p:sp>
        <p:nvSpPr>
          <p:cNvPr id="20" name="Content Placeholder 111">
            <a:extLst>
              <a:ext uri="{FF2B5EF4-FFF2-40B4-BE49-F238E27FC236}">
                <a16:creationId xmlns:a16="http://schemas.microsoft.com/office/drawing/2014/main" id="{D51B9F07-FB2E-4809-B8BE-4787A54AC279}"/>
              </a:ext>
            </a:extLst>
          </p:cNvPr>
          <p:cNvSpPr txBox="1">
            <a:spLocks/>
          </p:cNvSpPr>
          <p:nvPr/>
        </p:nvSpPr>
        <p:spPr>
          <a:xfrm>
            <a:off x="-32957" y="5270506"/>
            <a:ext cx="3423583" cy="13442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600" dirty="0"/>
              <a:t>For HIV+ youth, both QFT + and TB disease increased with age of HIV+ youth; TB disease peaked at age 17-19 </a:t>
            </a:r>
            <a:r>
              <a:rPr lang="en-US" sz="1600" dirty="0" err="1"/>
              <a:t>yr</a:t>
            </a:r>
            <a:r>
              <a:rPr lang="en-US" sz="1600" dirty="0"/>
              <a:t> (8/100 PY), despite being on ART.</a:t>
            </a:r>
          </a:p>
        </p:txBody>
      </p:sp>
      <p:sp>
        <p:nvSpPr>
          <p:cNvPr id="21" name="Content Placeholder 111">
            <a:extLst>
              <a:ext uri="{FF2B5EF4-FFF2-40B4-BE49-F238E27FC236}">
                <a16:creationId xmlns:a16="http://schemas.microsoft.com/office/drawing/2014/main" id="{F93B07F9-A64F-491C-87E9-897560DB0D5B}"/>
              </a:ext>
            </a:extLst>
          </p:cNvPr>
          <p:cNvSpPr txBox="1">
            <a:spLocks/>
          </p:cNvSpPr>
          <p:nvPr/>
        </p:nvSpPr>
        <p:spPr>
          <a:xfrm>
            <a:off x="3607412" y="5567040"/>
            <a:ext cx="5306454" cy="12189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600" i="1" dirty="0"/>
              <a:t>Adjusted</a:t>
            </a:r>
            <a:r>
              <a:rPr lang="en-US" sz="1600" dirty="0"/>
              <a:t> analysis, no significant difference in QFT conversion (latent TB) by HIV status/viral strata, but somewhat higher rate incident TB in HIV+ youth with VL &gt;1000. </a:t>
            </a:r>
          </a:p>
        </p:txBody>
      </p:sp>
      <p:grpSp>
        <p:nvGrpSpPr>
          <p:cNvPr id="51" name="Group 50">
            <a:extLst>
              <a:ext uri="{FF2B5EF4-FFF2-40B4-BE49-F238E27FC236}">
                <a16:creationId xmlns:a16="http://schemas.microsoft.com/office/drawing/2014/main" id="{9AF8D2B0-CC32-486E-9BB0-02040AC3799D}"/>
              </a:ext>
            </a:extLst>
          </p:cNvPr>
          <p:cNvGrpSpPr/>
          <p:nvPr/>
        </p:nvGrpSpPr>
        <p:grpSpPr>
          <a:xfrm>
            <a:off x="3607412" y="3535405"/>
            <a:ext cx="2559096" cy="2055785"/>
            <a:chOff x="3607412" y="3610906"/>
            <a:chExt cx="2559096" cy="2055785"/>
          </a:xfrm>
        </p:grpSpPr>
        <p:grpSp>
          <p:nvGrpSpPr>
            <p:cNvPr id="43" name="Group 42">
              <a:extLst>
                <a:ext uri="{FF2B5EF4-FFF2-40B4-BE49-F238E27FC236}">
                  <a16:creationId xmlns:a16="http://schemas.microsoft.com/office/drawing/2014/main" id="{5CF6C17F-6DD3-4515-9763-9C2F0F1608D4}"/>
                </a:ext>
              </a:extLst>
            </p:cNvPr>
            <p:cNvGrpSpPr/>
            <p:nvPr/>
          </p:nvGrpSpPr>
          <p:grpSpPr>
            <a:xfrm>
              <a:off x="3607412" y="3610906"/>
              <a:ext cx="2559096" cy="2055785"/>
              <a:chOff x="3636475" y="3773552"/>
              <a:chExt cx="2559096" cy="2055785"/>
            </a:xfrm>
          </p:grpSpPr>
          <p:grpSp>
            <p:nvGrpSpPr>
              <p:cNvPr id="37" name="Group 36">
                <a:extLst>
                  <a:ext uri="{FF2B5EF4-FFF2-40B4-BE49-F238E27FC236}">
                    <a16:creationId xmlns:a16="http://schemas.microsoft.com/office/drawing/2014/main" id="{E31583B3-F965-4FDD-8250-B05423B9EE4B}"/>
                  </a:ext>
                </a:extLst>
              </p:cNvPr>
              <p:cNvGrpSpPr/>
              <p:nvPr/>
            </p:nvGrpSpPr>
            <p:grpSpPr>
              <a:xfrm>
                <a:off x="3636475" y="3773552"/>
                <a:ext cx="2559096" cy="2055785"/>
                <a:chOff x="3636475" y="3773552"/>
                <a:chExt cx="2559096" cy="2055785"/>
              </a:xfrm>
            </p:grpSpPr>
            <p:pic>
              <p:nvPicPr>
                <p:cNvPr id="31" name="Picture 30">
                  <a:extLst>
                    <a:ext uri="{FF2B5EF4-FFF2-40B4-BE49-F238E27FC236}">
                      <a16:creationId xmlns:a16="http://schemas.microsoft.com/office/drawing/2014/main" id="{A2DD850C-82A6-488A-85B5-98574DE08CAD}"/>
                    </a:ext>
                  </a:extLst>
                </p:cNvPr>
                <p:cNvPicPr>
                  <a:picLocks noChangeAspect="1"/>
                </p:cNvPicPr>
                <p:nvPr/>
              </p:nvPicPr>
              <p:blipFill>
                <a:blip r:embed="rId3"/>
                <a:stretch>
                  <a:fillRect/>
                </a:stretch>
              </p:blipFill>
              <p:spPr>
                <a:xfrm>
                  <a:off x="3636475" y="4082040"/>
                  <a:ext cx="2297915" cy="1747297"/>
                </a:xfrm>
                <a:prstGeom prst="rect">
                  <a:avLst/>
                </a:prstGeom>
              </p:spPr>
            </p:pic>
            <p:pic>
              <p:nvPicPr>
                <p:cNvPr id="32" name="Picture 31">
                  <a:extLst>
                    <a:ext uri="{FF2B5EF4-FFF2-40B4-BE49-F238E27FC236}">
                      <a16:creationId xmlns:a16="http://schemas.microsoft.com/office/drawing/2014/main" id="{FD9E4004-D5F1-4B95-8D09-E452AE6481E7}"/>
                    </a:ext>
                  </a:extLst>
                </p:cNvPr>
                <p:cNvPicPr>
                  <a:picLocks noChangeAspect="1"/>
                </p:cNvPicPr>
                <p:nvPr/>
              </p:nvPicPr>
              <p:blipFill>
                <a:blip r:embed="rId4"/>
                <a:stretch>
                  <a:fillRect/>
                </a:stretch>
              </p:blipFill>
              <p:spPr>
                <a:xfrm>
                  <a:off x="4141149" y="5041486"/>
                  <a:ext cx="1065219" cy="307274"/>
                </a:xfrm>
                <a:prstGeom prst="rect">
                  <a:avLst/>
                </a:prstGeom>
              </p:spPr>
            </p:pic>
            <p:sp>
              <p:nvSpPr>
                <p:cNvPr id="33" name="Content Placeholder 111">
                  <a:extLst>
                    <a:ext uri="{FF2B5EF4-FFF2-40B4-BE49-F238E27FC236}">
                      <a16:creationId xmlns:a16="http://schemas.microsoft.com/office/drawing/2014/main" id="{7999026B-0998-401E-A7C1-CD5C0B1B948E}"/>
                    </a:ext>
                  </a:extLst>
                </p:cNvPr>
                <p:cNvSpPr txBox="1">
                  <a:spLocks/>
                </p:cNvSpPr>
                <p:nvPr/>
              </p:nvSpPr>
              <p:spPr>
                <a:xfrm>
                  <a:off x="3636475" y="3773552"/>
                  <a:ext cx="2559096" cy="4514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3000"/>
                    </a:lnSpc>
                    <a:spcBef>
                      <a:spcPts val="0"/>
                    </a:spcBef>
                    <a:buNone/>
                  </a:pPr>
                  <a:r>
                    <a:rPr lang="en-US" sz="800" b="1" dirty="0"/>
                    <a:t>Relative Hazard </a:t>
                  </a:r>
                  <a:r>
                    <a:rPr lang="en-US" sz="800" b="1" dirty="0">
                      <a:solidFill>
                        <a:srgbClr val="0070C0"/>
                      </a:solidFill>
                    </a:rPr>
                    <a:t>QFT Conversion </a:t>
                  </a:r>
                  <a:r>
                    <a:rPr lang="en-US" sz="800" b="1" dirty="0"/>
                    <a:t>Comparing HIV+ &amp; HIV- Youth by VL Strata</a:t>
                  </a:r>
                </a:p>
                <a:p>
                  <a:pPr algn="ctr">
                    <a:lnSpc>
                      <a:spcPct val="103000"/>
                    </a:lnSpc>
                    <a:spcBef>
                      <a:spcPts val="0"/>
                    </a:spcBef>
                    <a:buFont typeface="Arial" panose="020B0604020202020204" pitchFamily="34" charset="0"/>
                    <a:buChar char="→"/>
                  </a:pPr>
                  <a:endParaRPr lang="en-US" sz="800" dirty="0"/>
                </a:p>
              </p:txBody>
            </p:sp>
          </p:grpSp>
          <p:sp>
            <p:nvSpPr>
              <p:cNvPr id="39" name="Oval 38">
                <a:extLst>
                  <a:ext uri="{FF2B5EF4-FFF2-40B4-BE49-F238E27FC236}">
                    <a16:creationId xmlns:a16="http://schemas.microsoft.com/office/drawing/2014/main" id="{8985984F-7121-4630-900A-D7AA65206057}"/>
                  </a:ext>
                </a:extLst>
              </p:cNvPr>
              <p:cNvSpPr/>
              <p:nvPr/>
            </p:nvSpPr>
            <p:spPr>
              <a:xfrm>
                <a:off x="5361126" y="4320330"/>
                <a:ext cx="159391" cy="126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3083EEA-148F-45C3-A0EA-73055363DC5B}"/>
                  </a:ext>
                </a:extLst>
              </p:cNvPr>
              <p:cNvSpPr/>
              <p:nvPr/>
            </p:nvSpPr>
            <p:spPr>
              <a:xfrm>
                <a:off x="5486979" y="4286774"/>
                <a:ext cx="628698" cy="200055"/>
              </a:xfrm>
              <a:prstGeom prst="rect">
                <a:avLst/>
              </a:prstGeom>
            </p:spPr>
            <p:txBody>
              <a:bodyPr wrap="none">
                <a:spAutoFit/>
              </a:bodyPr>
              <a:lstStyle/>
              <a:p>
                <a:r>
                  <a:rPr lang="en-US" sz="700" b="1" dirty="0">
                    <a:latin typeface="Arial" panose="020B0604020202020204" pitchFamily="34" charset="0"/>
                    <a:cs typeface="Arial" panose="020B0604020202020204" pitchFamily="34" charset="0"/>
                  </a:rPr>
                  <a:t>overlaps 1</a:t>
                </a:r>
                <a:endParaRPr lang="en-US" sz="700" dirty="0">
                  <a:latin typeface="Arial" panose="020B0604020202020204" pitchFamily="34" charset="0"/>
                  <a:cs typeface="Arial" panose="020B0604020202020204" pitchFamily="34" charset="0"/>
                </a:endParaRPr>
              </a:p>
            </p:txBody>
          </p:sp>
        </p:grpSp>
        <p:sp>
          <p:nvSpPr>
            <p:cNvPr id="49" name="Rectangle 48">
              <a:extLst>
                <a:ext uri="{FF2B5EF4-FFF2-40B4-BE49-F238E27FC236}">
                  <a16:creationId xmlns:a16="http://schemas.microsoft.com/office/drawing/2014/main" id="{EF27B57F-0B09-496F-BF8C-382EF8EB9787}"/>
                </a:ext>
              </a:extLst>
            </p:cNvPr>
            <p:cNvSpPr/>
            <p:nvPr/>
          </p:nvSpPr>
          <p:spPr>
            <a:xfrm>
              <a:off x="4137253" y="5025586"/>
              <a:ext cx="1065219" cy="1033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C868B03C-B816-48A1-A682-9942450F6887}"/>
              </a:ext>
            </a:extLst>
          </p:cNvPr>
          <p:cNvGrpSpPr/>
          <p:nvPr/>
        </p:nvGrpSpPr>
        <p:grpSpPr>
          <a:xfrm>
            <a:off x="6132014" y="3535405"/>
            <a:ext cx="2908214" cy="1998123"/>
            <a:chOff x="6132014" y="3610906"/>
            <a:chExt cx="2908214" cy="1998123"/>
          </a:xfrm>
        </p:grpSpPr>
        <p:grpSp>
          <p:nvGrpSpPr>
            <p:cNvPr id="44" name="Group 43">
              <a:extLst>
                <a:ext uri="{FF2B5EF4-FFF2-40B4-BE49-F238E27FC236}">
                  <a16:creationId xmlns:a16="http://schemas.microsoft.com/office/drawing/2014/main" id="{8B314958-7338-4552-A453-B8ED4C81DFD4}"/>
                </a:ext>
              </a:extLst>
            </p:cNvPr>
            <p:cNvGrpSpPr/>
            <p:nvPr/>
          </p:nvGrpSpPr>
          <p:grpSpPr>
            <a:xfrm>
              <a:off x="6132014" y="3610906"/>
              <a:ext cx="2908214" cy="1998123"/>
              <a:chOff x="6195571" y="3782618"/>
              <a:chExt cx="2908214" cy="1998123"/>
            </a:xfrm>
          </p:grpSpPr>
          <p:grpSp>
            <p:nvGrpSpPr>
              <p:cNvPr id="36" name="Group 35">
                <a:extLst>
                  <a:ext uri="{FF2B5EF4-FFF2-40B4-BE49-F238E27FC236}">
                    <a16:creationId xmlns:a16="http://schemas.microsoft.com/office/drawing/2014/main" id="{BCB43E17-EB01-4A29-8888-4E5749AA078A}"/>
                  </a:ext>
                </a:extLst>
              </p:cNvPr>
              <p:cNvGrpSpPr/>
              <p:nvPr/>
            </p:nvGrpSpPr>
            <p:grpSpPr>
              <a:xfrm>
                <a:off x="6195571" y="3782618"/>
                <a:ext cx="2560328" cy="1998123"/>
                <a:chOff x="6195571" y="3782618"/>
                <a:chExt cx="2560328" cy="1998123"/>
              </a:xfrm>
            </p:grpSpPr>
            <p:pic>
              <p:nvPicPr>
                <p:cNvPr id="30" name="Picture 29">
                  <a:extLst>
                    <a:ext uri="{FF2B5EF4-FFF2-40B4-BE49-F238E27FC236}">
                      <a16:creationId xmlns:a16="http://schemas.microsoft.com/office/drawing/2014/main" id="{8C03F119-174F-445D-B50E-6EF984D595DE}"/>
                    </a:ext>
                  </a:extLst>
                </p:cNvPr>
                <p:cNvPicPr>
                  <a:picLocks noChangeAspect="1"/>
                </p:cNvPicPr>
                <p:nvPr/>
              </p:nvPicPr>
              <p:blipFill>
                <a:blip r:embed="rId5"/>
                <a:stretch>
                  <a:fillRect/>
                </a:stretch>
              </p:blipFill>
              <p:spPr>
                <a:xfrm>
                  <a:off x="6195571" y="4075370"/>
                  <a:ext cx="2297915" cy="1705371"/>
                </a:xfrm>
                <a:prstGeom prst="rect">
                  <a:avLst/>
                </a:prstGeom>
              </p:spPr>
            </p:pic>
            <p:pic>
              <p:nvPicPr>
                <p:cNvPr id="34" name="Picture 33">
                  <a:extLst>
                    <a:ext uri="{FF2B5EF4-FFF2-40B4-BE49-F238E27FC236}">
                      <a16:creationId xmlns:a16="http://schemas.microsoft.com/office/drawing/2014/main" id="{FBC5D8D3-0FDA-49B1-81EE-E08DCC321581}"/>
                    </a:ext>
                  </a:extLst>
                </p:cNvPr>
                <p:cNvPicPr>
                  <a:picLocks noChangeAspect="1"/>
                </p:cNvPicPr>
                <p:nvPr/>
              </p:nvPicPr>
              <p:blipFill>
                <a:blip r:embed="rId4"/>
                <a:stretch>
                  <a:fillRect/>
                </a:stretch>
              </p:blipFill>
              <p:spPr>
                <a:xfrm>
                  <a:off x="6700245" y="5107411"/>
                  <a:ext cx="1065219" cy="307274"/>
                </a:xfrm>
                <a:prstGeom prst="rect">
                  <a:avLst/>
                </a:prstGeom>
              </p:spPr>
            </p:pic>
            <p:sp>
              <p:nvSpPr>
                <p:cNvPr id="35" name="Content Placeholder 111">
                  <a:extLst>
                    <a:ext uri="{FF2B5EF4-FFF2-40B4-BE49-F238E27FC236}">
                      <a16:creationId xmlns:a16="http://schemas.microsoft.com/office/drawing/2014/main" id="{5B0F9C9E-39E5-4B5A-A50F-0144F84C0278}"/>
                    </a:ext>
                  </a:extLst>
                </p:cNvPr>
                <p:cNvSpPr txBox="1">
                  <a:spLocks/>
                </p:cNvSpPr>
                <p:nvPr/>
              </p:nvSpPr>
              <p:spPr>
                <a:xfrm>
                  <a:off x="6446447" y="3782618"/>
                  <a:ext cx="2309452" cy="451404"/>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3000"/>
                    </a:lnSpc>
                    <a:spcBef>
                      <a:spcPts val="0"/>
                    </a:spcBef>
                    <a:buNone/>
                  </a:pPr>
                  <a:r>
                    <a:rPr lang="en-US" sz="900" b="1" dirty="0"/>
                    <a:t>Relative Hazard </a:t>
                  </a:r>
                  <a:r>
                    <a:rPr lang="en-US" sz="900" b="1" dirty="0">
                      <a:solidFill>
                        <a:srgbClr val="C00000"/>
                      </a:solidFill>
                    </a:rPr>
                    <a:t>Incident TB Disease</a:t>
                  </a:r>
                </a:p>
                <a:p>
                  <a:pPr marL="0" indent="0" algn="ctr">
                    <a:lnSpc>
                      <a:spcPct val="103000"/>
                    </a:lnSpc>
                    <a:spcBef>
                      <a:spcPts val="0"/>
                    </a:spcBef>
                    <a:buNone/>
                  </a:pPr>
                  <a:r>
                    <a:rPr lang="en-US" sz="900" b="1" dirty="0"/>
                    <a:t>Comparing HIV+ &amp; HIV- Youth by VL Strata</a:t>
                  </a:r>
                </a:p>
                <a:p>
                  <a:pPr marL="0" indent="0" algn="ctr">
                    <a:lnSpc>
                      <a:spcPct val="103000"/>
                    </a:lnSpc>
                    <a:spcBef>
                      <a:spcPts val="0"/>
                    </a:spcBef>
                    <a:buNone/>
                  </a:pPr>
                  <a:endParaRPr lang="en-US" sz="900" b="1" dirty="0"/>
                </a:p>
                <a:p>
                  <a:pPr algn="ctr">
                    <a:lnSpc>
                      <a:spcPct val="103000"/>
                    </a:lnSpc>
                    <a:spcBef>
                      <a:spcPts val="0"/>
                    </a:spcBef>
                    <a:buFont typeface="Arial" panose="020B0604020202020204" pitchFamily="34" charset="0"/>
                    <a:buChar char="→"/>
                  </a:pPr>
                  <a:endParaRPr lang="en-US" dirty="0"/>
                </a:p>
              </p:txBody>
            </p:sp>
          </p:grpSp>
          <p:sp>
            <p:nvSpPr>
              <p:cNvPr id="41" name="Oval 40">
                <a:extLst>
                  <a:ext uri="{FF2B5EF4-FFF2-40B4-BE49-F238E27FC236}">
                    <a16:creationId xmlns:a16="http://schemas.microsoft.com/office/drawing/2014/main" id="{F13EAECE-E6BD-4037-8FE5-EA4B07FF4E14}"/>
                  </a:ext>
                </a:extLst>
              </p:cNvPr>
              <p:cNvSpPr/>
              <p:nvPr/>
            </p:nvSpPr>
            <p:spPr>
              <a:xfrm>
                <a:off x="8005056" y="4960913"/>
                <a:ext cx="159391" cy="126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1C2E729-8A3B-466C-9C16-C82D247CCE05}"/>
                  </a:ext>
                </a:extLst>
              </p:cNvPr>
              <p:cNvSpPr/>
              <p:nvPr/>
            </p:nvSpPr>
            <p:spPr>
              <a:xfrm>
                <a:off x="8125632" y="4872209"/>
                <a:ext cx="978153" cy="200055"/>
              </a:xfrm>
              <a:prstGeom prst="rect">
                <a:avLst/>
              </a:prstGeom>
            </p:spPr>
            <p:txBody>
              <a:bodyPr wrap="none">
                <a:spAutoFit/>
              </a:bodyPr>
              <a:lstStyle/>
              <a:p>
                <a:r>
                  <a:rPr lang="en-US" sz="700" b="1" dirty="0">
                    <a:latin typeface="Arial" panose="020B0604020202020204" pitchFamily="34" charset="0"/>
                    <a:cs typeface="Arial" panose="020B0604020202020204" pitchFamily="34" charset="0"/>
                  </a:rPr>
                  <a:t>does not overlap 1</a:t>
                </a:r>
                <a:endParaRPr lang="en-US" sz="700" dirty="0">
                  <a:latin typeface="Arial" panose="020B0604020202020204" pitchFamily="34" charset="0"/>
                  <a:cs typeface="Arial" panose="020B0604020202020204" pitchFamily="34" charset="0"/>
                </a:endParaRPr>
              </a:p>
            </p:txBody>
          </p:sp>
        </p:grpSp>
        <p:sp>
          <p:nvSpPr>
            <p:cNvPr id="50" name="Rectangle 49">
              <a:extLst>
                <a:ext uri="{FF2B5EF4-FFF2-40B4-BE49-F238E27FC236}">
                  <a16:creationId xmlns:a16="http://schemas.microsoft.com/office/drawing/2014/main" id="{0A5B6D4C-FCAE-426F-B215-C3B94FC4269C}"/>
                </a:ext>
              </a:extLst>
            </p:cNvPr>
            <p:cNvSpPr/>
            <p:nvPr/>
          </p:nvSpPr>
          <p:spPr>
            <a:xfrm>
              <a:off x="6655352" y="5084209"/>
              <a:ext cx="1063334" cy="8809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C09FA609-4DDE-4934-85A2-CF9C2F561EBC}"/>
              </a:ext>
            </a:extLst>
          </p:cNvPr>
          <p:cNvSpPr/>
          <p:nvPr/>
        </p:nvSpPr>
        <p:spPr>
          <a:xfrm>
            <a:off x="2491530" y="3986810"/>
            <a:ext cx="285226" cy="92548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par>
                                <p:cTn id="23" presetID="10"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223167"/>
            <a:ext cx="7886700" cy="803381"/>
          </a:xfrm>
        </p:spPr>
        <p:txBody>
          <a:bodyPr>
            <a:normAutofit fontScale="90000"/>
          </a:bodyPr>
          <a:lstStyle/>
          <a:p>
            <a:r>
              <a:rPr lang="en-US" dirty="0"/>
              <a:t>Infant Tuberculosis Prevention Study (</a:t>
            </a:r>
            <a:r>
              <a:rPr lang="en-US" dirty="0" err="1"/>
              <a:t>iTIPS</a:t>
            </a:r>
            <a:r>
              <a:rPr lang="en-US" dirty="0"/>
              <a:t>) </a:t>
            </a:r>
            <a:br>
              <a:rPr lang="en-US" dirty="0"/>
            </a:br>
            <a:r>
              <a:rPr lang="en-US" dirty="0"/>
              <a:t>in HIV-Exposed Uninfected Infants</a:t>
            </a:r>
            <a:br>
              <a:rPr lang="en-US" dirty="0"/>
            </a:br>
            <a:r>
              <a:rPr lang="en-US" dirty="0"/>
              <a:t> </a:t>
            </a:r>
            <a:r>
              <a:rPr lang="en-US" sz="2000" i="1" dirty="0" err="1">
                <a:solidFill>
                  <a:schemeClr val="tx1"/>
                </a:solidFill>
              </a:rPr>
              <a:t>LaCourse</a:t>
            </a:r>
            <a:r>
              <a:rPr lang="en-US" sz="2000" i="1" dirty="0">
                <a:solidFill>
                  <a:schemeClr val="tx1"/>
                </a:solidFill>
              </a:rPr>
              <a:t> S et al.  CROI, 2020 Boston Abs. 138</a:t>
            </a:r>
            <a:endParaRPr lang="en-US" dirty="0"/>
          </a:p>
        </p:txBody>
      </p: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219714"/>
            <a:ext cx="8857735" cy="20747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Non-blinded RCT of IPT to prevent primary TB infection, enrolling 300 HIV-exposed uninfected infants age 6 weeks without known TB exposure, randomized to daily INH or no INH; primary outcome TB infection at age 12 months by IGRA or TST (assumed 20% incidence TB infection and 65% decrease with IPT); 96% retention.</a:t>
            </a:r>
            <a:endParaRPr lang="en-US" dirty="0"/>
          </a:p>
        </p:txBody>
      </p:sp>
      <p:pic>
        <p:nvPicPr>
          <p:cNvPr id="9" name="Picture 8">
            <a:extLst>
              <a:ext uri="{FF2B5EF4-FFF2-40B4-BE49-F238E27FC236}">
                <a16:creationId xmlns:a16="http://schemas.microsoft.com/office/drawing/2014/main" id="{6D328F07-472F-4FD2-934A-E0EBD02E14FC}"/>
              </a:ext>
            </a:extLst>
          </p:cNvPr>
          <p:cNvPicPr>
            <a:picLocks noChangeAspect="1"/>
          </p:cNvPicPr>
          <p:nvPr/>
        </p:nvPicPr>
        <p:blipFill>
          <a:blip r:embed="rId2"/>
          <a:stretch>
            <a:fillRect/>
          </a:stretch>
        </p:blipFill>
        <p:spPr>
          <a:xfrm>
            <a:off x="75861" y="389618"/>
            <a:ext cx="770591" cy="803382"/>
          </a:xfrm>
          <a:prstGeom prst="rect">
            <a:avLst/>
          </a:prstGeom>
        </p:spPr>
      </p:pic>
      <p:pic>
        <p:nvPicPr>
          <p:cNvPr id="18" name="Picture 17">
            <a:extLst>
              <a:ext uri="{FF2B5EF4-FFF2-40B4-BE49-F238E27FC236}">
                <a16:creationId xmlns:a16="http://schemas.microsoft.com/office/drawing/2014/main" id="{AEF73558-C6FF-4324-8517-D2118F827E00}"/>
              </a:ext>
            </a:extLst>
          </p:cNvPr>
          <p:cNvPicPr>
            <a:picLocks noChangeAspect="1"/>
          </p:cNvPicPr>
          <p:nvPr/>
        </p:nvPicPr>
        <p:blipFill>
          <a:blip r:embed="rId3"/>
          <a:stretch>
            <a:fillRect/>
          </a:stretch>
        </p:blipFill>
        <p:spPr>
          <a:xfrm>
            <a:off x="4794498" y="3093157"/>
            <a:ext cx="3598030" cy="1401282"/>
          </a:xfrm>
          <a:prstGeom prst="rect">
            <a:avLst/>
          </a:prstGeom>
        </p:spPr>
      </p:pic>
      <p:sp>
        <p:nvSpPr>
          <p:cNvPr id="21" name="Content Placeholder 111">
            <a:extLst>
              <a:ext uri="{FF2B5EF4-FFF2-40B4-BE49-F238E27FC236}">
                <a16:creationId xmlns:a16="http://schemas.microsoft.com/office/drawing/2014/main" id="{C5BDE3FD-44DE-465A-8157-9A2071C399CC}"/>
              </a:ext>
            </a:extLst>
          </p:cNvPr>
          <p:cNvSpPr txBox="1">
            <a:spLocks/>
          </p:cNvSpPr>
          <p:nvPr/>
        </p:nvSpPr>
        <p:spPr>
          <a:xfrm>
            <a:off x="4622849" y="5689853"/>
            <a:ext cx="4398511" cy="7210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800" dirty="0"/>
              <a:t>INH was safe in HEU</a:t>
            </a:r>
          </a:p>
        </p:txBody>
      </p:sp>
      <p:pic>
        <p:nvPicPr>
          <p:cNvPr id="23" name="Picture 22">
            <a:extLst>
              <a:ext uri="{FF2B5EF4-FFF2-40B4-BE49-F238E27FC236}">
                <a16:creationId xmlns:a16="http://schemas.microsoft.com/office/drawing/2014/main" id="{C2BCCBF2-DEEB-4BD4-9F0A-1EBFC262072B}"/>
              </a:ext>
            </a:extLst>
          </p:cNvPr>
          <p:cNvPicPr>
            <a:picLocks noChangeAspect="1"/>
          </p:cNvPicPr>
          <p:nvPr/>
        </p:nvPicPr>
        <p:blipFill>
          <a:blip r:embed="rId4"/>
          <a:stretch>
            <a:fillRect/>
          </a:stretch>
        </p:blipFill>
        <p:spPr>
          <a:xfrm>
            <a:off x="4622849" y="4762459"/>
            <a:ext cx="4391025" cy="895350"/>
          </a:xfrm>
          <a:prstGeom prst="rect">
            <a:avLst/>
          </a:prstGeom>
        </p:spPr>
      </p:pic>
      <p:sp>
        <p:nvSpPr>
          <p:cNvPr id="24" name="Content Placeholder 111">
            <a:extLst>
              <a:ext uri="{FF2B5EF4-FFF2-40B4-BE49-F238E27FC236}">
                <a16:creationId xmlns:a16="http://schemas.microsoft.com/office/drawing/2014/main" id="{2864E870-AAFC-4946-BCDA-9A8CBF7A10B0}"/>
              </a:ext>
            </a:extLst>
          </p:cNvPr>
          <p:cNvSpPr txBox="1">
            <a:spLocks/>
          </p:cNvSpPr>
          <p:nvPr/>
        </p:nvSpPr>
        <p:spPr>
          <a:xfrm>
            <a:off x="4552193" y="4255272"/>
            <a:ext cx="4398511" cy="475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600" dirty="0"/>
              <a:t>Few children developed TB or died.</a:t>
            </a:r>
          </a:p>
        </p:txBody>
      </p:sp>
      <p:pic>
        <p:nvPicPr>
          <p:cNvPr id="6" name="Picture 5">
            <a:extLst>
              <a:ext uri="{FF2B5EF4-FFF2-40B4-BE49-F238E27FC236}">
                <a16:creationId xmlns:a16="http://schemas.microsoft.com/office/drawing/2014/main" id="{F12E33B7-6C73-4223-BCA4-2412F864B904}"/>
              </a:ext>
            </a:extLst>
          </p:cNvPr>
          <p:cNvPicPr>
            <a:picLocks noChangeAspect="1"/>
          </p:cNvPicPr>
          <p:nvPr/>
        </p:nvPicPr>
        <p:blipFill>
          <a:blip r:embed="rId5"/>
          <a:stretch>
            <a:fillRect/>
          </a:stretch>
        </p:blipFill>
        <p:spPr>
          <a:xfrm>
            <a:off x="7603729" y="503347"/>
            <a:ext cx="1252326" cy="650017"/>
          </a:xfrm>
          <a:prstGeom prst="rect">
            <a:avLst/>
          </a:prstGeom>
        </p:spPr>
      </p:pic>
      <p:cxnSp>
        <p:nvCxnSpPr>
          <p:cNvPr id="15" name="Straight Connector 14">
            <a:extLst>
              <a:ext uri="{FF2B5EF4-FFF2-40B4-BE49-F238E27FC236}">
                <a16:creationId xmlns:a16="http://schemas.microsoft.com/office/drawing/2014/main" id="{04121F51-ED74-438E-BD00-E4E6F32CC054}"/>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grpSp>
        <p:nvGrpSpPr>
          <p:cNvPr id="4" name="Group 3">
            <a:extLst>
              <a:ext uri="{FF2B5EF4-FFF2-40B4-BE49-F238E27FC236}">
                <a16:creationId xmlns:a16="http://schemas.microsoft.com/office/drawing/2014/main" id="{0C8C2739-47BB-45AB-BDC6-4FA566A232B2}"/>
              </a:ext>
            </a:extLst>
          </p:cNvPr>
          <p:cNvGrpSpPr/>
          <p:nvPr/>
        </p:nvGrpSpPr>
        <p:grpSpPr>
          <a:xfrm>
            <a:off x="380301" y="3000976"/>
            <a:ext cx="3772273" cy="1516336"/>
            <a:chOff x="329967" y="3019397"/>
            <a:chExt cx="3772273" cy="1516336"/>
          </a:xfrm>
        </p:grpSpPr>
        <p:pic>
          <p:nvPicPr>
            <p:cNvPr id="12" name="Picture 11">
              <a:extLst>
                <a:ext uri="{FF2B5EF4-FFF2-40B4-BE49-F238E27FC236}">
                  <a16:creationId xmlns:a16="http://schemas.microsoft.com/office/drawing/2014/main" id="{092CCE10-8008-4EF2-8FE4-B9DA7C952AA2}"/>
                </a:ext>
              </a:extLst>
            </p:cNvPr>
            <p:cNvPicPr>
              <a:picLocks noChangeAspect="1"/>
            </p:cNvPicPr>
            <p:nvPr/>
          </p:nvPicPr>
          <p:blipFill>
            <a:blip r:embed="rId6"/>
            <a:stretch>
              <a:fillRect/>
            </a:stretch>
          </p:blipFill>
          <p:spPr>
            <a:xfrm>
              <a:off x="329967" y="3019397"/>
              <a:ext cx="3772273" cy="1483799"/>
            </a:xfrm>
            <a:prstGeom prst="rect">
              <a:avLst/>
            </a:prstGeom>
          </p:spPr>
        </p:pic>
        <p:sp>
          <p:nvSpPr>
            <p:cNvPr id="3" name="Rectangle 2">
              <a:extLst>
                <a:ext uri="{FF2B5EF4-FFF2-40B4-BE49-F238E27FC236}">
                  <a16:creationId xmlns:a16="http://schemas.microsoft.com/office/drawing/2014/main" id="{A0767B44-E703-45D6-98C5-7CBC942666BC}"/>
                </a:ext>
              </a:extLst>
            </p:cNvPr>
            <p:cNvSpPr/>
            <p:nvPr/>
          </p:nvSpPr>
          <p:spPr>
            <a:xfrm>
              <a:off x="479658" y="4169329"/>
              <a:ext cx="3488335" cy="366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Content Placeholder 111">
            <a:extLst>
              <a:ext uri="{FF2B5EF4-FFF2-40B4-BE49-F238E27FC236}">
                <a16:creationId xmlns:a16="http://schemas.microsoft.com/office/drawing/2014/main" id="{5741E9A5-F745-45E4-8D80-C84E046B8C9F}"/>
              </a:ext>
            </a:extLst>
          </p:cNvPr>
          <p:cNvSpPr txBox="1">
            <a:spLocks/>
          </p:cNvSpPr>
          <p:nvPr/>
        </p:nvSpPr>
        <p:spPr>
          <a:xfrm>
            <a:off x="184244" y="4185006"/>
            <a:ext cx="4496139" cy="23633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600" dirty="0"/>
              <a:t>Overall incidence TB infection 10.1/100 child-years</a:t>
            </a:r>
          </a:p>
          <a:p>
            <a:pPr>
              <a:lnSpc>
                <a:spcPct val="103000"/>
              </a:lnSpc>
              <a:spcBef>
                <a:spcPts val="600"/>
              </a:spcBef>
              <a:buFont typeface="Arial" panose="020B0604020202020204" pitchFamily="34" charset="0"/>
              <a:buChar char="→"/>
            </a:pPr>
            <a:r>
              <a:rPr lang="en-US" sz="1600" dirty="0"/>
              <a:t>Although ~half as many children getting  IPT had TB infection, this was not statistically significant.</a:t>
            </a:r>
          </a:p>
          <a:p>
            <a:pPr>
              <a:lnSpc>
                <a:spcPct val="103000"/>
              </a:lnSpc>
              <a:spcBef>
                <a:spcPts val="600"/>
              </a:spcBef>
              <a:buFont typeface="Arial" panose="020B0604020202020204" pitchFamily="34" charset="0"/>
              <a:buChar char="→"/>
            </a:pPr>
            <a:r>
              <a:rPr lang="en-US" sz="1600" dirty="0"/>
              <a:t>Sample size may have been too small          (had assumed 20 TB infections/100 PY            in control group).</a:t>
            </a:r>
          </a:p>
        </p:txBody>
      </p:sp>
    </p:spTree>
    <p:extLst>
      <p:ext uri="{BB962C8B-B14F-4D97-AF65-F5344CB8AC3E}">
        <p14:creationId xmlns:p14="http://schemas.microsoft.com/office/powerpoint/2010/main" val="36949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828501" y="2357001"/>
            <a:ext cx="7772400" cy="1620409"/>
          </a:xfrm>
        </p:spPr>
        <p:txBody>
          <a:bodyPr>
            <a:noAutofit/>
          </a:bodyPr>
          <a:lstStyle/>
          <a:p>
            <a:br>
              <a:rPr lang="en-US" altLang="en-US" sz="4800" dirty="0">
                <a:solidFill>
                  <a:srgbClr val="C00000"/>
                </a:solidFill>
              </a:rPr>
            </a:br>
            <a:br>
              <a:rPr lang="en-US" altLang="en-US" sz="4800" dirty="0"/>
            </a:br>
            <a:r>
              <a:rPr lang="en-US" altLang="en-US" sz="4800" dirty="0"/>
              <a:t>Dolutegravir Studies</a:t>
            </a:r>
            <a:br>
              <a:rPr lang="en-US" altLang="en-US" sz="4800" dirty="0"/>
            </a:br>
            <a:r>
              <a:rPr lang="en-US" altLang="en-US" sz="4800" dirty="0"/>
              <a:t> in Adults and Adolescents</a:t>
            </a:r>
            <a:endParaRPr lang="en-US" altLang="en-US" sz="4800" dirty="0">
              <a:solidFill>
                <a:srgbClr val="C00000"/>
              </a:solidFill>
            </a:endParaRPr>
          </a:p>
        </p:txBody>
      </p:sp>
      <p:pic>
        <p:nvPicPr>
          <p:cNvPr id="87043" name="Picture 4" descr="medic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9465" y="5105400"/>
            <a:ext cx="1828800" cy="1325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l="8116" t="3716" r="75104" b="79922"/>
          <a:stretch>
            <a:fillRect/>
          </a:stretch>
        </p:blipFill>
        <p:spPr bwMode="auto">
          <a:xfrm>
            <a:off x="609600" y="457200"/>
            <a:ext cx="1447800" cy="1552651"/>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stretch>
            <a:fillRect/>
          </a:stretch>
        </p:blipFill>
        <p:spPr>
          <a:xfrm>
            <a:off x="609600" y="4880256"/>
            <a:ext cx="1336617" cy="1432089"/>
          </a:xfrm>
          <a:prstGeom prst="rect">
            <a:avLst/>
          </a:prstGeom>
          <a:ln>
            <a:noFill/>
          </a:ln>
          <a:effectLst>
            <a:outerShdw blurRad="292100" dist="139700" dir="2700000" algn="tl" rotWithShape="0">
              <a:srgbClr val="333333">
                <a:alpha val="65000"/>
              </a:srgbClr>
            </a:outerShdw>
          </a:effectLst>
        </p:spPr>
      </p:pic>
      <p:pic>
        <p:nvPicPr>
          <p:cNvPr id="2050" name="Picture 2" descr="Image result for dolutegravi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4637" y="430305"/>
            <a:ext cx="1686264" cy="1124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2948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17749"/>
            <a:ext cx="7886700" cy="1325563"/>
          </a:xfrm>
        </p:spPr>
        <p:txBody>
          <a:bodyPr/>
          <a:lstStyle/>
          <a:p>
            <a:r>
              <a:rPr lang="en-US" dirty="0"/>
              <a:t>InSTI and Weight Gain in HIV+ Youth, </a:t>
            </a:r>
            <a:br>
              <a:rPr lang="en-US" dirty="0"/>
            </a:br>
            <a:r>
              <a:rPr lang="en-US" dirty="0"/>
              <a:t>DC Cohort</a:t>
            </a:r>
            <a:br>
              <a:rPr lang="en-US" dirty="0"/>
            </a:br>
            <a:r>
              <a:rPr lang="en-US" sz="2000" i="1" dirty="0" err="1">
                <a:solidFill>
                  <a:schemeClr val="tx1"/>
                </a:solidFill>
              </a:rPr>
              <a:t>Dirajlal</a:t>
            </a:r>
            <a:r>
              <a:rPr lang="en-US" sz="2000" i="1" dirty="0">
                <a:solidFill>
                  <a:schemeClr val="tx1"/>
                </a:solidFill>
              </a:rPr>
              <a:t>-Fargo S et al.  CROI, 2020 Boston Abs. 826</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99457"/>
            <a:ext cx="9000868" cy="18028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69 HIV+ youth age </a:t>
            </a:r>
            <a:r>
              <a:rPr lang="en-US" sz="2000" u="sng" dirty="0"/>
              <a:t>&lt;</a:t>
            </a:r>
            <a:r>
              <a:rPr lang="en-US" sz="2000" dirty="0"/>
              <a:t>24 </a:t>
            </a:r>
            <a:r>
              <a:rPr lang="en-US" sz="2000" dirty="0" err="1"/>
              <a:t>yr</a:t>
            </a:r>
            <a:r>
              <a:rPr lang="en-US" sz="2000" dirty="0"/>
              <a:t> (median 18 </a:t>
            </a:r>
            <a:r>
              <a:rPr lang="en-US" sz="2000" dirty="0" err="1"/>
              <a:t>yr</a:t>
            </a:r>
            <a:r>
              <a:rPr lang="en-US" sz="2000" dirty="0"/>
              <a:t>, 75% perinatal) enrolled in DC Cohort who initiated InSTI regimen between Jan 2011-Mar 2019 and had </a:t>
            </a:r>
            <a:r>
              <a:rPr lang="en-US" sz="2000" u="sng" dirty="0"/>
              <a:t>&gt;</a:t>
            </a:r>
            <a:r>
              <a:rPr lang="en-US" sz="2000" dirty="0"/>
              <a:t>2 BMI recorded at </a:t>
            </a:r>
            <a:r>
              <a:rPr lang="en-US" sz="2000" u="sng" dirty="0"/>
              <a:t>&gt;</a:t>
            </a:r>
            <a:r>
              <a:rPr lang="en-US" sz="2000" dirty="0"/>
              <a:t>6 </a:t>
            </a:r>
            <a:r>
              <a:rPr lang="en-US" sz="2000" dirty="0" err="1"/>
              <a:t>mo</a:t>
            </a:r>
            <a:r>
              <a:rPr lang="en-US" sz="2000" dirty="0"/>
              <a:t> apart and within 2 years pre- and post-InSTI start; compared trajectory of BMI pre and post InSTI.</a:t>
            </a:r>
          </a:p>
        </p:txBody>
      </p:sp>
      <p:pic>
        <p:nvPicPr>
          <p:cNvPr id="8" name="Picture 7">
            <a:extLst>
              <a:ext uri="{FF2B5EF4-FFF2-40B4-BE49-F238E27FC236}">
                <a16:creationId xmlns:a16="http://schemas.microsoft.com/office/drawing/2014/main" id="{20AF9E8E-35EB-4D6D-809D-A2ACCC4C9B9F}"/>
              </a:ext>
            </a:extLst>
          </p:cNvPr>
          <p:cNvPicPr>
            <a:picLocks noChangeAspect="1"/>
          </p:cNvPicPr>
          <p:nvPr/>
        </p:nvPicPr>
        <p:blipFill>
          <a:blip r:embed="rId2"/>
          <a:stretch>
            <a:fillRect/>
          </a:stretch>
        </p:blipFill>
        <p:spPr>
          <a:xfrm>
            <a:off x="151550" y="353784"/>
            <a:ext cx="510911" cy="653491"/>
          </a:xfrm>
          <a:prstGeom prst="rect">
            <a:avLst/>
          </a:prstGeom>
        </p:spPr>
      </p:pic>
      <p:grpSp>
        <p:nvGrpSpPr>
          <p:cNvPr id="16" name="Group 15">
            <a:extLst>
              <a:ext uri="{FF2B5EF4-FFF2-40B4-BE49-F238E27FC236}">
                <a16:creationId xmlns:a16="http://schemas.microsoft.com/office/drawing/2014/main" id="{6E9D6824-3FBF-4B56-881F-16773C610FD6}"/>
              </a:ext>
            </a:extLst>
          </p:cNvPr>
          <p:cNvGrpSpPr/>
          <p:nvPr/>
        </p:nvGrpSpPr>
        <p:grpSpPr>
          <a:xfrm>
            <a:off x="244519" y="2455418"/>
            <a:ext cx="3084610" cy="2605187"/>
            <a:chOff x="89884" y="3203394"/>
            <a:chExt cx="3084610" cy="2605187"/>
          </a:xfrm>
        </p:grpSpPr>
        <p:pic>
          <p:nvPicPr>
            <p:cNvPr id="9" name="Picture 8">
              <a:extLst>
                <a:ext uri="{FF2B5EF4-FFF2-40B4-BE49-F238E27FC236}">
                  <a16:creationId xmlns:a16="http://schemas.microsoft.com/office/drawing/2014/main" id="{3F1DFC2E-B0A1-4F90-A5E6-FFC66A4DA34E}"/>
                </a:ext>
              </a:extLst>
            </p:cNvPr>
            <p:cNvPicPr>
              <a:picLocks noChangeAspect="1"/>
            </p:cNvPicPr>
            <p:nvPr/>
          </p:nvPicPr>
          <p:blipFill>
            <a:blip r:embed="rId3"/>
            <a:stretch>
              <a:fillRect/>
            </a:stretch>
          </p:blipFill>
          <p:spPr>
            <a:xfrm>
              <a:off x="89884" y="3551156"/>
              <a:ext cx="2971800" cy="2257425"/>
            </a:xfrm>
            <a:prstGeom prst="rect">
              <a:avLst/>
            </a:prstGeom>
          </p:spPr>
        </p:pic>
        <p:sp>
          <p:nvSpPr>
            <p:cNvPr id="12" name="Rectangle 11">
              <a:extLst>
                <a:ext uri="{FF2B5EF4-FFF2-40B4-BE49-F238E27FC236}">
                  <a16:creationId xmlns:a16="http://schemas.microsoft.com/office/drawing/2014/main" id="{0B0F392D-C747-4D91-9D34-FD283CC530E9}"/>
                </a:ext>
              </a:extLst>
            </p:cNvPr>
            <p:cNvSpPr/>
            <p:nvPr/>
          </p:nvSpPr>
          <p:spPr>
            <a:xfrm>
              <a:off x="151338" y="3203394"/>
              <a:ext cx="3023156" cy="400110"/>
            </a:xfrm>
            <a:prstGeom prst="rect">
              <a:avLst/>
            </a:prstGeom>
          </p:spPr>
          <p:txBody>
            <a:bodyPr wrap="square">
              <a:spAutoFit/>
            </a:bodyPr>
            <a:lstStyle/>
            <a:p>
              <a:pPr algn="ctr"/>
              <a:r>
                <a:rPr lang="en-US" sz="1000" b="1" dirty="0">
                  <a:latin typeface="Arial" panose="020B0604020202020204" pitchFamily="34" charset="0"/>
                  <a:cs typeface="Arial" panose="020B0604020202020204" pitchFamily="34" charset="0"/>
                </a:rPr>
                <a:t>BMI Measurements Before and After InSTI ART</a:t>
              </a:r>
            </a:p>
            <a:p>
              <a:pPr algn="ctr"/>
              <a:r>
                <a:rPr lang="en-US" sz="1000" b="1" dirty="0">
                  <a:latin typeface="Arial" panose="020B0604020202020204" pitchFamily="34" charset="0"/>
                  <a:cs typeface="Arial" panose="020B0604020202020204" pitchFamily="34" charset="0"/>
                </a:rPr>
                <a:t>(896 measures in 69 </a:t>
              </a:r>
              <a:r>
                <a:rPr lang="en-US" sz="1000" b="1" dirty="0" err="1">
                  <a:latin typeface="Arial" panose="020B0604020202020204" pitchFamily="34" charset="0"/>
                  <a:cs typeface="Arial" panose="020B0604020202020204" pitchFamily="34" charset="0"/>
                </a:rPr>
                <a:t>pt</a:t>
              </a:r>
              <a:r>
                <a:rPr lang="en-US" sz="1000" b="1" dirty="0">
                  <a:latin typeface="Arial" panose="020B0604020202020204" pitchFamily="34" charset="0"/>
                  <a:cs typeface="Arial" panose="020B0604020202020204" pitchFamily="34" charset="0"/>
                </a:rPr>
                <a:t>)</a:t>
              </a:r>
            </a:p>
          </p:txBody>
        </p:sp>
      </p:grpSp>
      <p:grpSp>
        <p:nvGrpSpPr>
          <p:cNvPr id="17" name="Group 16">
            <a:extLst>
              <a:ext uri="{FF2B5EF4-FFF2-40B4-BE49-F238E27FC236}">
                <a16:creationId xmlns:a16="http://schemas.microsoft.com/office/drawing/2014/main" id="{E5C38B58-4B33-47AF-A5FE-1CB9C32A067E}"/>
              </a:ext>
            </a:extLst>
          </p:cNvPr>
          <p:cNvGrpSpPr/>
          <p:nvPr/>
        </p:nvGrpSpPr>
        <p:grpSpPr>
          <a:xfrm>
            <a:off x="5748909" y="2525020"/>
            <a:ext cx="3395091" cy="2627719"/>
            <a:chOff x="3563898" y="2823575"/>
            <a:chExt cx="3395091" cy="2627719"/>
          </a:xfrm>
        </p:grpSpPr>
        <p:pic>
          <p:nvPicPr>
            <p:cNvPr id="11" name="Picture 10">
              <a:extLst>
                <a:ext uri="{FF2B5EF4-FFF2-40B4-BE49-F238E27FC236}">
                  <a16:creationId xmlns:a16="http://schemas.microsoft.com/office/drawing/2014/main" id="{B0BED46B-4942-4A65-A1FA-BDB7BAD38EF1}"/>
                </a:ext>
              </a:extLst>
            </p:cNvPr>
            <p:cNvPicPr>
              <a:picLocks noChangeAspect="1"/>
            </p:cNvPicPr>
            <p:nvPr/>
          </p:nvPicPr>
          <p:blipFill>
            <a:blip r:embed="rId4"/>
            <a:stretch>
              <a:fillRect/>
            </a:stretch>
          </p:blipFill>
          <p:spPr>
            <a:xfrm>
              <a:off x="3563898" y="3203394"/>
              <a:ext cx="3067050" cy="2247900"/>
            </a:xfrm>
            <a:prstGeom prst="rect">
              <a:avLst/>
            </a:prstGeom>
          </p:spPr>
        </p:pic>
        <p:sp>
          <p:nvSpPr>
            <p:cNvPr id="13" name="Rectangle 12">
              <a:extLst>
                <a:ext uri="{FF2B5EF4-FFF2-40B4-BE49-F238E27FC236}">
                  <a16:creationId xmlns:a16="http://schemas.microsoft.com/office/drawing/2014/main" id="{1A59482A-9C4B-4BD1-9C56-B78D8871F857}"/>
                </a:ext>
              </a:extLst>
            </p:cNvPr>
            <p:cNvSpPr/>
            <p:nvPr/>
          </p:nvSpPr>
          <p:spPr>
            <a:xfrm>
              <a:off x="3777492" y="2823575"/>
              <a:ext cx="3181497" cy="400110"/>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BMI-for-Age Z-Score Before and After InSTI ART</a:t>
              </a:r>
            </a:p>
            <a:p>
              <a:pPr algn="ctr"/>
              <a:r>
                <a:rPr lang="en-US" sz="1000" b="1" dirty="0">
                  <a:latin typeface="Arial" panose="020B0604020202020204" pitchFamily="34" charset="0"/>
                  <a:cs typeface="Arial" panose="020B0604020202020204" pitchFamily="34" charset="0"/>
                </a:rPr>
                <a:t>(446 measures in 38 </a:t>
              </a:r>
              <a:r>
                <a:rPr lang="en-US" sz="1000" b="1" dirty="0" err="1">
                  <a:latin typeface="Arial" panose="020B0604020202020204" pitchFamily="34" charset="0"/>
                  <a:cs typeface="Arial" panose="020B0604020202020204" pitchFamily="34" charset="0"/>
                </a:rPr>
                <a:t>pt</a:t>
              </a:r>
              <a:r>
                <a:rPr lang="en-US" sz="1000" b="1" dirty="0">
                  <a:latin typeface="Arial" panose="020B0604020202020204" pitchFamily="34" charset="0"/>
                  <a:cs typeface="Arial" panose="020B0604020202020204" pitchFamily="34" charset="0"/>
                </a:rPr>
                <a:t>)</a:t>
              </a:r>
            </a:p>
          </p:txBody>
        </p:sp>
      </p:grpSp>
      <p:pic>
        <p:nvPicPr>
          <p:cNvPr id="14" name="Picture 13">
            <a:extLst>
              <a:ext uri="{FF2B5EF4-FFF2-40B4-BE49-F238E27FC236}">
                <a16:creationId xmlns:a16="http://schemas.microsoft.com/office/drawing/2014/main" id="{E92C6410-07FB-49D5-8DC4-29C448CFD2E9}"/>
              </a:ext>
            </a:extLst>
          </p:cNvPr>
          <p:cNvPicPr>
            <a:picLocks noChangeAspect="1"/>
          </p:cNvPicPr>
          <p:nvPr/>
        </p:nvPicPr>
        <p:blipFill>
          <a:blip r:embed="rId5"/>
          <a:stretch>
            <a:fillRect/>
          </a:stretch>
        </p:blipFill>
        <p:spPr>
          <a:xfrm>
            <a:off x="7876879" y="736338"/>
            <a:ext cx="895350" cy="371475"/>
          </a:xfrm>
          <a:prstGeom prst="rect">
            <a:avLst/>
          </a:prstGeom>
        </p:spPr>
      </p:pic>
      <p:pic>
        <p:nvPicPr>
          <p:cNvPr id="15" name="Picture 14">
            <a:extLst>
              <a:ext uri="{FF2B5EF4-FFF2-40B4-BE49-F238E27FC236}">
                <a16:creationId xmlns:a16="http://schemas.microsoft.com/office/drawing/2014/main" id="{787F47F2-4BCB-4191-AE23-4883A98A0DF2}"/>
              </a:ext>
            </a:extLst>
          </p:cNvPr>
          <p:cNvPicPr>
            <a:picLocks noChangeAspect="1"/>
          </p:cNvPicPr>
          <p:nvPr/>
        </p:nvPicPr>
        <p:blipFill>
          <a:blip r:embed="rId6"/>
          <a:stretch>
            <a:fillRect/>
          </a:stretch>
        </p:blipFill>
        <p:spPr>
          <a:xfrm>
            <a:off x="8348147" y="119893"/>
            <a:ext cx="485043" cy="524801"/>
          </a:xfrm>
          <a:prstGeom prst="rect">
            <a:avLst/>
          </a:prstGeom>
        </p:spPr>
      </p:pic>
      <p:grpSp>
        <p:nvGrpSpPr>
          <p:cNvPr id="23" name="Group 22">
            <a:extLst>
              <a:ext uri="{FF2B5EF4-FFF2-40B4-BE49-F238E27FC236}">
                <a16:creationId xmlns:a16="http://schemas.microsoft.com/office/drawing/2014/main" id="{E90CCBCE-5C6F-4A20-97DB-D4C2B52E647A}"/>
              </a:ext>
            </a:extLst>
          </p:cNvPr>
          <p:cNvGrpSpPr/>
          <p:nvPr/>
        </p:nvGrpSpPr>
        <p:grpSpPr>
          <a:xfrm>
            <a:off x="257948" y="5060605"/>
            <a:ext cx="3023156" cy="1531359"/>
            <a:chOff x="329142" y="5057496"/>
            <a:chExt cx="3023156" cy="1531359"/>
          </a:xfrm>
        </p:grpSpPr>
        <p:pic>
          <p:nvPicPr>
            <p:cNvPr id="18" name="Picture 17">
              <a:extLst>
                <a:ext uri="{FF2B5EF4-FFF2-40B4-BE49-F238E27FC236}">
                  <a16:creationId xmlns:a16="http://schemas.microsoft.com/office/drawing/2014/main" id="{45D8F300-CCC3-4CC3-9CC7-801554F11B55}"/>
                </a:ext>
              </a:extLst>
            </p:cNvPr>
            <p:cNvPicPr>
              <a:picLocks noChangeAspect="1"/>
            </p:cNvPicPr>
            <p:nvPr/>
          </p:nvPicPr>
          <p:blipFill>
            <a:blip r:embed="rId7"/>
            <a:stretch>
              <a:fillRect/>
            </a:stretch>
          </p:blipFill>
          <p:spPr>
            <a:xfrm>
              <a:off x="472315" y="5402810"/>
              <a:ext cx="2731498" cy="1186045"/>
            </a:xfrm>
            <a:prstGeom prst="rect">
              <a:avLst/>
            </a:prstGeom>
          </p:spPr>
        </p:pic>
        <p:sp>
          <p:nvSpPr>
            <p:cNvPr id="20" name="Rectangle 19">
              <a:extLst>
                <a:ext uri="{FF2B5EF4-FFF2-40B4-BE49-F238E27FC236}">
                  <a16:creationId xmlns:a16="http://schemas.microsoft.com/office/drawing/2014/main" id="{CC34CA38-1BCC-4ED0-8066-B13D9CB42940}"/>
                </a:ext>
              </a:extLst>
            </p:cNvPr>
            <p:cNvSpPr/>
            <p:nvPr/>
          </p:nvSpPr>
          <p:spPr>
            <a:xfrm>
              <a:off x="329142" y="5057496"/>
              <a:ext cx="3023156" cy="400110"/>
            </a:xfrm>
            <a:prstGeom prst="rect">
              <a:avLst/>
            </a:prstGeom>
          </p:spPr>
          <p:txBody>
            <a:bodyPr wrap="square">
              <a:spAutoFit/>
            </a:bodyPr>
            <a:lstStyle/>
            <a:p>
              <a:pPr algn="ctr"/>
              <a:r>
                <a:rPr lang="en-US" sz="1000" b="1" dirty="0">
                  <a:latin typeface="Arial" panose="020B0604020202020204" pitchFamily="34" charset="0"/>
                  <a:cs typeface="Arial" panose="020B0604020202020204" pitchFamily="34" charset="0"/>
                </a:rPr>
                <a:t>Rate BMI Change Youth 0-24 Years</a:t>
              </a:r>
            </a:p>
            <a:p>
              <a:pPr algn="ctr"/>
              <a:r>
                <a:rPr lang="en-US" sz="1000" b="1" dirty="0">
                  <a:latin typeface="Arial" panose="020B0604020202020204" pitchFamily="34" charset="0"/>
                  <a:cs typeface="Arial" panose="020B0604020202020204" pitchFamily="34" charset="0"/>
                </a:rPr>
                <a:t>N=69</a:t>
              </a:r>
            </a:p>
          </p:txBody>
        </p:sp>
      </p:grpSp>
      <p:grpSp>
        <p:nvGrpSpPr>
          <p:cNvPr id="22" name="Group 21">
            <a:extLst>
              <a:ext uri="{FF2B5EF4-FFF2-40B4-BE49-F238E27FC236}">
                <a16:creationId xmlns:a16="http://schemas.microsoft.com/office/drawing/2014/main" id="{4DA8019C-8C0C-4DB6-B39B-8CB0853C2BA2}"/>
              </a:ext>
            </a:extLst>
          </p:cNvPr>
          <p:cNvGrpSpPr/>
          <p:nvPr/>
        </p:nvGrpSpPr>
        <p:grpSpPr>
          <a:xfrm>
            <a:off x="5822584" y="5146418"/>
            <a:ext cx="3023156" cy="1407987"/>
            <a:chOff x="5499756" y="5078784"/>
            <a:chExt cx="3023156" cy="1407987"/>
          </a:xfrm>
        </p:grpSpPr>
        <p:pic>
          <p:nvPicPr>
            <p:cNvPr id="19" name="Picture 18">
              <a:extLst>
                <a:ext uri="{FF2B5EF4-FFF2-40B4-BE49-F238E27FC236}">
                  <a16:creationId xmlns:a16="http://schemas.microsoft.com/office/drawing/2014/main" id="{57467D70-B38C-4EE6-9828-55F2A256D589}"/>
                </a:ext>
              </a:extLst>
            </p:cNvPr>
            <p:cNvPicPr>
              <a:picLocks noChangeAspect="1"/>
            </p:cNvPicPr>
            <p:nvPr/>
          </p:nvPicPr>
          <p:blipFill>
            <a:blip r:embed="rId8"/>
            <a:stretch>
              <a:fillRect/>
            </a:stretch>
          </p:blipFill>
          <p:spPr>
            <a:xfrm>
              <a:off x="5732731" y="5435415"/>
              <a:ext cx="2466389" cy="1051356"/>
            </a:xfrm>
            <a:prstGeom prst="rect">
              <a:avLst/>
            </a:prstGeom>
          </p:spPr>
        </p:pic>
        <p:sp>
          <p:nvSpPr>
            <p:cNvPr id="21" name="Rectangle 20">
              <a:extLst>
                <a:ext uri="{FF2B5EF4-FFF2-40B4-BE49-F238E27FC236}">
                  <a16:creationId xmlns:a16="http://schemas.microsoft.com/office/drawing/2014/main" id="{E0E7BDB7-29E2-45F9-B98A-38FD171B746F}"/>
                </a:ext>
              </a:extLst>
            </p:cNvPr>
            <p:cNvSpPr/>
            <p:nvPr/>
          </p:nvSpPr>
          <p:spPr>
            <a:xfrm>
              <a:off x="5499756" y="5078784"/>
              <a:ext cx="3023156" cy="400110"/>
            </a:xfrm>
            <a:prstGeom prst="rect">
              <a:avLst/>
            </a:prstGeom>
          </p:spPr>
          <p:txBody>
            <a:bodyPr wrap="square">
              <a:spAutoFit/>
            </a:bodyPr>
            <a:lstStyle/>
            <a:p>
              <a:pPr algn="ctr"/>
              <a:r>
                <a:rPr lang="en-US" sz="1000" b="1" dirty="0">
                  <a:latin typeface="Arial" panose="020B0604020202020204" pitchFamily="34" charset="0"/>
                  <a:cs typeface="Arial" panose="020B0604020202020204" pitchFamily="34" charset="0"/>
                </a:rPr>
                <a:t>Rate BMI Z-Score Change Youth 0-19 </a:t>
              </a:r>
              <a:r>
                <a:rPr lang="en-US" sz="1000" b="1" dirty="0" err="1">
                  <a:latin typeface="Arial" panose="020B0604020202020204" pitchFamily="34" charset="0"/>
                  <a:cs typeface="Arial" panose="020B0604020202020204" pitchFamily="34" charset="0"/>
                </a:rPr>
                <a:t>Yrs</a:t>
              </a:r>
              <a:r>
                <a:rPr lang="en-US" sz="1000" b="1" dirty="0">
                  <a:latin typeface="Arial" panose="020B0604020202020204" pitchFamily="34" charset="0"/>
                  <a:cs typeface="Arial" panose="020B0604020202020204" pitchFamily="34" charset="0"/>
                </a:rPr>
                <a:t> (N=38)</a:t>
              </a:r>
            </a:p>
          </p:txBody>
        </p:sp>
      </p:grpSp>
      <p:sp>
        <p:nvSpPr>
          <p:cNvPr id="25" name="Content Placeholder 111">
            <a:extLst>
              <a:ext uri="{FF2B5EF4-FFF2-40B4-BE49-F238E27FC236}">
                <a16:creationId xmlns:a16="http://schemas.microsoft.com/office/drawing/2014/main" id="{A2E4BE8A-7794-48AE-8948-AA10982BF277}"/>
              </a:ext>
            </a:extLst>
          </p:cNvPr>
          <p:cNvSpPr txBox="1">
            <a:spLocks/>
          </p:cNvSpPr>
          <p:nvPr/>
        </p:nvSpPr>
        <p:spPr>
          <a:xfrm>
            <a:off x="3065540" y="3097370"/>
            <a:ext cx="2727263" cy="24608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800" dirty="0"/>
              <a:t>Compared to pre-InSTI period, post-InSTI initiation, HIV+ youth had trend to increase in BMI and significantly higher rates increase in BMI-for-age z-score.</a:t>
            </a:r>
          </a:p>
        </p:txBody>
      </p:sp>
    </p:spTree>
    <p:extLst>
      <p:ext uri="{BB962C8B-B14F-4D97-AF65-F5344CB8AC3E}">
        <p14:creationId xmlns:p14="http://schemas.microsoft.com/office/powerpoint/2010/main" val="33004359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17749"/>
            <a:ext cx="7886700" cy="1325563"/>
          </a:xfrm>
        </p:spPr>
        <p:txBody>
          <a:bodyPr/>
          <a:lstStyle/>
          <a:p>
            <a:r>
              <a:rPr lang="en-US" dirty="0"/>
              <a:t>Risk of Metabolic Disease, Diabetes and CV Disease in ADVANCE Trial DTG vs EFV</a:t>
            </a:r>
            <a:br>
              <a:rPr lang="en-US" dirty="0"/>
            </a:br>
            <a:r>
              <a:rPr lang="en-US" sz="2000" i="1" dirty="0">
                <a:solidFill>
                  <a:schemeClr val="tx1"/>
                </a:solidFill>
              </a:rPr>
              <a:t>Hill A et al.  CROI, 2020 Boston Abs. 81</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99457"/>
            <a:ext cx="8857735" cy="20749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ADVANCE trial randomized 1,053 ART naïve </a:t>
            </a:r>
            <a:r>
              <a:rPr lang="en-US" sz="2200" dirty="0" err="1"/>
              <a:t>pt</a:t>
            </a:r>
            <a:r>
              <a:rPr lang="en-US" sz="2200" dirty="0"/>
              <a:t> (59% female) to 96 </a:t>
            </a:r>
            <a:r>
              <a:rPr lang="en-US" sz="2200" dirty="0" err="1"/>
              <a:t>wks</a:t>
            </a:r>
            <a:r>
              <a:rPr lang="en-US" sz="2200" dirty="0"/>
              <a:t> DTG + TAF/FTC or TDF/FTC or EFV/TDF/FTC.  Weight, lipids, fasting glucose and BP were measured at baseline and week 48.</a:t>
            </a:r>
          </a:p>
          <a:p>
            <a:pPr>
              <a:lnSpc>
                <a:spcPct val="103000"/>
              </a:lnSpc>
              <a:spcBef>
                <a:spcPts val="600"/>
              </a:spcBef>
            </a:pPr>
            <a:r>
              <a:rPr lang="en-US" sz="2200" dirty="0"/>
              <a:t> Calculated 10-year risk of CVD and type 2 DM using Framingham, QRISK and QDIABETES equations.</a:t>
            </a:r>
            <a:endParaRPr lang="en-US" sz="1900" dirty="0"/>
          </a:p>
        </p:txBody>
      </p:sp>
      <p:grpSp>
        <p:nvGrpSpPr>
          <p:cNvPr id="9" name="Group 8">
            <a:extLst>
              <a:ext uri="{FF2B5EF4-FFF2-40B4-BE49-F238E27FC236}">
                <a16:creationId xmlns:a16="http://schemas.microsoft.com/office/drawing/2014/main" id="{B17A1B36-C6F6-4126-A911-9745BD917B93}"/>
              </a:ext>
            </a:extLst>
          </p:cNvPr>
          <p:cNvGrpSpPr/>
          <p:nvPr/>
        </p:nvGrpSpPr>
        <p:grpSpPr>
          <a:xfrm>
            <a:off x="169139" y="3028955"/>
            <a:ext cx="5060358" cy="2719238"/>
            <a:chOff x="134715" y="2868311"/>
            <a:chExt cx="5528047" cy="2846720"/>
          </a:xfrm>
        </p:grpSpPr>
        <p:pic>
          <p:nvPicPr>
            <p:cNvPr id="6" name="Picture 5">
              <a:extLst>
                <a:ext uri="{FF2B5EF4-FFF2-40B4-BE49-F238E27FC236}">
                  <a16:creationId xmlns:a16="http://schemas.microsoft.com/office/drawing/2014/main" id="{3DACC16C-7BE5-476F-9BB8-EC1806D45A56}"/>
                </a:ext>
              </a:extLst>
            </p:cNvPr>
            <p:cNvPicPr>
              <a:picLocks noChangeAspect="1"/>
            </p:cNvPicPr>
            <p:nvPr/>
          </p:nvPicPr>
          <p:blipFill>
            <a:blip r:embed="rId3"/>
            <a:stretch>
              <a:fillRect/>
            </a:stretch>
          </p:blipFill>
          <p:spPr>
            <a:xfrm>
              <a:off x="134715" y="3375647"/>
              <a:ext cx="5528047" cy="2339384"/>
            </a:xfrm>
            <a:prstGeom prst="rect">
              <a:avLst/>
            </a:prstGeom>
          </p:spPr>
        </p:pic>
        <p:sp>
          <p:nvSpPr>
            <p:cNvPr id="8" name="TextBox 7">
              <a:extLst>
                <a:ext uri="{FF2B5EF4-FFF2-40B4-BE49-F238E27FC236}">
                  <a16:creationId xmlns:a16="http://schemas.microsoft.com/office/drawing/2014/main" id="{BA94B558-909F-4F9D-B795-268582F5084A}"/>
                </a:ext>
              </a:extLst>
            </p:cNvPr>
            <p:cNvSpPr txBox="1"/>
            <p:nvPr/>
          </p:nvSpPr>
          <p:spPr>
            <a:xfrm>
              <a:off x="134715" y="2868311"/>
              <a:ext cx="5456952" cy="48330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Summary of median change from baseline across lab parameters </a:t>
              </a:r>
            </a:p>
            <a:p>
              <a:pPr algn="ctr"/>
              <a:r>
                <a:rPr lang="en-US" sz="1200" b="1" dirty="0">
                  <a:latin typeface="Arial" panose="020B0604020202020204" pitchFamily="34" charset="0"/>
                  <a:cs typeface="Arial" panose="020B0604020202020204" pitchFamily="34" charset="0"/>
                </a:rPr>
                <a:t>and risk scores</a:t>
              </a:r>
            </a:p>
          </p:txBody>
        </p:sp>
      </p:grpSp>
      <p:sp>
        <p:nvSpPr>
          <p:cNvPr id="11" name="Content Placeholder 111">
            <a:extLst>
              <a:ext uri="{FF2B5EF4-FFF2-40B4-BE49-F238E27FC236}">
                <a16:creationId xmlns:a16="http://schemas.microsoft.com/office/drawing/2014/main" id="{2F879206-0881-4BC1-A135-CAFB8FCCE45A}"/>
              </a:ext>
            </a:extLst>
          </p:cNvPr>
          <p:cNvSpPr txBox="1">
            <a:spLocks/>
          </p:cNvSpPr>
          <p:nvPr/>
        </p:nvSpPr>
        <p:spPr>
          <a:xfrm>
            <a:off x="5246453" y="3041226"/>
            <a:ext cx="3779788" cy="388434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2000"/>
              </a:lnSpc>
              <a:spcBef>
                <a:spcPts val="600"/>
              </a:spcBef>
            </a:pPr>
            <a:r>
              <a:rPr lang="en-US" sz="2200" dirty="0"/>
              <a:t>Treatment emergent metabolic syndrome was </a:t>
            </a:r>
            <a:r>
              <a:rPr lang="en-US" sz="2200" dirty="0">
                <a:solidFill>
                  <a:srgbClr val="C00000"/>
                </a:solidFill>
              </a:rPr>
              <a:t>8% DTG-TAF</a:t>
            </a:r>
            <a:r>
              <a:rPr lang="en-US" sz="2200" dirty="0"/>
              <a:t>, </a:t>
            </a:r>
            <a:r>
              <a:rPr lang="en-US" sz="2200" dirty="0">
                <a:solidFill>
                  <a:srgbClr val="0070C0"/>
                </a:solidFill>
              </a:rPr>
              <a:t>6% DTG-TDF</a:t>
            </a:r>
            <a:r>
              <a:rPr lang="en-US" sz="2200" dirty="0"/>
              <a:t>, </a:t>
            </a:r>
            <a:r>
              <a:rPr lang="en-US" sz="2200" dirty="0">
                <a:solidFill>
                  <a:srgbClr val="7030A0"/>
                </a:solidFill>
              </a:rPr>
              <a:t>3% EFV-TDF </a:t>
            </a:r>
            <a:r>
              <a:rPr lang="en-US" sz="2200" dirty="0"/>
              <a:t>(p=0.02).</a:t>
            </a:r>
          </a:p>
          <a:p>
            <a:pPr>
              <a:lnSpc>
                <a:spcPct val="112000"/>
              </a:lnSpc>
              <a:spcBef>
                <a:spcPts val="600"/>
              </a:spcBef>
            </a:pPr>
            <a:r>
              <a:rPr lang="en-US" sz="2200" dirty="0"/>
              <a:t>Treatment with </a:t>
            </a:r>
            <a:r>
              <a:rPr lang="en-US" sz="2200" dirty="0">
                <a:solidFill>
                  <a:srgbClr val="C00000"/>
                </a:solidFill>
              </a:rPr>
              <a:t>DTG-TAF-FTC</a:t>
            </a:r>
            <a:r>
              <a:rPr lang="en-US" sz="2200" dirty="0"/>
              <a:t> led to greater rises in weight, lipids, and glucose than </a:t>
            </a:r>
            <a:r>
              <a:rPr lang="en-US" sz="2200" dirty="0">
                <a:solidFill>
                  <a:srgbClr val="0070C0"/>
                </a:solidFill>
              </a:rPr>
              <a:t>DTG-TDF-FTC</a:t>
            </a:r>
            <a:r>
              <a:rPr lang="en-US" sz="2200" dirty="0"/>
              <a:t>, with small increase predicted 10-year risk of CVD and DM with DTG with TAF or TDF.</a:t>
            </a:r>
            <a:endParaRPr lang="en-US" sz="1900" dirty="0"/>
          </a:p>
        </p:txBody>
      </p:sp>
      <p:sp>
        <p:nvSpPr>
          <p:cNvPr id="5" name="TextBox 4">
            <a:extLst>
              <a:ext uri="{FF2B5EF4-FFF2-40B4-BE49-F238E27FC236}">
                <a16:creationId xmlns:a16="http://schemas.microsoft.com/office/drawing/2014/main" id="{E7EA05CF-1796-4AEB-849C-63BB9486EB48}"/>
              </a:ext>
            </a:extLst>
          </p:cNvPr>
          <p:cNvSpPr txBox="1"/>
          <p:nvPr/>
        </p:nvSpPr>
        <p:spPr>
          <a:xfrm>
            <a:off x="113084" y="5711757"/>
            <a:ext cx="5423650" cy="1131079"/>
          </a:xfrm>
          <a:prstGeom prst="rect">
            <a:avLst/>
          </a:prstGeom>
          <a:noFill/>
        </p:spPr>
        <p:txBody>
          <a:bodyPr wrap="square" rtlCol="0">
            <a:spAutoFit/>
          </a:bodyPr>
          <a:lstStyle/>
          <a:p>
            <a:pPr>
              <a:spcBef>
                <a:spcPts val="300"/>
              </a:spcBef>
            </a:pPr>
            <a:r>
              <a:rPr lang="en-US" sz="1200" dirty="0">
                <a:solidFill>
                  <a:srgbClr val="C00000"/>
                </a:solidFill>
                <a:latin typeface="Arial" panose="020B0604020202020204" pitchFamily="34" charset="0"/>
                <a:cs typeface="Arial" panose="020B0604020202020204" pitchFamily="34" charset="0"/>
              </a:rPr>
              <a:t>Comparing DTG regimens:  DTG-TAF worse </a:t>
            </a:r>
            <a:r>
              <a:rPr lang="en-US" sz="1200" dirty="0" err="1">
                <a:solidFill>
                  <a:srgbClr val="C00000"/>
                </a:solidFill>
                <a:latin typeface="Arial" panose="020B0604020202020204" pitchFamily="34" charset="0"/>
                <a:cs typeface="Arial" panose="020B0604020202020204" pitchFamily="34" charset="0"/>
              </a:rPr>
              <a:t>wt</a:t>
            </a:r>
            <a:r>
              <a:rPr lang="en-US" sz="1200" dirty="0">
                <a:solidFill>
                  <a:srgbClr val="C00000"/>
                </a:solidFill>
                <a:latin typeface="Arial" panose="020B0604020202020204" pitchFamily="34" charset="0"/>
                <a:cs typeface="Arial" panose="020B0604020202020204" pitchFamily="34" charset="0"/>
              </a:rPr>
              <a:t>/lipids/glucose than DTG-TDF </a:t>
            </a:r>
          </a:p>
          <a:p>
            <a:pPr>
              <a:spcBef>
                <a:spcPts val="300"/>
              </a:spcBef>
            </a:pPr>
            <a:r>
              <a:rPr lang="en-US" sz="1200" dirty="0">
                <a:solidFill>
                  <a:srgbClr val="0070C0"/>
                </a:solidFill>
                <a:latin typeface="Arial" panose="020B0604020202020204" pitchFamily="34" charset="0"/>
                <a:cs typeface="Arial" panose="020B0604020202020204" pitchFamily="34" charset="0"/>
              </a:rPr>
              <a:t>Comparing TAF to EFV: DTG-TAF worse </a:t>
            </a:r>
            <a:r>
              <a:rPr lang="en-US" sz="1200" dirty="0" err="1">
                <a:solidFill>
                  <a:srgbClr val="0070C0"/>
                </a:solidFill>
                <a:latin typeface="Arial" panose="020B0604020202020204" pitchFamily="34" charset="0"/>
                <a:cs typeface="Arial" panose="020B0604020202020204" pitchFamily="34" charset="0"/>
              </a:rPr>
              <a:t>wt</a:t>
            </a:r>
            <a:r>
              <a:rPr lang="en-US" sz="1200" dirty="0">
                <a:solidFill>
                  <a:srgbClr val="0070C0"/>
                </a:solidFill>
                <a:latin typeface="Arial" panose="020B0604020202020204" pitchFamily="34" charset="0"/>
                <a:cs typeface="Arial" panose="020B0604020202020204" pitchFamily="34" charset="0"/>
              </a:rPr>
              <a:t>/BP/lipids/glucose than EFV</a:t>
            </a:r>
          </a:p>
          <a:p>
            <a:pPr>
              <a:spcBef>
                <a:spcPts val="300"/>
              </a:spcBef>
            </a:pPr>
            <a:r>
              <a:rPr lang="en-US" sz="1200" dirty="0">
                <a:solidFill>
                  <a:srgbClr val="7030A0"/>
                </a:solidFill>
                <a:latin typeface="Arial" panose="020B0604020202020204" pitchFamily="34" charset="0"/>
                <a:cs typeface="Arial" panose="020B0604020202020204" pitchFamily="34" charset="0"/>
              </a:rPr>
              <a:t>Comparing TDF to EFV: DTG-TDF worse </a:t>
            </a:r>
            <a:r>
              <a:rPr lang="en-US" sz="1200" dirty="0" err="1">
                <a:solidFill>
                  <a:srgbClr val="7030A0"/>
                </a:solidFill>
                <a:latin typeface="Arial" panose="020B0604020202020204" pitchFamily="34" charset="0"/>
                <a:cs typeface="Arial" panose="020B0604020202020204" pitchFamily="34" charset="0"/>
              </a:rPr>
              <a:t>wt</a:t>
            </a:r>
            <a:r>
              <a:rPr lang="en-US" sz="1200" dirty="0">
                <a:solidFill>
                  <a:srgbClr val="7030A0"/>
                </a:solidFill>
                <a:latin typeface="Arial" panose="020B0604020202020204" pitchFamily="34" charset="0"/>
                <a:cs typeface="Arial" panose="020B0604020202020204" pitchFamily="34" charset="0"/>
              </a:rPr>
              <a:t>/lipids/glucose than EFV</a:t>
            </a:r>
          </a:p>
          <a:p>
            <a:pPr>
              <a:spcBef>
                <a:spcPts val="300"/>
              </a:spcBef>
            </a:pPr>
            <a:r>
              <a:rPr lang="en-US" sz="1200" dirty="0">
                <a:latin typeface="Arial" panose="020B0604020202020204" pitchFamily="34" charset="0"/>
                <a:cs typeface="Arial" panose="020B0604020202020204" pitchFamily="34" charset="0"/>
              </a:rPr>
              <a:t>Conclusion: </a:t>
            </a:r>
            <a:r>
              <a:rPr lang="en-US" sz="1200" dirty="0" err="1">
                <a:latin typeface="Arial" panose="020B0604020202020204" pitchFamily="34" charset="0"/>
                <a:cs typeface="Arial" panose="020B0604020202020204" pitchFamily="34" charset="0"/>
              </a:rPr>
              <a:t>Wt</a:t>
            </a:r>
            <a:r>
              <a:rPr lang="en-US" sz="1200" dirty="0">
                <a:latin typeface="Arial" panose="020B0604020202020204" pitchFamily="34" charset="0"/>
                <a:cs typeface="Arial" panose="020B0604020202020204" pitchFamily="34" charset="0"/>
              </a:rPr>
              <a:t>/lipids/glucose worse TAF than TDF; DTG with TAF or TDF worse than EFV</a:t>
            </a:r>
          </a:p>
        </p:txBody>
      </p:sp>
      <p:sp>
        <p:nvSpPr>
          <p:cNvPr id="17" name="Rectangle 16">
            <a:extLst>
              <a:ext uri="{FF2B5EF4-FFF2-40B4-BE49-F238E27FC236}">
                <a16:creationId xmlns:a16="http://schemas.microsoft.com/office/drawing/2014/main" id="{AAD29535-25FF-46AB-94AD-82E720329D78}"/>
              </a:ext>
            </a:extLst>
          </p:cNvPr>
          <p:cNvSpPr/>
          <p:nvPr/>
        </p:nvSpPr>
        <p:spPr>
          <a:xfrm>
            <a:off x="3404750" y="3489190"/>
            <a:ext cx="688009" cy="338554"/>
          </a:xfrm>
          <a:prstGeom prst="rect">
            <a:avLst/>
          </a:prstGeom>
        </p:spPr>
        <p:txBody>
          <a:bodyPr wrap="none">
            <a:spAutoFit/>
          </a:bodyPr>
          <a:lstStyle/>
          <a:p>
            <a:r>
              <a:rPr lang="en-US" sz="800" b="1" dirty="0">
                <a:solidFill>
                  <a:srgbClr val="C00000"/>
                </a:solidFill>
                <a:latin typeface="Arial" panose="020B0604020202020204" pitchFamily="34" charset="0"/>
                <a:cs typeface="Arial" panose="020B0604020202020204" pitchFamily="34" charset="0"/>
              </a:rPr>
              <a:t>TAF DTG&gt;</a:t>
            </a:r>
          </a:p>
          <a:p>
            <a:r>
              <a:rPr lang="en-US" sz="800" b="1" dirty="0">
                <a:solidFill>
                  <a:srgbClr val="C00000"/>
                </a:solidFill>
                <a:latin typeface="Arial" panose="020B0604020202020204" pitchFamily="34" charset="0"/>
                <a:cs typeface="Arial" panose="020B0604020202020204" pitchFamily="34" charset="0"/>
              </a:rPr>
              <a:t>TDF DTG</a:t>
            </a:r>
            <a:endParaRPr lang="en-US" sz="800" b="1" dirty="0"/>
          </a:p>
        </p:txBody>
      </p:sp>
      <p:sp>
        <p:nvSpPr>
          <p:cNvPr id="18" name="Rectangle 17">
            <a:extLst>
              <a:ext uri="{FF2B5EF4-FFF2-40B4-BE49-F238E27FC236}">
                <a16:creationId xmlns:a16="http://schemas.microsoft.com/office/drawing/2014/main" id="{AE54760D-AB42-45DF-B032-509CC8041F45}"/>
              </a:ext>
            </a:extLst>
          </p:cNvPr>
          <p:cNvSpPr/>
          <p:nvPr/>
        </p:nvSpPr>
        <p:spPr>
          <a:xfrm>
            <a:off x="4023045" y="3485709"/>
            <a:ext cx="688009" cy="338554"/>
          </a:xfrm>
          <a:prstGeom prst="rect">
            <a:avLst/>
          </a:prstGeom>
        </p:spPr>
        <p:txBody>
          <a:bodyPr wrap="none">
            <a:spAutoFit/>
          </a:bodyPr>
          <a:lstStyle/>
          <a:p>
            <a:pPr algn="ctr"/>
            <a:r>
              <a:rPr lang="en-US" sz="800" b="1" dirty="0">
                <a:solidFill>
                  <a:srgbClr val="0070C0"/>
                </a:solidFill>
                <a:latin typeface="Arial" panose="020B0604020202020204" pitchFamily="34" charset="0"/>
                <a:cs typeface="Arial" panose="020B0604020202020204" pitchFamily="34" charset="0"/>
              </a:rPr>
              <a:t>TAF DTG&gt;</a:t>
            </a:r>
          </a:p>
          <a:p>
            <a:pPr algn="ctr"/>
            <a:r>
              <a:rPr lang="en-US" sz="800" b="1" dirty="0">
                <a:solidFill>
                  <a:srgbClr val="0070C0"/>
                </a:solidFill>
                <a:latin typeface="Arial" panose="020B0604020202020204" pitchFamily="34" charset="0"/>
                <a:cs typeface="Arial" panose="020B0604020202020204" pitchFamily="34" charset="0"/>
              </a:rPr>
              <a:t>EFV</a:t>
            </a:r>
            <a:endParaRPr lang="en-US" sz="800" b="1" dirty="0">
              <a:solidFill>
                <a:srgbClr val="0070C0"/>
              </a:solidFill>
            </a:endParaRPr>
          </a:p>
        </p:txBody>
      </p:sp>
      <p:sp>
        <p:nvSpPr>
          <p:cNvPr id="19" name="Rectangle 18">
            <a:extLst>
              <a:ext uri="{FF2B5EF4-FFF2-40B4-BE49-F238E27FC236}">
                <a16:creationId xmlns:a16="http://schemas.microsoft.com/office/drawing/2014/main" id="{E4D98B06-4152-426F-A247-8D1D729F7AF6}"/>
              </a:ext>
            </a:extLst>
          </p:cNvPr>
          <p:cNvSpPr/>
          <p:nvPr/>
        </p:nvSpPr>
        <p:spPr>
          <a:xfrm>
            <a:off x="4597543" y="3484764"/>
            <a:ext cx="688009" cy="338554"/>
          </a:xfrm>
          <a:prstGeom prst="rect">
            <a:avLst/>
          </a:prstGeom>
          <a:ln>
            <a:noFill/>
          </a:ln>
        </p:spPr>
        <p:txBody>
          <a:bodyPr wrap="none">
            <a:spAutoFit/>
          </a:bodyPr>
          <a:lstStyle/>
          <a:p>
            <a:pPr algn="ctr"/>
            <a:r>
              <a:rPr lang="en-US" sz="800" b="1" dirty="0">
                <a:solidFill>
                  <a:srgbClr val="7030A0"/>
                </a:solidFill>
                <a:latin typeface="Arial" panose="020B0604020202020204" pitchFamily="34" charset="0"/>
                <a:cs typeface="Arial" panose="020B0604020202020204" pitchFamily="34" charset="0"/>
              </a:rPr>
              <a:t>TDF DTG&gt;</a:t>
            </a:r>
          </a:p>
          <a:p>
            <a:pPr algn="ctr"/>
            <a:r>
              <a:rPr lang="en-US" sz="800" b="1" dirty="0">
                <a:solidFill>
                  <a:srgbClr val="7030A0"/>
                </a:solidFill>
                <a:latin typeface="Arial" panose="020B0604020202020204" pitchFamily="34" charset="0"/>
                <a:cs typeface="Arial" panose="020B0604020202020204" pitchFamily="34" charset="0"/>
              </a:rPr>
              <a:t>EFV</a:t>
            </a:r>
            <a:endParaRPr lang="en-US" sz="800" b="1" dirty="0">
              <a:solidFill>
                <a:srgbClr val="7030A0"/>
              </a:solidFill>
            </a:endParaRPr>
          </a:p>
        </p:txBody>
      </p:sp>
      <p:grpSp>
        <p:nvGrpSpPr>
          <p:cNvPr id="49" name="Group 48">
            <a:extLst>
              <a:ext uri="{FF2B5EF4-FFF2-40B4-BE49-F238E27FC236}">
                <a16:creationId xmlns:a16="http://schemas.microsoft.com/office/drawing/2014/main" id="{E280155F-D2B4-45D9-A4C9-1174EC8C6860}"/>
              </a:ext>
            </a:extLst>
          </p:cNvPr>
          <p:cNvGrpSpPr/>
          <p:nvPr/>
        </p:nvGrpSpPr>
        <p:grpSpPr>
          <a:xfrm>
            <a:off x="4723584" y="3957125"/>
            <a:ext cx="468859" cy="1363185"/>
            <a:chOff x="4723880" y="4156887"/>
            <a:chExt cx="468859" cy="1363185"/>
          </a:xfrm>
        </p:grpSpPr>
        <p:sp>
          <p:nvSpPr>
            <p:cNvPr id="15" name="Rectangle 14">
              <a:extLst>
                <a:ext uri="{FF2B5EF4-FFF2-40B4-BE49-F238E27FC236}">
                  <a16:creationId xmlns:a16="http://schemas.microsoft.com/office/drawing/2014/main" id="{130D8BFB-AE58-495F-BBC4-08B37B7E3353}"/>
                </a:ext>
              </a:extLst>
            </p:cNvPr>
            <p:cNvSpPr/>
            <p:nvPr/>
          </p:nvSpPr>
          <p:spPr>
            <a:xfrm>
              <a:off x="4723880" y="4156887"/>
              <a:ext cx="440833" cy="126274"/>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FBBBD0F-CCA0-4049-AB9A-77668E874624}"/>
                </a:ext>
              </a:extLst>
            </p:cNvPr>
            <p:cNvSpPr/>
            <p:nvPr/>
          </p:nvSpPr>
          <p:spPr>
            <a:xfrm>
              <a:off x="4736939" y="4849224"/>
              <a:ext cx="440833" cy="126274"/>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8CFEA71-672C-4B55-8EC3-B2363E1BB000}"/>
                </a:ext>
              </a:extLst>
            </p:cNvPr>
            <p:cNvSpPr/>
            <p:nvPr/>
          </p:nvSpPr>
          <p:spPr>
            <a:xfrm>
              <a:off x="4736940" y="4422501"/>
              <a:ext cx="440833" cy="126274"/>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1D76C3B-0CA6-410D-9A75-74A74A7D5D1C}"/>
                </a:ext>
              </a:extLst>
            </p:cNvPr>
            <p:cNvSpPr/>
            <p:nvPr/>
          </p:nvSpPr>
          <p:spPr>
            <a:xfrm>
              <a:off x="4741291" y="4566192"/>
              <a:ext cx="440833" cy="126274"/>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7A363DE-9DB7-4E22-9B4C-E372AC365163}"/>
                </a:ext>
              </a:extLst>
            </p:cNvPr>
            <p:cNvSpPr/>
            <p:nvPr/>
          </p:nvSpPr>
          <p:spPr>
            <a:xfrm>
              <a:off x="4741292" y="4705536"/>
              <a:ext cx="440833" cy="126274"/>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08A7586C-C461-4350-950F-42B087B41536}"/>
                </a:ext>
              </a:extLst>
            </p:cNvPr>
            <p:cNvSpPr/>
            <p:nvPr/>
          </p:nvSpPr>
          <p:spPr>
            <a:xfrm>
              <a:off x="4747563" y="5262164"/>
              <a:ext cx="440833" cy="126274"/>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68E3DAED-38EC-4110-9824-3857E1E3C3BF}"/>
                </a:ext>
              </a:extLst>
            </p:cNvPr>
            <p:cNvSpPr/>
            <p:nvPr/>
          </p:nvSpPr>
          <p:spPr>
            <a:xfrm>
              <a:off x="4751906" y="5393798"/>
              <a:ext cx="440833" cy="126274"/>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AA673C04-0F0D-43DC-8A6E-AB2F19301786}"/>
              </a:ext>
            </a:extLst>
          </p:cNvPr>
          <p:cNvGrpSpPr/>
          <p:nvPr/>
        </p:nvGrpSpPr>
        <p:grpSpPr>
          <a:xfrm>
            <a:off x="3525644" y="3954228"/>
            <a:ext cx="475625" cy="1384746"/>
            <a:chOff x="3525940" y="4153990"/>
            <a:chExt cx="475625" cy="1384746"/>
          </a:xfrm>
        </p:grpSpPr>
        <p:sp>
          <p:nvSpPr>
            <p:cNvPr id="3" name="Rectangle 2">
              <a:extLst>
                <a:ext uri="{FF2B5EF4-FFF2-40B4-BE49-F238E27FC236}">
                  <a16:creationId xmlns:a16="http://schemas.microsoft.com/office/drawing/2014/main" id="{313C4C5E-F13F-4800-9F45-B9C849525CF7}"/>
                </a:ext>
              </a:extLst>
            </p:cNvPr>
            <p:cNvSpPr/>
            <p:nvPr/>
          </p:nvSpPr>
          <p:spPr>
            <a:xfrm>
              <a:off x="3525940" y="4153990"/>
              <a:ext cx="445148" cy="14493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662C93E-8F9A-4D14-BB09-5F9B71EC8D6D}"/>
                </a:ext>
              </a:extLst>
            </p:cNvPr>
            <p:cNvSpPr/>
            <p:nvPr/>
          </p:nvSpPr>
          <p:spPr>
            <a:xfrm>
              <a:off x="3556417" y="4846327"/>
              <a:ext cx="445148" cy="14493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CAF65E2-B3C2-4EBE-9CDE-331598A195C6}"/>
                </a:ext>
              </a:extLst>
            </p:cNvPr>
            <p:cNvSpPr/>
            <p:nvPr/>
          </p:nvSpPr>
          <p:spPr>
            <a:xfrm>
              <a:off x="3539000" y="4419604"/>
              <a:ext cx="445148" cy="14493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7365797-F20C-424F-B180-C36D5A8A9FBD}"/>
                </a:ext>
              </a:extLst>
            </p:cNvPr>
            <p:cNvSpPr/>
            <p:nvPr/>
          </p:nvSpPr>
          <p:spPr>
            <a:xfrm>
              <a:off x="3539000" y="5393798"/>
              <a:ext cx="445148" cy="14493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45BF13B-F7F4-4F84-9ABE-9C6D1B8F7CB8}"/>
                </a:ext>
              </a:extLst>
            </p:cNvPr>
            <p:cNvSpPr/>
            <p:nvPr/>
          </p:nvSpPr>
          <p:spPr>
            <a:xfrm>
              <a:off x="3552061" y="5102063"/>
              <a:ext cx="445148" cy="14493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C5895C8-B28A-40BF-8A5A-8845A9C25AC8}"/>
                </a:ext>
              </a:extLst>
            </p:cNvPr>
            <p:cNvSpPr/>
            <p:nvPr/>
          </p:nvSpPr>
          <p:spPr>
            <a:xfrm>
              <a:off x="3538994" y="4566479"/>
              <a:ext cx="445148" cy="14493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640436D2-0CEE-482E-ACE1-9B5200A7D4ED}"/>
              </a:ext>
            </a:extLst>
          </p:cNvPr>
          <p:cNvGrpSpPr/>
          <p:nvPr/>
        </p:nvGrpSpPr>
        <p:grpSpPr>
          <a:xfrm>
            <a:off x="4157004" y="3935565"/>
            <a:ext cx="475669" cy="1250933"/>
            <a:chOff x="4157300" y="4135327"/>
            <a:chExt cx="475669" cy="1250933"/>
          </a:xfrm>
        </p:grpSpPr>
        <p:sp>
          <p:nvSpPr>
            <p:cNvPr id="13" name="Rectangle 12">
              <a:extLst>
                <a:ext uri="{FF2B5EF4-FFF2-40B4-BE49-F238E27FC236}">
                  <a16:creationId xmlns:a16="http://schemas.microsoft.com/office/drawing/2014/main" id="{0BF7CEC0-124C-42C5-A095-87BD561C16E5}"/>
                </a:ext>
              </a:extLst>
            </p:cNvPr>
            <p:cNvSpPr/>
            <p:nvPr/>
          </p:nvSpPr>
          <p:spPr>
            <a:xfrm>
              <a:off x="4157302" y="4135327"/>
              <a:ext cx="440833" cy="144938"/>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8EFD465-CDB8-40DD-AD43-D3B784786C1F}"/>
                </a:ext>
              </a:extLst>
            </p:cNvPr>
            <p:cNvSpPr/>
            <p:nvPr/>
          </p:nvSpPr>
          <p:spPr>
            <a:xfrm>
              <a:off x="4187779" y="4827664"/>
              <a:ext cx="440833" cy="144938"/>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D796069-6D8D-48AF-A75B-7A2BF58FC1AC}"/>
                </a:ext>
              </a:extLst>
            </p:cNvPr>
            <p:cNvSpPr/>
            <p:nvPr/>
          </p:nvSpPr>
          <p:spPr>
            <a:xfrm>
              <a:off x="4161653" y="4418359"/>
              <a:ext cx="440833" cy="144938"/>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9ABB06C-E166-4D38-8E1F-D26C6EC43065}"/>
                </a:ext>
              </a:extLst>
            </p:cNvPr>
            <p:cNvSpPr/>
            <p:nvPr/>
          </p:nvSpPr>
          <p:spPr>
            <a:xfrm>
              <a:off x="4192136" y="4675261"/>
              <a:ext cx="440833" cy="144938"/>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9B00AEF-F5E7-4EE9-ABD8-9332D5422E97}"/>
                </a:ext>
              </a:extLst>
            </p:cNvPr>
            <p:cNvSpPr/>
            <p:nvPr/>
          </p:nvSpPr>
          <p:spPr>
            <a:xfrm>
              <a:off x="4166009" y="5110693"/>
              <a:ext cx="440833" cy="144938"/>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3453BD6-0B03-4D49-9172-D622BD41D855}"/>
                </a:ext>
              </a:extLst>
            </p:cNvPr>
            <p:cNvSpPr/>
            <p:nvPr/>
          </p:nvSpPr>
          <p:spPr>
            <a:xfrm>
              <a:off x="4166004" y="5241322"/>
              <a:ext cx="440833" cy="144938"/>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BCB6858-FAE8-4B91-840C-70ECEDD5B549}"/>
                </a:ext>
              </a:extLst>
            </p:cNvPr>
            <p:cNvSpPr/>
            <p:nvPr/>
          </p:nvSpPr>
          <p:spPr>
            <a:xfrm>
              <a:off x="4157300" y="4274667"/>
              <a:ext cx="440833" cy="144938"/>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916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par>
                                <p:cTn id="30" presetID="2" presetClass="entr" presetSubtype="4"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500" fill="hold"/>
                                        <p:tgtEl>
                                          <p:spTgt spid="47"/>
                                        </p:tgtEl>
                                        <p:attrNameLst>
                                          <p:attrName>ppt_x</p:attrName>
                                        </p:attrNameLst>
                                      </p:cBhvr>
                                      <p:tavLst>
                                        <p:tav tm="0">
                                          <p:val>
                                            <p:strVal val="#ppt_x"/>
                                          </p:val>
                                        </p:tav>
                                        <p:tav tm="100000">
                                          <p:val>
                                            <p:strVal val="#ppt_x"/>
                                          </p:val>
                                        </p:tav>
                                      </p:tavLst>
                                    </p:anim>
                                    <p:anim calcmode="lin" valueType="num">
                                      <p:cBhvr additive="base">
                                        <p:cTn id="33"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xEl>
                                              <p:pRg st="1" end="1"/>
                                            </p:txEl>
                                          </p:spTgt>
                                        </p:tgtEl>
                                        <p:attrNameLst>
                                          <p:attrName>style.visibility</p:attrName>
                                        </p:attrNameLst>
                                      </p:cBhvr>
                                      <p:to>
                                        <p:strVal val="visible"/>
                                      </p:to>
                                    </p:set>
                                    <p:animEffect transition="in" filter="fade">
                                      <p:cBhvr>
                                        <p:cTn id="38" dur="500"/>
                                        <p:tgtEl>
                                          <p:spTgt spid="5">
                                            <p:txEl>
                                              <p:pRg st="1" end="1"/>
                                            </p:txEl>
                                          </p:spTgt>
                                        </p:tgtEl>
                                      </p:cBhvr>
                                    </p:animEffect>
                                  </p:childTnLst>
                                </p:cTn>
                              </p:par>
                              <p:par>
                                <p:cTn id="39" presetID="2" presetClass="entr" presetSubtype="4"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500" fill="hold"/>
                                        <p:tgtEl>
                                          <p:spTgt spid="48"/>
                                        </p:tgtEl>
                                        <p:attrNameLst>
                                          <p:attrName>ppt_x</p:attrName>
                                        </p:attrNameLst>
                                      </p:cBhvr>
                                      <p:tavLst>
                                        <p:tav tm="0">
                                          <p:val>
                                            <p:strVal val="#ppt_x"/>
                                          </p:val>
                                        </p:tav>
                                        <p:tav tm="100000">
                                          <p:val>
                                            <p:strVal val="#ppt_x"/>
                                          </p:val>
                                        </p:tav>
                                      </p:tavLst>
                                    </p:anim>
                                    <p:anim calcmode="lin" valueType="num">
                                      <p:cBhvr additive="base">
                                        <p:cTn id="4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fade">
                                      <p:cBhvr>
                                        <p:cTn id="47" dur="500"/>
                                        <p:tgtEl>
                                          <p:spTgt spid="5">
                                            <p:txEl>
                                              <p:pRg st="2" end="2"/>
                                            </p:txEl>
                                          </p:spTgt>
                                        </p:tgtEl>
                                      </p:cBhvr>
                                    </p:animEffect>
                                  </p:childTnLst>
                                </p:cTn>
                              </p:par>
                              <p:par>
                                <p:cTn id="48" presetID="2" presetClass="entr" presetSubtype="4" fill="hold" nodeType="withEffect">
                                  <p:stCondLst>
                                    <p:cond delay="0"/>
                                  </p:stCondLst>
                                  <p:childTnLst>
                                    <p:set>
                                      <p:cBhvr>
                                        <p:cTn id="49" dur="1" fill="hold">
                                          <p:stCondLst>
                                            <p:cond delay="0"/>
                                          </p:stCondLst>
                                        </p:cTn>
                                        <p:tgtEl>
                                          <p:spTgt spid="49"/>
                                        </p:tgtEl>
                                        <p:attrNameLst>
                                          <p:attrName>style.visibility</p:attrName>
                                        </p:attrNameLst>
                                      </p:cBhvr>
                                      <p:to>
                                        <p:strVal val="visible"/>
                                      </p:to>
                                    </p:set>
                                    <p:anim calcmode="lin" valueType="num">
                                      <p:cBhvr additive="base">
                                        <p:cTn id="50" dur="500" fill="hold"/>
                                        <p:tgtEl>
                                          <p:spTgt spid="49"/>
                                        </p:tgtEl>
                                        <p:attrNameLst>
                                          <p:attrName>ppt_x</p:attrName>
                                        </p:attrNameLst>
                                      </p:cBhvr>
                                      <p:tavLst>
                                        <p:tav tm="0">
                                          <p:val>
                                            <p:strVal val="#ppt_x"/>
                                          </p:val>
                                        </p:tav>
                                        <p:tav tm="100000">
                                          <p:val>
                                            <p:strVal val="#ppt_x"/>
                                          </p:val>
                                        </p:tav>
                                      </p:tavLst>
                                    </p:anim>
                                    <p:anim calcmode="lin" valueType="num">
                                      <p:cBhvr additive="base">
                                        <p:cTn id="5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
                                            <p:txEl>
                                              <p:pRg st="3" end="3"/>
                                            </p:txEl>
                                          </p:spTgt>
                                        </p:tgtEl>
                                        <p:attrNameLst>
                                          <p:attrName>style.visibility</p:attrName>
                                        </p:attrNameLst>
                                      </p:cBhvr>
                                      <p:to>
                                        <p:strVal val="visible"/>
                                      </p:to>
                                    </p:set>
                                    <p:animEffect transition="in" filter="fade">
                                      <p:cBhvr>
                                        <p:cTn id="5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637067" y="21163"/>
            <a:ext cx="7886700" cy="1325563"/>
          </a:xfrm>
        </p:spPr>
        <p:txBody>
          <a:bodyPr/>
          <a:lstStyle/>
          <a:p>
            <a:r>
              <a:rPr lang="en-US" dirty="0"/>
              <a:t>Weight Gain at 18-Months for ART-Experienced HIV+ Adults Switched to DTG, Nigeria</a:t>
            </a:r>
            <a:br>
              <a:rPr lang="en-US" dirty="0"/>
            </a:br>
            <a:r>
              <a:rPr lang="en-US" sz="2000" i="1" dirty="0">
                <a:solidFill>
                  <a:schemeClr val="tx1"/>
                </a:solidFill>
              </a:rPr>
              <a:t>Campbell J et al.  CROI, 2020 Boston Abs. 681</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99458"/>
            <a:ext cx="8857735" cy="1468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300"/>
              </a:spcBef>
            </a:pPr>
            <a:r>
              <a:rPr lang="en-US" sz="2000" dirty="0"/>
              <a:t>DTG recommended as alternative in Nigeria 2016 guidelines; 2017, a 12-mo FU study on early adopter acceptability at 3 high-volume sites done.  </a:t>
            </a:r>
          </a:p>
          <a:p>
            <a:pPr>
              <a:lnSpc>
                <a:spcPct val="103000"/>
              </a:lnSpc>
              <a:spcBef>
                <a:spcPts val="300"/>
              </a:spcBef>
            </a:pPr>
            <a:r>
              <a:rPr lang="en-US" sz="2000" dirty="0"/>
              <a:t>Weight/height data were extracted from 206 HIV+ </a:t>
            </a:r>
            <a:r>
              <a:rPr lang="en-US" sz="2000" dirty="0" err="1"/>
              <a:t>pt</a:t>
            </a:r>
            <a:r>
              <a:rPr lang="en-US" sz="2000" dirty="0"/>
              <a:t> who switched to DTG to analyze weight and BMI changes to 18 </a:t>
            </a:r>
            <a:r>
              <a:rPr lang="en-US" sz="2000" dirty="0" err="1"/>
              <a:t>mo</a:t>
            </a:r>
            <a:r>
              <a:rPr lang="en-US" sz="2000" dirty="0"/>
              <a:t> post DTG.</a:t>
            </a:r>
          </a:p>
          <a:p>
            <a:pPr>
              <a:lnSpc>
                <a:spcPct val="103000"/>
              </a:lnSpc>
              <a:spcBef>
                <a:spcPts val="300"/>
              </a:spcBef>
            </a:pPr>
            <a:endParaRPr lang="en-US" sz="2000" dirty="0"/>
          </a:p>
        </p:txBody>
      </p:sp>
      <p:sp>
        <p:nvSpPr>
          <p:cNvPr id="8" name="TextBox 7">
            <a:extLst>
              <a:ext uri="{FF2B5EF4-FFF2-40B4-BE49-F238E27FC236}">
                <a16:creationId xmlns:a16="http://schemas.microsoft.com/office/drawing/2014/main" id="{DED8BA1D-6062-44EA-A6CC-198C8615302D}"/>
              </a:ext>
            </a:extLst>
          </p:cNvPr>
          <p:cNvSpPr txBox="1"/>
          <p:nvPr/>
        </p:nvSpPr>
        <p:spPr>
          <a:xfrm>
            <a:off x="134715" y="2658169"/>
            <a:ext cx="1747594" cy="1323439"/>
          </a:xfrm>
          <a:prstGeom prst="rect">
            <a:avLst/>
          </a:prstGeom>
          <a:noFill/>
        </p:spPr>
        <p:txBody>
          <a:bodyPr wrap="none" rtlCol="0">
            <a:spAutoFit/>
          </a:bodyPr>
          <a:lstStyle/>
          <a:p>
            <a:r>
              <a:rPr lang="en-US" sz="1600" u="sng" dirty="0">
                <a:latin typeface="Arial" panose="020B0604020202020204" pitchFamily="34" charset="0"/>
                <a:cs typeface="Arial" panose="020B0604020202020204" pitchFamily="34" charset="0"/>
              </a:rPr>
              <a:t>Baseline BMI</a:t>
            </a:r>
          </a:p>
          <a:p>
            <a:r>
              <a:rPr lang="en-US" sz="1600" dirty="0">
                <a:latin typeface="Arial" panose="020B0604020202020204" pitchFamily="34" charset="0"/>
                <a:cs typeface="Arial" panose="020B0604020202020204" pitchFamily="34" charset="0"/>
              </a:rPr>
              <a:t>Underweight: 9%</a:t>
            </a:r>
          </a:p>
          <a:p>
            <a:r>
              <a:rPr lang="en-US" sz="1600" dirty="0">
                <a:latin typeface="Arial" panose="020B0604020202020204" pitchFamily="34" charset="0"/>
                <a:cs typeface="Arial" panose="020B0604020202020204" pitchFamily="34" charset="0"/>
              </a:rPr>
              <a:t>Normal: 61%</a:t>
            </a:r>
          </a:p>
          <a:p>
            <a:r>
              <a:rPr lang="en-US" sz="1600" dirty="0">
                <a:latin typeface="Arial" panose="020B0604020202020204" pitchFamily="34" charset="0"/>
                <a:cs typeface="Arial" panose="020B0604020202020204" pitchFamily="34" charset="0"/>
              </a:rPr>
              <a:t>Overweight: 22%</a:t>
            </a:r>
          </a:p>
          <a:p>
            <a:r>
              <a:rPr lang="en-US" sz="1600" dirty="0">
                <a:latin typeface="Arial" panose="020B0604020202020204" pitchFamily="34" charset="0"/>
                <a:cs typeface="Arial" panose="020B0604020202020204" pitchFamily="34" charset="0"/>
              </a:rPr>
              <a:t>Obese: 8%</a:t>
            </a:r>
          </a:p>
        </p:txBody>
      </p:sp>
      <p:sp>
        <p:nvSpPr>
          <p:cNvPr id="9" name="TextBox 8">
            <a:extLst>
              <a:ext uri="{FF2B5EF4-FFF2-40B4-BE49-F238E27FC236}">
                <a16:creationId xmlns:a16="http://schemas.microsoft.com/office/drawing/2014/main" id="{704AAC6B-051E-4E31-8100-F402E619E494}"/>
              </a:ext>
            </a:extLst>
          </p:cNvPr>
          <p:cNvSpPr txBox="1"/>
          <p:nvPr/>
        </p:nvSpPr>
        <p:spPr>
          <a:xfrm>
            <a:off x="5445797" y="2863743"/>
            <a:ext cx="3457108" cy="3366178"/>
          </a:xfrm>
          <a:prstGeom prst="rect">
            <a:avLst/>
          </a:prstGeom>
          <a:noFill/>
        </p:spPr>
        <p:txBody>
          <a:bodyPr wrap="square" rtlCol="0">
            <a:spAutoFit/>
          </a:bodyPr>
          <a:lstStyle/>
          <a:p>
            <a:pPr marL="285750" indent="-285750">
              <a:lnSpc>
                <a:spcPct val="103000"/>
              </a:lnSpc>
              <a:spcBef>
                <a:spcPts val="1200"/>
              </a:spcBef>
              <a:buClr>
                <a:srgbClr val="C00000"/>
              </a:buClr>
              <a:buFont typeface="Arial" panose="020B0604020202020204" pitchFamily="34" charset="0"/>
              <a:buChar char="→"/>
            </a:pPr>
            <a:r>
              <a:rPr lang="en-US" dirty="0">
                <a:solidFill>
                  <a:schemeClr val="accent2">
                    <a:lumMod val="75000"/>
                  </a:schemeClr>
                </a:solidFill>
                <a:latin typeface="Arial" panose="020B0604020202020204" pitchFamily="34" charset="0"/>
                <a:cs typeface="Arial" panose="020B0604020202020204" pitchFamily="34" charset="0"/>
              </a:rPr>
              <a:t>Overall for all BMI, </a:t>
            </a:r>
            <a:r>
              <a:rPr lang="en-US" dirty="0">
                <a:latin typeface="Arial" panose="020B0604020202020204" pitchFamily="34" charset="0"/>
                <a:cs typeface="Arial" panose="020B0604020202020204" pitchFamily="34" charset="0"/>
              </a:rPr>
              <a:t>significant weight gain and increase in % of weight at 6, 12, and continuing at 18 </a:t>
            </a:r>
            <a:r>
              <a:rPr lang="en-US" dirty="0" err="1">
                <a:latin typeface="Arial" panose="020B0604020202020204" pitchFamily="34" charset="0"/>
                <a:cs typeface="Arial" panose="020B0604020202020204" pitchFamily="34" charset="0"/>
              </a:rPr>
              <a:t>mo</a:t>
            </a:r>
            <a:r>
              <a:rPr lang="en-US" dirty="0">
                <a:latin typeface="Arial" panose="020B0604020202020204" pitchFamily="34" charset="0"/>
                <a:cs typeface="Arial" panose="020B0604020202020204" pitchFamily="34" charset="0"/>
              </a:rPr>
              <a:t> after DTG start (p&lt;0.01).</a:t>
            </a:r>
          </a:p>
          <a:p>
            <a:pPr marL="285750" indent="-285750">
              <a:lnSpc>
                <a:spcPct val="103000"/>
              </a:lnSpc>
              <a:spcBef>
                <a:spcPts val="1200"/>
              </a:spcBef>
              <a:buClr>
                <a:srgbClr val="C00000"/>
              </a:buClr>
              <a:buFont typeface="Arial" panose="020B0604020202020204" pitchFamily="34" charset="0"/>
              <a:buChar char="→"/>
            </a:pPr>
            <a:r>
              <a:rPr lang="en-US" dirty="0">
                <a:latin typeface="Arial" panose="020B0604020202020204" pitchFamily="34" charset="0"/>
                <a:cs typeface="Arial" panose="020B0604020202020204" pitchFamily="34" charset="0"/>
              </a:rPr>
              <a:t>Weight gain seen preferentially in those with </a:t>
            </a:r>
            <a:r>
              <a:rPr lang="en-US" dirty="0">
                <a:solidFill>
                  <a:srgbClr val="0070C0"/>
                </a:solidFill>
                <a:latin typeface="Arial" panose="020B0604020202020204" pitchFamily="34" charset="0"/>
                <a:cs typeface="Arial" panose="020B0604020202020204" pitchFamily="34" charset="0"/>
              </a:rPr>
              <a:t>normal BMI at baseline </a:t>
            </a:r>
            <a:r>
              <a:rPr lang="en-US" dirty="0">
                <a:latin typeface="Arial" panose="020B0604020202020204" pitchFamily="34" charset="0"/>
                <a:cs typeface="Arial" panose="020B0604020202020204" pitchFamily="34" charset="0"/>
              </a:rPr>
              <a:t>and not in those </a:t>
            </a:r>
            <a:r>
              <a:rPr lang="en-US" dirty="0">
                <a:solidFill>
                  <a:schemeClr val="tx1">
                    <a:lumMod val="50000"/>
                    <a:lumOff val="50000"/>
                  </a:schemeClr>
                </a:solidFill>
                <a:latin typeface="Arial" panose="020B0604020202020204" pitchFamily="34" charset="0"/>
                <a:cs typeface="Arial" panose="020B0604020202020204" pitchFamily="34" charset="0"/>
              </a:rPr>
              <a:t>overweight or obese at baseline </a:t>
            </a:r>
            <a:r>
              <a:rPr lang="en-US" dirty="0">
                <a:latin typeface="Arial" panose="020B0604020202020204" pitchFamily="34" charset="0"/>
                <a:cs typeface="Arial" panose="020B0604020202020204" pitchFamily="34" charset="0"/>
              </a:rPr>
              <a:t>(although sample size small).</a:t>
            </a:r>
          </a:p>
        </p:txBody>
      </p:sp>
      <p:grpSp>
        <p:nvGrpSpPr>
          <p:cNvPr id="11" name="Group 10">
            <a:extLst>
              <a:ext uri="{FF2B5EF4-FFF2-40B4-BE49-F238E27FC236}">
                <a16:creationId xmlns:a16="http://schemas.microsoft.com/office/drawing/2014/main" id="{C5733CD7-18D9-49DA-9745-7023360B6CD9}"/>
              </a:ext>
            </a:extLst>
          </p:cNvPr>
          <p:cNvGrpSpPr/>
          <p:nvPr/>
        </p:nvGrpSpPr>
        <p:grpSpPr>
          <a:xfrm>
            <a:off x="1882309" y="2515265"/>
            <a:ext cx="3457108" cy="4176858"/>
            <a:chOff x="1882309" y="2515265"/>
            <a:chExt cx="3457108" cy="4176858"/>
          </a:xfrm>
        </p:grpSpPr>
        <p:pic>
          <p:nvPicPr>
            <p:cNvPr id="3" name="Picture 2">
              <a:extLst>
                <a:ext uri="{FF2B5EF4-FFF2-40B4-BE49-F238E27FC236}">
                  <a16:creationId xmlns:a16="http://schemas.microsoft.com/office/drawing/2014/main" id="{6EDD9A70-F0C1-4EEB-A3CA-F2C846D64E80}"/>
                </a:ext>
              </a:extLst>
            </p:cNvPr>
            <p:cNvPicPr>
              <a:picLocks noChangeAspect="1"/>
            </p:cNvPicPr>
            <p:nvPr/>
          </p:nvPicPr>
          <p:blipFill>
            <a:blip r:embed="rId2"/>
            <a:stretch>
              <a:fillRect/>
            </a:stretch>
          </p:blipFill>
          <p:spPr>
            <a:xfrm>
              <a:off x="1882309" y="2515265"/>
              <a:ext cx="3457108" cy="2031568"/>
            </a:xfrm>
            <a:prstGeom prst="rect">
              <a:avLst/>
            </a:prstGeom>
          </p:spPr>
        </p:pic>
        <p:pic>
          <p:nvPicPr>
            <p:cNvPr id="5" name="Picture 4">
              <a:extLst>
                <a:ext uri="{FF2B5EF4-FFF2-40B4-BE49-F238E27FC236}">
                  <a16:creationId xmlns:a16="http://schemas.microsoft.com/office/drawing/2014/main" id="{C24EBED3-6D13-44CF-8337-D0E8F1AF850C}"/>
                </a:ext>
              </a:extLst>
            </p:cNvPr>
            <p:cNvPicPr>
              <a:picLocks noChangeAspect="1"/>
            </p:cNvPicPr>
            <p:nvPr/>
          </p:nvPicPr>
          <p:blipFill>
            <a:blip r:embed="rId3"/>
            <a:stretch>
              <a:fillRect/>
            </a:stretch>
          </p:blipFill>
          <p:spPr>
            <a:xfrm>
              <a:off x="1882309" y="4546832"/>
              <a:ext cx="3457106" cy="2145291"/>
            </a:xfrm>
            <a:prstGeom prst="rect">
              <a:avLst/>
            </a:prstGeom>
          </p:spPr>
        </p:pic>
        <p:sp>
          <p:nvSpPr>
            <p:cNvPr id="6" name="Rectangle 5">
              <a:extLst>
                <a:ext uri="{FF2B5EF4-FFF2-40B4-BE49-F238E27FC236}">
                  <a16:creationId xmlns:a16="http://schemas.microsoft.com/office/drawing/2014/main" id="{973BFFCA-9884-46BB-930D-A29C237317EC}"/>
                </a:ext>
              </a:extLst>
            </p:cNvPr>
            <p:cNvSpPr/>
            <p:nvPr/>
          </p:nvSpPr>
          <p:spPr>
            <a:xfrm>
              <a:off x="2626700" y="4154419"/>
              <a:ext cx="1741182"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Time after switch to DTG</a:t>
              </a:r>
              <a:endParaRPr lang="en-US" sz="1100" dirty="0"/>
            </a:p>
          </p:txBody>
        </p:sp>
        <p:sp>
          <p:nvSpPr>
            <p:cNvPr id="10" name="Rectangle 9">
              <a:extLst>
                <a:ext uri="{FF2B5EF4-FFF2-40B4-BE49-F238E27FC236}">
                  <a16:creationId xmlns:a16="http://schemas.microsoft.com/office/drawing/2014/main" id="{11DF41DD-D0B9-43E8-BF90-F0D074367C37}"/>
                </a:ext>
              </a:extLst>
            </p:cNvPr>
            <p:cNvSpPr/>
            <p:nvPr/>
          </p:nvSpPr>
          <p:spPr>
            <a:xfrm>
              <a:off x="2727643" y="6281381"/>
              <a:ext cx="1741182"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Time after switch to DTG</a:t>
              </a:r>
              <a:endParaRPr lang="en-US" sz="1100" dirty="0"/>
            </a:p>
          </p:txBody>
        </p:sp>
      </p:grpSp>
    </p:spTree>
    <p:extLst>
      <p:ext uri="{BB962C8B-B14F-4D97-AF65-F5344CB8AC3E}">
        <p14:creationId xmlns:p14="http://schemas.microsoft.com/office/powerpoint/2010/main" val="302863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400593" y="-95831"/>
            <a:ext cx="8325395" cy="1325563"/>
          </a:xfrm>
        </p:spPr>
        <p:txBody>
          <a:bodyPr>
            <a:normAutofit/>
          </a:bodyPr>
          <a:lstStyle/>
          <a:p>
            <a:r>
              <a:rPr lang="en-US" dirty="0"/>
              <a:t>Pre-Treatment Drug Resistance and 48-Week Viral Outcomes DTG vs EFV ART ADVANCE Trial</a:t>
            </a:r>
            <a:br>
              <a:rPr lang="en-US" dirty="0"/>
            </a:br>
            <a:r>
              <a:rPr lang="en-US" sz="2000" i="1" dirty="0" err="1">
                <a:solidFill>
                  <a:schemeClr val="tx1"/>
                </a:solidFill>
              </a:rPr>
              <a:t>Siedner</a:t>
            </a:r>
            <a:r>
              <a:rPr lang="en-US" sz="2000" i="1" dirty="0">
                <a:solidFill>
                  <a:schemeClr val="tx1"/>
                </a:solidFill>
              </a:rPr>
              <a:t> MJ et al.  CROI, 2020 Boston Abs. 518</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23401" y="1095141"/>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66533" y="1051427"/>
            <a:ext cx="8857735" cy="7606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Next-generation sequencing of pre-treatment plasma specimens; evaluated association of pre-ART drug resistance with outcomes.</a:t>
            </a:r>
          </a:p>
        </p:txBody>
      </p:sp>
      <p:pic>
        <p:nvPicPr>
          <p:cNvPr id="3" name="Picture 2">
            <a:extLst>
              <a:ext uri="{FF2B5EF4-FFF2-40B4-BE49-F238E27FC236}">
                <a16:creationId xmlns:a16="http://schemas.microsoft.com/office/drawing/2014/main" id="{92C8771A-F531-4A21-9DF6-E37022677CA6}"/>
              </a:ext>
            </a:extLst>
          </p:cNvPr>
          <p:cNvPicPr>
            <a:picLocks noChangeAspect="1"/>
          </p:cNvPicPr>
          <p:nvPr/>
        </p:nvPicPr>
        <p:blipFill>
          <a:blip r:embed="rId2"/>
          <a:stretch>
            <a:fillRect/>
          </a:stretch>
        </p:blipFill>
        <p:spPr>
          <a:xfrm>
            <a:off x="295393" y="4019501"/>
            <a:ext cx="2842090" cy="1491802"/>
          </a:xfrm>
          <a:prstGeom prst="rect">
            <a:avLst/>
          </a:prstGeom>
        </p:spPr>
      </p:pic>
      <p:grpSp>
        <p:nvGrpSpPr>
          <p:cNvPr id="16" name="Group 15">
            <a:extLst>
              <a:ext uri="{FF2B5EF4-FFF2-40B4-BE49-F238E27FC236}">
                <a16:creationId xmlns:a16="http://schemas.microsoft.com/office/drawing/2014/main" id="{129251E7-19B4-4841-93D6-EB640C4538C3}"/>
              </a:ext>
            </a:extLst>
          </p:cNvPr>
          <p:cNvGrpSpPr/>
          <p:nvPr/>
        </p:nvGrpSpPr>
        <p:grpSpPr>
          <a:xfrm>
            <a:off x="3965124" y="1906915"/>
            <a:ext cx="2212225" cy="1483486"/>
            <a:chOff x="3988525" y="1922788"/>
            <a:chExt cx="2212225" cy="1483486"/>
          </a:xfrm>
        </p:grpSpPr>
        <p:pic>
          <p:nvPicPr>
            <p:cNvPr id="6" name="Picture 5">
              <a:extLst>
                <a:ext uri="{FF2B5EF4-FFF2-40B4-BE49-F238E27FC236}">
                  <a16:creationId xmlns:a16="http://schemas.microsoft.com/office/drawing/2014/main" id="{0AC5D894-ECED-402B-B5EA-3648E175ED89}"/>
                </a:ext>
              </a:extLst>
            </p:cNvPr>
            <p:cNvPicPr>
              <a:picLocks noChangeAspect="1"/>
            </p:cNvPicPr>
            <p:nvPr/>
          </p:nvPicPr>
          <p:blipFill>
            <a:blip r:embed="rId3"/>
            <a:stretch>
              <a:fillRect/>
            </a:stretch>
          </p:blipFill>
          <p:spPr>
            <a:xfrm>
              <a:off x="3988525" y="2131681"/>
              <a:ext cx="2212225" cy="1274593"/>
            </a:xfrm>
            <a:prstGeom prst="rect">
              <a:avLst/>
            </a:prstGeom>
          </p:spPr>
        </p:pic>
        <p:sp>
          <p:nvSpPr>
            <p:cNvPr id="10" name="Rectangle 9">
              <a:extLst>
                <a:ext uri="{FF2B5EF4-FFF2-40B4-BE49-F238E27FC236}">
                  <a16:creationId xmlns:a16="http://schemas.microsoft.com/office/drawing/2014/main" id="{CD4E50D5-D783-4995-A0DA-602C83997CE0}"/>
                </a:ext>
              </a:extLst>
            </p:cNvPr>
            <p:cNvSpPr/>
            <p:nvPr/>
          </p:nvSpPr>
          <p:spPr>
            <a:xfrm>
              <a:off x="4121852" y="1922788"/>
              <a:ext cx="1335358" cy="246221"/>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Primary Outcome</a:t>
              </a:r>
            </a:p>
          </p:txBody>
        </p:sp>
      </p:grpSp>
      <p:grpSp>
        <p:nvGrpSpPr>
          <p:cNvPr id="17" name="Group 16">
            <a:extLst>
              <a:ext uri="{FF2B5EF4-FFF2-40B4-BE49-F238E27FC236}">
                <a16:creationId xmlns:a16="http://schemas.microsoft.com/office/drawing/2014/main" id="{D3A4231D-89F2-4F53-AF81-F98BB798A074}"/>
              </a:ext>
            </a:extLst>
          </p:cNvPr>
          <p:cNvGrpSpPr/>
          <p:nvPr/>
        </p:nvGrpSpPr>
        <p:grpSpPr>
          <a:xfrm>
            <a:off x="6479082" y="1847443"/>
            <a:ext cx="2117120" cy="1467425"/>
            <a:chOff x="6502483" y="1869834"/>
            <a:chExt cx="2117120" cy="1467425"/>
          </a:xfrm>
        </p:grpSpPr>
        <p:pic>
          <p:nvPicPr>
            <p:cNvPr id="5" name="Picture 4">
              <a:extLst>
                <a:ext uri="{FF2B5EF4-FFF2-40B4-BE49-F238E27FC236}">
                  <a16:creationId xmlns:a16="http://schemas.microsoft.com/office/drawing/2014/main" id="{14CF4EC2-C11D-49E2-A143-2BE8B1E5B4BA}"/>
                </a:ext>
              </a:extLst>
            </p:cNvPr>
            <p:cNvPicPr>
              <a:picLocks noChangeAspect="1"/>
            </p:cNvPicPr>
            <p:nvPr/>
          </p:nvPicPr>
          <p:blipFill>
            <a:blip r:embed="rId4"/>
            <a:stretch>
              <a:fillRect/>
            </a:stretch>
          </p:blipFill>
          <p:spPr>
            <a:xfrm>
              <a:off x="6502483" y="2062666"/>
              <a:ext cx="2117120" cy="1274593"/>
            </a:xfrm>
            <a:prstGeom prst="rect">
              <a:avLst/>
            </a:prstGeom>
          </p:spPr>
        </p:pic>
        <p:sp>
          <p:nvSpPr>
            <p:cNvPr id="11" name="Rectangle 10">
              <a:extLst>
                <a:ext uri="{FF2B5EF4-FFF2-40B4-BE49-F238E27FC236}">
                  <a16:creationId xmlns:a16="http://schemas.microsoft.com/office/drawing/2014/main" id="{EE032B7F-FF44-45FC-8095-EFB88B9610A3}"/>
                </a:ext>
              </a:extLst>
            </p:cNvPr>
            <p:cNvSpPr/>
            <p:nvPr/>
          </p:nvSpPr>
          <p:spPr>
            <a:xfrm>
              <a:off x="6502483" y="1869834"/>
              <a:ext cx="1618018" cy="246221"/>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Secondary Outcome</a:t>
              </a:r>
            </a:p>
          </p:txBody>
        </p:sp>
      </p:grpSp>
      <p:grpSp>
        <p:nvGrpSpPr>
          <p:cNvPr id="15" name="Group 14">
            <a:extLst>
              <a:ext uri="{FF2B5EF4-FFF2-40B4-BE49-F238E27FC236}">
                <a16:creationId xmlns:a16="http://schemas.microsoft.com/office/drawing/2014/main" id="{1AA9683D-60E0-4AB7-ACA4-EBEC0D771F98}"/>
              </a:ext>
            </a:extLst>
          </p:cNvPr>
          <p:cNvGrpSpPr/>
          <p:nvPr/>
        </p:nvGrpSpPr>
        <p:grpSpPr>
          <a:xfrm>
            <a:off x="3965124" y="3412677"/>
            <a:ext cx="2345423" cy="1555448"/>
            <a:chOff x="3992631" y="3454728"/>
            <a:chExt cx="2345423" cy="1555448"/>
          </a:xfrm>
        </p:grpSpPr>
        <p:pic>
          <p:nvPicPr>
            <p:cNvPr id="8" name="Picture 7">
              <a:extLst>
                <a:ext uri="{FF2B5EF4-FFF2-40B4-BE49-F238E27FC236}">
                  <a16:creationId xmlns:a16="http://schemas.microsoft.com/office/drawing/2014/main" id="{081928C7-E64A-44B4-9A79-116441C9A5F3}"/>
                </a:ext>
              </a:extLst>
            </p:cNvPr>
            <p:cNvPicPr>
              <a:picLocks noChangeAspect="1"/>
            </p:cNvPicPr>
            <p:nvPr/>
          </p:nvPicPr>
          <p:blipFill>
            <a:blip r:embed="rId5"/>
            <a:stretch>
              <a:fillRect/>
            </a:stretch>
          </p:blipFill>
          <p:spPr>
            <a:xfrm>
              <a:off x="3992631" y="3656752"/>
              <a:ext cx="2345423" cy="1353424"/>
            </a:xfrm>
            <a:prstGeom prst="rect">
              <a:avLst/>
            </a:prstGeom>
          </p:spPr>
        </p:pic>
        <p:sp>
          <p:nvSpPr>
            <p:cNvPr id="12" name="Rectangle 11">
              <a:extLst>
                <a:ext uri="{FF2B5EF4-FFF2-40B4-BE49-F238E27FC236}">
                  <a16:creationId xmlns:a16="http://schemas.microsoft.com/office/drawing/2014/main" id="{1E3F087D-CD18-4D51-9067-95A3D338B8E9}"/>
                </a:ext>
              </a:extLst>
            </p:cNvPr>
            <p:cNvSpPr/>
            <p:nvPr/>
          </p:nvSpPr>
          <p:spPr>
            <a:xfrm>
              <a:off x="4095397" y="3454728"/>
              <a:ext cx="1630944" cy="246221"/>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FDA 48 </a:t>
              </a:r>
              <a:r>
                <a:rPr lang="en-US" sz="1000" b="1" dirty="0" err="1">
                  <a:latin typeface="Arial" panose="020B0604020202020204" pitchFamily="34" charset="0"/>
                  <a:cs typeface="Arial" panose="020B0604020202020204" pitchFamily="34" charset="0"/>
                </a:rPr>
                <a:t>Wk</a:t>
              </a:r>
              <a:r>
                <a:rPr lang="en-US" sz="1000" b="1" dirty="0">
                  <a:latin typeface="Arial" panose="020B0604020202020204" pitchFamily="34" charset="0"/>
                  <a:cs typeface="Arial" panose="020B0604020202020204" pitchFamily="34" charset="0"/>
                </a:rPr>
                <a:t> Snapshot</a:t>
              </a:r>
            </a:p>
          </p:txBody>
        </p:sp>
      </p:grpSp>
      <p:grpSp>
        <p:nvGrpSpPr>
          <p:cNvPr id="14" name="Group 13">
            <a:extLst>
              <a:ext uri="{FF2B5EF4-FFF2-40B4-BE49-F238E27FC236}">
                <a16:creationId xmlns:a16="http://schemas.microsoft.com/office/drawing/2014/main" id="{8A5115C9-800B-47CA-98B0-1E1D8F21A1AA}"/>
              </a:ext>
            </a:extLst>
          </p:cNvPr>
          <p:cNvGrpSpPr/>
          <p:nvPr/>
        </p:nvGrpSpPr>
        <p:grpSpPr>
          <a:xfrm>
            <a:off x="6612280" y="3412677"/>
            <a:ext cx="2245455" cy="1612334"/>
            <a:chOff x="6595604" y="3410531"/>
            <a:chExt cx="2245455" cy="1612334"/>
          </a:xfrm>
        </p:grpSpPr>
        <p:pic>
          <p:nvPicPr>
            <p:cNvPr id="9" name="Picture 8">
              <a:extLst>
                <a:ext uri="{FF2B5EF4-FFF2-40B4-BE49-F238E27FC236}">
                  <a16:creationId xmlns:a16="http://schemas.microsoft.com/office/drawing/2014/main" id="{38BBD584-F854-47DA-A79B-4C1BBE85EE55}"/>
                </a:ext>
              </a:extLst>
            </p:cNvPr>
            <p:cNvPicPr>
              <a:picLocks noChangeAspect="1"/>
            </p:cNvPicPr>
            <p:nvPr/>
          </p:nvPicPr>
          <p:blipFill>
            <a:blip r:embed="rId6"/>
            <a:stretch>
              <a:fillRect/>
            </a:stretch>
          </p:blipFill>
          <p:spPr>
            <a:xfrm>
              <a:off x="6595604" y="3669440"/>
              <a:ext cx="2245455" cy="1353425"/>
            </a:xfrm>
            <a:prstGeom prst="rect">
              <a:avLst/>
            </a:prstGeom>
          </p:spPr>
        </p:pic>
        <p:sp>
          <p:nvSpPr>
            <p:cNvPr id="13" name="Rectangle 12">
              <a:extLst>
                <a:ext uri="{FF2B5EF4-FFF2-40B4-BE49-F238E27FC236}">
                  <a16:creationId xmlns:a16="http://schemas.microsoft.com/office/drawing/2014/main" id="{D3CEA118-2634-409D-BBCC-71695C1C7DF1}"/>
                </a:ext>
              </a:extLst>
            </p:cNvPr>
            <p:cNvSpPr/>
            <p:nvPr/>
          </p:nvSpPr>
          <p:spPr>
            <a:xfrm>
              <a:off x="6745571" y="3410531"/>
              <a:ext cx="1630944" cy="246221"/>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FDA 96 </a:t>
              </a:r>
              <a:r>
                <a:rPr lang="en-US" sz="1000" b="1" dirty="0" err="1">
                  <a:latin typeface="Arial" panose="020B0604020202020204" pitchFamily="34" charset="0"/>
                  <a:cs typeface="Arial" panose="020B0604020202020204" pitchFamily="34" charset="0"/>
                </a:rPr>
                <a:t>Wk</a:t>
              </a:r>
              <a:r>
                <a:rPr lang="en-US" sz="1000" b="1" dirty="0">
                  <a:latin typeface="Arial" panose="020B0604020202020204" pitchFamily="34" charset="0"/>
                  <a:cs typeface="Arial" panose="020B0604020202020204" pitchFamily="34" charset="0"/>
                </a:rPr>
                <a:t> Snapshot</a:t>
              </a:r>
            </a:p>
          </p:txBody>
        </p:sp>
      </p:grpSp>
      <p:grpSp>
        <p:nvGrpSpPr>
          <p:cNvPr id="27" name="Group 26">
            <a:extLst>
              <a:ext uri="{FF2B5EF4-FFF2-40B4-BE49-F238E27FC236}">
                <a16:creationId xmlns:a16="http://schemas.microsoft.com/office/drawing/2014/main" id="{20DDBC90-BFA4-493E-A9DB-4F1FBC13CD94}"/>
              </a:ext>
            </a:extLst>
          </p:cNvPr>
          <p:cNvGrpSpPr/>
          <p:nvPr/>
        </p:nvGrpSpPr>
        <p:grpSpPr>
          <a:xfrm>
            <a:off x="4428867" y="5076656"/>
            <a:ext cx="3769612" cy="520786"/>
            <a:chOff x="4315944" y="5257720"/>
            <a:chExt cx="3769612" cy="520786"/>
          </a:xfrm>
        </p:grpSpPr>
        <p:pic>
          <p:nvPicPr>
            <p:cNvPr id="18" name="Picture 17">
              <a:extLst>
                <a:ext uri="{FF2B5EF4-FFF2-40B4-BE49-F238E27FC236}">
                  <a16:creationId xmlns:a16="http://schemas.microsoft.com/office/drawing/2014/main" id="{F01873EF-E2BA-4850-BB63-FA9F4FB9DA9E}"/>
                </a:ext>
              </a:extLst>
            </p:cNvPr>
            <p:cNvPicPr>
              <a:picLocks noChangeAspect="1"/>
            </p:cNvPicPr>
            <p:nvPr/>
          </p:nvPicPr>
          <p:blipFill>
            <a:blip r:embed="rId7"/>
            <a:stretch>
              <a:fillRect/>
            </a:stretch>
          </p:blipFill>
          <p:spPr>
            <a:xfrm>
              <a:off x="4560472" y="5257720"/>
              <a:ext cx="3066204" cy="222874"/>
            </a:xfrm>
            <a:prstGeom prst="rect">
              <a:avLst/>
            </a:prstGeom>
          </p:spPr>
        </p:pic>
        <p:pic>
          <p:nvPicPr>
            <p:cNvPr id="19" name="Picture 18">
              <a:extLst>
                <a:ext uri="{FF2B5EF4-FFF2-40B4-BE49-F238E27FC236}">
                  <a16:creationId xmlns:a16="http://schemas.microsoft.com/office/drawing/2014/main" id="{ADED4444-9AE8-4F3E-AFE1-091BE22F6AB9}"/>
                </a:ext>
              </a:extLst>
            </p:cNvPr>
            <p:cNvPicPr>
              <a:picLocks noChangeAspect="1"/>
            </p:cNvPicPr>
            <p:nvPr/>
          </p:nvPicPr>
          <p:blipFill>
            <a:blip r:embed="rId8"/>
            <a:stretch>
              <a:fillRect/>
            </a:stretch>
          </p:blipFill>
          <p:spPr>
            <a:xfrm>
              <a:off x="4315944" y="5557552"/>
              <a:ext cx="3769612" cy="220954"/>
            </a:xfrm>
            <a:prstGeom prst="rect">
              <a:avLst/>
            </a:prstGeom>
          </p:spPr>
        </p:pic>
      </p:grpSp>
      <p:sp>
        <p:nvSpPr>
          <p:cNvPr id="21" name="Content Placeholder 111">
            <a:extLst>
              <a:ext uri="{FF2B5EF4-FFF2-40B4-BE49-F238E27FC236}">
                <a16:creationId xmlns:a16="http://schemas.microsoft.com/office/drawing/2014/main" id="{22C1DFD1-AB95-4992-8F4D-8330BED18329}"/>
              </a:ext>
            </a:extLst>
          </p:cNvPr>
          <p:cNvSpPr txBox="1">
            <a:spLocks/>
          </p:cNvSpPr>
          <p:nvPr/>
        </p:nvSpPr>
        <p:spPr>
          <a:xfrm>
            <a:off x="166533" y="5651007"/>
            <a:ext cx="8857735" cy="1026147"/>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200" dirty="0"/>
              <a:t>Pre-treatment resistance to NRTIs and/or NNRTIs predicted virologic failure for </a:t>
            </a:r>
            <a:r>
              <a:rPr lang="en-US" sz="2200" u="sng" dirty="0"/>
              <a:t>both EFV and DTG-based regimens</a:t>
            </a:r>
            <a:r>
              <a:rPr lang="en-US" sz="2200" dirty="0"/>
              <a:t>, before and after adjusting for clinical factors and ART adherence.</a:t>
            </a:r>
          </a:p>
        </p:txBody>
      </p:sp>
      <p:grpSp>
        <p:nvGrpSpPr>
          <p:cNvPr id="24" name="Group 23">
            <a:extLst>
              <a:ext uri="{FF2B5EF4-FFF2-40B4-BE49-F238E27FC236}">
                <a16:creationId xmlns:a16="http://schemas.microsoft.com/office/drawing/2014/main" id="{F59C9674-819F-49A4-901F-3E5C746D6385}"/>
              </a:ext>
            </a:extLst>
          </p:cNvPr>
          <p:cNvGrpSpPr/>
          <p:nvPr/>
        </p:nvGrpSpPr>
        <p:grpSpPr>
          <a:xfrm>
            <a:off x="288872" y="1752007"/>
            <a:ext cx="3364118" cy="2210842"/>
            <a:chOff x="353656" y="1919135"/>
            <a:chExt cx="3364118" cy="2210842"/>
          </a:xfrm>
        </p:grpSpPr>
        <p:pic>
          <p:nvPicPr>
            <p:cNvPr id="22" name="Picture 21">
              <a:extLst>
                <a:ext uri="{FF2B5EF4-FFF2-40B4-BE49-F238E27FC236}">
                  <a16:creationId xmlns:a16="http://schemas.microsoft.com/office/drawing/2014/main" id="{9829B3D6-343C-4D65-9043-D2248217E384}"/>
                </a:ext>
              </a:extLst>
            </p:cNvPr>
            <p:cNvPicPr>
              <a:picLocks noChangeAspect="1"/>
            </p:cNvPicPr>
            <p:nvPr/>
          </p:nvPicPr>
          <p:blipFill>
            <a:blip r:embed="rId9"/>
            <a:stretch>
              <a:fillRect/>
            </a:stretch>
          </p:blipFill>
          <p:spPr>
            <a:xfrm>
              <a:off x="360177" y="2084154"/>
              <a:ext cx="3357597" cy="2045823"/>
            </a:xfrm>
            <a:prstGeom prst="rect">
              <a:avLst/>
            </a:prstGeom>
          </p:spPr>
        </p:pic>
        <p:sp>
          <p:nvSpPr>
            <p:cNvPr id="23" name="Rectangle 22">
              <a:extLst>
                <a:ext uri="{FF2B5EF4-FFF2-40B4-BE49-F238E27FC236}">
                  <a16:creationId xmlns:a16="http://schemas.microsoft.com/office/drawing/2014/main" id="{D68DA0D7-64B4-4E69-9075-6806FFD8DA1C}"/>
                </a:ext>
              </a:extLst>
            </p:cNvPr>
            <p:cNvSpPr/>
            <p:nvPr/>
          </p:nvSpPr>
          <p:spPr>
            <a:xfrm>
              <a:off x="353656" y="1919135"/>
              <a:ext cx="3023156" cy="246221"/>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Prevalence Pre-Treatment Drug Resistance</a:t>
              </a:r>
            </a:p>
          </p:txBody>
        </p:sp>
      </p:grpSp>
      <p:sp>
        <p:nvSpPr>
          <p:cNvPr id="25" name="Rectangle 24">
            <a:extLst>
              <a:ext uri="{FF2B5EF4-FFF2-40B4-BE49-F238E27FC236}">
                <a16:creationId xmlns:a16="http://schemas.microsoft.com/office/drawing/2014/main" id="{A4501EC5-0244-4816-96D8-E96C3952B815}"/>
              </a:ext>
            </a:extLst>
          </p:cNvPr>
          <p:cNvSpPr/>
          <p:nvPr/>
        </p:nvSpPr>
        <p:spPr>
          <a:xfrm>
            <a:off x="1216513" y="2396950"/>
            <a:ext cx="369012" cy="246221"/>
          </a:xfrm>
          <a:prstGeom prst="rect">
            <a:avLst/>
          </a:prstGeom>
        </p:spPr>
        <p:txBody>
          <a:bodyPr wrap="none">
            <a:spAutoFit/>
          </a:bodyPr>
          <a:lstStyle/>
          <a:p>
            <a:r>
              <a:rPr lang="en-US" sz="1000" b="1" dirty="0">
                <a:latin typeface="Arial" panose="020B0604020202020204" pitchFamily="34" charset="0"/>
                <a:cs typeface="Arial" panose="020B0604020202020204" pitchFamily="34" charset="0"/>
              </a:rPr>
              <a:t>9%</a:t>
            </a:r>
            <a:endParaRPr lang="en-US" sz="1000" dirty="0"/>
          </a:p>
        </p:txBody>
      </p:sp>
      <p:sp>
        <p:nvSpPr>
          <p:cNvPr id="26" name="Rectangle 25">
            <a:extLst>
              <a:ext uri="{FF2B5EF4-FFF2-40B4-BE49-F238E27FC236}">
                <a16:creationId xmlns:a16="http://schemas.microsoft.com/office/drawing/2014/main" id="{C29F01C1-B08B-4FE4-AC17-318BD1D4C1D0}"/>
              </a:ext>
            </a:extLst>
          </p:cNvPr>
          <p:cNvSpPr/>
          <p:nvPr/>
        </p:nvSpPr>
        <p:spPr>
          <a:xfrm>
            <a:off x="1807397" y="1992106"/>
            <a:ext cx="439544" cy="246221"/>
          </a:xfrm>
          <a:prstGeom prst="rect">
            <a:avLst/>
          </a:prstGeom>
        </p:spPr>
        <p:txBody>
          <a:bodyPr wrap="none">
            <a:spAutoFit/>
          </a:bodyPr>
          <a:lstStyle/>
          <a:p>
            <a:r>
              <a:rPr lang="en-US" sz="1000" b="1" dirty="0">
                <a:latin typeface="Arial" panose="020B0604020202020204" pitchFamily="34" charset="0"/>
                <a:cs typeface="Arial" panose="020B0604020202020204" pitchFamily="34" charset="0"/>
              </a:rPr>
              <a:t>17%</a:t>
            </a:r>
            <a:endParaRPr lang="en-US" sz="1000" dirty="0"/>
          </a:p>
        </p:txBody>
      </p:sp>
      <p:sp>
        <p:nvSpPr>
          <p:cNvPr id="20" name="Rectangle 19">
            <a:extLst>
              <a:ext uri="{FF2B5EF4-FFF2-40B4-BE49-F238E27FC236}">
                <a16:creationId xmlns:a16="http://schemas.microsoft.com/office/drawing/2014/main" id="{8F7010AE-0B5C-4643-B991-2DE3338F08BA}"/>
              </a:ext>
            </a:extLst>
          </p:cNvPr>
          <p:cNvSpPr/>
          <p:nvPr/>
        </p:nvSpPr>
        <p:spPr>
          <a:xfrm>
            <a:off x="2432807" y="2315007"/>
            <a:ext cx="1191237" cy="24622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82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775062" y="17749"/>
            <a:ext cx="7616977" cy="1325563"/>
          </a:xfrm>
        </p:spPr>
        <p:txBody>
          <a:bodyPr/>
          <a:lstStyle/>
          <a:p>
            <a:r>
              <a:rPr lang="en-US" dirty="0"/>
              <a:t>Prospective Enhanced Monitoring of DTG-Based 1</a:t>
            </a:r>
            <a:r>
              <a:rPr lang="en-US" baseline="30000" dirty="0"/>
              <a:t>st</a:t>
            </a:r>
            <a:r>
              <a:rPr lang="en-US" dirty="0"/>
              <a:t> Line ART, Malawi</a:t>
            </a:r>
            <a:br>
              <a:rPr lang="en-US" dirty="0"/>
            </a:br>
            <a:r>
              <a:rPr lang="en-US" sz="2000" i="1" dirty="0" err="1">
                <a:solidFill>
                  <a:schemeClr val="tx1"/>
                </a:solidFill>
              </a:rPr>
              <a:t>Temfack</a:t>
            </a:r>
            <a:r>
              <a:rPr lang="en-US" sz="2000" i="1" dirty="0">
                <a:solidFill>
                  <a:schemeClr val="tx1"/>
                </a:solidFill>
              </a:rPr>
              <a:t> E et al.  CROI, 2020 Boston Abs. 35</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33DA0FD8-AD90-4DFC-9FF6-9CC7E636AE22}"/>
              </a:ext>
            </a:extLst>
          </p:cNvPr>
          <p:cNvPicPr>
            <a:picLocks noChangeAspect="1"/>
          </p:cNvPicPr>
          <p:nvPr/>
        </p:nvPicPr>
        <p:blipFill>
          <a:blip r:embed="rId2"/>
          <a:stretch>
            <a:fillRect/>
          </a:stretch>
        </p:blipFill>
        <p:spPr>
          <a:xfrm>
            <a:off x="151550" y="120082"/>
            <a:ext cx="680219" cy="977042"/>
          </a:xfrm>
          <a:prstGeom prst="rect">
            <a:avLst/>
          </a:prstGeom>
        </p:spPr>
      </p:pic>
      <p:pic>
        <p:nvPicPr>
          <p:cNvPr id="15" name="Picture 14">
            <a:extLst>
              <a:ext uri="{FF2B5EF4-FFF2-40B4-BE49-F238E27FC236}">
                <a16:creationId xmlns:a16="http://schemas.microsoft.com/office/drawing/2014/main" id="{36D166DF-911A-44C0-9E8D-D8699E222CF7}"/>
              </a:ext>
            </a:extLst>
          </p:cNvPr>
          <p:cNvPicPr>
            <a:picLocks noChangeAspect="1"/>
          </p:cNvPicPr>
          <p:nvPr/>
        </p:nvPicPr>
        <p:blipFill>
          <a:blip r:embed="rId3"/>
          <a:stretch>
            <a:fillRect/>
          </a:stretch>
        </p:blipFill>
        <p:spPr>
          <a:xfrm>
            <a:off x="192441" y="3383407"/>
            <a:ext cx="2867429" cy="1622146"/>
          </a:xfrm>
          <a:prstGeom prst="rect">
            <a:avLst/>
          </a:prstGeom>
        </p:spPr>
      </p:pic>
      <p:pic>
        <p:nvPicPr>
          <p:cNvPr id="21" name="Picture 20">
            <a:extLst>
              <a:ext uri="{FF2B5EF4-FFF2-40B4-BE49-F238E27FC236}">
                <a16:creationId xmlns:a16="http://schemas.microsoft.com/office/drawing/2014/main" id="{BAB29000-A2FE-4A17-802B-81DAB3693A4D}"/>
              </a:ext>
            </a:extLst>
          </p:cNvPr>
          <p:cNvPicPr>
            <a:picLocks noChangeAspect="1"/>
          </p:cNvPicPr>
          <p:nvPr/>
        </p:nvPicPr>
        <p:blipFill>
          <a:blip r:embed="rId4"/>
          <a:stretch>
            <a:fillRect/>
          </a:stretch>
        </p:blipFill>
        <p:spPr>
          <a:xfrm>
            <a:off x="3059870" y="3387667"/>
            <a:ext cx="2711627" cy="1669403"/>
          </a:xfrm>
          <a:prstGeom prst="rect">
            <a:avLst/>
          </a:prstGeom>
        </p:spPr>
      </p:pic>
      <p:pic>
        <p:nvPicPr>
          <p:cNvPr id="25" name="Picture 24">
            <a:extLst>
              <a:ext uri="{FF2B5EF4-FFF2-40B4-BE49-F238E27FC236}">
                <a16:creationId xmlns:a16="http://schemas.microsoft.com/office/drawing/2014/main" id="{B80C2A9F-1BD2-418D-A3EE-35920A0EEE6F}"/>
              </a:ext>
            </a:extLst>
          </p:cNvPr>
          <p:cNvPicPr>
            <a:picLocks noChangeAspect="1"/>
          </p:cNvPicPr>
          <p:nvPr/>
        </p:nvPicPr>
        <p:blipFill>
          <a:blip r:embed="rId5"/>
          <a:stretch>
            <a:fillRect/>
          </a:stretch>
        </p:blipFill>
        <p:spPr>
          <a:xfrm>
            <a:off x="5771497" y="3383407"/>
            <a:ext cx="3199482" cy="1426796"/>
          </a:xfrm>
          <a:prstGeom prst="rect">
            <a:avLst/>
          </a:prstGeom>
        </p:spPr>
      </p:pic>
      <p:sp>
        <p:nvSpPr>
          <p:cNvPr id="26" name="Content Placeholder 111">
            <a:extLst>
              <a:ext uri="{FF2B5EF4-FFF2-40B4-BE49-F238E27FC236}">
                <a16:creationId xmlns:a16="http://schemas.microsoft.com/office/drawing/2014/main" id="{AB40420A-0BBA-492D-9148-4B232CC6383F}"/>
              </a:ext>
            </a:extLst>
          </p:cNvPr>
          <p:cNvSpPr txBox="1">
            <a:spLocks/>
          </p:cNvSpPr>
          <p:nvPr/>
        </p:nvSpPr>
        <p:spPr>
          <a:xfrm>
            <a:off x="5651572" y="4861720"/>
            <a:ext cx="3500846" cy="17980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200"/>
              </a:spcBef>
              <a:buFont typeface="Arial" panose="020B0604020202020204" pitchFamily="34" charset="0"/>
              <a:buChar char="→"/>
            </a:pPr>
            <a:r>
              <a:rPr lang="en-US" sz="1600" dirty="0"/>
              <a:t>Confirmed failure only 5 (0.3%)</a:t>
            </a:r>
          </a:p>
          <a:p>
            <a:pPr>
              <a:lnSpc>
                <a:spcPct val="103000"/>
              </a:lnSpc>
              <a:spcBef>
                <a:spcPts val="200"/>
              </a:spcBef>
              <a:buFont typeface="Arial" panose="020B0604020202020204" pitchFamily="34" charset="0"/>
              <a:buChar char="→"/>
            </a:pPr>
            <a:r>
              <a:rPr lang="en-US" sz="1600" i="1" dirty="0"/>
              <a:t>Among these 5, prevalence of DTG resistance in 2/5 (40%):</a:t>
            </a:r>
          </a:p>
          <a:p>
            <a:pPr lvl="1">
              <a:lnSpc>
                <a:spcPct val="103000"/>
              </a:lnSpc>
              <a:spcBef>
                <a:spcPts val="200"/>
              </a:spcBef>
              <a:buFont typeface="Calibri" panose="020F0502020204030204" pitchFamily="34" charset="0"/>
              <a:buChar char="‒"/>
            </a:pPr>
            <a:r>
              <a:rPr lang="en-US" sz="1600" dirty="0"/>
              <a:t>2/1786 (0.1%) whole cohort</a:t>
            </a:r>
          </a:p>
          <a:p>
            <a:pPr lvl="1">
              <a:lnSpc>
                <a:spcPct val="103000"/>
              </a:lnSpc>
              <a:spcBef>
                <a:spcPts val="200"/>
              </a:spcBef>
              <a:buFont typeface="Calibri" panose="020F0502020204030204" pitchFamily="34" charset="0"/>
              <a:buChar char="‒"/>
            </a:pPr>
            <a:r>
              <a:rPr lang="en-US" sz="1600" dirty="0"/>
              <a:t>2/94 (2.1%) in subgroup with baseline VL &gt;50</a:t>
            </a:r>
          </a:p>
        </p:txBody>
      </p:sp>
      <p:sp>
        <p:nvSpPr>
          <p:cNvPr id="27" name="Content Placeholder 111">
            <a:extLst>
              <a:ext uri="{FF2B5EF4-FFF2-40B4-BE49-F238E27FC236}">
                <a16:creationId xmlns:a16="http://schemas.microsoft.com/office/drawing/2014/main" id="{1E3CCAF0-9F82-48DF-B29F-C7D87E864DAB}"/>
              </a:ext>
            </a:extLst>
          </p:cNvPr>
          <p:cNvSpPr txBox="1">
            <a:spLocks/>
          </p:cNvSpPr>
          <p:nvPr/>
        </p:nvSpPr>
        <p:spPr>
          <a:xfrm>
            <a:off x="62181" y="5057070"/>
            <a:ext cx="3087059" cy="17980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600" dirty="0"/>
              <a:t>Suppression high at 6 </a:t>
            </a:r>
            <a:r>
              <a:rPr lang="en-US" sz="1600" dirty="0" err="1"/>
              <a:t>mos</a:t>
            </a:r>
            <a:r>
              <a:rPr lang="en-US" sz="1600" dirty="0"/>
              <a:t> (88.5% ART naïve, 98% ART experienced); higher prevalence failure in ART-experienced with baseline RNA &gt;50 c/mL when switch.</a:t>
            </a:r>
          </a:p>
        </p:txBody>
      </p:sp>
      <p:sp>
        <p:nvSpPr>
          <p:cNvPr id="29" name="Content Placeholder 111">
            <a:extLst>
              <a:ext uri="{FF2B5EF4-FFF2-40B4-BE49-F238E27FC236}">
                <a16:creationId xmlns:a16="http://schemas.microsoft.com/office/drawing/2014/main" id="{20274152-D925-4020-9695-9E3B554E75F4}"/>
              </a:ext>
            </a:extLst>
          </p:cNvPr>
          <p:cNvSpPr txBox="1">
            <a:spLocks/>
          </p:cNvSpPr>
          <p:nvPr/>
        </p:nvSpPr>
        <p:spPr>
          <a:xfrm>
            <a:off x="3059870" y="5057070"/>
            <a:ext cx="2777552" cy="16621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1600" dirty="0"/>
              <a:t>Among those suppressed at baseline, only 1.3% had VL &gt;50 copies/mL at 6 mos.</a:t>
            </a:r>
          </a:p>
        </p:txBody>
      </p:sp>
      <p:sp>
        <p:nvSpPr>
          <p:cNvPr id="31" name="Content Placeholder 111">
            <a:extLst>
              <a:ext uri="{FF2B5EF4-FFF2-40B4-BE49-F238E27FC236}">
                <a16:creationId xmlns:a16="http://schemas.microsoft.com/office/drawing/2014/main" id="{490B78D4-884F-40CA-825D-CCFA93F8205D}"/>
              </a:ext>
            </a:extLst>
          </p:cNvPr>
          <p:cNvSpPr txBox="1">
            <a:spLocks/>
          </p:cNvSpPr>
          <p:nvPr/>
        </p:nvSpPr>
        <p:spPr>
          <a:xfrm>
            <a:off x="8418" y="1197533"/>
            <a:ext cx="9022371" cy="21617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MSF-supported 3 health centers in rural </a:t>
            </a:r>
            <a:r>
              <a:rPr lang="en-US" sz="2000" dirty="0" err="1"/>
              <a:t>Chiradzulu</a:t>
            </a:r>
            <a:r>
              <a:rPr lang="en-US" sz="2000" dirty="0"/>
              <a:t> District south Malawi.</a:t>
            </a:r>
          </a:p>
          <a:p>
            <a:pPr>
              <a:lnSpc>
                <a:spcPct val="103000"/>
              </a:lnSpc>
              <a:spcBef>
                <a:spcPts val="600"/>
              </a:spcBef>
            </a:pPr>
            <a:r>
              <a:rPr lang="en-US" sz="2000" dirty="0"/>
              <a:t>Evaluated viral response to DTG 1</a:t>
            </a:r>
            <a:r>
              <a:rPr lang="en-US" sz="2000" baseline="30000" dirty="0"/>
              <a:t>st</a:t>
            </a:r>
            <a:r>
              <a:rPr lang="en-US" sz="2000" dirty="0"/>
              <a:t> line up to 18 </a:t>
            </a:r>
            <a:r>
              <a:rPr lang="en-US" sz="2000" dirty="0" err="1"/>
              <a:t>mos</a:t>
            </a:r>
            <a:r>
              <a:rPr lang="en-US" sz="2000" dirty="0"/>
              <a:t> in adults who </a:t>
            </a:r>
            <a:r>
              <a:rPr lang="en-US" sz="2000" dirty="0">
                <a:solidFill>
                  <a:srgbClr val="00B050"/>
                </a:solidFill>
              </a:rPr>
              <a:t>transitioned</a:t>
            </a:r>
            <a:r>
              <a:rPr lang="en-US" sz="2000" dirty="0"/>
              <a:t> from NNRTI to TLD (n=1,893, median 7.7 </a:t>
            </a:r>
            <a:r>
              <a:rPr lang="en-US" sz="2000" dirty="0" err="1"/>
              <a:t>yr</a:t>
            </a:r>
            <a:r>
              <a:rPr lang="en-US" sz="2000" dirty="0"/>
              <a:t> on ART, 5.3% RNA &gt;50 at inclusion) or </a:t>
            </a:r>
            <a:r>
              <a:rPr lang="en-US" sz="2000" dirty="0">
                <a:solidFill>
                  <a:srgbClr val="0070C0"/>
                </a:solidFill>
              </a:rPr>
              <a:t>initiated ART </a:t>
            </a:r>
            <a:r>
              <a:rPr lang="en-US" sz="2000" dirty="0"/>
              <a:t>with TLD (n=35) (excluded pregnant women or planning pregnancy, VL &gt;1,000 c/mL in past 6 </a:t>
            </a:r>
            <a:r>
              <a:rPr lang="en-US" sz="2000" dirty="0" err="1"/>
              <a:t>mos</a:t>
            </a:r>
            <a:r>
              <a:rPr lang="en-US" sz="2000" dirty="0"/>
              <a:t>). </a:t>
            </a:r>
          </a:p>
          <a:p>
            <a:pPr>
              <a:lnSpc>
                <a:spcPct val="103000"/>
              </a:lnSpc>
              <a:spcBef>
                <a:spcPts val="600"/>
              </a:spcBef>
            </a:pPr>
            <a:r>
              <a:rPr lang="en-US" sz="2000" dirty="0"/>
              <a:t>In cohort well-suppressed on NNRTI, high suppression with transition TLD. </a:t>
            </a:r>
          </a:p>
        </p:txBody>
      </p:sp>
      <p:sp>
        <p:nvSpPr>
          <p:cNvPr id="5" name="Rectangle 4">
            <a:extLst>
              <a:ext uri="{FF2B5EF4-FFF2-40B4-BE49-F238E27FC236}">
                <a16:creationId xmlns:a16="http://schemas.microsoft.com/office/drawing/2014/main" id="{A735AFDF-1673-4E13-9658-41068CE5251D}"/>
              </a:ext>
            </a:extLst>
          </p:cNvPr>
          <p:cNvSpPr/>
          <p:nvPr/>
        </p:nvSpPr>
        <p:spPr>
          <a:xfrm>
            <a:off x="1870745" y="4555222"/>
            <a:ext cx="360727" cy="45033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24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xEl>
                                              <p:pRg st="2" end="2"/>
                                            </p:txEl>
                                          </p:spTgt>
                                        </p:tgtEl>
                                        <p:attrNameLst>
                                          <p:attrName>style.visibility</p:attrName>
                                        </p:attrNameLst>
                                      </p:cBhvr>
                                      <p:to>
                                        <p:strVal val="visible"/>
                                      </p:to>
                                    </p:set>
                                    <p:animEffect transition="in" filter="fade">
                                      <p:cBhvr>
                                        <p:cTn id="7" dur="500"/>
                                        <p:tgtEl>
                                          <p:spTgt spid="3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8417" y="17749"/>
            <a:ext cx="8961411" cy="1325563"/>
          </a:xfrm>
        </p:spPr>
        <p:txBody>
          <a:bodyPr/>
          <a:lstStyle/>
          <a:p>
            <a:r>
              <a:rPr lang="en-US" dirty="0"/>
              <a:t>Cabotegravir PK Tail in Pregnancy </a:t>
            </a:r>
            <a:br>
              <a:rPr lang="en-US" dirty="0"/>
            </a:br>
            <a:r>
              <a:rPr lang="en-US" dirty="0"/>
              <a:t>and Neonatal Outcomes</a:t>
            </a:r>
            <a:br>
              <a:rPr lang="en-US" dirty="0"/>
            </a:br>
            <a:r>
              <a:rPr lang="en-US" sz="2000" i="1" dirty="0">
                <a:solidFill>
                  <a:schemeClr val="tx1"/>
                </a:solidFill>
              </a:rPr>
              <a:t>Patel P et al.  CROI, 2020 Boston Abs. 775</a:t>
            </a:r>
            <a:endParaRPr lang="en-US" dirty="0"/>
          </a:p>
        </p:txBody>
      </p: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74172" y="1208352"/>
            <a:ext cx="4618449" cy="557960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2000"/>
              </a:lnSpc>
              <a:spcBef>
                <a:spcPts val="300"/>
              </a:spcBef>
            </a:pPr>
            <a:r>
              <a:rPr lang="en-US" sz="2200" dirty="0"/>
              <a:t>Phase 2/3 study data on long-acting CAB/RPV in 13 women who became pregnant while on study (</a:t>
            </a:r>
            <a:r>
              <a:rPr lang="en-US" sz="2200" b="1" dirty="0"/>
              <a:t>9 on CAB LA, 4 while oral  CAB lead-in dosing</a:t>
            </a:r>
            <a:r>
              <a:rPr lang="en-US" sz="2200" dirty="0"/>
              <a:t>).</a:t>
            </a:r>
          </a:p>
          <a:p>
            <a:pPr>
              <a:lnSpc>
                <a:spcPct val="112000"/>
              </a:lnSpc>
              <a:spcBef>
                <a:spcPts val="300"/>
              </a:spcBef>
            </a:pPr>
            <a:r>
              <a:rPr lang="en-US" sz="2200" dirty="0"/>
              <a:t>Following pregnancy confirmation, all women stopped CAB/RPV oral dosing/injections and went on alternative ART.</a:t>
            </a:r>
          </a:p>
          <a:p>
            <a:pPr>
              <a:lnSpc>
                <a:spcPct val="112000"/>
              </a:lnSpc>
              <a:spcBef>
                <a:spcPts val="300"/>
              </a:spcBef>
            </a:pPr>
            <a:r>
              <a:rPr lang="en-US" sz="2200" dirty="0"/>
              <a:t>Outcomes:</a:t>
            </a:r>
          </a:p>
          <a:p>
            <a:pPr lvl="1">
              <a:lnSpc>
                <a:spcPct val="112000"/>
              </a:lnSpc>
              <a:spcBef>
                <a:spcPts val="300"/>
              </a:spcBef>
            </a:pPr>
            <a:r>
              <a:rPr lang="en-US" sz="2200" dirty="0">
                <a:solidFill>
                  <a:srgbClr val="C00000"/>
                </a:solidFill>
              </a:rPr>
              <a:t>4 live births (no defects)</a:t>
            </a:r>
          </a:p>
          <a:p>
            <a:pPr lvl="1">
              <a:lnSpc>
                <a:spcPct val="112000"/>
              </a:lnSpc>
              <a:spcBef>
                <a:spcPts val="300"/>
              </a:spcBef>
            </a:pPr>
            <a:r>
              <a:rPr lang="en-US" sz="2200" dirty="0">
                <a:solidFill>
                  <a:schemeClr val="accent6">
                    <a:lumMod val="75000"/>
                  </a:schemeClr>
                </a:solidFill>
              </a:rPr>
              <a:t>1 possible early miscarriage</a:t>
            </a:r>
          </a:p>
          <a:p>
            <a:pPr lvl="1">
              <a:lnSpc>
                <a:spcPct val="112000"/>
              </a:lnSpc>
              <a:spcBef>
                <a:spcPts val="300"/>
              </a:spcBef>
            </a:pPr>
            <a:r>
              <a:rPr lang="en-US" sz="2200" dirty="0">
                <a:solidFill>
                  <a:srgbClr val="7030A0"/>
                </a:solidFill>
              </a:rPr>
              <a:t>2 spontaneous abortions </a:t>
            </a:r>
            <a:r>
              <a:rPr lang="en-US" sz="2200" dirty="0"/>
              <a:t>(prior history)</a:t>
            </a:r>
          </a:p>
          <a:p>
            <a:pPr lvl="1">
              <a:lnSpc>
                <a:spcPct val="112000"/>
              </a:lnSpc>
              <a:spcBef>
                <a:spcPts val="300"/>
              </a:spcBef>
            </a:pPr>
            <a:r>
              <a:rPr lang="en-US" sz="2200" dirty="0">
                <a:solidFill>
                  <a:srgbClr val="0070C0"/>
                </a:solidFill>
              </a:rPr>
              <a:t>6 induced abortions</a:t>
            </a:r>
          </a:p>
          <a:p>
            <a:pPr>
              <a:lnSpc>
                <a:spcPct val="112000"/>
              </a:lnSpc>
              <a:spcBef>
                <a:spcPts val="300"/>
              </a:spcBef>
            </a:pPr>
            <a:endParaRPr lang="en-US" sz="2200" dirty="0"/>
          </a:p>
          <a:p>
            <a:pPr>
              <a:lnSpc>
                <a:spcPct val="112000"/>
              </a:lnSpc>
              <a:spcBef>
                <a:spcPts val="300"/>
              </a:spcBef>
            </a:pPr>
            <a:endParaRPr lang="en-US" dirty="0"/>
          </a:p>
        </p:txBody>
      </p:sp>
      <p:pic>
        <p:nvPicPr>
          <p:cNvPr id="3" name="Picture 2">
            <a:extLst>
              <a:ext uri="{FF2B5EF4-FFF2-40B4-BE49-F238E27FC236}">
                <a16:creationId xmlns:a16="http://schemas.microsoft.com/office/drawing/2014/main" id="{DD8F582C-069A-4A33-AF85-4D643E2212DF}"/>
              </a:ext>
            </a:extLst>
          </p:cNvPr>
          <p:cNvPicPr>
            <a:picLocks noChangeAspect="1"/>
          </p:cNvPicPr>
          <p:nvPr/>
        </p:nvPicPr>
        <p:blipFill>
          <a:blip r:embed="rId2"/>
          <a:stretch>
            <a:fillRect/>
          </a:stretch>
        </p:blipFill>
        <p:spPr>
          <a:xfrm>
            <a:off x="174172" y="541602"/>
            <a:ext cx="548633" cy="480054"/>
          </a:xfrm>
          <a:prstGeom prst="rect">
            <a:avLst/>
          </a:prstGeom>
        </p:spPr>
      </p:pic>
      <p:pic>
        <p:nvPicPr>
          <p:cNvPr id="6" name="Picture 5">
            <a:extLst>
              <a:ext uri="{FF2B5EF4-FFF2-40B4-BE49-F238E27FC236}">
                <a16:creationId xmlns:a16="http://schemas.microsoft.com/office/drawing/2014/main" id="{D0270680-B90A-42DC-8EFC-B1D2540ADCB3}"/>
              </a:ext>
            </a:extLst>
          </p:cNvPr>
          <p:cNvPicPr>
            <a:picLocks noChangeAspect="1"/>
          </p:cNvPicPr>
          <p:nvPr/>
        </p:nvPicPr>
        <p:blipFill>
          <a:blip r:embed="rId3"/>
          <a:stretch>
            <a:fillRect/>
          </a:stretch>
        </p:blipFill>
        <p:spPr>
          <a:xfrm>
            <a:off x="4807403" y="1208352"/>
            <a:ext cx="4162425" cy="5267325"/>
          </a:xfrm>
          <a:prstGeom prst="rect">
            <a:avLst/>
          </a:prstGeom>
        </p:spPr>
      </p:pic>
      <p:pic>
        <p:nvPicPr>
          <p:cNvPr id="5" name="Picture 4">
            <a:extLst>
              <a:ext uri="{FF2B5EF4-FFF2-40B4-BE49-F238E27FC236}">
                <a16:creationId xmlns:a16="http://schemas.microsoft.com/office/drawing/2014/main" id="{AE729FD8-1FA1-45E4-9438-D0AFFFC4A141}"/>
              </a:ext>
            </a:extLst>
          </p:cNvPr>
          <p:cNvPicPr>
            <a:picLocks noChangeAspect="1"/>
          </p:cNvPicPr>
          <p:nvPr/>
        </p:nvPicPr>
        <p:blipFill>
          <a:blip r:embed="rId4"/>
          <a:stretch>
            <a:fillRect/>
          </a:stretch>
        </p:blipFill>
        <p:spPr>
          <a:xfrm>
            <a:off x="7843899" y="249349"/>
            <a:ext cx="984683" cy="862362"/>
          </a:xfrm>
          <a:prstGeom prst="rect">
            <a:avLst/>
          </a:prstGeom>
        </p:spPr>
      </p:pic>
      <p:cxnSp>
        <p:nvCxnSpPr>
          <p:cNvPr id="8" name="Straight Connector 7">
            <a:extLst>
              <a:ext uri="{FF2B5EF4-FFF2-40B4-BE49-F238E27FC236}">
                <a16:creationId xmlns:a16="http://schemas.microsoft.com/office/drawing/2014/main" id="{A20301E6-11E3-4F43-B1B6-4760A27E6C5B}"/>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97FB03FE-19A7-4765-B0C9-62AD2A80C37B}"/>
              </a:ext>
            </a:extLst>
          </p:cNvPr>
          <p:cNvSpPr/>
          <p:nvPr/>
        </p:nvSpPr>
        <p:spPr>
          <a:xfrm>
            <a:off x="4840959" y="1677798"/>
            <a:ext cx="4162425" cy="125834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B3CBA7-EB6D-46E9-A20B-909AADB3C1BE}"/>
              </a:ext>
            </a:extLst>
          </p:cNvPr>
          <p:cNvSpPr/>
          <p:nvPr/>
        </p:nvSpPr>
        <p:spPr>
          <a:xfrm>
            <a:off x="4840959" y="5838738"/>
            <a:ext cx="4162425" cy="30821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B90FB4-C458-494D-AD7D-5074BA3829C7}"/>
              </a:ext>
            </a:extLst>
          </p:cNvPr>
          <p:cNvSpPr/>
          <p:nvPr/>
        </p:nvSpPr>
        <p:spPr>
          <a:xfrm>
            <a:off x="4838387" y="2970874"/>
            <a:ext cx="4162425" cy="132556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2DBAA0-C432-4E04-B2C6-CE47A89E4A3F}"/>
              </a:ext>
            </a:extLst>
          </p:cNvPr>
          <p:cNvSpPr/>
          <p:nvPr/>
        </p:nvSpPr>
        <p:spPr>
          <a:xfrm>
            <a:off x="4838386" y="4746793"/>
            <a:ext cx="4162425" cy="30821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E0644E-96F0-4E3F-8A7E-A95B3EB2BB80}"/>
              </a:ext>
            </a:extLst>
          </p:cNvPr>
          <p:cNvSpPr/>
          <p:nvPr/>
        </p:nvSpPr>
        <p:spPr>
          <a:xfrm>
            <a:off x="4838386" y="5495543"/>
            <a:ext cx="4162425" cy="30821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5F8E7C-5090-45B0-9322-C1C80AF52EDB}"/>
              </a:ext>
            </a:extLst>
          </p:cNvPr>
          <p:cNvSpPr/>
          <p:nvPr/>
        </p:nvSpPr>
        <p:spPr>
          <a:xfrm>
            <a:off x="4831284" y="5082970"/>
            <a:ext cx="4153326" cy="38509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018862-FFD5-4B2D-BE17-BE0383A3F795}"/>
              </a:ext>
            </a:extLst>
          </p:cNvPr>
          <p:cNvSpPr/>
          <p:nvPr/>
        </p:nvSpPr>
        <p:spPr>
          <a:xfrm>
            <a:off x="4838385" y="4326663"/>
            <a:ext cx="4162425" cy="39353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974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fade">
                                      <p:cBhvr>
                                        <p:cTn id="16" dur="500"/>
                                        <p:tgtEl>
                                          <p:spTgt spid="7">
                                            <p:txEl>
                                              <p:pRg st="4" end="4"/>
                                            </p:txEl>
                                          </p:spTgt>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6" end="6"/>
                                            </p:txEl>
                                          </p:spTgt>
                                        </p:tgtEl>
                                        <p:attrNameLst>
                                          <p:attrName>style.visibility</p:attrName>
                                        </p:attrNameLst>
                                      </p:cBhvr>
                                      <p:to>
                                        <p:strVal val="visible"/>
                                      </p:to>
                                    </p:set>
                                    <p:animEffect transition="in" filter="fade">
                                      <p:cBhvr>
                                        <p:cTn id="38" dur="500"/>
                                        <p:tgtEl>
                                          <p:spTgt spid="7">
                                            <p:txEl>
                                              <p:pRg st="6" end="6"/>
                                            </p:txEl>
                                          </p:spTgt>
                                        </p:tgtEl>
                                      </p:cBhvr>
                                    </p:animEffect>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261762" y="2080470"/>
            <a:ext cx="8364077" cy="3861412"/>
          </a:xfrm>
        </p:spPr>
        <p:txBody>
          <a:bodyPr>
            <a:noAutofit/>
          </a:bodyPr>
          <a:lstStyle/>
          <a:p>
            <a:br>
              <a:rPr lang="en-US" altLang="en-US" sz="4800" dirty="0">
                <a:solidFill>
                  <a:srgbClr val="C00000"/>
                </a:solidFill>
              </a:rPr>
            </a:br>
            <a:br>
              <a:rPr lang="en-US" altLang="en-US" sz="4800" dirty="0"/>
            </a:br>
            <a:r>
              <a:rPr lang="en-US" altLang="en-US" sz="4800" dirty="0"/>
              <a:t>Test and Treat, </a:t>
            </a:r>
            <a:br>
              <a:rPr lang="en-US" altLang="en-US" sz="4800" dirty="0"/>
            </a:br>
            <a:r>
              <a:rPr lang="en-US" altLang="en-US" sz="4800" dirty="0"/>
              <a:t>Community-Based Services,</a:t>
            </a:r>
            <a:br>
              <a:rPr lang="en-US" altLang="en-US" sz="4800" dirty="0"/>
            </a:br>
            <a:r>
              <a:rPr lang="en-US" altLang="en-US" sz="4800" dirty="0"/>
              <a:t>Viral Suppression,</a:t>
            </a:r>
            <a:br>
              <a:rPr lang="en-US" altLang="en-US" sz="4800" dirty="0"/>
            </a:br>
            <a:br>
              <a:rPr lang="en-US" altLang="en-US" sz="4800" dirty="0">
                <a:solidFill>
                  <a:srgbClr val="C00000"/>
                </a:solidFill>
              </a:rPr>
            </a:br>
            <a:endParaRPr lang="en-US" altLang="en-US" sz="4800" dirty="0">
              <a:solidFill>
                <a:srgbClr val="C00000"/>
              </a:solidFill>
            </a:endParaRPr>
          </a:p>
        </p:txBody>
      </p:sp>
      <p:pic>
        <p:nvPicPr>
          <p:cNvPr id="3074" name="Picture 2" descr="Image result for point of care viral 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1" y="5195455"/>
            <a:ext cx="1766184" cy="13229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Image result for test and treat H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445" y="522782"/>
            <a:ext cx="3664900" cy="11841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14" descr="https://encrypted-tbn3.gstatic.com/images?q=tbn:ANd9GcQpTo0KQd2svrNXcy2FK50Hu5Yu3ROPqcRr0-J3Btt3PMPt9Sl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674" y="430765"/>
            <a:ext cx="2226099" cy="1387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078DAC5-A9C6-4A80-B183-EFC22B1170F6}"/>
              </a:ext>
            </a:extLst>
          </p:cNvPr>
          <p:cNvPicPr>
            <a:picLocks noChangeAspect="1"/>
          </p:cNvPicPr>
          <p:nvPr/>
        </p:nvPicPr>
        <p:blipFill>
          <a:blip r:embed="rId5"/>
          <a:stretch>
            <a:fillRect/>
          </a:stretch>
        </p:blipFill>
        <p:spPr>
          <a:xfrm>
            <a:off x="6732902" y="4829735"/>
            <a:ext cx="1706942" cy="16886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87700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116073"/>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51550" y="1140734"/>
            <a:ext cx="8857735" cy="15213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Used data from 4 large cluster randomized Universal Test and Treat Trials to evaluate relationship of viremia and HIV incidence.</a:t>
            </a:r>
            <a:endParaRPr lang="en-US" dirty="0"/>
          </a:p>
        </p:txBody>
      </p:sp>
      <p:pic>
        <p:nvPicPr>
          <p:cNvPr id="10" name="Picture 9">
            <a:extLst>
              <a:ext uri="{FF2B5EF4-FFF2-40B4-BE49-F238E27FC236}">
                <a16:creationId xmlns:a16="http://schemas.microsoft.com/office/drawing/2014/main" id="{83CA7144-36AE-4994-8678-EAC2945B9E77}"/>
              </a:ext>
            </a:extLst>
          </p:cNvPr>
          <p:cNvPicPr>
            <a:picLocks noChangeAspect="1"/>
          </p:cNvPicPr>
          <p:nvPr/>
        </p:nvPicPr>
        <p:blipFill>
          <a:blip r:embed="rId2"/>
          <a:stretch>
            <a:fillRect/>
          </a:stretch>
        </p:blipFill>
        <p:spPr>
          <a:xfrm>
            <a:off x="151550" y="2033054"/>
            <a:ext cx="3658665" cy="1926752"/>
          </a:xfrm>
          <a:prstGeom prst="rect">
            <a:avLst/>
          </a:prstGeom>
        </p:spPr>
      </p:pic>
      <p:sp>
        <p:nvSpPr>
          <p:cNvPr id="18" name="TextBox 17">
            <a:extLst>
              <a:ext uri="{FF2B5EF4-FFF2-40B4-BE49-F238E27FC236}">
                <a16:creationId xmlns:a16="http://schemas.microsoft.com/office/drawing/2014/main" id="{66611422-437F-4BA6-904E-342F72690364}"/>
              </a:ext>
            </a:extLst>
          </p:cNvPr>
          <p:cNvSpPr txBox="1"/>
          <p:nvPr/>
        </p:nvSpPr>
        <p:spPr>
          <a:xfrm>
            <a:off x="3953347" y="5216244"/>
            <a:ext cx="5199070" cy="1400383"/>
          </a:xfrm>
          <a:prstGeom prst="rect">
            <a:avLst/>
          </a:prstGeom>
          <a:noFill/>
        </p:spPr>
        <p:txBody>
          <a:bodyPr wrap="square" rtlCol="0">
            <a:spAutoFit/>
          </a:bodyPr>
          <a:lstStyle/>
          <a:p>
            <a:pPr marL="285750" indent="-285750">
              <a:spcBef>
                <a:spcPts val="100"/>
              </a:spcBef>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HIV incidence ↑ by 0.07/100 PY for each 1% absolute↑ in viremia </a:t>
            </a:r>
            <a:r>
              <a:rPr lang="en-US" sz="1400" dirty="0">
                <a:latin typeface="Arial" panose="020B0604020202020204" pitchFamily="34" charset="0"/>
                <a:cs typeface="Arial" panose="020B0604020202020204" pitchFamily="34" charset="0"/>
              </a:rPr>
              <a:t>(95% CI 0.05, 0.10, p&lt;0.001)          </a:t>
            </a:r>
            <a:r>
              <a:rPr lang="en-US" sz="1600" dirty="0">
                <a:latin typeface="Arial" panose="020B0604020202020204" pitchFamily="34" charset="0"/>
                <a:cs typeface="Arial" panose="020B0604020202020204" pitchFamily="34" charset="0"/>
              </a:rPr>
              <a:t>in evaluating overall (HIV+ and HIV-) population</a:t>
            </a:r>
          </a:p>
          <a:p>
            <a:pPr marL="285750" indent="-285750">
              <a:spcBef>
                <a:spcPts val="100"/>
              </a:spcBef>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Cross-study heterogeneity (different slopes)</a:t>
            </a:r>
          </a:p>
          <a:p>
            <a:pPr marL="285750" indent="-285750">
              <a:spcBef>
                <a:spcPts val="100"/>
              </a:spcBef>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 viremia associated with ↑ incidence in each study</a:t>
            </a:r>
          </a:p>
        </p:txBody>
      </p:sp>
      <p:sp>
        <p:nvSpPr>
          <p:cNvPr id="23" name="Title 1">
            <a:extLst>
              <a:ext uri="{FF2B5EF4-FFF2-40B4-BE49-F238E27FC236}">
                <a16:creationId xmlns:a16="http://schemas.microsoft.com/office/drawing/2014/main" id="{C2FC4269-A21D-4F31-9A88-996251C0928F}"/>
              </a:ext>
            </a:extLst>
          </p:cNvPr>
          <p:cNvSpPr>
            <a:spLocks noGrp="1"/>
          </p:cNvSpPr>
          <p:nvPr>
            <p:ph type="title"/>
          </p:nvPr>
        </p:nvSpPr>
        <p:spPr>
          <a:xfrm>
            <a:off x="151550" y="-19962"/>
            <a:ext cx="8857735" cy="1325563"/>
          </a:xfrm>
        </p:spPr>
        <p:txBody>
          <a:bodyPr>
            <a:normAutofit fontScale="90000"/>
          </a:bodyPr>
          <a:lstStyle/>
          <a:p>
            <a:r>
              <a:rPr lang="en-US" sz="2700" dirty="0"/>
              <a:t>Population-Level Viremia and Non-Suppression in PLHIV Predict High HIV Incidence Across Universal Test &amp; Treat Trials </a:t>
            </a:r>
            <a:br>
              <a:rPr lang="en-US" dirty="0"/>
            </a:br>
            <a:r>
              <a:rPr lang="en-US" sz="2000" i="1" dirty="0">
                <a:solidFill>
                  <a:schemeClr val="tx1"/>
                </a:solidFill>
              </a:rPr>
              <a:t>Peterson M et al.  CROI, 2020 Boston Abs. 47</a:t>
            </a:r>
            <a:endParaRPr lang="en-US" dirty="0"/>
          </a:p>
        </p:txBody>
      </p:sp>
      <p:sp>
        <p:nvSpPr>
          <p:cNvPr id="21" name="TextBox 20">
            <a:extLst>
              <a:ext uri="{FF2B5EF4-FFF2-40B4-BE49-F238E27FC236}">
                <a16:creationId xmlns:a16="http://schemas.microsoft.com/office/drawing/2014/main" id="{BD5783EA-F1C3-4B69-B32C-79AD9AEE83D4}"/>
              </a:ext>
            </a:extLst>
          </p:cNvPr>
          <p:cNvSpPr txBox="1"/>
          <p:nvPr/>
        </p:nvSpPr>
        <p:spPr>
          <a:xfrm>
            <a:off x="76078" y="4078139"/>
            <a:ext cx="4135401" cy="1831271"/>
          </a:xfrm>
          <a:prstGeom prst="rect">
            <a:avLst/>
          </a:prstGeom>
          <a:noFill/>
        </p:spPr>
        <p:txBody>
          <a:bodyPr wrap="square" rtlCol="0">
            <a:spAutoFit/>
          </a:bodyPr>
          <a:lstStyle/>
          <a:p>
            <a:pPr>
              <a:spcBef>
                <a:spcPts val="300"/>
              </a:spcBef>
              <a:buClr>
                <a:srgbClr val="C00000"/>
              </a:buClr>
            </a:pPr>
            <a:r>
              <a:rPr lang="en-US" sz="1400" dirty="0">
                <a:latin typeface="Arial" panose="020B0604020202020204" pitchFamily="34" charset="0"/>
                <a:cs typeface="Arial" panose="020B0604020202020204" pitchFamily="34" charset="0"/>
              </a:rPr>
              <a:t>N=105 communities</a:t>
            </a:r>
          </a:p>
          <a:p>
            <a:pPr marL="285750" indent="-285750">
              <a:spcBef>
                <a:spcPts val="300"/>
              </a:spcBef>
              <a:buClr>
                <a:srgbClr val="C00000"/>
              </a:buClr>
              <a:buFont typeface="Wingdings" panose="05000000000000000000" pitchFamily="2" charset="2"/>
              <a:buChar char="§"/>
            </a:pPr>
            <a:r>
              <a:rPr lang="en-US" sz="1400" dirty="0">
                <a:latin typeface="Arial" panose="020B0604020202020204" pitchFamily="34" charset="0"/>
                <a:cs typeface="Arial" panose="020B0604020202020204" pitchFamily="34" charset="0"/>
              </a:rPr>
              <a:t>HIV prevalence (in 257,929 persons):</a:t>
            </a:r>
          </a:p>
          <a:p>
            <a:pPr lvl="1">
              <a:spcBef>
                <a:spcPts val="300"/>
              </a:spcBef>
              <a:buClr>
                <a:srgbClr val="C00000"/>
              </a:buClr>
            </a:pPr>
            <a:r>
              <a:rPr lang="en-US" sz="1400" dirty="0">
                <a:latin typeface="Arial" panose="020B0604020202020204" pitchFamily="34" charset="0"/>
                <a:cs typeface="Arial" panose="020B0604020202020204" pitchFamily="34" charset="0"/>
              </a:rPr>
              <a:t>2% to 40%</a:t>
            </a:r>
          </a:p>
          <a:p>
            <a:pPr marL="285750" indent="-285750">
              <a:spcBef>
                <a:spcPts val="300"/>
              </a:spcBef>
              <a:buClr>
                <a:srgbClr val="C00000"/>
              </a:buClr>
              <a:buFont typeface="Wingdings" panose="05000000000000000000" pitchFamily="2" charset="2"/>
              <a:buChar char="§"/>
            </a:pPr>
            <a:r>
              <a:rPr lang="en-US" sz="1400" dirty="0">
                <a:latin typeface="Arial" panose="020B0604020202020204" pitchFamily="34" charset="0"/>
                <a:cs typeface="Arial" panose="020B0604020202020204" pitchFamily="34" charset="0"/>
              </a:rPr>
              <a:t>Non-suppression in HIV+ (in 39,928 persons): </a:t>
            </a:r>
          </a:p>
          <a:p>
            <a:pPr lvl="1">
              <a:spcBef>
                <a:spcPts val="300"/>
              </a:spcBef>
              <a:buClr>
                <a:srgbClr val="C00000"/>
              </a:buClr>
            </a:pPr>
            <a:r>
              <a:rPr lang="en-US" sz="1400" dirty="0">
                <a:latin typeface="Arial" panose="020B0604020202020204" pitchFamily="34" charset="0"/>
                <a:cs typeface="Arial" panose="020B0604020202020204" pitchFamily="34" charset="0"/>
              </a:rPr>
              <a:t>3% to 70%</a:t>
            </a:r>
          </a:p>
          <a:p>
            <a:pPr marL="285750" indent="-285750">
              <a:spcBef>
                <a:spcPts val="300"/>
              </a:spcBef>
              <a:buClr>
                <a:srgbClr val="C00000"/>
              </a:buClr>
              <a:buFont typeface="Wingdings" panose="05000000000000000000" pitchFamily="2" charset="2"/>
              <a:buChar char="§"/>
            </a:pPr>
            <a:r>
              <a:rPr lang="en-US" sz="1400" dirty="0">
                <a:latin typeface="Arial" panose="020B0604020202020204" pitchFamily="34" charset="0"/>
                <a:cs typeface="Arial" panose="020B0604020202020204" pitchFamily="34" charset="0"/>
              </a:rPr>
              <a:t>HIV incidence (in345,844 persons): </a:t>
            </a:r>
          </a:p>
          <a:p>
            <a:pPr lvl="1">
              <a:spcBef>
                <a:spcPts val="300"/>
              </a:spcBef>
              <a:buClr>
                <a:srgbClr val="C00000"/>
              </a:buClr>
            </a:pPr>
            <a:r>
              <a:rPr lang="en-US" sz="1400" dirty="0">
                <a:latin typeface="Arial" panose="020B0604020202020204" pitchFamily="34" charset="0"/>
                <a:cs typeface="Arial" panose="020B0604020202020204" pitchFamily="34" charset="0"/>
              </a:rPr>
              <a:t>0.03 to 3.4/100 person-years</a:t>
            </a:r>
          </a:p>
        </p:txBody>
      </p:sp>
      <p:pic>
        <p:nvPicPr>
          <p:cNvPr id="3" name="Picture 2">
            <a:extLst>
              <a:ext uri="{FF2B5EF4-FFF2-40B4-BE49-F238E27FC236}">
                <a16:creationId xmlns:a16="http://schemas.microsoft.com/office/drawing/2014/main" id="{73542157-FF45-49EC-A5F0-477BF3B29AF0}"/>
              </a:ext>
            </a:extLst>
          </p:cNvPr>
          <p:cNvPicPr>
            <a:picLocks noChangeAspect="1"/>
          </p:cNvPicPr>
          <p:nvPr/>
        </p:nvPicPr>
        <p:blipFill>
          <a:blip r:embed="rId3"/>
          <a:stretch>
            <a:fillRect/>
          </a:stretch>
        </p:blipFill>
        <p:spPr>
          <a:xfrm>
            <a:off x="4118817" y="2207980"/>
            <a:ext cx="4311128" cy="3060512"/>
          </a:xfrm>
          <a:prstGeom prst="rect">
            <a:avLst/>
          </a:prstGeom>
        </p:spPr>
      </p:pic>
      <p:sp>
        <p:nvSpPr>
          <p:cNvPr id="22" name="TextBox 21">
            <a:extLst>
              <a:ext uri="{FF2B5EF4-FFF2-40B4-BE49-F238E27FC236}">
                <a16:creationId xmlns:a16="http://schemas.microsoft.com/office/drawing/2014/main" id="{5908D9EF-4D77-4737-BB91-521D4FCC6FB0}"/>
              </a:ext>
            </a:extLst>
          </p:cNvPr>
          <p:cNvSpPr txBox="1"/>
          <p:nvPr/>
        </p:nvSpPr>
        <p:spPr>
          <a:xfrm>
            <a:off x="3604225" y="1874942"/>
            <a:ext cx="5336397" cy="307777"/>
          </a:xfrm>
          <a:prstGeom prst="rect">
            <a:avLst/>
          </a:prstGeom>
          <a:noFill/>
        </p:spPr>
        <p:txBody>
          <a:bodyPr wrap="none" rtlCol="0">
            <a:spAutoFit/>
          </a:bodyPr>
          <a:lstStyle/>
          <a:p>
            <a:pPr marL="285750" indent="-285750">
              <a:buClr>
                <a:srgbClr val="C00000"/>
              </a:buClr>
              <a:buFont typeface="Arial" panose="020B0604020202020204" pitchFamily="34" charset="0"/>
              <a:buChar char="→"/>
            </a:pPr>
            <a:r>
              <a:rPr lang="en-US" sz="1400" b="1" dirty="0">
                <a:latin typeface="Arial" panose="020B0604020202020204" pitchFamily="34" charset="0"/>
                <a:cs typeface="Arial" panose="020B0604020202020204" pitchFamily="34" charset="0"/>
              </a:rPr>
              <a:t>Population Viremia Associated with Higher HIV Incidence</a:t>
            </a:r>
          </a:p>
        </p:txBody>
      </p:sp>
    </p:spTree>
    <p:extLst>
      <p:ext uri="{BB962C8B-B14F-4D97-AF65-F5344CB8AC3E}">
        <p14:creationId xmlns:p14="http://schemas.microsoft.com/office/powerpoint/2010/main" val="251911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21212" y="-70051"/>
            <a:ext cx="8857735" cy="1325563"/>
          </a:xfrm>
        </p:spPr>
        <p:txBody>
          <a:bodyPr>
            <a:normAutofit fontScale="90000"/>
          </a:bodyPr>
          <a:lstStyle/>
          <a:p>
            <a:r>
              <a:rPr lang="en-US" sz="2700" dirty="0"/>
              <a:t>Population-Level Viremia and Non-Suppression in PLHIV Predict High HIV Incidence Across Universal Test &amp; Treat Trials </a:t>
            </a:r>
            <a:br>
              <a:rPr lang="en-US" dirty="0"/>
            </a:br>
            <a:r>
              <a:rPr lang="en-US" sz="2000" i="1" dirty="0">
                <a:solidFill>
                  <a:schemeClr val="tx1"/>
                </a:solidFill>
              </a:rPr>
              <a:t>Peterson M et al.  CROI, 2020 Boston Abs. 47</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0" y="1074128"/>
            <a:ext cx="9144000" cy="0"/>
          </a:xfrm>
          <a:prstGeom prst="line">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66611422-437F-4BA6-904E-342F72690364}"/>
              </a:ext>
            </a:extLst>
          </p:cNvPr>
          <p:cNvSpPr txBox="1"/>
          <p:nvPr/>
        </p:nvSpPr>
        <p:spPr>
          <a:xfrm>
            <a:off x="172335" y="4708709"/>
            <a:ext cx="4801034" cy="1927772"/>
          </a:xfrm>
          <a:prstGeom prst="rect">
            <a:avLst/>
          </a:prstGeom>
          <a:noFill/>
        </p:spPr>
        <p:txBody>
          <a:bodyPr wrap="square" rtlCol="0">
            <a:spAutoFit/>
          </a:bodyPr>
          <a:lstStyle/>
          <a:p>
            <a:pPr marL="285750" indent="-285750">
              <a:lnSpc>
                <a:spcPct val="103000"/>
              </a:lnSpc>
              <a:spcBef>
                <a:spcPts val="300"/>
              </a:spcBef>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HIV incidence ↑ by 0.12/100 PY for              each 10% absolute ↑ in non-suppression            </a:t>
            </a:r>
            <a:r>
              <a:rPr lang="en-US" sz="1400" dirty="0">
                <a:latin typeface="Arial" panose="020B0604020202020204" pitchFamily="34" charset="0"/>
                <a:cs typeface="Arial" panose="020B0604020202020204" pitchFamily="34" charset="0"/>
              </a:rPr>
              <a:t>(95% CI 0.01, 0.23, p=0.03) </a:t>
            </a:r>
            <a:r>
              <a:rPr lang="en-US" sz="1600" dirty="0">
                <a:latin typeface="Arial" panose="020B0604020202020204" pitchFamily="34" charset="0"/>
                <a:cs typeface="Arial" panose="020B0604020202020204" pitchFamily="34" charset="0"/>
              </a:rPr>
              <a:t>in HIV+ population</a:t>
            </a:r>
          </a:p>
          <a:p>
            <a:pPr marL="285750" indent="-285750">
              <a:lnSpc>
                <a:spcPct val="103000"/>
              </a:lnSpc>
              <a:spcBef>
                <a:spcPts val="300"/>
              </a:spcBef>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Cross-study heterogeneity (different slopes, intercepts)</a:t>
            </a:r>
          </a:p>
          <a:p>
            <a:pPr marL="285750" indent="-285750">
              <a:lnSpc>
                <a:spcPct val="103000"/>
              </a:lnSpc>
              <a:spcBef>
                <a:spcPts val="300"/>
              </a:spcBef>
              <a:buClr>
                <a:srgbClr val="C00000"/>
              </a:buClr>
              <a:buFont typeface="Arial" panose="020B0604020202020204" pitchFamily="34" charset="0"/>
              <a:buChar char="→"/>
            </a:pPr>
            <a:r>
              <a:rPr lang="en-US" sz="1600" dirty="0">
                <a:latin typeface="Arial" panose="020B0604020202020204" pitchFamily="34" charset="0"/>
                <a:cs typeface="Arial" panose="020B0604020202020204" pitchFamily="34" charset="0"/>
              </a:rPr>
              <a:t>↑ non-suppression associated with ↑ incidence in each study</a:t>
            </a:r>
          </a:p>
        </p:txBody>
      </p:sp>
      <p:pic>
        <p:nvPicPr>
          <p:cNvPr id="11" name="Picture 10">
            <a:extLst>
              <a:ext uri="{FF2B5EF4-FFF2-40B4-BE49-F238E27FC236}">
                <a16:creationId xmlns:a16="http://schemas.microsoft.com/office/drawing/2014/main" id="{38A92763-9552-48F4-A850-22C7852C019D}"/>
              </a:ext>
            </a:extLst>
          </p:cNvPr>
          <p:cNvPicPr>
            <a:picLocks noChangeAspect="1"/>
          </p:cNvPicPr>
          <p:nvPr/>
        </p:nvPicPr>
        <p:blipFill>
          <a:blip r:embed="rId2"/>
          <a:stretch>
            <a:fillRect/>
          </a:stretch>
        </p:blipFill>
        <p:spPr>
          <a:xfrm>
            <a:off x="5022857" y="1587935"/>
            <a:ext cx="3638550" cy="2724150"/>
          </a:xfrm>
          <a:prstGeom prst="rect">
            <a:avLst/>
          </a:prstGeom>
        </p:spPr>
      </p:pic>
      <p:sp>
        <p:nvSpPr>
          <p:cNvPr id="22" name="TextBox 21">
            <a:extLst>
              <a:ext uri="{FF2B5EF4-FFF2-40B4-BE49-F238E27FC236}">
                <a16:creationId xmlns:a16="http://schemas.microsoft.com/office/drawing/2014/main" id="{4AC6F470-C217-4388-B5B4-3F343B80056A}"/>
              </a:ext>
            </a:extLst>
          </p:cNvPr>
          <p:cNvSpPr txBox="1"/>
          <p:nvPr/>
        </p:nvSpPr>
        <p:spPr>
          <a:xfrm>
            <a:off x="4612718" y="1093126"/>
            <a:ext cx="4266229" cy="523220"/>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1400" b="1" dirty="0">
                <a:latin typeface="Arial" panose="020B0604020202020204" pitchFamily="34" charset="0"/>
                <a:cs typeface="Arial" panose="020B0604020202020204" pitchFamily="34" charset="0"/>
              </a:rPr>
              <a:t>Observed Differences in Viral Suppression Help Explain Incidence Findings in Studies</a:t>
            </a:r>
          </a:p>
        </p:txBody>
      </p:sp>
      <p:grpSp>
        <p:nvGrpSpPr>
          <p:cNvPr id="7" name="Group 6">
            <a:extLst>
              <a:ext uri="{FF2B5EF4-FFF2-40B4-BE49-F238E27FC236}">
                <a16:creationId xmlns:a16="http://schemas.microsoft.com/office/drawing/2014/main" id="{572277BC-CF02-4D2B-902A-70FC3B323902}"/>
              </a:ext>
            </a:extLst>
          </p:cNvPr>
          <p:cNvGrpSpPr/>
          <p:nvPr/>
        </p:nvGrpSpPr>
        <p:grpSpPr>
          <a:xfrm>
            <a:off x="172335" y="1649284"/>
            <a:ext cx="3812707" cy="3110377"/>
            <a:chOff x="174755" y="1476642"/>
            <a:chExt cx="3812707" cy="3110377"/>
          </a:xfrm>
        </p:grpSpPr>
        <p:grpSp>
          <p:nvGrpSpPr>
            <p:cNvPr id="8" name="Group 7">
              <a:extLst>
                <a:ext uri="{FF2B5EF4-FFF2-40B4-BE49-F238E27FC236}">
                  <a16:creationId xmlns:a16="http://schemas.microsoft.com/office/drawing/2014/main" id="{8069E21F-2A0A-4A9C-AD1D-2D020C9453AA}"/>
                </a:ext>
              </a:extLst>
            </p:cNvPr>
            <p:cNvGrpSpPr/>
            <p:nvPr/>
          </p:nvGrpSpPr>
          <p:grpSpPr>
            <a:xfrm>
              <a:off x="234612" y="1476642"/>
              <a:ext cx="3752850" cy="3110377"/>
              <a:chOff x="234612" y="2212574"/>
              <a:chExt cx="3752850" cy="3110377"/>
            </a:xfrm>
          </p:grpSpPr>
          <p:sp>
            <p:nvSpPr>
              <p:cNvPr id="5" name="TextBox 4">
                <a:extLst>
                  <a:ext uri="{FF2B5EF4-FFF2-40B4-BE49-F238E27FC236}">
                    <a16:creationId xmlns:a16="http://schemas.microsoft.com/office/drawing/2014/main" id="{BBEAB722-2CAE-4B58-9344-981AE4D4B098}"/>
                  </a:ext>
                </a:extLst>
              </p:cNvPr>
              <p:cNvSpPr txBox="1"/>
              <p:nvPr/>
            </p:nvSpPr>
            <p:spPr>
              <a:xfrm>
                <a:off x="306574" y="5076730"/>
                <a:ext cx="2358338" cy="246221"/>
              </a:xfrm>
              <a:prstGeom prst="rect">
                <a:avLst/>
              </a:prstGeom>
              <a:noFill/>
            </p:spPr>
            <p:txBody>
              <a:bodyPr wrap="none" rtlCol="0">
                <a:spAutoFit/>
              </a:bodyPr>
              <a:lstStyle/>
              <a:p>
                <a:r>
                  <a:rPr lang="en-US" sz="1000" i="1" dirty="0">
                    <a:latin typeface="Arial" panose="020B0604020202020204" pitchFamily="34" charset="0"/>
                    <a:cs typeface="Arial" panose="020B0604020202020204" pitchFamily="34" charset="0"/>
                  </a:rPr>
                  <a:t>Adjusted for study and HIV prevalence</a:t>
                </a:r>
              </a:p>
            </p:txBody>
          </p:sp>
          <p:grpSp>
            <p:nvGrpSpPr>
              <p:cNvPr id="6" name="Group 5">
                <a:extLst>
                  <a:ext uri="{FF2B5EF4-FFF2-40B4-BE49-F238E27FC236}">
                    <a16:creationId xmlns:a16="http://schemas.microsoft.com/office/drawing/2014/main" id="{43F091D7-0CCD-407C-8C6C-47DF4DDF1E91}"/>
                  </a:ext>
                </a:extLst>
              </p:cNvPr>
              <p:cNvGrpSpPr/>
              <p:nvPr/>
            </p:nvGrpSpPr>
            <p:grpSpPr>
              <a:xfrm>
                <a:off x="234612" y="2212574"/>
                <a:ext cx="3752850" cy="2881574"/>
                <a:chOff x="234612" y="2212574"/>
                <a:chExt cx="3752850" cy="2881574"/>
              </a:xfrm>
            </p:grpSpPr>
            <p:pic>
              <p:nvPicPr>
                <p:cNvPr id="3" name="Picture 2">
                  <a:extLst>
                    <a:ext uri="{FF2B5EF4-FFF2-40B4-BE49-F238E27FC236}">
                      <a16:creationId xmlns:a16="http://schemas.microsoft.com/office/drawing/2014/main" id="{4E564C6C-2B8F-417D-B3C6-36D6CFAC72A4}"/>
                    </a:ext>
                  </a:extLst>
                </p:cNvPr>
                <p:cNvPicPr>
                  <a:picLocks noChangeAspect="1"/>
                </p:cNvPicPr>
                <p:nvPr/>
              </p:nvPicPr>
              <p:blipFill>
                <a:blip r:embed="rId3"/>
                <a:stretch>
                  <a:fillRect/>
                </a:stretch>
              </p:blipFill>
              <p:spPr>
                <a:xfrm>
                  <a:off x="234612" y="2212574"/>
                  <a:ext cx="3752850" cy="2790825"/>
                </a:xfrm>
                <a:prstGeom prst="rect">
                  <a:avLst/>
                </a:prstGeom>
              </p:spPr>
            </p:pic>
            <p:sp>
              <p:nvSpPr>
                <p:cNvPr id="19" name="TextBox 18">
                  <a:extLst>
                    <a:ext uri="{FF2B5EF4-FFF2-40B4-BE49-F238E27FC236}">
                      <a16:creationId xmlns:a16="http://schemas.microsoft.com/office/drawing/2014/main" id="{DDC2C74A-8A31-45D2-9C31-280C18544E86}"/>
                    </a:ext>
                  </a:extLst>
                </p:cNvPr>
                <p:cNvSpPr txBox="1"/>
                <p:nvPr/>
              </p:nvSpPr>
              <p:spPr>
                <a:xfrm>
                  <a:off x="297865" y="4847927"/>
                  <a:ext cx="3414717" cy="246221"/>
                </a:xfrm>
                <a:prstGeom prst="rect">
                  <a:avLst/>
                </a:prstGeom>
                <a:solidFill>
                  <a:schemeClr val="bg1"/>
                </a:solidFill>
              </p:spPr>
              <p:txBody>
                <a:bodyPr wrap="none" rtlCol="0">
                  <a:spAutoFit/>
                </a:bodyPr>
                <a:lstStyle/>
                <a:p>
                  <a:r>
                    <a:rPr lang="en-US" sz="1000" b="1" dirty="0">
                      <a:latin typeface="Arial" panose="020B0604020202020204" pitchFamily="34" charset="0"/>
                      <a:cs typeface="Arial" panose="020B0604020202020204" pitchFamily="34" charset="0"/>
                    </a:rPr>
                    <a:t>Proportion all </a:t>
                  </a:r>
                  <a:r>
                    <a:rPr lang="en-US" sz="1000" b="1" u="sng" dirty="0">
                      <a:latin typeface="Arial" panose="020B0604020202020204" pitchFamily="34" charset="0"/>
                      <a:cs typeface="Arial" panose="020B0604020202020204" pitchFamily="34" charset="0"/>
                    </a:rPr>
                    <a:t>HIV+ adults</a:t>
                  </a:r>
                  <a:r>
                    <a:rPr lang="en-US" sz="1000" b="1" dirty="0">
                      <a:latin typeface="Arial" panose="020B0604020202020204" pitchFamily="34" charset="0"/>
                      <a:cs typeface="Arial" panose="020B0604020202020204" pitchFamily="34" charset="0"/>
                    </a:rPr>
                    <a:t> with viral non-suppression</a:t>
                  </a:r>
                </a:p>
              </p:txBody>
            </p:sp>
          </p:grpSp>
        </p:grpSp>
        <p:sp>
          <p:nvSpPr>
            <p:cNvPr id="15" name="TextBox 14">
              <a:extLst>
                <a:ext uri="{FF2B5EF4-FFF2-40B4-BE49-F238E27FC236}">
                  <a16:creationId xmlns:a16="http://schemas.microsoft.com/office/drawing/2014/main" id="{CD891062-6A5E-4B27-97DF-CD16FFA76E88}"/>
                </a:ext>
              </a:extLst>
            </p:cNvPr>
            <p:cNvSpPr txBox="1"/>
            <p:nvPr/>
          </p:nvSpPr>
          <p:spPr>
            <a:xfrm rot="16200000">
              <a:off x="-878097" y="2698008"/>
              <a:ext cx="2351926" cy="246221"/>
            </a:xfrm>
            <a:prstGeom prst="rect">
              <a:avLst/>
            </a:prstGeom>
            <a:solidFill>
              <a:schemeClr val="bg1"/>
            </a:solidFill>
          </p:spPr>
          <p:txBody>
            <a:bodyPr wrap="none" rtlCol="0">
              <a:spAutoFit/>
            </a:bodyPr>
            <a:lstStyle/>
            <a:p>
              <a:r>
                <a:rPr lang="en-US" sz="1000" b="1" dirty="0">
                  <a:latin typeface="Arial" panose="020B0604020202020204" pitchFamily="34" charset="0"/>
                  <a:cs typeface="Arial" panose="020B0604020202020204" pitchFamily="34" charset="0"/>
                </a:rPr>
                <a:t>HIV incidence per 100 Person Years</a:t>
              </a:r>
            </a:p>
          </p:txBody>
        </p:sp>
      </p:grpSp>
      <p:grpSp>
        <p:nvGrpSpPr>
          <p:cNvPr id="12" name="Group 11">
            <a:extLst>
              <a:ext uri="{FF2B5EF4-FFF2-40B4-BE49-F238E27FC236}">
                <a16:creationId xmlns:a16="http://schemas.microsoft.com/office/drawing/2014/main" id="{CD7B674F-6349-4E03-9AB3-63F4375225C6}"/>
              </a:ext>
            </a:extLst>
          </p:cNvPr>
          <p:cNvGrpSpPr/>
          <p:nvPr/>
        </p:nvGrpSpPr>
        <p:grpSpPr>
          <a:xfrm>
            <a:off x="5383508" y="4284637"/>
            <a:ext cx="2514600" cy="2390775"/>
            <a:chOff x="5326382" y="4340798"/>
            <a:chExt cx="2514600" cy="2390775"/>
          </a:xfrm>
        </p:grpSpPr>
        <p:pic>
          <p:nvPicPr>
            <p:cNvPr id="21" name="Picture 20">
              <a:extLst>
                <a:ext uri="{FF2B5EF4-FFF2-40B4-BE49-F238E27FC236}">
                  <a16:creationId xmlns:a16="http://schemas.microsoft.com/office/drawing/2014/main" id="{1B4FCB95-3DA5-4E81-A882-59E73D77D7F6}"/>
                </a:ext>
              </a:extLst>
            </p:cNvPr>
            <p:cNvPicPr>
              <a:picLocks noChangeAspect="1"/>
            </p:cNvPicPr>
            <p:nvPr/>
          </p:nvPicPr>
          <p:blipFill>
            <a:blip r:embed="rId4"/>
            <a:stretch>
              <a:fillRect/>
            </a:stretch>
          </p:blipFill>
          <p:spPr>
            <a:xfrm>
              <a:off x="5326382" y="4340798"/>
              <a:ext cx="2514600" cy="2390775"/>
            </a:xfrm>
            <a:prstGeom prst="rect">
              <a:avLst/>
            </a:prstGeom>
          </p:spPr>
        </p:pic>
        <p:sp>
          <p:nvSpPr>
            <p:cNvPr id="10" name="TextBox 9">
              <a:extLst>
                <a:ext uri="{FF2B5EF4-FFF2-40B4-BE49-F238E27FC236}">
                  <a16:creationId xmlns:a16="http://schemas.microsoft.com/office/drawing/2014/main" id="{20FFB684-8B9B-4DE8-B9A3-A2FCA0C00C15}"/>
                </a:ext>
              </a:extLst>
            </p:cNvPr>
            <p:cNvSpPr txBox="1"/>
            <p:nvPr/>
          </p:nvSpPr>
          <p:spPr>
            <a:xfrm>
              <a:off x="5359938" y="4990042"/>
              <a:ext cx="489236" cy="246221"/>
            </a:xfrm>
            <a:prstGeom prst="rect">
              <a:avLst/>
            </a:prstGeom>
            <a:solidFill>
              <a:schemeClr val="accent1">
                <a:lumMod val="20000"/>
                <a:lumOff val="80000"/>
              </a:schemeClr>
            </a:solidFill>
          </p:spPr>
          <p:txBody>
            <a:bodyPr wrap="none" rtlCol="0">
              <a:spAutoFit/>
            </a:bodyPr>
            <a:lstStyle/>
            <a:p>
              <a:r>
                <a:rPr lang="en-US" sz="1000" b="1" dirty="0" err="1">
                  <a:solidFill>
                    <a:srgbClr val="87CB3D"/>
                  </a:solidFill>
                  <a:latin typeface="Arial" panose="020B0604020202020204" pitchFamily="34" charset="0"/>
                  <a:cs typeface="Arial" panose="020B0604020202020204" pitchFamily="34" charset="0"/>
                </a:rPr>
                <a:t>TasP</a:t>
              </a:r>
              <a:endParaRPr lang="en-US" sz="1000" b="1" dirty="0">
                <a:solidFill>
                  <a:srgbClr val="87CB3D"/>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56BB713-067A-419E-AADF-5E4444CEDF71}"/>
                </a:ext>
              </a:extLst>
            </p:cNvPr>
            <p:cNvSpPr txBox="1"/>
            <p:nvPr/>
          </p:nvSpPr>
          <p:spPr>
            <a:xfrm>
              <a:off x="5368327" y="5253041"/>
              <a:ext cx="630301" cy="246221"/>
            </a:xfrm>
            <a:prstGeom prst="rect">
              <a:avLst/>
            </a:prstGeom>
            <a:solidFill>
              <a:schemeClr val="accent1">
                <a:lumMod val="20000"/>
                <a:lumOff val="80000"/>
              </a:schemeClr>
            </a:solidFill>
          </p:spPr>
          <p:txBody>
            <a:bodyPr wrap="none" rtlCol="0">
              <a:spAutoFit/>
            </a:bodyPr>
            <a:lstStyle/>
            <a:p>
              <a:r>
                <a:rPr lang="en-US" sz="1000" b="1" dirty="0" err="1">
                  <a:solidFill>
                    <a:schemeClr val="accent2">
                      <a:lumMod val="75000"/>
                    </a:schemeClr>
                  </a:solidFill>
                  <a:latin typeface="Arial" panose="020B0604020202020204" pitchFamily="34" charset="0"/>
                  <a:cs typeface="Arial" panose="020B0604020202020204" pitchFamily="34" charset="0"/>
                </a:rPr>
                <a:t>Ya</a:t>
              </a:r>
              <a:r>
                <a:rPr lang="en-US" sz="1000" b="1" dirty="0">
                  <a:solidFill>
                    <a:schemeClr val="accent2">
                      <a:lumMod val="75000"/>
                    </a:schemeClr>
                  </a:solidFill>
                  <a:latin typeface="Arial" panose="020B0604020202020204" pitchFamily="34" charset="0"/>
                  <a:cs typeface="Arial" panose="020B0604020202020204" pitchFamily="34" charset="0"/>
                </a:rPr>
                <a:t> </a:t>
              </a:r>
              <a:r>
                <a:rPr lang="en-US" sz="1000" b="1" dirty="0" err="1">
                  <a:solidFill>
                    <a:schemeClr val="accent2">
                      <a:lumMod val="75000"/>
                    </a:schemeClr>
                  </a:solidFill>
                  <a:latin typeface="Arial" panose="020B0604020202020204" pitchFamily="34" charset="0"/>
                  <a:cs typeface="Arial" panose="020B0604020202020204" pitchFamily="34" charset="0"/>
                </a:rPr>
                <a:t>Tsie</a:t>
              </a:r>
              <a:endParaRPr lang="en-US" sz="1000" b="1" dirty="0">
                <a:solidFill>
                  <a:schemeClr val="accent2">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5A9252A-D10D-4C05-80EA-23A71BCC9C83}"/>
                </a:ext>
              </a:extLst>
            </p:cNvPr>
            <p:cNvSpPr txBox="1"/>
            <p:nvPr/>
          </p:nvSpPr>
          <p:spPr>
            <a:xfrm>
              <a:off x="5359938" y="5549485"/>
              <a:ext cx="726481" cy="246221"/>
            </a:xfrm>
            <a:prstGeom prst="rect">
              <a:avLst/>
            </a:prstGeom>
            <a:solidFill>
              <a:schemeClr val="accent1">
                <a:lumMod val="20000"/>
                <a:lumOff val="80000"/>
              </a:schemeClr>
            </a:solidFill>
          </p:spPr>
          <p:txBody>
            <a:bodyPr wrap="none" rtlCol="0">
              <a:spAutoFit/>
            </a:bodyPr>
            <a:lstStyle/>
            <a:p>
              <a:r>
                <a:rPr lang="en-US" sz="1000" b="1" dirty="0">
                  <a:solidFill>
                    <a:srgbClr val="7030A0"/>
                  </a:solidFill>
                  <a:latin typeface="Arial" panose="020B0604020202020204" pitchFamily="34" charset="0"/>
                  <a:cs typeface="Arial" panose="020B0604020202020204" pitchFamily="34" charset="0"/>
                </a:rPr>
                <a:t>SEARCH</a:t>
              </a:r>
            </a:p>
          </p:txBody>
        </p:sp>
        <p:sp>
          <p:nvSpPr>
            <p:cNvPr id="24" name="TextBox 23">
              <a:extLst>
                <a:ext uri="{FF2B5EF4-FFF2-40B4-BE49-F238E27FC236}">
                  <a16:creationId xmlns:a16="http://schemas.microsoft.com/office/drawing/2014/main" id="{E383A7CA-3C3C-4CDC-88EB-E34966902EE4}"/>
                </a:ext>
              </a:extLst>
            </p:cNvPr>
            <p:cNvSpPr txBox="1"/>
            <p:nvPr/>
          </p:nvSpPr>
          <p:spPr>
            <a:xfrm>
              <a:off x="5359938" y="5814703"/>
              <a:ext cx="702436" cy="400110"/>
            </a:xfrm>
            <a:prstGeom prst="rect">
              <a:avLst/>
            </a:prstGeom>
            <a:solidFill>
              <a:schemeClr val="accent1">
                <a:lumMod val="20000"/>
                <a:lumOff val="80000"/>
              </a:schemeClr>
            </a:solidFill>
          </p:spPr>
          <p:txBody>
            <a:bodyPr wrap="none" rtlCol="0">
              <a:spAutoFit/>
            </a:bodyPr>
            <a:lstStyle/>
            <a:p>
              <a:r>
                <a:rPr lang="en-US" sz="1000" b="1" dirty="0" err="1">
                  <a:solidFill>
                    <a:srgbClr val="0070C0"/>
                  </a:solidFill>
                  <a:latin typeface="Arial" panose="020B0604020202020204" pitchFamily="34" charset="0"/>
                  <a:cs typeface="Arial" panose="020B0604020202020204" pitchFamily="34" charset="0"/>
                </a:rPr>
                <a:t>PopART</a:t>
              </a:r>
              <a:endParaRPr lang="en-US" sz="1000" b="1" dirty="0">
                <a:solidFill>
                  <a:srgbClr val="0070C0"/>
                </a:solidFill>
                <a:latin typeface="Arial" panose="020B0604020202020204" pitchFamily="34" charset="0"/>
                <a:cs typeface="Arial" panose="020B0604020202020204" pitchFamily="34" charset="0"/>
              </a:endParaRPr>
            </a:p>
            <a:p>
              <a:r>
                <a:rPr lang="en-US" sz="1000" b="1" dirty="0" err="1">
                  <a:solidFill>
                    <a:srgbClr val="0070C0"/>
                  </a:solidFill>
                  <a:latin typeface="Arial" panose="020B0604020202020204" pitchFamily="34" charset="0"/>
                  <a:cs typeface="Arial" panose="020B0604020202020204" pitchFamily="34" charset="0"/>
                </a:rPr>
                <a:t>ArmA+B</a:t>
              </a:r>
              <a:endParaRPr lang="en-US" sz="1000" b="1" dirty="0">
                <a:solidFill>
                  <a:srgbClr val="0070C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FEC839B-050A-42DB-88CC-38A0BE208CEC}"/>
                </a:ext>
              </a:extLst>
            </p:cNvPr>
            <p:cNvSpPr txBox="1"/>
            <p:nvPr/>
          </p:nvSpPr>
          <p:spPr>
            <a:xfrm>
              <a:off x="5358287" y="6214813"/>
              <a:ext cx="569387" cy="246221"/>
            </a:xfrm>
            <a:prstGeom prst="rect">
              <a:avLst/>
            </a:prstGeom>
            <a:solidFill>
              <a:schemeClr val="accent1">
                <a:lumMod val="20000"/>
                <a:lumOff val="80000"/>
              </a:schemeClr>
            </a:solidFill>
          </p:spPr>
          <p:txBody>
            <a:bodyPr wrap="none" rtlCol="0">
              <a:spAutoFit/>
            </a:bodyPr>
            <a:lstStyle/>
            <a:p>
              <a:r>
                <a:rPr lang="en-US" sz="1000" b="1" dirty="0">
                  <a:solidFill>
                    <a:srgbClr val="0070C0"/>
                  </a:solidFill>
                  <a:latin typeface="Arial" panose="020B0604020202020204" pitchFamily="34" charset="0"/>
                  <a:cs typeface="Arial" panose="020B0604020202020204" pitchFamily="34" charset="0"/>
                </a:rPr>
                <a:t>Arm A</a:t>
              </a:r>
            </a:p>
          </p:txBody>
        </p:sp>
        <p:sp>
          <p:nvSpPr>
            <p:cNvPr id="26" name="TextBox 25">
              <a:extLst>
                <a:ext uri="{FF2B5EF4-FFF2-40B4-BE49-F238E27FC236}">
                  <a16:creationId xmlns:a16="http://schemas.microsoft.com/office/drawing/2014/main" id="{A053211C-C99F-4851-813B-F6792C5E14FD}"/>
                </a:ext>
              </a:extLst>
            </p:cNvPr>
            <p:cNvSpPr txBox="1"/>
            <p:nvPr/>
          </p:nvSpPr>
          <p:spPr>
            <a:xfrm>
              <a:off x="5370518" y="6456639"/>
              <a:ext cx="569387" cy="246221"/>
            </a:xfrm>
            <a:prstGeom prst="rect">
              <a:avLst/>
            </a:prstGeom>
            <a:solidFill>
              <a:schemeClr val="accent1">
                <a:lumMod val="20000"/>
                <a:lumOff val="80000"/>
              </a:schemeClr>
            </a:solidFill>
          </p:spPr>
          <p:txBody>
            <a:bodyPr wrap="none" rtlCol="0">
              <a:spAutoFit/>
            </a:bodyPr>
            <a:lstStyle/>
            <a:p>
              <a:r>
                <a:rPr lang="en-US" sz="1000" b="1" dirty="0">
                  <a:solidFill>
                    <a:srgbClr val="0070C0"/>
                  </a:solidFill>
                  <a:latin typeface="Arial" panose="020B0604020202020204" pitchFamily="34" charset="0"/>
                  <a:cs typeface="Arial" panose="020B0604020202020204" pitchFamily="34" charset="0"/>
                </a:rPr>
                <a:t>Arm B</a:t>
              </a:r>
            </a:p>
          </p:txBody>
        </p:sp>
      </p:grpSp>
      <p:sp>
        <p:nvSpPr>
          <p:cNvPr id="27" name="TextBox 26">
            <a:extLst>
              <a:ext uri="{FF2B5EF4-FFF2-40B4-BE49-F238E27FC236}">
                <a16:creationId xmlns:a16="http://schemas.microsoft.com/office/drawing/2014/main" id="{1F1694C3-D63E-4E50-A07E-5DA0138A0827}"/>
              </a:ext>
            </a:extLst>
          </p:cNvPr>
          <p:cNvSpPr txBox="1"/>
          <p:nvPr/>
        </p:nvSpPr>
        <p:spPr>
          <a:xfrm>
            <a:off x="21212" y="1120518"/>
            <a:ext cx="3752850" cy="523220"/>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1400" b="1" dirty="0">
                <a:latin typeface="Arial" panose="020B0604020202020204" pitchFamily="34" charset="0"/>
                <a:cs typeface="Arial" panose="020B0604020202020204" pitchFamily="34" charset="0"/>
              </a:rPr>
              <a:t>Non-Suppression in HIV+ Persons Associated with Higher HIV Incidence</a:t>
            </a:r>
          </a:p>
        </p:txBody>
      </p:sp>
    </p:spTree>
    <p:extLst>
      <p:ext uri="{BB962C8B-B14F-4D97-AF65-F5344CB8AC3E}">
        <p14:creationId xmlns:p14="http://schemas.microsoft.com/office/powerpoint/2010/main" val="273272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17749"/>
            <a:ext cx="7886700" cy="1325563"/>
          </a:xfrm>
        </p:spPr>
        <p:txBody>
          <a:bodyPr/>
          <a:lstStyle/>
          <a:p>
            <a:r>
              <a:rPr lang="en-US" dirty="0"/>
              <a:t>Improved Viral Suppression in the Universal ART SEARCH Study, Kenya, Uganda </a:t>
            </a:r>
            <a:br>
              <a:rPr lang="en-US" dirty="0"/>
            </a:br>
            <a:r>
              <a:rPr lang="en-US" sz="2000" i="1" dirty="0">
                <a:solidFill>
                  <a:schemeClr val="tx1"/>
                </a:solidFill>
              </a:rPr>
              <a:t>Hickey  MD et al.  CROI, 2020 Boston Abs. 45</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9" name="Content Placeholder 111">
            <a:extLst>
              <a:ext uri="{FF2B5EF4-FFF2-40B4-BE49-F238E27FC236}">
                <a16:creationId xmlns:a16="http://schemas.microsoft.com/office/drawing/2014/main" id="{9824DA84-64AC-4597-8A1A-56A9EA6CDB78}"/>
              </a:ext>
            </a:extLst>
          </p:cNvPr>
          <p:cNvSpPr txBox="1">
            <a:spLocks/>
          </p:cNvSpPr>
          <p:nvPr/>
        </p:nvSpPr>
        <p:spPr>
          <a:xfrm>
            <a:off x="8418" y="1208352"/>
            <a:ext cx="8930908" cy="311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32 communities rural Uganda and Kenya received population-level HIV testing (coverage 90%) and randomized to:</a:t>
            </a:r>
          </a:p>
          <a:p>
            <a:pPr lvl="1">
              <a:lnSpc>
                <a:spcPct val="103000"/>
              </a:lnSpc>
              <a:spcBef>
                <a:spcPts val="600"/>
              </a:spcBef>
              <a:buFont typeface="Arial" panose="020B0604020202020204" pitchFamily="34" charset="0"/>
              <a:buChar char="→"/>
            </a:pPr>
            <a:r>
              <a:rPr lang="en-US" sz="2000" dirty="0">
                <a:solidFill>
                  <a:srgbClr val="0070C0"/>
                </a:solidFill>
              </a:rPr>
              <a:t>Intervention</a:t>
            </a:r>
            <a:r>
              <a:rPr lang="en-US" sz="2000" dirty="0"/>
              <a:t> (immediate ART, annual population testing, patient- centered streamlined care [flexible hours, facilitation ANC-HIV clinic])</a:t>
            </a:r>
          </a:p>
          <a:p>
            <a:pPr lvl="1">
              <a:lnSpc>
                <a:spcPct val="103000"/>
              </a:lnSpc>
              <a:spcBef>
                <a:spcPts val="600"/>
              </a:spcBef>
              <a:buFont typeface="Arial" panose="020B0604020202020204" pitchFamily="34" charset="0"/>
              <a:buChar char="→"/>
            </a:pPr>
            <a:r>
              <a:rPr lang="en-US" sz="2000" dirty="0">
                <a:solidFill>
                  <a:schemeClr val="accent2">
                    <a:lumMod val="75000"/>
                  </a:schemeClr>
                </a:solidFill>
              </a:rPr>
              <a:t>Control</a:t>
            </a:r>
            <a:r>
              <a:rPr lang="en-US" sz="2000" dirty="0"/>
              <a:t> (HIV care per national guidelines).</a:t>
            </a:r>
          </a:p>
        </p:txBody>
      </p:sp>
      <p:pic>
        <p:nvPicPr>
          <p:cNvPr id="10" name="Picture 9">
            <a:extLst>
              <a:ext uri="{FF2B5EF4-FFF2-40B4-BE49-F238E27FC236}">
                <a16:creationId xmlns:a16="http://schemas.microsoft.com/office/drawing/2014/main" id="{5C358B98-BBA2-4EE4-B86F-ADBFEA405877}"/>
              </a:ext>
            </a:extLst>
          </p:cNvPr>
          <p:cNvPicPr>
            <a:picLocks noChangeAspect="1"/>
          </p:cNvPicPr>
          <p:nvPr/>
        </p:nvPicPr>
        <p:blipFill>
          <a:blip r:embed="rId2"/>
          <a:stretch>
            <a:fillRect/>
          </a:stretch>
        </p:blipFill>
        <p:spPr>
          <a:xfrm>
            <a:off x="4944881" y="3040291"/>
            <a:ext cx="3746106" cy="2123749"/>
          </a:xfrm>
          <a:prstGeom prst="rect">
            <a:avLst/>
          </a:prstGeom>
        </p:spPr>
      </p:pic>
      <p:sp>
        <p:nvSpPr>
          <p:cNvPr id="12" name="Content Placeholder 111">
            <a:extLst>
              <a:ext uri="{FF2B5EF4-FFF2-40B4-BE49-F238E27FC236}">
                <a16:creationId xmlns:a16="http://schemas.microsoft.com/office/drawing/2014/main" id="{54D9C5B6-0CA4-4CB1-9551-1F2BEE19DABE}"/>
              </a:ext>
            </a:extLst>
          </p:cNvPr>
          <p:cNvSpPr txBox="1">
            <a:spLocks/>
          </p:cNvSpPr>
          <p:nvPr/>
        </p:nvSpPr>
        <p:spPr>
          <a:xfrm>
            <a:off x="114964" y="5194507"/>
            <a:ext cx="8930908" cy="311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Evaluated viral suppression (RNA &lt;500 c/mL) at 3 years in 4,390 HIV+ adults &gt;15 </a:t>
            </a:r>
            <a:r>
              <a:rPr lang="en-US" sz="2200" dirty="0" err="1"/>
              <a:t>yrs</a:t>
            </a:r>
            <a:r>
              <a:rPr lang="en-US" sz="2200" dirty="0"/>
              <a:t> (35% men) in both arms (stratified by ART-experienced without [67%] or with baseline viremia [13%] or ART-naïve and CD4 &lt;350 [20%]); all linked to care after baseline testing.</a:t>
            </a:r>
            <a:endParaRPr lang="en-US" sz="2000" dirty="0"/>
          </a:p>
        </p:txBody>
      </p:sp>
      <p:pic>
        <p:nvPicPr>
          <p:cNvPr id="6" name="Picture 5">
            <a:extLst>
              <a:ext uri="{FF2B5EF4-FFF2-40B4-BE49-F238E27FC236}">
                <a16:creationId xmlns:a16="http://schemas.microsoft.com/office/drawing/2014/main" id="{A8F60D77-2253-4933-9E24-DA6F2A786B2A}"/>
              </a:ext>
            </a:extLst>
          </p:cNvPr>
          <p:cNvPicPr>
            <a:picLocks noChangeAspect="1"/>
          </p:cNvPicPr>
          <p:nvPr/>
        </p:nvPicPr>
        <p:blipFill>
          <a:blip r:embed="rId3"/>
          <a:stretch>
            <a:fillRect/>
          </a:stretch>
        </p:blipFill>
        <p:spPr>
          <a:xfrm>
            <a:off x="326926" y="3114274"/>
            <a:ext cx="4000500" cy="2019300"/>
          </a:xfrm>
          <a:prstGeom prst="rect">
            <a:avLst/>
          </a:prstGeom>
        </p:spPr>
      </p:pic>
      <p:pic>
        <p:nvPicPr>
          <p:cNvPr id="3" name="Picture 2">
            <a:extLst>
              <a:ext uri="{FF2B5EF4-FFF2-40B4-BE49-F238E27FC236}">
                <a16:creationId xmlns:a16="http://schemas.microsoft.com/office/drawing/2014/main" id="{FF0EE804-43B1-4DD8-B6F5-639E8E9406FD}"/>
              </a:ext>
            </a:extLst>
          </p:cNvPr>
          <p:cNvPicPr>
            <a:picLocks noChangeAspect="1"/>
          </p:cNvPicPr>
          <p:nvPr/>
        </p:nvPicPr>
        <p:blipFill>
          <a:blip r:embed="rId4"/>
          <a:stretch>
            <a:fillRect/>
          </a:stretch>
        </p:blipFill>
        <p:spPr>
          <a:xfrm>
            <a:off x="76715" y="587966"/>
            <a:ext cx="857250" cy="523875"/>
          </a:xfrm>
          <a:prstGeom prst="rect">
            <a:avLst/>
          </a:prstGeom>
        </p:spPr>
      </p:pic>
      <p:sp>
        <p:nvSpPr>
          <p:cNvPr id="5" name="Rectangle 4">
            <a:extLst>
              <a:ext uri="{FF2B5EF4-FFF2-40B4-BE49-F238E27FC236}">
                <a16:creationId xmlns:a16="http://schemas.microsoft.com/office/drawing/2014/main" id="{A9633B49-2C46-4040-B5DB-D3EA2DBD2F28}"/>
              </a:ext>
            </a:extLst>
          </p:cNvPr>
          <p:cNvSpPr/>
          <p:nvPr/>
        </p:nvSpPr>
        <p:spPr>
          <a:xfrm>
            <a:off x="6017083" y="2706037"/>
            <a:ext cx="1359668"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Intervention</a:t>
            </a:r>
          </a:p>
        </p:txBody>
      </p:sp>
    </p:spTree>
    <p:extLst>
      <p:ext uri="{BB962C8B-B14F-4D97-AF65-F5344CB8AC3E}">
        <p14:creationId xmlns:p14="http://schemas.microsoft.com/office/powerpoint/2010/main" val="21844027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40" y="17749"/>
            <a:ext cx="7886700" cy="1325563"/>
          </a:xfrm>
        </p:spPr>
        <p:txBody>
          <a:bodyPr/>
          <a:lstStyle/>
          <a:p>
            <a:r>
              <a:rPr lang="en-US" dirty="0"/>
              <a:t>Improved Viral Suppression in the Universal ART SEARCH Study, Kenya, Uganda </a:t>
            </a:r>
            <a:br>
              <a:rPr lang="en-US" dirty="0"/>
            </a:br>
            <a:r>
              <a:rPr lang="en-US" sz="2000" i="1" dirty="0">
                <a:solidFill>
                  <a:schemeClr val="tx1"/>
                </a:solidFill>
              </a:rPr>
              <a:t>Hickey  MD et al.  CROI, 2020 Boston Abs. 45</a:t>
            </a:r>
            <a:endParaRPr lang="en-US" dirty="0"/>
          </a:p>
        </p:txBody>
      </p:sp>
      <p:sp>
        <p:nvSpPr>
          <p:cNvPr id="9" name="Content Placeholder 111">
            <a:extLst>
              <a:ext uri="{FF2B5EF4-FFF2-40B4-BE49-F238E27FC236}">
                <a16:creationId xmlns:a16="http://schemas.microsoft.com/office/drawing/2014/main" id="{9824DA84-64AC-4597-8A1A-56A9EA6CDB78}"/>
              </a:ext>
            </a:extLst>
          </p:cNvPr>
          <p:cNvSpPr txBox="1">
            <a:spLocks/>
          </p:cNvSpPr>
          <p:nvPr/>
        </p:nvSpPr>
        <p:spPr>
          <a:xfrm>
            <a:off x="167823" y="1354981"/>
            <a:ext cx="5403961" cy="10430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Viral suppression improved with intervention both men and women.</a:t>
            </a:r>
          </a:p>
        </p:txBody>
      </p:sp>
      <p:sp>
        <p:nvSpPr>
          <p:cNvPr id="12" name="Content Placeholder 111">
            <a:extLst>
              <a:ext uri="{FF2B5EF4-FFF2-40B4-BE49-F238E27FC236}">
                <a16:creationId xmlns:a16="http://schemas.microsoft.com/office/drawing/2014/main" id="{54D9C5B6-0CA4-4CB1-9551-1F2BEE19DABE}"/>
              </a:ext>
            </a:extLst>
          </p:cNvPr>
          <p:cNvSpPr txBox="1">
            <a:spLocks/>
          </p:cNvSpPr>
          <p:nvPr/>
        </p:nvSpPr>
        <p:spPr>
          <a:xfrm>
            <a:off x="157564" y="2501349"/>
            <a:ext cx="3702852" cy="15824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Greatest improvement in </a:t>
            </a:r>
            <a:r>
              <a:rPr lang="en-US" sz="2000" u="sng" dirty="0"/>
              <a:t>ART-experienced with baseline viremia</a:t>
            </a:r>
            <a:r>
              <a:rPr lang="en-US" sz="2000" dirty="0"/>
              <a:t>.</a:t>
            </a:r>
          </a:p>
        </p:txBody>
      </p:sp>
      <p:pic>
        <p:nvPicPr>
          <p:cNvPr id="6" name="Picture 5">
            <a:extLst>
              <a:ext uri="{FF2B5EF4-FFF2-40B4-BE49-F238E27FC236}">
                <a16:creationId xmlns:a16="http://schemas.microsoft.com/office/drawing/2014/main" id="{61439AA9-0A1C-4176-A176-1FE3196B9C53}"/>
              </a:ext>
            </a:extLst>
          </p:cNvPr>
          <p:cNvPicPr>
            <a:picLocks noChangeAspect="1"/>
          </p:cNvPicPr>
          <p:nvPr/>
        </p:nvPicPr>
        <p:blipFill>
          <a:blip r:embed="rId2"/>
          <a:stretch>
            <a:fillRect/>
          </a:stretch>
        </p:blipFill>
        <p:spPr>
          <a:xfrm>
            <a:off x="3891271" y="2477434"/>
            <a:ext cx="5112583" cy="1183077"/>
          </a:xfrm>
          <a:prstGeom prst="rect">
            <a:avLst/>
          </a:prstGeom>
        </p:spPr>
      </p:pic>
      <p:pic>
        <p:nvPicPr>
          <p:cNvPr id="7" name="Picture 6">
            <a:extLst>
              <a:ext uri="{FF2B5EF4-FFF2-40B4-BE49-F238E27FC236}">
                <a16:creationId xmlns:a16="http://schemas.microsoft.com/office/drawing/2014/main" id="{0DBD283C-AAB4-41E0-B5A7-2DDC95CD44F8}"/>
              </a:ext>
            </a:extLst>
          </p:cNvPr>
          <p:cNvPicPr>
            <a:picLocks noChangeAspect="1"/>
          </p:cNvPicPr>
          <p:nvPr/>
        </p:nvPicPr>
        <p:blipFill>
          <a:blip r:embed="rId3"/>
          <a:stretch>
            <a:fillRect/>
          </a:stretch>
        </p:blipFill>
        <p:spPr>
          <a:xfrm>
            <a:off x="5304571" y="1335146"/>
            <a:ext cx="3221929" cy="1134122"/>
          </a:xfrm>
          <a:prstGeom prst="rect">
            <a:avLst/>
          </a:prstGeom>
        </p:spPr>
      </p:pic>
      <p:sp>
        <p:nvSpPr>
          <p:cNvPr id="18" name="Content Placeholder 111">
            <a:extLst>
              <a:ext uri="{FF2B5EF4-FFF2-40B4-BE49-F238E27FC236}">
                <a16:creationId xmlns:a16="http://schemas.microsoft.com/office/drawing/2014/main" id="{848EA2AA-8BDE-4F4B-8F3E-0D1552F856FA}"/>
              </a:ext>
            </a:extLst>
          </p:cNvPr>
          <p:cNvSpPr txBox="1">
            <a:spLocks/>
          </p:cNvSpPr>
          <p:nvPr/>
        </p:nvSpPr>
        <p:spPr>
          <a:xfrm>
            <a:off x="147471" y="4023578"/>
            <a:ext cx="4433710" cy="132556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ART-experienced with baseline viremia had more time in care and fewer missed visits with intervention, similar by sex. </a:t>
            </a:r>
          </a:p>
        </p:txBody>
      </p:sp>
      <p:pic>
        <p:nvPicPr>
          <p:cNvPr id="21" name="Picture 20">
            <a:extLst>
              <a:ext uri="{FF2B5EF4-FFF2-40B4-BE49-F238E27FC236}">
                <a16:creationId xmlns:a16="http://schemas.microsoft.com/office/drawing/2014/main" id="{E0DAD7C8-EBE1-4565-BA5D-EC1A976DEAED}"/>
              </a:ext>
            </a:extLst>
          </p:cNvPr>
          <p:cNvPicPr>
            <a:picLocks noChangeAspect="1"/>
          </p:cNvPicPr>
          <p:nvPr/>
        </p:nvPicPr>
        <p:blipFill>
          <a:blip r:embed="rId4"/>
          <a:stretch>
            <a:fillRect/>
          </a:stretch>
        </p:blipFill>
        <p:spPr>
          <a:xfrm>
            <a:off x="4872652" y="4834522"/>
            <a:ext cx="3401892" cy="769697"/>
          </a:xfrm>
          <a:prstGeom prst="rect">
            <a:avLst/>
          </a:prstGeom>
        </p:spPr>
      </p:pic>
      <p:pic>
        <p:nvPicPr>
          <p:cNvPr id="22" name="Picture 21">
            <a:extLst>
              <a:ext uri="{FF2B5EF4-FFF2-40B4-BE49-F238E27FC236}">
                <a16:creationId xmlns:a16="http://schemas.microsoft.com/office/drawing/2014/main" id="{DFBEC40A-EB8C-4428-9973-5EC50A67CDE5}"/>
              </a:ext>
            </a:extLst>
          </p:cNvPr>
          <p:cNvPicPr>
            <a:picLocks noChangeAspect="1"/>
          </p:cNvPicPr>
          <p:nvPr/>
        </p:nvPicPr>
        <p:blipFill>
          <a:blip r:embed="rId5"/>
          <a:stretch>
            <a:fillRect/>
          </a:stretch>
        </p:blipFill>
        <p:spPr>
          <a:xfrm>
            <a:off x="4872652" y="5707923"/>
            <a:ext cx="3472815" cy="995760"/>
          </a:xfrm>
          <a:prstGeom prst="rect">
            <a:avLst/>
          </a:prstGeom>
        </p:spPr>
      </p:pic>
      <p:cxnSp>
        <p:nvCxnSpPr>
          <p:cNvPr id="23" name="Straight Connector 22">
            <a:extLst>
              <a:ext uri="{FF2B5EF4-FFF2-40B4-BE49-F238E27FC236}">
                <a16:creationId xmlns:a16="http://schemas.microsoft.com/office/drawing/2014/main" id="{CE293C83-D70C-4813-867F-A336115467F3}"/>
              </a:ext>
            </a:extLst>
          </p:cNvPr>
          <p:cNvCxnSpPr>
            <a:cxnSpLocks/>
          </p:cNvCxnSpPr>
          <p:nvPr/>
        </p:nvCxnSpPr>
        <p:spPr>
          <a:xfrm>
            <a:off x="16836" y="1326979"/>
            <a:ext cx="9144000" cy="0"/>
          </a:xfrm>
          <a:prstGeom prst="line">
            <a:avLst/>
          </a:prstGeom>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AF302C1F-7A59-4215-B9DC-82A6D6383277}"/>
              </a:ext>
            </a:extLst>
          </p:cNvPr>
          <p:cNvSpPr/>
          <p:nvPr/>
        </p:nvSpPr>
        <p:spPr>
          <a:xfrm>
            <a:off x="7489371" y="2501349"/>
            <a:ext cx="1497065" cy="115045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A8F082D-4E76-497E-9577-D091AEE21640}"/>
              </a:ext>
            </a:extLst>
          </p:cNvPr>
          <p:cNvSpPr/>
          <p:nvPr/>
        </p:nvSpPr>
        <p:spPr>
          <a:xfrm>
            <a:off x="5330698" y="2114367"/>
            <a:ext cx="3134744" cy="31798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8B92BF1D-C699-446F-9613-66164B50F5FF}"/>
              </a:ext>
            </a:extLst>
          </p:cNvPr>
          <p:cNvPicPr>
            <a:picLocks noChangeAspect="1"/>
          </p:cNvPicPr>
          <p:nvPr/>
        </p:nvPicPr>
        <p:blipFill>
          <a:blip r:embed="rId6"/>
          <a:stretch>
            <a:fillRect/>
          </a:stretch>
        </p:blipFill>
        <p:spPr>
          <a:xfrm>
            <a:off x="4837488" y="3739956"/>
            <a:ext cx="3823998" cy="1150455"/>
          </a:xfrm>
          <a:prstGeom prst="rect">
            <a:avLst/>
          </a:prstGeom>
        </p:spPr>
      </p:pic>
      <p:sp>
        <p:nvSpPr>
          <p:cNvPr id="29" name="Rectangle 28">
            <a:extLst>
              <a:ext uri="{FF2B5EF4-FFF2-40B4-BE49-F238E27FC236}">
                <a16:creationId xmlns:a16="http://schemas.microsoft.com/office/drawing/2014/main" id="{4A356FB3-2DC6-49CA-AF7E-574E05408193}"/>
              </a:ext>
            </a:extLst>
          </p:cNvPr>
          <p:cNvSpPr/>
          <p:nvPr/>
        </p:nvSpPr>
        <p:spPr>
          <a:xfrm>
            <a:off x="4837488" y="4146507"/>
            <a:ext cx="3823998" cy="24528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6EB9761-E2A8-4F3B-AA9D-27ED249CF3C4}"/>
              </a:ext>
            </a:extLst>
          </p:cNvPr>
          <p:cNvSpPr/>
          <p:nvPr/>
        </p:nvSpPr>
        <p:spPr>
          <a:xfrm>
            <a:off x="4934387" y="5207727"/>
            <a:ext cx="3278421" cy="18288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111">
            <a:extLst>
              <a:ext uri="{FF2B5EF4-FFF2-40B4-BE49-F238E27FC236}">
                <a16:creationId xmlns:a16="http://schemas.microsoft.com/office/drawing/2014/main" id="{41416BA1-F878-49E3-A6ED-573F0E813873}"/>
              </a:ext>
            </a:extLst>
          </p:cNvPr>
          <p:cNvSpPr txBox="1">
            <a:spLocks/>
          </p:cNvSpPr>
          <p:nvPr/>
        </p:nvSpPr>
        <p:spPr>
          <a:xfrm>
            <a:off x="147471" y="5531021"/>
            <a:ext cx="4627319" cy="15088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While few switched to 2</a:t>
            </a:r>
            <a:r>
              <a:rPr lang="en-US" sz="2000" baseline="30000" dirty="0"/>
              <a:t>nd</a:t>
            </a:r>
            <a:r>
              <a:rPr lang="en-US" sz="2000" dirty="0"/>
              <a:t> line, more switch in intervention group and more viral suppression after switch.</a:t>
            </a:r>
          </a:p>
        </p:txBody>
      </p:sp>
      <p:sp>
        <p:nvSpPr>
          <p:cNvPr id="33" name="Rectangle 32">
            <a:extLst>
              <a:ext uri="{FF2B5EF4-FFF2-40B4-BE49-F238E27FC236}">
                <a16:creationId xmlns:a16="http://schemas.microsoft.com/office/drawing/2014/main" id="{D94F836A-8AD1-45AA-9663-277F1FE3CC00}"/>
              </a:ext>
            </a:extLst>
          </p:cNvPr>
          <p:cNvSpPr/>
          <p:nvPr/>
        </p:nvSpPr>
        <p:spPr>
          <a:xfrm>
            <a:off x="6689710" y="6287588"/>
            <a:ext cx="1095754" cy="40059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A161E48-B181-4843-BBC9-163391984345}"/>
              </a:ext>
            </a:extLst>
          </p:cNvPr>
          <p:cNvPicPr>
            <a:picLocks noChangeAspect="1"/>
          </p:cNvPicPr>
          <p:nvPr/>
        </p:nvPicPr>
        <p:blipFill>
          <a:blip r:embed="rId7"/>
          <a:stretch>
            <a:fillRect/>
          </a:stretch>
        </p:blipFill>
        <p:spPr>
          <a:xfrm>
            <a:off x="250644" y="680530"/>
            <a:ext cx="857250" cy="523875"/>
          </a:xfrm>
          <a:prstGeom prst="rect">
            <a:avLst/>
          </a:prstGeom>
        </p:spPr>
      </p:pic>
    </p:spTree>
    <p:extLst>
      <p:ext uri="{BB962C8B-B14F-4D97-AF65-F5344CB8AC3E}">
        <p14:creationId xmlns:p14="http://schemas.microsoft.com/office/powerpoint/2010/main" val="232043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2" presetClass="entr" presetSubtype="2"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1+#ppt_w/2"/>
                                          </p:val>
                                        </p:tav>
                                        <p:tav tm="100000">
                                          <p:val>
                                            <p:strVal val="#ppt_x"/>
                                          </p:val>
                                        </p:tav>
                                      </p:tavLst>
                                    </p:anim>
                                    <p:anim calcmode="lin" valueType="num">
                                      <p:cBhvr additive="base">
                                        <p:cTn id="35" dur="500" fill="hold"/>
                                        <p:tgtEl>
                                          <p:spTgt spid="29"/>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1+#ppt_w/2"/>
                                          </p:val>
                                        </p:tav>
                                        <p:tav tm="100000">
                                          <p:val>
                                            <p:strVal val="#ppt_x"/>
                                          </p:val>
                                        </p:tav>
                                      </p:tavLst>
                                    </p:anim>
                                    <p:anim calcmode="lin" valueType="num">
                                      <p:cBhvr additive="base">
                                        <p:cTn id="39"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2" presetClass="entr" presetSubtype="2"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500" fill="hold"/>
                                        <p:tgtEl>
                                          <p:spTgt spid="33"/>
                                        </p:tgtEl>
                                        <p:attrNameLst>
                                          <p:attrName>ppt_x</p:attrName>
                                        </p:attrNameLst>
                                      </p:cBhvr>
                                      <p:tavLst>
                                        <p:tav tm="0">
                                          <p:val>
                                            <p:strVal val="1+#ppt_w/2"/>
                                          </p:val>
                                        </p:tav>
                                        <p:tav tm="100000">
                                          <p:val>
                                            <p:strVal val="#ppt_x"/>
                                          </p:val>
                                        </p:tav>
                                      </p:tavLst>
                                    </p:anim>
                                    <p:anim calcmode="lin" valueType="num">
                                      <p:cBhvr additive="base">
                                        <p:cTn id="51"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4" grpId="0" animBg="1"/>
      <p:bldP spid="26" grpId="0" animBg="1"/>
      <p:bldP spid="29" grpId="0" animBg="1"/>
      <p:bldP spid="30" grpId="0" animBg="1"/>
      <p:bldP spid="31" grpId="0"/>
      <p:bldP spid="3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735704" y="0"/>
            <a:ext cx="7689426" cy="1325563"/>
          </a:xfrm>
        </p:spPr>
        <p:txBody>
          <a:bodyPr/>
          <a:lstStyle/>
          <a:p>
            <a:r>
              <a:rPr lang="en-US" dirty="0"/>
              <a:t>“Health Scout” plus mHealth Intervention, Rakai, Uganda</a:t>
            </a:r>
            <a:br>
              <a:rPr lang="en-US" dirty="0"/>
            </a:br>
            <a:r>
              <a:rPr lang="en-US" sz="2000" i="1" dirty="0">
                <a:solidFill>
                  <a:schemeClr val="tx1"/>
                </a:solidFill>
              </a:rPr>
              <a:t>Chang LW et al.  CROI, 2020 Boston Abs. 44</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88401" y="1208352"/>
            <a:ext cx="8984032" cy="26860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RCT in 40 community clusters in fishing community in Rakai to assess impact of community health worker intervention using motivational interviewing strategies (“Health Scouts”) and mHealth counseling support tools (20 clusters) vs SOC (20 clusters).</a:t>
            </a:r>
          </a:p>
          <a:p>
            <a:pPr>
              <a:lnSpc>
                <a:spcPct val="103000"/>
              </a:lnSpc>
              <a:spcBef>
                <a:spcPts val="600"/>
              </a:spcBef>
            </a:pPr>
            <a:r>
              <a:rPr lang="en-US" sz="2200" dirty="0"/>
              <a:t>Community-wide surveys of 15-49 </a:t>
            </a:r>
            <a:r>
              <a:rPr lang="en-US" sz="2200" dirty="0" err="1"/>
              <a:t>yr</a:t>
            </a:r>
            <a:r>
              <a:rPr lang="en-US" sz="2200" dirty="0"/>
              <a:t>/o residents with VL testing if HIV+ conducted mid-study (~15 </a:t>
            </a:r>
            <a:r>
              <a:rPr lang="en-US" sz="2200" dirty="0" err="1"/>
              <a:t>mos</a:t>
            </a:r>
            <a:r>
              <a:rPr lang="en-US" sz="2200" dirty="0"/>
              <a:t>, n=2,533, 913 HIV+) and end- study (~39 </a:t>
            </a:r>
            <a:r>
              <a:rPr lang="en-US" sz="2200" dirty="0" err="1"/>
              <a:t>mos</a:t>
            </a:r>
            <a:r>
              <a:rPr lang="en-US" sz="2200" dirty="0"/>
              <a:t>, n=1,903, 679 HIV+).</a:t>
            </a:r>
            <a:endParaRPr lang="en-US" dirty="0"/>
          </a:p>
        </p:txBody>
      </p:sp>
      <p:pic>
        <p:nvPicPr>
          <p:cNvPr id="3" name="Picture 2">
            <a:extLst>
              <a:ext uri="{FF2B5EF4-FFF2-40B4-BE49-F238E27FC236}">
                <a16:creationId xmlns:a16="http://schemas.microsoft.com/office/drawing/2014/main" id="{B8C9A6F5-839D-49F4-8018-B8456EE63D71}"/>
              </a:ext>
            </a:extLst>
          </p:cNvPr>
          <p:cNvPicPr>
            <a:picLocks noChangeAspect="1"/>
          </p:cNvPicPr>
          <p:nvPr/>
        </p:nvPicPr>
        <p:blipFill>
          <a:blip r:embed="rId2"/>
          <a:stretch>
            <a:fillRect/>
          </a:stretch>
        </p:blipFill>
        <p:spPr>
          <a:xfrm>
            <a:off x="3378289" y="3975020"/>
            <a:ext cx="5326623" cy="2325823"/>
          </a:xfrm>
          <a:prstGeom prst="rect">
            <a:avLst/>
          </a:prstGeom>
        </p:spPr>
      </p:pic>
      <p:sp>
        <p:nvSpPr>
          <p:cNvPr id="10" name="Content Placeholder 111">
            <a:extLst>
              <a:ext uri="{FF2B5EF4-FFF2-40B4-BE49-F238E27FC236}">
                <a16:creationId xmlns:a16="http://schemas.microsoft.com/office/drawing/2014/main" id="{369EA78A-2FB5-4639-995D-83FF1E915638}"/>
              </a:ext>
            </a:extLst>
          </p:cNvPr>
          <p:cNvSpPr txBox="1">
            <a:spLocks/>
          </p:cNvSpPr>
          <p:nvPr/>
        </p:nvSpPr>
        <p:spPr>
          <a:xfrm>
            <a:off x="159132" y="3811587"/>
            <a:ext cx="3402673" cy="310497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200" dirty="0"/>
              <a:t>At end of study, HIV care coverage and ART coverage improved with intervention, but not viral suppression or male circumcision coverage.</a:t>
            </a:r>
            <a:endParaRPr lang="en-US" dirty="0"/>
          </a:p>
        </p:txBody>
      </p:sp>
      <p:sp>
        <p:nvSpPr>
          <p:cNvPr id="11" name="Rectangle 10">
            <a:extLst>
              <a:ext uri="{FF2B5EF4-FFF2-40B4-BE49-F238E27FC236}">
                <a16:creationId xmlns:a16="http://schemas.microsoft.com/office/drawing/2014/main" id="{E2F2EA5C-C324-47E6-8DF7-69D23F467635}"/>
              </a:ext>
            </a:extLst>
          </p:cNvPr>
          <p:cNvSpPr/>
          <p:nvPr/>
        </p:nvSpPr>
        <p:spPr>
          <a:xfrm>
            <a:off x="3440216" y="4589012"/>
            <a:ext cx="660882" cy="75764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6682B7-0D95-436E-9962-1B22A9B2741D}"/>
              </a:ext>
            </a:extLst>
          </p:cNvPr>
          <p:cNvSpPr/>
          <p:nvPr/>
        </p:nvSpPr>
        <p:spPr>
          <a:xfrm>
            <a:off x="6666742" y="4258087"/>
            <a:ext cx="1975680" cy="110598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E1908B7-60E6-4F52-A7B5-7398095AD291}"/>
              </a:ext>
            </a:extLst>
          </p:cNvPr>
          <p:cNvPicPr>
            <a:picLocks noChangeAspect="1"/>
          </p:cNvPicPr>
          <p:nvPr/>
        </p:nvPicPr>
        <p:blipFill>
          <a:blip r:embed="rId3"/>
          <a:stretch>
            <a:fillRect/>
          </a:stretch>
        </p:blipFill>
        <p:spPr>
          <a:xfrm>
            <a:off x="159132" y="70895"/>
            <a:ext cx="831306" cy="1084312"/>
          </a:xfrm>
          <a:prstGeom prst="rect">
            <a:avLst/>
          </a:prstGeom>
        </p:spPr>
      </p:pic>
    </p:spTree>
    <p:extLst>
      <p:ext uri="{BB962C8B-B14F-4D97-AF65-F5344CB8AC3E}">
        <p14:creationId xmlns:p14="http://schemas.microsoft.com/office/powerpoint/2010/main" val="201707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 presetClass="entr" presetSubtype="4"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365211" y="-4314"/>
            <a:ext cx="8257325" cy="1325563"/>
          </a:xfrm>
        </p:spPr>
        <p:txBody>
          <a:bodyPr>
            <a:normAutofit fontScale="90000"/>
          </a:bodyPr>
          <a:lstStyle/>
          <a:p>
            <a:r>
              <a:rPr lang="en-US" dirty="0"/>
              <a:t>Community-Based Multi-Month Dispensing of ART is Non-Inferior to Facility-Based ART Dispensing, Lesotho</a:t>
            </a:r>
            <a:br>
              <a:rPr lang="en-US" dirty="0"/>
            </a:br>
            <a:r>
              <a:rPr lang="en-US" sz="2000" i="1" dirty="0">
                <a:solidFill>
                  <a:schemeClr val="tx1"/>
                </a:solidFill>
              </a:rPr>
              <a:t>Tukei B et al.  CROI, 2020 Boston Abs. 43</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131608"/>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111">
            <a:extLst>
              <a:ext uri="{FF2B5EF4-FFF2-40B4-BE49-F238E27FC236}">
                <a16:creationId xmlns:a16="http://schemas.microsoft.com/office/drawing/2014/main" id="{D1962E5B-DE43-4CDF-BE4F-35F7A7EBD8E0}"/>
              </a:ext>
            </a:extLst>
          </p:cNvPr>
          <p:cNvSpPr txBox="1">
            <a:spLocks/>
          </p:cNvSpPr>
          <p:nvPr/>
        </p:nvSpPr>
        <p:spPr>
          <a:xfrm>
            <a:off x="174753" y="1131608"/>
            <a:ext cx="8960829" cy="165695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RCT adult &gt;18 </a:t>
            </a:r>
            <a:r>
              <a:rPr lang="en-US" sz="2200" dirty="0" err="1"/>
              <a:t>yr</a:t>
            </a:r>
            <a:r>
              <a:rPr lang="en-US" sz="2200" dirty="0"/>
              <a:t> in 30 health facility clusters stratified into rural and urban.</a:t>
            </a:r>
          </a:p>
          <a:p>
            <a:pPr lvl="1">
              <a:lnSpc>
                <a:spcPct val="103000"/>
              </a:lnSpc>
              <a:spcBef>
                <a:spcPts val="600"/>
              </a:spcBef>
              <a:buFont typeface="Arial" panose="020B0604020202020204" pitchFamily="34" charset="0"/>
              <a:buChar char="→"/>
            </a:pPr>
            <a:r>
              <a:rPr lang="en-US" sz="2200" dirty="0"/>
              <a:t>3 </a:t>
            </a:r>
            <a:r>
              <a:rPr lang="en-US" sz="2200" dirty="0" err="1"/>
              <a:t>mo</a:t>
            </a:r>
            <a:r>
              <a:rPr lang="en-US" sz="2200" dirty="0"/>
              <a:t> ART supply at health facility </a:t>
            </a:r>
            <a:r>
              <a:rPr lang="en-US" sz="1900" dirty="0"/>
              <a:t>(3MF, n=1,898)</a:t>
            </a:r>
          </a:p>
          <a:p>
            <a:pPr lvl="1">
              <a:lnSpc>
                <a:spcPct val="103000"/>
              </a:lnSpc>
              <a:spcBef>
                <a:spcPts val="600"/>
              </a:spcBef>
              <a:buFont typeface="Arial" panose="020B0604020202020204" pitchFamily="34" charset="0"/>
              <a:buChar char="→"/>
            </a:pPr>
            <a:r>
              <a:rPr lang="en-US" sz="2200" dirty="0"/>
              <a:t>3 </a:t>
            </a:r>
            <a:r>
              <a:rPr lang="en-US" sz="2200" dirty="0" err="1"/>
              <a:t>mo</a:t>
            </a:r>
            <a:r>
              <a:rPr lang="en-US" sz="2200" dirty="0"/>
              <a:t> ART supply community ART groups (CAG) </a:t>
            </a:r>
            <a:r>
              <a:rPr lang="en-US" sz="1900" dirty="0"/>
              <a:t>(3MC, n=1,558)</a:t>
            </a:r>
          </a:p>
          <a:p>
            <a:pPr lvl="1">
              <a:lnSpc>
                <a:spcPct val="103000"/>
              </a:lnSpc>
              <a:spcBef>
                <a:spcPts val="600"/>
              </a:spcBef>
              <a:buFont typeface="Arial" panose="020B0604020202020204" pitchFamily="34" charset="0"/>
              <a:buChar char="→"/>
            </a:pPr>
            <a:r>
              <a:rPr lang="en-US" sz="2200" dirty="0"/>
              <a:t>6 </a:t>
            </a:r>
            <a:r>
              <a:rPr lang="en-US" sz="2200" dirty="0" err="1"/>
              <a:t>mo</a:t>
            </a:r>
            <a:r>
              <a:rPr lang="en-US" sz="2200" dirty="0"/>
              <a:t> ART supply community ART HCW distribution </a:t>
            </a:r>
            <a:r>
              <a:rPr lang="en-US" sz="1900" dirty="0"/>
              <a:t>(6MC, n=1,880)</a:t>
            </a:r>
          </a:p>
        </p:txBody>
      </p:sp>
      <p:sp>
        <p:nvSpPr>
          <p:cNvPr id="9" name="Content Placeholder 111">
            <a:extLst>
              <a:ext uri="{FF2B5EF4-FFF2-40B4-BE49-F238E27FC236}">
                <a16:creationId xmlns:a16="http://schemas.microsoft.com/office/drawing/2014/main" id="{2C38CDB1-3E04-453C-9000-C6B93F75F8C2}"/>
              </a:ext>
            </a:extLst>
          </p:cNvPr>
          <p:cNvSpPr txBox="1">
            <a:spLocks/>
          </p:cNvSpPr>
          <p:nvPr/>
        </p:nvSpPr>
        <p:spPr>
          <a:xfrm>
            <a:off x="189417" y="4822483"/>
            <a:ext cx="3948506" cy="183288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3MC and 6MC non-inferior to facility-based 3MF in terms of retention, viral suppression, mortality and LTFU </a:t>
            </a:r>
          </a:p>
          <a:p>
            <a:pPr>
              <a:lnSpc>
                <a:spcPct val="103000"/>
              </a:lnSpc>
              <a:spcBef>
                <a:spcPts val="600"/>
              </a:spcBef>
              <a:buFont typeface="Arial" panose="020B0604020202020204" pitchFamily="34" charset="0"/>
              <a:buChar char="→"/>
            </a:pPr>
            <a:r>
              <a:rPr lang="en-US" sz="2000" dirty="0"/>
              <a:t>3MC and 6MC not significantly different</a:t>
            </a:r>
          </a:p>
        </p:txBody>
      </p:sp>
      <p:grpSp>
        <p:nvGrpSpPr>
          <p:cNvPr id="25" name="Group 24">
            <a:extLst>
              <a:ext uri="{FF2B5EF4-FFF2-40B4-BE49-F238E27FC236}">
                <a16:creationId xmlns:a16="http://schemas.microsoft.com/office/drawing/2014/main" id="{4ED0E39F-ABB2-419F-9717-6FF8E48E2836}"/>
              </a:ext>
            </a:extLst>
          </p:cNvPr>
          <p:cNvGrpSpPr/>
          <p:nvPr/>
        </p:nvGrpSpPr>
        <p:grpSpPr>
          <a:xfrm>
            <a:off x="455239" y="2803749"/>
            <a:ext cx="3416862" cy="2018734"/>
            <a:chOff x="336872" y="2768053"/>
            <a:chExt cx="3416862" cy="2018734"/>
          </a:xfrm>
        </p:grpSpPr>
        <p:sp>
          <p:nvSpPr>
            <p:cNvPr id="13" name="Rectangle 12">
              <a:extLst>
                <a:ext uri="{FF2B5EF4-FFF2-40B4-BE49-F238E27FC236}">
                  <a16:creationId xmlns:a16="http://schemas.microsoft.com/office/drawing/2014/main" id="{0BA1FF40-A631-4311-8BB0-D01EE353D76F}"/>
                </a:ext>
              </a:extLst>
            </p:cNvPr>
            <p:cNvSpPr/>
            <p:nvPr/>
          </p:nvSpPr>
          <p:spPr>
            <a:xfrm>
              <a:off x="669766" y="2768053"/>
              <a:ext cx="2751074" cy="246221"/>
            </a:xfrm>
            <a:prstGeom prst="rect">
              <a:avLst/>
            </a:prstGeom>
          </p:spPr>
          <p:txBody>
            <a:bodyPr wrap="none">
              <a:spAutoFit/>
            </a:bodyPr>
            <a:lstStyle/>
            <a:p>
              <a:r>
                <a:rPr lang="en-US" sz="1000" b="1" dirty="0">
                  <a:latin typeface="Arial" panose="020B0604020202020204" pitchFamily="34" charset="0"/>
                  <a:cs typeface="Arial" panose="020B0604020202020204" pitchFamily="34" charset="0"/>
                </a:rPr>
                <a:t>Retention in Care 12 </a:t>
              </a:r>
              <a:r>
                <a:rPr lang="en-US" sz="1000" b="1" dirty="0" err="1">
                  <a:latin typeface="Arial" panose="020B0604020202020204" pitchFamily="34" charset="0"/>
                  <a:cs typeface="Arial" panose="020B0604020202020204" pitchFamily="34" charset="0"/>
                </a:rPr>
                <a:t>Mos</a:t>
              </a:r>
              <a:r>
                <a:rPr lang="en-US" sz="1000" b="1" dirty="0">
                  <a:latin typeface="Arial" panose="020B0604020202020204" pitchFamily="34" charset="0"/>
                  <a:cs typeface="Arial" panose="020B0604020202020204" pitchFamily="34" charset="0"/>
                </a:rPr>
                <a:t> After Enrollment</a:t>
              </a:r>
            </a:p>
          </p:txBody>
        </p:sp>
        <p:pic>
          <p:nvPicPr>
            <p:cNvPr id="19" name="Picture 18">
              <a:extLst>
                <a:ext uri="{FF2B5EF4-FFF2-40B4-BE49-F238E27FC236}">
                  <a16:creationId xmlns:a16="http://schemas.microsoft.com/office/drawing/2014/main" id="{3D14F154-34DA-4845-B903-221F0C80D745}"/>
                </a:ext>
              </a:extLst>
            </p:cNvPr>
            <p:cNvPicPr>
              <a:picLocks noChangeAspect="1"/>
            </p:cNvPicPr>
            <p:nvPr/>
          </p:nvPicPr>
          <p:blipFill>
            <a:blip r:embed="rId2"/>
            <a:stretch>
              <a:fillRect/>
            </a:stretch>
          </p:blipFill>
          <p:spPr>
            <a:xfrm>
              <a:off x="336872" y="2953901"/>
              <a:ext cx="3416862" cy="1832886"/>
            </a:xfrm>
            <a:prstGeom prst="rect">
              <a:avLst/>
            </a:prstGeom>
          </p:spPr>
        </p:pic>
      </p:grpSp>
      <p:grpSp>
        <p:nvGrpSpPr>
          <p:cNvPr id="26" name="Group 25">
            <a:extLst>
              <a:ext uri="{FF2B5EF4-FFF2-40B4-BE49-F238E27FC236}">
                <a16:creationId xmlns:a16="http://schemas.microsoft.com/office/drawing/2014/main" id="{071C72D7-10B0-4897-9D99-782DC1BAA9AC}"/>
              </a:ext>
            </a:extLst>
          </p:cNvPr>
          <p:cNvGrpSpPr/>
          <p:nvPr/>
        </p:nvGrpSpPr>
        <p:grpSpPr>
          <a:xfrm>
            <a:off x="4405349" y="2700763"/>
            <a:ext cx="4217187" cy="2047543"/>
            <a:chOff x="4270611" y="2682681"/>
            <a:chExt cx="4217187" cy="2047543"/>
          </a:xfrm>
        </p:grpSpPr>
        <p:sp>
          <p:nvSpPr>
            <p:cNvPr id="10" name="Rectangle 9">
              <a:extLst>
                <a:ext uri="{FF2B5EF4-FFF2-40B4-BE49-F238E27FC236}">
                  <a16:creationId xmlns:a16="http://schemas.microsoft.com/office/drawing/2014/main" id="{7CE24FA1-5FCF-43EC-B7D9-901023358205}"/>
                </a:ext>
              </a:extLst>
            </p:cNvPr>
            <p:cNvSpPr/>
            <p:nvPr/>
          </p:nvSpPr>
          <p:spPr>
            <a:xfrm>
              <a:off x="5225298" y="2682681"/>
              <a:ext cx="2776722" cy="246221"/>
            </a:xfrm>
            <a:prstGeom prst="rect">
              <a:avLst/>
            </a:prstGeom>
          </p:spPr>
          <p:txBody>
            <a:bodyPr wrap="none">
              <a:spAutoFit/>
            </a:bodyPr>
            <a:lstStyle/>
            <a:p>
              <a:r>
                <a:rPr lang="en-US" sz="1000" b="1" dirty="0">
                  <a:latin typeface="Arial" panose="020B0604020202020204" pitchFamily="34" charset="0"/>
                  <a:cs typeface="Arial" panose="020B0604020202020204" pitchFamily="34" charset="0"/>
                </a:rPr>
                <a:t>Viral Suppression 12 </a:t>
              </a:r>
              <a:r>
                <a:rPr lang="en-US" sz="1000" b="1" dirty="0" err="1">
                  <a:latin typeface="Arial" panose="020B0604020202020204" pitchFamily="34" charset="0"/>
                  <a:cs typeface="Arial" panose="020B0604020202020204" pitchFamily="34" charset="0"/>
                </a:rPr>
                <a:t>Mos</a:t>
              </a:r>
              <a:r>
                <a:rPr lang="en-US" sz="1000" b="1" dirty="0">
                  <a:latin typeface="Arial" panose="020B0604020202020204" pitchFamily="34" charset="0"/>
                  <a:cs typeface="Arial" panose="020B0604020202020204" pitchFamily="34" charset="0"/>
                </a:rPr>
                <a:t> After Enrollment</a:t>
              </a:r>
            </a:p>
          </p:txBody>
        </p:sp>
        <p:pic>
          <p:nvPicPr>
            <p:cNvPr id="23" name="Picture 22">
              <a:extLst>
                <a:ext uri="{FF2B5EF4-FFF2-40B4-BE49-F238E27FC236}">
                  <a16:creationId xmlns:a16="http://schemas.microsoft.com/office/drawing/2014/main" id="{233C7D80-D042-4200-BF7C-A0E5E1594D58}"/>
                </a:ext>
              </a:extLst>
            </p:cNvPr>
            <p:cNvPicPr>
              <a:picLocks noChangeAspect="1"/>
            </p:cNvPicPr>
            <p:nvPr/>
          </p:nvPicPr>
          <p:blipFill>
            <a:blip r:embed="rId3"/>
            <a:stretch>
              <a:fillRect/>
            </a:stretch>
          </p:blipFill>
          <p:spPr>
            <a:xfrm>
              <a:off x="4270611" y="2883387"/>
              <a:ext cx="4217187" cy="1846837"/>
            </a:xfrm>
            <a:prstGeom prst="rect">
              <a:avLst/>
            </a:prstGeom>
          </p:spPr>
        </p:pic>
      </p:grpSp>
      <p:grpSp>
        <p:nvGrpSpPr>
          <p:cNvPr id="27" name="Group 26">
            <a:extLst>
              <a:ext uri="{FF2B5EF4-FFF2-40B4-BE49-F238E27FC236}">
                <a16:creationId xmlns:a16="http://schemas.microsoft.com/office/drawing/2014/main" id="{899D4F2F-B5D9-48C3-942E-251AB039B678}"/>
              </a:ext>
            </a:extLst>
          </p:cNvPr>
          <p:cNvGrpSpPr/>
          <p:nvPr/>
        </p:nvGrpSpPr>
        <p:grpSpPr>
          <a:xfrm>
            <a:off x="4481092" y="4748306"/>
            <a:ext cx="4065702" cy="2056818"/>
            <a:chOff x="4422096" y="4668443"/>
            <a:chExt cx="4065702" cy="2056818"/>
          </a:xfrm>
        </p:grpSpPr>
        <p:pic>
          <p:nvPicPr>
            <p:cNvPr id="22" name="Picture 21">
              <a:extLst>
                <a:ext uri="{FF2B5EF4-FFF2-40B4-BE49-F238E27FC236}">
                  <a16:creationId xmlns:a16="http://schemas.microsoft.com/office/drawing/2014/main" id="{C027B267-7FCA-40D7-8382-A230F6436981}"/>
                </a:ext>
              </a:extLst>
            </p:cNvPr>
            <p:cNvPicPr>
              <a:picLocks noChangeAspect="1"/>
            </p:cNvPicPr>
            <p:nvPr/>
          </p:nvPicPr>
          <p:blipFill>
            <a:blip r:embed="rId4"/>
            <a:stretch>
              <a:fillRect/>
            </a:stretch>
          </p:blipFill>
          <p:spPr>
            <a:xfrm>
              <a:off x="4422096" y="4830332"/>
              <a:ext cx="4065702" cy="1894929"/>
            </a:xfrm>
            <a:prstGeom prst="rect">
              <a:avLst/>
            </a:prstGeom>
          </p:spPr>
        </p:pic>
        <p:sp>
          <p:nvSpPr>
            <p:cNvPr id="24" name="Rectangle 23">
              <a:extLst>
                <a:ext uri="{FF2B5EF4-FFF2-40B4-BE49-F238E27FC236}">
                  <a16:creationId xmlns:a16="http://schemas.microsoft.com/office/drawing/2014/main" id="{49ECB9DF-6C13-440A-AFFE-EFA09336D592}"/>
                </a:ext>
              </a:extLst>
            </p:cNvPr>
            <p:cNvSpPr/>
            <p:nvPr/>
          </p:nvSpPr>
          <p:spPr>
            <a:xfrm>
              <a:off x="5412850" y="4668443"/>
              <a:ext cx="2589170" cy="246221"/>
            </a:xfrm>
            <a:prstGeom prst="rect">
              <a:avLst/>
            </a:prstGeom>
          </p:spPr>
          <p:txBody>
            <a:bodyPr wrap="none">
              <a:spAutoFit/>
            </a:bodyPr>
            <a:lstStyle/>
            <a:p>
              <a:r>
                <a:rPr lang="en-US" sz="1000" b="1" dirty="0">
                  <a:latin typeface="Arial" panose="020B0604020202020204" pitchFamily="34" charset="0"/>
                  <a:cs typeface="Arial" panose="020B0604020202020204" pitchFamily="34" charset="0"/>
                </a:rPr>
                <a:t>Mortality/LTFU 12 </a:t>
              </a:r>
              <a:r>
                <a:rPr lang="en-US" sz="1000" b="1" dirty="0" err="1">
                  <a:latin typeface="Arial" panose="020B0604020202020204" pitchFamily="34" charset="0"/>
                  <a:cs typeface="Arial" panose="020B0604020202020204" pitchFamily="34" charset="0"/>
                </a:rPr>
                <a:t>Mos</a:t>
              </a:r>
              <a:r>
                <a:rPr lang="en-US" sz="1000" b="1" dirty="0">
                  <a:latin typeface="Arial" panose="020B0604020202020204" pitchFamily="34" charset="0"/>
                  <a:cs typeface="Arial" panose="020B0604020202020204" pitchFamily="34" charset="0"/>
                </a:rPr>
                <a:t> After Enrollment</a:t>
              </a:r>
            </a:p>
          </p:txBody>
        </p:sp>
      </p:grpSp>
      <p:sp>
        <p:nvSpPr>
          <p:cNvPr id="28" name="Rectangle 27">
            <a:extLst>
              <a:ext uri="{FF2B5EF4-FFF2-40B4-BE49-F238E27FC236}">
                <a16:creationId xmlns:a16="http://schemas.microsoft.com/office/drawing/2014/main" id="{71A86E6C-9A7A-4B9D-9F82-133805633CBF}"/>
              </a:ext>
            </a:extLst>
          </p:cNvPr>
          <p:cNvSpPr/>
          <p:nvPr/>
        </p:nvSpPr>
        <p:spPr>
          <a:xfrm>
            <a:off x="3440014" y="3691156"/>
            <a:ext cx="330926" cy="62088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01C3DE4-93A9-4F68-8F3A-A95DB4F9D93D}"/>
              </a:ext>
            </a:extLst>
          </p:cNvPr>
          <p:cNvSpPr/>
          <p:nvPr/>
        </p:nvSpPr>
        <p:spPr>
          <a:xfrm>
            <a:off x="3440014" y="4462943"/>
            <a:ext cx="330926" cy="324703"/>
          </a:xfrm>
          <a:prstGeom prst="rect">
            <a:avLst/>
          </a:prstGeom>
          <a:noFill/>
          <a:ln w="285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170C521-4B9C-4D9D-81C0-1C1CCD79416F}"/>
              </a:ext>
            </a:extLst>
          </p:cNvPr>
          <p:cNvSpPr/>
          <p:nvPr/>
        </p:nvSpPr>
        <p:spPr>
          <a:xfrm>
            <a:off x="8274627" y="4389121"/>
            <a:ext cx="347910" cy="313509"/>
          </a:xfrm>
          <a:prstGeom prst="rect">
            <a:avLst/>
          </a:prstGeom>
          <a:noFill/>
          <a:ln w="285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B5632B6-06E3-45D9-8AE8-0799C1E3EACE}"/>
              </a:ext>
            </a:extLst>
          </p:cNvPr>
          <p:cNvSpPr/>
          <p:nvPr/>
        </p:nvSpPr>
        <p:spPr>
          <a:xfrm>
            <a:off x="8100672" y="6425967"/>
            <a:ext cx="347910" cy="321583"/>
          </a:xfrm>
          <a:prstGeom prst="rect">
            <a:avLst/>
          </a:prstGeom>
          <a:noFill/>
          <a:ln w="285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FDC12E3-BFFF-4821-BC72-9CE361F7F859}"/>
              </a:ext>
            </a:extLst>
          </p:cNvPr>
          <p:cNvSpPr/>
          <p:nvPr/>
        </p:nvSpPr>
        <p:spPr>
          <a:xfrm>
            <a:off x="6990113" y="6425967"/>
            <a:ext cx="347910" cy="321583"/>
          </a:xfrm>
          <a:prstGeom prst="rect">
            <a:avLst/>
          </a:prstGeom>
          <a:noFill/>
          <a:ln w="285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F2E84D-4CC2-422F-B3EA-3CEAC28996F6}"/>
              </a:ext>
            </a:extLst>
          </p:cNvPr>
          <p:cNvSpPr/>
          <p:nvPr/>
        </p:nvSpPr>
        <p:spPr>
          <a:xfrm>
            <a:off x="6983948" y="5687736"/>
            <a:ext cx="347910" cy="56792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35BE29-06B2-45DB-94FA-101A874B664A}"/>
              </a:ext>
            </a:extLst>
          </p:cNvPr>
          <p:cNvSpPr/>
          <p:nvPr/>
        </p:nvSpPr>
        <p:spPr>
          <a:xfrm>
            <a:off x="8129647" y="5687736"/>
            <a:ext cx="347910" cy="56792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0B4F517-68FB-402B-B4FB-331BECE069CA}"/>
              </a:ext>
            </a:extLst>
          </p:cNvPr>
          <p:cNvSpPr/>
          <p:nvPr/>
        </p:nvSpPr>
        <p:spPr>
          <a:xfrm>
            <a:off x="8257848" y="3670157"/>
            <a:ext cx="347910" cy="56792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C5DA3CB-74BF-456E-BF56-EDDAF58449B0}"/>
              </a:ext>
            </a:extLst>
          </p:cNvPr>
          <p:cNvSpPr/>
          <p:nvPr/>
        </p:nvSpPr>
        <p:spPr>
          <a:xfrm>
            <a:off x="7126098" y="3668347"/>
            <a:ext cx="347910" cy="56792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659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ppt_x"/>
                                          </p:val>
                                        </p:tav>
                                        <p:tav tm="100000">
                                          <p:val>
                                            <p:strVal val="#ppt_x"/>
                                          </p:val>
                                        </p:tav>
                                      </p:tavLst>
                                    </p:anim>
                                    <p:anim calcmode="lin" valueType="num">
                                      <p:cBhvr additive="base">
                                        <p:cTn id="27" dur="500" fill="hold"/>
                                        <p:tgtEl>
                                          <p:spTgt spid="3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ppt_x"/>
                                          </p:val>
                                        </p:tav>
                                        <p:tav tm="100000">
                                          <p:val>
                                            <p:strVal val="#ppt_x"/>
                                          </p:val>
                                        </p:tav>
                                      </p:tavLst>
                                    </p:anim>
                                    <p:anim calcmode="lin" valueType="num">
                                      <p:cBhvr additive="base">
                                        <p:cTn id="31" dur="500" fill="hold"/>
                                        <p:tgtEl>
                                          <p:spTgt spid="3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fill="hold"/>
                                        <p:tgtEl>
                                          <p:spTgt spid="36"/>
                                        </p:tgtEl>
                                        <p:attrNameLst>
                                          <p:attrName>ppt_x</p:attrName>
                                        </p:attrNameLst>
                                      </p:cBhvr>
                                      <p:tavLst>
                                        <p:tav tm="0">
                                          <p:val>
                                            <p:strVal val="#ppt_x"/>
                                          </p:val>
                                        </p:tav>
                                        <p:tav tm="100000">
                                          <p:val>
                                            <p:strVal val="#ppt_x"/>
                                          </p:val>
                                        </p:tav>
                                      </p:tavLst>
                                    </p:anim>
                                    <p:anim calcmode="lin" valueType="num">
                                      <p:cBhvr additive="base">
                                        <p:cTn id="3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fade">
                                      <p:cBhvr>
                                        <p:cTn id="40" dur="500"/>
                                        <p:tgtEl>
                                          <p:spTgt spid="9">
                                            <p:txEl>
                                              <p:pRg st="1" end="1"/>
                                            </p:txEl>
                                          </p:spTgt>
                                        </p:tgtEl>
                                      </p:cBhvr>
                                    </p:animEffect>
                                  </p:childTnLst>
                                </p:cTn>
                              </p:par>
                              <p:par>
                                <p:cTn id="41" presetID="2" presetClass="entr" presetSubtype="4"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animBg="1"/>
      <p:bldP spid="29" grpId="0" animBg="1"/>
      <p:bldP spid="31" grpId="0" animBg="1"/>
      <p:bldP spid="32" grpId="0" animBg="1"/>
      <p:bldP spid="33" grpId="0" animBg="1"/>
      <p:bldP spid="34" grpId="0" animBg="1"/>
      <p:bldP spid="35" grpId="0" animBg="1"/>
      <p:bldP spid="36" grpId="0" animBg="1"/>
      <p:bldP spid="3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379F-A236-4D60-9B9D-0475E8DDBE49}"/>
              </a:ext>
            </a:extLst>
          </p:cNvPr>
          <p:cNvSpPr>
            <a:spLocks noGrp="1"/>
          </p:cNvSpPr>
          <p:nvPr>
            <p:ph type="title"/>
          </p:nvPr>
        </p:nvSpPr>
        <p:spPr>
          <a:xfrm>
            <a:off x="505339" y="17749"/>
            <a:ext cx="7959391" cy="1325563"/>
          </a:xfrm>
        </p:spPr>
        <p:txBody>
          <a:bodyPr>
            <a:normAutofit fontScale="90000"/>
          </a:bodyPr>
          <a:lstStyle/>
          <a:p>
            <a:r>
              <a:rPr lang="en-US" dirty="0"/>
              <a:t>Community ART Increases Viral Suppression and Decreases Disparities Between Men and Women </a:t>
            </a:r>
            <a:br>
              <a:rPr lang="en-US" dirty="0"/>
            </a:br>
            <a:r>
              <a:rPr lang="en-US" sz="2000" i="1" dirty="0" err="1">
                <a:solidFill>
                  <a:schemeClr val="tx1"/>
                </a:solidFill>
              </a:rPr>
              <a:t>Barnabus</a:t>
            </a:r>
            <a:r>
              <a:rPr lang="en-US" sz="2000" i="1" dirty="0">
                <a:solidFill>
                  <a:schemeClr val="tx1"/>
                </a:solidFill>
              </a:rPr>
              <a:t> RV.  CROI, 2020 Boston Abs. 49LB</a:t>
            </a:r>
            <a:endParaRPr lang="en-US" dirty="0"/>
          </a:p>
        </p:txBody>
      </p:sp>
      <p:cxnSp>
        <p:nvCxnSpPr>
          <p:cNvPr id="4" name="Straight Connector 3">
            <a:extLst>
              <a:ext uri="{FF2B5EF4-FFF2-40B4-BE49-F238E27FC236}">
                <a16:creationId xmlns:a16="http://schemas.microsoft.com/office/drawing/2014/main" id="{4AB988C6-AEAB-4E8A-9103-52F71DC06D01}"/>
              </a:ext>
            </a:extLst>
          </p:cNvPr>
          <p:cNvCxnSpPr>
            <a:cxnSpLocks/>
          </p:cNvCxnSpPr>
          <p:nvPr/>
        </p:nvCxnSpPr>
        <p:spPr>
          <a:xfrm>
            <a:off x="8418" y="1208352"/>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897EFC1C-8CE0-4F29-8801-88BE16663CB0}"/>
              </a:ext>
            </a:extLst>
          </p:cNvPr>
          <p:cNvPicPr>
            <a:picLocks noChangeAspect="1"/>
          </p:cNvPicPr>
          <p:nvPr/>
        </p:nvPicPr>
        <p:blipFill>
          <a:blip r:embed="rId2"/>
          <a:stretch>
            <a:fillRect/>
          </a:stretch>
        </p:blipFill>
        <p:spPr>
          <a:xfrm>
            <a:off x="151550" y="318960"/>
            <a:ext cx="619014" cy="637915"/>
          </a:xfrm>
          <a:prstGeom prst="rect">
            <a:avLst/>
          </a:prstGeom>
        </p:spPr>
      </p:pic>
      <p:pic>
        <p:nvPicPr>
          <p:cNvPr id="9" name="Picture 8">
            <a:extLst>
              <a:ext uri="{FF2B5EF4-FFF2-40B4-BE49-F238E27FC236}">
                <a16:creationId xmlns:a16="http://schemas.microsoft.com/office/drawing/2014/main" id="{2CB074CD-3CE5-415F-AECF-B02C5188C18D}"/>
              </a:ext>
            </a:extLst>
          </p:cNvPr>
          <p:cNvPicPr>
            <a:picLocks noChangeAspect="1"/>
          </p:cNvPicPr>
          <p:nvPr/>
        </p:nvPicPr>
        <p:blipFill>
          <a:blip r:embed="rId3"/>
          <a:stretch>
            <a:fillRect/>
          </a:stretch>
        </p:blipFill>
        <p:spPr>
          <a:xfrm>
            <a:off x="2416683" y="2510992"/>
            <a:ext cx="4035865" cy="1566502"/>
          </a:xfrm>
          <a:prstGeom prst="rect">
            <a:avLst/>
          </a:prstGeom>
        </p:spPr>
      </p:pic>
      <p:sp>
        <p:nvSpPr>
          <p:cNvPr id="10" name="Content Placeholder 111">
            <a:extLst>
              <a:ext uri="{FF2B5EF4-FFF2-40B4-BE49-F238E27FC236}">
                <a16:creationId xmlns:a16="http://schemas.microsoft.com/office/drawing/2014/main" id="{B6528ECE-962F-4E77-A39B-578AFB11E45B}"/>
              </a:ext>
            </a:extLst>
          </p:cNvPr>
          <p:cNvSpPr txBox="1">
            <a:spLocks/>
          </p:cNvSpPr>
          <p:nvPr/>
        </p:nvSpPr>
        <p:spPr>
          <a:xfrm>
            <a:off x="151550" y="1199457"/>
            <a:ext cx="8857735" cy="1521317"/>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200" dirty="0"/>
              <a:t>RCT of Delivery Optimization of ART (DO ART): community-based HIV testing (home or mobile van); 1,531 ART-naïve HIV+ CD4 &gt;100 (46% male) randomized to ART start at </a:t>
            </a:r>
            <a:r>
              <a:rPr lang="en-US" sz="2200" dirty="0">
                <a:solidFill>
                  <a:schemeClr val="bg2">
                    <a:lumMod val="50000"/>
                  </a:schemeClr>
                </a:solidFill>
              </a:rPr>
              <a:t>clinic</a:t>
            </a:r>
            <a:r>
              <a:rPr lang="en-US" sz="2200" dirty="0"/>
              <a:t> vs </a:t>
            </a:r>
            <a:r>
              <a:rPr lang="en-US" sz="2200" dirty="0">
                <a:solidFill>
                  <a:srgbClr val="003296"/>
                </a:solidFill>
              </a:rPr>
              <a:t>mobile van same-day </a:t>
            </a:r>
            <a:r>
              <a:rPr lang="en-US" sz="2200" dirty="0"/>
              <a:t>start, and decentralized quarterly monitoring and ART refill at </a:t>
            </a:r>
            <a:r>
              <a:rPr lang="en-US" sz="2200" dirty="0">
                <a:solidFill>
                  <a:schemeClr val="bg2">
                    <a:lumMod val="50000"/>
                  </a:schemeClr>
                </a:solidFill>
              </a:rPr>
              <a:t>clinic</a:t>
            </a:r>
            <a:r>
              <a:rPr lang="en-US" sz="2200" dirty="0"/>
              <a:t> or </a:t>
            </a:r>
            <a:r>
              <a:rPr lang="en-US" sz="2200" dirty="0">
                <a:solidFill>
                  <a:srgbClr val="003296"/>
                </a:solidFill>
              </a:rPr>
              <a:t>mobile van</a:t>
            </a:r>
            <a:r>
              <a:rPr lang="en-US" sz="2200" dirty="0">
                <a:solidFill>
                  <a:srgbClr val="002060"/>
                </a:solidFill>
              </a:rPr>
              <a:t>.</a:t>
            </a:r>
            <a:endParaRPr lang="en-US" dirty="0"/>
          </a:p>
        </p:txBody>
      </p:sp>
      <p:sp>
        <p:nvSpPr>
          <p:cNvPr id="12" name="Content Placeholder 111">
            <a:extLst>
              <a:ext uri="{FF2B5EF4-FFF2-40B4-BE49-F238E27FC236}">
                <a16:creationId xmlns:a16="http://schemas.microsoft.com/office/drawing/2014/main" id="{629B2B21-12C2-4D42-B77D-3A4CED9CDA75}"/>
              </a:ext>
            </a:extLst>
          </p:cNvPr>
          <p:cNvSpPr txBox="1">
            <a:spLocks/>
          </p:cNvSpPr>
          <p:nvPr/>
        </p:nvSpPr>
        <p:spPr>
          <a:xfrm>
            <a:off x="15003" y="4307401"/>
            <a:ext cx="3316841" cy="2458882"/>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solidFill>
                  <a:srgbClr val="003296"/>
                </a:solidFill>
              </a:rPr>
              <a:t>Community ART </a:t>
            </a:r>
            <a:r>
              <a:rPr lang="en-US" sz="2000" dirty="0"/>
              <a:t>resulted in </a:t>
            </a:r>
            <a:r>
              <a:rPr lang="en-US" sz="2000" u="sng" dirty="0"/>
              <a:t>superior</a:t>
            </a:r>
            <a:r>
              <a:rPr lang="en-US" sz="2000" dirty="0"/>
              <a:t> viral suppression and eliminated disparities in viral suppression between men and women; </a:t>
            </a:r>
            <a:r>
              <a:rPr lang="en-US" sz="2000" dirty="0">
                <a:solidFill>
                  <a:srgbClr val="007DDA"/>
                </a:solidFill>
              </a:rPr>
              <a:t>hybrid ART</a:t>
            </a:r>
            <a:r>
              <a:rPr lang="en-US" sz="2000" dirty="0">
                <a:solidFill>
                  <a:srgbClr val="00B0F0"/>
                </a:solidFill>
              </a:rPr>
              <a:t> </a:t>
            </a:r>
            <a:r>
              <a:rPr lang="en-US" sz="2000" dirty="0"/>
              <a:t>was</a:t>
            </a:r>
            <a:r>
              <a:rPr lang="en-US" sz="2000" dirty="0">
                <a:solidFill>
                  <a:srgbClr val="00B0F0"/>
                </a:solidFill>
              </a:rPr>
              <a:t> </a:t>
            </a:r>
            <a:r>
              <a:rPr lang="en-US" sz="2000" u="sng" dirty="0"/>
              <a:t>non-inferior</a:t>
            </a:r>
            <a:r>
              <a:rPr lang="en-US" sz="2000" dirty="0"/>
              <a:t> to </a:t>
            </a:r>
            <a:r>
              <a:rPr lang="en-US" sz="2000" dirty="0">
                <a:solidFill>
                  <a:schemeClr val="bg2">
                    <a:lumMod val="50000"/>
                  </a:schemeClr>
                </a:solidFill>
              </a:rPr>
              <a:t>clinic ART.</a:t>
            </a:r>
            <a:r>
              <a:rPr lang="en-US" sz="2000" dirty="0"/>
              <a:t> </a:t>
            </a:r>
          </a:p>
        </p:txBody>
      </p:sp>
      <p:grpSp>
        <p:nvGrpSpPr>
          <p:cNvPr id="25" name="Group 24">
            <a:extLst>
              <a:ext uri="{FF2B5EF4-FFF2-40B4-BE49-F238E27FC236}">
                <a16:creationId xmlns:a16="http://schemas.microsoft.com/office/drawing/2014/main" id="{FB5894DF-5018-462C-BBAD-0E5D71E6E311}"/>
              </a:ext>
            </a:extLst>
          </p:cNvPr>
          <p:cNvGrpSpPr/>
          <p:nvPr/>
        </p:nvGrpSpPr>
        <p:grpSpPr>
          <a:xfrm>
            <a:off x="6602306" y="2529520"/>
            <a:ext cx="2517185" cy="1598811"/>
            <a:chOff x="6289503" y="2529520"/>
            <a:chExt cx="2517185" cy="1598811"/>
          </a:xfrm>
        </p:grpSpPr>
        <p:pic>
          <p:nvPicPr>
            <p:cNvPr id="14" name="Picture 13">
              <a:extLst>
                <a:ext uri="{FF2B5EF4-FFF2-40B4-BE49-F238E27FC236}">
                  <a16:creationId xmlns:a16="http://schemas.microsoft.com/office/drawing/2014/main" id="{B1574D32-9808-4251-861C-B17B4C30C766}"/>
                </a:ext>
              </a:extLst>
            </p:cNvPr>
            <p:cNvPicPr>
              <a:picLocks noChangeAspect="1"/>
            </p:cNvPicPr>
            <p:nvPr/>
          </p:nvPicPr>
          <p:blipFill>
            <a:blip r:embed="rId4"/>
            <a:stretch>
              <a:fillRect/>
            </a:stretch>
          </p:blipFill>
          <p:spPr>
            <a:xfrm>
              <a:off x="6289503" y="2529520"/>
              <a:ext cx="1616126" cy="1598811"/>
            </a:xfrm>
            <a:prstGeom prst="rect">
              <a:avLst/>
            </a:prstGeom>
          </p:spPr>
        </p:pic>
        <p:cxnSp>
          <p:nvCxnSpPr>
            <p:cNvPr id="16" name="Straight Arrow Connector 15">
              <a:extLst>
                <a:ext uri="{FF2B5EF4-FFF2-40B4-BE49-F238E27FC236}">
                  <a16:creationId xmlns:a16="http://schemas.microsoft.com/office/drawing/2014/main" id="{34CAD0D3-58F4-4531-9F2E-C2978397B579}"/>
                </a:ext>
              </a:extLst>
            </p:cNvPr>
            <p:cNvCxnSpPr/>
            <p:nvPr/>
          </p:nvCxnSpPr>
          <p:spPr>
            <a:xfrm flipH="1">
              <a:off x="7055430" y="2884788"/>
              <a:ext cx="1078085" cy="44413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A1E78AB-4ADE-4019-B6D4-367CCC1EE166}"/>
                </a:ext>
              </a:extLst>
            </p:cNvPr>
            <p:cNvSpPr/>
            <p:nvPr/>
          </p:nvSpPr>
          <p:spPr>
            <a:xfrm>
              <a:off x="8094634" y="2573196"/>
              <a:ext cx="712054" cy="523220"/>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mobile</a:t>
              </a:r>
            </a:p>
            <a:p>
              <a:r>
                <a:rPr lang="en-US" sz="1400" dirty="0">
                  <a:latin typeface="Arial" panose="020B0604020202020204" pitchFamily="34" charset="0"/>
                  <a:cs typeface="Arial" panose="020B0604020202020204" pitchFamily="34" charset="0"/>
                </a:rPr>
                <a:t>van</a:t>
              </a:r>
            </a:p>
          </p:txBody>
        </p:sp>
      </p:grpSp>
      <p:sp>
        <p:nvSpPr>
          <p:cNvPr id="22" name="TextBox 21">
            <a:extLst>
              <a:ext uri="{FF2B5EF4-FFF2-40B4-BE49-F238E27FC236}">
                <a16:creationId xmlns:a16="http://schemas.microsoft.com/office/drawing/2014/main" id="{C915EE08-FC56-4F77-9E3E-DC6DD93236D7}"/>
              </a:ext>
            </a:extLst>
          </p:cNvPr>
          <p:cNvSpPr txBox="1"/>
          <p:nvPr/>
        </p:nvSpPr>
        <p:spPr>
          <a:xfrm>
            <a:off x="505339" y="2520886"/>
            <a:ext cx="2211477"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Uganda, South Africa</a:t>
            </a:r>
          </a:p>
        </p:txBody>
      </p:sp>
      <p:pic>
        <p:nvPicPr>
          <p:cNvPr id="24" name="Picture 23">
            <a:extLst>
              <a:ext uri="{FF2B5EF4-FFF2-40B4-BE49-F238E27FC236}">
                <a16:creationId xmlns:a16="http://schemas.microsoft.com/office/drawing/2014/main" id="{32389E72-3B33-46DD-8F65-63C635DE6081}"/>
              </a:ext>
            </a:extLst>
          </p:cNvPr>
          <p:cNvPicPr>
            <a:picLocks noChangeAspect="1"/>
          </p:cNvPicPr>
          <p:nvPr/>
        </p:nvPicPr>
        <p:blipFill>
          <a:blip r:embed="rId5"/>
          <a:stretch>
            <a:fillRect/>
          </a:stretch>
        </p:blipFill>
        <p:spPr>
          <a:xfrm>
            <a:off x="205206" y="2796183"/>
            <a:ext cx="2247505" cy="1065484"/>
          </a:xfrm>
          <a:prstGeom prst="rect">
            <a:avLst/>
          </a:prstGeom>
        </p:spPr>
      </p:pic>
      <p:grpSp>
        <p:nvGrpSpPr>
          <p:cNvPr id="44" name="Group 43">
            <a:extLst>
              <a:ext uri="{FF2B5EF4-FFF2-40B4-BE49-F238E27FC236}">
                <a16:creationId xmlns:a16="http://schemas.microsoft.com/office/drawing/2014/main" id="{90ADD86B-B2B0-48DE-B8DA-70CAE0F701B1}"/>
              </a:ext>
            </a:extLst>
          </p:cNvPr>
          <p:cNvGrpSpPr/>
          <p:nvPr/>
        </p:nvGrpSpPr>
        <p:grpSpPr>
          <a:xfrm>
            <a:off x="3146218" y="4345689"/>
            <a:ext cx="2851564" cy="2425647"/>
            <a:chOff x="2772894" y="4237835"/>
            <a:chExt cx="2851564" cy="2425647"/>
          </a:xfrm>
        </p:grpSpPr>
        <p:grpSp>
          <p:nvGrpSpPr>
            <p:cNvPr id="40" name="Group 39">
              <a:extLst>
                <a:ext uri="{FF2B5EF4-FFF2-40B4-BE49-F238E27FC236}">
                  <a16:creationId xmlns:a16="http://schemas.microsoft.com/office/drawing/2014/main" id="{7350504F-4FE4-4C08-A739-44E6F91B475F}"/>
                </a:ext>
              </a:extLst>
            </p:cNvPr>
            <p:cNvGrpSpPr/>
            <p:nvPr/>
          </p:nvGrpSpPr>
          <p:grpSpPr>
            <a:xfrm>
              <a:off x="2772894" y="4237835"/>
              <a:ext cx="2851564" cy="2425647"/>
              <a:chOff x="2781522" y="4161566"/>
              <a:chExt cx="2851564" cy="2425647"/>
            </a:xfrm>
          </p:grpSpPr>
          <p:pic>
            <p:nvPicPr>
              <p:cNvPr id="30" name="Picture 29">
                <a:extLst>
                  <a:ext uri="{FF2B5EF4-FFF2-40B4-BE49-F238E27FC236}">
                    <a16:creationId xmlns:a16="http://schemas.microsoft.com/office/drawing/2014/main" id="{D483CC11-AB4B-42AA-8F59-BAB6721AA28B}"/>
                  </a:ext>
                </a:extLst>
              </p:cNvPr>
              <p:cNvPicPr>
                <a:picLocks noChangeAspect="1"/>
              </p:cNvPicPr>
              <p:nvPr/>
            </p:nvPicPr>
            <p:blipFill>
              <a:blip r:embed="rId6"/>
              <a:stretch>
                <a:fillRect/>
              </a:stretch>
            </p:blipFill>
            <p:spPr>
              <a:xfrm>
                <a:off x="3000596" y="4591579"/>
                <a:ext cx="2106031" cy="1995634"/>
              </a:xfrm>
              <a:prstGeom prst="rect">
                <a:avLst/>
              </a:prstGeom>
            </p:spPr>
          </p:pic>
          <p:sp>
            <p:nvSpPr>
              <p:cNvPr id="31" name="Rectangle 30">
                <a:extLst>
                  <a:ext uri="{FF2B5EF4-FFF2-40B4-BE49-F238E27FC236}">
                    <a16:creationId xmlns:a16="http://schemas.microsoft.com/office/drawing/2014/main" id="{2B5B3799-94F7-4586-BE8C-E0E2CA72D7B7}"/>
                  </a:ext>
                </a:extLst>
              </p:cNvPr>
              <p:cNvSpPr/>
              <p:nvPr/>
            </p:nvSpPr>
            <p:spPr>
              <a:xfrm>
                <a:off x="2781522" y="4161566"/>
                <a:ext cx="2851564" cy="276999"/>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12 Month Rate Viral Suppression</a:t>
                </a:r>
              </a:p>
            </p:txBody>
          </p:sp>
          <p:sp>
            <p:nvSpPr>
              <p:cNvPr id="37" name="Rectangle 36">
                <a:extLst>
                  <a:ext uri="{FF2B5EF4-FFF2-40B4-BE49-F238E27FC236}">
                    <a16:creationId xmlns:a16="http://schemas.microsoft.com/office/drawing/2014/main" id="{AE8F86B2-37A6-41F2-AB1F-CBDDCF8C68C2}"/>
                  </a:ext>
                </a:extLst>
              </p:cNvPr>
              <p:cNvSpPr/>
              <p:nvPr/>
            </p:nvSpPr>
            <p:spPr>
              <a:xfrm>
                <a:off x="3339167" y="4438554"/>
                <a:ext cx="1878981" cy="215444"/>
              </a:xfrm>
              <a:prstGeom prst="rect">
                <a:avLst/>
              </a:prstGeom>
            </p:spPr>
            <p:txBody>
              <a:bodyPr wrap="square">
                <a:spAutoFit/>
              </a:bodyPr>
              <a:lstStyle/>
              <a:p>
                <a:r>
                  <a:rPr lang="en-US" sz="800" b="1" dirty="0">
                    <a:solidFill>
                      <a:srgbClr val="C00000"/>
                    </a:solidFill>
                    <a:latin typeface="Arial" panose="020B0604020202020204" pitchFamily="34" charset="0"/>
                    <a:cs typeface="Arial" panose="020B0604020202020204" pitchFamily="34" charset="0"/>
                  </a:rPr>
                  <a:t>RR 1.18 (1.07-1.29) p&lt;0.001</a:t>
                </a:r>
                <a:endParaRPr lang="en-US" sz="800" dirty="0">
                  <a:solidFill>
                    <a:srgbClr val="C00000"/>
                  </a:solidFill>
                </a:endParaRPr>
              </a:p>
            </p:txBody>
          </p:sp>
          <p:sp>
            <p:nvSpPr>
              <p:cNvPr id="38" name="Rectangle 37">
                <a:extLst>
                  <a:ext uri="{FF2B5EF4-FFF2-40B4-BE49-F238E27FC236}">
                    <a16:creationId xmlns:a16="http://schemas.microsoft.com/office/drawing/2014/main" id="{C5653CCD-6350-44E9-B75C-BBBAB51019B9}"/>
                  </a:ext>
                </a:extLst>
              </p:cNvPr>
              <p:cNvSpPr/>
              <p:nvPr/>
            </p:nvSpPr>
            <p:spPr>
              <a:xfrm>
                <a:off x="3305719" y="4631734"/>
                <a:ext cx="1878981" cy="215444"/>
              </a:xfrm>
              <a:prstGeom prst="rect">
                <a:avLst/>
              </a:prstGeom>
            </p:spPr>
            <p:txBody>
              <a:bodyPr wrap="square">
                <a:spAutoFit/>
              </a:bodyPr>
              <a:lstStyle/>
              <a:p>
                <a:r>
                  <a:rPr lang="en-US" sz="800" b="1" dirty="0">
                    <a:solidFill>
                      <a:srgbClr val="0070C0"/>
                    </a:solidFill>
                    <a:latin typeface="Arial" panose="020B0604020202020204" pitchFamily="34" charset="0"/>
                    <a:cs typeface="Arial" panose="020B0604020202020204" pitchFamily="34" charset="0"/>
                  </a:rPr>
                  <a:t>RR 1.08 (0.98-1.2) </a:t>
                </a:r>
                <a:endParaRPr lang="en-US" sz="800" dirty="0">
                  <a:solidFill>
                    <a:srgbClr val="0070C0"/>
                  </a:solidFill>
                </a:endParaRPr>
              </a:p>
            </p:txBody>
          </p:sp>
        </p:grpSp>
        <p:cxnSp>
          <p:nvCxnSpPr>
            <p:cNvPr id="42" name="Straight Connector 41">
              <a:extLst>
                <a:ext uri="{FF2B5EF4-FFF2-40B4-BE49-F238E27FC236}">
                  <a16:creationId xmlns:a16="http://schemas.microsoft.com/office/drawing/2014/main" id="{027F3EBD-20C5-4A7B-8A27-6F028D43089D}"/>
                </a:ext>
              </a:extLst>
            </p:cNvPr>
            <p:cNvCxnSpPr>
              <a:cxnSpLocks/>
            </p:cNvCxnSpPr>
            <p:nvPr/>
          </p:nvCxnSpPr>
          <p:spPr>
            <a:xfrm>
              <a:off x="3260593" y="4901182"/>
              <a:ext cx="1067565"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19946451-8507-4C84-9F23-67A600F5FE19}"/>
                </a:ext>
              </a:extLst>
            </p:cNvPr>
            <p:cNvCxnSpPr>
              <a:cxnSpLocks/>
            </p:cNvCxnSpPr>
            <p:nvPr/>
          </p:nvCxnSpPr>
          <p:spPr>
            <a:xfrm flipV="1">
              <a:off x="3260593" y="4689979"/>
              <a:ext cx="1677165" cy="1"/>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grpSp>
      <p:sp>
        <p:nvSpPr>
          <p:cNvPr id="5" name="Rectangle 4">
            <a:extLst>
              <a:ext uri="{FF2B5EF4-FFF2-40B4-BE49-F238E27FC236}">
                <a16:creationId xmlns:a16="http://schemas.microsoft.com/office/drawing/2014/main" id="{F0CCBB9D-88BC-4A3A-8F61-E220E808FB75}"/>
              </a:ext>
            </a:extLst>
          </p:cNvPr>
          <p:cNvSpPr/>
          <p:nvPr/>
        </p:nvSpPr>
        <p:spPr>
          <a:xfrm>
            <a:off x="5620624" y="5251508"/>
            <a:ext cx="251323"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4A25E1A-FA05-49AA-BF3F-1067BFA163A5}"/>
              </a:ext>
            </a:extLst>
          </p:cNvPr>
          <p:cNvPicPr>
            <a:picLocks noChangeAspect="1"/>
          </p:cNvPicPr>
          <p:nvPr/>
        </p:nvPicPr>
        <p:blipFill>
          <a:blip r:embed="rId7"/>
          <a:stretch>
            <a:fillRect/>
          </a:stretch>
        </p:blipFill>
        <p:spPr>
          <a:xfrm>
            <a:off x="5739948" y="4556813"/>
            <a:ext cx="3095271" cy="1995635"/>
          </a:xfrm>
          <a:prstGeom prst="rect">
            <a:avLst/>
          </a:prstGeom>
        </p:spPr>
      </p:pic>
      <p:sp>
        <p:nvSpPr>
          <p:cNvPr id="28" name="Rectangle 27">
            <a:extLst>
              <a:ext uri="{FF2B5EF4-FFF2-40B4-BE49-F238E27FC236}">
                <a16:creationId xmlns:a16="http://schemas.microsoft.com/office/drawing/2014/main" id="{BA9FDDA9-12FB-4665-BB1F-38E8099AFE46}"/>
              </a:ext>
            </a:extLst>
          </p:cNvPr>
          <p:cNvSpPr/>
          <p:nvPr/>
        </p:nvSpPr>
        <p:spPr>
          <a:xfrm>
            <a:off x="6264137" y="4279814"/>
            <a:ext cx="2503571" cy="276999"/>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Viral Suppression by Gender</a:t>
            </a:r>
          </a:p>
        </p:txBody>
      </p:sp>
      <p:sp>
        <p:nvSpPr>
          <p:cNvPr id="29" name="Rectangle 28">
            <a:extLst>
              <a:ext uri="{FF2B5EF4-FFF2-40B4-BE49-F238E27FC236}">
                <a16:creationId xmlns:a16="http://schemas.microsoft.com/office/drawing/2014/main" id="{B48F4C72-4787-47C6-8546-9E5C847F0B68}"/>
              </a:ext>
            </a:extLst>
          </p:cNvPr>
          <p:cNvSpPr/>
          <p:nvPr/>
        </p:nvSpPr>
        <p:spPr>
          <a:xfrm>
            <a:off x="7825310" y="4575660"/>
            <a:ext cx="909481" cy="192236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263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2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C9FB-54E0-4B47-A73F-2D4829F5D1BF}"/>
              </a:ext>
            </a:extLst>
          </p:cNvPr>
          <p:cNvSpPr>
            <a:spLocks noGrp="1"/>
          </p:cNvSpPr>
          <p:nvPr>
            <p:ph type="ctrTitle"/>
          </p:nvPr>
        </p:nvSpPr>
        <p:spPr/>
        <p:txBody>
          <a:bodyPr/>
          <a:lstStyle/>
          <a:p>
            <a:r>
              <a:rPr lang="en-US" dirty="0"/>
              <a:t>Partner Notification</a:t>
            </a:r>
          </a:p>
        </p:txBody>
      </p:sp>
      <p:pic>
        <p:nvPicPr>
          <p:cNvPr id="3" name="Picture 2">
            <a:extLst>
              <a:ext uri="{FF2B5EF4-FFF2-40B4-BE49-F238E27FC236}">
                <a16:creationId xmlns:a16="http://schemas.microsoft.com/office/drawing/2014/main" id="{38CCB9D5-7C42-4D1D-81D2-6E5B6662C332}"/>
              </a:ext>
            </a:extLst>
          </p:cNvPr>
          <p:cNvPicPr>
            <a:picLocks noChangeAspect="1"/>
          </p:cNvPicPr>
          <p:nvPr/>
        </p:nvPicPr>
        <p:blipFill>
          <a:blip r:embed="rId2"/>
          <a:stretch>
            <a:fillRect/>
          </a:stretch>
        </p:blipFill>
        <p:spPr>
          <a:xfrm>
            <a:off x="297219" y="5035549"/>
            <a:ext cx="1838325" cy="1400175"/>
          </a:xfrm>
          <a:prstGeom prst="rect">
            <a:avLst/>
          </a:prstGeom>
          <a:ln>
            <a:noFill/>
          </a:ln>
          <a:effectLst>
            <a:outerShdw blurRad="292100" dist="139700" dir="2700000" algn="tl" rotWithShape="0">
              <a:srgbClr val="333333">
                <a:alpha val="65000"/>
              </a:srgbClr>
            </a:outerShdw>
          </a:effectLst>
        </p:spPr>
      </p:pic>
      <p:pic>
        <p:nvPicPr>
          <p:cNvPr id="4" name="Picture 9" descr="donate2">
            <a:extLst>
              <a:ext uri="{FF2B5EF4-FFF2-40B4-BE49-F238E27FC236}">
                <a16:creationId xmlns:a16="http://schemas.microsoft.com/office/drawing/2014/main" id="{2181A7D5-3BC3-46BA-B8B2-87AF08235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85" y="234192"/>
            <a:ext cx="1487237" cy="15407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95B46A9C-29B4-481A-AC32-384FA5B57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798" y="517982"/>
            <a:ext cx="1067164" cy="1094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s://candycoatedshell.files.wordpress.com/2012/10/dominican.jpg">
            <a:extLst>
              <a:ext uri="{FF2B5EF4-FFF2-40B4-BE49-F238E27FC236}">
                <a16:creationId xmlns:a16="http://schemas.microsoft.com/office/drawing/2014/main" id="{99825BD2-F59F-45DC-8C05-785460A36F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036" y="294975"/>
            <a:ext cx="1825034" cy="15407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2A544D1-2B33-416C-8DBE-7CE1842BD9DC}"/>
              </a:ext>
            </a:extLst>
          </p:cNvPr>
          <p:cNvPicPr>
            <a:picLocks noChangeAspect="1"/>
          </p:cNvPicPr>
          <p:nvPr/>
        </p:nvPicPr>
        <p:blipFill>
          <a:blip r:embed="rId6"/>
          <a:stretch>
            <a:fillRect/>
          </a:stretch>
        </p:blipFill>
        <p:spPr>
          <a:xfrm>
            <a:off x="7507360" y="4813737"/>
            <a:ext cx="1185097" cy="174549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8D69232-FE70-49F3-A8DF-5069CCB7FCA0}"/>
              </a:ext>
            </a:extLst>
          </p:cNvPr>
          <p:cNvPicPr>
            <a:picLocks noChangeAspect="1"/>
          </p:cNvPicPr>
          <p:nvPr/>
        </p:nvPicPr>
        <p:blipFill>
          <a:blip r:embed="rId7"/>
          <a:stretch>
            <a:fillRect/>
          </a:stretch>
        </p:blipFill>
        <p:spPr>
          <a:xfrm>
            <a:off x="2588290" y="3800780"/>
            <a:ext cx="3629025" cy="2276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85205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690AA18-7E1D-492B-8FDE-3C655EF80B8F}"/>
              </a:ext>
            </a:extLst>
          </p:cNvPr>
          <p:cNvCxnSpPr>
            <a:cxnSpLocks/>
          </p:cNvCxnSpPr>
          <p:nvPr/>
        </p:nvCxnSpPr>
        <p:spPr>
          <a:xfrm>
            <a:off x="-1" y="1149629"/>
            <a:ext cx="9144000" cy="0"/>
          </a:xfrm>
          <a:prstGeom prst="line">
            <a:avLst/>
          </a:prstGeom>
        </p:spPr>
        <p:style>
          <a:lnRef idx="1">
            <a:schemeClr val="dk1"/>
          </a:lnRef>
          <a:fillRef idx="0">
            <a:schemeClr val="dk1"/>
          </a:fillRef>
          <a:effectRef idx="0">
            <a:schemeClr val="dk1"/>
          </a:effectRef>
          <a:fontRef idx="minor">
            <a:schemeClr val="tx1"/>
          </a:fontRef>
        </p:style>
      </p:cxnSp>
      <p:sp>
        <p:nvSpPr>
          <p:cNvPr id="10" name="Content Placeholder 111">
            <a:extLst>
              <a:ext uri="{FF2B5EF4-FFF2-40B4-BE49-F238E27FC236}">
                <a16:creationId xmlns:a16="http://schemas.microsoft.com/office/drawing/2014/main" id="{D4121E78-94E8-4344-AFB1-FB81AC40416D}"/>
              </a:ext>
            </a:extLst>
          </p:cNvPr>
          <p:cNvSpPr txBox="1">
            <a:spLocks/>
          </p:cNvSpPr>
          <p:nvPr/>
        </p:nvSpPr>
        <p:spPr>
          <a:xfrm>
            <a:off x="98723" y="1134316"/>
            <a:ext cx="8687097" cy="11996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pPr>
            <a:r>
              <a:rPr lang="en-US" sz="2000" dirty="0"/>
              <a:t>PEPFAR data from 24 countries reporting </a:t>
            </a:r>
            <a:r>
              <a:rPr lang="en-US" sz="2000" u="sng" dirty="0"/>
              <a:t>&gt;</a:t>
            </a:r>
            <a:r>
              <a:rPr lang="en-US" sz="2000" dirty="0"/>
              <a:t>2,000 HIV+ tests/quarter.</a:t>
            </a:r>
          </a:p>
          <a:p>
            <a:pPr>
              <a:lnSpc>
                <a:spcPct val="103000"/>
              </a:lnSpc>
              <a:spcBef>
                <a:spcPts val="600"/>
              </a:spcBef>
            </a:pPr>
            <a:r>
              <a:rPr lang="en-US" sz="2000" dirty="0"/>
              <a:t>Between 2018-2019, HIV test volume decreased from 92 million to 77 million (16% ↓) while yield increased by 12 % (from 3.4% to 3.9%).</a:t>
            </a:r>
          </a:p>
        </p:txBody>
      </p:sp>
      <p:sp>
        <p:nvSpPr>
          <p:cNvPr id="93" name="Title 1">
            <a:extLst>
              <a:ext uri="{FF2B5EF4-FFF2-40B4-BE49-F238E27FC236}">
                <a16:creationId xmlns:a16="http://schemas.microsoft.com/office/drawing/2014/main" id="{D44070E1-58F2-4BC2-89F3-023FC05FCBE1}"/>
              </a:ext>
            </a:extLst>
          </p:cNvPr>
          <p:cNvSpPr>
            <a:spLocks noGrp="1"/>
          </p:cNvSpPr>
          <p:nvPr>
            <p:ph type="title"/>
          </p:nvPr>
        </p:nvSpPr>
        <p:spPr>
          <a:xfrm>
            <a:off x="358180" y="-38369"/>
            <a:ext cx="8153500" cy="1325563"/>
          </a:xfrm>
        </p:spPr>
        <p:txBody>
          <a:bodyPr>
            <a:normAutofit fontScale="90000"/>
          </a:bodyPr>
          <a:lstStyle/>
          <a:p>
            <a:r>
              <a:rPr lang="en-US" dirty="0"/>
              <a:t>Optimizing Testing With Contact Testing Increased               HIV Case Finding Yield in 24 Countries, 2018-2019</a:t>
            </a:r>
            <a:br>
              <a:rPr lang="en-US" dirty="0"/>
            </a:br>
            <a:r>
              <a:rPr lang="en-US" dirty="0"/>
              <a:t> </a:t>
            </a:r>
            <a:r>
              <a:rPr lang="en-US" sz="2000" i="1" dirty="0" err="1">
                <a:solidFill>
                  <a:schemeClr val="tx1"/>
                </a:solidFill>
              </a:rPr>
              <a:t>Remera</a:t>
            </a:r>
            <a:r>
              <a:rPr lang="en-US" sz="2000" i="1" dirty="0">
                <a:solidFill>
                  <a:schemeClr val="tx1"/>
                </a:solidFill>
              </a:rPr>
              <a:t> E et al.  CROI, 2020 Boston Abs. 942</a:t>
            </a:r>
            <a:endParaRPr lang="en-US" dirty="0"/>
          </a:p>
        </p:txBody>
      </p:sp>
      <p:pic>
        <p:nvPicPr>
          <p:cNvPr id="23" name="Picture 22">
            <a:extLst>
              <a:ext uri="{FF2B5EF4-FFF2-40B4-BE49-F238E27FC236}">
                <a16:creationId xmlns:a16="http://schemas.microsoft.com/office/drawing/2014/main" id="{48AF3187-FF9F-44E6-B8C2-DAFCEEC1D882}"/>
              </a:ext>
            </a:extLst>
          </p:cNvPr>
          <p:cNvPicPr>
            <a:picLocks noChangeAspect="1"/>
          </p:cNvPicPr>
          <p:nvPr/>
        </p:nvPicPr>
        <p:blipFill>
          <a:blip r:embed="rId2"/>
          <a:stretch>
            <a:fillRect/>
          </a:stretch>
        </p:blipFill>
        <p:spPr>
          <a:xfrm>
            <a:off x="512329" y="2292438"/>
            <a:ext cx="3945074" cy="2231557"/>
          </a:xfrm>
          <a:prstGeom prst="rect">
            <a:avLst/>
          </a:prstGeom>
        </p:spPr>
      </p:pic>
      <p:graphicFrame>
        <p:nvGraphicFramePr>
          <p:cNvPr id="24" name="Table 4">
            <a:extLst>
              <a:ext uri="{FF2B5EF4-FFF2-40B4-BE49-F238E27FC236}">
                <a16:creationId xmlns:a16="http://schemas.microsoft.com/office/drawing/2014/main" id="{0EC6BE61-CEB4-40E0-B4C9-9930D88B137D}"/>
              </a:ext>
            </a:extLst>
          </p:cNvPr>
          <p:cNvGraphicFramePr>
            <a:graphicFrameLocks noGrp="1"/>
          </p:cNvGraphicFramePr>
          <p:nvPr>
            <p:extLst>
              <p:ext uri="{D42A27DB-BD31-4B8C-83A1-F6EECF244321}">
                <p14:modId xmlns:p14="http://schemas.microsoft.com/office/powerpoint/2010/main" val="3746716012"/>
              </p:ext>
            </p:extLst>
          </p:nvPr>
        </p:nvGraphicFramePr>
        <p:xfrm>
          <a:off x="358180" y="4552477"/>
          <a:ext cx="7879360" cy="2133600"/>
        </p:xfrm>
        <a:graphic>
          <a:graphicData uri="http://schemas.openxmlformats.org/drawingml/2006/table">
            <a:tbl>
              <a:tblPr firstRow="1" bandRow="1">
                <a:tableStyleId>{5C22544A-7EE6-4342-B048-85BDC9FD1C3A}</a:tableStyleId>
              </a:tblPr>
              <a:tblGrid>
                <a:gridCol w="1605279">
                  <a:extLst>
                    <a:ext uri="{9D8B030D-6E8A-4147-A177-3AD203B41FA5}">
                      <a16:colId xmlns:a16="http://schemas.microsoft.com/office/drawing/2014/main" val="1198620174"/>
                    </a:ext>
                  </a:extLst>
                </a:gridCol>
                <a:gridCol w="1919268">
                  <a:extLst>
                    <a:ext uri="{9D8B030D-6E8A-4147-A177-3AD203B41FA5}">
                      <a16:colId xmlns:a16="http://schemas.microsoft.com/office/drawing/2014/main" val="2506881802"/>
                    </a:ext>
                  </a:extLst>
                </a:gridCol>
                <a:gridCol w="1216403">
                  <a:extLst>
                    <a:ext uri="{9D8B030D-6E8A-4147-A177-3AD203B41FA5}">
                      <a16:colId xmlns:a16="http://schemas.microsoft.com/office/drawing/2014/main" val="1524653543"/>
                    </a:ext>
                  </a:extLst>
                </a:gridCol>
                <a:gridCol w="1444718">
                  <a:extLst>
                    <a:ext uri="{9D8B030D-6E8A-4147-A177-3AD203B41FA5}">
                      <a16:colId xmlns:a16="http://schemas.microsoft.com/office/drawing/2014/main" val="3649057686"/>
                    </a:ext>
                  </a:extLst>
                </a:gridCol>
                <a:gridCol w="1693692">
                  <a:extLst>
                    <a:ext uri="{9D8B030D-6E8A-4147-A177-3AD203B41FA5}">
                      <a16:colId xmlns:a16="http://schemas.microsoft.com/office/drawing/2014/main" val="2245240602"/>
                    </a:ext>
                  </a:extLst>
                </a:gridCol>
              </a:tblGrid>
              <a:tr h="291610">
                <a:tc>
                  <a:txBody>
                    <a:bodyPr/>
                    <a:lstStyle/>
                    <a:p>
                      <a:r>
                        <a:rPr lang="en-US" sz="1400" dirty="0">
                          <a:latin typeface="Arial" panose="020B0604020202020204" pitchFamily="34" charset="0"/>
                          <a:cs typeface="Arial" panose="020B0604020202020204" pitchFamily="34" charset="0"/>
                        </a:rPr>
                        <a:t>Adult testing</a:t>
                      </a:r>
                    </a:p>
                  </a:txBody>
                  <a:tcPr/>
                </a:tc>
                <a:tc>
                  <a:txBody>
                    <a:bodyPr/>
                    <a:lstStyle/>
                    <a:p>
                      <a:pPr algn="ctr"/>
                      <a:r>
                        <a:rPr lang="en-US" sz="1100" dirty="0">
                          <a:latin typeface="Arial" panose="020B0604020202020204" pitchFamily="34" charset="0"/>
                          <a:cs typeface="Arial" panose="020B0604020202020204" pitchFamily="34" charset="0"/>
                        </a:rPr>
                        <a:t>% </a:t>
                      </a:r>
                      <a:r>
                        <a:rPr lang="en-US" sz="1100" dirty="0">
                          <a:latin typeface="Calibri" panose="020F0502020204030204" pitchFamily="34" charset="0"/>
                          <a:cs typeface="Calibri" panose="020F0502020204030204" pitchFamily="34" charset="0"/>
                        </a:rPr>
                        <a:t>∆</a:t>
                      </a:r>
                      <a:r>
                        <a:rPr lang="en-US" sz="1100" dirty="0">
                          <a:latin typeface="Arial" panose="020B0604020202020204" pitchFamily="34" charset="0"/>
                          <a:cs typeface="Arial" panose="020B0604020202020204" pitchFamily="34" charset="0"/>
                        </a:rPr>
                        <a:t> in # tests, 2018-2019</a:t>
                      </a:r>
                    </a:p>
                  </a:txBody>
                  <a:tcPr/>
                </a:tc>
                <a:tc>
                  <a:txBody>
                    <a:bodyPr/>
                    <a:lstStyle/>
                    <a:p>
                      <a:pPr algn="ctr"/>
                      <a:r>
                        <a:rPr lang="en-US" sz="1100" dirty="0">
                          <a:latin typeface="Arial" panose="020B0604020202020204" pitchFamily="34" charset="0"/>
                          <a:cs typeface="Arial" panose="020B0604020202020204" pitchFamily="34" charset="0"/>
                        </a:rPr>
                        <a:t>2018 HIV+ yield</a:t>
                      </a:r>
                    </a:p>
                  </a:txBody>
                  <a:tcPr/>
                </a:tc>
                <a:tc>
                  <a:txBody>
                    <a:bodyPr/>
                    <a:lstStyle/>
                    <a:p>
                      <a:pPr algn="ctr"/>
                      <a:r>
                        <a:rPr lang="en-US" sz="1100" dirty="0">
                          <a:latin typeface="Arial" panose="020B0604020202020204" pitchFamily="34" charset="0"/>
                          <a:cs typeface="Arial" panose="020B0604020202020204" pitchFamily="34" charset="0"/>
                        </a:rPr>
                        <a:t>2019 HIV+ yield</a:t>
                      </a:r>
                    </a:p>
                  </a:txBody>
                  <a:tcPr/>
                </a:tc>
                <a:tc>
                  <a:txBody>
                    <a:bodyPr/>
                    <a:lstStyle/>
                    <a:p>
                      <a:pPr algn="ctr"/>
                      <a:r>
                        <a:rPr lang="en-US" sz="1100" dirty="0">
                          <a:latin typeface="Arial" panose="020B0604020202020204" pitchFamily="34" charset="0"/>
                          <a:cs typeface="Arial" panose="020B0604020202020204" pitchFamily="34" charset="0"/>
                        </a:rPr>
                        <a:t>% </a:t>
                      </a:r>
                      <a:r>
                        <a:rPr lang="en-US" sz="1100" dirty="0">
                          <a:latin typeface="Calibri" panose="020F0502020204030204" pitchFamily="34" charset="0"/>
                          <a:cs typeface="Calibri" panose="020F0502020204030204" pitchFamily="34" charset="0"/>
                        </a:rPr>
                        <a:t>∆</a:t>
                      </a:r>
                      <a:r>
                        <a:rPr lang="en-US" sz="1100" dirty="0">
                          <a:latin typeface="Arial" panose="020B0604020202020204" pitchFamily="34" charset="0"/>
                          <a:cs typeface="Arial" panose="020B0604020202020204" pitchFamily="34" charset="0"/>
                        </a:rPr>
                        <a:t> yield 2018-2019</a:t>
                      </a:r>
                    </a:p>
                  </a:txBody>
                  <a:tcPr/>
                </a:tc>
                <a:extLst>
                  <a:ext uri="{0D108BD9-81ED-4DB2-BD59-A6C34878D82A}">
                    <a16:rowId xmlns:a16="http://schemas.microsoft.com/office/drawing/2014/main" val="3154404370"/>
                  </a:ext>
                </a:extLst>
              </a:tr>
              <a:tr h="291610">
                <a:tc>
                  <a:txBody>
                    <a:bodyPr/>
                    <a:lstStyle/>
                    <a:p>
                      <a:r>
                        <a:rPr lang="en-US" sz="1400" dirty="0">
                          <a:latin typeface="Arial" panose="020B0604020202020204" pitchFamily="34" charset="0"/>
                          <a:cs typeface="Arial" panose="020B0604020202020204" pitchFamily="34" charset="0"/>
                        </a:rPr>
                        <a:t>PITC in OPD</a:t>
                      </a:r>
                    </a:p>
                  </a:txBody>
                  <a:tcPr/>
                </a:tc>
                <a:tc>
                  <a:txBody>
                    <a:bodyPr/>
                    <a:lstStyle/>
                    <a:p>
                      <a:pPr algn="ctr"/>
                      <a:r>
                        <a:rPr lang="en-US" sz="1400" dirty="0">
                          <a:latin typeface="Arial" panose="020B0604020202020204" pitchFamily="34" charset="0"/>
                          <a:cs typeface="Arial" panose="020B0604020202020204" pitchFamily="34" charset="0"/>
                        </a:rPr>
                        <a:t>-23%</a:t>
                      </a:r>
                    </a:p>
                  </a:txBody>
                  <a:tcPr/>
                </a:tc>
                <a:tc>
                  <a:txBody>
                    <a:bodyPr/>
                    <a:lstStyle/>
                    <a:p>
                      <a:pPr algn="ctr"/>
                      <a:r>
                        <a:rPr lang="en-US" sz="1400" dirty="0">
                          <a:latin typeface="Arial" panose="020B0604020202020204" pitchFamily="34" charset="0"/>
                          <a:cs typeface="Arial" panose="020B0604020202020204" pitchFamily="34" charset="0"/>
                        </a:rPr>
                        <a:t>3.8%</a:t>
                      </a:r>
                    </a:p>
                  </a:txBody>
                  <a:tcPr/>
                </a:tc>
                <a:tc>
                  <a:txBody>
                    <a:bodyPr/>
                    <a:lstStyle/>
                    <a:p>
                      <a:pPr algn="ctr"/>
                      <a:r>
                        <a:rPr lang="en-US" sz="1400" dirty="0">
                          <a:latin typeface="Arial" panose="020B0604020202020204" pitchFamily="34" charset="0"/>
                          <a:cs typeface="Arial" panose="020B0604020202020204" pitchFamily="34" charset="0"/>
                        </a:rPr>
                        <a:t>3.8%</a:t>
                      </a:r>
                    </a:p>
                  </a:txBody>
                  <a:tcPr/>
                </a:tc>
                <a:tc>
                  <a:txBody>
                    <a:bodyPr/>
                    <a:lstStyle/>
                    <a:p>
                      <a:pPr algn="ctr"/>
                      <a:r>
                        <a:rPr lang="en-US" sz="1400" dirty="0">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val="207420489"/>
                  </a:ext>
                </a:extLst>
              </a:tr>
              <a:tr h="291610">
                <a:tc>
                  <a:txBody>
                    <a:bodyPr/>
                    <a:lstStyle/>
                    <a:p>
                      <a:r>
                        <a:rPr lang="en-US" sz="1400" dirty="0">
                          <a:latin typeface="Arial" panose="020B0604020202020204" pitchFamily="34" charset="0"/>
                          <a:cs typeface="Arial" panose="020B0604020202020204" pitchFamily="34" charset="0"/>
                        </a:rPr>
                        <a:t>ANC</a:t>
                      </a:r>
                    </a:p>
                  </a:txBody>
                  <a:tcPr/>
                </a:tc>
                <a:tc>
                  <a:txBody>
                    <a:bodyPr/>
                    <a:lstStyle/>
                    <a:p>
                      <a:pPr algn="ctr"/>
                      <a:r>
                        <a:rPr lang="en-US" sz="1400" dirty="0">
                          <a:latin typeface="Arial" panose="020B0604020202020204" pitchFamily="34" charset="0"/>
                          <a:cs typeface="Arial" panose="020B0604020202020204" pitchFamily="34" charset="0"/>
                        </a:rPr>
                        <a:t>-3%</a:t>
                      </a:r>
                    </a:p>
                  </a:txBody>
                  <a:tcPr/>
                </a:tc>
                <a:tc>
                  <a:txBody>
                    <a:bodyPr/>
                    <a:lstStyle/>
                    <a:p>
                      <a:pPr algn="ctr"/>
                      <a:r>
                        <a:rPr lang="en-US" sz="1400" dirty="0">
                          <a:latin typeface="Arial" panose="020B0604020202020204" pitchFamily="34" charset="0"/>
                          <a:cs typeface="Arial" panose="020B0604020202020204" pitchFamily="34" charset="0"/>
                        </a:rPr>
                        <a:t>2.4%</a:t>
                      </a:r>
                    </a:p>
                  </a:txBody>
                  <a:tcPr/>
                </a:tc>
                <a:tc>
                  <a:txBody>
                    <a:bodyPr/>
                    <a:lstStyle/>
                    <a:p>
                      <a:pPr algn="ctr"/>
                      <a:r>
                        <a:rPr lang="en-US" sz="1400" dirty="0">
                          <a:latin typeface="Arial" panose="020B0604020202020204" pitchFamily="34" charset="0"/>
                          <a:cs typeface="Arial" panose="020B0604020202020204" pitchFamily="34" charset="0"/>
                        </a:rPr>
                        <a:t>2.6%</a:t>
                      </a:r>
                    </a:p>
                  </a:txBody>
                  <a:tcPr/>
                </a:tc>
                <a:tc>
                  <a:txBody>
                    <a:bodyPr/>
                    <a:lstStyle/>
                    <a:p>
                      <a:pPr algn="ctr"/>
                      <a:r>
                        <a:rPr lang="en-US" sz="1400" dirty="0">
                          <a:latin typeface="Arial" panose="020B0604020202020204" pitchFamily="34" charset="0"/>
                          <a:cs typeface="Arial" panose="020B0604020202020204" pitchFamily="34" charset="0"/>
                        </a:rPr>
                        <a:t>+7%</a:t>
                      </a:r>
                    </a:p>
                  </a:txBody>
                  <a:tcPr/>
                </a:tc>
                <a:extLst>
                  <a:ext uri="{0D108BD9-81ED-4DB2-BD59-A6C34878D82A}">
                    <a16:rowId xmlns:a16="http://schemas.microsoft.com/office/drawing/2014/main" val="1165959076"/>
                  </a:ext>
                </a:extLst>
              </a:tr>
              <a:tr h="291610">
                <a:tc>
                  <a:txBody>
                    <a:bodyPr/>
                    <a:lstStyle/>
                    <a:p>
                      <a:r>
                        <a:rPr lang="en-US" sz="1400" dirty="0">
                          <a:latin typeface="Arial" panose="020B0604020202020204" pitchFamily="34" charset="0"/>
                          <a:cs typeface="Arial" panose="020B0604020202020204" pitchFamily="34" charset="0"/>
                        </a:rPr>
                        <a:t>Voluntary testing</a:t>
                      </a:r>
                    </a:p>
                  </a:txBody>
                  <a:tcPr/>
                </a:tc>
                <a:tc>
                  <a:txBody>
                    <a:bodyPr/>
                    <a:lstStyle/>
                    <a:p>
                      <a:pPr algn="ctr"/>
                      <a:r>
                        <a:rPr lang="en-US" sz="1400" dirty="0">
                          <a:latin typeface="Arial" panose="020B0604020202020204" pitchFamily="34" charset="0"/>
                          <a:cs typeface="Arial" panose="020B0604020202020204" pitchFamily="34" charset="0"/>
                        </a:rPr>
                        <a:t>-37%</a:t>
                      </a:r>
                    </a:p>
                  </a:txBody>
                  <a:tcPr/>
                </a:tc>
                <a:tc>
                  <a:txBody>
                    <a:bodyPr/>
                    <a:lstStyle/>
                    <a:p>
                      <a:pPr algn="ctr"/>
                      <a:r>
                        <a:rPr lang="en-US" sz="1400" dirty="0">
                          <a:latin typeface="Arial" panose="020B0604020202020204" pitchFamily="34" charset="0"/>
                          <a:cs typeface="Arial" panose="020B0604020202020204" pitchFamily="34" charset="0"/>
                        </a:rPr>
                        <a:t>4.0%</a:t>
                      </a:r>
                    </a:p>
                  </a:txBody>
                  <a:tcPr/>
                </a:tc>
                <a:tc>
                  <a:txBody>
                    <a:bodyPr/>
                    <a:lstStyle/>
                    <a:p>
                      <a:pPr algn="ctr"/>
                      <a:r>
                        <a:rPr lang="en-US" sz="1400" dirty="0">
                          <a:latin typeface="Arial" panose="020B0604020202020204" pitchFamily="34" charset="0"/>
                          <a:cs typeface="Arial" panose="020B0604020202020204" pitchFamily="34" charset="0"/>
                        </a:rPr>
                        <a:t>4.7%</a:t>
                      </a:r>
                    </a:p>
                  </a:txBody>
                  <a:tcPr/>
                </a:tc>
                <a:tc>
                  <a:txBody>
                    <a:bodyPr/>
                    <a:lstStyle/>
                    <a:p>
                      <a:pPr algn="ctr"/>
                      <a:r>
                        <a:rPr lang="en-US" sz="14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552135249"/>
                  </a:ext>
                </a:extLst>
              </a:tr>
              <a:tr h="291610">
                <a:tc>
                  <a:txBody>
                    <a:bodyPr/>
                    <a:lstStyle/>
                    <a:p>
                      <a:r>
                        <a:rPr lang="en-US" sz="1400" dirty="0">
                          <a:latin typeface="Arial" panose="020B0604020202020204" pitchFamily="34" charset="0"/>
                          <a:cs typeface="Arial" panose="020B0604020202020204" pitchFamily="34" charset="0"/>
                        </a:rPr>
                        <a:t>Mobile clinics</a:t>
                      </a:r>
                    </a:p>
                  </a:txBody>
                  <a:tcPr/>
                </a:tc>
                <a:tc>
                  <a:txBody>
                    <a:bodyPr/>
                    <a:lstStyle/>
                    <a:p>
                      <a:pPr algn="ctr"/>
                      <a:r>
                        <a:rPr lang="en-US" sz="1400" dirty="0">
                          <a:latin typeface="Arial" panose="020B0604020202020204" pitchFamily="34" charset="0"/>
                          <a:cs typeface="Arial" panose="020B0604020202020204" pitchFamily="34" charset="0"/>
                        </a:rPr>
                        <a:t>-13%</a:t>
                      </a:r>
                    </a:p>
                  </a:txBody>
                  <a:tcPr/>
                </a:tc>
                <a:tc>
                  <a:txBody>
                    <a:bodyPr/>
                    <a:lstStyle/>
                    <a:p>
                      <a:pPr algn="ctr"/>
                      <a:r>
                        <a:rPr lang="en-US" sz="1400" dirty="0">
                          <a:latin typeface="Arial" panose="020B0604020202020204" pitchFamily="34" charset="0"/>
                          <a:cs typeface="Arial" panose="020B0604020202020204" pitchFamily="34" charset="0"/>
                        </a:rPr>
                        <a:t>4.0%</a:t>
                      </a:r>
                    </a:p>
                  </a:txBody>
                  <a:tcPr/>
                </a:tc>
                <a:tc>
                  <a:txBody>
                    <a:bodyPr/>
                    <a:lstStyle/>
                    <a:p>
                      <a:pPr algn="ctr"/>
                      <a:r>
                        <a:rPr lang="en-US" sz="1400" dirty="0">
                          <a:latin typeface="Arial" panose="020B0604020202020204" pitchFamily="34" charset="0"/>
                          <a:cs typeface="Arial" panose="020B0604020202020204" pitchFamily="34" charset="0"/>
                        </a:rPr>
                        <a:t>4.7%</a:t>
                      </a:r>
                    </a:p>
                  </a:txBody>
                  <a:tcPr/>
                </a:tc>
                <a:tc>
                  <a:txBody>
                    <a:bodyPr/>
                    <a:lstStyle/>
                    <a:p>
                      <a:pPr algn="ctr"/>
                      <a:r>
                        <a:rPr lang="en-US" sz="1400" dirty="0">
                          <a:latin typeface="Arial" panose="020B0604020202020204" pitchFamily="34" charset="0"/>
                          <a:cs typeface="Arial" panose="020B0604020202020204" pitchFamily="34" charset="0"/>
                        </a:rPr>
                        <a:t>+16%</a:t>
                      </a:r>
                    </a:p>
                  </a:txBody>
                  <a:tcPr/>
                </a:tc>
                <a:extLst>
                  <a:ext uri="{0D108BD9-81ED-4DB2-BD59-A6C34878D82A}">
                    <a16:rowId xmlns:a16="http://schemas.microsoft.com/office/drawing/2014/main" val="996804879"/>
                  </a:ext>
                </a:extLst>
              </a:tr>
              <a:tr h="291610">
                <a:tc>
                  <a:txBody>
                    <a:bodyPr/>
                    <a:lstStyle/>
                    <a:p>
                      <a:r>
                        <a:rPr lang="en-US" sz="1400" dirty="0">
                          <a:latin typeface="Arial" panose="020B0604020202020204" pitchFamily="34" charset="0"/>
                          <a:cs typeface="Arial" panose="020B0604020202020204" pitchFamily="34" charset="0"/>
                        </a:rPr>
                        <a:t>Contact testing</a:t>
                      </a:r>
                    </a:p>
                  </a:txBody>
                  <a:tcPr/>
                </a:tc>
                <a:tc>
                  <a:txBody>
                    <a:bodyPr/>
                    <a:lstStyle/>
                    <a:p>
                      <a:pPr algn="ctr"/>
                      <a:r>
                        <a:rPr lang="en-US" sz="1400" dirty="0">
                          <a:latin typeface="Arial" panose="020B0604020202020204" pitchFamily="34" charset="0"/>
                          <a:cs typeface="Arial" panose="020B0604020202020204" pitchFamily="34" charset="0"/>
                        </a:rPr>
                        <a:t>+4%</a:t>
                      </a:r>
                    </a:p>
                  </a:txBody>
                  <a:tcPr/>
                </a:tc>
                <a:tc>
                  <a:txBody>
                    <a:bodyPr/>
                    <a:lstStyle/>
                    <a:p>
                      <a:pPr algn="ctr"/>
                      <a:r>
                        <a:rPr lang="en-US" sz="1400" dirty="0">
                          <a:latin typeface="Arial" panose="020B0604020202020204" pitchFamily="34" charset="0"/>
                          <a:cs typeface="Arial" panose="020B0604020202020204" pitchFamily="34" charset="0"/>
                        </a:rPr>
                        <a:t>12.1%</a:t>
                      </a:r>
                    </a:p>
                  </a:txBody>
                  <a:tcPr/>
                </a:tc>
                <a:tc>
                  <a:txBody>
                    <a:bodyPr/>
                    <a:lstStyle/>
                    <a:p>
                      <a:pPr algn="ctr"/>
                      <a:r>
                        <a:rPr lang="en-US" sz="1400" dirty="0">
                          <a:latin typeface="Arial" panose="020B0604020202020204" pitchFamily="34" charset="0"/>
                          <a:cs typeface="Arial" panose="020B0604020202020204" pitchFamily="34" charset="0"/>
                        </a:rPr>
                        <a:t>22.0%</a:t>
                      </a:r>
                    </a:p>
                  </a:txBody>
                  <a:tcPr/>
                </a:tc>
                <a:tc>
                  <a:txBody>
                    <a:bodyPr/>
                    <a:lstStyle/>
                    <a:p>
                      <a:pPr algn="ctr"/>
                      <a:r>
                        <a:rPr lang="en-US" sz="1400" dirty="0">
                          <a:latin typeface="Arial" panose="020B0604020202020204" pitchFamily="34" charset="0"/>
                          <a:cs typeface="Arial" panose="020B0604020202020204" pitchFamily="34" charset="0"/>
                        </a:rPr>
                        <a:t>+69%</a:t>
                      </a:r>
                    </a:p>
                  </a:txBody>
                  <a:tcPr/>
                </a:tc>
                <a:extLst>
                  <a:ext uri="{0D108BD9-81ED-4DB2-BD59-A6C34878D82A}">
                    <a16:rowId xmlns:a16="http://schemas.microsoft.com/office/drawing/2014/main" val="2086787593"/>
                  </a:ext>
                </a:extLst>
              </a:tr>
              <a:tr h="291610">
                <a:tc>
                  <a:txBody>
                    <a:bodyPr/>
                    <a:lstStyle/>
                    <a:p>
                      <a:r>
                        <a:rPr lang="en-US" sz="1400" dirty="0">
                          <a:latin typeface="Arial" panose="020B0604020202020204" pitchFamily="34" charset="0"/>
                          <a:cs typeface="Arial" panose="020B0604020202020204" pitchFamily="34" charset="0"/>
                        </a:rPr>
                        <a:t>All other*</a:t>
                      </a:r>
                    </a:p>
                  </a:txBody>
                  <a:tcPr/>
                </a:tc>
                <a:tc>
                  <a:txBody>
                    <a:bodyPr/>
                    <a:lstStyle/>
                    <a:p>
                      <a:pPr algn="ctr"/>
                      <a:r>
                        <a:rPr lang="en-US" sz="1400" dirty="0">
                          <a:latin typeface="Arial" panose="020B0604020202020204" pitchFamily="34" charset="0"/>
                          <a:cs typeface="Arial" panose="020B0604020202020204" pitchFamily="34" charset="0"/>
                        </a:rPr>
                        <a:t>+72%</a:t>
                      </a:r>
                    </a:p>
                  </a:txBody>
                  <a:tcPr/>
                </a:tc>
                <a:tc>
                  <a:txBody>
                    <a:bodyPr/>
                    <a:lstStyle/>
                    <a:p>
                      <a:pPr algn="ctr"/>
                      <a:r>
                        <a:rPr lang="en-US" sz="1400" dirty="0">
                          <a:latin typeface="Arial" panose="020B0604020202020204" pitchFamily="34" charset="0"/>
                          <a:cs typeface="Arial" panose="020B0604020202020204" pitchFamily="34" charset="0"/>
                        </a:rPr>
                        <a:t>3.9%</a:t>
                      </a:r>
                    </a:p>
                  </a:txBody>
                  <a:tcPr/>
                </a:tc>
                <a:tc>
                  <a:txBody>
                    <a:bodyPr/>
                    <a:lstStyle/>
                    <a:p>
                      <a:pPr algn="ctr"/>
                      <a:r>
                        <a:rPr lang="en-US" sz="1400" dirty="0">
                          <a:latin typeface="Arial" panose="020B0604020202020204" pitchFamily="34" charset="0"/>
                          <a:cs typeface="Arial" panose="020B0604020202020204" pitchFamily="34" charset="0"/>
                        </a:rPr>
                        <a:t>3.4%</a:t>
                      </a:r>
                    </a:p>
                  </a:txBody>
                  <a:tcPr/>
                </a:tc>
                <a:tc>
                  <a:txBody>
                    <a:bodyPr/>
                    <a:lstStyle/>
                    <a:p>
                      <a:pPr algn="ctr"/>
                      <a:r>
                        <a:rPr lang="en-US" sz="1400" dirty="0">
                          <a:latin typeface="Arial" panose="020B0604020202020204" pitchFamily="34" charset="0"/>
                          <a:cs typeface="Arial" panose="020B0604020202020204" pitchFamily="34" charset="0"/>
                        </a:rPr>
                        <a:t>-12%</a:t>
                      </a:r>
                    </a:p>
                  </a:txBody>
                  <a:tcPr/>
                </a:tc>
                <a:extLst>
                  <a:ext uri="{0D108BD9-81ED-4DB2-BD59-A6C34878D82A}">
                    <a16:rowId xmlns:a16="http://schemas.microsoft.com/office/drawing/2014/main" val="593020604"/>
                  </a:ext>
                </a:extLst>
              </a:tr>
            </a:tbl>
          </a:graphicData>
        </a:graphic>
      </p:graphicFrame>
      <p:sp>
        <p:nvSpPr>
          <p:cNvPr id="25" name="Content Placeholder 111">
            <a:extLst>
              <a:ext uri="{FF2B5EF4-FFF2-40B4-BE49-F238E27FC236}">
                <a16:creationId xmlns:a16="http://schemas.microsoft.com/office/drawing/2014/main" id="{DE7FBD3C-AF12-4EDE-800B-7895C5F56179}"/>
              </a:ext>
            </a:extLst>
          </p:cNvPr>
          <p:cNvSpPr txBox="1">
            <a:spLocks/>
          </p:cNvSpPr>
          <p:nvPr/>
        </p:nvSpPr>
        <p:spPr>
          <a:xfrm>
            <a:off x="4686599" y="2411966"/>
            <a:ext cx="4124161" cy="22315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3000"/>
              </a:lnSpc>
              <a:spcBef>
                <a:spcPts val="600"/>
              </a:spcBef>
              <a:buFont typeface="Arial" panose="020B0604020202020204" pitchFamily="34" charset="0"/>
              <a:buChar char="→"/>
            </a:pPr>
            <a:r>
              <a:rPr lang="en-US" sz="2000" dirty="0"/>
              <a:t>Among adults, contact testing had highest yield of new HIV+ patients (12-22%) and was second highest contribution to HIV case finding.</a:t>
            </a:r>
          </a:p>
        </p:txBody>
      </p:sp>
      <p:sp>
        <p:nvSpPr>
          <p:cNvPr id="26" name="Rectangle 25">
            <a:extLst>
              <a:ext uri="{FF2B5EF4-FFF2-40B4-BE49-F238E27FC236}">
                <a16:creationId xmlns:a16="http://schemas.microsoft.com/office/drawing/2014/main" id="{2FCCC31E-3136-4512-8133-7DE4EBC8B9AF}"/>
              </a:ext>
            </a:extLst>
          </p:cNvPr>
          <p:cNvSpPr/>
          <p:nvPr/>
        </p:nvSpPr>
        <p:spPr>
          <a:xfrm>
            <a:off x="344323" y="6098638"/>
            <a:ext cx="7879360" cy="28538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DA503E0-0CE5-4107-8EEB-EF4991A7D873}"/>
              </a:ext>
            </a:extLst>
          </p:cNvPr>
          <p:cNvGrpSpPr/>
          <p:nvPr/>
        </p:nvGrpSpPr>
        <p:grpSpPr>
          <a:xfrm>
            <a:off x="908034" y="3389246"/>
            <a:ext cx="1521826" cy="305482"/>
            <a:chOff x="947956" y="3284017"/>
            <a:chExt cx="1521826" cy="305482"/>
          </a:xfrm>
        </p:grpSpPr>
        <p:sp>
          <p:nvSpPr>
            <p:cNvPr id="12" name="Rectangle 11">
              <a:extLst>
                <a:ext uri="{FF2B5EF4-FFF2-40B4-BE49-F238E27FC236}">
                  <a16:creationId xmlns:a16="http://schemas.microsoft.com/office/drawing/2014/main" id="{074568C3-D72B-4133-9F3A-43F0066AF98F}"/>
                </a:ext>
              </a:extLst>
            </p:cNvPr>
            <p:cNvSpPr/>
            <p:nvPr/>
          </p:nvSpPr>
          <p:spPr>
            <a:xfrm>
              <a:off x="1059171" y="3284017"/>
              <a:ext cx="1319592" cy="276999"/>
            </a:xfrm>
            <a:prstGeom prst="rect">
              <a:avLst/>
            </a:prstGeom>
            <a:solidFill>
              <a:schemeClr val="bg1"/>
            </a:solidFill>
          </p:spPr>
          <p:txBody>
            <a:bodyPr wrap="none">
              <a:spAutoFit/>
            </a:bodyPr>
            <a:lstStyle/>
            <a:p>
              <a:r>
                <a:rPr lang="en-US" sz="1200" dirty="0">
                  <a:latin typeface="Arial" panose="020B0604020202020204" pitchFamily="34" charset="0"/>
                  <a:cs typeface="Arial" panose="020B0604020202020204" pitchFamily="34" charset="0"/>
                </a:rPr>
                <a:t>92 M, yield 3.4%</a:t>
              </a:r>
            </a:p>
          </p:txBody>
        </p:sp>
        <p:cxnSp>
          <p:nvCxnSpPr>
            <p:cNvPr id="14" name="Straight Connector 13">
              <a:extLst>
                <a:ext uri="{FF2B5EF4-FFF2-40B4-BE49-F238E27FC236}">
                  <a16:creationId xmlns:a16="http://schemas.microsoft.com/office/drawing/2014/main" id="{6619B5C5-B7A1-463F-848F-4049D523899C}"/>
                </a:ext>
              </a:extLst>
            </p:cNvPr>
            <p:cNvCxnSpPr>
              <a:cxnSpLocks/>
            </p:cNvCxnSpPr>
            <p:nvPr/>
          </p:nvCxnSpPr>
          <p:spPr>
            <a:xfrm>
              <a:off x="947956" y="3589499"/>
              <a:ext cx="152182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FD92BF66-FAE2-4F9D-B8C8-F1227D81A651}"/>
              </a:ext>
            </a:extLst>
          </p:cNvPr>
          <p:cNvGrpSpPr/>
          <p:nvPr/>
        </p:nvGrpSpPr>
        <p:grpSpPr>
          <a:xfrm>
            <a:off x="2634116" y="3389246"/>
            <a:ext cx="1521826" cy="305482"/>
            <a:chOff x="2625727" y="3389246"/>
            <a:chExt cx="1521826" cy="305482"/>
          </a:xfrm>
        </p:grpSpPr>
        <p:sp>
          <p:nvSpPr>
            <p:cNvPr id="31" name="Rectangle 30">
              <a:extLst>
                <a:ext uri="{FF2B5EF4-FFF2-40B4-BE49-F238E27FC236}">
                  <a16:creationId xmlns:a16="http://schemas.microsoft.com/office/drawing/2014/main" id="{763F179E-9125-4E2C-80C9-85D860E7124C}"/>
                </a:ext>
              </a:extLst>
            </p:cNvPr>
            <p:cNvSpPr/>
            <p:nvPr/>
          </p:nvSpPr>
          <p:spPr>
            <a:xfrm>
              <a:off x="2736942" y="3389246"/>
              <a:ext cx="1276311" cy="276999"/>
            </a:xfrm>
            <a:prstGeom prst="rect">
              <a:avLst/>
            </a:prstGeom>
            <a:solidFill>
              <a:schemeClr val="bg1"/>
            </a:solidFill>
          </p:spPr>
          <p:txBody>
            <a:bodyPr wrap="none">
              <a:spAutoFit/>
            </a:bodyPr>
            <a:lstStyle/>
            <a:p>
              <a:r>
                <a:rPr lang="en-US" sz="1200" dirty="0">
                  <a:latin typeface="Arial" panose="020B0604020202020204" pitchFamily="34" charset="0"/>
                  <a:cs typeface="Arial" panose="020B0604020202020204" pitchFamily="34" charset="0"/>
                </a:rPr>
                <a:t>77M, yield 3.9%</a:t>
              </a:r>
            </a:p>
          </p:txBody>
        </p:sp>
        <p:cxnSp>
          <p:nvCxnSpPr>
            <p:cNvPr id="32" name="Straight Connector 31">
              <a:extLst>
                <a:ext uri="{FF2B5EF4-FFF2-40B4-BE49-F238E27FC236}">
                  <a16:creationId xmlns:a16="http://schemas.microsoft.com/office/drawing/2014/main" id="{281A3230-752D-4076-93D3-E25238D46DA8}"/>
                </a:ext>
              </a:extLst>
            </p:cNvPr>
            <p:cNvCxnSpPr>
              <a:cxnSpLocks/>
            </p:cNvCxnSpPr>
            <p:nvPr/>
          </p:nvCxnSpPr>
          <p:spPr>
            <a:xfrm>
              <a:off x="2625727" y="3694728"/>
              <a:ext cx="152182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D21E728B-1640-4CE6-B654-2AFD87EA2CCC}"/>
              </a:ext>
            </a:extLst>
          </p:cNvPr>
          <p:cNvPicPr>
            <a:picLocks noChangeAspect="1"/>
          </p:cNvPicPr>
          <p:nvPr/>
        </p:nvPicPr>
        <p:blipFill>
          <a:blip r:embed="rId3"/>
          <a:stretch>
            <a:fillRect/>
          </a:stretch>
        </p:blipFill>
        <p:spPr>
          <a:xfrm>
            <a:off x="146992" y="206509"/>
            <a:ext cx="485328" cy="663892"/>
          </a:xfrm>
          <a:prstGeom prst="rect">
            <a:avLst/>
          </a:prstGeom>
        </p:spPr>
      </p:pic>
    </p:spTree>
    <p:extLst>
      <p:ext uri="{BB962C8B-B14F-4D97-AF65-F5344CB8AC3E}">
        <p14:creationId xmlns:p14="http://schemas.microsoft.com/office/powerpoint/2010/main" val="354618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3BAF8D91D3BE84D98494D174352DE89" ma:contentTypeVersion="10" ma:contentTypeDescription="Create a new document." ma:contentTypeScope="" ma:versionID="17c65a469e8a167a127d87a0d343c29d">
  <xsd:schema xmlns:xsd="http://www.w3.org/2001/XMLSchema" xmlns:xs="http://www.w3.org/2001/XMLSchema" xmlns:p="http://schemas.microsoft.com/office/2006/metadata/properties" xmlns:ns3="a343ffe8-a55f-493c-8fdf-1901bf26e463" targetNamespace="http://schemas.microsoft.com/office/2006/metadata/properties" ma:root="true" ma:fieldsID="d5f415f114fe3ac18ab561de370b1e46" ns3:_="">
    <xsd:import namespace="a343ffe8-a55f-493c-8fdf-1901bf26e46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3ffe8-a55f-493c-8fdf-1901bf26e46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3D76B2-7D5A-49F0-ADCD-020B14FF7C89}">
  <ds:schemaRefs>
    <ds:schemaRef ds:uri="http://schemas.microsoft.com/office/2006/documentManagement/types"/>
    <ds:schemaRef ds:uri="http://www.w3.org/XML/1998/namespace"/>
    <ds:schemaRef ds:uri="a343ffe8-a55f-493c-8fdf-1901bf26e463"/>
    <ds:schemaRef ds:uri="http://purl.org/dc/elements/1.1/"/>
    <ds:schemaRef ds:uri="http://schemas.microsoft.com/office/2006/metadata/properties"/>
    <ds:schemaRef ds:uri="http://purl.org/dc/terms/"/>
    <ds:schemaRef ds:uri="http://purl.org/dc/dcmityp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F7042E32-A21F-4BA1-90B6-A57E1E4E5399}">
  <ds:schemaRefs>
    <ds:schemaRef ds:uri="http://schemas.microsoft.com/sharepoint/v3/contenttype/forms"/>
  </ds:schemaRefs>
</ds:datastoreItem>
</file>

<file path=customXml/itemProps3.xml><?xml version="1.0" encoding="utf-8"?>
<ds:datastoreItem xmlns:ds="http://schemas.openxmlformats.org/officeDocument/2006/customXml" ds:itemID="{78124374-5A66-42FE-AFE3-A89A0FD5E8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3ffe8-a55f-493c-8fdf-1901bf26e4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15166</TotalTime>
  <Words>15558</Words>
  <Application>Microsoft Office PowerPoint</Application>
  <PresentationFormat>On-screen Show (4:3)</PresentationFormat>
  <Paragraphs>1536</Paragraphs>
  <Slides>117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117</vt:i4>
      </vt:variant>
    </vt:vector>
  </HeadingPairs>
  <TitlesOfParts>
    <vt:vector size="124" baseType="lpstr">
      <vt:lpstr>Arial</vt:lpstr>
      <vt:lpstr>Arial</vt:lpstr>
      <vt:lpstr>Calibri</vt:lpstr>
      <vt:lpstr>Calibri Light</vt:lpstr>
      <vt:lpstr>Courier New</vt:lpstr>
      <vt:lpstr>Wingdings</vt:lpstr>
      <vt:lpstr>Office Theme</vt:lpstr>
      <vt:lpstr>CROI 2020  Selected Pediatric, Adolescent,  and Maternal/Adult Abstracts</vt:lpstr>
      <vt:lpstr>Pregnancy,  Viral Suppression,  ARV Drugs</vt:lpstr>
      <vt:lpstr>Acute Infection in Pregnancy Remains a Problem HIV Seroconversion During Pregnancy at Routine ANC, Botswana Ortblad KF et al.  CROI, 2020 Boston Abs. 779</vt:lpstr>
      <vt:lpstr>Detectable VL in the Early PP Period Signals Risk of Ongoing Viremia and Risk for Infant Transmission, Malawi Landes M et al.  CROI, 2020 Boston Abs. 765</vt:lpstr>
      <vt:lpstr>Detectable VL in the Antepartum Period  Signals  Risk for Postpartum Viremia, South Africa Odayar J et al.  CROI, 2020 Boston Abs. 766</vt:lpstr>
      <vt:lpstr>Community-Based Adherence Clubs To Reduce Viral Rebound Postpartum, Western Cape, South Africa Odayar J et al.  CROI, 2020 Boston Abs. 131LB</vt:lpstr>
      <vt:lpstr>In Suppressed Women, Community-Based Adherence Clubs Result in Lower Viral Rebound PP Compared to Facility Care Odayar J et al.  CROI, 2020 Boston Abs. 131LB</vt:lpstr>
      <vt:lpstr>Rilpivirine in Women Who Become Pregnant: Switch or Not Switch? Frange P et al.  CROI, 2020 Boston Abs. 776</vt:lpstr>
      <vt:lpstr>Cabotegravir PK Tail in Pregnancy  and Neonatal Outcomes Patel P et al.  CROI, 2020 Boston Abs. 775</vt:lpstr>
      <vt:lpstr>Cabotegravir PK Tail in Pregnancy                                              and Neonatal Outcomes Patel P et al.  CROI, 2020 Boston Abs. 775</vt:lpstr>
      <vt:lpstr>Dolutegravir and                  Other Integrase Strand Transfer Inhibitors (InSTI) in Pregnancy</vt:lpstr>
      <vt:lpstr>Superior Viral Response at Delivery with DTG             (with TDF or TAF) vs EFV ART in Pregnancy Chinula L et al.  CROI, 2020 Boston Abs. 130LB</vt:lpstr>
      <vt:lpstr>Fewer Adverse Pregnancy Outcomes/Neonatal Death with DTG-TAF Than EFV ART Chinula L et al.  CROI, 2020 Boston Abs. 130LB</vt:lpstr>
      <vt:lpstr>Weekly Weight Gain During Pregnancy Highest with DTG-TAF compared to DTG-TDF and EFV Chinula L et al.  CROI, 2020 Boston Abs. 130LB</vt:lpstr>
      <vt:lpstr>DTG ART is Associated with Higher Postpartum Weight Gain than EFV ART, Botswana Jao J et al.  CROI, 2020 Boston Abs. 772</vt:lpstr>
      <vt:lpstr>DTG ART Modestly Increases Etonogestrel  (ENG) Levels with ENG Implant  Patel R et al.  CROI, 2020 Boston Abs. 129</vt:lpstr>
      <vt:lpstr>Changes in DTG Use After NTD Safety Signal, Botswana Zash R et al.  CROI, 2020 Boston Abs. 792</vt:lpstr>
      <vt:lpstr>DOLOMITE-EPPICC –  Prenatal Exposure to DTG Thorne C et al.  CROI, 2020 Boston Abs. 791 </vt:lpstr>
      <vt:lpstr>Estimates of Periconception InSTI Exposure, US Lampe M et al.  CROI, 2020 Boston Abs. 790</vt:lpstr>
      <vt:lpstr>What Can We Say About NTD and InSTI Exposure Given Estimated U.S. Periconception InSTI Exposure? Lampe M et al.  CROI, 2020 Boston Abs. 790</vt:lpstr>
      <vt:lpstr>Toxicity of InSTI in Human Embryonic Stem Cell Model Smith M-S R et al.  CROI, 2020 Boston Abs. 789</vt:lpstr>
      <vt:lpstr>Maternal Health Issues</vt:lpstr>
      <vt:lpstr>Introduction:  Chronic Diseases in Maternal Health – Persistent Problems for Pregnant and Breastfeeding Women  Hoffman R.  CROI, 2020 Boston, Theme Discussion TD-03</vt:lpstr>
      <vt:lpstr>Introduction: Chronic Diseases in Maternal Health – Persistent Problems for Pregnant and Breastfeeding Women  Hoffman R.  CROI, 2020 Boston, Theme Discussion TD-03</vt:lpstr>
      <vt:lpstr>Higher BMD Loss HIV-Positive Women on ART During Lactation Compared with HIV-Uninfected Women, Uganda  Nabwire F et al.  CROI, 2020 Boston Abs. 768</vt:lpstr>
      <vt:lpstr>Postpartum Weight Gain in HIV+ Women Initiating DTG vs EFV ART in Late Pregnancy: DoLPHIN-2 Malaba T et al.  CROI, 2020 Boston Abs. 771</vt:lpstr>
      <vt:lpstr>DTG ART is Associated with Higher Postpartum Weight Gain than EFV ART, Botswana Jao J et al.  CROI, 2020 Boston Abs. 772</vt:lpstr>
      <vt:lpstr>Higher Rate Gestational Diabetes Mellitus (GDM) in HIV+ vs HIV- Pregnant Women, India Chebrolu P et al.  CROI, 2020 Boston Abs. 774</vt:lpstr>
      <vt:lpstr>High Blood Pressure and Adverse Pregnancy Outcome in HIV+ and HIV- Women, South Africa Bengtson A et al.  CROI, 2020 Boston Abs. 769</vt:lpstr>
      <vt:lpstr>  Infant Prophylaxis,  HIV Testing of Children,                     Early Infant HIV Diagnosis </vt:lpstr>
      <vt:lpstr>Maternal HIV Risk Stratification to Identify High-Risk Infants for HIV Birth Testing, Zimbabwe Cohn J et al.  CROI, 2020 Boston Abs. 782</vt:lpstr>
      <vt:lpstr>PowerPoint Presentation</vt:lpstr>
      <vt:lpstr>PowerPoint Presentation</vt:lpstr>
      <vt:lpstr>Children are Less Likely to be an Index Testing Contact Compared to Adults – But Have High Testing Yield Wolf HT et al.  CROI, 2020 Boston Abs. 815</vt:lpstr>
      <vt:lpstr>Point-of-Care Infant Diagnostic Testing Superior Turn-Around-Time, Result Return and ART Start   Sachs E et al.  CROI, 2020 Boston Abs. 132</vt:lpstr>
      <vt:lpstr>PowerPoint Presentation</vt:lpstr>
      <vt:lpstr>POC EID Improved Test-Turn-Around Time and Rapid ART Start - But Not 12-Month Outcome, Zambia  Chibwesha C et al.  CROI, 2020 Boston Abs. 133</vt:lpstr>
      <vt:lpstr>POC EID Improved Test-Turn-Around Time and Rapid ART Start - But Not 12-Month Outcome  Chibwesha C et al.  CROI, 2020 Boston Abs. 133</vt:lpstr>
      <vt:lpstr>HIV-Free Survival and            HIV- and ARV-Exposed Uninfected Children</vt:lpstr>
      <vt:lpstr>Population-Level HIV-Free Survival Infant Survival Improved with Universal ART SEARCH Study in Uganda, Kenya  Gupta S et al.  CROI, 2020 Boston Abs. 134LB</vt:lpstr>
      <vt:lpstr>Prolonged LPV/r vs 3TC Postnatal Prophylaxis Exposure:  Similar Long-Term Outcomes in Uninfected Infants Nagot N et al.  CROI, 2020 Boston Abs. 799</vt:lpstr>
      <vt:lpstr>Malnutrition in HIV-Exposed Uninfected Children in Long-Term Follow-Up from PROMISE Trial Stranix-Chibanda L et al.  CROI, 2020 Boston Abs. 800</vt:lpstr>
      <vt:lpstr>More Severe Disease in Hospitalized HIV-Exposed Uninfected (HEU) than HIV-Unexposed Neonates (HUU) Anderson K et al.  CROI, 2020 Boston Abs. 803</vt:lpstr>
      <vt:lpstr>Infectious Morbidity of Breastfed HIV-Exposed Uninfected Infants (HEU), S Africa Le Roux S et al.  CROI, 2020 Boston Abs. 804 (epub Lancet Child Adoles Health 2020 Jan 10)</vt:lpstr>
      <vt:lpstr>    Early Treatment, Cascade of Care,  ARV Drugs in Children   </vt:lpstr>
      <vt:lpstr>Predictors of Persisting Viral Reservoir in                 Very Early Treated HIV+ Infants, South Africa  Paximadis M et al.  CROI, 2020 Boston Abs. 135</vt:lpstr>
      <vt:lpstr>Poor Outcome in Early Treated Infants, Africa Tagarro A al.  CROI, 2020 Boston Abs. 806</vt:lpstr>
      <vt:lpstr>Problems in the Cascade of HIV Care for Children  and Adolescents in West African Cohorts Dahourou DL et al.  CROI, 2020 Boston Abs. 816</vt:lpstr>
      <vt:lpstr>Long-Term Treatment Outcomes in Immediate vs Deferred ART, PREDICT Trial* Puthanakit T et al.  CROI, 2020 Boston Abs. 136</vt:lpstr>
      <vt:lpstr>PK of Raltegravir in HIV/TB Co-Treated Infants and Children Age 4 Wk to &lt;2 Yr Krogstad P et al.  CROI, 2020 Boston Abs. 846</vt:lpstr>
      <vt:lpstr>Novel Approaches to Studying Pediatric ARV Dosing                  and Safety Themed Session  CROI, 2020 Boston</vt:lpstr>
      <vt:lpstr>Novel Approaches to Studying Pediatric ARV Dosing                 and Safety Themed Session  CROI, 2020 Boston</vt:lpstr>
      <vt:lpstr>Novel Approaches to Studying Pediatric ARV Dosing                  and Safety Themed Session  CROI, 2020 Boston</vt:lpstr>
      <vt:lpstr>Safety, PK, Efficacy Low Dose B/F/TAF in  HIV+ Children Age &gt;2 Yrs Rodriguez CA et al. Majeed SR et al CROI, 2020 Boston Abs. 840/841</vt:lpstr>
      <vt:lpstr>Bone Mass is Lower in HIV+ than HIV- Children and Higher in HIV+ Children on EFV than LPV/r ART Shen Y et al.  CROI, 2020 Boston Abs. 821</vt:lpstr>
      <vt:lpstr>Lower BMD and Muscle Function in          Zimbabwe Children With HIV vs Without HIV Rukuni R et al.  CROI, 2020 Boston Abs. 820</vt:lpstr>
      <vt:lpstr>  Adolescents and HIV </vt:lpstr>
      <vt:lpstr>Age-Specific HIV Incidence Patterns Among Population Cohorts in Sub-Saharan Africa Risher KA et al.  CROI, 2020 Boston Abs. 851</vt:lpstr>
      <vt:lpstr>Despite ↓ HIV Incidence &amp; Country Meeting 90-90-90,  High Incidence in Adolescent Girls/Young Women, Botswana  Ussery F et al.  CROI, 2020 Boston Abs. 149</vt:lpstr>
      <vt:lpstr>PEFPAR DREAMS Intervention in Adolescent Girls and Young Women, Rakai, Uganda Nakawooya H et al.  CROI, 2020 Boston Abs. 94</vt:lpstr>
      <vt:lpstr>PEFPAR DREAMS Intervention in Adolescent Girls and Young Women, Rakai, Uganda Nakawooya H et al.  CROI, 2020 Boston Abs. 94</vt:lpstr>
      <vt:lpstr>One Third of Adolescents and Young Adults in Kenya are Not Virally Suppressed Njuguna I et al.  CROI, 2020 Boston Abs. 817</vt:lpstr>
      <vt:lpstr>Rapid ART Start Leads to Sustained Viral Suppression in Youth in Southern U.S. Seybolt L et al.  CROI, 2020 Boston Abs. 1073</vt:lpstr>
      <vt:lpstr>Effects of Early ART in Youth with Acute/Recent HIV on HIV DNA and Antibody Cortado R et al.  CROI, 2020 Boston Abs. 379</vt:lpstr>
      <vt:lpstr>Linkage to Care after “Test and Start”                  in Youth in Rural Uganda Kigozi et al.  CROI, 2020 Boston Abs. 1123</vt:lpstr>
      <vt:lpstr>Bone and Renal Outcomes in Virologically- Controlled Youth Switching to TDF, S Africa Braithwaite K et al.  CROI, 2020 Boston Abs. 822</vt:lpstr>
      <vt:lpstr>Promising Data on Pilot RCT Mental Health Intervention for              HIV+ Youth: Sauti ya Vijana (SYV) - The Voice of Youth Dow DE al.  CROI, 2020 Boston Abs. 836</vt:lpstr>
      <vt:lpstr>InSTI and Weight Gain in HIV+ Youth,  DC Cohort Dirajlal-Fargo S et al.  CROI, 2020 Boston Abs. 826</vt:lpstr>
      <vt:lpstr>Substance Use in Adolescents With (Perinatal) HIV and Without HIV, South Africa Brittain K et al.  CROI, 2020 Boston Abs. 834</vt:lpstr>
      <vt:lpstr>Global Variations in Pubertal Growth in Youth Living with Perinatal HIV Crichton S et al.  CROI, 2020 Boston Abs. 824</vt:lpstr>
      <vt:lpstr>Global Variations in Pubertal Growth in Youth Living with Perinatal HIV Crichton S et al.  CROI, 2020 Boston Abs. 824</vt:lpstr>
      <vt:lpstr>PrEP in Pregnant Women and Adolescents  </vt:lpstr>
      <vt:lpstr>Use of TFV-DP in DBS to Assess PrEP Adherence Anderson PL et al.  CROI, 2020 Boston Abs. 980LB</vt:lpstr>
      <vt:lpstr>Use of TFV-DP from DBS to Monitor PrEP Adherence May Be Moderated by Hb Levels Pyra M et al.  CROI, 2020 Boston Abs. 1029</vt:lpstr>
      <vt:lpstr>IMPAACT 2009:  TFV-DP in DBS in Pregnant and Postpartum Adolescent and Young Women on PrEP in Africa Anderson PL et al.  CROI, 2020 Boston Abs. 980LB</vt:lpstr>
      <vt:lpstr>Would Double Dose TDF/FTC for PrEP in Pregnancy Lead to Improved Levels? Chaturvedula A et al.  CROI, 2020 Boston Abs. 458</vt:lpstr>
      <vt:lpstr>Prenatal PrEP Exposure and Longitudinal Birth Outcome Kenya Kinuthia J et al.  CROI, 2020 Boston Abs. 1034</vt:lpstr>
      <vt:lpstr>High Risk Young Kenyan Women Have Low  Objectively Measured PrEP Adherence Haberer JA et al.  CROI, 2020 Boston Abs. 1030</vt:lpstr>
      <vt:lpstr>DISCOVER Trial: 96-Week Safety of  FTC-TAF and FTC-TDF for PrEP Ogbuagu O A et al.  CROI, 2020 Boston Abs. 92</vt:lpstr>
      <vt:lpstr>  TB and HIV  - Pediatrics  - Pregnancy  </vt:lpstr>
      <vt:lpstr>Rifapentine (RPT) PK/Safety in HIV+ and HIV- Pregnant Women on 3 Mo INH-RPT (3HP): IMPAACT 2001 Mathad JSet al.  CROI, 2020 Boston Abs. 144LB</vt:lpstr>
      <vt:lpstr>TB Infection &amp; Disease in HIV- and  Perinatal HIV+ Adolescents on ART, South Africa Frigati LJ et al.  CROI, 2020 Boston Abs. 819</vt:lpstr>
      <vt:lpstr>Infant Tuberculosis Prevention Study (iTIPS)  in HIV-Exposed Uninfected Infants  LaCourse S et al.  CROI, 2020 Boston Abs. 138</vt:lpstr>
      <vt:lpstr>  Dolutegravir Studies  in Adults and Adolescents</vt:lpstr>
      <vt:lpstr>InSTI and Weight Gain in HIV+ Youth,  DC Cohort Dirajlal-Fargo S et al.  CROI, 2020 Boston Abs. 826</vt:lpstr>
      <vt:lpstr>Risk of Metabolic Disease, Diabetes and CV Disease in ADVANCE Trial DTG vs EFV Hill A et al.  CROI, 2020 Boston Abs. 81</vt:lpstr>
      <vt:lpstr>Weight Gain at 18-Months for ART-Experienced HIV+ Adults Switched to DTG, Nigeria Campbell J et al.  CROI, 2020 Boston Abs. 681</vt:lpstr>
      <vt:lpstr>Pre-Treatment Drug Resistance and 48-Week Viral Outcomes DTG vs EFV ART ADVANCE Trial Siedner MJ et al.  CROI, 2020 Boston Abs. 518</vt:lpstr>
      <vt:lpstr>Prospective Enhanced Monitoring of DTG-Based 1st Line ART, Malawi Temfack E et al.  CROI, 2020 Boston Abs. 35</vt:lpstr>
      <vt:lpstr>  Test and Treat,  Community-Based Services, Viral Suppression,  </vt:lpstr>
      <vt:lpstr>Population-Level Viremia and Non-Suppression in PLHIV Predict High HIV Incidence Across Universal Test &amp; Treat Trials  Peterson M et al.  CROI, 2020 Boston Abs. 47</vt:lpstr>
      <vt:lpstr>Population-Level Viremia and Non-Suppression in PLHIV Predict High HIV Incidence Across Universal Test &amp; Treat Trials  Peterson M et al.  CROI, 2020 Boston Abs. 47</vt:lpstr>
      <vt:lpstr>Improved Viral Suppression in the Universal ART SEARCH Study, Kenya, Uganda  Hickey  MD et al.  CROI, 2020 Boston Abs. 45</vt:lpstr>
      <vt:lpstr>Improved Viral Suppression in the Universal ART SEARCH Study, Kenya, Uganda  Hickey  MD et al.  CROI, 2020 Boston Abs. 45</vt:lpstr>
      <vt:lpstr>“Health Scout” plus mHealth Intervention, Rakai, Uganda Chang LW et al.  CROI, 2020 Boston Abs. 44</vt:lpstr>
      <vt:lpstr>Community-Based Multi-Month Dispensing of ART is Non-Inferior to Facility-Based ART Dispensing, Lesotho Tukei B et al.  CROI, 2020 Boston Abs. 43</vt:lpstr>
      <vt:lpstr>Community ART Increases Viral Suppression and Decreases Disparities Between Men and Women  Barnabus RV.  CROI, 2020 Boston Abs. 49LB</vt:lpstr>
      <vt:lpstr>Partner Notification</vt:lpstr>
      <vt:lpstr>Optimizing Testing With Contact Testing Increased               HIV Case Finding Yield in 24 Countries, 2018-2019  Remera E et al.  CROI, 2020 Boston Abs. 942</vt:lpstr>
      <vt:lpstr>Optimizing Testing With Contact Testing Increased                    HIV Case Finding Yield in 24 Countries, 2018-2019  Remera E et al.  CROI, 2020 Boston Abs. 942</vt:lpstr>
      <vt:lpstr>Assisted Partner Notification (APN) Botswana, Uganda, Rwanda</vt:lpstr>
      <vt:lpstr>Assisted Partner Notification (APN) Botswana, Uganda, Rwanda</vt:lpstr>
      <vt:lpstr>Scale-Up of Assisted Partner Notification (APN) Services in Botswana  Golden M et al.  CROI, 2020 Boston Abs. 939</vt:lpstr>
      <vt:lpstr>PowerPoint Presentation</vt:lpstr>
      <vt:lpstr>Assisted Partner Notification (APN) Services  in Kampala, Uganda  Namimbi F et al.  CROI, 2020 Boston Abs. 937</vt:lpstr>
      <vt:lpstr>Assisted Partner Notification (APN) Services     in Kampala, Uganda  Namimbi F et al.  CROI, 2020 Boston Abs. 937</vt:lpstr>
      <vt:lpstr>Comparison of Index Testing Approaches for                 Assisted Partner Notification (APN) Services in Rwanda  Remera E et al.  CROI, 2020 Boston Abs. 942</vt:lpstr>
      <vt:lpstr>Comparison of Index Testing Approaches for                 Assisted Partner Notification (APN) Services in Rwanda  Remera E et al.  CROI, 2020 Boston Abs. 942</vt:lpstr>
      <vt:lpstr>Special Session on Coronavirus – COVID-19</vt:lpstr>
      <vt:lpstr>PowerPoint Presentation</vt:lpstr>
      <vt:lpstr>COVID-19 and Pregnancy</vt:lpstr>
      <vt:lpstr>COVID-19 and Children</vt:lpstr>
      <vt:lpstr>COVID-19 Timeline Viral Clearance                           and Symptom Resolution</vt:lpstr>
      <vt:lpstr>PowerPoint Presentation</vt:lpstr>
      <vt:lpstr>Clinical Trials on Novel Coronavirus (ClinicalTrials.gov) Note: is Changing Every Day</vt:lpstr>
      <vt:lpstr>PowerPoint Presentation</vt:lpstr>
      <vt:lpstr>US Adult, Perinatal and Pediatric ART Guidelines Panel Issued Interim Guidance for COVID-10 and Persons with HIV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Lynne Mofenson</dc:creator>
  <cp:lastModifiedBy>Rikke Le Kirkegaard</cp:lastModifiedBy>
  <cp:revision>1505</cp:revision>
  <dcterms:created xsi:type="dcterms:W3CDTF">2018-02-27T14:29:45Z</dcterms:created>
  <dcterms:modified xsi:type="dcterms:W3CDTF">2020-03-27T19:43:17Z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0x010100C3BAF8D91D3BE84D98494D174352DE89</vt:lpwstr>
  </property>
</Properties>
</file>